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70" r:id="rId3"/>
    <p:sldId id="264" r:id="rId4"/>
    <p:sldId id="265" r:id="rId5"/>
    <p:sldId id="269" r:id="rId6"/>
    <p:sldId id="278" r:id="rId7"/>
    <p:sldId id="290" r:id="rId8"/>
    <p:sldId id="279" r:id="rId9"/>
    <p:sldId id="280" r:id="rId10"/>
    <p:sldId id="268" r:id="rId11"/>
    <p:sldId id="271" r:id="rId12"/>
    <p:sldId id="261" r:id="rId13"/>
    <p:sldId id="284" r:id="rId14"/>
    <p:sldId id="288" r:id="rId15"/>
    <p:sldId id="275" r:id="rId16"/>
    <p:sldId id="289" r:id="rId17"/>
    <p:sldId id="282" r:id="rId18"/>
    <p:sldId id="287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4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6BB6C-00A5-47A6-B5A1-DC222271C86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2A0974-F761-4C62-B130-FDB373BC32B1}">
      <dgm:prSet phldrT="[텍스트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600" b="0" dirty="0" smtClean="0">
              <a:solidFill>
                <a:schemeClr val="accent1">
                  <a:lumMod val="50000"/>
                </a:schemeClr>
              </a:solidFill>
            </a:rPr>
            <a:t>영상 </a:t>
          </a:r>
          <a:r>
            <a:rPr lang="ko-KR" altLang="en-US" sz="2600" b="0" dirty="0" err="1" smtClean="0">
              <a:solidFill>
                <a:schemeClr val="accent1">
                  <a:lumMod val="50000"/>
                </a:schemeClr>
              </a:solidFill>
            </a:rPr>
            <a:t>캡처</a:t>
          </a:r>
          <a:endParaRPr lang="ko-KR" altLang="en-US" sz="2600" b="0" dirty="0">
            <a:solidFill>
              <a:schemeClr val="accent1">
                <a:lumMod val="50000"/>
              </a:schemeClr>
            </a:solidFill>
          </a:endParaRPr>
        </a:p>
      </dgm:t>
    </dgm:pt>
    <dgm:pt modelId="{4850C9BA-7948-46B6-B2A6-84DA22915B42}" type="parTrans" cxnId="{339E62FB-60F3-45C4-8EB2-F73316C459E4}">
      <dgm:prSet/>
      <dgm:spPr/>
      <dgm:t>
        <a:bodyPr/>
        <a:lstStyle/>
        <a:p>
          <a:pPr latinLnBrk="1"/>
          <a:endParaRPr lang="ko-KR" altLang="en-US"/>
        </a:p>
      </dgm:t>
    </dgm:pt>
    <dgm:pt modelId="{637D6BCB-FF37-4AB8-9597-894A2C2EA766}" type="sibTrans" cxnId="{339E62FB-60F3-45C4-8EB2-F73316C459E4}">
      <dgm:prSet/>
      <dgm:spPr/>
      <dgm:t>
        <a:bodyPr/>
        <a:lstStyle/>
        <a:p>
          <a:pPr latinLnBrk="1"/>
          <a:endParaRPr lang="ko-KR" altLang="en-US"/>
        </a:p>
      </dgm:t>
    </dgm:pt>
    <dgm:pt modelId="{D5F0233C-057C-46CA-9BE7-A026A6AF0F76}">
      <dgm:prSet phldrT="[텍스트]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b="0" dirty="0" smtClean="0">
              <a:solidFill>
                <a:schemeClr val="accent1">
                  <a:lumMod val="50000"/>
                </a:schemeClr>
              </a:solidFill>
            </a:rPr>
            <a:t>얼굴 검출</a:t>
          </a:r>
          <a:endParaRPr lang="ko-KR" altLang="en-US" b="0" dirty="0">
            <a:solidFill>
              <a:schemeClr val="accent1">
                <a:lumMod val="50000"/>
              </a:schemeClr>
            </a:solidFill>
          </a:endParaRPr>
        </a:p>
      </dgm:t>
    </dgm:pt>
    <dgm:pt modelId="{D52EBD2C-FEDE-406A-864F-4A71497AD301}" type="parTrans" cxnId="{B8B38BAB-9B60-4A23-AC0C-F796F81D3D12}">
      <dgm:prSet/>
      <dgm:spPr/>
      <dgm:t>
        <a:bodyPr/>
        <a:lstStyle/>
        <a:p>
          <a:pPr latinLnBrk="1"/>
          <a:endParaRPr lang="ko-KR" altLang="en-US"/>
        </a:p>
      </dgm:t>
    </dgm:pt>
    <dgm:pt modelId="{FC0FA4FA-723E-4575-8F87-9E871407034C}" type="sibTrans" cxnId="{B8B38BAB-9B60-4A23-AC0C-F796F81D3D12}">
      <dgm:prSet/>
      <dgm:spPr/>
      <dgm:t>
        <a:bodyPr/>
        <a:lstStyle/>
        <a:p>
          <a:pPr latinLnBrk="1"/>
          <a:endParaRPr lang="ko-KR" altLang="en-US"/>
        </a:p>
      </dgm:t>
    </dgm:pt>
    <dgm:pt modelId="{6916F150-4750-4F0B-AA57-77BFF0DF34C9}">
      <dgm:prSet phldrT="[텍스트]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b="0" dirty="0" smtClean="0">
              <a:solidFill>
                <a:schemeClr val="accent1">
                  <a:lumMod val="50000"/>
                </a:schemeClr>
              </a:solidFill>
            </a:rPr>
            <a:t>얼굴 인식</a:t>
          </a:r>
          <a:endParaRPr lang="ko-KR" altLang="en-US" b="0" dirty="0">
            <a:solidFill>
              <a:schemeClr val="accent1">
                <a:lumMod val="50000"/>
              </a:schemeClr>
            </a:solidFill>
          </a:endParaRPr>
        </a:p>
      </dgm:t>
    </dgm:pt>
    <dgm:pt modelId="{237386FC-EBEE-4115-A29F-ABF68E4B2FDC}" type="parTrans" cxnId="{05D9AD01-B6B8-42C9-98B2-4A4AEAF55B75}">
      <dgm:prSet/>
      <dgm:spPr/>
      <dgm:t>
        <a:bodyPr/>
        <a:lstStyle/>
        <a:p>
          <a:pPr latinLnBrk="1"/>
          <a:endParaRPr lang="ko-KR" altLang="en-US"/>
        </a:p>
      </dgm:t>
    </dgm:pt>
    <dgm:pt modelId="{F1E5D666-216A-4E00-8C14-74884FB7DDFE}" type="sibTrans" cxnId="{05D9AD01-B6B8-42C9-98B2-4A4AEAF55B75}">
      <dgm:prSet/>
      <dgm:spPr/>
      <dgm:t>
        <a:bodyPr/>
        <a:lstStyle/>
        <a:p>
          <a:pPr latinLnBrk="1"/>
          <a:endParaRPr lang="ko-KR" altLang="en-US"/>
        </a:p>
      </dgm:t>
    </dgm:pt>
    <dgm:pt modelId="{6F48BFC1-2B00-4ECD-B540-856BCC8AEE81}" type="pres">
      <dgm:prSet presAssocID="{B5A6BB6C-00A5-47A6-B5A1-DC222271C86D}" presName="CompostProcess" presStyleCnt="0">
        <dgm:presLayoutVars>
          <dgm:dir/>
          <dgm:resizeHandles val="exact"/>
        </dgm:presLayoutVars>
      </dgm:prSet>
      <dgm:spPr/>
    </dgm:pt>
    <dgm:pt modelId="{1AE25ABE-D10C-46AF-B915-9A26C54665BC}" type="pres">
      <dgm:prSet presAssocID="{B5A6BB6C-00A5-47A6-B5A1-DC222271C86D}" presName="arrow" presStyleLbl="bgShp" presStyleIdx="0" presStyleCnt="1" custScaleX="102809"/>
      <dgm:spPr>
        <a:solidFill>
          <a:schemeClr val="accent6">
            <a:lumMod val="20000"/>
            <a:lumOff val="80000"/>
          </a:schemeClr>
        </a:solidFill>
      </dgm:spPr>
    </dgm:pt>
    <dgm:pt modelId="{0C5EF376-5C0A-45E3-99CA-6230F2BE95D5}" type="pres">
      <dgm:prSet presAssocID="{B5A6BB6C-00A5-47A6-B5A1-DC222271C86D}" presName="linearProcess" presStyleCnt="0"/>
      <dgm:spPr/>
    </dgm:pt>
    <dgm:pt modelId="{8A8418BA-69CC-47D7-A177-F92CA356C530}" type="pres">
      <dgm:prSet presAssocID="{852A0974-F761-4C62-B130-FDB373BC32B1}" presName="textNode" presStyleLbl="node1" presStyleIdx="0" presStyleCnt="3" custScaleX="80364" custScaleY="75637" custLinFactX="-13381" custLinFactNeighborX="-100000" custLinFactNeighborY="6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F08E2-9A82-4894-A969-937BBE4264C3}" type="pres">
      <dgm:prSet presAssocID="{637D6BCB-FF37-4AB8-9597-894A2C2EA766}" presName="sibTrans" presStyleCnt="0"/>
      <dgm:spPr/>
    </dgm:pt>
    <dgm:pt modelId="{D91C124C-68BA-49A3-AB33-6FEA62345542}" type="pres">
      <dgm:prSet presAssocID="{D5F0233C-057C-46CA-9BE7-A026A6AF0F76}" presName="textNode" presStyleLbl="node1" presStyleIdx="1" presStyleCnt="3" custScaleX="80364" custScaleY="75637" custLinFactNeighborX="-78950" custLinFactNeighborY="6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394E96-0EE7-4278-A2B6-92396AC13DBD}" type="pres">
      <dgm:prSet presAssocID="{FC0FA4FA-723E-4575-8F87-9E871407034C}" presName="sibTrans" presStyleCnt="0"/>
      <dgm:spPr/>
    </dgm:pt>
    <dgm:pt modelId="{B2F28EFC-6F15-4FB6-ABA4-D9989F65B983}" type="pres">
      <dgm:prSet presAssocID="{6916F150-4750-4F0B-AA57-77BFF0DF34C9}" presName="textNode" presStyleLbl="node1" presStyleIdx="2" presStyleCnt="3" custScaleX="80364" custScaleY="75637" custLinFactNeighborX="54878" custLinFactNeighborY="6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281CF7E-ACF5-4A1F-A8A8-2990369E455D}" type="presOf" srcId="{B5A6BB6C-00A5-47A6-B5A1-DC222271C86D}" destId="{6F48BFC1-2B00-4ECD-B540-856BCC8AEE81}" srcOrd="0" destOrd="0" presId="urn:microsoft.com/office/officeart/2005/8/layout/hProcess9"/>
    <dgm:cxn modelId="{F55D8921-47A4-463E-B479-632071E90CAE}" type="presOf" srcId="{D5F0233C-057C-46CA-9BE7-A026A6AF0F76}" destId="{D91C124C-68BA-49A3-AB33-6FEA62345542}" srcOrd="0" destOrd="0" presId="urn:microsoft.com/office/officeart/2005/8/layout/hProcess9"/>
    <dgm:cxn modelId="{339E62FB-60F3-45C4-8EB2-F73316C459E4}" srcId="{B5A6BB6C-00A5-47A6-B5A1-DC222271C86D}" destId="{852A0974-F761-4C62-B130-FDB373BC32B1}" srcOrd="0" destOrd="0" parTransId="{4850C9BA-7948-46B6-B2A6-84DA22915B42}" sibTransId="{637D6BCB-FF37-4AB8-9597-894A2C2EA766}"/>
    <dgm:cxn modelId="{05D9AD01-B6B8-42C9-98B2-4A4AEAF55B75}" srcId="{B5A6BB6C-00A5-47A6-B5A1-DC222271C86D}" destId="{6916F150-4750-4F0B-AA57-77BFF0DF34C9}" srcOrd="2" destOrd="0" parTransId="{237386FC-EBEE-4115-A29F-ABF68E4B2FDC}" sibTransId="{F1E5D666-216A-4E00-8C14-74884FB7DDFE}"/>
    <dgm:cxn modelId="{B8B38BAB-9B60-4A23-AC0C-F796F81D3D12}" srcId="{B5A6BB6C-00A5-47A6-B5A1-DC222271C86D}" destId="{D5F0233C-057C-46CA-9BE7-A026A6AF0F76}" srcOrd="1" destOrd="0" parTransId="{D52EBD2C-FEDE-406A-864F-4A71497AD301}" sibTransId="{FC0FA4FA-723E-4575-8F87-9E871407034C}"/>
    <dgm:cxn modelId="{FEA588A9-19EB-40E2-95F7-94BF12FA67D3}" type="presOf" srcId="{6916F150-4750-4F0B-AA57-77BFF0DF34C9}" destId="{B2F28EFC-6F15-4FB6-ABA4-D9989F65B983}" srcOrd="0" destOrd="0" presId="urn:microsoft.com/office/officeart/2005/8/layout/hProcess9"/>
    <dgm:cxn modelId="{DE8CA784-2E0E-4C12-928C-457C9F6AAC54}" type="presOf" srcId="{852A0974-F761-4C62-B130-FDB373BC32B1}" destId="{8A8418BA-69CC-47D7-A177-F92CA356C530}" srcOrd="0" destOrd="0" presId="urn:microsoft.com/office/officeart/2005/8/layout/hProcess9"/>
    <dgm:cxn modelId="{37B6BC5E-25F0-4AA1-A72E-692AFC449A0A}" type="presParOf" srcId="{6F48BFC1-2B00-4ECD-B540-856BCC8AEE81}" destId="{1AE25ABE-D10C-46AF-B915-9A26C54665BC}" srcOrd="0" destOrd="0" presId="urn:microsoft.com/office/officeart/2005/8/layout/hProcess9"/>
    <dgm:cxn modelId="{297DF485-F90F-48F3-89BF-CF4EFDA491EC}" type="presParOf" srcId="{6F48BFC1-2B00-4ECD-B540-856BCC8AEE81}" destId="{0C5EF376-5C0A-45E3-99CA-6230F2BE95D5}" srcOrd="1" destOrd="0" presId="urn:microsoft.com/office/officeart/2005/8/layout/hProcess9"/>
    <dgm:cxn modelId="{65A25357-5839-41E0-BB62-E9A8397D4CB6}" type="presParOf" srcId="{0C5EF376-5C0A-45E3-99CA-6230F2BE95D5}" destId="{8A8418BA-69CC-47D7-A177-F92CA356C530}" srcOrd="0" destOrd="0" presId="urn:microsoft.com/office/officeart/2005/8/layout/hProcess9"/>
    <dgm:cxn modelId="{A98D3B4B-7098-4F68-9AED-C1888AE29B41}" type="presParOf" srcId="{0C5EF376-5C0A-45E3-99CA-6230F2BE95D5}" destId="{A88F08E2-9A82-4894-A969-937BBE4264C3}" srcOrd="1" destOrd="0" presId="urn:microsoft.com/office/officeart/2005/8/layout/hProcess9"/>
    <dgm:cxn modelId="{BD2E49F1-52F1-49F7-B67D-75017AA44D95}" type="presParOf" srcId="{0C5EF376-5C0A-45E3-99CA-6230F2BE95D5}" destId="{D91C124C-68BA-49A3-AB33-6FEA62345542}" srcOrd="2" destOrd="0" presId="urn:microsoft.com/office/officeart/2005/8/layout/hProcess9"/>
    <dgm:cxn modelId="{779FB806-C2C7-494E-BB97-F7E02FBB497B}" type="presParOf" srcId="{0C5EF376-5C0A-45E3-99CA-6230F2BE95D5}" destId="{4F394E96-0EE7-4278-A2B6-92396AC13DBD}" srcOrd="3" destOrd="0" presId="urn:microsoft.com/office/officeart/2005/8/layout/hProcess9"/>
    <dgm:cxn modelId="{08E7D4CE-4361-4EAB-8E11-9F9F48DF1442}" type="presParOf" srcId="{0C5EF376-5C0A-45E3-99CA-6230F2BE95D5}" destId="{B2F28EFC-6F15-4FB6-ABA4-D9989F65B98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6BB6C-00A5-47A6-B5A1-DC222271C86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2A0974-F761-4C62-B130-FDB373BC32B1}">
      <dgm:prSet phldrT="[텍스트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1200" b="0" dirty="0" smtClean="0">
              <a:solidFill>
                <a:schemeClr val="accent1">
                  <a:lumMod val="50000"/>
                </a:schemeClr>
              </a:solidFill>
            </a:rPr>
            <a:t>영상 </a:t>
          </a:r>
          <a:r>
            <a:rPr lang="ko-KR" altLang="en-US" sz="1200" b="0" dirty="0" err="1" smtClean="0">
              <a:solidFill>
                <a:schemeClr val="accent1">
                  <a:lumMod val="50000"/>
                </a:schemeClr>
              </a:solidFill>
            </a:rPr>
            <a:t>캡처</a:t>
          </a:r>
          <a:endParaRPr lang="ko-KR" altLang="en-US" sz="1200" b="0" dirty="0">
            <a:solidFill>
              <a:schemeClr val="accent1">
                <a:lumMod val="50000"/>
              </a:schemeClr>
            </a:solidFill>
          </a:endParaRPr>
        </a:p>
      </dgm:t>
    </dgm:pt>
    <dgm:pt modelId="{4850C9BA-7948-46B6-B2A6-84DA22915B42}" type="parTrans" cxnId="{339E62FB-60F3-45C4-8EB2-F73316C459E4}">
      <dgm:prSet/>
      <dgm:spPr/>
      <dgm:t>
        <a:bodyPr/>
        <a:lstStyle/>
        <a:p>
          <a:pPr latinLnBrk="1"/>
          <a:endParaRPr lang="ko-KR" altLang="en-US"/>
        </a:p>
      </dgm:t>
    </dgm:pt>
    <dgm:pt modelId="{637D6BCB-FF37-4AB8-9597-894A2C2EA766}" type="sibTrans" cxnId="{339E62FB-60F3-45C4-8EB2-F73316C459E4}">
      <dgm:prSet/>
      <dgm:spPr/>
      <dgm:t>
        <a:bodyPr/>
        <a:lstStyle/>
        <a:p>
          <a:pPr latinLnBrk="1"/>
          <a:endParaRPr lang="ko-KR" altLang="en-US"/>
        </a:p>
      </dgm:t>
    </dgm:pt>
    <dgm:pt modelId="{D5F0233C-057C-46CA-9BE7-A026A6AF0F76}">
      <dgm:prSet phldrT="[텍스트]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b="0" dirty="0" smtClean="0">
              <a:solidFill>
                <a:schemeClr val="accent1">
                  <a:lumMod val="50000"/>
                </a:schemeClr>
              </a:solidFill>
            </a:rPr>
            <a:t>얼굴 검출</a:t>
          </a:r>
          <a:endParaRPr lang="ko-KR" altLang="en-US" b="0" dirty="0">
            <a:solidFill>
              <a:schemeClr val="accent1">
                <a:lumMod val="50000"/>
              </a:schemeClr>
            </a:solidFill>
          </a:endParaRPr>
        </a:p>
      </dgm:t>
    </dgm:pt>
    <dgm:pt modelId="{D52EBD2C-FEDE-406A-864F-4A71497AD301}" type="parTrans" cxnId="{B8B38BAB-9B60-4A23-AC0C-F796F81D3D12}">
      <dgm:prSet/>
      <dgm:spPr/>
      <dgm:t>
        <a:bodyPr/>
        <a:lstStyle/>
        <a:p>
          <a:pPr latinLnBrk="1"/>
          <a:endParaRPr lang="ko-KR" altLang="en-US"/>
        </a:p>
      </dgm:t>
    </dgm:pt>
    <dgm:pt modelId="{FC0FA4FA-723E-4575-8F87-9E871407034C}" type="sibTrans" cxnId="{B8B38BAB-9B60-4A23-AC0C-F796F81D3D12}">
      <dgm:prSet/>
      <dgm:spPr/>
      <dgm:t>
        <a:bodyPr/>
        <a:lstStyle/>
        <a:p>
          <a:pPr latinLnBrk="1"/>
          <a:endParaRPr lang="ko-KR" altLang="en-US"/>
        </a:p>
      </dgm:t>
    </dgm:pt>
    <dgm:pt modelId="{6916F150-4750-4F0B-AA57-77BFF0DF34C9}">
      <dgm:prSet phldrT="[텍스트]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b="0" dirty="0" smtClean="0">
              <a:solidFill>
                <a:schemeClr val="accent1">
                  <a:lumMod val="50000"/>
                </a:schemeClr>
              </a:solidFill>
            </a:rPr>
            <a:t>얼굴 인식</a:t>
          </a:r>
          <a:endParaRPr lang="ko-KR" altLang="en-US" b="0" dirty="0">
            <a:solidFill>
              <a:schemeClr val="accent1">
                <a:lumMod val="50000"/>
              </a:schemeClr>
            </a:solidFill>
          </a:endParaRPr>
        </a:p>
      </dgm:t>
    </dgm:pt>
    <dgm:pt modelId="{237386FC-EBEE-4115-A29F-ABF68E4B2FDC}" type="parTrans" cxnId="{05D9AD01-B6B8-42C9-98B2-4A4AEAF55B75}">
      <dgm:prSet/>
      <dgm:spPr/>
      <dgm:t>
        <a:bodyPr/>
        <a:lstStyle/>
        <a:p>
          <a:pPr latinLnBrk="1"/>
          <a:endParaRPr lang="ko-KR" altLang="en-US"/>
        </a:p>
      </dgm:t>
    </dgm:pt>
    <dgm:pt modelId="{F1E5D666-216A-4E00-8C14-74884FB7DDFE}" type="sibTrans" cxnId="{05D9AD01-B6B8-42C9-98B2-4A4AEAF55B75}">
      <dgm:prSet/>
      <dgm:spPr/>
      <dgm:t>
        <a:bodyPr/>
        <a:lstStyle/>
        <a:p>
          <a:pPr latinLnBrk="1"/>
          <a:endParaRPr lang="ko-KR" altLang="en-US"/>
        </a:p>
      </dgm:t>
    </dgm:pt>
    <dgm:pt modelId="{6F48BFC1-2B00-4ECD-B540-856BCC8AEE81}" type="pres">
      <dgm:prSet presAssocID="{B5A6BB6C-00A5-47A6-B5A1-DC222271C86D}" presName="CompostProcess" presStyleCnt="0">
        <dgm:presLayoutVars>
          <dgm:dir/>
          <dgm:resizeHandles val="exact"/>
        </dgm:presLayoutVars>
      </dgm:prSet>
      <dgm:spPr/>
    </dgm:pt>
    <dgm:pt modelId="{1AE25ABE-D10C-46AF-B915-9A26C54665BC}" type="pres">
      <dgm:prSet presAssocID="{B5A6BB6C-00A5-47A6-B5A1-DC222271C86D}" presName="arrow" presStyleLbl="bgShp" presStyleIdx="0" presStyleCnt="1" custScaleX="102809"/>
      <dgm:spPr>
        <a:solidFill>
          <a:schemeClr val="accent6">
            <a:lumMod val="20000"/>
            <a:lumOff val="80000"/>
          </a:schemeClr>
        </a:solidFill>
      </dgm:spPr>
    </dgm:pt>
    <dgm:pt modelId="{0C5EF376-5C0A-45E3-99CA-6230F2BE95D5}" type="pres">
      <dgm:prSet presAssocID="{B5A6BB6C-00A5-47A6-B5A1-DC222271C86D}" presName="linearProcess" presStyleCnt="0"/>
      <dgm:spPr/>
    </dgm:pt>
    <dgm:pt modelId="{8A8418BA-69CC-47D7-A177-F92CA356C530}" type="pres">
      <dgm:prSet presAssocID="{852A0974-F761-4C62-B130-FDB373BC32B1}" presName="textNode" presStyleLbl="node1" presStyleIdx="0" presStyleCnt="3" custScaleX="80364" custScaleY="75637" custLinFactX="-13381" custLinFactNeighborX="-100000" custLinFactNeighborY="6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F08E2-9A82-4894-A969-937BBE4264C3}" type="pres">
      <dgm:prSet presAssocID="{637D6BCB-FF37-4AB8-9597-894A2C2EA766}" presName="sibTrans" presStyleCnt="0"/>
      <dgm:spPr/>
    </dgm:pt>
    <dgm:pt modelId="{D91C124C-68BA-49A3-AB33-6FEA62345542}" type="pres">
      <dgm:prSet presAssocID="{D5F0233C-057C-46CA-9BE7-A026A6AF0F76}" presName="textNode" presStyleLbl="node1" presStyleIdx="1" presStyleCnt="3" custScaleX="80364" custScaleY="75637" custLinFactNeighborX="-78950" custLinFactNeighborY="6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394E96-0EE7-4278-A2B6-92396AC13DBD}" type="pres">
      <dgm:prSet presAssocID="{FC0FA4FA-723E-4575-8F87-9E871407034C}" presName="sibTrans" presStyleCnt="0"/>
      <dgm:spPr/>
    </dgm:pt>
    <dgm:pt modelId="{B2F28EFC-6F15-4FB6-ABA4-D9989F65B983}" type="pres">
      <dgm:prSet presAssocID="{6916F150-4750-4F0B-AA57-77BFF0DF34C9}" presName="textNode" presStyleLbl="node1" presStyleIdx="2" presStyleCnt="3" custScaleX="80364" custScaleY="75637" custLinFactNeighborX="54878" custLinFactNeighborY="6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3F0100-52CE-41BE-B399-43B963366CC4}" type="presOf" srcId="{6916F150-4750-4F0B-AA57-77BFF0DF34C9}" destId="{B2F28EFC-6F15-4FB6-ABA4-D9989F65B983}" srcOrd="0" destOrd="0" presId="urn:microsoft.com/office/officeart/2005/8/layout/hProcess9"/>
    <dgm:cxn modelId="{339E62FB-60F3-45C4-8EB2-F73316C459E4}" srcId="{B5A6BB6C-00A5-47A6-B5A1-DC222271C86D}" destId="{852A0974-F761-4C62-B130-FDB373BC32B1}" srcOrd="0" destOrd="0" parTransId="{4850C9BA-7948-46B6-B2A6-84DA22915B42}" sibTransId="{637D6BCB-FF37-4AB8-9597-894A2C2EA766}"/>
    <dgm:cxn modelId="{05D9AD01-B6B8-42C9-98B2-4A4AEAF55B75}" srcId="{B5A6BB6C-00A5-47A6-B5A1-DC222271C86D}" destId="{6916F150-4750-4F0B-AA57-77BFF0DF34C9}" srcOrd="2" destOrd="0" parTransId="{237386FC-EBEE-4115-A29F-ABF68E4B2FDC}" sibTransId="{F1E5D666-216A-4E00-8C14-74884FB7DDFE}"/>
    <dgm:cxn modelId="{AC71A330-E604-4DDF-BC31-298038B8F7A2}" type="presOf" srcId="{B5A6BB6C-00A5-47A6-B5A1-DC222271C86D}" destId="{6F48BFC1-2B00-4ECD-B540-856BCC8AEE81}" srcOrd="0" destOrd="0" presId="urn:microsoft.com/office/officeart/2005/8/layout/hProcess9"/>
    <dgm:cxn modelId="{6B8F427C-4D00-477D-A996-5ADE18BFB7CC}" type="presOf" srcId="{852A0974-F761-4C62-B130-FDB373BC32B1}" destId="{8A8418BA-69CC-47D7-A177-F92CA356C530}" srcOrd="0" destOrd="0" presId="urn:microsoft.com/office/officeart/2005/8/layout/hProcess9"/>
    <dgm:cxn modelId="{B8B38BAB-9B60-4A23-AC0C-F796F81D3D12}" srcId="{B5A6BB6C-00A5-47A6-B5A1-DC222271C86D}" destId="{D5F0233C-057C-46CA-9BE7-A026A6AF0F76}" srcOrd="1" destOrd="0" parTransId="{D52EBD2C-FEDE-406A-864F-4A71497AD301}" sibTransId="{FC0FA4FA-723E-4575-8F87-9E871407034C}"/>
    <dgm:cxn modelId="{DFEF40BA-D8BC-4120-BC6D-7EC331279EE7}" type="presOf" srcId="{D5F0233C-057C-46CA-9BE7-A026A6AF0F76}" destId="{D91C124C-68BA-49A3-AB33-6FEA62345542}" srcOrd="0" destOrd="0" presId="urn:microsoft.com/office/officeart/2005/8/layout/hProcess9"/>
    <dgm:cxn modelId="{D5D9AF32-211A-4A72-89EF-742838774FDB}" type="presParOf" srcId="{6F48BFC1-2B00-4ECD-B540-856BCC8AEE81}" destId="{1AE25ABE-D10C-46AF-B915-9A26C54665BC}" srcOrd="0" destOrd="0" presId="urn:microsoft.com/office/officeart/2005/8/layout/hProcess9"/>
    <dgm:cxn modelId="{8BCA7EAE-579F-4B51-A154-ACAE92EEDE71}" type="presParOf" srcId="{6F48BFC1-2B00-4ECD-B540-856BCC8AEE81}" destId="{0C5EF376-5C0A-45E3-99CA-6230F2BE95D5}" srcOrd="1" destOrd="0" presId="urn:microsoft.com/office/officeart/2005/8/layout/hProcess9"/>
    <dgm:cxn modelId="{6B0F2B7D-97B0-4349-8337-D2A8E5854C92}" type="presParOf" srcId="{0C5EF376-5C0A-45E3-99CA-6230F2BE95D5}" destId="{8A8418BA-69CC-47D7-A177-F92CA356C530}" srcOrd="0" destOrd="0" presId="urn:microsoft.com/office/officeart/2005/8/layout/hProcess9"/>
    <dgm:cxn modelId="{EC46AD2F-EF60-4632-80A1-7CD604FA12B2}" type="presParOf" srcId="{0C5EF376-5C0A-45E3-99CA-6230F2BE95D5}" destId="{A88F08E2-9A82-4894-A969-937BBE4264C3}" srcOrd="1" destOrd="0" presId="urn:microsoft.com/office/officeart/2005/8/layout/hProcess9"/>
    <dgm:cxn modelId="{142F5A5E-6EC7-45A9-9908-1B1A0ACD75B1}" type="presParOf" srcId="{0C5EF376-5C0A-45E3-99CA-6230F2BE95D5}" destId="{D91C124C-68BA-49A3-AB33-6FEA62345542}" srcOrd="2" destOrd="0" presId="urn:microsoft.com/office/officeart/2005/8/layout/hProcess9"/>
    <dgm:cxn modelId="{495A2677-C91C-4EAE-AB97-1E9D05CCC090}" type="presParOf" srcId="{0C5EF376-5C0A-45E3-99CA-6230F2BE95D5}" destId="{4F394E96-0EE7-4278-A2B6-92396AC13DBD}" srcOrd="3" destOrd="0" presId="urn:microsoft.com/office/officeart/2005/8/layout/hProcess9"/>
    <dgm:cxn modelId="{9A81ABA8-382A-4257-8E07-D14667BAFADA}" type="presParOf" srcId="{0C5EF376-5C0A-45E3-99CA-6230F2BE95D5}" destId="{B2F28EFC-6F15-4FB6-ABA4-D9989F65B983}" srcOrd="4" destOrd="0" presId="urn:microsoft.com/office/officeart/2005/8/layout/hProcess9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E25ABE-D10C-46AF-B915-9A26C54665BC}">
      <dsp:nvSpPr>
        <dsp:cNvPr id="0" name=""/>
        <dsp:cNvSpPr/>
      </dsp:nvSpPr>
      <dsp:spPr>
        <a:xfrm>
          <a:off x="504045" y="0"/>
          <a:ext cx="6984796" cy="2664295"/>
        </a:xfrm>
        <a:prstGeom prst="rightArrow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418BA-69CC-47D7-A177-F92CA356C530}">
      <dsp:nvSpPr>
        <dsp:cNvPr id="0" name=""/>
        <dsp:cNvSpPr/>
      </dsp:nvSpPr>
      <dsp:spPr>
        <a:xfrm>
          <a:off x="216028" y="936100"/>
          <a:ext cx="1927021" cy="806077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b="0" kern="1200" dirty="0" smtClean="0">
              <a:solidFill>
                <a:schemeClr val="accent1">
                  <a:lumMod val="50000"/>
                </a:schemeClr>
              </a:solidFill>
            </a:rPr>
            <a:t>영상 </a:t>
          </a:r>
          <a:r>
            <a:rPr lang="ko-KR" altLang="en-US" sz="2600" b="0" kern="1200" dirty="0" err="1" smtClean="0">
              <a:solidFill>
                <a:schemeClr val="accent1">
                  <a:lumMod val="50000"/>
                </a:schemeClr>
              </a:solidFill>
            </a:rPr>
            <a:t>캡처</a:t>
          </a:r>
          <a:endParaRPr lang="ko-KR" altLang="en-US" sz="2600" b="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16028" y="936100"/>
        <a:ext cx="1927021" cy="806077"/>
      </dsp:txXfrm>
    </dsp:sp>
    <dsp:sp modelId="{D91C124C-68BA-49A3-AB33-6FEA62345542}">
      <dsp:nvSpPr>
        <dsp:cNvPr id="0" name=""/>
        <dsp:cNvSpPr/>
      </dsp:nvSpPr>
      <dsp:spPr>
        <a:xfrm>
          <a:off x="2808310" y="936100"/>
          <a:ext cx="1927021" cy="806077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b="0" kern="1200" dirty="0" smtClean="0">
              <a:solidFill>
                <a:schemeClr val="accent1">
                  <a:lumMod val="50000"/>
                </a:schemeClr>
              </a:solidFill>
            </a:rPr>
            <a:t>얼굴 검출</a:t>
          </a:r>
          <a:endParaRPr lang="ko-KR" altLang="en-US" sz="2600" b="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808310" y="936100"/>
        <a:ext cx="1927021" cy="806077"/>
      </dsp:txXfrm>
    </dsp:sp>
    <dsp:sp modelId="{B2F28EFC-6F15-4FB6-ABA4-D9989F65B983}">
      <dsp:nvSpPr>
        <dsp:cNvPr id="0" name=""/>
        <dsp:cNvSpPr/>
      </dsp:nvSpPr>
      <dsp:spPr>
        <a:xfrm>
          <a:off x="5400601" y="936100"/>
          <a:ext cx="1927021" cy="806077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b="0" kern="1200" dirty="0" smtClean="0">
              <a:solidFill>
                <a:schemeClr val="accent1">
                  <a:lumMod val="50000"/>
                </a:schemeClr>
              </a:solidFill>
            </a:rPr>
            <a:t>얼굴 인식</a:t>
          </a:r>
          <a:endParaRPr lang="ko-KR" altLang="en-US" sz="2600" b="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400601" y="936100"/>
        <a:ext cx="1927021" cy="80607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E25ABE-D10C-46AF-B915-9A26C54665BC}">
      <dsp:nvSpPr>
        <dsp:cNvPr id="0" name=""/>
        <dsp:cNvSpPr/>
      </dsp:nvSpPr>
      <dsp:spPr>
        <a:xfrm>
          <a:off x="276997" y="0"/>
          <a:ext cx="3838492" cy="1152128"/>
        </a:xfrm>
        <a:prstGeom prst="rightArrow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418BA-69CC-47D7-A177-F92CA356C530}">
      <dsp:nvSpPr>
        <dsp:cNvPr id="0" name=""/>
        <dsp:cNvSpPr/>
      </dsp:nvSpPr>
      <dsp:spPr>
        <a:xfrm>
          <a:off x="248905" y="404800"/>
          <a:ext cx="1058993" cy="34857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0" kern="1200" dirty="0" smtClean="0">
              <a:solidFill>
                <a:schemeClr val="accent1">
                  <a:lumMod val="50000"/>
                </a:schemeClr>
              </a:solidFill>
            </a:rPr>
            <a:t>영상 </a:t>
          </a:r>
          <a:r>
            <a:rPr lang="ko-KR" altLang="en-US" sz="1200" b="0" kern="1200" dirty="0" err="1" smtClean="0">
              <a:solidFill>
                <a:schemeClr val="accent1">
                  <a:lumMod val="50000"/>
                </a:schemeClr>
              </a:solidFill>
            </a:rPr>
            <a:t>캡처</a:t>
          </a:r>
          <a:endParaRPr lang="ko-KR" altLang="en-US" sz="1200" b="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48905" y="404800"/>
        <a:ext cx="1058993" cy="348574"/>
      </dsp:txXfrm>
    </dsp:sp>
    <dsp:sp modelId="{D91C124C-68BA-49A3-AB33-6FEA62345542}">
      <dsp:nvSpPr>
        <dsp:cNvPr id="0" name=""/>
        <dsp:cNvSpPr/>
      </dsp:nvSpPr>
      <dsp:spPr>
        <a:xfrm>
          <a:off x="1594697" y="404800"/>
          <a:ext cx="1058993" cy="34857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dirty="0" smtClean="0">
              <a:solidFill>
                <a:schemeClr val="accent1">
                  <a:lumMod val="50000"/>
                </a:schemeClr>
              </a:solidFill>
            </a:rPr>
            <a:t>얼굴 검출</a:t>
          </a:r>
          <a:endParaRPr lang="ko-KR" altLang="en-US" sz="1100" b="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594697" y="404800"/>
        <a:ext cx="1058993" cy="348574"/>
      </dsp:txXfrm>
    </dsp:sp>
    <dsp:sp modelId="{B2F28EFC-6F15-4FB6-ABA4-D9989F65B983}">
      <dsp:nvSpPr>
        <dsp:cNvPr id="0" name=""/>
        <dsp:cNvSpPr/>
      </dsp:nvSpPr>
      <dsp:spPr>
        <a:xfrm>
          <a:off x="2867082" y="404800"/>
          <a:ext cx="1058993" cy="34857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dirty="0" smtClean="0">
              <a:solidFill>
                <a:schemeClr val="accent1">
                  <a:lumMod val="50000"/>
                </a:schemeClr>
              </a:solidFill>
            </a:rPr>
            <a:t>얼굴 인식</a:t>
          </a:r>
          <a:endParaRPr lang="ko-KR" altLang="en-US" sz="1100" b="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867082" y="404800"/>
        <a:ext cx="1058993" cy="348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3815D-5176-4A5D-804A-6D7CC37CCCF2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DFE4F-8378-41CE-B22C-7CD02D87C3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DFE4F-8378-41CE-B22C-7CD02D87C3A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DFE4F-8378-41CE-B22C-7CD02D87C3A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0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0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D05A-9147-49D2-84D4-0D9772DB838B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8783-B0F7-403C-A693-AD6FAA66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.kr/url?sa=i&amp;rct=j&amp;q=&amp;esrc=s&amp;source=images&amp;cd=&amp;cad=rja&amp;uact=8&amp;ved=&amp;url=http://www.visualdive.com/2017/07/%EB%8C%80%ED%95%9C%ED%86%B5%EC%9A%B4%C2%B7%EB%A1%9C%EC%A7%80%EC%8A%A4%C2%B7%ED%95%9C%EC%A7%84-%ED%83%9D%EB%B0%B0-%EB%A7%A4%EC%B6%9C-%EC%8B%A4%EC%A0%81-1%EC%9C%84-%EC%97%85%EC%B2%B4%EB%8A%94/&amp;psig=AOvVaw2tWb-aY18xE9MkbWtqRtpm&amp;ust=151245706500725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hyperlink" Target="http://www.google.co.kr/url?sa=i&amp;rct=j&amp;q=&amp;esrc=s&amp;source=images&amp;cd=&amp;cad=rja&amp;uact=8&amp;ved=0ahUKEwif7_vk4-_XAhVCOrwKHXI1DNkQjRwIBw&amp;url=http://www.visualdive.com/2017/07/%EB%8C%80%ED%95%9C%ED%86%B5%EC%9A%B4%C2%B7%EB%A1%9C%EC%A7%80%EC%8A%A4%C2%B7%ED%95%9C%EC%A7%84-%ED%83%9D%EB%B0%B0-%EB%A7%A4%EC%B6%9C-%EC%8B%A4%EC%A0%81-1%EC%9C%84-%EC%97%85%EC%B2%B4%EB%8A%94/&amp;psig=AOvVaw2tWb-aY18xE9MkbWtqRtpm&amp;ust=1512457065007253" TargetMode="External"/><Relationship Id="rId2" Type="http://schemas.openxmlformats.org/officeDocument/2006/relationships/hyperlink" Target="http://www.google.co.kr/url?sa=i&amp;rct=j&amp;q=&amp;esrc=s&amp;source=images&amp;cd=&amp;cad=rja&amp;uact=8&amp;ved=&amp;url=http://www.visualdive.com/2017/07/%EB%8C%80%ED%95%9C%ED%86%B5%EC%9A%B4%C2%B7%EB%A1%9C%EC%A7%80%EC%8A%A4%C2%B7%ED%95%9C%EC%A7%84-%ED%83%9D%EB%B0%B0-%EB%A7%A4%EC%B6%9C-%EC%8B%A4%EC%A0%81-1%EC%9C%84-%EC%97%85%EC%B2%B4%EB%8A%94/&amp;psig=AOvVaw2tWb-aY18xE9MkbWtqRtpm&amp;ust=151245706500725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7.jpeg"/><Relationship Id="rId4" Type="http://schemas.openxmlformats.org/officeDocument/2006/relationships/image" Target="../media/image3.jpeg"/><Relationship Id="rId9" Type="http://schemas.openxmlformats.org/officeDocument/2006/relationships/hyperlink" Target="http://www.google.co.kr/url?sa=i&amp;rct=j&amp;q=&amp;esrc=s&amp;source=images&amp;cd=&amp;cad=rja&amp;uact=8&amp;ved=0ahUKEwjS5sX64-_XAhUES7wKHcKXCNMQjRwIBw&amp;url=http://bopstory.tistory.com/tag/%EB%AA%A9%ED%8F%AC%20%EA%B0%95%EB%8F%84&amp;psig=AOvVaw3U6L5qG8gW_ZFBAq-3708F&amp;ust=151245711073090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.kr/url?sa=i&amp;rct=j&amp;q=&amp;esrc=s&amp;source=images&amp;cd=&amp;cad=rja&amp;uact=8&amp;ved=&amp;url=http://www.visualdive.com/2017/07/%EB%8C%80%ED%95%9C%ED%86%B5%EC%9A%B4%C2%B7%EB%A1%9C%EC%A7%80%EC%8A%A4%C2%B7%ED%95%9C%EC%A7%84-%ED%83%9D%EB%B0%B0-%EB%A7%A4%EC%B6%9C-%EC%8B%A4%EC%A0%81-1%EC%9C%84-%EC%97%85%EC%B2%B4%EB%8A%94/&amp;psig=AOvVaw2tWb-aY18xE9MkbWtqRtpm&amp;ust=151245706500725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8104" y="980728"/>
            <a:ext cx="2736304" cy="316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5004048" y="3573016"/>
            <a:ext cx="3168352" cy="2016224"/>
          </a:xfr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r>
              <a:rPr lang="ko-KR" altLang="en-US" sz="2400" dirty="0" smtClean="0">
                <a:solidFill>
                  <a:schemeClr val="tx1"/>
                </a:solidFill>
              </a:rPr>
              <a:t>조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이태호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최승현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서근수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조승현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이현아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백혜윤</a:t>
            </a:r>
          </a:p>
          <a:p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2780928"/>
            <a:ext cx="558011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1484790"/>
            <a:ext cx="6120680" cy="1470025"/>
          </a:xfrm>
        </p:spPr>
        <p:txBody>
          <a:bodyPr/>
          <a:lstStyle/>
          <a:p>
            <a:r>
              <a:rPr lang="ko-KR" altLang="en-US" b="1" dirty="0" smtClean="0"/>
              <a:t>스마트 도어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899592" y="2167578"/>
            <a:ext cx="2084929" cy="1972179"/>
          </a:xfrm>
          <a:prstGeom prst="ellipse">
            <a:avLst/>
          </a:prstGeom>
          <a:noFill/>
          <a:ln w="136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Machine Learning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03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624" y="34272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개발환경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22" name="그림 21" descr="LG_logo_(2015)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13" name="사다리꼴 12"/>
          <p:cNvSpPr/>
          <p:nvPr/>
        </p:nvSpPr>
        <p:spPr>
          <a:xfrm>
            <a:off x="1830363" y="2023562"/>
            <a:ext cx="216024" cy="14401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 rot="5400000">
            <a:off x="2951820" y="3067678"/>
            <a:ext cx="216024" cy="14401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다리꼴 16"/>
          <p:cNvSpPr/>
          <p:nvPr/>
        </p:nvSpPr>
        <p:spPr>
          <a:xfrm rot="10800000">
            <a:off x="1835696" y="4121319"/>
            <a:ext cx="216024" cy="14401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다리꼴 22"/>
          <p:cNvSpPr/>
          <p:nvPr/>
        </p:nvSpPr>
        <p:spPr>
          <a:xfrm rot="16200000">
            <a:off x="697285" y="3050724"/>
            <a:ext cx="216024" cy="14401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다리꼴 25"/>
          <p:cNvSpPr/>
          <p:nvPr/>
        </p:nvSpPr>
        <p:spPr>
          <a:xfrm rot="2700000">
            <a:off x="2603632" y="2309729"/>
            <a:ext cx="216024" cy="14401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다리꼴 26"/>
          <p:cNvSpPr/>
          <p:nvPr/>
        </p:nvSpPr>
        <p:spPr>
          <a:xfrm rot="18900000">
            <a:off x="1096797" y="2270488"/>
            <a:ext cx="216024" cy="14401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다리꼴 28"/>
          <p:cNvSpPr/>
          <p:nvPr/>
        </p:nvSpPr>
        <p:spPr>
          <a:xfrm rot="18900000" flipH="1" flipV="1">
            <a:off x="2656591" y="3811232"/>
            <a:ext cx="216024" cy="14401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다리꼴 31"/>
          <p:cNvSpPr/>
          <p:nvPr/>
        </p:nvSpPr>
        <p:spPr>
          <a:xfrm rot="2700000" flipV="1">
            <a:off x="1043838" y="3859997"/>
            <a:ext cx="216024" cy="14401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510930" y="2167578"/>
            <a:ext cx="2084929" cy="1972179"/>
          </a:xfrm>
          <a:prstGeom prst="ellipse">
            <a:avLst/>
          </a:prstGeom>
          <a:noFill/>
          <a:ln w="136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Linux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사다리꼴 33"/>
          <p:cNvSpPr/>
          <p:nvPr/>
        </p:nvSpPr>
        <p:spPr>
          <a:xfrm>
            <a:off x="4441701" y="2023562"/>
            <a:ext cx="216024" cy="144016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다리꼴 34"/>
          <p:cNvSpPr/>
          <p:nvPr/>
        </p:nvSpPr>
        <p:spPr>
          <a:xfrm rot="5400000">
            <a:off x="5563158" y="3067678"/>
            <a:ext cx="216024" cy="144016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/>
          <p:cNvSpPr/>
          <p:nvPr/>
        </p:nvSpPr>
        <p:spPr>
          <a:xfrm rot="10800000">
            <a:off x="4447034" y="4121319"/>
            <a:ext cx="216024" cy="144016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/>
          <p:cNvSpPr/>
          <p:nvPr/>
        </p:nvSpPr>
        <p:spPr>
          <a:xfrm rot="16200000">
            <a:off x="3308623" y="3050724"/>
            <a:ext cx="216024" cy="144016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/>
          <p:cNvSpPr/>
          <p:nvPr/>
        </p:nvSpPr>
        <p:spPr>
          <a:xfrm rot="2700000">
            <a:off x="5214970" y="2309729"/>
            <a:ext cx="216024" cy="144016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8900000">
            <a:off x="3708135" y="2270488"/>
            <a:ext cx="216024" cy="144016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다리꼴 39"/>
          <p:cNvSpPr/>
          <p:nvPr/>
        </p:nvSpPr>
        <p:spPr>
          <a:xfrm rot="18900000" flipH="1" flipV="1">
            <a:off x="5267929" y="3811232"/>
            <a:ext cx="216024" cy="144016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/>
          <p:cNvSpPr/>
          <p:nvPr/>
        </p:nvSpPr>
        <p:spPr>
          <a:xfrm rot="2700000" flipV="1">
            <a:off x="3655176" y="3859997"/>
            <a:ext cx="216024" cy="144016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097885" y="2167578"/>
            <a:ext cx="2084929" cy="1972179"/>
          </a:xfrm>
          <a:prstGeom prst="ellipse">
            <a:avLst/>
          </a:prstGeom>
          <a:noFill/>
          <a:ln w="1365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 / C++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사다리꼴 42"/>
          <p:cNvSpPr/>
          <p:nvPr/>
        </p:nvSpPr>
        <p:spPr>
          <a:xfrm>
            <a:off x="7028656" y="2023562"/>
            <a:ext cx="216024" cy="144016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/>
          <p:cNvSpPr/>
          <p:nvPr/>
        </p:nvSpPr>
        <p:spPr>
          <a:xfrm rot="5400000">
            <a:off x="8150113" y="3067678"/>
            <a:ext cx="216024" cy="144016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다리꼴 44"/>
          <p:cNvSpPr/>
          <p:nvPr/>
        </p:nvSpPr>
        <p:spPr>
          <a:xfrm rot="10800000">
            <a:off x="7033989" y="4121319"/>
            <a:ext cx="216024" cy="144016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다리꼴 45"/>
          <p:cNvSpPr/>
          <p:nvPr/>
        </p:nvSpPr>
        <p:spPr>
          <a:xfrm rot="16200000">
            <a:off x="5895578" y="3050724"/>
            <a:ext cx="216024" cy="144016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다리꼴 46"/>
          <p:cNvSpPr/>
          <p:nvPr/>
        </p:nvSpPr>
        <p:spPr>
          <a:xfrm rot="2700000">
            <a:off x="7801925" y="2309729"/>
            <a:ext cx="216024" cy="144016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다리꼴 47"/>
          <p:cNvSpPr/>
          <p:nvPr/>
        </p:nvSpPr>
        <p:spPr>
          <a:xfrm rot="18900000">
            <a:off x="6295090" y="2270488"/>
            <a:ext cx="216024" cy="144016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다리꼴 48"/>
          <p:cNvSpPr/>
          <p:nvPr/>
        </p:nvSpPr>
        <p:spPr>
          <a:xfrm rot="18900000" flipH="1" flipV="1">
            <a:off x="7854884" y="3811232"/>
            <a:ext cx="216024" cy="144016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다리꼴 49"/>
          <p:cNvSpPr/>
          <p:nvPr/>
        </p:nvSpPr>
        <p:spPr>
          <a:xfrm rot="2700000" flipV="1">
            <a:off x="6242131" y="3859997"/>
            <a:ext cx="216024" cy="144016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796136" y="4471834"/>
            <a:ext cx="2928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C / C++ based programming</a:t>
            </a:r>
          </a:p>
          <a:p>
            <a:pPr algn="ctr"/>
            <a:r>
              <a:rPr lang="en-US" altLang="ko-KR" sz="1600" dirty="0" smtClean="0"/>
              <a:t>Pointer, File IO, etc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851920" y="4543842"/>
            <a:ext cx="1357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Raspberry Pi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67544" y="4471834"/>
            <a:ext cx="2928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C / C++ based programming</a:t>
            </a:r>
          </a:p>
          <a:p>
            <a:pPr algn="ctr"/>
            <a:r>
              <a:rPr lang="en-US" altLang="ko-KR" sz="1600" dirty="0" smtClean="0"/>
              <a:t>Pointer, File IO, etc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288207" y="1368152"/>
            <a:ext cx="6336704" cy="5157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520455" y="3312368"/>
            <a:ext cx="1575467" cy="15754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2463" y="3744416"/>
            <a:ext cx="1359443" cy="66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Raspberry </a:t>
            </a:r>
          </a:p>
          <a:p>
            <a:pPr algn="ctr"/>
            <a:r>
              <a:rPr lang="en-US" altLang="ko-KR" dirty="0" smtClean="0"/>
              <a:t>Pi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392663" y="2232248"/>
            <a:ext cx="1296144" cy="12961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2089" y="260970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Speaker</a:t>
            </a:r>
          </a:p>
        </p:txBody>
      </p:sp>
      <p:sp>
        <p:nvSpPr>
          <p:cNvPr id="12" name="타원 11"/>
          <p:cNvSpPr/>
          <p:nvPr/>
        </p:nvSpPr>
        <p:spPr>
          <a:xfrm>
            <a:off x="2080295" y="2304256"/>
            <a:ext cx="1296144" cy="12961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80295" y="266429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Pi Camera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2080295" y="4896544"/>
            <a:ext cx="1296144" cy="12961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24311" y="540060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Switch</a:t>
            </a:r>
            <a:endParaRPr lang="ko-KR" altLang="en-US" sz="1600" dirty="0"/>
          </a:p>
        </p:txBody>
      </p:sp>
      <p:sp>
        <p:nvSpPr>
          <p:cNvPr id="16" name="타원 15"/>
          <p:cNvSpPr/>
          <p:nvPr/>
        </p:nvSpPr>
        <p:spPr>
          <a:xfrm>
            <a:off x="5508104" y="3861048"/>
            <a:ext cx="1296144" cy="12961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97530" y="423850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Piezo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03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624" y="34272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개발환경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67944" y="5013176"/>
            <a:ext cx="1296144" cy="12961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57370" y="53906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Motor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864" y="1340768"/>
            <a:ext cx="237626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Door Alarm Set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7864" y="2132856"/>
            <a:ext cx="237626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Enable 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3347864" y="2852936"/>
            <a:ext cx="2376264" cy="1152128"/>
          </a:xfrm>
          <a:prstGeom prst="diamond">
            <a:avLst/>
          </a:prstGeom>
          <a:solidFill>
            <a:srgbClr val="32C4F8">
              <a:alpha val="3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Stranger or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No 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Shape 15"/>
          <p:cNvCxnSpPr>
            <a:stCxn id="14" idx="3"/>
          </p:cNvCxnSpPr>
          <p:nvPr/>
        </p:nvCxnSpPr>
        <p:spPr>
          <a:xfrm>
            <a:off x="5724128" y="3429000"/>
            <a:ext cx="1008112" cy="1440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4" idx="1"/>
          </p:cNvCxnSpPr>
          <p:nvPr/>
        </p:nvCxnSpPr>
        <p:spPr>
          <a:xfrm rot="10800000" flipV="1">
            <a:off x="2411760" y="3429000"/>
            <a:ext cx="93610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4248" y="350100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35705" y="335699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724128" y="4365104"/>
            <a:ext cx="194421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Record Video for 10 Seconds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2" y="3861048"/>
            <a:ext cx="237626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Ask for Door Lock Password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4" idx="2"/>
            <a:endCxn id="13" idx="0"/>
          </p:cNvCxnSpPr>
          <p:nvPr/>
        </p:nvCxnSpPr>
        <p:spPr>
          <a:xfrm>
            <a:off x="4535996" y="18448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3" idx="2"/>
            <a:endCxn id="14" idx="0"/>
          </p:cNvCxnSpPr>
          <p:nvPr/>
        </p:nvCxnSpPr>
        <p:spPr>
          <a:xfrm>
            <a:off x="4535996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다이아몬드 32"/>
          <p:cNvSpPr/>
          <p:nvPr/>
        </p:nvSpPr>
        <p:spPr>
          <a:xfrm>
            <a:off x="1259632" y="4797152"/>
            <a:ext cx="2376264" cy="864096"/>
          </a:xfrm>
          <a:prstGeom prst="diamond">
            <a:avLst/>
          </a:prstGeom>
          <a:solidFill>
            <a:srgbClr val="32C4F8">
              <a:alpha val="35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Right P/W?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24" idx="2"/>
            <a:endCxn id="33" idx="0"/>
          </p:cNvCxnSpPr>
          <p:nvPr/>
        </p:nvCxnSpPr>
        <p:spPr>
          <a:xfrm>
            <a:off x="2447764" y="43651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3" idx="3"/>
            <a:endCxn id="24" idx="3"/>
          </p:cNvCxnSpPr>
          <p:nvPr/>
        </p:nvCxnSpPr>
        <p:spPr>
          <a:xfrm flipV="1">
            <a:off x="3635896" y="4113079"/>
            <a:ext cx="12700" cy="111612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23938" y="46531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259632" y="6093296"/>
            <a:ext cx="237626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Open the Door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33" idx="2"/>
            <a:endCxn id="48" idx="0"/>
          </p:cNvCxnSpPr>
          <p:nvPr/>
        </p:nvCxnSpPr>
        <p:spPr>
          <a:xfrm>
            <a:off x="2447764" y="56612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83768" y="566124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04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34272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기능구현 </a:t>
            </a:r>
            <a:r>
              <a:rPr lang="en-US" altLang="ko-KR" sz="3200" b="1" spc="-300" dirty="0" smtClean="0">
                <a:solidFill>
                  <a:srgbClr val="4D4D4D"/>
                </a:solidFill>
              </a:rPr>
              <a:t>- </a:t>
            </a:r>
            <a:r>
              <a:rPr lang="ko-KR" altLang="en-US" sz="3200" b="1" spc="-300" dirty="0" smtClean="0">
                <a:solidFill>
                  <a:srgbClr val="4D4D4D"/>
                </a:solidFill>
              </a:rPr>
              <a:t>순서도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34" name="그림 33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04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34272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기능구현 </a:t>
            </a:r>
            <a:r>
              <a:rPr lang="en-US" altLang="ko-KR" sz="3200" b="1" spc="-300" dirty="0" smtClean="0">
                <a:solidFill>
                  <a:srgbClr val="4D4D4D"/>
                </a:solidFill>
              </a:rPr>
              <a:t>– </a:t>
            </a:r>
            <a:r>
              <a:rPr lang="ko-KR" altLang="en-US" sz="3200" b="1" spc="-300" dirty="0" smtClean="0">
                <a:solidFill>
                  <a:srgbClr val="4D4D4D"/>
                </a:solidFill>
              </a:rPr>
              <a:t>작동원리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34" name="그림 33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683568" y="1628800"/>
            <a:ext cx="7776864" cy="42484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7624" y="196967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899" y="4773361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Embedded</a:t>
            </a:r>
          </a:p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(Raspberry Pi)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7624" y="3802421"/>
            <a:ext cx="684076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03848" y="4581128"/>
            <a:ext cx="15841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accent1">
                    <a:lumMod val="50000"/>
                  </a:schemeClr>
                </a:solidFill>
              </a:rPr>
              <a:t>Piezo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84168" y="4581128"/>
            <a:ext cx="180020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Jog Switch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84168" y="2204864"/>
            <a:ext cx="15841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03848" y="2204864"/>
            <a:ext cx="15841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Camera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아래쪽 화살표 38"/>
          <p:cNvSpPr/>
          <p:nvPr/>
        </p:nvSpPr>
        <p:spPr>
          <a:xfrm rot="10800000">
            <a:off x="6804248" y="3068960"/>
            <a:ext cx="288032" cy="12961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020272" y="328498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Switch Input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아래쪽 화살표 40"/>
          <p:cNvSpPr/>
          <p:nvPr/>
        </p:nvSpPr>
        <p:spPr>
          <a:xfrm rot="2805280">
            <a:off x="4999517" y="2789595"/>
            <a:ext cx="288032" cy="191632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5400000">
            <a:off x="5292080" y="2204864"/>
            <a:ext cx="288032" cy="100811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716016" y="335699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①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8456" y="2735047"/>
            <a:ext cx="49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②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84168" y="184482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*Callback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함수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5292080" y="1844825"/>
            <a:ext cx="288032" cy="100811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250546" y="1859344"/>
            <a:ext cx="49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③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04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34272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기능구현 </a:t>
            </a:r>
            <a:r>
              <a:rPr lang="en-US" altLang="ko-KR" sz="3200" b="1" spc="-300" dirty="0" smtClean="0">
                <a:solidFill>
                  <a:srgbClr val="4D4D4D"/>
                </a:solidFill>
              </a:rPr>
              <a:t>– </a:t>
            </a:r>
            <a:r>
              <a:rPr lang="ko-KR" altLang="en-US" sz="3200" b="1" spc="-300" dirty="0" smtClean="0">
                <a:solidFill>
                  <a:srgbClr val="4D4D4D"/>
                </a:solidFill>
              </a:rPr>
              <a:t>작동원리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34" name="그림 33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683568" y="1628800"/>
            <a:ext cx="7776864" cy="42484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7624" y="196967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03848" y="4581128"/>
            <a:ext cx="15841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accent1">
                    <a:lumMod val="50000"/>
                  </a:schemeClr>
                </a:solidFill>
              </a:rPr>
              <a:t>Piezo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84168" y="4581128"/>
            <a:ext cx="180020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Jog Switch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84168" y="2204864"/>
            <a:ext cx="15841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Main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03848" y="2204864"/>
            <a:ext cx="15841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Camera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20272" y="328498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Switch Input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 rot="5400000">
            <a:off x="5292080" y="2204864"/>
            <a:ext cx="288032" cy="100811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716016" y="335699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①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8024" y="2780928"/>
            <a:ext cx="49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②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84168" y="184482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*Callback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함수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5292080" y="1844825"/>
            <a:ext cx="288032" cy="100811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72472" y="1844824"/>
            <a:ext cx="49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③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7624" y="3802421"/>
            <a:ext cx="684076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아래쪽 화살표 40"/>
          <p:cNvSpPr/>
          <p:nvPr/>
        </p:nvSpPr>
        <p:spPr>
          <a:xfrm rot="2805280">
            <a:off x="4999517" y="2789595"/>
            <a:ext cx="288032" cy="191632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 rot="10800000">
            <a:off x="6804248" y="3068960"/>
            <a:ext cx="288032" cy="12961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34899" y="4773361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Embedded</a:t>
            </a:r>
          </a:p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(Raspberry Pi)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04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34272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기능구현 </a:t>
            </a:r>
            <a:r>
              <a:rPr lang="en-US" altLang="ko-KR" sz="3200" b="1" spc="-300" dirty="0" smtClean="0">
                <a:solidFill>
                  <a:srgbClr val="4D4D4D"/>
                </a:solidFill>
              </a:rPr>
              <a:t>–</a:t>
            </a:r>
            <a:r>
              <a:rPr lang="ko-KR" altLang="en-US" sz="3200" b="1" spc="-300" dirty="0" smtClean="0">
                <a:solidFill>
                  <a:srgbClr val="4D4D4D"/>
                </a:solidFill>
              </a:rPr>
              <a:t> </a:t>
            </a:r>
            <a:r>
              <a:rPr lang="en-US" altLang="ko-KR" sz="3200" b="1" spc="-300" dirty="0" smtClean="0">
                <a:solidFill>
                  <a:srgbClr val="4D4D4D"/>
                </a:solidFill>
              </a:rPr>
              <a:t>main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34" name="그림 33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04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34272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기능구현 </a:t>
            </a:r>
            <a:r>
              <a:rPr lang="en-US" altLang="ko-KR" sz="3200" b="1" spc="-300" dirty="0" smtClean="0">
                <a:solidFill>
                  <a:srgbClr val="4D4D4D"/>
                </a:solidFill>
              </a:rPr>
              <a:t>– </a:t>
            </a:r>
            <a:r>
              <a:rPr lang="ko-KR" altLang="en-US" sz="3200" b="1" spc="-300" dirty="0" smtClean="0">
                <a:solidFill>
                  <a:srgbClr val="4D4D4D"/>
                </a:solidFill>
              </a:rPr>
              <a:t>작동원리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34" name="그림 33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596478" y="1628800"/>
            <a:ext cx="8136904" cy="44644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27584" y="314096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0072" y="4941168"/>
            <a:ext cx="15841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accent1">
                    <a:lumMod val="50000"/>
                  </a:schemeClr>
                </a:solidFill>
              </a:rPr>
              <a:t>Piezo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72219" y="4941168"/>
            <a:ext cx="15841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Jog Switch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23928" y="2132856"/>
            <a:ext cx="223224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Smart Door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61552" y="4941168"/>
            <a:ext cx="15841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Camera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56176" y="328498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Switch Input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75384" y="321297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①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7392" y="2636912"/>
            <a:ext cx="49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②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83968" y="177281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*Callback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함수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아래쪽 화살표 51"/>
          <p:cNvSpPr/>
          <p:nvPr/>
        </p:nvSpPr>
        <p:spPr>
          <a:xfrm rot="16200000">
            <a:off x="3051448" y="1700809"/>
            <a:ext cx="288032" cy="100811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131840" y="1700808"/>
            <a:ext cx="49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③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187624" y="3802421"/>
            <a:ext cx="684076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아래쪽 화살표 54"/>
          <p:cNvSpPr/>
          <p:nvPr/>
        </p:nvSpPr>
        <p:spPr>
          <a:xfrm>
            <a:off x="4932040" y="3140968"/>
            <a:ext cx="288032" cy="132222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rot="9047900">
            <a:off x="5950001" y="3056859"/>
            <a:ext cx="288032" cy="12961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27584" y="40050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Driver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아래쪽 화살표 47"/>
          <p:cNvSpPr/>
          <p:nvPr/>
        </p:nvSpPr>
        <p:spPr>
          <a:xfrm rot="1943510">
            <a:off x="3941232" y="3122926"/>
            <a:ext cx="288032" cy="122359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909405" y="4934795"/>
            <a:ext cx="15841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Speaker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04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34272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기능구현 </a:t>
            </a:r>
            <a:r>
              <a:rPr lang="en-US" altLang="ko-KR" sz="3200" b="1" spc="-300" dirty="0" smtClean="0">
                <a:solidFill>
                  <a:srgbClr val="4D4D4D"/>
                </a:solidFill>
              </a:rPr>
              <a:t>– Camera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34" name="그림 33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graphicFrame>
        <p:nvGraphicFramePr>
          <p:cNvPr id="19" name="다이어그램 18"/>
          <p:cNvGraphicFramePr/>
          <p:nvPr/>
        </p:nvGraphicFramePr>
        <p:xfrm>
          <a:off x="611560" y="2348880"/>
          <a:ext cx="7992888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3568" y="1628800"/>
            <a:ext cx="36004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b="1" u="sng" dirty="0" err="1" smtClean="0">
                <a:solidFill>
                  <a:schemeClr val="accent1">
                    <a:lumMod val="50000"/>
                  </a:schemeClr>
                </a:solidFill>
              </a:rPr>
              <a:t>OpenCV</a:t>
            </a:r>
            <a:r>
              <a:rPr lang="en-US" altLang="ko-KR" sz="2800" b="1" u="sng" dirty="0" smtClean="0">
                <a:solidFill>
                  <a:schemeClr val="accent1">
                    <a:lumMod val="50000"/>
                  </a:schemeClr>
                </a:solidFill>
              </a:rPr>
              <a:t> workflow</a:t>
            </a:r>
            <a:endParaRPr lang="ko-KR" altLang="en-US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04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342729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기능구현 </a:t>
            </a:r>
            <a:r>
              <a:rPr lang="en-US" altLang="ko-KR" sz="3200" b="1" spc="-300" dirty="0" smtClean="0">
                <a:solidFill>
                  <a:srgbClr val="4D4D4D"/>
                </a:solidFill>
              </a:rPr>
              <a:t>– Camera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34" name="그림 33" descr="LG_logo_(2015)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250567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Viola-Jones’ cascade face detection algorithm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얼굴 영역을 </a:t>
            </a:r>
            <a:r>
              <a:rPr lang="en-US" altLang="ko-KR" dirty="0" smtClean="0"/>
              <a:t>crop </a:t>
            </a:r>
            <a:r>
              <a:rPr lang="ko-KR" altLang="en-US" dirty="0" smtClean="0"/>
              <a:t>하여 저장함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4466436"/>
            <a:ext cx="74888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Fisher face recognition algorithm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10</a:t>
            </a:r>
            <a:r>
              <a:rPr lang="ko-KR" altLang="en-US" dirty="0" smtClean="0"/>
              <a:t>명의 사람 얼굴을 각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장 저장하여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시킴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input </a:t>
            </a:r>
            <a:r>
              <a:rPr lang="ko-KR" altLang="en-US" dirty="0" smtClean="0"/>
              <a:t>영상에서 얼굴을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 인식하여 가장 많이 인식된 사람을 찾음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881405"/>
            <a:ext cx="3024336" cy="5040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얼굴 검출 </a:t>
            </a:r>
            <a:r>
              <a:rPr lang="en-US" altLang="ko-KR" sz="2000" dirty="0" smtClean="0">
                <a:solidFill>
                  <a:schemeClr val="tx1"/>
                </a:solidFill>
              </a:rPr>
              <a:t>(detection)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3789040"/>
            <a:ext cx="3024336" cy="5040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얼굴 인식 </a:t>
            </a:r>
            <a:r>
              <a:rPr lang="en-US" altLang="ko-KR" sz="2000" dirty="0" smtClean="0">
                <a:solidFill>
                  <a:schemeClr val="tx1"/>
                </a:solidFill>
              </a:rPr>
              <a:t>(recognition)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4499992" y="1052736"/>
          <a:ext cx="439248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05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34272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시연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34" name="그림 33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00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34272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b="1" spc="-300" dirty="0" smtClean="0">
                <a:solidFill>
                  <a:srgbClr val="4D4D4D"/>
                </a:solidFill>
              </a:rPr>
              <a:t>3</a:t>
            </a:r>
            <a:r>
              <a:rPr lang="ko-KR" altLang="en-US" sz="3200" b="1" spc="-300" dirty="0" smtClean="0">
                <a:solidFill>
                  <a:srgbClr val="4D4D4D"/>
                </a:solidFill>
              </a:rPr>
              <a:t>조 소개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34" name="그림 33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683568" cy="318953"/>
          </a:xfrm>
          <a:prstGeom prst="rect">
            <a:avLst/>
          </a:prstGeom>
        </p:spPr>
      </p:pic>
      <p:pic>
        <p:nvPicPr>
          <p:cNvPr id="11278" name="Picture 14" descr="http://1.bp.blogspot.com/-iru-cJIolDg/VPGAI0IB5CI/AAAAAAAADS4/dIsZBeFCynM/s1600/persons.png"/>
          <p:cNvPicPr>
            <a:picLocks noChangeAspect="1" noChangeArrowheads="1"/>
          </p:cNvPicPr>
          <p:nvPr/>
        </p:nvPicPr>
        <p:blipFill>
          <a:blip r:embed="rId3" cstate="print"/>
          <a:srcRect l="43115" t="7350" r="46845" b="49601"/>
          <a:stretch>
            <a:fillRect/>
          </a:stretch>
        </p:blipFill>
        <p:spPr bwMode="auto">
          <a:xfrm>
            <a:off x="544821" y="1932955"/>
            <a:ext cx="1362883" cy="3286953"/>
          </a:xfrm>
          <a:prstGeom prst="rect">
            <a:avLst/>
          </a:prstGeom>
          <a:noFill/>
        </p:spPr>
      </p:pic>
      <p:pic>
        <p:nvPicPr>
          <p:cNvPr id="11280" name="Picture 16" descr="http://1.bp.blogspot.com/-iru-cJIolDg/VPGAI0IB5CI/AAAAAAAADS4/dIsZBeFCynM/s1600/persons.png"/>
          <p:cNvPicPr>
            <a:picLocks noChangeAspect="1" noChangeArrowheads="1"/>
          </p:cNvPicPr>
          <p:nvPr/>
        </p:nvPicPr>
        <p:blipFill>
          <a:blip r:embed="rId3" cstate="print"/>
          <a:srcRect l="5907" t="8400" r="86416" b="49601"/>
          <a:stretch>
            <a:fillRect/>
          </a:stretch>
        </p:blipFill>
        <p:spPr bwMode="auto">
          <a:xfrm>
            <a:off x="7621039" y="2204864"/>
            <a:ext cx="936104" cy="2880320"/>
          </a:xfrm>
          <a:prstGeom prst="rect">
            <a:avLst/>
          </a:prstGeom>
          <a:noFill/>
        </p:spPr>
      </p:pic>
      <p:pic>
        <p:nvPicPr>
          <p:cNvPr id="11282" name="Picture 18" descr="http://1.bp.blogspot.com/-iru-cJIolDg/VPGAI0IB5CI/AAAAAAAADS4/dIsZBeFCynM/s1600/persons.png"/>
          <p:cNvPicPr>
            <a:picLocks noChangeAspect="1" noChangeArrowheads="1"/>
          </p:cNvPicPr>
          <p:nvPr/>
        </p:nvPicPr>
        <p:blipFill>
          <a:blip r:embed="rId3" cstate="print"/>
          <a:srcRect l="30121" r="60429" b="50651"/>
          <a:stretch>
            <a:fillRect/>
          </a:stretch>
        </p:blipFill>
        <p:spPr bwMode="auto">
          <a:xfrm>
            <a:off x="6180879" y="1484784"/>
            <a:ext cx="1152128" cy="3384376"/>
          </a:xfrm>
          <a:prstGeom prst="rect">
            <a:avLst/>
          </a:prstGeom>
          <a:noFill/>
        </p:spPr>
      </p:pic>
      <p:pic>
        <p:nvPicPr>
          <p:cNvPr id="11284" name="Picture 20" descr="http://1.bp.blogspot.com/-iru-cJIolDg/VPGAI0IB5CI/AAAAAAAADS4/dIsZBeFCynM/s1600/persons.png"/>
          <p:cNvPicPr>
            <a:picLocks noChangeAspect="1" noChangeArrowheads="1"/>
          </p:cNvPicPr>
          <p:nvPr/>
        </p:nvPicPr>
        <p:blipFill>
          <a:blip r:embed="rId3" cstate="print"/>
          <a:srcRect l="17128" t="54599" r="72832" b="5501"/>
          <a:stretch>
            <a:fillRect/>
          </a:stretch>
        </p:blipFill>
        <p:spPr bwMode="auto">
          <a:xfrm>
            <a:off x="3563888" y="2183378"/>
            <a:ext cx="1224136" cy="2808312"/>
          </a:xfrm>
          <a:prstGeom prst="rect">
            <a:avLst/>
          </a:prstGeom>
          <a:noFill/>
        </p:spPr>
      </p:pic>
      <p:pic>
        <p:nvPicPr>
          <p:cNvPr id="11286" name="Picture 22" descr="http://1.bp.blogspot.com/-iru-cJIolDg/VPGAI0IB5CI/AAAAAAAADS4/dIsZBeFCynM/s1600/persons.png"/>
          <p:cNvPicPr>
            <a:picLocks noChangeAspect="1" noChangeArrowheads="1"/>
          </p:cNvPicPr>
          <p:nvPr/>
        </p:nvPicPr>
        <p:blipFill>
          <a:blip r:embed="rId3" cstate="print"/>
          <a:srcRect l="17719" t="9450" r="74013" b="51701"/>
          <a:stretch>
            <a:fillRect/>
          </a:stretch>
        </p:blipFill>
        <p:spPr bwMode="auto">
          <a:xfrm>
            <a:off x="2339752" y="2399402"/>
            <a:ext cx="1008112" cy="2664296"/>
          </a:xfrm>
          <a:prstGeom prst="rect">
            <a:avLst/>
          </a:prstGeom>
          <a:noFill/>
        </p:spPr>
      </p:pic>
      <p:pic>
        <p:nvPicPr>
          <p:cNvPr id="11288" name="Picture 24" descr="http://1.bp.blogspot.com/-iru-cJIolDg/VPGAI0IB5CI/AAAAAAAADS4/dIsZBeFCynM/s1600/persons.png"/>
          <p:cNvPicPr>
            <a:picLocks noChangeAspect="1" noChangeArrowheads="1"/>
          </p:cNvPicPr>
          <p:nvPr/>
        </p:nvPicPr>
        <p:blipFill>
          <a:blip r:embed="rId3" cstate="print"/>
          <a:srcRect l="5316" t="55649" r="85826" b="4451"/>
          <a:stretch>
            <a:fillRect/>
          </a:stretch>
        </p:blipFill>
        <p:spPr bwMode="auto">
          <a:xfrm>
            <a:off x="5028751" y="1988840"/>
            <a:ext cx="1080120" cy="2736304"/>
          </a:xfrm>
          <a:prstGeom prst="rect">
            <a:avLst/>
          </a:prstGeom>
          <a:noFill/>
        </p:spPr>
      </p:pic>
      <p:sp>
        <p:nvSpPr>
          <p:cNvPr id="21" name="모서리가 둥근 직사각형 20"/>
          <p:cNvSpPr/>
          <p:nvPr/>
        </p:nvSpPr>
        <p:spPr>
          <a:xfrm>
            <a:off x="3779912" y="2870354"/>
            <a:ext cx="216024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77806" y="2870354"/>
            <a:ext cx="216024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996920" y="2933484"/>
            <a:ext cx="720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802498" y="2879401"/>
            <a:ext cx="216024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00392" y="2879401"/>
            <a:ext cx="216024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8019506" y="2942531"/>
            <a:ext cx="720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3381" y="5229200"/>
            <a:ext cx="12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CTO </a:t>
            </a:r>
            <a:r>
              <a:rPr lang="ko-KR" altLang="en-US" sz="1600" b="1" dirty="0" smtClean="0"/>
              <a:t>이태호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66003" y="1988840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B2B</a:t>
            </a:r>
            <a:r>
              <a:rPr lang="ko-KR" altLang="en-US" sz="1600" b="1" dirty="0" smtClean="0"/>
              <a:t> 백혜윤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52687" y="1628800"/>
            <a:ext cx="1127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VC</a:t>
            </a:r>
            <a:r>
              <a:rPr lang="ko-KR" altLang="en-US" sz="1600" b="1" dirty="0" smtClean="0"/>
              <a:t> 이현아</a:t>
            </a:r>
            <a:endParaRPr lang="ko-KR" alt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49031" y="4962654"/>
            <a:ext cx="1127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VC</a:t>
            </a:r>
            <a:r>
              <a:rPr lang="ko-KR" altLang="en-US" sz="1600" b="1" dirty="0" smtClean="0"/>
              <a:t> 최승현</a:t>
            </a:r>
            <a:endParaRPr lang="ko-KR" alt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372124" y="498239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이노텍</a:t>
            </a:r>
            <a:r>
              <a:rPr lang="ko-KR" altLang="en-US" sz="1600" b="1" dirty="0" smtClean="0"/>
              <a:t> 서근수</a:t>
            </a:r>
            <a:endParaRPr lang="ko-KR" alt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133574" y="4797152"/>
            <a:ext cx="1127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VC</a:t>
            </a:r>
            <a:r>
              <a:rPr lang="ko-KR" altLang="en-US" sz="1600" b="1" dirty="0" smtClean="0"/>
              <a:t> 조승현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67333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altLang="ko-KR" sz="2800" b="1" dirty="0" smtClean="0"/>
              <a:t>01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프로젝트 소개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z="2800" b="1" dirty="0" smtClean="0"/>
              <a:t>02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비즈니스 케이스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z="2800" b="1" dirty="0" smtClean="0"/>
              <a:t>03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개발환경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z="2800" b="1" dirty="0" smtClean="0"/>
              <a:t>04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기능구현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z="2800" b="1" dirty="0" smtClean="0"/>
              <a:t>05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시연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33265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b="1" spc="-300" smtClean="0">
                <a:solidFill>
                  <a:srgbClr val="4D4D4D"/>
                </a:solidFill>
              </a:rPr>
              <a:t>목차</a:t>
            </a:r>
            <a:endParaRPr lang="ko-KR" altLang="en-US" sz="4000" b="1" spc="-300" dirty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3264" y="2276872"/>
            <a:ext cx="7283152" cy="720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방문자 신원 확인 및 제어가 가능한 스마트 도어</a:t>
            </a: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01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34272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프로젝트 소개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15" name="그림 14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1079104" y="4077072"/>
            <a:ext cx="7237312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초인종을 누르면 자동 </a:t>
            </a:r>
            <a:r>
              <a:rPr lang="ko-KR" altLang="en-US" sz="2400" dirty="0" smtClean="0"/>
              <a:t>신원 확인이 가능함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400" dirty="0" smtClean="0"/>
              <a:t>각 신원에 맞는 후 처리가 이루어짐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592" y="3356992"/>
            <a:ext cx="2520280" cy="5040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프로젝트 목표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1556792"/>
            <a:ext cx="2520280" cy="5040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프로젝트 주제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01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272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추진일정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sp>
        <p:nvSpPr>
          <p:cNvPr id="9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60232" y="6492876"/>
            <a:ext cx="2133600" cy="365125"/>
          </a:xfrm>
        </p:spPr>
        <p:txBody>
          <a:bodyPr/>
          <a:lstStyle/>
          <a:p>
            <a:fld id="{E77B2F05-2CE7-4CA4-98D7-090FA092F38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79838" y="1430194"/>
          <a:ext cx="2808312" cy="4895361"/>
        </p:xfrm>
        <a:graphic>
          <a:graphicData uri="http://schemas.openxmlformats.org/drawingml/2006/table">
            <a:tbl>
              <a:tblPr/>
              <a:tblGrid>
                <a:gridCol w="882612"/>
                <a:gridCol w="1925700"/>
              </a:tblGrid>
              <a:tr h="387815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To</a:t>
                      </a:r>
                      <a:r>
                        <a:rPr lang="en-US" altLang="ko-KR" sz="1100" kern="100" baseline="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Do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815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프로젝트 주제 선정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4521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r>
                        <a:rPr lang="ko-KR" altLang="en-US" sz="1100" kern="100" baseline="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환경 구축</a:t>
                      </a:r>
                      <a:r>
                        <a:rPr lang="en-US" altLang="ko-KR" sz="1100" kern="100" baseline="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(raspberry pi, </a:t>
                      </a:r>
                      <a:r>
                        <a:rPr lang="en-US" altLang="ko-KR" sz="1100" kern="100" baseline="0" dirty="0" err="1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OpenCV</a:t>
                      </a:r>
                      <a:r>
                        <a:rPr lang="en-US" altLang="ko-KR" sz="1100" kern="100" baseline="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4521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Raspberry</a:t>
                      </a:r>
                      <a:r>
                        <a:rPr lang="en-US" altLang="ko-KR" sz="1100" kern="100" baseline="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pi 3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Switch </a:t>
                      </a:r>
                      <a:r>
                        <a:rPr lang="en-US" sz="1100" kern="100" dirty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control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5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 smtClean="0">
                          <a:solidFill>
                            <a:srgbClr val="4D4D4D"/>
                          </a:solidFill>
                          <a:latin typeface="+mn-lt"/>
                          <a:ea typeface="+mn-ea"/>
                          <a:cs typeface="Times New Roman"/>
                        </a:rPr>
                        <a:t>Pi-camera control</a:t>
                      </a:r>
                      <a:endParaRPr lang="ko-KR" altLang="ko-KR" sz="1100" kern="100" dirty="0" smtClean="0">
                        <a:solidFill>
                          <a:srgbClr val="4D4D4D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5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 smtClean="0">
                          <a:solidFill>
                            <a:srgbClr val="4D4D4D"/>
                          </a:solidFill>
                          <a:latin typeface="+mn-lt"/>
                          <a:ea typeface="+mn-ea"/>
                          <a:cs typeface="Times New Roman"/>
                        </a:rPr>
                        <a:t>PIEZO control</a:t>
                      </a:r>
                      <a:endParaRPr lang="ko-KR" altLang="ko-KR" sz="1100" kern="100" dirty="0" smtClean="0">
                        <a:solidFill>
                          <a:srgbClr val="4D4D4D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521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Speaker</a:t>
                      </a:r>
                      <a:r>
                        <a:rPr lang="en-US" altLang="ko-KR" sz="1100" kern="100" baseline="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baseline="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control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521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 err="1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OpenCV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baseline="0" dirty="0" smtClean="0">
                          <a:solidFill>
                            <a:srgbClr val="4D4D4D"/>
                          </a:solidFill>
                          <a:latin typeface="+mn-lt"/>
                          <a:ea typeface="+mn-ea"/>
                          <a:cs typeface="Times New Roman"/>
                        </a:rPr>
                        <a:t>Face recoding</a:t>
                      </a:r>
                      <a:endParaRPr lang="ko-KR" altLang="ko-KR" sz="1100" kern="100" dirty="0" smtClean="0">
                        <a:solidFill>
                          <a:srgbClr val="4D4D4D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45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baseline="0" dirty="0" smtClean="0">
                          <a:solidFill>
                            <a:srgbClr val="4D4D4D"/>
                          </a:solidFill>
                          <a:latin typeface="+mn-lt"/>
                          <a:ea typeface="+mn-ea"/>
                          <a:cs typeface="Times New Roman"/>
                        </a:rPr>
                        <a:t>Face detection</a:t>
                      </a:r>
                      <a:endParaRPr lang="ko-KR" altLang="ko-KR" sz="1100" kern="100" dirty="0" smtClean="0">
                        <a:solidFill>
                          <a:srgbClr val="4D4D4D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452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 smtClean="0">
                        <a:solidFill>
                          <a:srgbClr val="4D4D4D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baseline="0" dirty="0" smtClean="0">
                          <a:solidFill>
                            <a:srgbClr val="4D4D4D"/>
                          </a:solidFill>
                          <a:latin typeface="+mn-lt"/>
                          <a:ea typeface="+mn-ea"/>
                          <a:cs typeface="Times New Roman"/>
                        </a:rPr>
                        <a:t>Face recognition</a:t>
                      </a:r>
                      <a:endParaRPr lang="ko-KR" altLang="ko-KR" sz="1100" kern="100" dirty="0" smtClean="0">
                        <a:solidFill>
                          <a:srgbClr val="4D4D4D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4521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전체 기능 연동</a:t>
                      </a: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452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 smtClean="0">
                          <a:solidFill>
                            <a:srgbClr val="4D4D4D"/>
                          </a:solidFill>
                          <a:latin typeface="+mn-lt"/>
                          <a:ea typeface="+mn-ea"/>
                          <a:cs typeface="Times New Roman"/>
                        </a:rPr>
                        <a:t>디버깅 및 테스트</a:t>
                      </a:r>
                      <a:endParaRPr lang="ko-KR" altLang="ko-KR" sz="1100" kern="100" dirty="0" smtClean="0">
                        <a:solidFill>
                          <a:srgbClr val="4D4D4D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4521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최종 발표 및 시연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 descr="LG_logo_(2015)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679441" y="1426157"/>
          <a:ext cx="4536504" cy="4911025"/>
        </p:xfrm>
        <a:graphic>
          <a:graphicData uri="http://schemas.openxmlformats.org/drawingml/2006/table">
            <a:tbl>
              <a:tblPr/>
              <a:tblGrid>
                <a:gridCol w="907300"/>
                <a:gridCol w="907302"/>
                <a:gridCol w="907300"/>
                <a:gridCol w="907302"/>
                <a:gridCol w="907300"/>
              </a:tblGrid>
              <a:tr h="3878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화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수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목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rgbClr val="4D4D4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금</a:t>
                      </a: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781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2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2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8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4D4D4D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3770" marR="4377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873465" y="1816361"/>
            <a:ext cx="7344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621085" y="1552600"/>
            <a:ext cx="648072" cy="648072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0650" y="2347590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/>
              <a:t>열쇠 </a:t>
            </a:r>
            <a:r>
              <a:rPr lang="ko-KR" altLang="en-US" sz="1600" dirty="0" err="1" smtClean="0"/>
              <a:t>도어락의</a:t>
            </a:r>
            <a:r>
              <a:rPr lang="ko-KR" altLang="en-US" sz="1600" dirty="0" smtClean="0"/>
              <a:t> 번거로움</a:t>
            </a:r>
            <a:endParaRPr lang="en-US" altLang="ko-KR" sz="16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/>
              <a:t>디지털 </a:t>
            </a:r>
            <a:r>
              <a:rPr lang="ko-KR" altLang="en-US" sz="1600" dirty="0" err="1" smtClean="0"/>
              <a:t>도어락</a:t>
            </a:r>
            <a:r>
              <a:rPr lang="ko-KR" altLang="en-US" sz="1600" dirty="0" smtClean="0"/>
              <a:t> 번호 보안 문제 발생 증가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4098" name="AutoShape 2" descr="택배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1233486"/>
            <a:ext cx="4762500" cy="2581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AutoShape 4" descr="택배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1233486"/>
            <a:ext cx="4762500" cy="2581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02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34272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비즈니스 케이스 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15" name="그림 14" descr="LG_logo_(2015)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4626" y="176862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차세대 인증 수단으로 부상</a:t>
            </a:r>
            <a:endParaRPr lang="ko-KR" altLang="en-US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4626" y="2148855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48264" y="6669940"/>
            <a:ext cx="3096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 smtClean="0"/>
              <a:t>: http://www.semi.org/ko/node/14891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602035" y="4149080"/>
            <a:ext cx="648072" cy="648072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1600" y="494407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/>
              <a:t>생체 인식 기술에 대한 활발한 연구</a:t>
            </a:r>
            <a:endParaRPr lang="en-US" altLang="ko-KR" sz="16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/>
              <a:t>생체 인식 기술 탑재 제품 수 증가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24" name="Picture 2" descr="http://img.etnews.com/photonews/1503/668022_20150325181808_341_0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6639" y="4187180"/>
            <a:ext cx="3282717" cy="2232248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55576" y="43651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생체인식 기술 수요 증가</a:t>
            </a:r>
            <a:endParaRPr lang="ko-KR" altLang="en-US" b="1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55576" y="4745335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 descr="번호 도어락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 l="19924" t="4547" r="18092" b="22696"/>
          <a:stretch>
            <a:fillRect/>
          </a:stretch>
        </p:blipFill>
        <p:spPr bwMode="auto">
          <a:xfrm>
            <a:off x="5993110" y="1451637"/>
            <a:ext cx="2448272" cy="2409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621085" y="1552600"/>
            <a:ext cx="648072" cy="648072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0650" y="2347590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/>
              <a:t>열쇠 </a:t>
            </a:r>
            <a:r>
              <a:rPr lang="ko-KR" altLang="en-US" sz="1600" dirty="0" err="1" smtClean="0"/>
              <a:t>도어락의</a:t>
            </a:r>
            <a:r>
              <a:rPr lang="ko-KR" altLang="en-US" sz="1600" dirty="0" smtClean="0"/>
              <a:t> 번거로움</a:t>
            </a:r>
            <a:endParaRPr lang="en-US" altLang="ko-KR" sz="16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/>
              <a:t>디지털 </a:t>
            </a:r>
            <a:r>
              <a:rPr lang="ko-KR" altLang="en-US" sz="1600" dirty="0" err="1" smtClean="0"/>
              <a:t>도어락</a:t>
            </a:r>
            <a:r>
              <a:rPr lang="ko-KR" altLang="en-US" sz="1600" dirty="0" smtClean="0"/>
              <a:t> 번호 보안 문제 발생 증가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4098" name="AutoShape 2" descr="택배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1233486"/>
            <a:ext cx="4762500" cy="2581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AutoShape 4" descr="택배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1233486"/>
            <a:ext cx="4762500" cy="2581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02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34272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비즈니스 케이스 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15" name="그림 14" descr="LG_logo_(2015)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4626" y="176862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차세대 인증 수단으로 부상</a:t>
            </a:r>
            <a:endParaRPr lang="ko-KR" altLang="en-US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4626" y="2148855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48264" y="6669940"/>
            <a:ext cx="3096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 smtClean="0"/>
              <a:t>: http://www.semi.org/ko/node/14891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602035" y="4149080"/>
            <a:ext cx="648072" cy="648072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1600" y="494407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/>
              <a:t>생체 인식 기술에 대한 활발한 연구</a:t>
            </a:r>
            <a:endParaRPr lang="en-US" altLang="ko-KR" sz="16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/>
              <a:t>생체 인식 기술 탑재 제품 수 증가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24" name="Picture 2" descr="http://img.etnews.com/photonews/1503/668022_20150325181808_341_0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6639" y="4187180"/>
            <a:ext cx="3282717" cy="2232248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55576" y="43651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생체인식 기술 수요 증가</a:t>
            </a:r>
            <a:endParaRPr lang="ko-KR" altLang="en-US" b="1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755576" y="4745335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 descr="번호 도어락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 l="19924" t="4547" r="18092" b="22696"/>
          <a:stretch>
            <a:fillRect/>
          </a:stretch>
        </p:blipFill>
        <p:spPr bwMode="auto">
          <a:xfrm>
            <a:off x="5993110" y="1451637"/>
            <a:ext cx="2448272" cy="2409411"/>
          </a:xfrm>
          <a:prstGeom prst="rect">
            <a:avLst/>
          </a:prstGeom>
          <a:noFill/>
        </p:spPr>
      </p:pic>
      <p:pic>
        <p:nvPicPr>
          <p:cNvPr id="20" name="Picture 2" descr="물음표 사람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2361" y="4077072"/>
            <a:ext cx="2160240" cy="2443472"/>
          </a:xfrm>
          <a:prstGeom prst="rect">
            <a:avLst/>
          </a:prstGeom>
          <a:noFill/>
        </p:spPr>
      </p:pic>
      <p:pic>
        <p:nvPicPr>
          <p:cNvPr id="27" name="Picture 6" descr="택배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 l="16821" r="17765"/>
          <a:stretch>
            <a:fillRect/>
          </a:stretch>
        </p:blipFill>
        <p:spPr bwMode="auto">
          <a:xfrm>
            <a:off x="6363001" y="4077072"/>
            <a:ext cx="2780999" cy="2304256"/>
          </a:xfrm>
          <a:prstGeom prst="rect">
            <a:avLst/>
          </a:prstGeom>
          <a:noFill/>
        </p:spPr>
      </p:pic>
      <p:pic>
        <p:nvPicPr>
          <p:cNvPr id="28" name="Picture 8" descr="강도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78626" y="4077072"/>
            <a:ext cx="3188793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340768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부재중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집에 방문한 사람을 확인하거나 도어를 제어할 수 있음 </a:t>
            </a:r>
            <a:endParaRPr lang="ko-KR" altLang="en-US" dirty="0"/>
          </a:p>
        </p:txBody>
      </p:sp>
      <p:sp>
        <p:nvSpPr>
          <p:cNvPr id="4098" name="AutoShape 2" descr="택배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1233486"/>
            <a:ext cx="4762500" cy="2581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AutoShape 4" descr="택배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1233486"/>
            <a:ext cx="4762500" cy="2581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02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34272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비즈니스 케이스 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15" name="그림 14" descr="LG_logo_(2015)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7584" y="2348880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선별적 출입 허용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</a:p>
        </p:txBody>
      </p:sp>
      <p:pic>
        <p:nvPicPr>
          <p:cNvPr id="6" name="Picture 2" descr="http://www.cnet.co.kr/wp-content/uploads/2014/12/20141223_doorbell_Ring_tr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6"/>
            <a:ext cx="7334250" cy="411480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51520" y="348532"/>
            <a:ext cx="144016" cy="768085"/>
          </a:xfrm>
          <a:prstGeom prst="rect">
            <a:avLst/>
          </a:prstGeom>
          <a:solidFill>
            <a:srgbClr val="A5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26064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b="1" dirty="0" smtClean="0">
                <a:solidFill>
                  <a:srgbClr val="A51B37"/>
                </a:solidFill>
              </a:rPr>
              <a:t>02</a:t>
            </a:r>
            <a:endParaRPr lang="ko-KR" altLang="en-US" sz="4000" b="1" dirty="0">
              <a:solidFill>
                <a:srgbClr val="A51B3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34272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spc="-300" dirty="0" smtClean="0">
                <a:solidFill>
                  <a:srgbClr val="4D4D4D"/>
                </a:solidFill>
              </a:rPr>
              <a:t>비즈니스 케이스 </a:t>
            </a:r>
            <a:endParaRPr lang="ko-KR" altLang="en-US" sz="3200" b="1" spc="-300" dirty="0">
              <a:solidFill>
                <a:srgbClr val="4D4D4D"/>
              </a:solidFill>
            </a:endParaRPr>
          </a:p>
        </p:txBody>
      </p:sp>
      <p:pic>
        <p:nvPicPr>
          <p:cNvPr id="14" name="그림 13" descr="LG_logo_(2015)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16" y="6457937"/>
            <a:ext cx="683568" cy="318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1268760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초인종 입력 시 후처리 자동화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450</Words>
  <Application>Microsoft Office PowerPoint</Application>
  <PresentationFormat>화면 슬라이드 쇼(4:3)</PresentationFormat>
  <Paragraphs>174</Paragraphs>
  <Slides>19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스마트 도어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DOOR</dc:title>
  <dc:creator>Windows 사용자</dc:creator>
  <cp:lastModifiedBy>Windows 사용자</cp:lastModifiedBy>
  <cp:revision>116</cp:revision>
  <dcterms:created xsi:type="dcterms:W3CDTF">2017-12-04T05:13:52Z</dcterms:created>
  <dcterms:modified xsi:type="dcterms:W3CDTF">2017-12-07T02:08:44Z</dcterms:modified>
</cp:coreProperties>
</file>