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299" r:id="rId3"/>
    <p:sldId id="300" r:id="rId4"/>
    <p:sldId id="301" r:id="rId5"/>
    <p:sldId id="307" r:id="rId6"/>
    <p:sldId id="308" r:id="rId7"/>
    <p:sldId id="309" r:id="rId8"/>
    <p:sldId id="320" r:id="rId9"/>
    <p:sldId id="310" r:id="rId10"/>
    <p:sldId id="318" r:id="rId11"/>
    <p:sldId id="319" r:id="rId12"/>
    <p:sldId id="311" r:id="rId13"/>
    <p:sldId id="312" r:id="rId14"/>
    <p:sldId id="313" r:id="rId15"/>
    <p:sldId id="321" r:id="rId16"/>
    <p:sldId id="314" r:id="rId17"/>
    <p:sldId id="315" r:id="rId18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8120" autoAdjust="0"/>
  </p:normalViewPr>
  <p:slideViewPr>
    <p:cSldViewPr>
      <p:cViewPr varScale="1">
        <p:scale>
          <a:sx n="110" d="100"/>
          <a:sy n="110" d="100"/>
        </p:scale>
        <p:origin x="18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91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7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77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75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14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14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3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2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0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7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7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6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9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ko-KR" altLang="en-US" sz="2800" dirty="0"/>
              <a:t>영유아 행동분석을 통한 위험감지 및 아이 길잡이 서비스</a:t>
            </a:r>
            <a:br>
              <a:rPr lang="en-US" altLang="ko-KR" sz="2800" dirty="0"/>
            </a:br>
            <a:r>
              <a:rPr lang="ko-KR" altLang="en-US" sz="2800" dirty="0"/>
              <a:t>화면 설계서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>
                <a:solidFill>
                  <a:schemeClr val="tx1"/>
                </a:solidFill>
              </a:rPr>
              <a:t>오깨비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2020. 10. 20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4560AB-F821-40E5-BD85-A9A86DF9B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18" y="476672"/>
            <a:ext cx="3429479" cy="60682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I_003b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아이의 키와 몸무게를 입력해야 통계 페이지에서 통계 확인가능</a:t>
            </a:r>
            <a:endParaRPr lang="en-US" altLang="ko-KR" sz="800" dirty="0"/>
          </a:p>
          <a:p>
            <a:r>
              <a:rPr lang="ko-KR" altLang="en-US" sz="800" dirty="0"/>
              <a:t>아이가 등록된 상태에서 사용가능</a:t>
            </a:r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오른쪽 수정하기 버튼을 클릭해서 들어오는 페이지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83420589"/>
              </p:ext>
            </p:extLst>
          </p:nvPr>
        </p:nvGraphicFramePr>
        <p:xfrm>
          <a:off x="7215188" y="4143375"/>
          <a:ext cx="1893316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키 입력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 err="1">
                          <a:latin typeface="나눔고딕" pitchFamily="34" charset="-127"/>
                          <a:ea typeface="나눔고딕" pitchFamily="34" charset="-127"/>
                        </a:rPr>
                        <a:t>bd_height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몸무게 입력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 err="1">
                          <a:latin typeface="나눔고딕" pitchFamily="34" charset="-127"/>
                          <a:ea typeface="나눔고딕" pitchFamily="34" charset="-127"/>
                        </a:rPr>
                        <a:t>bd_weight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수정 버튼을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클리하면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키와 몸무게 데이터가 업데이트 된다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My_page</a:t>
            </a:r>
            <a:r>
              <a:rPr kumimoji="0" lang="ko-KR" altLang="en-US" dirty="0"/>
              <a:t> </a:t>
            </a:r>
            <a:r>
              <a:rPr kumimoji="0" lang="ko-KR" altLang="en-US" dirty="0" err="1"/>
              <a:t>팝업창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C4CB5FB-14FA-4E7C-9E86-98439D388D11}"/>
              </a:ext>
            </a:extLst>
          </p:cNvPr>
          <p:cNvSpPr/>
          <p:nvPr/>
        </p:nvSpPr>
        <p:spPr>
          <a:xfrm>
            <a:off x="3769093" y="65118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439652-D41C-47F7-B1E4-B138D5EF60CF}"/>
              </a:ext>
            </a:extLst>
          </p:cNvPr>
          <p:cNvSpPr/>
          <p:nvPr/>
        </p:nvSpPr>
        <p:spPr>
          <a:xfrm>
            <a:off x="5585511" y="65118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1BEEB6-8B00-47E4-B00F-103C19989871}"/>
              </a:ext>
            </a:extLst>
          </p:cNvPr>
          <p:cNvSpPr/>
          <p:nvPr/>
        </p:nvSpPr>
        <p:spPr>
          <a:xfrm>
            <a:off x="2339752" y="3323857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72498CA-6BF5-4C9A-8236-739DF8A5D093}"/>
              </a:ext>
            </a:extLst>
          </p:cNvPr>
          <p:cNvSpPr/>
          <p:nvPr/>
        </p:nvSpPr>
        <p:spPr>
          <a:xfrm>
            <a:off x="2339752" y="376947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814ADAF-D719-4149-8411-499E9DC070F1}"/>
              </a:ext>
            </a:extLst>
          </p:cNvPr>
          <p:cNvSpPr/>
          <p:nvPr/>
        </p:nvSpPr>
        <p:spPr>
          <a:xfrm>
            <a:off x="5055355" y="414337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1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I_004a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아이의 생년 월일을 등록해야 기념일 알람을 받을 수 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로그인하지 않으면 사용불가능</a:t>
            </a:r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아이추가 버튼을 클릭해서 들어오는 화면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74174480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아이 이름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(baby name)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아이 생일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(baby birth)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아이 성별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(baby gender)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아이 등록시도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Baby_join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4DC4EE-1FFA-4CEA-A679-78510D97F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92" y="687738"/>
            <a:ext cx="3229426" cy="574437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C4CB5FB-14FA-4E7C-9E86-98439D388D11}"/>
              </a:ext>
            </a:extLst>
          </p:cNvPr>
          <p:cNvSpPr/>
          <p:nvPr/>
        </p:nvSpPr>
        <p:spPr>
          <a:xfrm>
            <a:off x="3453738" y="65118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439652-D41C-47F7-B1E4-B138D5EF60CF}"/>
              </a:ext>
            </a:extLst>
          </p:cNvPr>
          <p:cNvSpPr/>
          <p:nvPr/>
        </p:nvSpPr>
        <p:spPr>
          <a:xfrm>
            <a:off x="5273896" y="651190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C37A76-3997-418A-8A6B-DD530E80C687}"/>
              </a:ext>
            </a:extLst>
          </p:cNvPr>
          <p:cNvSpPr/>
          <p:nvPr/>
        </p:nvSpPr>
        <p:spPr>
          <a:xfrm>
            <a:off x="4898954" y="285008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32CC92-A60F-4781-8D63-E5E46C71EA60}"/>
              </a:ext>
            </a:extLst>
          </p:cNvPr>
          <p:cNvSpPr/>
          <p:nvPr/>
        </p:nvSpPr>
        <p:spPr>
          <a:xfrm>
            <a:off x="4898953" y="334149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30330E0-899E-41AE-B8D9-67D4259497CD}"/>
              </a:ext>
            </a:extLst>
          </p:cNvPr>
          <p:cNvSpPr/>
          <p:nvPr/>
        </p:nvSpPr>
        <p:spPr>
          <a:xfrm>
            <a:off x="3289414" y="376947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FE61192-67E6-4293-9C1D-F5A525DAF5C8}"/>
              </a:ext>
            </a:extLst>
          </p:cNvPr>
          <p:cNvSpPr/>
          <p:nvPr/>
        </p:nvSpPr>
        <p:spPr>
          <a:xfrm>
            <a:off x="4898952" y="530120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EEE4A99-06EE-4C5D-AD68-8B5891748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63" y="579972"/>
            <a:ext cx="3298483" cy="585274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ECD55B8-FF02-4DF2-B1D7-B4407EBCC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06" y="579972"/>
            <a:ext cx="3314091" cy="5852741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I_005a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유아리듬을 체크하지 않은 화면은 내용이 나타나지 않는다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아이가 등록된 상태에서 사용가능</a:t>
            </a:r>
          </a:p>
          <a:p>
            <a:r>
              <a:rPr lang="ko-KR" altLang="en-US" sz="800" dirty="0"/>
              <a:t>시간은 클릭한 시점의 시간이 자동으로 등록된다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하단 </a:t>
            </a:r>
            <a:r>
              <a:rPr lang="en-US" altLang="ko-KR" sz="800" dirty="0">
                <a:latin typeface="+mn-ea"/>
              </a:rPr>
              <a:t>nav</a:t>
            </a:r>
            <a:r>
              <a:rPr lang="ko-KR" altLang="en-US" sz="800" dirty="0">
                <a:latin typeface="+mn-ea"/>
              </a:rPr>
              <a:t> 버튼을 통해서 들어오는 화면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아이의 </a:t>
            </a:r>
            <a:r>
              <a:rPr lang="en-US" altLang="ko-KR" sz="800" dirty="0">
                <a:latin typeface="+mn-ea"/>
              </a:rPr>
              <a:t>life rhythm</a:t>
            </a:r>
            <a:r>
              <a:rPr lang="ko-KR" altLang="en-US" sz="800" dirty="0">
                <a:latin typeface="+mn-ea"/>
              </a:rPr>
              <a:t>을 확인할 수 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800" dirty="0">
                <a:latin typeface="+mn-ea"/>
              </a:rPr>
              <a:t>- Check</a:t>
            </a:r>
            <a:r>
              <a:rPr lang="ko-KR" altLang="en-US" sz="800" dirty="0">
                <a:latin typeface="+mn-ea"/>
              </a:rPr>
              <a:t>나 수정</a:t>
            </a:r>
            <a:r>
              <a:rPr lang="en-US" altLang="ko-KR" sz="800" dirty="0">
                <a:latin typeface="+mn-ea"/>
              </a:rPr>
              <a:t>(pen)</a:t>
            </a:r>
            <a:r>
              <a:rPr lang="ko-KR" altLang="en-US" sz="800" dirty="0">
                <a:latin typeface="+mn-ea"/>
              </a:rPr>
              <a:t>클릭하면 상세 메시지 창이 뜨고 상세내용을 입력할 수 있다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1500552"/>
              </p:ext>
            </p:extLst>
          </p:nvPr>
        </p:nvGraphicFramePr>
        <p:xfrm>
          <a:off x="7215188" y="4143375"/>
          <a:ext cx="189331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식사 리스트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3-1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추가된  식사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배변 리스트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4-1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추가된 배변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수면 리스트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5-1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추가된 수면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클릭하면 상세 설정 팝업창이 나타남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I_005b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상세 내역 수정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I_005b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94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8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리스트 삭제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7138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육아리듬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5C25A0B-2AA3-4E08-9704-B33901AA0330}"/>
              </a:ext>
            </a:extLst>
          </p:cNvPr>
          <p:cNvSpPr/>
          <p:nvPr/>
        </p:nvSpPr>
        <p:spPr>
          <a:xfrm>
            <a:off x="3193781" y="500787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4C015AC-AA83-4E6C-8AA6-03D629181B29}"/>
              </a:ext>
            </a:extLst>
          </p:cNvPr>
          <p:cNvSpPr/>
          <p:nvPr/>
        </p:nvSpPr>
        <p:spPr>
          <a:xfrm>
            <a:off x="1547664" y="500786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FCAA382-BD4A-41E9-9262-0B336E8FA0DD}"/>
              </a:ext>
            </a:extLst>
          </p:cNvPr>
          <p:cNvSpPr/>
          <p:nvPr/>
        </p:nvSpPr>
        <p:spPr>
          <a:xfrm>
            <a:off x="631077" y="242088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9423193-47C7-4A86-9A88-E0A51DD7C41B}"/>
              </a:ext>
            </a:extLst>
          </p:cNvPr>
          <p:cNvSpPr/>
          <p:nvPr/>
        </p:nvSpPr>
        <p:spPr>
          <a:xfrm>
            <a:off x="1423165" y="242926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EBA336C-41A2-4484-9E35-073649B74505}"/>
              </a:ext>
            </a:extLst>
          </p:cNvPr>
          <p:cNvSpPr/>
          <p:nvPr/>
        </p:nvSpPr>
        <p:spPr>
          <a:xfrm>
            <a:off x="2219276" y="242088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EEA2CE-A527-40FF-A1F8-39C8EF8F2CD1}"/>
              </a:ext>
            </a:extLst>
          </p:cNvPr>
          <p:cNvSpPr/>
          <p:nvPr/>
        </p:nvSpPr>
        <p:spPr>
          <a:xfrm>
            <a:off x="3455180" y="5332180"/>
            <a:ext cx="613462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3-1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D261A6B-3CB5-494C-8435-9A7690FBAE81}"/>
              </a:ext>
            </a:extLst>
          </p:cNvPr>
          <p:cNvSpPr/>
          <p:nvPr/>
        </p:nvSpPr>
        <p:spPr>
          <a:xfrm>
            <a:off x="3455180" y="4838284"/>
            <a:ext cx="613462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4-1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D25ED72-39DF-4116-98D2-7C807537AB32}"/>
              </a:ext>
            </a:extLst>
          </p:cNvPr>
          <p:cNvSpPr/>
          <p:nvPr/>
        </p:nvSpPr>
        <p:spPr>
          <a:xfrm>
            <a:off x="3455180" y="4231647"/>
            <a:ext cx="613462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5-1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82117B8-49EE-4F2C-81A2-7876DC45F940}"/>
              </a:ext>
            </a:extLst>
          </p:cNvPr>
          <p:cNvSpPr/>
          <p:nvPr/>
        </p:nvSpPr>
        <p:spPr>
          <a:xfrm>
            <a:off x="5318627" y="430948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4A6CC39-1A2D-4202-81DE-7C85346C09EF}"/>
              </a:ext>
            </a:extLst>
          </p:cNvPr>
          <p:cNvSpPr/>
          <p:nvPr/>
        </p:nvSpPr>
        <p:spPr>
          <a:xfrm>
            <a:off x="6088056" y="430948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AE4D9BE-4809-4233-BFCE-B34CFFC31EB5}"/>
              </a:ext>
            </a:extLst>
          </p:cNvPr>
          <p:cNvSpPr/>
          <p:nvPr/>
        </p:nvSpPr>
        <p:spPr>
          <a:xfrm>
            <a:off x="6560726" y="430948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90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I_005b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육아리듬의 상세내역의 수정이 가능하다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육아리듬의 아이콘을 클릭하면 나타나는 상세 </a:t>
            </a:r>
            <a:r>
              <a:rPr lang="ko-KR" altLang="en-US" sz="800" dirty="0" err="1">
                <a:latin typeface="+mn-ea"/>
              </a:rPr>
              <a:t>팝업창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21422156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한번 </a:t>
                      </a:r>
                      <a:r>
                        <a:rPr lang="ko-KR" altLang="en-US" sz="900" dirty="0" err="1"/>
                        <a:t>수유양</a:t>
                      </a:r>
                      <a:r>
                        <a:rPr lang="en-US" altLang="ko-KR" sz="900" dirty="0"/>
                        <a:t>(ml) </a:t>
                      </a:r>
                      <a:r>
                        <a:rPr lang="ko-KR" altLang="en-US" sz="900" dirty="0"/>
                        <a:t>입력가능</a:t>
                      </a:r>
                      <a:r>
                        <a:rPr lang="en-US" altLang="ko-KR" sz="900" dirty="0"/>
                        <a:t>or </a:t>
                      </a:r>
                      <a:r>
                        <a:rPr lang="ko-KR" altLang="en-US" sz="900" dirty="0"/>
                        <a:t>수정가능</a:t>
                      </a:r>
                      <a:r>
                        <a:rPr lang="en-US" altLang="ko-KR" sz="900" dirty="0"/>
                        <a:t> 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배변의 양 정도를 입력가능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or </a:t>
                      </a:r>
                      <a:r>
                        <a:rPr lang="ko-KR" altLang="en-US" sz="900" dirty="0"/>
                        <a:t>수정가능</a:t>
                      </a:r>
                      <a:r>
                        <a:rPr lang="en-US" altLang="ko-KR" sz="900" dirty="0"/>
                        <a:t> 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수면의 시작시간과 끝시간을 입력 할 수 있다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or </a:t>
                      </a:r>
                      <a:r>
                        <a:rPr lang="ko-KR" altLang="en-US" sz="900" dirty="0"/>
                        <a:t>수정가능</a:t>
                      </a:r>
                      <a:r>
                        <a:rPr lang="en-US" altLang="ko-KR" sz="900" dirty="0"/>
                        <a:t> 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육아리듬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304C61-E4E4-4043-8638-05EEA1C38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04764"/>
            <a:ext cx="2125370" cy="3780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8BA1EF-24CA-43E7-B401-66E29B419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70" y="1293948"/>
            <a:ext cx="2135586" cy="37866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2B37EA6-8D7E-4A4C-BC1A-14CCAB1D4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33" y="1298557"/>
            <a:ext cx="2135587" cy="378201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8B033B18-D0E5-4BAF-A4E8-BB75EAB0E68C}"/>
              </a:ext>
            </a:extLst>
          </p:cNvPr>
          <p:cNvSpPr/>
          <p:nvPr/>
        </p:nvSpPr>
        <p:spPr>
          <a:xfrm>
            <a:off x="237658" y="279663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BDBDFDE-5396-44AC-ABD8-5CBC675529AE}"/>
              </a:ext>
            </a:extLst>
          </p:cNvPr>
          <p:cNvSpPr/>
          <p:nvPr/>
        </p:nvSpPr>
        <p:spPr>
          <a:xfrm>
            <a:off x="2590693" y="2768856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C5AC26-0CE7-44A1-9365-B86F54D0A407}"/>
              </a:ext>
            </a:extLst>
          </p:cNvPr>
          <p:cNvSpPr/>
          <p:nvPr/>
        </p:nvSpPr>
        <p:spPr>
          <a:xfrm>
            <a:off x="4869970" y="269749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5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I_006a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육아리듬의 정보가 없으면 정보가 나타나지 않는다</a:t>
            </a:r>
            <a:endParaRPr lang="en-US" altLang="ko-KR" sz="800" dirty="0"/>
          </a:p>
          <a:p>
            <a:r>
              <a:rPr lang="ko-KR" altLang="en-US" sz="800" dirty="0"/>
              <a:t>키</a:t>
            </a:r>
            <a:r>
              <a:rPr lang="en-US" altLang="ko-KR" sz="800" dirty="0"/>
              <a:t>&amp;</a:t>
            </a:r>
            <a:r>
              <a:rPr lang="ko-KR" altLang="en-US" sz="800" dirty="0"/>
              <a:t>몸무게 정보는 마이페이지에서 등록할 수 있다</a:t>
            </a:r>
            <a:endParaRPr lang="en-US" altLang="ko-KR" sz="800" dirty="0"/>
          </a:p>
          <a:p>
            <a:r>
              <a:rPr lang="ko-KR" altLang="en-US" sz="800" dirty="0"/>
              <a:t>통계정보는 하루 단위로 표기된다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아이가 등록된 상태에서 사용가능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등록된 육아리듬을 가지고 각각의 리듬 통계가 나타난다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463513632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육아리듬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식사통계 데이터를 가지고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일 단위 통계가 나타난다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육아리듬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배변통계 데이터를 가지고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일 단위 통계가 나타난다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육아리듬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수면통계 데이터를 가지고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일 단위 통계가 나타난다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마이페이지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등록된 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&amp;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몸무게를 날짜별로 성장 정도를 나타내 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우리아이</a:t>
            </a:r>
            <a:r>
              <a:rPr kumimoji="0" lang="ko-KR" altLang="en-US" dirty="0"/>
              <a:t> 통계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2C87FA-C559-4CEC-9EAA-FA6DF9CD0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15" y="687738"/>
            <a:ext cx="3200847" cy="570627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8BDEC54-F407-4D10-92C1-D26BC5CCA252}"/>
              </a:ext>
            </a:extLst>
          </p:cNvPr>
          <p:cNvSpPr/>
          <p:nvPr/>
        </p:nvSpPr>
        <p:spPr>
          <a:xfrm>
            <a:off x="5124665" y="513511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61C4A3C-BF5D-4865-95B8-7A7335286498}"/>
              </a:ext>
            </a:extLst>
          </p:cNvPr>
          <p:cNvSpPr/>
          <p:nvPr/>
        </p:nvSpPr>
        <p:spPr>
          <a:xfrm>
            <a:off x="3478548" y="513510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D7DB83-5AB2-4384-8E5F-65B1631D1C2F}"/>
              </a:ext>
            </a:extLst>
          </p:cNvPr>
          <p:cNvSpPr/>
          <p:nvPr/>
        </p:nvSpPr>
        <p:spPr>
          <a:xfrm>
            <a:off x="2134750" y="256490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BEC898-A07D-478C-B844-B654330B65F9}"/>
              </a:ext>
            </a:extLst>
          </p:cNvPr>
          <p:cNvSpPr/>
          <p:nvPr/>
        </p:nvSpPr>
        <p:spPr>
          <a:xfrm>
            <a:off x="2926838" y="2573281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F8C413-4778-487C-B765-02D239C4E12C}"/>
              </a:ext>
            </a:extLst>
          </p:cNvPr>
          <p:cNvSpPr/>
          <p:nvPr/>
        </p:nvSpPr>
        <p:spPr>
          <a:xfrm>
            <a:off x="3722949" y="256490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3835CB4-8121-40E2-8CAA-19492BE13A29}"/>
              </a:ext>
            </a:extLst>
          </p:cNvPr>
          <p:cNvSpPr/>
          <p:nvPr/>
        </p:nvSpPr>
        <p:spPr>
          <a:xfrm>
            <a:off x="4515037" y="2531273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8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E82B8D30-501D-4294-A76C-637B41F1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0934" y="513510"/>
            <a:ext cx="3398068" cy="60492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728A3E-2C20-4027-997E-B78692836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720" y="533420"/>
            <a:ext cx="3410426" cy="6042029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I_006b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육아리듬의 정보가 없으면 정보가 나타나지 않는다</a:t>
            </a:r>
            <a:endParaRPr lang="en-US" altLang="ko-KR" sz="800" dirty="0"/>
          </a:p>
          <a:p>
            <a:r>
              <a:rPr lang="ko-KR" altLang="en-US" sz="800" dirty="0"/>
              <a:t>키</a:t>
            </a:r>
            <a:r>
              <a:rPr lang="en-US" altLang="ko-KR" sz="800" dirty="0"/>
              <a:t>&amp;</a:t>
            </a:r>
            <a:r>
              <a:rPr lang="ko-KR" altLang="en-US" sz="800" dirty="0"/>
              <a:t>몸무게 정보는 마이페이지에서 등록할 수 있다</a:t>
            </a:r>
            <a:endParaRPr lang="en-US" altLang="ko-KR" sz="800" dirty="0"/>
          </a:p>
          <a:p>
            <a:r>
              <a:rPr lang="ko-KR" altLang="en-US" sz="800" dirty="0"/>
              <a:t>통계정보는 하루 단위로 표기된다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아이가 등록된 상태에서 사용가능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등록된 육아리듬을 가지고 각각의 리듬 통계가 나타난다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70247769"/>
              </p:ext>
            </p:extLst>
          </p:nvPr>
        </p:nvGraphicFramePr>
        <p:xfrm>
          <a:off x="7215188" y="4143375"/>
          <a:ext cx="189331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수유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배변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수면 육아리듬에 등록된 정보를 바탕으로 각각 나타나는 통계정보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마이페이지에서 수정한 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몸무게 정보 를 바탕으로 통계가 나타남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우리아이</a:t>
            </a:r>
            <a:r>
              <a:rPr kumimoji="0" lang="ko-KR" altLang="en-US" dirty="0"/>
              <a:t> 통계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8BDEC54-F407-4D10-92C1-D26BC5CCA252}"/>
              </a:ext>
            </a:extLst>
          </p:cNvPr>
          <p:cNvSpPr/>
          <p:nvPr/>
        </p:nvSpPr>
        <p:spPr>
          <a:xfrm>
            <a:off x="2824320" y="47270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61C4A3C-BF5D-4865-95B8-7A7335286498}"/>
              </a:ext>
            </a:extLst>
          </p:cNvPr>
          <p:cNvSpPr/>
          <p:nvPr/>
        </p:nvSpPr>
        <p:spPr>
          <a:xfrm>
            <a:off x="1629191" y="472701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D7DB83-5AB2-4384-8E5F-65B1631D1C2F}"/>
              </a:ext>
            </a:extLst>
          </p:cNvPr>
          <p:cNvSpPr/>
          <p:nvPr/>
        </p:nvSpPr>
        <p:spPr>
          <a:xfrm>
            <a:off x="-130382" y="355443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BEC898-A07D-478C-B844-B654330B65F9}"/>
              </a:ext>
            </a:extLst>
          </p:cNvPr>
          <p:cNvSpPr/>
          <p:nvPr/>
        </p:nvSpPr>
        <p:spPr>
          <a:xfrm>
            <a:off x="4073680" y="373224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3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36B1D87E-5AD9-4109-867C-2DD9F8FC7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72" y="449912"/>
            <a:ext cx="3419952" cy="6058746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I_007a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로그인하지않으면 사용 불가능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하단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커뮤니티 버튼을 통해서 들어오는 화면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9471889"/>
              </p:ext>
            </p:extLst>
          </p:nvPr>
        </p:nvGraphicFramePr>
        <p:xfrm>
          <a:off x="7215188" y="4143375"/>
          <a:ext cx="189331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Select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박스를 통해서 카테고리를 구분해서 검색이 가능하다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제목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작성자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검색어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버튼을 클릭하면 선택된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select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박스와 검색어로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내가 작성한 게시물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‘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글쓰기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’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버튼을 클릭하면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게시글 등록 게시판으로 이동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I_007b)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2926584" y="34241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커뮤니티 게시판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DB81509-D662-48A5-936B-01783FF18CB2}"/>
              </a:ext>
            </a:extLst>
          </p:cNvPr>
          <p:cNvSpPr/>
          <p:nvPr/>
        </p:nvSpPr>
        <p:spPr>
          <a:xfrm>
            <a:off x="5265978" y="46394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F05A60-7994-416F-AEAE-14A033B6D478}"/>
              </a:ext>
            </a:extLst>
          </p:cNvPr>
          <p:cNvSpPr/>
          <p:nvPr/>
        </p:nvSpPr>
        <p:spPr>
          <a:xfrm>
            <a:off x="3393443" y="46370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2D368C-44C3-49DD-AAD9-CB59C0A536C2}"/>
              </a:ext>
            </a:extLst>
          </p:cNvPr>
          <p:cNvSpPr/>
          <p:nvPr/>
        </p:nvSpPr>
        <p:spPr>
          <a:xfrm>
            <a:off x="2195736" y="2492896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2E143-E427-417A-8BCD-21600A3C1A7E}"/>
              </a:ext>
            </a:extLst>
          </p:cNvPr>
          <p:cNvSpPr/>
          <p:nvPr/>
        </p:nvSpPr>
        <p:spPr>
          <a:xfrm>
            <a:off x="3958428" y="2492896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0631B4F-B2F0-4A60-B400-D9549DDE7C71}"/>
              </a:ext>
            </a:extLst>
          </p:cNvPr>
          <p:cNvSpPr/>
          <p:nvPr/>
        </p:nvSpPr>
        <p:spPr>
          <a:xfrm>
            <a:off x="4860032" y="2492896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0B1F4B4-3D9F-4747-98D3-D7A93E30191B}"/>
              </a:ext>
            </a:extLst>
          </p:cNvPr>
          <p:cNvSpPr/>
          <p:nvPr/>
        </p:nvSpPr>
        <p:spPr>
          <a:xfrm>
            <a:off x="5233933" y="324204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79DB7B2-CB88-4E9F-8A1E-93C41B724951}"/>
              </a:ext>
            </a:extLst>
          </p:cNvPr>
          <p:cNvSpPr/>
          <p:nvPr/>
        </p:nvSpPr>
        <p:spPr>
          <a:xfrm>
            <a:off x="1889713" y="4094933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13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I_007b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로그인하지않으면 사용 불가능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커뮤니티 게시판에서 </a:t>
            </a:r>
            <a:r>
              <a:rPr lang="en-US" altLang="ko-KR" sz="800" dirty="0">
                <a:latin typeface="+mn-ea"/>
              </a:rPr>
              <a:t>‘</a:t>
            </a:r>
            <a:r>
              <a:rPr lang="ko-KR" altLang="en-US" sz="800" dirty="0">
                <a:latin typeface="+mn-ea"/>
              </a:rPr>
              <a:t>글쓰기</a:t>
            </a:r>
            <a:r>
              <a:rPr lang="en-US" altLang="ko-KR" sz="800" dirty="0">
                <a:latin typeface="+mn-ea"/>
              </a:rPr>
              <a:t>’</a:t>
            </a:r>
            <a:r>
              <a:rPr lang="ko-KR" altLang="en-US" sz="800" dirty="0">
                <a:latin typeface="+mn-ea"/>
              </a:rPr>
              <a:t>버튼을 클릭하면 들어가지는 페이지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947653709"/>
              </p:ext>
            </p:extLst>
          </p:nvPr>
        </p:nvGraphicFramePr>
        <p:xfrm>
          <a:off x="7215188" y="4143375"/>
          <a:ext cx="1893316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게시글 제목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입력창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(title)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게시글 이름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입력창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(email)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게시글 내용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입력창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(content)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게시글 공개여부 체크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 err="1">
                          <a:latin typeface="나눔고딕" pitchFamily="34" charset="-127"/>
                          <a:ea typeface="나눔고딕" pitchFamily="34" charset="-127"/>
                        </a:rPr>
                        <a:t>po_pw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등록시도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I_007a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8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내용 전체가 지워지고 다시 작성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게시글 등록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3C52C-54FB-4A41-A134-6DB696319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36" y="476672"/>
            <a:ext cx="3439005" cy="604921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18E7FE9-DCFB-4A09-9EE8-056382D5204E}"/>
              </a:ext>
            </a:extLst>
          </p:cNvPr>
          <p:cNvSpPr/>
          <p:nvPr/>
        </p:nvSpPr>
        <p:spPr>
          <a:xfrm>
            <a:off x="5429256" y="500787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54C52F-D86E-49F8-A25A-F4494524C725}"/>
              </a:ext>
            </a:extLst>
          </p:cNvPr>
          <p:cNvSpPr/>
          <p:nvPr/>
        </p:nvSpPr>
        <p:spPr>
          <a:xfrm>
            <a:off x="3527794" y="46772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1762B-3634-4B92-B5BC-2A2A488A6F8B}"/>
              </a:ext>
            </a:extLst>
          </p:cNvPr>
          <p:cNvSpPr/>
          <p:nvPr/>
        </p:nvSpPr>
        <p:spPr>
          <a:xfrm>
            <a:off x="5055355" y="155679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D3B21B-A97C-40D2-B7E4-64398053753F}"/>
              </a:ext>
            </a:extLst>
          </p:cNvPr>
          <p:cNvSpPr/>
          <p:nvPr/>
        </p:nvSpPr>
        <p:spPr>
          <a:xfrm>
            <a:off x="5049574" y="212161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3D6F49-B96B-4454-A883-B1249148B713}"/>
              </a:ext>
            </a:extLst>
          </p:cNvPr>
          <p:cNvSpPr/>
          <p:nvPr/>
        </p:nvSpPr>
        <p:spPr>
          <a:xfrm>
            <a:off x="5038134" y="2818696"/>
            <a:ext cx="373901" cy="38423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7F3ADA4-42C9-4098-832F-1C5FA33338A4}"/>
              </a:ext>
            </a:extLst>
          </p:cNvPr>
          <p:cNvSpPr/>
          <p:nvPr/>
        </p:nvSpPr>
        <p:spPr>
          <a:xfrm>
            <a:off x="1979712" y="407707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71D002-6989-4AD8-84C2-132256CDB904}"/>
              </a:ext>
            </a:extLst>
          </p:cNvPr>
          <p:cNvSpPr/>
          <p:nvPr/>
        </p:nvSpPr>
        <p:spPr>
          <a:xfrm>
            <a:off x="2055825" y="4675444"/>
            <a:ext cx="281547" cy="281547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301C18F-F895-4380-876F-C55192872CBB}"/>
              </a:ext>
            </a:extLst>
          </p:cNvPr>
          <p:cNvSpPr/>
          <p:nvPr/>
        </p:nvSpPr>
        <p:spPr>
          <a:xfrm>
            <a:off x="2627784" y="4675443"/>
            <a:ext cx="281547" cy="281547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0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흐름도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1" name="직선 화살표 연결선 50"/>
          <p:cNvCxnSpPr>
            <a:cxnSpLocks/>
            <a:stCxn id="87" idx="1"/>
            <a:endCxn id="5" idx="3"/>
          </p:cNvCxnSpPr>
          <p:nvPr/>
        </p:nvCxnSpPr>
        <p:spPr>
          <a:xfrm flipH="1" flipV="1">
            <a:off x="4646652" y="4093577"/>
            <a:ext cx="420915" cy="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  <a:stCxn id="40" idx="6"/>
            <a:endCxn id="22" idx="1"/>
          </p:cNvCxnSpPr>
          <p:nvPr/>
        </p:nvCxnSpPr>
        <p:spPr>
          <a:xfrm flipV="1">
            <a:off x="4319044" y="3196067"/>
            <a:ext cx="2637888" cy="28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40" idx="4"/>
            <a:endCxn id="5" idx="0"/>
          </p:cNvCxnSpPr>
          <p:nvPr/>
        </p:nvCxnSpPr>
        <p:spPr>
          <a:xfrm>
            <a:off x="3973213" y="3599713"/>
            <a:ext cx="0" cy="313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27" idx="0"/>
          </p:cNvCxnSpPr>
          <p:nvPr/>
        </p:nvCxnSpPr>
        <p:spPr>
          <a:xfrm>
            <a:off x="1812253" y="1430182"/>
            <a:ext cx="0" cy="473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138814" y="107018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mamiddo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오픈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38814" y="152406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38814" y="203037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38814" y="249563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실시간영상 화면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14795" y="484837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내아이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등록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49344" y="299230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육아리듬 체크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56932" y="3016067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각각의 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life check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99772" y="4736802"/>
            <a:ext cx="1346879" cy="5643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저장된 데이터통계를 보여줌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38814" y="6164944"/>
            <a:ext cx="1346879" cy="3600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완료</a:t>
            </a:r>
          </a:p>
        </p:txBody>
      </p:sp>
      <p:cxnSp>
        <p:nvCxnSpPr>
          <p:cNvPr id="29" name="직선 연결선 28"/>
          <p:cNvCxnSpPr>
            <a:cxnSpLocks/>
            <a:stCxn id="55" idx="3"/>
            <a:endCxn id="40" idx="2"/>
          </p:cNvCxnSpPr>
          <p:nvPr/>
        </p:nvCxnSpPr>
        <p:spPr>
          <a:xfrm flipV="1">
            <a:off x="1445673" y="3225063"/>
            <a:ext cx="2181709" cy="3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627382" y="2850413"/>
            <a:ext cx="691662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794" y="304853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마이페이지</a:t>
            </a:r>
          </a:p>
        </p:txBody>
      </p:sp>
      <p:cxnSp>
        <p:nvCxnSpPr>
          <p:cNvPr id="74" name="꺾인 연결선 73"/>
          <p:cNvCxnSpPr>
            <a:stCxn id="55" idx="2"/>
            <a:endCxn id="18" idx="1"/>
          </p:cNvCxnSpPr>
          <p:nvPr/>
        </p:nvCxnSpPr>
        <p:spPr>
          <a:xfrm rot="16200000" flipH="1">
            <a:off x="183595" y="3997173"/>
            <a:ext cx="1619838" cy="4425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20">
            <a:extLst>
              <a:ext uri="{FF2B5EF4-FFF2-40B4-BE49-F238E27FC236}">
                <a16:creationId xmlns:a16="http://schemas.microsoft.com/office/drawing/2014/main" id="{76C0528C-8B6F-487E-96CD-BCD80507EDA2}"/>
              </a:ext>
            </a:extLst>
          </p:cNvPr>
          <p:cNvSpPr/>
          <p:nvPr/>
        </p:nvSpPr>
        <p:spPr>
          <a:xfrm>
            <a:off x="3299773" y="3913577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통계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E0E9174-5B75-4626-9A83-49572285E729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3973212" y="4273577"/>
            <a:ext cx="1" cy="46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7C4A6531-38FE-433C-BF04-AC220EA0A1DF}"/>
              </a:ext>
            </a:extLst>
          </p:cNvPr>
          <p:cNvSpPr/>
          <p:nvPr/>
        </p:nvSpPr>
        <p:spPr>
          <a:xfrm>
            <a:off x="5067567" y="3809399"/>
            <a:ext cx="1346879" cy="5686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Life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check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값을 통계 페이지로 보냄</a:t>
            </a:r>
          </a:p>
        </p:txBody>
      </p:sp>
      <p:sp>
        <p:nvSpPr>
          <p:cNvPr id="113" name="모서리가 둥근 직사각형 54">
            <a:extLst>
              <a:ext uri="{FF2B5EF4-FFF2-40B4-BE49-F238E27FC236}">
                <a16:creationId xmlns:a16="http://schemas.microsoft.com/office/drawing/2014/main" id="{931CBA53-A1FB-4814-871B-D28315E3BC1E}"/>
              </a:ext>
            </a:extLst>
          </p:cNvPr>
          <p:cNvSpPr/>
          <p:nvPr/>
        </p:nvSpPr>
        <p:spPr>
          <a:xfrm>
            <a:off x="3299771" y="206978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15" name="모서리가 둥근 직사각형 17">
            <a:extLst>
              <a:ext uri="{FF2B5EF4-FFF2-40B4-BE49-F238E27FC236}">
                <a16:creationId xmlns:a16="http://schemas.microsoft.com/office/drawing/2014/main" id="{1B248132-D3CB-4FBC-9D32-214F3F476249}"/>
              </a:ext>
            </a:extLst>
          </p:cNvPr>
          <p:cNvSpPr/>
          <p:nvPr/>
        </p:nvSpPr>
        <p:spPr>
          <a:xfrm>
            <a:off x="3299771" y="1201266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등록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2186EDC-67E3-4750-8A69-ADAC44BDE8B3}"/>
              </a:ext>
            </a:extLst>
          </p:cNvPr>
          <p:cNvCxnSpPr>
            <a:cxnSpLocks/>
            <a:stCxn id="40" idx="0"/>
            <a:endCxn id="113" idx="2"/>
          </p:cNvCxnSpPr>
          <p:nvPr/>
        </p:nvCxnSpPr>
        <p:spPr>
          <a:xfrm flipH="1" flipV="1">
            <a:off x="3973211" y="2429780"/>
            <a:ext cx="2" cy="42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18081D8-8BF3-4060-ACEC-9FA1E513D090}"/>
              </a:ext>
            </a:extLst>
          </p:cNvPr>
          <p:cNvCxnSpPr>
            <a:cxnSpLocks/>
            <a:stCxn id="113" idx="0"/>
            <a:endCxn id="115" idx="2"/>
          </p:cNvCxnSpPr>
          <p:nvPr/>
        </p:nvCxnSpPr>
        <p:spPr>
          <a:xfrm flipV="1">
            <a:off x="3973211" y="1561266"/>
            <a:ext cx="0" cy="50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0E451B7-663F-4B49-8793-F49D0BB8DEC8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2561674" y="5018991"/>
            <a:ext cx="738098" cy="9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54E476C-50B0-4BDA-9706-295C1CC6B30D}"/>
              </a:ext>
            </a:extLst>
          </p:cNvPr>
          <p:cNvCxnSpPr>
            <a:cxnSpLocks/>
            <a:stCxn id="22" idx="2"/>
            <a:endCxn id="87" idx="3"/>
          </p:cNvCxnSpPr>
          <p:nvPr/>
        </p:nvCxnSpPr>
        <p:spPr>
          <a:xfrm rot="5400000">
            <a:off x="6663575" y="3126938"/>
            <a:ext cx="717669" cy="121592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cxnSpLocks/>
            <a:stCxn id="12" idx="3"/>
            <a:endCxn id="20" idx="1"/>
          </p:cNvCxnSpPr>
          <p:nvPr/>
        </p:nvCxnSpPr>
        <p:spPr>
          <a:xfrm>
            <a:off x="3143245" y="4493193"/>
            <a:ext cx="373072" cy="32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80448" y="693647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mamiddo</a:t>
            </a:r>
            <a:endParaRPr kumimoji="0" lang="ko-KR" altLang="en-US" sz="14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82966" y="1212136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0868" y="2210710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6366" y="4279107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육아리듬 체크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78195" y="5525193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97819" y="6334802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마이페이지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48303" y="83110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ip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번호입력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48303" y="121855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알람내역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확인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16317" y="4345696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식사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41099" y="472848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배변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90443" y="556714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게시글작성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26419" y="442058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식사용량 표기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99611" y="6028413"/>
            <a:ext cx="132854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프로필 수정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8948" y="646558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아기추가</a:t>
            </a:r>
          </a:p>
        </p:txBody>
      </p:sp>
      <p:cxnSp>
        <p:nvCxnSpPr>
          <p:cNvPr id="9" name="꺾인 연결선 8"/>
          <p:cNvCxnSpPr>
            <a:stCxn id="3" idx="2"/>
            <a:endCxn id="14" idx="1"/>
          </p:cNvCxnSpPr>
          <p:nvPr/>
        </p:nvCxnSpPr>
        <p:spPr>
          <a:xfrm rot="16200000" flipH="1">
            <a:off x="-1187682" y="3563387"/>
            <a:ext cx="5427070" cy="5439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cxnSpLocks/>
          </p:cNvCxnSpPr>
          <p:nvPr/>
        </p:nvCxnSpPr>
        <p:spPr>
          <a:xfrm flipV="1">
            <a:off x="3129845" y="1919053"/>
            <a:ext cx="464296" cy="504903"/>
          </a:xfrm>
          <a:prstGeom prst="bentConnector3">
            <a:avLst>
              <a:gd name="adj1" fmla="val 610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4" idx="3"/>
            <a:endCxn id="28" idx="1"/>
          </p:cNvCxnSpPr>
          <p:nvPr/>
        </p:nvCxnSpPr>
        <p:spPr>
          <a:xfrm>
            <a:off x="3144698" y="6548888"/>
            <a:ext cx="474250" cy="967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  <a:stCxn id="14" idx="3"/>
            <a:endCxn id="27" idx="1"/>
          </p:cNvCxnSpPr>
          <p:nvPr/>
        </p:nvCxnSpPr>
        <p:spPr>
          <a:xfrm flipV="1">
            <a:off x="3144698" y="6208413"/>
            <a:ext cx="454913" cy="34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1240489" y="1426221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78391" y="2424795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53888" y="4480491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240489" y="5735633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820868" y="295547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통계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253888" y="3159012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516317" y="264623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식사통계</a:t>
            </a:r>
          </a:p>
        </p:txBody>
      </p:sp>
      <p:cxnSp>
        <p:nvCxnSpPr>
          <p:cNvPr id="64" name="꺾인 연결선 63"/>
          <p:cNvCxnSpPr>
            <a:cxnSpLocks/>
            <a:stCxn id="38" idx="3"/>
            <a:endCxn id="63" idx="1"/>
          </p:cNvCxnSpPr>
          <p:nvPr/>
        </p:nvCxnSpPr>
        <p:spPr>
          <a:xfrm flipV="1">
            <a:off x="3167747" y="2826238"/>
            <a:ext cx="348570" cy="3433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sp>
        <p:nvSpPr>
          <p:cNvPr id="6" name="모서리가 둥근 직사각형 9">
            <a:extLst>
              <a:ext uri="{FF2B5EF4-FFF2-40B4-BE49-F238E27FC236}">
                <a16:creationId xmlns:a16="http://schemas.microsoft.com/office/drawing/2014/main" id="{44A1437A-3A18-42F6-A053-CAC549F55C70}"/>
              </a:ext>
            </a:extLst>
          </p:cNvPr>
          <p:cNvSpPr/>
          <p:nvPr/>
        </p:nvSpPr>
        <p:spPr>
          <a:xfrm>
            <a:off x="1804029" y="1709372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6920E71-AF7C-4DEF-B30B-BA46EB68ACC5}"/>
              </a:ext>
            </a:extLst>
          </p:cNvPr>
          <p:cNvCxnSpPr/>
          <p:nvPr/>
        </p:nvCxnSpPr>
        <p:spPr>
          <a:xfrm>
            <a:off x="1261552" y="1887555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8697572-E3C2-46B0-8FF7-3E4DCC41AAC0}"/>
              </a:ext>
            </a:extLst>
          </p:cNvPr>
          <p:cNvGrpSpPr/>
          <p:nvPr/>
        </p:nvGrpSpPr>
        <p:grpSpPr>
          <a:xfrm>
            <a:off x="4956437" y="6427220"/>
            <a:ext cx="1585249" cy="373785"/>
            <a:chOff x="13557213" y="2552966"/>
            <a:chExt cx="1585249" cy="428171"/>
          </a:xfrm>
        </p:grpSpPr>
        <p:sp>
          <p:nvSpPr>
            <p:cNvPr id="50" name="모서리가 둥근 직사각형 9">
              <a:extLst>
                <a:ext uri="{FF2B5EF4-FFF2-40B4-BE49-F238E27FC236}">
                  <a16:creationId xmlns:a16="http://schemas.microsoft.com/office/drawing/2014/main" id="{717925C7-34C5-48B7-9D65-9AB6A4326C67}"/>
                </a:ext>
              </a:extLst>
            </p:cNvPr>
            <p:cNvSpPr/>
            <p:nvPr/>
          </p:nvSpPr>
          <p:spPr>
            <a:xfrm>
              <a:off x="13795583" y="2552966"/>
              <a:ext cx="1346879" cy="42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사진등록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8F3E97D-CBBF-4B5F-A617-46F8EB1A36F8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13557213" y="2767052"/>
              <a:ext cx="238370" cy="136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모서리가 둥근 직사각형 61">
            <a:extLst>
              <a:ext uri="{FF2B5EF4-FFF2-40B4-BE49-F238E27FC236}">
                <a16:creationId xmlns:a16="http://schemas.microsoft.com/office/drawing/2014/main" id="{5EB07D56-1B15-48EE-87F7-2CBF25CBD8CF}"/>
              </a:ext>
            </a:extLst>
          </p:cNvPr>
          <p:cNvSpPr/>
          <p:nvPr/>
        </p:nvSpPr>
        <p:spPr>
          <a:xfrm>
            <a:off x="5427047" y="119987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실시간영상확인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8BF4CFA-CD94-4905-864E-4D16098AB6F0}"/>
              </a:ext>
            </a:extLst>
          </p:cNvPr>
          <p:cNvCxnSpPr>
            <a:cxnSpLocks/>
          </p:cNvCxnSpPr>
          <p:nvPr/>
        </p:nvCxnSpPr>
        <p:spPr>
          <a:xfrm>
            <a:off x="4984228" y="1407332"/>
            <a:ext cx="453773" cy="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9">
            <a:extLst>
              <a:ext uri="{FF2B5EF4-FFF2-40B4-BE49-F238E27FC236}">
                <a16:creationId xmlns:a16="http://schemas.microsoft.com/office/drawing/2014/main" id="{0A39EF7A-CCDB-4268-8343-DF8F8A8EDBDE}"/>
              </a:ext>
            </a:extLst>
          </p:cNvPr>
          <p:cNvSpPr/>
          <p:nvPr/>
        </p:nvSpPr>
        <p:spPr>
          <a:xfrm>
            <a:off x="3648302" y="165432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기념일 확인</a:t>
            </a:r>
          </a:p>
        </p:txBody>
      </p:sp>
      <p:sp>
        <p:nvSpPr>
          <p:cNvPr id="66" name="모서리가 둥근 직사각형 62">
            <a:extLst>
              <a:ext uri="{FF2B5EF4-FFF2-40B4-BE49-F238E27FC236}">
                <a16:creationId xmlns:a16="http://schemas.microsoft.com/office/drawing/2014/main" id="{082BE98A-EBA2-4FCE-A313-A1D9B40CC514}"/>
              </a:ext>
            </a:extLst>
          </p:cNvPr>
          <p:cNvSpPr/>
          <p:nvPr/>
        </p:nvSpPr>
        <p:spPr>
          <a:xfrm>
            <a:off x="3634061" y="217045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Today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생활리듬 확인</a:t>
            </a:r>
          </a:p>
        </p:txBody>
      </p:sp>
      <p:sp>
        <p:nvSpPr>
          <p:cNvPr id="41" name="모서리가 둥근 직사각형 61">
            <a:extLst>
              <a:ext uri="{FF2B5EF4-FFF2-40B4-BE49-F238E27FC236}">
                <a16:creationId xmlns:a16="http://schemas.microsoft.com/office/drawing/2014/main" id="{160FA5F9-E55E-49CE-9CD6-44F7F8DBFAE9}"/>
              </a:ext>
            </a:extLst>
          </p:cNvPr>
          <p:cNvSpPr/>
          <p:nvPr/>
        </p:nvSpPr>
        <p:spPr>
          <a:xfrm>
            <a:off x="6654399" y="607613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아기 기념일</a:t>
            </a:r>
          </a:p>
        </p:txBody>
      </p:sp>
      <p:cxnSp>
        <p:nvCxnSpPr>
          <p:cNvPr id="76" name="꺾인 연결선 30">
            <a:extLst>
              <a:ext uri="{FF2B5EF4-FFF2-40B4-BE49-F238E27FC236}">
                <a16:creationId xmlns:a16="http://schemas.microsoft.com/office/drawing/2014/main" id="{07181AB4-BA8D-49C5-9A87-F316E1E2D9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99918" y="1581776"/>
            <a:ext cx="1434779" cy="2411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30">
            <a:extLst>
              <a:ext uri="{FF2B5EF4-FFF2-40B4-BE49-F238E27FC236}">
                <a16:creationId xmlns:a16="http://schemas.microsoft.com/office/drawing/2014/main" id="{2CC67673-6A7A-4ACB-A5D6-1525EC00D3E9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3096621" y="1698662"/>
            <a:ext cx="851794" cy="2515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62">
            <a:extLst>
              <a:ext uri="{FF2B5EF4-FFF2-40B4-BE49-F238E27FC236}">
                <a16:creationId xmlns:a16="http://schemas.microsoft.com/office/drawing/2014/main" id="{D25B8E73-7704-4B89-91D7-98C13CE58577}"/>
              </a:ext>
            </a:extLst>
          </p:cNvPr>
          <p:cNvSpPr/>
          <p:nvPr/>
        </p:nvSpPr>
        <p:spPr>
          <a:xfrm>
            <a:off x="3525432" y="306900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배변통계</a:t>
            </a:r>
          </a:p>
        </p:txBody>
      </p:sp>
      <p:cxnSp>
        <p:nvCxnSpPr>
          <p:cNvPr id="86" name="꺾인 연결선 63">
            <a:extLst>
              <a:ext uri="{FF2B5EF4-FFF2-40B4-BE49-F238E27FC236}">
                <a16:creationId xmlns:a16="http://schemas.microsoft.com/office/drawing/2014/main" id="{DEF83DC2-6D53-4370-AECA-8CD12C2B4840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3222216" y="3159012"/>
            <a:ext cx="303216" cy="89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8F45C65-750A-4071-AA28-5512B8363DEA}"/>
              </a:ext>
            </a:extLst>
          </p:cNvPr>
          <p:cNvCxnSpPr>
            <a:cxnSpLocks/>
          </p:cNvCxnSpPr>
          <p:nvPr/>
        </p:nvCxnSpPr>
        <p:spPr>
          <a:xfrm>
            <a:off x="3165175" y="2425408"/>
            <a:ext cx="453773" cy="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62">
            <a:extLst>
              <a:ext uri="{FF2B5EF4-FFF2-40B4-BE49-F238E27FC236}">
                <a16:creationId xmlns:a16="http://schemas.microsoft.com/office/drawing/2014/main" id="{911BF708-65C4-42BB-B382-B44EEEE73543}"/>
              </a:ext>
            </a:extLst>
          </p:cNvPr>
          <p:cNvSpPr/>
          <p:nvPr/>
        </p:nvSpPr>
        <p:spPr>
          <a:xfrm>
            <a:off x="3525431" y="347898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수면통계</a:t>
            </a:r>
          </a:p>
        </p:txBody>
      </p:sp>
      <p:sp>
        <p:nvSpPr>
          <p:cNvPr id="94" name="모서리가 둥근 직사각형 62">
            <a:extLst>
              <a:ext uri="{FF2B5EF4-FFF2-40B4-BE49-F238E27FC236}">
                <a16:creationId xmlns:a16="http://schemas.microsoft.com/office/drawing/2014/main" id="{E683EA5B-A048-49D0-97AA-138318CFC24A}"/>
              </a:ext>
            </a:extLst>
          </p:cNvPr>
          <p:cNvSpPr/>
          <p:nvPr/>
        </p:nvSpPr>
        <p:spPr>
          <a:xfrm>
            <a:off x="3538722" y="389244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키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&amp;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몸무게 성장</a:t>
            </a:r>
          </a:p>
        </p:txBody>
      </p:sp>
      <p:sp>
        <p:nvSpPr>
          <p:cNvPr id="100" name="모서리가 둥근 직사각형 9">
            <a:extLst>
              <a:ext uri="{FF2B5EF4-FFF2-40B4-BE49-F238E27FC236}">
                <a16:creationId xmlns:a16="http://schemas.microsoft.com/office/drawing/2014/main" id="{1043AC08-CEC4-4419-8ED1-F21D7AADEAF9}"/>
              </a:ext>
            </a:extLst>
          </p:cNvPr>
          <p:cNvSpPr/>
          <p:nvPr/>
        </p:nvSpPr>
        <p:spPr>
          <a:xfrm>
            <a:off x="5405673" y="2400640"/>
            <a:ext cx="1530618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식사 통계 그래프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FC67471-D3EC-4994-8178-29323AA52A3E}"/>
              </a:ext>
            </a:extLst>
          </p:cNvPr>
          <p:cNvGrpSpPr/>
          <p:nvPr/>
        </p:nvGrpSpPr>
        <p:grpSpPr>
          <a:xfrm>
            <a:off x="4883386" y="2915260"/>
            <a:ext cx="2052905" cy="428171"/>
            <a:chOff x="13557213" y="2566631"/>
            <a:chExt cx="1889356" cy="428171"/>
          </a:xfrm>
        </p:grpSpPr>
        <p:sp>
          <p:nvSpPr>
            <p:cNvPr id="103" name="모서리가 둥근 직사각형 9">
              <a:extLst>
                <a:ext uri="{FF2B5EF4-FFF2-40B4-BE49-F238E27FC236}">
                  <a16:creationId xmlns:a16="http://schemas.microsoft.com/office/drawing/2014/main" id="{33C6DA28-7560-4054-BA35-E100CEEAE833}"/>
                </a:ext>
              </a:extLst>
            </p:cNvPr>
            <p:cNvSpPr/>
            <p:nvPr/>
          </p:nvSpPr>
          <p:spPr>
            <a:xfrm>
              <a:off x="14099690" y="2566631"/>
              <a:ext cx="1346879" cy="42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배변통계 그래프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E1499BF-06CD-41DD-AC54-4303EBCA22F3}"/>
                </a:ext>
              </a:extLst>
            </p:cNvPr>
            <p:cNvCxnSpPr>
              <a:endCxn id="103" idx="1"/>
            </p:cNvCxnSpPr>
            <p:nvPr/>
          </p:nvCxnSpPr>
          <p:spPr>
            <a:xfrm>
              <a:off x="13557213" y="2780716"/>
              <a:ext cx="54247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F4737BF-A5E5-4A78-A215-4E15FA460943}"/>
              </a:ext>
            </a:extLst>
          </p:cNvPr>
          <p:cNvGrpSpPr/>
          <p:nvPr/>
        </p:nvGrpSpPr>
        <p:grpSpPr>
          <a:xfrm>
            <a:off x="4872310" y="3414400"/>
            <a:ext cx="2052904" cy="428171"/>
            <a:chOff x="13557213" y="2566631"/>
            <a:chExt cx="1889356" cy="428171"/>
          </a:xfrm>
        </p:grpSpPr>
        <p:sp>
          <p:nvSpPr>
            <p:cNvPr id="106" name="모서리가 둥근 직사각형 9">
              <a:extLst>
                <a:ext uri="{FF2B5EF4-FFF2-40B4-BE49-F238E27FC236}">
                  <a16:creationId xmlns:a16="http://schemas.microsoft.com/office/drawing/2014/main" id="{7F8BE137-2494-44AF-8E8F-A1C8E9B72A17}"/>
                </a:ext>
              </a:extLst>
            </p:cNvPr>
            <p:cNvSpPr/>
            <p:nvPr/>
          </p:nvSpPr>
          <p:spPr>
            <a:xfrm>
              <a:off x="14099690" y="2566631"/>
              <a:ext cx="1346879" cy="42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수면통계 그래프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AEBB2829-5A63-42A0-A020-3CFB80E619F0}"/>
                </a:ext>
              </a:extLst>
            </p:cNvPr>
            <p:cNvCxnSpPr>
              <a:endCxn id="106" idx="1"/>
            </p:cNvCxnSpPr>
            <p:nvPr/>
          </p:nvCxnSpPr>
          <p:spPr>
            <a:xfrm>
              <a:off x="13557213" y="2780716"/>
              <a:ext cx="54247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모서리가 둥근 직사각형 9">
            <a:extLst>
              <a:ext uri="{FF2B5EF4-FFF2-40B4-BE49-F238E27FC236}">
                <a16:creationId xmlns:a16="http://schemas.microsoft.com/office/drawing/2014/main" id="{1650B9B6-BA5C-466A-AFB6-7E873D25D141}"/>
              </a:ext>
            </a:extLst>
          </p:cNvPr>
          <p:cNvSpPr/>
          <p:nvPr/>
        </p:nvSpPr>
        <p:spPr>
          <a:xfrm>
            <a:off x="5442212" y="3885905"/>
            <a:ext cx="14940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키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&amp;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몸무게 그래프</a:t>
            </a:r>
          </a:p>
        </p:txBody>
      </p:sp>
      <p:cxnSp>
        <p:nvCxnSpPr>
          <p:cNvPr id="112" name="꺾인 연결선 63">
            <a:extLst>
              <a:ext uri="{FF2B5EF4-FFF2-40B4-BE49-F238E27FC236}">
                <a16:creationId xmlns:a16="http://schemas.microsoft.com/office/drawing/2014/main" id="{BF8BD2ED-3068-428E-80BE-44034DC8714A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4866073" y="2614726"/>
            <a:ext cx="539600" cy="1796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63">
            <a:extLst>
              <a:ext uri="{FF2B5EF4-FFF2-40B4-BE49-F238E27FC236}">
                <a16:creationId xmlns:a16="http://schemas.microsoft.com/office/drawing/2014/main" id="{EE5D9CA5-15A5-4CDE-B302-EA1E76B7E02F}"/>
              </a:ext>
            </a:extLst>
          </p:cNvPr>
          <p:cNvCxnSpPr>
            <a:cxnSpLocks/>
            <a:stCxn id="94" idx="3"/>
            <a:endCxn id="110" idx="1"/>
          </p:cNvCxnSpPr>
          <p:nvPr/>
        </p:nvCxnSpPr>
        <p:spPr>
          <a:xfrm>
            <a:off x="4885601" y="4072448"/>
            <a:ext cx="556611" cy="27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모서리가 둥근 직사각형 20">
            <a:extLst>
              <a:ext uri="{FF2B5EF4-FFF2-40B4-BE49-F238E27FC236}">
                <a16:creationId xmlns:a16="http://schemas.microsoft.com/office/drawing/2014/main" id="{7F074B92-74C4-4970-9D24-E056A2E924C3}"/>
              </a:ext>
            </a:extLst>
          </p:cNvPr>
          <p:cNvSpPr/>
          <p:nvPr/>
        </p:nvSpPr>
        <p:spPr>
          <a:xfrm>
            <a:off x="3554991" y="5126446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수면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128" name="꺾인 연결선 30">
            <a:extLst>
              <a:ext uri="{FF2B5EF4-FFF2-40B4-BE49-F238E27FC236}">
                <a16:creationId xmlns:a16="http://schemas.microsoft.com/office/drawing/2014/main" id="{23AD1898-3F32-4611-AC28-6B41363F7FEF}"/>
              </a:ext>
            </a:extLst>
          </p:cNvPr>
          <p:cNvCxnSpPr>
            <a:cxnSpLocks/>
            <a:stCxn id="12" idx="3"/>
            <a:endCxn id="122" idx="1"/>
          </p:cNvCxnSpPr>
          <p:nvPr/>
        </p:nvCxnSpPr>
        <p:spPr>
          <a:xfrm>
            <a:off x="3143245" y="4493193"/>
            <a:ext cx="411746" cy="8132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C55B954-93F6-4004-BD5E-500D1EF91B9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358302" y="4908481"/>
            <a:ext cx="182797" cy="2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700A5E2E-DB8E-4B6E-A259-0B2E1BD00132}"/>
              </a:ext>
            </a:extLst>
          </p:cNvPr>
          <p:cNvCxnSpPr>
            <a:cxnSpLocks/>
          </p:cNvCxnSpPr>
          <p:nvPr/>
        </p:nvCxnSpPr>
        <p:spPr>
          <a:xfrm>
            <a:off x="3143245" y="5742267"/>
            <a:ext cx="475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23">
            <a:extLst>
              <a:ext uri="{FF2B5EF4-FFF2-40B4-BE49-F238E27FC236}">
                <a16:creationId xmlns:a16="http://schemas.microsoft.com/office/drawing/2014/main" id="{AA7E521E-5C77-4948-B28F-FB2CB13C9782}"/>
              </a:ext>
            </a:extLst>
          </p:cNvPr>
          <p:cNvSpPr/>
          <p:nvPr/>
        </p:nvSpPr>
        <p:spPr>
          <a:xfrm>
            <a:off x="5535240" y="519426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수면시간 표기</a:t>
            </a:r>
          </a:p>
        </p:txBody>
      </p:sp>
      <p:sp>
        <p:nvSpPr>
          <p:cNvPr id="153" name="모서리가 둥근 직사각형 23">
            <a:extLst>
              <a:ext uri="{FF2B5EF4-FFF2-40B4-BE49-F238E27FC236}">
                <a16:creationId xmlns:a16="http://schemas.microsoft.com/office/drawing/2014/main" id="{72AD03A0-DE0E-4CC4-AECA-01F263E9E51C}"/>
              </a:ext>
            </a:extLst>
          </p:cNvPr>
          <p:cNvSpPr/>
          <p:nvPr/>
        </p:nvSpPr>
        <p:spPr>
          <a:xfrm>
            <a:off x="5535240" y="480461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배변용량 표기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6F86C8F6-2AD7-4E7F-B32D-9FF7F94D831D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4863196" y="4525696"/>
            <a:ext cx="663223" cy="74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9FBA4927-B800-4CAD-9A3C-94887B407160}"/>
              </a:ext>
            </a:extLst>
          </p:cNvPr>
          <p:cNvCxnSpPr>
            <a:cxnSpLocks/>
            <a:stCxn id="21" idx="3"/>
            <a:endCxn id="153" idx="1"/>
          </p:cNvCxnSpPr>
          <p:nvPr/>
        </p:nvCxnSpPr>
        <p:spPr>
          <a:xfrm>
            <a:off x="4887978" y="4908481"/>
            <a:ext cx="647262" cy="76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50BBEC6-E289-464E-850C-93D4F65C7DDF}"/>
              </a:ext>
            </a:extLst>
          </p:cNvPr>
          <p:cNvCxnSpPr>
            <a:cxnSpLocks/>
            <a:stCxn id="122" idx="3"/>
            <a:endCxn id="151" idx="1"/>
          </p:cNvCxnSpPr>
          <p:nvPr/>
        </p:nvCxnSpPr>
        <p:spPr>
          <a:xfrm>
            <a:off x="4901870" y="5306446"/>
            <a:ext cx="633370" cy="67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9">
            <a:extLst>
              <a:ext uri="{FF2B5EF4-FFF2-40B4-BE49-F238E27FC236}">
                <a16:creationId xmlns:a16="http://schemas.microsoft.com/office/drawing/2014/main" id="{9B006882-6BEF-4712-A46E-39DE3329A979}"/>
              </a:ext>
            </a:extLst>
          </p:cNvPr>
          <p:cNvSpPr/>
          <p:nvPr/>
        </p:nvSpPr>
        <p:spPr>
          <a:xfrm>
            <a:off x="6650480" y="5673840"/>
            <a:ext cx="1346879" cy="3737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키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&amp;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몸무게 등록</a:t>
            </a:r>
          </a:p>
        </p:txBody>
      </p:sp>
      <p:sp>
        <p:nvSpPr>
          <p:cNvPr id="180" name="모서리가 둥근 직사각형 61">
            <a:extLst>
              <a:ext uri="{FF2B5EF4-FFF2-40B4-BE49-F238E27FC236}">
                <a16:creationId xmlns:a16="http://schemas.microsoft.com/office/drawing/2014/main" id="{AE78FB81-2572-4768-9863-F0126F267476}"/>
              </a:ext>
            </a:extLst>
          </p:cNvPr>
          <p:cNvSpPr/>
          <p:nvPr/>
        </p:nvSpPr>
        <p:spPr>
          <a:xfrm>
            <a:off x="6672740" y="6491590"/>
            <a:ext cx="146346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양육자 이름 표기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I_000a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/>
              <a:t>반드시 앱 첫 실행 시 나오는 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메인 화면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앱 실행 시 보이는 메인 화면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초기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초간 표시 후  로그인 페이지로 넘어간다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671455929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초 후 </a:t>
                      </a:r>
                      <a:r>
                        <a:rPr lang="en-US" altLang="ko-KR" sz="900" dirty="0"/>
                        <a:t>I_001a</a:t>
                      </a:r>
                      <a:r>
                        <a:rPr lang="ko-KR" altLang="en-US" sz="90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Splash </a:t>
            </a:r>
            <a:r>
              <a:rPr kumimoji="0" lang="ko-KR" altLang="en-US" dirty="0"/>
              <a:t>이미지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E6626D-173D-4ECB-A0C5-554183671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64" y="687738"/>
            <a:ext cx="3210373" cy="573485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CBCE8D6E-A611-496F-B664-DDBEFBA06407}"/>
              </a:ext>
            </a:extLst>
          </p:cNvPr>
          <p:cNvSpPr/>
          <p:nvPr/>
        </p:nvSpPr>
        <p:spPr>
          <a:xfrm>
            <a:off x="1889713" y="500787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5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I_001a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/>
              <a:t>회원가입이 선행되어야 한다</a:t>
            </a:r>
            <a:r>
              <a:rPr lang="en-US" altLang="ko-KR" sz="800" dirty="0"/>
              <a:t>.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</a:rPr>
              <a:t>로그인</a:t>
            </a:r>
            <a:endParaRPr lang="en-US" altLang="ko-KR" sz="8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</a:rPr>
              <a:t>로그인 후 메인 페이지 이동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529311510"/>
              </p:ext>
            </p:extLst>
          </p:nvPr>
        </p:nvGraphicFramePr>
        <p:xfrm>
          <a:off x="7215188" y="4143375"/>
          <a:ext cx="1893316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아이디 입력 창</a:t>
                      </a:r>
                      <a:r>
                        <a:rPr lang="en-US" altLang="ko-KR" sz="900" dirty="0"/>
                        <a:t>(email)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비밀번호 입력 창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(pw)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아이디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비밀번호를 입력 후 로그인 시도버튼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회원가입 창으로 이동되는 버튼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I_001b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login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5BB82C-24C6-4BDB-84CA-9DF3BE746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3" y="571101"/>
            <a:ext cx="3219899" cy="571579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E51BFFC-616A-4E7D-BF8D-8E802C1A2524}"/>
              </a:ext>
            </a:extLst>
          </p:cNvPr>
          <p:cNvSpPr/>
          <p:nvPr/>
        </p:nvSpPr>
        <p:spPr>
          <a:xfrm>
            <a:off x="2421726" y="242088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CFC572-E324-4715-96EB-E4CF9CB57ABF}"/>
              </a:ext>
            </a:extLst>
          </p:cNvPr>
          <p:cNvSpPr/>
          <p:nvPr/>
        </p:nvSpPr>
        <p:spPr>
          <a:xfrm>
            <a:off x="2429353" y="3021470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D77B9D-707F-466E-8F91-AC8096B902CC}"/>
              </a:ext>
            </a:extLst>
          </p:cNvPr>
          <p:cNvSpPr/>
          <p:nvPr/>
        </p:nvSpPr>
        <p:spPr>
          <a:xfrm>
            <a:off x="4653893" y="354773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F28A939-3D8C-47DB-B964-BABFD9E88718}"/>
              </a:ext>
            </a:extLst>
          </p:cNvPr>
          <p:cNvSpPr/>
          <p:nvPr/>
        </p:nvSpPr>
        <p:spPr>
          <a:xfrm>
            <a:off x="4665857" y="411094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2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I_001b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회원가입이 선행되어야 로그인이 가능하다</a:t>
            </a:r>
            <a:endParaRPr lang="en-US" altLang="ko-KR" sz="800" dirty="0"/>
          </a:p>
          <a:p>
            <a:r>
              <a:rPr lang="ko-KR" altLang="en-US" sz="800" dirty="0"/>
              <a:t>아이디는 이미 등록된 아이디를 사용할 수 없다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서비스를 이용하기 위해서 반드시 로그인이 선행되어야 한다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ko-KR" altLang="en-US" sz="800" dirty="0">
                <a:latin typeface="+mn-ea"/>
              </a:rPr>
              <a:t>로그인을 위해 아이디</a:t>
            </a:r>
            <a:r>
              <a:rPr lang="en-US" altLang="ko-KR" sz="800" dirty="0">
                <a:latin typeface="+mn-ea"/>
              </a:rPr>
              <a:t>,</a:t>
            </a:r>
            <a:r>
              <a:rPr lang="ko-KR" altLang="en-US" sz="800" dirty="0">
                <a:latin typeface="+mn-ea"/>
              </a:rPr>
              <a:t> 비밀번호</a:t>
            </a:r>
            <a:r>
              <a:rPr lang="en-US" altLang="ko-KR" sz="800" dirty="0">
                <a:latin typeface="+mn-ea"/>
              </a:rPr>
              <a:t>,</a:t>
            </a:r>
            <a:r>
              <a:rPr lang="ko-KR" altLang="en-US" sz="800" dirty="0">
                <a:latin typeface="+mn-ea"/>
              </a:rPr>
              <a:t> 이름</a:t>
            </a:r>
            <a:r>
              <a:rPr lang="en-US" altLang="ko-KR" sz="800" dirty="0">
                <a:latin typeface="+mn-ea"/>
              </a:rPr>
              <a:t>,</a:t>
            </a:r>
            <a:r>
              <a:rPr lang="ko-KR" altLang="en-US" sz="800" dirty="0">
                <a:latin typeface="+mn-ea"/>
              </a:rPr>
              <a:t> 나이</a:t>
            </a:r>
            <a:r>
              <a:rPr lang="en-US" altLang="ko-KR" sz="800" dirty="0">
                <a:latin typeface="+mn-ea"/>
              </a:rPr>
              <a:t>,</a:t>
            </a:r>
            <a:r>
              <a:rPr lang="ko-KR" altLang="en-US" sz="800" dirty="0">
                <a:latin typeface="+mn-ea"/>
              </a:rPr>
              <a:t> 휴대폰번호를 입력한다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046952226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아이디 입력 창</a:t>
                      </a:r>
                      <a:r>
                        <a:rPr lang="en-US" altLang="ko-KR" sz="900" dirty="0"/>
                        <a:t>(email)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비밀번호 입력 창</a:t>
                      </a:r>
                      <a:r>
                        <a:rPr lang="en-US" altLang="ko-KR" sz="900" dirty="0"/>
                        <a:t>(pw)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이름 입력 창</a:t>
                      </a:r>
                      <a:r>
                        <a:rPr lang="en-US" altLang="ko-KR" sz="900" dirty="0"/>
                        <a:t>(name)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나이 입력 창</a:t>
                      </a:r>
                      <a:r>
                        <a:rPr lang="en-US" altLang="ko-KR" sz="900" dirty="0"/>
                        <a:t>(age)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핸드폰번호 입력 창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tel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회원가입 시도버튼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I_001a)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join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D93CCE-9AB6-4018-8C30-6A11C42F5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63" y="566338"/>
            <a:ext cx="3238952" cy="572532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0592CFF-333D-4F50-B6AD-7ACEA5D7E19E}"/>
              </a:ext>
            </a:extLst>
          </p:cNvPr>
          <p:cNvSpPr/>
          <p:nvPr/>
        </p:nvSpPr>
        <p:spPr>
          <a:xfrm>
            <a:off x="2511199" y="2792744"/>
            <a:ext cx="216024" cy="21602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734C364-B24A-411F-BBD9-85171CBE1B20}"/>
              </a:ext>
            </a:extLst>
          </p:cNvPr>
          <p:cNvSpPr/>
          <p:nvPr/>
        </p:nvSpPr>
        <p:spPr>
          <a:xfrm>
            <a:off x="4572000" y="4797160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2C515E1-E8A8-4BB2-BB51-BD35790B876A}"/>
              </a:ext>
            </a:extLst>
          </p:cNvPr>
          <p:cNvSpPr/>
          <p:nvPr/>
        </p:nvSpPr>
        <p:spPr>
          <a:xfrm>
            <a:off x="2511199" y="3212976"/>
            <a:ext cx="216024" cy="21602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B8BF16E-43B0-4AF0-8EF3-1185B21ED586}"/>
              </a:ext>
            </a:extLst>
          </p:cNvPr>
          <p:cNvSpPr/>
          <p:nvPr/>
        </p:nvSpPr>
        <p:spPr>
          <a:xfrm>
            <a:off x="2511199" y="3614300"/>
            <a:ext cx="216024" cy="21602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87B2594-44CD-42D9-889A-5A9FE7C075E0}"/>
              </a:ext>
            </a:extLst>
          </p:cNvPr>
          <p:cNvSpPr/>
          <p:nvPr/>
        </p:nvSpPr>
        <p:spPr>
          <a:xfrm>
            <a:off x="2511199" y="4035363"/>
            <a:ext cx="216024" cy="21602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DB77421-3B1F-4AA2-9391-9939009A779A}"/>
              </a:ext>
            </a:extLst>
          </p:cNvPr>
          <p:cNvSpPr/>
          <p:nvPr/>
        </p:nvSpPr>
        <p:spPr>
          <a:xfrm>
            <a:off x="2511199" y="4436687"/>
            <a:ext cx="216024" cy="21602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6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I_002a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아이가 등록이 되어있어야 기념일과 생활기록이 표현된다</a:t>
            </a:r>
            <a:endParaRPr lang="en-US" altLang="ko-KR" sz="800" dirty="0"/>
          </a:p>
          <a:p>
            <a:r>
              <a:rPr lang="ko-KR" altLang="en-US" sz="800" dirty="0"/>
              <a:t>아이가 등록이 되어있어야 카메라 </a:t>
            </a:r>
            <a:r>
              <a:rPr lang="en-US" altLang="ko-KR" sz="800" dirty="0" err="1"/>
              <a:t>ip</a:t>
            </a:r>
            <a:r>
              <a:rPr lang="ko-KR" altLang="en-US" sz="800" dirty="0"/>
              <a:t>를 등록할 수 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800" dirty="0">
                <a:latin typeface="+mn-ea"/>
              </a:rPr>
              <a:t>1. </a:t>
            </a:r>
            <a:r>
              <a:rPr lang="ko-KR" altLang="en-US" sz="800" dirty="0">
                <a:latin typeface="+mn-ea"/>
              </a:rPr>
              <a:t>로그인 후 </a:t>
            </a:r>
            <a:r>
              <a:rPr lang="ko-KR" altLang="en-US" sz="800" dirty="0" err="1">
                <a:latin typeface="+mn-ea"/>
              </a:rPr>
              <a:t>메인화면</a:t>
            </a:r>
            <a:endParaRPr lang="en-US" altLang="ko-KR" sz="800" dirty="0">
              <a:latin typeface="+mn-ea"/>
            </a:endParaRPr>
          </a:p>
          <a:p>
            <a:pPr indent="0">
              <a:buNone/>
            </a:pPr>
            <a:r>
              <a:rPr lang="en-US" altLang="ko-KR" sz="800" dirty="0">
                <a:latin typeface="+mn-ea"/>
              </a:rPr>
              <a:t>2. Ip</a:t>
            </a:r>
            <a:r>
              <a:rPr lang="ko-KR" altLang="en-US" sz="800" dirty="0">
                <a:latin typeface="+mn-ea"/>
              </a:rPr>
              <a:t>를 입력해야 영상이 송출된다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800" dirty="0">
                <a:latin typeface="+mn-ea"/>
              </a:rPr>
              <a:t>3. </a:t>
            </a:r>
            <a:r>
              <a:rPr lang="ko-KR" altLang="en-US" sz="800" dirty="0">
                <a:latin typeface="+mn-ea"/>
              </a:rPr>
              <a:t>실시간으로 발생했던 </a:t>
            </a:r>
            <a:r>
              <a:rPr lang="ko-KR" altLang="en-US" sz="800" dirty="0" err="1">
                <a:latin typeface="+mn-ea"/>
              </a:rPr>
              <a:t>알람일부가</a:t>
            </a:r>
            <a:r>
              <a:rPr lang="ko-KR" altLang="en-US" sz="800" dirty="0">
                <a:latin typeface="+mn-ea"/>
              </a:rPr>
              <a:t> 화면 상단에 표기된다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800" dirty="0">
                <a:latin typeface="+mn-ea"/>
              </a:rPr>
              <a:t>4. </a:t>
            </a:r>
            <a:r>
              <a:rPr lang="ko-KR" altLang="en-US" sz="800" dirty="0">
                <a:latin typeface="+mn-ea"/>
              </a:rPr>
              <a:t>등록된 아이의 기념일과 생활기록이 표기된다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5085913"/>
              </p:ext>
            </p:extLst>
          </p:nvPr>
        </p:nvGraphicFramePr>
        <p:xfrm>
          <a:off x="7215188" y="4143375"/>
          <a:ext cx="189331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Ip</a:t>
                      </a:r>
                      <a:r>
                        <a:rPr lang="ko-KR" altLang="en-US" sz="900" dirty="0"/>
                        <a:t>를 입력해야 영상이 송출된다</a:t>
                      </a:r>
                      <a:r>
                        <a:rPr lang="en-US" altLang="ko-KR" sz="900" dirty="0"/>
                        <a:t>(I_002b)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실시간으로 발생했던 알람 일부가 표현됨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등록된 아이의 기념일과 생활기록이 표기됨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통계 페이지 이동</a:t>
                      </a:r>
                      <a:r>
                        <a:rPr lang="en-US" altLang="ko-KR" sz="900" dirty="0"/>
                        <a:t>(I_014b)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육아리듬 페이지 이동</a:t>
                      </a:r>
                      <a:r>
                        <a:rPr lang="en-US" altLang="ko-KR" sz="900" dirty="0"/>
                        <a:t>(I_012b)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커뮤니티 페이지 이동</a:t>
                      </a:r>
                      <a:r>
                        <a:rPr lang="en-US" altLang="ko-KR" sz="900" dirty="0"/>
                        <a:t>(I_016b)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새로고침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8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나눔고딕" pitchFamily="34" charset="-127"/>
                          <a:ea typeface="나눔고딕" pitchFamily="34" charset="-127"/>
                        </a:rPr>
                        <a:t>My_page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로고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I_003a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6B656C-59ED-44DC-BBEE-C3ECEDD8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2" y="704564"/>
            <a:ext cx="3210373" cy="57157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E7AD83-C38E-4E0A-8CE9-313E45632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13" y="704564"/>
            <a:ext cx="3238952" cy="572532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1A4FD23-BA9C-4773-A0F6-149F4A0B0D23}"/>
              </a:ext>
            </a:extLst>
          </p:cNvPr>
          <p:cNvSpPr/>
          <p:nvPr/>
        </p:nvSpPr>
        <p:spPr>
          <a:xfrm>
            <a:off x="237658" y="200537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4AEF40-991E-46C2-A7A1-7644266898A6}"/>
              </a:ext>
            </a:extLst>
          </p:cNvPr>
          <p:cNvSpPr/>
          <p:nvPr/>
        </p:nvSpPr>
        <p:spPr>
          <a:xfrm>
            <a:off x="237928" y="381350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A33CCE-5CAE-4734-9243-8A27FA88FF09}"/>
              </a:ext>
            </a:extLst>
          </p:cNvPr>
          <p:cNvSpPr/>
          <p:nvPr/>
        </p:nvSpPr>
        <p:spPr>
          <a:xfrm>
            <a:off x="3729013" y="152054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116DF1-DA16-4843-8DBB-A594BE59F690}"/>
              </a:ext>
            </a:extLst>
          </p:cNvPr>
          <p:cNvSpPr/>
          <p:nvPr/>
        </p:nvSpPr>
        <p:spPr>
          <a:xfrm>
            <a:off x="3644006" y="5589240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3065C88-AA7A-44E6-928D-7F9994DFB8D5}"/>
              </a:ext>
            </a:extLst>
          </p:cNvPr>
          <p:cNvSpPr/>
          <p:nvPr/>
        </p:nvSpPr>
        <p:spPr>
          <a:xfrm>
            <a:off x="3245691" y="43763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40B8AB2-1E61-4946-A379-81E8374B0983}"/>
              </a:ext>
            </a:extLst>
          </p:cNvPr>
          <p:cNvSpPr/>
          <p:nvPr/>
        </p:nvSpPr>
        <p:spPr>
          <a:xfrm>
            <a:off x="755576" y="43763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9ED21A8-8BD6-461D-9E15-C295A1E5F029}"/>
              </a:ext>
            </a:extLst>
          </p:cNvPr>
          <p:cNvSpPr/>
          <p:nvPr/>
        </p:nvSpPr>
        <p:spPr>
          <a:xfrm>
            <a:off x="4752194" y="559088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AF8BAAB-9E06-415C-B31F-7839D52ED300}"/>
              </a:ext>
            </a:extLst>
          </p:cNvPr>
          <p:cNvSpPr/>
          <p:nvPr/>
        </p:nvSpPr>
        <p:spPr>
          <a:xfrm>
            <a:off x="5775375" y="558923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E44FAF-6C11-4799-A268-B83AA27BF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668" y="680427"/>
            <a:ext cx="3248478" cy="5753903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I_002b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800" dirty="0"/>
              <a:t>Ip</a:t>
            </a:r>
            <a:r>
              <a:rPr lang="ko-KR" altLang="en-US" sz="800" dirty="0"/>
              <a:t>번호를 입력해야 실시간 영상을 확인할 수 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800" dirty="0">
                <a:latin typeface="+mn-ea"/>
              </a:rPr>
              <a:t>‘</a:t>
            </a:r>
            <a:r>
              <a:rPr lang="en-US" altLang="ko-KR" sz="800" dirty="0" err="1">
                <a:latin typeface="+mn-ea"/>
              </a:rPr>
              <a:t>ip</a:t>
            </a:r>
            <a:r>
              <a:rPr lang="ko-KR" altLang="en-US" sz="800" dirty="0">
                <a:latin typeface="+mn-ea"/>
              </a:rPr>
              <a:t>입력이 필요합니다</a:t>
            </a:r>
            <a:r>
              <a:rPr lang="en-US" altLang="ko-KR" sz="800" dirty="0">
                <a:latin typeface="+mn-ea"/>
              </a:rPr>
              <a:t>.’ </a:t>
            </a:r>
            <a:r>
              <a:rPr lang="ko-KR" altLang="en-US" sz="800" dirty="0">
                <a:latin typeface="+mn-ea"/>
              </a:rPr>
              <a:t>버튼을 클릭하면 나타나는 </a:t>
            </a:r>
            <a:r>
              <a:rPr lang="ko-KR" altLang="en-US" sz="800" dirty="0" err="1">
                <a:latin typeface="+mn-ea"/>
              </a:rPr>
              <a:t>팝업창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309164359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마이페이지 이동버튼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Ip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번호 입력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 err="1">
                          <a:latin typeface="나눔고딕" pitchFamily="34" charset="-127"/>
                          <a:ea typeface="나눔고딕" pitchFamily="34" charset="-127"/>
                        </a:rPr>
                        <a:t>cam_ip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전송버튼을 클릭하면 메인 페이지에 실시간 영상 송출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Main </a:t>
            </a:r>
            <a:r>
              <a:rPr kumimoji="0" lang="ko-KR" altLang="en-US" dirty="0" err="1"/>
              <a:t>팝업창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A4FD23-BA9C-4773-A0F6-149F4A0B0D23}"/>
              </a:ext>
            </a:extLst>
          </p:cNvPr>
          <p:cNvSpPr/>
          <p:nvPr/>
        </p:nvSpPr>
        <p:spPr>
          <a:xfrm>
            <a:off x="5508206" y="51581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4AEF40-991E-46C2-A7A1-7644266898A6}"/>
              </a:ext>
            </a:extLst>
          </p:cNvPr>
          <p:cNvSpPr/>
          <p:nvPr/>
        </p:nvSpPr>
        <p:spPr>
          <a:xfrm>
            <a:off x="3763987" y="600406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A33CCE-5CAE-4734-9243-8A27FA88FF09}"/>
              </a:ext>
            </a:extLst>
          </p:cNvPr>
          <p:cNvSpPr/>
          <p:nvPr/>
        </p:nvSpPr>
        <p:spPr>
          <a:xfrm>
            <a:off x="2637370" y="285008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116DF1-DA16-4843-8DBB-A594BE59F690}"/>
              </a:ext>
            </a:extLst>
          </p:cNvPr>
          <p:cNvSpPr/>
          <p:nvPr/>
        </p:nvSpPr>
        <p:spPr>
          <a:xfrm>
            <a:off x="4868285" y="355737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0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I_003a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800" dirty="0"/>
              <a:t>1. </a:t>
            </a:r>
            <a:r>
              <a:rPr lang="ko-KR" altLang="en-US" sz="800" dirty="0"/>
              <a:t>내아이가 등록되어 있지않으면 상세내용이 나타나지 않는다</a:t>
            </a:r>
            <a:r>
              <a:rPr lang="en-US" altLang="ko-KR" sz="800" dirty="0"/>
              <a:t>.</a:t>
            </a:r>
          </a:p>
          <a:p>
            <a:pPr indent="0">
              <a:buNone/>
            </a:pPr>
            <a:r>
              <a:rPr lang="en-US" altLang="ko-KR" sz="800" dirty="0"/>
              <a:t>2. </a:t>
            </a:r>
            <a:r>
              <a:rPr lang="ko-KR" altLang="en-US" sz="800" dirty="0"/>
              <a:t>키와 몸무게는 가장 최근에 수정한 값이 표기된다</a:t>
            </a:r>
            <a:r>
              <a:rPr lang="en-US" altLang="ko-KR" sz="800" dirty="0"/>
              <a:t>.</a:t>
            </a:r>
          </a:p>
          <a:p>
            <a:pPr indent="0">
              <a:buNone/>
            </a:pPr>
            <a:r>
              <a:rPr lang="en-US" altLang="ko-KR" sz="800" dirty="0"/>
              <a:t>3. </a:t>
            </a:r>
            <a:r>
              <a:rPr lang="ko-KR" altLang="en-US" sz="800" dirty="0"/>
              <a:t>아이의 기념일은 생일을 기준으로 생후 </a:t>
            </a:r>
            <a:r>
              <a:rPr lang="en-US" altLang="ko-KR" sz="800" dirty="0"/>
              <a:t>50</a:t>
            </a:r>
            <a:r>
              <a:rPr lang="ko-KR" altLang="en-US" sz="800" dirty="0"/>
              <a:t>일</a:t>
            </a:r>
            <a:r>
              <a:rPr lang="en-US" altLang="ko-KR" sz="800" dirty="0"/>
              <a:t>, 100</a:t>
            </a:r>
            <a:r>
              <a:rPr lang="ko-KR" altLang="en-US" sz="800" dirty="0"/>
              <a:t>일을 자동으로 표기한다</a:t>
            </a:r>
            <a:r>
              <a:rPr lang="en-US" altLang="ko-KR" sz="800" dirty="0"/>
              <a:t>.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아이에 대한 정보가 있는 마이 페이지</a:t>
            </a:r>
            <a:endParaRPr lang="en-US" altLang="ko-KR" sz="800" dirty="0">
              <a:latin typeface="+mn-ea"/>
            </a:endParaRPr>
          </a:p>
          <a:p>
            <a:pPr indent="0">
              <a:buNone/>
            </a:pPr>
            <a:r>
              <a:rPr lang="ko-KR" altLang="en-US" sz="800" dirty="0">
                <a:latin typeface="+mn-ea"/>
              </a:rPr>
              <a:t>아이의 성장상태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기념일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추가기능이 있으며 로그아웃이 가능하다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91799051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내 아이 등록버튼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I_004a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등록된 내 아이 이름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내 아이의 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&amp;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몸무게를 수정할 수 있는 팝업창이 나온다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I_003b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추가된 아이 생일 기반으로 나타나는 기념일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로그아웃 버튼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I_000a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my_page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0AD43C-7B85-4989-AFD5-7211B91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3" y="571101"/>
            <a:ext cx="3229426" cy="57157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992CF0-92B9-41D4-AC5B-C88C116E4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50" y="575293"/>
            <a:ext cx="3229426" cy="5725324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9103884-9824-4FA1-B22E-9247C3B0D103}"/>
              </a:ext>
            </a:extLst>
          </p:cNvPr>
          <p:cNvSpPr/>
          <p:nvPr/>
        </p:nvSpPr>
        <p:spPr>
          <a:xfrm>
            <a:off x="2771800" y="675946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D4C0228-AB24-4F11-A6E1-A5E1E3FBC146}"/>
              </a:ext>
            </a:extLst>
          </p:cNvPr>
          <p:cNvSpPr/>
          <p:nvPr/>
        </p:nvSpPr>
        <p:spPr>
          <a:xfrm>
            <a:off x="755576" y="500787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01883DE-B965-409E-9363-E5A8B8571AA3}"/>
              </a:ext>
            </a:extLst>
          </p:cNvPr>
          <p:cNvSpPr/>
          <p:nvPr/>
        </p:nvSpPr>
        <p:spPr>
          <a:xfrm>
            <a:off x="6313875" y="4869160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2542D89-13B6-4CAA-A855-A158C01F79E7}"/>
              </a:ext>
            </a:extLst>
          </p:cNvPr>
          <p:cNvSpPr/>
          <p:nvPr/>
        </p:nvSpPr>
        <p:spPr>
          <a:xfrm>
            <a:off x="5625152" y="206084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54B5D17-A2DA-4498-86B4-5F52D23F50DD}"/>
              </a:ext>
            </a:extLst>
          </p:cNvPr>
          <p:cNvSpPr/>
          <p:nvPr/>
        </p:nvSpPr>
        <p:spPr>
          <a:xfrm>
            <a:off x="6812286" y="2375060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AAAF01-6507-4126-A82F-74249E1A44DF}"/>
              </a:ext>
            </a:extLst>
          </p:cNvPr>
          <p:cNvSpPr/>
          <p:nvPr/>
        </p:nvSpPr>
        <p:spPr>
          <a:xfrm>
            <a:off x="6313875" y="155679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A09FBDC-3DFC-4C15-954E-90C92D42D18B}"/>
              </a:ext>
            </a:extLst>
          </p:cNvPr>
          <p:cNvSpPr/>
          <p:nvPr/>
        </p:nvSpPr>
        <p:spPr>
          <a:xfrm>
            <a:off x="3473739" y="325100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71473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/>
        <a:effectLst/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51508</TotalTime>
  <Words>1369</Words>
  <Application>Microsoft Office PowerPoint</Application>
  <PresentationFormat>화면 슬라이드 쇼(4:3)</PresentationFormat>
  <Paragraphs>437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가는둥근제목체</vt:lpstr>
      <vt:lpstr>굴림</vt:lpstr>
      <vt:lpstr>나눔고딕</vt:lpstr>
      <vt:lpstr>나눔고딕 Bold</vt:lpstr>
      <vt:lpstr>맑은 고딕</vt:lpstr>
      <vt:lpstr>Arial</vt:lpstr>
      <vt:lpstr>Verdana</vt:lpstr>
      <vt:lpstr>Wingdings</vt:lpstr>
      <vt:lpstr>컨설팅본부_프리젠테이션_기본 v20090629</vt:lpstr>
      <vt:lpstr>영유아 행동분석을 통한 위험감지 및 아이 길잡이 서비스 화면 설계서 </vt:lpstr>
      <vt:lpstr>서비스 흐름도</vt:lpstr>
      <vt:lpstr>메뉴구성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SMT010</cp:lastModifiedBy>
  <cp:revision>1409</cp:revision>
  <cp:lastPrinted>2012-12-06T06:18:09Z</cp:lastPrinted>
  <dcterms:created xsi:type="dcterms:W3CDTF">2009-06-30T03:37:15Z</dcterms:created>
  <dcterms:modified xsi:type="dcterms:W3CDTF">2020-10-21T06:24:05Z</dcterms:modified>
</cp:coreProperties>
</file>