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D26C-5700-AE79-13CA-E8B3104A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1860A-BCC9-EF55-EA20-197E925F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93F2-92E4-3EF7-3DEF-8262871C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7E611-E037-D83D-0400-415DEF82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E99D9-DA2D-AEAF-700B-9E882CFF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AB83-AC18-6B0D-17F0-0D78AF73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2D9CE-4D63-2541-B147-A6061ACBB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6B96B-D8E7-F22A-B8C4-B4646C60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E374D-2792-CC5E-5FBA-F359EF48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0FA62-152E-69B6-A211-5FB22E1D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8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3135D-CB96-AF97-86C9-44F12279B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23592-007A-D284-F6A0-35FD8055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A3F93-953D-BF8F-D030-85C76C2D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FA7E0-3A53-80AA-D0F6-9F1C858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D0CE2-FA42-13D8-48BD-4AFD300C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64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69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260226" y="2854549"/>
            <a:ext cx="337068" cy="30692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 spc="-15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734397" y="2297708"/>
            <a:ext cx="791365" cy="31511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소제목 입력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59606" y="705634"/>
            <a:ext cx="1266156" cy="66833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소제목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15060" y="277903"/>
            <a:ext cx="9629775" cy="66871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2" name="직선 연결선 1"/>
          <p:cNvCxnSpPr/>
          <p:nvPr userDrawn="1"/>
        </p:nvCxnSpPr>
        <p:spPr>
          <a:xfrm>
            <a:off x="1724025" y="1438275"/>
            <a:ext cx="1046797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605" y="304708"/>
            <a:ext cx="896938" cy="66833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7175" y="23050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1 </a:t>
            </a:r>
            <a:endParaRPr lang="ko-KR" altLang="en-US" sz="1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8747" y="23241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&gt;&gt;</a:t>
            </a:r>
            <a:endParaRPr lang="ko-KR" altLang="en-US" sz="14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0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260226" y="2305904"/>
            <a:ext cx="337068" cy="30692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734397" y="2846353"/>
            <a:ext cx="791365" cy="31511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spc="-15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소제목 입력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488747" y="287274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&gt;&gt;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5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226" y="3384144"/>
            <a:ext cx="337068" cy="30692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 spc="-15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텍스트 개체 틀 5"/>
          <p:cNvSpPr>
            <a:spLocks noGrp="1"/>
          </p:cNvSpPr>
          <p:nvPr>
            <p:ph type="body" sz="quarter" idx="17" hasCustomPrompt="1"/>
          </p:nvPr>
        </p:nvSpPr>
        <p:spPr>
          <a:xfrm>
            <a:off x="734397" y="3375948"/>
            <a:ext cx="791365" cy="31511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spc="-15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소제목 입력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488747" y="340234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&gt;&gt;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8" name="텍스트 개체 틀 5"/>
          <p:cNvSpPr>
            <a:spLocks noGrp="1"/>
          </p:cNvSpPr>
          <p:nvPr>
            <p:ph type="body" sz="quarter" idx="18" hasCustomPrompt="1"/>
          </p:nvPr>
        </p:nvSpPr>
        <p:spPr>
          <a:xfrm>
            <a:off x="260226" y="3940131"/>
            <a:ext cx="337068" cy="30692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 spc="-15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9" name="텍스트 개체 틀 5"/>
          <p:cNvSpPr>
            <a:spLocks noGrp="1"/>
          </p:cNvSpPr>
          <p:nvPr>
            <p:ph type="body" sz="quarter" idx="19" hasCustomPrompt="1"/>
          </p:nvPr>
        </p:nvSpPr>
        <p:spPr>
          <a:xfrm>
            <a:off x="734397" y="3931935"/>
            <a:ext cx="791365" cy="31511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spc="-15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소제목 입력</a:t>
            </a:r>
          </a:p>
        </p:txBody>
      </p:sp>
      <p:sp>
        <p:nvSpPr>
          <p:cNvPr id="70" name="TextBox 69"/>
          <p:cNvSpPr txBox="1"/>
          <p:nvPr userDrawn="1"/>
        </p:nvSpPr>
        <p:spPr>
          <a:xfrm>
            <a:off x="488747" y="395832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&gt;&gt;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1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BF6D-F1DE-9AC5-3CD7-21F3E10A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93939-45DB-92DD-1B54-B9D01F98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E27A2-367B-91BC-8E7D-36585302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AE96-6E1A-5B1B-B74E-71CD364F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705A3-7782-3D09-21D4-32B313F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9BB3F-BA91-58A0-A942-DF8F0C3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CC868-AF42-2329-202D-2F431156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91D8B-AF38-1ECD-876C-7B42038E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F4812-7FDE-93AE-5450-266F8503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30B01-2ACD-1A7E-846E-2FCE1AFD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9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28C83-D0E3-005C-17AD-ADD12CC8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E0786-D972-4730-2DF0-FDED0609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0DE76E-2645-2598-BBCA-C0DE5E775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02774-81BD-907F-8A2E-1321A16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773E2-A0CC-AFFD-A587-AB4C91C0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2B827-D9FB-B97F-48A2-30E20221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3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FA94F-00BD-E1B9-258F-051107CC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6BAF4-0B81-3C65-F8CB-B2E2F221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555A5-9B44-32A3-CB9C-5F9C833F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6B1F05-97BB-5A06-E88D-095AE2712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8E083-687D-B913-AB06-4C72EBFAD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FBB81-2BBC-B1DC-CC0F-08328C43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10DEB-3129-6C50-9CD0-28D2A037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CD153-A95A-B1D0-6C0E-FC6AFAD6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6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0A1B-1E7C-1E55-5AF7-B4A7C438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4D669B-3F3E-268B-230B-FE2BD0BE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228F1-B7D3-19D5-34E4-E2A02D12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8C6574-686C-8414-4B34-CEB78858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4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2B9FE0-3133-D53D-7500-9B8ED9F9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41BDE0-1699-4586-53A8-F6773641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80326-B099-C4EA-1FFA-C829C4E8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06C3-0170-4A5D-B2A6-4AED9E40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30EF0-8E2F-E6CE-8DD5-566456BD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7B14C-84BE-72B2-77F6-DE2FBC4C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8B6D8-FD00-738B-3C8A-128E529F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24A883-75E8-636F-39CA-08A66DC0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4107-2419-1DF6-1F9E-6140D2DC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8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0449C-27EE-578F-3C82-4ABC7512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5165AF-9A2A-B6DE-8557-797FEC90E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076E0-D219-B3BF-139F-08F3C293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7947F-DF8E-C85D-C197-D729AFD4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DA8AF-ED2D-A9A7-9203-9C8D1CD7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A9F59-63B2-75E7-CC2D-503951A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4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5A9DA5-D995-59B2-BE2F-3C6D896E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23B07-D3F6-4C87-B00B-77054070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3E2A4-32D2-3989-8D3F-DE6037F9B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DCC1-5602-4EE3-B5AD-DD9CF463E503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66372-06C7-8F9E-9290-54174C518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D48C6-E0FF-C3AC-DE90-F0624B45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9F6D-DCCD-405B-AFFF-49A60579F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75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65B424-2684-A151-1740-69F4987C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846ECA-6220-5A95-A068-938213D77F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E67C3C-E73A-7795-369D-15E48E6D9E63}"/>
              </a:ext>
            </a:extLst>
          </p:cNvPr>
          <p:cNvCxnSpPr/>
          <p:nvPr/>
        </p:nvCxnSpPr>
        <p:spPr>
          <a:xfrm>
            <a:off x="485775" y="1323975"/>
            <a:ext cx="427672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48B7EF-798F-6684-29D0-A3A521025848}"/>
              </a:ext>
            </a:extLst>
          </p:cNvPr>
          <p:cNvCxnSpPr/>
          <p:nvPr/>
        </p:nvCxnSpPr>
        <p:spPr>
          <a:xfrm>
            <a:off x="485775" y="2989022"/>
            <a:ext cx="4276725" cy="0"/>
          </a:xfrm>
          <a:prstGeom prst="line">
            <a:avLst/>
          </a:prstGeom>
          <a:ln w="63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46A724-FD94-FD47-8747-DBCB7F0F8AA5}"/>
              </a:ext>
            </a:extLst>
          </p:cNvPr>
          <p:cNvSpPr txBox="1"/>
          <p:nvPr/>
        </p:nvSpPr>
        <p:spPr>
          <a:xfrm>
            <a:off x="485775" y="1496010"/>
            <a:ext cx="3297249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spc="-300" dirty="0">
                <a:solidFill>
                  <a:schemeClr val="bg1"/>
                </a:solidFill>
              </a:rPr>
              <a:t>T-test </a:t>
            </a:r>
            <a:r>
              <a:rPr lang="ko-KR" altLang="en-US" sz="3600" b="1" spc="-300" dirty="0">
                <a:solidFill>
                  <a:schemeClr val="bg1"/>
                </a:solidFill>
              </a:rPr>
              <a:t>기능 </a:t>
            </a:r>
            <a:r>
              <a:rPr lang="ko-KR" altLang="en-US" sz="3600" b="1" spc="-300" dirty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  <a:r>
              <a:rPr lang="en-US" altLang="ko-KR" sz="3600" b="1" spc="-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ECF53-B154-89DB-D851-9A2956C50C10}"/>
              </a:ext>
            </a:extLst>
          </p:cNvPr>
          <p:cNvSpPr txBox="1"/>
          <p:nvPr/>
        </p:nvSpPr>
        <p:spPr>
          <a:xfrm>
            <a:off x="485775" y="3152001"/>
            <a:ext cx="380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최재일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(ji0816.choi@samsung.com)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85808-D0CF-BC33-7DC2-43E6987FDE40}"/>
              </a:ext>
            </a:extLst>
          </p:cNvPr>
          <p:cNvSpPr txBox="1"/>
          <p:nvPr/>
        </p:nvSpPr>
        <p:spPr>
          <a:xfrm>
            <a:off x="485775" y="2306839"/>
            <a:ext cx="2951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(Dash, </a:t>
            </a:r>
            <a:r>
              <a:rPr lang="en-US" altLang="ko-KR" sz="2800" spc="-150" dirty="0" err="1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plotly</a:t>
            </a:r>
            <a:r>
              <a:rPr lang="en-US" altLang="ko-KR" sz="28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2800" spc="-150" dirty="0" err="1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Scipy</a:t>
            </a:r>
            <a:r>
              <a:rPr lang="en-US" altLang="ko-KR" sz="2800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altLang="en-US" sz="2800" spc="-15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4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E4F18-BD23-150B-FE8F-78C525F15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1D8514E-14FC-5776-CFA2-8C258B3D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0" y="1833202"/>
            <a:ext cx="7843877" cy="4934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83823-868D-284C-0124-DAD81ACE8B78}"/>
              </a:ext>
            </a:extLst>
          </p:cNvPr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7EF7AC-389A-A53F-09C2-0639CDB88174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AFEDD219-AE4F-69C7-6BAA-92D17645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BAC38C-EEAD-7F8A-56AF-5D9981025D80}"/>
              </a:ext>
            </a:extLst>
          </p:cNvPr>
          <p:cNvSpPr txBox="1"/>
          <p:nvPr/>
        </p:nvSpPr>
        <p:spPr>
          <a:xfrm>
            <a:off x="169544" y="1352006"/>
            <a:ext cx="12022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동작 설명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8EC7AF-AE67-70B3-CCB3-4B71D26CA106}"/>
              </a:ext>
            </a:extLst>
          </p:cNvPr>
          <p:cNvSpPr/>
          <p:nvPr/>
        </p:nvSpPr>
        <p:spPr>
          <a:xfrm>
            <a:off x="529739" y="1771268"/>
            <a:ext cx="1364375" cy="12845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5C5E9-2E21-7F5A-52A0-16739B033293}"/>
              </a:ext>
            </a:extLst>
          </p:cNvPr>
          <p:cNvSpPr txBox="1"/>
          <p:nvPr/>
        </p:nvSpPr>
        <p:spPr>
          <a:xfrm>
            <a:off x="463214" y="305578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Page </a:t>
            </a:r>
            <a:r>
              <a:rPr lang="ko-KR" altLang="en-US" dirty="0"/>
              <a:t>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80E1A2-53AE-93EF-7DBE-B47054708695}"/>
              </a:ext>
            </a:extLst>
          </p:cNvPr>
          <p:cNvSpPr/>
          <p:nvPr/>
        </p:nvSpPr>
        <p:spPr>
          <a:xfrm>
            <a:off x="3436320" y="2355850"/>
            <a:ext cx="5035103" cy="43780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85FEA-80A3-B564-D14A-9A3CE27F72FF}"/>
              </a:ext>
            </a:extLst>
          </p:cNvPr>
          <p:cNvSpPr txBox="1"/>
          <p:nvPr/>
        </p:nvSpPr>
        <p:spPr>
          <a:xfrm>
            <a:off x="8427497" y="4275240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en-US" altLang="ko-KR" sz="1400" dirty="0"/>
              <a:t>Data</a:t>
            </a:r>
            <a:r>
              <a:rPr lang="ko-KR" altLang="en-US" sz="1400" dirty="0"/>
              <a:t>에 대한 히스토그램 및 정규 확률도</a:t>
            </a:r>
          </a:p>
        </p:txBody>
      </p:sp>
    </p:spTree>
    <p:extLst>
      <p:ext uri="{BB962C8B-B14F-4D97-AF65-F5344CB8AC3E}">
        <p14:creationId xmlns:p14="http://schemas.microsoft.com/office/powerpoint/2010/main" val="36410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335B-5F1B-EFE3-533B-B7BC13C3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14F4A-42E8-34A3-33E2-6B6CAF90E480}"/>
              </a:ext>
            </a:extLst>
          </p:cNvPr>
          <p:cNvSpPr txBox="1"/>
          <p:nvPr/>
        </p:nvSpPr>
        <p:spPr>
          <a:xfrm>
            <a:off x="309270" y="285750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후기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CFA9F6-6E39-22DB-5416-92FCB413E59F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67BFA96-9182-FE7D-B79D-C89AF5DC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C09A27C-82AF-2E4F-310F-37B7FDC0A9F0}"/>
              </a:ext>
            </a:extLst>
          </p:cNvPr>
          <p:cNvSpPr txBox="1"/>
          <p:nvPr/>
        </p:nvSpPr>
        <p:spPr>
          <a:xfrm>
            <a:off x="169544" y="1352006"/>
            <a:ext cx="120224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+mn-ea"/>
              </a:rPr>
              <a:t>업무 활용 계획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  <a:p>
            <a:r>
              <a:rPr lang="en-US" altLang="ko-KR" dirty="0"/>
              <a:t>   - C-DEP</a:t>
            </a:r>
            <a:r>
              <a:rPr lang="ko-KR" altLang="en-US" dirty="0"/>
              <a:t>을 이용해서 개발한 프로그램을 부서에서 활용할 수 있도록 적용할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C-DEP </a:t>
            </a:r>
            <a:r>
              <a:rPr lang="ko-KR" altLang="en-US" dirty="0"/>
              <a:t>적용 후 부서원들에게 </a:t>
            </a:r>
            <a:r>
              <a:rPr lang="en-US" altLang="ko-KR" dirty="0"/>
              <a:t>Feed-back </a:t>
            </a:r>
            <a:r>
              <a:rPr lang="ko-KR" altLang="en-US" dirty="0"/>
              <a:t>받아서 기능 추가 및 </a:t>
            </a:r>
            <a:r>
              <a:rPr lang="en-US" altLang="ko-KR" dirty="0"/>
              <a:t>Report(</a:t>
            </a:r>
            <a:r>
              <a:rPr lang="ko-KR" altLang="en-US" dirty="0"/>
              <a:t>그래프 등등</a:t>
            </a:r>
            <a:r>
              <a:rPr lang="en-US" altLang="ko-KR" dirty="0"/>
              <a:t>) </a:t>
            </a:r>
            <a:r>
              <a:rPr lang="ko-KR" altLang="en-US" dirty="0"/>
              <a:t>부분을 </a:t>
            </a:r>
            <a:r>
              <a:rPr lang="en-US" altLang="ko-KR" dirty="0"/>
              <a:t>Update </a:t>
            </a:r>
            <a:r>
              <a:rPr lang="ko-KR" altLang="en-US" dirty="0"/>
              <a:t>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개발 소감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 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-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기존에는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Streamlit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을 이용해서 필요한 프로그램을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구현했었는데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Dash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배우고 나서 좀 더 다양하고 예쁘게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GUI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구성할 수 있었습니다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평소 프로그램을 자주 만들지는 않지만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A/I Tool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을 이용해서 필요한 프로그램을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만들고 있는데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이번 과제에서도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A/I Tool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을 이용해서 프로그램을 만들면서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AI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가 만들어 준 코드를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A/I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Review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도 하고 그래도 잘 이해 안되는 부분은 학습했던 내용이나 유투브와 인터넷 자료를 찾아 보면서 완성할 수 있었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습니다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앞으로도 준 개발자로서 실력을 키워 나갈 수 있을 것 같습니다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4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5774" y="1323975"/>
            <a:ext cx="274002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5774" y="69850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1497" y="600700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0" lang="ko-KR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01497" y="2460373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kumimoji="0" lang="ko-KR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1497" y="4335570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kumimoji="0" lang="ko-KR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A7496-9BBA-1968-475E-428F6CCF3481}"/>
              </a:ext>
            </a:extLst>
          </p:cNvPr>
          <p:cNvSpPr txBox="1"/>
          <p:nvPr/>
        </p:nvSpPr>
        <p:spPr>
          <a:xfrm>
            <a:off x="6293592" y="92933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093BC-BACE-87B8-A31B-06A3967B3978}"/>
              </a:ext>
            </a:extLst>
          </p:cNvPr>
          <p:cNvSpPr txBox="1"/>
          <p:nvPr/>
        </p:nvSpPr>
        <p:spPr>
          <a:xfrm>
            <a:off x="6329800" y="1407065"/>
            <a:ext cx="3541394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프로젝트 목적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프로젝트 개발 방법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3EFE9-3D52-DD81-F169-C12885ACDB5D}"/>
              </a:ext>
            </a:extLst>
          </p:cNvPr>
          <p:cNvSpPr txBox="1"/>
          <p:nvPr/>
        </p:nvSpPr>
        <p:spPr>
          <a:xfrm>
            <a:off x="6293592" y="278900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EB9D7-F462-C828-126B-4F7F74DC0D36}"/>
              </a:ext>
            </a:extLst>
          </p:cNvPr>
          <p:cNvSpPr txBox="1"/>
          <p:nvPr/>
        </p:nvSpPr>
        <p:spPr>
          <a:xfrm>
            <a:off x="6329800" y="3266738"/>
            <a:ext cx="3541394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핵심코드</a:t>
            </a: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동작 설명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2AD08-4A5D-ADAD-DC2D-C4B7F21BF1AA}"/>
              </a:ext>
            </a:extLst>
          </p:cNvPr>
          <p:cNvSpPr txBox="1"/>
          <p:nvPr/>
        </p:nvSpPr>
        <p:spPr>
          <a:xfrm>
            <a:off x="6293592" y="466420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후기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32EE7-A56E-F9BC-1A26-F64C631FEB5D}"/>
              </a:ext>
            </a:extLst>
          </p:cNvPr>
          <p:cNvSpPr txBox="1"/>
          <p:nvPr/>
        </p:nvSpPr>
        <p:spPr>
          <a:xfrm>
            <a:off x="6329800" y="5141935"/>
            <a:ext cx="3541394" cy="72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업무 활용 계획</a:t>
            </a: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개발 소감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3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개요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E3D7944-A28D-E3D1-81A8-848E0C33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517BB83-E33A-4B0B-825A-880D452F5B9A}"/>
              </a:ext>
            </a:extLst>
          </p:cNvPr>
          <p:cNvSpPr txBox="1"/>
          <p:nvPr/>
        </p:nvSpPr>
        <p:spPr>
          <a:xfrm>
            <a:off x="169544" y="1352006"/>
            <a:ext cx="120224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+mn-ea"/>
              </a:rPr>
              <a:t>프로젝트 개발 목적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회사에서 평가 </a:t>
            </a:r>
            <a:r>
              <a:rPr lang="en-US" altLang="ko-KR" dirty="0"/>
              <a:t>Data</a:t>
            </a:r>
            <a:r>
              <a:rPr lang="ko-KR" altLang="en-US" dirty="0"/>
              <a:t>를 통계적으로 비교하기 위해 상용 </a:t>
            </a:r>
            <a:r>
              <a:rPr lang="en-US" altLang="ko-KR" dirty="0"/>
              <a:t>O/S</a:t>
            </a:r>
            <a:r>
              <a:rPr lang="ko-KR" altLang="en-US" dirty="0"/>
              <a:t>인 </a:t>
            </a:r>
            <a:r>
              <a:rPr lang="en-US" altLang="ko-KR" dirty="0"/>
              <a:t>Minitab</a:t>
            </a:r>
            <a:r>
              <a:rPr lang="ko-KR" altLang="en-US" dirty="0"/>
              <a:t>을 사용하고 분석하였으나 회사 정책으로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 Minitab</a:t>
            </a:r>
            <a:r>
              <a:rPr lang="ko-KR" altLang="en-US" dirty="0"/>
              <a:t>을 한정된 인원만 사용하게 변경되어 </a:t>
            </a:r>
            <a:r>
              <a:rPr lang="en-US" altLang="ko-KR" dirty="0"/>
              <a:t>Python</a:t>
            </a:r>
            <a:r>
              <a:rPr lang="ko-KR" altLang="en-US" dirty="0"/>
              <a:t>을 이용하여 </a:t>
            </a:r>
            <a:r>
              <a:rPr lang="en-US" altLang="ko-KR" dirty="0"/>
              <a:t>Minitab</a:t>
            </a:r>
            <a:r>
              <a:rPr lang="ko-KR" altLang="en-US" dirty="0"/>
              <a:t>에서 가장 많이 사용하고 있는 </a:t>
            </a:r>
            <a:r>
              <a:rPr lang="en-US" altLang="ko-KR" dirty="0"/>
              <a:t>T-test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프로젝트 개발 방법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 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-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t-test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위한 주요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Python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함수에 대해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Study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후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A/I(Gemini, Perplexity)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와 대화를 하면서 주요 뼈대를 생성하고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T-test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개 기능 중 가장 복잡한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‘2-Sample T-test‘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구현하여 전체적인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UI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Program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구성하여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Debug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하여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완성하였고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나머지는 완성된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Program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기반으로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A/I  Tool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을 이용하여 수정하여 최종 완성했습니다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37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2B7F1-4A30-23AF-EFE7-BE0D17996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77F51-66C3-047B-3EA0-58DE3DC12641}"/>
              </a:ext>
            </a:extLst>
          </p:cNvPr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7DD8C6-BC13-35BF-5804-474111839338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4BA38C0-9BCA-BA78-C575-CB90CCF8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276C60-B238-0251-136E-0ABBB92F2497}"/>
              </a:ext>
            </a:extLst>
          </p:cNvPr>
          <p:cNvSpPr txBox="1"/>
          <p:nvPr/>
        </p:nvSpPr>
        <p:spPr>
          <a:xfrm>
            <a:off x="169544" y="1352006"/>
            <a:ext cx="12022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+mn-ea"/>
              </a:rPr>
              <a:t>핵심 코드 설명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7864E0-2773-ABD7-32B6-AF2E3B15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0" y="1871655"/>
            <a:ext cx="4546379" cy="2203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4F3A4-E1BC-21BB-1E8A-CCC0FFF4A2C1}"/>
              </a:ext>
            </a:extLst>
          </p:cNvPr>
          <p:cNvSpPr txBox="1"/>
          <p:nvPr/>
        </p:nvSpPr>
        <p:spPr>
          <a:xfrm>
            <a:off x="4995375" y="1721338"/>
            <a:ext cx="6759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Dash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Callback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함수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/>
              <a:t>‘data-input-area-1’, ’data-input-area-2’: </a:t>
            </a:r>
            <a:r>
              <a:rPr lang="ko-KR" altLang="en-US" dirty="0"/>
              <a:t>두 개의 </a:t>
            </a:r>
            <a:r>
              <a:rPr lang="en-US" altLang="ko-KR" dirty="0"/>
              <a:t>data</a:t>
            </a:r>
            <a:r>
              <a:rPr lang="ko-KR" altLang="en-US" dirty="0"/>
              <a:t>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‘hypothesis-selection-radio’: </a:t>
            </a:r>
            <a:r>
              <a:rPr lang="ko-KR" altLang="en-US" dirty="0"/>
              <a:t>귀무가설 </a:t>
            </a:r>
            <a:r>
              <a:rPr lang="en-US" altLang="ko-KR" dirty="0" err="1"/>
              <a:t>dcc.RadioItems</a:t>
            </a:r>
            <a:r>
              <a:rPr lang="ko-KR" altLang="en-US" dirty="0"/>
              <a:t>으로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‘significance-level-input’: </a:t>
            </a:r>
            <a:r>
              <a:rPr lang="ko-KR" altLang="en-US" dirty="0"/>
              <a:t>유의수준 </a:t>
            </a:r>
            <a:r>
              <a:rPr lang="en-US" altLang="ko-KR" dirty="0" err="1"/>
              <a:t>dcc.Slider</a:t>
            </a:r>
            <a:r>
              <a:rPr lang="ko-KR" altLang="en-US" dirty="0"/>
              <a:t>로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ttest</a:t>
            </a:r>
            <a:r>
              <a:rPr lang="en-US" altLang="ko-KR" dirty="0"/>
              <a:t>-type-radio’: t-</a:t>
            </a:r>
            <a:r>
              <a:rPr lang="ko-KR" altLang="en-US" dirty="0"/>
              <a:t>검정 유형 </a:t>
            </a:r>
            <a:r>
              <a:rPr lang="en-US" altLang="ko-KR" dirty="0" err="1"/>
              <a:t>dcc.RadioItems</a:t>
            </a:r>
            <a:r>
              <a:rPr lang="ko-KR" altLang="en-US" dirty="0"/>
              <a:t>으로 선택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‘run-analysis-button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’: Input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으로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‘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n_clicks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’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입력시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State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값 처리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/>
              <a:t>'normality-plot-graph’: Graph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'stats-results-output’: </a:t>
            </a:r>
            <a:r>
              <a:rPr lang="ko-KR" altLang="en-US" dirty="0"/>
              <a:t>결과 </a:t>
            </a:r>
            <a:r>
              <a:rPr lang="en-US" altLang="ko-KR" dirty="0"/>
              <a:t>Report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93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CF2F4-4188-F9AC-5BE3-5F8ECB050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6A71DD-5703-8A10-E489-7D07FB168094}"/>
              </a:ext>
            </a:extLst>
          </p:cNvPr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54AF8-6224-1385-E98C-DAC17122A0FA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7D235CD-76D1-9079-A884-87410943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DF8D77-9E19-FFCA-0025-31DCF9349FA4}"/>
              </a:ext>
            </a:extLst>
          </p:cNvPr>
          <p:cNvSpPr txBox="1"/>
          <p:nvPr/>
        </p:nvSpPr>
        <p:spPr>
          <a:xfrm>
            <a:off x="169544" y="1352006"/>
            <a:ext cx="12022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+mn-ea"/>
              </a:rPr>
              <a:t>핵심 코드 설명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ADFE94-6507-E8E8-E1A4-E855D96B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7" y="1877898"/>
            <a:ext cx="5719715" cy="4694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7ED23-8D07-74EA-0357-9576A0698DC1}"/>
              </a:ext>
            </a:extLst>
          </p:cNvPr>
          <p:cNvSpPr txBox="1"/>
          <p:nvPr/>
        </p:nvSpPr>
        <p:spPr>
          <a:xfrm>
            <a:off x="5810882" y="1877898"/>
            <a:ext cx="67594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2)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정규성 검정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t-test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하기 전에 입력된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의 정규성을 판단하는 코드로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두개의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enumerate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이용하여 하나로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Set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로 묶어서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Data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들의 평균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표준 편차와 표준 오차를 만들어 내고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정규성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판단 기준은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표본수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(n=3)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이상일 경우 </a:t>
            </a:r>
            <a:r>
              <a:rPr lang="en-US" altLang="ko-KR" dirty="0" err="1"/>
              <a:t>stats.shapiro</a:t>
            </a:r>
            <a:r>
              <a:rPr lang="en-US" altLang="ko-KR" dirty="0"/>
              <a:t>(data)</a:t>
            </a:r>
            <a:r>
              <a:rPr lang="ko-KR" altLang="en-US" dirty="0"/>
              <a:t>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이용하여 검정 통계량과 </a:t>
            </a:r>
            <a:r>
              <a:rPr lang="en-US" altLang="ko-KR" dirty="0"/>
              <a:t>p-value(</a:t>
            </a:r>
            <a:r>
              <a:rPr lang="en-US" altLang="ko-KR" dirty="0" err="1"/>
              <a:t>shapiro_p</a:t>
            </a:r>
            <a:r>
              <a:rPr lang="en-US" altLang="ko-KR" dirty="0"/>
              <a:t>)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p-value</a:t>
            </a:r>
            <a:r>
              <a:rPr lang="ko-KR" altLang="en-US" dirty="0"/>
              <a:t>가 유의 수준</a:t>
            </a:r>
            <a:r>
              <a:rPr lang="en-US" altLang="ko-KR" dirty="0"/>
              <a:t>(0.05) </a:t>
            </a:r>
            <a:r>
              <a:rPr lang="ko-KR" altLang="en-US" dirty="0"/>
              <a:t>보다 클 경우 정규 분포로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하고</a:t>
            </a:r>
            <a:r>
              <a:rPr lang="en-US" altLang="ko-KR" dirty="0"/>
              <a:t>, 0.05 </a:t>
            </a:r>
            <a:r>
              <a:rPr lang="ko-KR" altLang="en-US" dirty="0"/>
              <a:t>미만일 경우 정규 분포가 아닌 것으로 판단하여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종료합니다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63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CF762-C334-E112-8DF4-8969DD4F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5DAD6-D1AA-AF22-0743-41FABDEF17EF}"/>
              </a:ext>
            </a:extLst>
          </p:cNvPr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795765-2B1E-0E94-82B5-64BA129D49EA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25161D3E-20E1-AC14-C70E-58CBA09E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5FFC05-881B-69CE-5433-9C3AB55C4459}"/>
              </a:ext>
            </a:extLst>
          </p:cNvPr>
          <p:cNvSpPr txBox="1"/>
          <p:nvPr/>
        </p:nvSpPr>
        <p:spPr>
          <a:xfrm>
            <a:off x="169544" y="1352006"/>
            <a:ext cx="12022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+mn-ea"/>
              </a:rPr>
              <a:t>핵심 코드 설명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F0046-5753-DAD1-029E-9315AC9CC288}"/>
              </a:ext>
            </a:extLst>
          </p:cNvPr>
          <p:cNvSpPr txBox="1"/>
          <p:nvPr/>
        </p:nvSpPr>
        <p:spPr>
          <a:xfrm>
            <a:off x="5810882" y="1877898"/>
            <a:ext cx="6759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3) t-test</a:t>
            </a: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입력된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t-test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를 진행합니다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입력된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개의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data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의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등분산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유무에 따라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2-sample t-test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종류가 다르게 실행할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수 있게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‘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t</a:t>
            </a:r>
            <a:r>
              <a:rPr lang="en-US" altLang="ko-KR" dirty="0" err="1"/>
              <a:t>test</a:t>
            </a:r>
            <a:r>
              <a:rPr lang="en-US" altLang="ko-KR" dirty="0"/>
              <a:t>-type-radio’ </a:t>
            </a:r>
            <a:r>
              <a:rPr lang="ko-KR" altLang="en-US" dirty="0"/>
              <a:t>입력 값에 따라 다르게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‘</a:t>
            </a:r>
            <a:r>
              <a:rPr lang="en-US" altLang="ko-KR" dirty="0" err="1"/>
              <a:t>ttest</a:t>
            </a:r>
            <a:r>
              <a:rPr lang="en-US" altLang="ko-KR" dirty="0"/>
              <a:t>-type-radio’</a:t>
            </a:r>
            <a:r>
              <a:rPr lang="ko-KR" altLang="en-US" dirty="0"/>
              <a:t>가 </a:t>
            </a:r>
            <a:r>
              <a:rPr lang="en-US" altLang="ko-KR" dirty="0"/>
              <a:t>‘auto‘</a:t>
            </a:r>
            <a:r>
              <a:rPr lang="ko-KR" altLang="en-US" dirty="0"/>
              <a:t>일 경우 입력 </a:t>
            </a:r>
            <a:r>
              <a:rPr lang="en-US" altLang="ko-KR" dirty="0"/>
              <a:t>Data</a:t>
            </a:r>
            <a:r>
              <a:rPr lang="ko-KR" altLang="en-US" dirty="0"/>
              <a:t>의 분산과 크기를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등분산</a:t>
            </a:r>
            <a:r>
              <a:rPr lang="ko-KR" altLang="en-US" dirty="0"/>
              <a:t> 검정을 진행하여 </a:t>
            </a:r>
            <a:r>
              <a:rPr lang="ko-KR" altLang="en-US" dirty="0" err="1"/>
              <a:t>등분산</a:t>
            </a:r>
            <a:r>
              <a:rPr lang="ko-KR" altLang="en-US" dirty="0"/>
              <a:t> 유무를 판단합니다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/>
              <a:t>‘</a:t>
            </a:r>
            <a:r>
              <a:rPr lang="en-US" altLang="ko-KR" dirty="0" err="1"/>
              <a:t>stats.ttest_ind</a:t>
            </a:r>
            <a:r>
              <a:rPr lang="en-US" altLang="ko-KR" dirty="0"/>
              <a:t>’</a:t>
            </a:r>
            <a:r>
              <a:rPr lang="ko-KR" altLang="en-US" dirty="0"/>
              <a:t>를 이용하여 입력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t-test</a:t>
            </a:r>
          </a:p>
          <a:p>
            <a:endParaRPr lang="en-US" altLang="ko-KR" dirty="0"/>
          </a:p>
          <a:p>
            <a:r>
              <a:rPr lang="en-US" altLang="ko-KR" dirty="0"/>
              <a:t> (2-sample t-test)</a:t>
            </a:r>
            <a:r>
              <a:rPr lang="ko-KR" altLang="en-US" dirty="0"/>
              <a:t>를 진행합니다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77B4B6-3933-AEC0-867D-30DA746B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929389"/>
            <a:ext cx="5810882" cy="47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2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65AA4-BB3C-B1CD-23CC-C204ED373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5F78D9-2D5D-D2C3-2CEA-B148015C5A1F}"/>
              </a:ext>
            </a:extLst>
          </p:cNvPr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5AA6AD-EF28-C0CB-7C8D-C9B5338539B3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87EDE41-F54B-3E34-F84D-02F96A05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1A95D1-7AFC-B8FB-7D60-FE091CB729E2}"/>
              </a:ext>
            </a:extLst>
          </p:cNvPr>
          <p:cNvSpPr txBox="1"/>
          <p:nvPr/>
        </p:nvSpPr>
        <p:spPr>
          <a:xfrm>
            <a:off x="169544" y="1352006"/>
            <a:ext cx="12022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동작 설명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7D207-9678-03BE-7B75-80C355C0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5" y="1873647"/>
            <a:ext cx="10592799" cy="46986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CBBC00-A25D-9C53-F8B3-0EE8B4C64328}"/>
              </a:ext>
            </a:extLst>
          </p:cNvPr>
          <p:cNvSpPr/>
          <p:nvPr/>
        </p:nvSpPr>
        <p:spPr>
          <a:xfrm>
            <a:off x="445315" y="2481943"/>
            <a:ext cx="1768114" cy="12845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52E3E-0BFC-89DC-BE67-D7C38196F22B}"/>
              </a:ext>
            </a:extLst>
          </p:cNvPr>
          <p:cNvSpPr txBox="1"/>
          <p:nvPr/>
        </p:nvSpPr>
        <p:spPr>
          <a:xfrm>
            <a:off x="402676" y="378839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 Page </a:t>
            </a:r>
            <a:r>
              <a:rPr lang="ko-KR" altLang="en-US" dirty="0"/>
              <a:t>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484FBB-EA61-E8E4-8CAE-3D45E74E5DEF}"/>
              </a:ext>
            </a:extLst>
          </p:cNvPr>
          <p:cNvSpPr/>
          <p:nvPr/>
        </p:nvSpPr>
        <p:spPr>
          <a:xfrm>
            <a:off x="2970799" y="2938433"/>
            <a:ext cx="7501257" cy="15537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0AE1B-CDC5-73F5-D35A-8503F9D2DA4B}"/>
              </a:ext>
            </a:extLst>
          </p:cNvPr>
          <p:cNvSpPr txBox="1"/>
          <p:nvPr/>
        </p:nvSpPr>
        <p:spPr>
          <a:xfrm>
            <a:off x="10473856" y="414679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r>
              <a:rPr lang="ko-KR" altLang="en-US" dirty="0"/>
              <a:t>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275352-5166-851A-7ADF-46E58B025A32}"/>
              </a:ext>
            </a:extLst>
          </p:cNvPr>
          <p:cNvSpPr/>
          <p:nvPr/>
        </p:nvSpPr>
        <p:spPr>
          <a:xfrm>
            <a:off x="2970799" y="4557486"/>
            <a:ext cx="4700001" cy="13788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4E4F8-29C0-FCDA-E926-B984D7CB0DEF}"/>
              </a:ext>
            </a:extLst>
          </p:cNvPr>
          <p:cNvSpPr txBox="1"/>
          <p:nvPr/>
        </p:nvSpPr>
        <p:spPr>
          <a:xfrm>
            <a:off x="7621289" y="563958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검증 조건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70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10ED-662D-8EAD-983E-8D160B25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DD9C5-7609-034F-4CAA-5C44EDB8070F}"/>
              </a:ext>
            </a:extLst>
          </p:cNvPr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8F9617-DA58-C89F-E307-371085E6B984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6B2C7EFB-8BDE-82D7-0E78-61DC6DE2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0A969D-92A4-5C2C-0535-83D17D65D144}"/>
              </a:ext>
            </a:extLst>
          </p:cNvPr>
          <p:cNvSpPr txBox="1"/>
          <p:nvPr/>
        </p:nvSpPr>
        <p:spPr>
          <a:xfrm>
            <a:off x="169544" y="1352006"/>
            <a:ext cx="12022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동작 설명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4E84E4-7C3E-BC55-7ABD-4E47B7A1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5" y="1873647"/>
            <a:ext cx="10592799" cy="46986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4FEDC2-D3FB-E956-5D34-3B98E2E5076C}"/>
              </a:ext>
            </a:extLst>
          </p:cNvPr>
          <p:cNvSpPr/>
          <p:nvPr/>
        </p:nvSpPr>
        <p:spPr>
          <a:xfrm>
            <a:off x="445315" y="2481943"/>
            <a:ext cx="1768114" cy="12845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79C4A-FB4A-0432-D6AF-2D95EE186EE5}"/>
              </a:ext>
            </a:extLst>
          </p:cNvPr>
          <p:cNvSpPr txBox="1"/>
          <p:nvPr/>
        </p:nvSpPr>
        <p:spPr>
          <a:xfrm>
            <a:off x="402676" y="378839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 Page </a:t>
            </a:r>
            <a:r>
              <a:rPr lang="ko-KR" altLang="en-US" dirty="0"/>
              <a:t>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DFC91C-E07A-F119-21A9-340114DB5ABA}"/>
              </a:ext>
            </a:extLst>
          </p:cNvPr>
          <p:cNvSpPr/>
          <p:nvPr/>
        </p:nvSpPr>
        <p:spPr>
          <a:xfrm>
            <a:off x="2970799" y="2938433"/>
            <a:ext cx="7501257" cy="15537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5E889-F0D7-3F03-FFE7-E77AA4CFBB55}"/>
              </a:ext>
            </a:extLst>
          </p:cNvPr>
          <p:cNvSpPr txBox="1"/>
          <p:nvPr/>
        </p:nvSpPr>
        <p:spPr>
          <a:xfrm>
            <a:off x="10473856" y="414679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r>
              <a:rPr lang="ko-KR" altLang="en-US" dirty="0"/>
              <a:t>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4917E-0552-FC30-7134-B733641AA6A7}"/>
              </a:ext>
            </a:extLst>
          </p:cNvPr>
          <p:cNvSpPr/>
          <p:nvPr/>
        </p:nvSpPr>
        <p:spPr>
          <a:xfrm>
            <a:off x="2970799" y="4557486"/>
            <a:ext cx="4700001" cy="13788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6E226-2A9C-1B7C-099B-B8218C105BB0}"/>
              </a:ext>
            </a:extLst>
          </p:cNvPr>
          <p:cNvSpPr txBox="1"/>
          <p:nvPr/>
        </p:nvSpPr>
        <p:spPr>
          <a:xfrm>
            <a:off x="7621289" y="563958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검증 조건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33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594E7-7F1F-1FFD-FFCC-87BD1069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58CAAA-8CEC-277D-464E-E551102C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6" y="1861115"/>
            <a:ext cx="11150695" cy="4940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D009B-987D-5E34-1DE2-E638C3EE47F7}"/>
              </a:ext>
            </a:extLst>
          </p:cNvPr>
          <p:cNvSpPr txBox="1"/>
          <p:nvPr/>
        </p:nvSpPr>
        <p:spPr>
          <a:xfrm>
            <a:off x="309270" y="28575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199354-F33C-9798-D799-A830F2F03247}"/>
              </a:ext>
            </a:extLst>
          </p:cNvPr>
          <p:cNvCxnSpPr>
            <a:cxnSpLocks/>
          </p:cNvCxnSpPr>
          <p:nvPr/>
        </p:nvCxnSpPr>
        <p:spPr>
          <a:xfrm>
            <a:off x="169545" y="1000670"/>
            <a:ext cx="1188747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7D98AFAF-6366-F988-BFC0-E5390240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05" y="124097"/>
            <a:ext cx="3781453" cy="8196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3EA8C5-B21A-5F37-1083-485E1BA30EAC}"/>
              </a:ext>
            </a:extLst>
          </p:cNvPr>
          <p:cNvSpPr txBox="1"/>
          <p:nvPr/>
        </p:nvSpPr>
        <p:spPr>
          <a:xfrm>
            <a:off x="169544" y="1352006"/>
            <a:ext cx="12022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동작 설명</a:t>
            </a:r>
            <a:endParaRPr lang="en-US" altLang="ko-KR" sz="2400" b="1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8B3CB-13CD-5FE0-2EE9-BBACDBBAD42B}"/>
              </a:ext>
            </a:extLst>
          </p:cNvPr>
          <p:cNvSpPr/>
          <p:nvPr/>
        </p:nvSpPr>
        <p:spPr>
          <a:xfrm>
            <a:off x="402675" y="2304534"/>
            <a:ext cx="2042981" cy="12845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D2A4F-E022-6D50-BF2A-8D9DBDF90041}"/>
              </a:ext>
            </a:extLst>
          </p:cNvPr>
          <p:cNvSpPr txBox="1"/>
          <p:nvPr/>
        </p:nvSpPr>
        <p:spPr>
          <a:xfrm>
            <a:off x="402675" y="361824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Page </a:t>
            </a:r>
            <a:r>
              <a:rPr lang="ko-KR" altLang="en-US" dirty="0"/>
              <a:t>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ECBF06-3465-8BAB-5057-AFF4F7CD8EDC}"/>
              </a:ext>
            </a:extLst>
          </p:cNvPr>
          <p:cNvSpPr/>
          <p:nvPr/>
        </p:nvSpPr>
        <p:spPr>
          <a:xfrm>
            <a:off x="3291177" y="1845160"/>
            <a:ext cx="4379623" cy="7546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4B850-C217-DDF5-63BE-BA4B331D4B07}"/>
              </a:ext>
            </a:extLst>
          </p:cNvPr>
          <p:cNvSpPr txBox="1"/>
          <p:nvPr/>
        </p:nvSpPr>
        <p:spPr>
          <a:xfrm>
            <a:off x="7670800" y="2082769"/>
            <a:ext cx="354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Data</a:t>
            </a:r>
            <a:r>
              <a:rPr lang="ko-KR" altLang="en-US" dirty="0"/>
              <a:t>의 정규성 결과 </a:t>
            </a:r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259513-1A8B-F2BA-CF45-BFA821EE0D55}"/>
              </a:ext>
            </a:extLst>
          </p:cNvPr>
          <p:cNvSpPr/>
          <p:nvPr/>
        </p:nvSpPr>
        <p:spPr>
          <a:xfrm>
            <a:off x="3291177" y="2661619"/>
            <a:ext cx="4379623" cy="2185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031C7-EE92-9DAB-D8EB-412C7E8418FC}"/>
              </a:ext>
            </a:extLst>
          </p:cNvPr>
          <p:cNvSpPr txBox="1"/>
          <p:nvPr/>
        </p:nvSpPr>
        <p:spPr>
          <a:xfrm>
            <a:off x="10053336" y="5596856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T-test </a:t>
            </a:r>
            <a:r>
              <a:rPr lang="ko-KR" altLang="en-US" dirty="0"/>
              <a:t>결과 </a:t>
            </a:r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8DE8A-4460-F46B-74FF-A650AEAFF8CF}"/>
              </a:ext>
            </a:extLst>
          </p:cNvPr>
          <p:cNvSpPr txBox="1"/>
          <p:nvPr/>
        </p:nvSpPr>
        <p:spPr>
          <a:xfrm>
            <a:off x="7670800" y="3315079"/>
            <a:ext cx="27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등분산</a:t>
            </a:r>
            <a:r>
              <a:rPr lang="ko-KR" altLang="en-US" dirty="0"/>
              <a:t> 유무 결과 </a:t>
            </a:r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0F7050-BFAA-41FB-971F-1653AA16F13E}"/>
              </a:ext>
            </a:extLst>
          </p:cNvPr>
          <p:cNvSpPr/>
          <p:nvPr/>
        </p:nvSpPr>
        <p:spPr>
          <a:xfrm>
            <a:off x="3291177" y="4916378"/>
            <a:ext cx="6832537" cy="188542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1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3-2. 보고서용 PPT 컬러">
      <a:dk1>
        <a:sysClr val="windowText" lastClr="000000"/>
      </a:dk1>
      <a:lt1>
        <a:sysClr val="window" lastClr="FFFFFF"/>
      </a:lt1>
      <a:dk2>
        <a:srgbClr val="A5B5C4"/>
      </a:dk2>
      <a:lt2>
        <a:srgbClr val="FFFFFF"/>
      </a:lt2>
      <a:accent1>
        <a:srgbClr val="0D3966"/>
      </a:accent1>
      <a:accent2>
        <a:srgbClr val="035392"/>
      </a:accent2>
      <a:accent3>
        <a:srgbClr val="3D7FBA"/>
      </a:accent3>
      <a:accent4>
        <a:srgbClr val="A5B5C4"/>
      </a:accent4>
      <a:accent5>
        <a:srgbClr val="F4A60F"/>
      </a:accent5>
      <a:accent6>
        <a:srgbClr val="BCB099"/>
      </a:accent6>
      <a:hlink>
        <a:srgbClr val="262626"/>
      </a:hlink>
      <a:folHlink>
        <a:srgbClr val="262626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632</Words>
  <Application>Microsoft Office PowerPoint</Application>
  <PresentationFormat>와이드스크린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 UltraLight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재일 최</dc:creator>
  <cp:lastModifiedBy>재일 최</cp:lastModifiedBy>
  <cp:revision>15</cp:revision>
  <dcterms:created xsi:type="dcterms:W3CDTF">2025-10-27T12:09:09Z</dcterms:created>
  <dcterms:modified xsi:type="dcterms:W3CDTF">2025-10-27T13:53:21Z</dcterms:modified>
</cp:coreProperties>
</file>