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57" r:id="rId3"/>
    <p:sldId id="558" r:id="rId4"/>
    <p:sldId id="559" r:id="rId5"/>
    <p:sldId id="560" r:id="rId6"/>
    <p:sldId id="566" r:id="rId7"/>
    <p:sldId id="561" r:id="rId8"/>
    <p:sldId id="562" r:id="rId9"/>
    <p:sldId id="563" r:id="rId10"/>
    <p:sldId id="567" r:id="rId11"/>
    <p:sldId id="568" r:id="rId12"/>
    <p:sldId id="564" r:id="rId13"/>
    <p:sldId id="565" r:id="rId14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4F6"/>
    <a:srgbClr val="FF0000"/>
    <a:srgbClr val="FFFF00"/>
    <a:srgbClr val="FF00FF"/>
    <a:srgbClr val="00FFFF"/>
    <a:srgbClr val="800000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1" autoAdjust="0"/>
    <p:restoredTop sz="82374" autoAdjust="0"/>
  </p:normalViewPr>
  <p:slideViewPr>
    <p:cSldViewPr snapToGrid="0">
      <p:cViewPr varScale="1">
        <p:scale>
          <a:sx n="103" d="100"/>
          <a:sy n="103" d="100"/>
        </p:scale>
        <p:origin x="102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03BEBAA7-9828-4768-9D3A-E4475A5000E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54A73D58-F1DA-4728-AD2E-0D53F3DDC97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04AEB30-7110-41B6-B3FC-C30FBD2C5832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10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15362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11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69753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12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21664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13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1220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2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3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28721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4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40582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5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32205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6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8161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7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285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8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1626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9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9048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E5DEDB3D-CDD3-48CA-A95B-EC8E4C19B99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37785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F6D5816F-CF98-42B8-8AC7-8A0AA9B4AE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17643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8D7D08F1-EB56-4914-B33C-A330A5B01DD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7935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4F01B9CC-A175-4E19-A222-C0A37D463DC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425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1A398640-C3F1-427B-B43F-D52A1274798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5163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30DF5FCE-28A1-4C13-8D48-BFF5311B1CB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4370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AC54A158-C57D-457A-B4B5-5A582149983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946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6C41417C-0DAA-40BF-AE5F-00F9AFBD63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552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C71D0E8C-C762-4A65-B96A-EF7226F0D50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0376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3486BB59-493A-4623-BDD8-C358FA5C9EF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9759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5EA5D7E7-3720-489A-8226-35173E078ED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2873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64FB2B98-DBE2-4EAC-830B-A447D816422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0737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1-</a:t>
            </a:r>
            <a:fld id="{7CF42C45-7B32-4B69-8B06-2F599CC2AED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 userDrawn="1"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31" r:id="rId11"/>
    <p:sldLayoutId id="214748443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ko-KR" altLang="en-US" i="0" dirty="0" smtClean="0"/>
              <a:t>연습문제</a:t>
            </a:r>
            <a:r>
              <a:rPr lang="en-US" altLang="ko-KR" i="0" dirty="0" smtClean="0"/>
              <a:t>-1,2,3,10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10</a:t>
            </a:fld>
            <a:endParaRPr lang="en-US" altLang="ko-KR" sz="140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497738" cy="549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10-2. 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입력된 숫자 역순 정렬하기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정수 리스트를 읽고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읽은 순서의 역순으로 정수를 출력하는 프로그램을 작성하시오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10-3. 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숫자의 빈도수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 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과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100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사이의 정수를 입력 받고 각 정수의 빈도수를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세는 프로그램을 작성하시오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4836" y="2800979"/>
            <a:ext cx="7394598" cy="2366244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정수를 입력하세요</a:t>
            </a:r>
            <a:r>
              <a:rPr kumimoji="0"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2 - 2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나타납니다</a:t>
            </a:r>
            <a:r>
              <a:rPr kumimoji="0" lang="en-US" altLang="ko-KR" sz="16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kumimoji="0"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kumimoji="0" lang="ko-KR" altLang="en-US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나타납니다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kumimoji="0"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kumimoji="0" lang="ko-KR" altLang="en-US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나타납니다</a:t>
            </a:r>
            <a:r>
              <a:rPr kumimoji="0" lang="en-US" altLang="ko-KR" sz="16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kumimoji="0"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r>
              <a:rPr kumimoji="0" lang="ko-KR" altLang="en-US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나타납니다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r>
              <a:rPr kumimoji="0"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kumimoji="0" lang="ko-KR" altLang="en-US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나타납니다</a:t>
            </a:r>
            <a:r>
              <a:rPr kumimoji="0" lang="en-US" altLang="ko-KR" sz="16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 </a:t>
            </a:r>
            <a:r>
              <a:rPr kumimoji="0"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kumimoji="0" lang="ko-KR" altLang="en-US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나타납니다</a:t>
            </a:r>
            <a:r>
              <a:rPr kumimoji="0"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fr-CA" altLang="ko-KR" sz="1400" kern="0" dirty="0">
              <a:solidFill>
                <a:schemeClr val="tx1"/>
              </a:solidFill>
              <a:latin typeface="Courier10 BT"/>
              <a:ea typeface="맑은 고딕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 </a:t>
            </a:r>
            <a:r>
              <a:rPr kumimoji="0"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kumimoji="0" lang="ko-KR" altLang="en-US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나타납니다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fr-CA" altLang="ko-KR" sz="2000" kern="0" dirty="0">
              <a:solidFill>
                <a:schemeClr val="tx1"/>
              </a:solidFill>
              <a:latin typeface="Courier10 BT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43864" y="2904491"/>
            <a:ext cx="1984075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2 5 6 5 4 3 23 43 2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72656" y="2904491"/>
            <a:ext cx="983411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11</a:t>
            </a:fld>
            <a:endParaRPr lang="en-US" altLang="ko-KR" sz="140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497738" cy="549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10-4. 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점수 분석하기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지정되지 않은 개수만큼 정수를 읽어 들이고 얼마나 많은 점수가 평균보다 크거나 같은지 또는 얼마나 많은 점수가 평균 미만인지를 판단하는 프로그램을 작성하시오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입력할 숫자는 한 칸 씩 띄어서 한 행에 입력한다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10-5. 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고유 숫자 출력하기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한 칸 씩 띄어서 한 행으로 숫자들을 읽어 들이고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중복 없는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고유 숫자만을 출력해 주는 프로그램을 작성하시오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예를 들어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숫자가 여러 번 나타나면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단 한 번만 출력한다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). 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힌트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모든 숫자들을 읽고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list1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에 저장한다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그리고 새로운 리스트인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list2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를 생성한다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list1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에 있는 숫자를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list2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에 추가하는데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만일 어떤 숫자가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list2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에 이미 존재하면 그 숫자는 추가하지 않는다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.)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다음은 프로그램 실행 예이다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2858" y="4175192"/>
            <a:ext cx="7334213" cy="741696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숫자를 입력하세요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endParaRPr kumimoji="0" lang="en-US" altLang="ko-KR" sz="14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중복을 제거한 고유한 숫자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kumimoji="0" lang="fr-CA" altLang="ko-KR" sz="2000" kern="0" dirty="0">
              <a:solidFill>
                <a:schemeClr val="tx1"/>
              </a:solidFill>
              <a:latin typeface="Courier10 BT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22722" y="4295874"/>
            <a:ext cx="1802961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1 2 3 2 1 6 3 4 5 2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13537" y="4295874"/>
            <a:ext cx="983411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137102" y="4577664"/>
            <a:ext cx="1124347" cy="2501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1 2 3 6 4 5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56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12</a:t>
            </a:fld>
            <a:endParaRPr lang="en-US" altLang="ko-KR" sz="140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497738" cy="549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Ref.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10-2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= [30, 1, 12, 14, 10, 0]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주어 졌을 때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에 몇 개의 원소가 있는가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?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st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의 첫 번째 원소의 인덱스는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?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의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마지막 원소의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인덱스는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?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st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[2]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의 값은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?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[-2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]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의 값은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?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Ref. 10-3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= [30, 1,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2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1,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0]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가 주어 졌을 때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다음 명령문을 각각 적용한 후에 생성되는 리스트는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?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코드의 각 라인은 서로 독립적이다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lst.append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(40)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lst.insert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(1, 43)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lst.extend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([1, 43])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lst.pop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(1)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lst.pop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()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lst.sort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()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lst.reverse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()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random.shuffle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0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13</a:t>
            </a:fld>
            <a:endParaRPr lang="en-US" altLang="ko-KR" sz="140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699" y="803275"/>
            <a:ext cx="8718681" cy="549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Ref. 10-4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= [30, 1, 2, 1, 0]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가 주어 졌을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다음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명령문 각각의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반환 값은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?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lst.index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(1)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lst.count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(1)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len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max(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min(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sum(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lst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</a:t>
            </a: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285750" indent="-28575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Ref. 10-5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list1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= [30, 1, 2, 1,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0]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list2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=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[1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21, 13]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가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주어 졌을 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다음 명령문 각각의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반환 값은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?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list1 + list2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2 * list1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list2 * 2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list1[1 : 3]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list1[3]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4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33"/>
              <p:cNvSpPr>
                <a:spLocks noChangeArrowheads="1"/>
              </p:cNvSpPr>
              <p:nvPr/>
            </p:nvSpPr>
            <p:spPr bwMode="auto">
              <a:xfrm>
                <a:off x="266700" y="803275"/>
                <a:ext cx="8497738" cy="5494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latinLnBrk="1" hangingPunct="1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1-9. (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직사각형의 넓이와 둘레</a:t>
                </a: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) 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다음 공식을사용하여 폭이 </a:t>
                </a: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4.5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이고 높이가 </a:t>
                </a: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7.9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인 사각형의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넓이와 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둘레를 출력하는 프로그램을 작성하시오</a:t>
                </a: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</a:t>
                </a: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넓이</m:t>
                    </m:r>
                    <m:r>
                      <m:rPr>
                        <m:nor/>
                      </m:rPr>
                      <a: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= </m:t>
                    </m:r>
                    <m:r>
                      <m:rPr>
                        <m:nor/>
                      </m:rPr>
                      <a: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</a:rPr>
                      <m:t>폭</m:t>
                    </m:r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 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높이</a:t>
                </a:r>
                <a:endPara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marL="342900" indent="-342900" eaLnBrk="1" latinLnBrk="1" hangingPunct="1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marL="342900" indent="-342900" eaLnBrk="1" latinLnBrk="1" hangingPunct="1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1-10. (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평균 속력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)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한 달리기 선수가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14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킬로미터를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45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분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30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초 안에 달린다고 가정하자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평균 속력이 시속 몇 마일인지 출력하는 프로그램을 작성하시오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 (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단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, 1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마일은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1.6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킬로미터이다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.)</a:t>
                </a:r>
              </a:p>
              <a:p>
                <a:pPr marL="342900" indent="-342900" eaLnBrk="1" latinLnBrk="1" hangingPunct="1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endPara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marL="342900" indent="-342900" eaLnBrk="1" latinLnBrk="1" hangingPunct="1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1-11. (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인구 수 프로젝트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)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미국 인구 </a:t>
                </a:r>
                <a:r>
                  <a:rPr lang="ko-KR" altLang="en-US" sz="18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조사국의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 프로젝트는 다음과 같은 사항을 가정한다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</a:t>
                </a: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	7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초마다 한 명 출생</a:t>
                </a:r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	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13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초마다 한 명 사망</a:t>
                </a:r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eaLnBrk="1" latinLnBrk="1" hangingPunct="1">
                  <a:spcBef>
                    <a:spcPct val="20000"/>
                  </a:spcBef>
                  <a:defRPr/>
                </a:pP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	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45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초마다 새로운 이민자</a:t>
                </a:r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endParaRPr>
              </a:p>
              <a:p>
                <a:pPr marL="285750" indent="-28575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매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5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년마다 인구를 출력하는 프로그램을 작성하시오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현재의 인구가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312,032,486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명이고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1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년은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365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일이라고 가정한다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 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힌트</a:t>
                </a: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: </a:t>
                </a:r>
                <a:r>
                  <a:rPr lang="ko-KR" altLang="en-US" sz="18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파이썬에서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나눗셈 실행 시 정수 나눗셈 연산자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//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를 사용할 수 있다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정수 나눗셈 연산의 결과는 정수다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예를 들어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, 5 // 4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는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1.25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가 아닌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1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이고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, 10 // 4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는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2.5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가 아닌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2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이다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rPr>
                  <a:t>.</a:t>
                </a:r>
                <a:endParaRPr lang="en-US" altLang="ko-K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028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" y="803275"/>
                <a:ext cx="8497738" cy="5494008"/>
              </a:xfrm>
              <a:prstGeom prst="rect">
                <a:avLst/>
              </a:prstGeom>
              <a:blipFill>
                <a:blip r:embed="rId3"/>
                <a:stretch>
                  <a:fillRect l="-502" t="-6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  <p:grpSp>
        <p:nvGrpSpPr>
          <p:cNvPr id="3" name="그룹 2"/>
          <p:cNvGrpSpPr/>
          <p:nvPr/>
        </p:nvGrpSpPr>
        <p:grpSpPr>
          <a:xfrm>
            <a:off x="266700" y="803275"/>
            <a:ext cx="8497738" cy="5494008"/>
            <a:chOff x="266700" y="803275"/>
            <a:chExt cx="8497738" cy="5494008"/>
          </a:xfrm>
        </p:grpSpPr>
        <p:sp>
          <p:nvSpPr>
            <p:cNvPr id="1028" name="Rectangle 33"/>
            <p:cNvSpPr>
              <a:spLocks noChangeArrowheads="1"/>
            </p:cNvSpPr>
            <p:nvPr/>
          </p:nvSpPr>
          <p:spPr bwMode="auto">
            <a:xfrm>
              <a:off x="266700" y="803275"/>
              <a:ext cx="8497738" cy="5494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2-4. (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파운드를 킬로그램으로 변환하기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)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파운드를 킬로그램으로 변환하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는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프로그램을 작성하시오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사용자로부터 파운드 값을 입력 받고 그 값을 킬로그램으로 변환하여 결과를 화면에 출력한다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 1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파운드는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0.454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킬로그램이다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다음은 프로그램의 실행 예이다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</a:t>
              </a:r>
            </a:p>
            <a:p>
              <a:pPr eaLnBrk="1" latinLnBrk="1" hangingPunct="1">
                <a:spcBef>
                  <a:spcPct val="20000"/>
                </a:spcBef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eaLnBrk="1" latinLnBrk="1" hangingPunct="1">
                <a:spcBef>
                  <a:spcPct val="20000"/>
                </a:spcBef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			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2-5. (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금융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애플리케이션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: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팁 계산하기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)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소계와 팁 비율을 읽고 팁 금액과 총액을 계산하는 프로그램을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작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성하시오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예를 들면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,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소계로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10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과 팁 비율로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15%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를 입력하면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,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팁 금액으로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1.5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와 총액으로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11.5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를 출력한다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다음은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프로그램의 실행 예이다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</a:t>
              </a:r>
            </a:p>
            <a:p>
              <a:pPr eaLnBrk="1" latinLnBrk="1" hangingPunct="1">
                <a:spcBef>
                  <a:spcPct val="20000"/>
                </a:spcBef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19437" y="2149177"/>
              <a:ext cx="4552359" cy="749299"/>
            </a:xfrm>
            <a:prstGeom prst="rect">
              <a:avLst/>
            </a:prstGeom>
            <a:solidFill>
              <a:srgbClr val="CF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파운드 값을 입력하세요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55.5 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파운드는 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25.197 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킬로그램입니다</a:t>
              </a:r>
              <a:r>
                <a:rPr kumimoji="0" lang="en-US" altLang="ko-KR" sz="16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069733" y="2234242"/>
              <a:ext cx="983411" cy="25016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Enter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19437" y="5063439"/>
            <a:ext cx="5252155" cy="749299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소계와 팁 비율을 입력하세요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팁은 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2.35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총액은 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18.04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fr-CA" altLang="ko-KR" sz="1400" kern="0" dirty="0">
              <a:solidFill>
                <a:schemeClr val="tx1"/>
              </a:solidFill>
              <a:latin typeface="Courier10 BT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550" y="5131074"/>
            <a:ext cx="1005927" cy="38408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079591" y="2234242"/>
            <a:ext cx="771490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55.5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45514" y="5187922"/>
            <a:ext cx="1049204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15.69, 15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4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</a:t>
            </a:fld>
            <a:endParaRPr lang="en-US" altLang="ko-KR" sz="1400"/>
          </a:p>
        </p:txBody>
      </p:sp>
      <p:grpSp>
        <p:nvGrpSpPr>
          <p:cNvPr id="3" name="그룹 2"/>
          <p:cNvGrpSpPr/>
          <p:nvPr/>
        </p:nvGrpSpPr>
        <p:grpSpPr>
          <a:xfrm>
            <a:off x="266700" y="803275"/>
            <a:ext cx="8497738" cy="5494008"/>
            <a:chOff x="266700" y="803275"/>
            <a:chExt cx="8497738" cy="5494008"/>
          </a:xfrm>
        </p:grpSpPr>
        <p:sp>
          <p:nvSpPr>
            <p:cNvPr id="1028" name="Rectangle 33"/>
            <p:cNvSpPr>
              <a:spLocks noChangeArrowheads="1"/>
            </p:cNvSpPr>
            <p:nvPr/>
          </p:nvSpPr>
          <p:spPr bwMode="auto">
            <a:xfrm>
              <a:off x="266700" y="803275"/>
              <a:ext cx="8497738" cy="5494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2-6. (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정수의 자릿수 합산하기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) 0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과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1000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사이의 정수를 읽어서 각 자리의 숫자들의 합을 구하는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프로그램을 작성하시오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예를 들면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,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정수가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932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라면 자릿수의 합은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14(=9+3+2)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이다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 (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힌트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: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자릿수를 추출하기 위해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%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연산자를 사용하고 추출된 자릿수를 없애기 위해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//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연산자를 사용하시오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예를 들면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, 932 % 10 =2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이고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, 932 // 10 = 93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이다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</a:t>
              </a:r>
            </a:p>
            <a:p>
              <a:pPr eaLnBrk="1" latinLnBrk="1" hangingPunct="1">
                <a:spcBef>
                  <a:spcPct val="20000"/>
                </a:spcBef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eaLnBrk="1" latinLnBrk="1" hangingPunct="1">
                <a:spcBef>
                  <a:spcPct val="20000"/>
                </a:spcBef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			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2-7. (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년과 일 수 계산하기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)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분 값을 입력하고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(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예를 들면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, 10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억 분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),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그 값에 대한 년 수와 일 수를 출력하는 프로그램을 작성하시오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단순 계산을 위해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, 1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년은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365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일이라고 가정한다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다음은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프로그램의 실행 예이다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</a:t>
              </a:r>
            </a:p>
            <a:p>
              <a:pPr eaLnBrk="1" latinLnBrk="1" hangingPunct="1">
                <a:spcBef>
                  <a:spcPct val="20000"/>
                </a:spcBef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19437" y="2307795"/>
              <a:ext cx="5252155" cy="749299"/>
            </a:xfrm>
            <a:prstGeom prst="rect">
              <a:avLst/>
            </a:prstGeom>
            <a:solidFill>
              <a:srgbClr val="CF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 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사이의 숫자를 입력하세요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자릿수들의 합은 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27 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kumimoji="0" lang="en-US" altLang="ko-KR" sz="16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760197" y="2392869"/>
              <a:ext cx="983411" cy="25016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Enter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19437" y="5063439"/>
            <a:ext cx="5718685" cy="749299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분에 대한 숫자를 입력하세요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1000000000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분은 약 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1902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214</a:t>
            </a:r>
            <a:r>
              <a:rPr kumimoji="0" lang="ko-KR" altLang="en-US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입니다</a:t>
            </a:r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fr-CA" altLang="ko-KR" sz="1400" kern="0" dirty="0">
              <a:solidFill>
                <a:schemeClr val="tx1"/>
              </a:solidFill>
              <a:latin typeface="Courier10 BT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041" y="5131074"/>
            <a:ext cx="1005927" cy="38408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826041" y="2392869"/>
            <a:ext cx="771490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45513" y="5187922"/>
            <a:ext cx="1543727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1000000000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96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5</a:t>
            </a:fld>
            <a:endParaRPr lang="en-US" altLang="ko-KR" sz="1400"/>
          </a:p>
        </p:txBody>
      </p:sp>
      <p:grpSp>
        <p:nvGrpSpPr>
          <p:cNvPr id="3" name="그룹 2"/>
          <p:cNvGrpSpPr/>
          <p:nvPr/>
        </p:nvGrpSpPr>
        <p:grpSpPr>
          <a:xfrm>
            <a:off x="266700" y="803275"/>
            <a:ext cx="8497738" cy="5494008"/>
            <a:chOff x="266700" y="803275"/>
            <a:chExt cx="8497738" cy="54940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Rectangle 33"/>
                <p:cNvSpPr>
                  <a:spLocks noChangeArrowheads="1"/>
                </p:cNvSpPr>
                <p:nvPr/>
              </p:nvSpPr>
              <p:spPr bwMode="auto">
                <a:xfrm>
                  <a:off x="266700" y="803275"/>
                  <a:ext cx="8497738" cy="54940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342900" indent="-342900" eaLnBrk="1" latinLnBrk="1" hangingPunct="1">
                    <a:spcBef>
                      <a:spcPct val="20000"/>
                    </a:spcBef>
                    <a:buFont typeface="Wingdings" pitchFamily="2" charset="2"/>
                    <a:buChar char="§"/>
                    <a:defRPr/>
                  </a:pP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2-9. (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과학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: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체감온도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)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바깥이 얼마나 추울까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?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단순히 온도 만으로는 답하기에 충분치 않다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풍속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,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상대습도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,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햇빛 등 다른 요소들이 바깥 추위를 결정하는데 중요한 역할을 한다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 2001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년에 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NWS(National Weather service)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는 온도와 풍속을 이용하여 추위를 측정할 수 있는 새로운 체감온도 계산법을 개발하였다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수식은 다음과 같다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</a:t>
                  </a:r>
                </a:p>
                <a:p>
                  <a:pPr marL="342900" indent="-342900" eaLnBrk="1" latinLnBrk="1" hangingPunct="1">
                    <a:spcBef>
                      <a:spcPct val="20000"/>
                    </a:spcBef>
                    <a:buFont typeface="Wingdings" pitchFamily="2" charset="2"/>
                    <a:buChar char="§"/>
                    <a:defRPr/>
                  </a:pPr>
                  <a:endPara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eaLnBrk="1" latinLnBrk="1" hangingPunct="1">
                    <a:spcBef>
                      <a:spcPct val="2000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  <m:t>𝑤𝑐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=35.74+0.6215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−35.75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  <m:t>0.16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+0.4275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  <m:t>𝑎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  <m:t>0.16</m:t>
                            </m:r>
                          </m:sup>
                        </m:sSup>
                      </m:oMath>
                    </m:oMathPara>
                  </a14:m>
                  <a:endPara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eaLnBrk="1" latinLnBrk="1" hangingPunct="1">
                    <a:spcBef>
                      <a:spcPct val="20000"/>
                    </a:spcBef>
                    <a:defRPr/>
                  </a:pPr>
                  <a:endPara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marL="342900" indent="-342900" eaLnBrk="1" latinLnBrk="1" hangingPunct="1">
                    <a:spcBef>
                      <a:spcPct val="20000"/>
                    </a:spcBef>
                    <a:buFont typeface="Wingdings" pitchFamily="2" charset="2"/>
                    <a:buChar char="§"/>
                    <a:defRPr/>
                  </a:pP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여기서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𝑎</m:t>
                          </m:r>
                        </m:sub>
                      </m:sSub>
                      <m:r>
                        <a:rPr lang="ko-KR" altLang="en-US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</a:rPr>
                        <m:t>는</m:t>
                      </m:r>
                    </m:oMath>
                  </a14:m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 화씨로 측정된 바깥 온도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,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는 시간 당 마일로 측정된 풍속을 나타낸다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 Semilight" panose="020B0502040204020203" pitchFamily="50" charset="-127"/>
                            </a:rPr>
                            <m:t>𝑤𝑐</m:t>
                          </m:r>
                        </m:sub>
                      </m:sSub>
                      <m:r>
                        <a:rPr lang="ko-KR" altLang="en-US" sz="18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</a:rPr>
                        <m:t>는</m:t>
                      </m:r>
                    </m:oMath>
                  </a14:m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 체감온도이다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위 수식은 풍속이 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2mph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이하이거나 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-58°F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이하 혹은 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41°F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이상의 온도에서는 사용할 수 없다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사용자로부터 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-58°F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와 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41°F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사이의 온도와 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2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이상의 풍속을 입력 받고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,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체감온도를 출력하는 프로그램을 작성하시오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다음은 프로그램의 실행 예이다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</a:t>
                  </a:r>
                </a:p>
                <a:p>
                  <a:pPr eaLnBrk="1" latinLnBrk="1" hangingPunct="1">
                    <a:spcBef>
                      <a:spcPct val="20000"/>
                    </a:spcBef>
                    <a:defRPr/>
                  </a:pPr>
                  <a:endPara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eaLnBrk="1" latinLnBrk="1" hangingPunct="1">
                    <a:spcBef>
                      <a:spcPct val="20000"/>
                    </a:spcBef>
                    <a:defRPr/>
                  </a:pPr>
                  <a:endPara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eaLnBrk="1" latinLnBrk="1" hangingPunct="1">
                    <a:spcBef>
                      <a:spcPct val="20000"/>
                    </a:spcBef>
                    <a:defRPr/>
                  </a:pP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			</a:t>
                  </a:r>
                </a:p>
                <a:p>
                  <a:pPr marL="342900" indent="-342900" eaLnBrk="1" latinLnBrk="1" hangingPunct="1">
                    <a:spcBef>
                      <a:spcPct val="20000"/>
                    </a:spcBef>
                    <a:buFont typeface="Wingdings" pitchFamily="2" charset="2"/>
                    <a:buChar char="§"/>
                    <a:defRPr/>
                  </a:pPr>
                  <a:endPara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marL="342900" indent="-342900" eaLnBrk="1" latinLnBrk="1" hangingPunct="1">
                    <a:spcBef>
                      <a:spcPct val="20000"/>
                    </a:spcBef>
                    <a:buFont typeface="Wingdings" pitchFamily="2" charset="2"/>
                    <a:buChar char="§"/>
                    <a:defRPr/>
                  </a:pPr>
                  <a:endPara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eaLnBrk="1" latinLnBrk="1" hangingPunct="1">
                    <a:spcBef>
                      <a:spcPct val="20000"/>
                    </a:spcBef>
                    <a:defRPr/>
                  </a:pPr>
                  <a:endPara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</p:txBody>
            </p:sp>
          </mc:Choice>
          <mc:Fallback xmlns="">
            <p:sp>
              <p:nvSpPr>
                <p:cNvPr id="1028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" y="803275"/>
                  <a:ext cx="8497738" cy="5494008"/>
                </a:xfrm>
                <a:prstGeom prst="rect">
                  <a:avLst/>
                </a:prstGeom>
                <a:blipFill>
                  <a:blip r:embed="rId3"/>
                  <a:stretch>
                    <a:fillRect l="-502" t="-666" r="-50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직사각형 3"/>
            <p:cNvSpPr/>
            <p:nvPr/>
          </p:nvSpPr>
          <p:spPr>
            <a:xfrm>
              <a:off x="691445" y="4864385"/>
              <a:ext cx="5522743" cy="1321811"/>
            </a:xfrm>
            <a:prstGeom prst="rect">
              <a:avLst/>
            </a:prstGeom>
            <a:solidFill>
              <a:srgbClr val="CF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화씨 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-58°F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와 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41°F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사이의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온도를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입력하세요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풍속을 시간 당 마일 단위로 입력하세요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체감온도는 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-5.56707 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kumimoji="0" lang="en-US" altLang="ko-KR" sz="16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5115375" y="5110941"/>
              <a:ext cx="983411" cy="25016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Enter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4583244" y="5110941"/>
            <a:ext cx="463788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5.3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29824" y="5409300"/>
            <a:ext cx="386192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5809" y="5400207"/>
            <a:ext cx="983411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6</a:t>
            </a:fld>
            <a:endParaRPr lang="en-US" altLang="ko-KR" sz="1400"/>
          </a:p>
        </p:txBody>
      </p:sp>
      <p:grpSp>
        <p:nvGrpSpPr>
          <p:cNvPr id="3" name="그룹 2"/>
          <p:cNvGrpSpPr/>
          <p:nvPr/>
        </p:nvGrpSpPr>
        <p:grpSpPr>
          <a:xfrm>
            <a:off x="266700" y="801530"/>
            <a:ext cx="8497738" cy="5494008"/>
            <a:chOff x="266700" y="803275"/>
            <a:chExt cx="8497738" cy="54940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Rectangle 33"/>
                <p:cNvSpPr>
                  <a:spLocks noChangeArrowheads="1"/>
                </p:cNvSpPr>
                <p:nvPr/>
              </p:nvSpPr>
              <p:spPr bwMode="auto">
                <a:xfrm>
                  <a:off x="266700" y="803275"/>
                  <a:ext cx="8497738" cy="54940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342900" indent="-342900" eaLnBrk="1" latinLnBrk="1" hangingPunct="1">
                    <a:spcBef>
                      <a:spcPct val="20000"/>
                    </a:spcBef>
                    <a:buFont typeface="Wingdings" pitchFamily="2" charset="2"/>
                    <a:buChar char="§"/>
                    <a:defRPr/>
                  </a:pP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2-11. (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금융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 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애플리케이션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: 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약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정 금액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)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어떤 자금을 고정 연이율을 갖는 적금에 넣고자 한다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 3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년 후에 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500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만원의 적금을 받기 위해서는 매달 어느 정도의 납입금을 통장에 예금해야 하는가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?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월 납입금은 다음 수식에 의해 얻을 수 있다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</a:t>
                  </a:r>
                </a:p>
                <a:p>
                  <a:pPr marL="342900" indent="-342900" eaLnBrk="1" latinLnBrk="1" hangingPunct="1">
                    <a:spcBef>
                      <a:spcPct val="20000"/>
                    </a:spcBef>
                    <a:buFont typeface="Wingdings" pitchFamily="2" charset="2"/>
                    <a:buChar char="§"/>
                    <a:defRPr/>
                  </a:pPr>
                  <a:endPara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eaLnBrk="1" latinLnBrk="1" hangingPunct="1">
                    <a:spcBef>
                      <a:spcPct val="2000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dirty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월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ko-KR" altLang="en-US" sz="14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납입금</m:t>
                        </m:r>
                        <m:r>
                          <m:rPr>
                            <m:nor/>
                          </m:rPr>
                          <a:rPr lang="en-US" altLang="ko-KR" sz="1400" b="0" i="0" dirty="0" smtClean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ko-KR" sz="1400" b="0" i="0" dirty="0" smtClean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맑은 고딕 Semilight" panose="020B0502040204020203" pitchFamily="50" charset="-127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</m:ctrlPr>
                          </m:fPr>
                          <m:num>
                            <m:r>
                              <a:rPr lang="ko-KR" altLang="en-US" sz="1400" i="1" dirty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  <m:t>약</m:t>
                            </m:r>
                            <m:r>
                              <a:rPr lang="ko-KR" altLang="en-US" sz="1400" i="1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  <m:t>정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  <m:t> </m:t>
                            </m:r>
                            <m:r>
                              <a:rPr lang="ko-KR" altLang="en-US" sz="1400" i="1" dirty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  <m:t>금</m:t>
                            </m:r>
                            <m:r>
                              <a:rPr lang="ko-KR" altLang="en-US" sz="1400" i="1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 Semilight" panose="020B0502040204020203" pitchFamily="50" charset="-127"/>
                              </a:rPr>
                              <m:t>액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400" i="1" dirty="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맑은 고딕 Semilight" panose="020B0502040204020203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맑은 고딕 Semilight" panose="020B0502040204020203" pitchFamily="50" charset="-127"/>
                                  </a:rPr>
                                  <m:t>(1+</m:t>
                                </m:r>
                                <m:r>
                                  <a:rPr lang="ko-KR" altLang="en-US" sz="1400" i="1" dirty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맑은 고딕 Semilight" panose="020B0502040204020203" pitchFamily="50" charset="-127"/>
                                  </a:rPr>
                                  <m:t>월</m:t>
                                </m:r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맑은 고딕 Semilight" panose="020B0502040204020203" pitchFamily="50" charset="-127"/>
                                  </a:rPr>
                                  <m:t> </m:t>
                                </m:r>
                                <m:r>
                                  <a:rPr lang="ko-KR" altLang="en-US" sz="1400" i="1" dirty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맑은 고딕 Semilight" panose="020B0502040204020203" pitchFamily="50" charset="-127"/>
                                  </a:rPr>
                                  <m:t>이율</m:t>
                                </m:r>
                                <m:r>
                                  <a:rPr lang="en-US" altLang="ko-KR" sz="1400" i="1" dirty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맑은 고딕 Semilight" panose="020B0502040204020203" pitchFamily="50" charset="-127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ko-KR" altLang="en-US" sz="1400" i="1" dirty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맑은 고딕 Semilight" panose="020B0502040204020203" pitchFamily="50" charset="-127"/>
                                  </a:rPr>
                                  <m:t>약</m:t>
                                </m:r>
                                <m:r>
                                  <a:rPr lang="ko-KR" altLang="en-US" sz="1400" i="1" dirty="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맑은 고딕 Semilight" panose="020B0502040204020203" pitchFamily="50" charset="-127"/>
                                  </a:rPr>
                                  <m:t>정</m:t>
                                </m:r>
                                <m:r>
                                  <a:rPr lang="ko-KR" altLang="en-US" sz="1400" i="1" dirty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맑은 고딕 Semilight" panose="020B0502040204020203" pitchFamily="50" charset="-127"/>
                                  </a:rPr>
                                  <m:t>개</m:t>
                                </m:r>
                                <m:r>
                                  <a:rPr lang="ko-KR" altLang="en-US" sz="1400" i="1" dirty="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맑은 고딕 Semilight" panose="020B0502040204020203" pitchFamily="50" charset="-127"/>
                                  </a:rPr>
                                  <m:t>월</m:t>
                                </m:r>
                                <m:r>
                                  <a:rPr lang="ko-KR" altLang="en-US" sz="1400" i="1" dirty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맑은 고딕 Semilight" panose="020B0502040204020203" pitchFamily="50" charset="-127"/>
                                  </a:rPr>
                                  <m:t>수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ko-KR" sz="1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eaLnBrk="1" latinLnBrk="1" hangingPunct="1">
                    <a:spcBef>
                      <a:spcPct val="20000"/>
                    </a:spcBef>
                    <a:defRPr/>
                  </a:pPr>
                  <a:endPara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marL="342900" indent="-342900" eaLnBrk="1" latinLnBrk="1" hangingPunct="1">
                    <a:spcBef>
                      <a:spcPct val="20000"/>
                    </a:spcBef>
                    <a:buFont typeface="Wingdings" pitchFamily="2" charset="2"/>
                    <a:buChar char="§"/>
                    <a:defRPr/>
                  </a:pP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약정 금액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,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연이율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(%), 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약정 기간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(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년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)</a:t>
                  </a:r>
                  <a:r>
                    <a:rPr lang="ko-KR" altLang="en-US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을 입력 받고 월 납입금을 화면에 출력하는 프로그램을 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작성하시오</a:t>
                  </a: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 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다음은 프로그램의 실행 예이다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.</a:t>
                  </a:r>
                </a:p>
                <a:p>
                  <a:pPr eaLnBrk="1" latinLnBrk="1" hangingPunct="1">
                    <a:spcBef>
                      <a:spcPct val="20000"/>
                    </a:spcBef>
                    <a:defRPr/>
                  </a:pPr>
                  <a:endPara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eaLnBrk="1" latinLnBrk="1" hangingPunct="1">
                    <a:spcBef>
                      <a:spcPct val="20000"/>
                    </a:spcBef>
                    <a:defRPr/>
                  </a:pPr>
                  <a:endPara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eaLnBrk="1" latinLnBrk="1" hangingPunct="1">
                    <a:spcBef>
                      <a:spcPct val="20000"/>
                    </a:spcBef>
                    <a:defRPr/>
                  </a:pPr>
                  <a:r>
                    <a:rPr lang="en-US" altLang="ko-KR" sz="1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맑은 고딕 Semilight" panose="020B0502040204020203" pitchFamily="50" charset="-127"/>
                    </a:rPr>
                    <a:t>			</a:t>
                  </a:r>
                </a:p>
                <a:p>
                  <a:pPr marL="342900" indent="-342900" eaLnBrk="1" latinLnBrk="1" hangingPunct="1">
                    <a:spcBef>
                      <a:spcPct val="20000"/>
                    </a:spcBef>
                    <a:buFont typeface="Wingdings" pitchFamily="2" charset="2"/>
                    <a:buChar char="§"/>
                    <a:defRPr/>
                  </a:pPr>
                  <a:endPara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  <a:p>
                  <a:pPr marL="342900" indent="-342900" eaLnBrk="1" latinLnBrk="1" hangingPunct="1">
                    <a:spcBef>
                      <a:spcPct val="20000"/>
                    </a:spcBef>
                    <a:buFont typeface="Wingdings" pitchFamily="2" charset="2"/>
                    <a:buChar char="§"/>
                    <a:defRPr/>
                  </a:pPr>
                  <a:endPara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 Semilight" panose="020B0502040204020203" pitchFamily="50" charset="-127"/>
                  </a:endParaRPr>
                </a:p>
              </p:txBody>
            </p:sp>
          </mc:Choice>
          <mc:Fallback xmlns="">
            <p:sp>
              <p:nvSpPr>
                <p:cNvPr id="1028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" y="803275"/>
                  <a:ext cx="8497738" cy="5494008"/>
                </a:xfrm>
                <a:prstGeom prst="rect">
                  <a:avLst/>
                </a:prstGeom>
                <a:blipFill>
                  <a:blip r:embed="rId3"/>
                  <a:stretch>
                    <a:fillRect l="-502" t="-554" r="-7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직사각형 3"/>
            <p:cNvSpPr/>
            <p:nvPr/>
          </p:nvSpPr>
          <p:spPr>
            <a:xfrm>
              <a:off x="803411" y="3798669"/>
              <a:ext cx="4552359" cy="1329823"/>
            </a:xfrm>
            <a:prstGeom prst="rect">
              <a:avLst/>
            </a:prstGeom>
            <a:solidFill>
              <a:srgbClr val="CF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약정 금액을 입력하세요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연이율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(%)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kumimoji="0" lang="ko-KR" altLang="en-US" sz="1400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입력하세요</a:t>
              </a:r>
              <a:r>
                <a:rPr kumimoji="0" lang="en-US" altLang="ko-KR" sz="1400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약정 기간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kumimoji="0" lang="ko-KR" altLang="en-US" sz="1400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을 입력하세요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납입금은 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4536109.497422609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kumimoji="0" lang="en-US" altLang="ko-KR" sz="16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018937" y="3882012"/>
              <a:ext cx="983411" cy="25016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Enter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952913" y="3877116"/>
            <a:ext cx="919292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5000000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52912" y="4170150"/>
            <a:ext cx="676695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3.25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20929" y="4461511"/>
            <a:ext cx="408678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25194" y="4188935"/>
            <a:ext cx="983411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34516" y="4489510"/>
            <a:ext cx="983411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7</a:t>
            </a:fld>
            <a:endParaRPr lang="en-US" altLang="ko-KR" sz="1400"/>
          </a:p>
        </p:txBody>
      </p:sp>
      <p:grpSp>
        <p:nvGrpSpPr>
          <p:cNvPr id="3" name="그룹 2"/>
          <p:cNvGrpSpPr/>
          <p:nvPr/>
        </p:nvGrpSpPr>
        <p:grpSpPr>
          <a:xfrm>
            <a:off x="188082" y="803274"/>
            <a:ext cx="8497738" cy="5494008"/>
            <a:chOff x="266700" y="803275"/>
            <a:chExt cx="8497738" cy="5494008"/>
          </a:xfrm>
        </p:grpSpPr>
        <p:sp>
          <p:nvSpPr>
            <p:cNvPr id="1028" name="Rectangle 33"/>
            <p:cNvSpPr>
              <a:spLocks noChangeArrowheads="1"/>
            </p:cNvSpPr>
            <p:nvPr/>
          </p:nvSpPr>
          <p:spPr bwMode="auto">
            <a:xfrm>
              <a:off x="266700" y="803275"/>
              <a:ext cx="8497738" cy="5494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2-17. (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건강 애플리케이션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: BMI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계산하기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) </a:t>
              </a:r>
              <a:r>
                <a:rPr lang="ko-KR" altLang="en-US" sz="1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체질량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 지수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(Body Mass Index: BMI)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는 몸무게에 기초한 건강 지수이다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킬로그램 단위의 몸무게 값을 미터 단위의 키 값으로 나누어 계산된다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사용자로부터 파운드 단위의 몸무게와 인치 단위의 키를 입력 받고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BMI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를 출력하는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프로그램을 작성하시오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 1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파운드는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0.45359237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킬로그램이고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1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인치는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0.0254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미터이다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다음은 프로그램의 실행 예이다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</a:t>
              </a:r>
            </a:p>
            <a:p>
              <a:pPr eaLnBrk="1" latinLnBrk="1" hangingPunct="1">
                <a:spcBef>
                  <a:spcPct val="20000"/>
                </a:spcBef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eaLnBrk="1" latinLnBrk="1" hangingPunct="1">
                <a:spcBef>
                  <a:spcPct val="20000"/>
                </a:spcBef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			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63454" y="2800980"/>
              <a:ext cx="4552359" cy="968588"/>
            </a:xfrm>
            <a:prstGeom prst="rect">
              <a:avLst/>
            </a:prstGeom>
            <a:solidFill>
              <a:srgbClr val="CF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몸무게를 파운드로 입력하세요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키를 인치로 입력하세요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BMI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26.8573 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kumimoji="0" lang="en-US" altLang="ko-KR" sz="16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040291" y="2869800"/>
              <a:ext cx="983411" cy="25016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Enter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248772" y="2869799"/>
            <a:ext cx="614101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95.5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63580" y="3160190"/>
            <a:ext cx="567449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03883" y="3170123"/>
            <a:ext cx="983411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8</a:t>
            </a:fld>
            <a:endParaRPr lang="en-US" altLang="ko-KR" sz="1400"/>
          </a:p>
        </p:txBody>
      </p:sp>
      <p:grpSp>
        <p:nvGrpSpPr>
          <p:cNvPr id="3" name="그룹 2"/>
          <p:cNvGrpSpPr/>
          <p:nvPr/>
        </p:nvGrpSpPr>
        <p:grpSpPr>
          <a:xfrm>
            <a:off x="266700" y="803275"/>
            <a:ext cx="8497738" cy="5494008"/>
            <a:chOff x="266700" y="803275"/>
            <a:chExt cx="8497738" cy="5494008"/>
          </a:xfrm>
        </p:grpSpPr>
        <p:sp>
          <p:nvSpPr>
            <p:cNvPr id="1028" name="Rectangle 33"/>
            <p:cNvSpPr>
              <a:spLocks noChangeArrowheads="1"/>
            </p:cNvSpPr>
            <p:nvPr/>
          </p:nvSpPr>
          <p:spPr bwMode="auto">
            <a:xfrm>
              <a:off x="266700" y="803275"/>
              <a:ext cx="8497738" cy="5494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3-6. (ASCII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 코드의 문자 찾기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)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ASCII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코드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(0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부터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127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사이의 정수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)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를 입력 받고 이에 대한 문자를 출력하는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프로그램을 작성하시오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예를 들면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,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사용자가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97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을 입력하면 프로그램은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a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를 출력한다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다음은 프로그램의 실행 예이다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</a:t>
              </a:r>
            </a:p>
            <a:p>
              <a:pPr eaLnBrk="1" latinLnBrk="1" hangingPunct="1">
                <a:spcBef>
                  <a:spcPct val="20000"/>
                </a:spcBef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eaLnBrk="1" latinLnBrk="1" hangingPunct="1">
                <a:spcBef>
                  <a:spcPct val="20000"/>
                </a:spcBef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			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3-7. (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랜덤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문자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) </a:t>
              </a:r>
              <a:r>
                <a:rPr lang="en-US" altLang="ko-KR" sz="1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time.time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()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함수를 이용하여 랜덤으로 대문자를 출력하는 프로그램을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작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성하시오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19437" y="2149177"/>
              <a:ext cx="4552359" cy="749299"/>
            </a:xfrm>
            <a:prstGeom prst="rect">
              <a:avLst/>
            </a:prstGeom>
            <a:solidFill>
              <a:srgbClr val="CF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ASCII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코드를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입력하세요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문자는 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kumimoji="0" lang="en-US" altLang="ko-KR" sz="16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069733" y="2234242"/>
              <a:ext cx="983411" cy="25016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Enter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079591" y="2234242"/>
            <a:ext cx="771490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43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9</a:t>
            </a:fld>
            <a:endParaRPr lang="en-US" altLang="ko-KR" sz="1400"/>
          </a:p>
        </p:txBody>
      </p:sp>
      <p:grpSp>
        <p:nvGrpSpPr>
          <p:cNvPr id="3" name="그룹 2"/>
          <p:cNvGrpSpPr/>
          <p:nvPr/>
        </p:nvGrpSpPr>
        <p:grpSpPr>
          <a:xfrm>
            <a:off x="295550" y="765477"/>
            <a:ext cx="8497738" cy="5498674"/>
            <a:chOff x="266700" y="803275"/>
            <a:chExt cx="8497738" cy="5498674"/>
          </a:xfrm>
        </p:grpSpPr>
        <p:sp>
          <p:nvSpPr>
            <p:cNvPr id="1028" name="Rectangle 33"/>
            <p:cNvSpPr>
              <a:spLocks noChangeArrowheads="1"/>
            </p:cNvSpPr>
            <p:nvPr/>
          </p:nvSpPr>
          <p:spPr bwMode="auto">
            <a:xfrm>
              <a:off x="266700" y="803275"/>
              <a:ext cx="8497738" cy="5494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3-8. (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금융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애플리케이션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: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급여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)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다음 정보를 읽고 급여 명세서를 출력하는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프로그램을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작성하시오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</a:t>
              </a:r>
            </a:p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	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사원 이름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(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예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, </a:t>
              </a:r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정용제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)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	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주당 근무시간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(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예 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40)</a:t>
              </a:r>
            </a:p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	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시간 당 급여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(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예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, 9750)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원천 징수 세율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(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예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, 20%) 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주민 세율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(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예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, 9%)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다음은 프로그램의 실행 예이다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.</a:t>
              </a:r>
            </a:p>
            <a:p>
              <a:pPr eaLnBrk="1" latinLnBrk="1" hangingPunct="1">
                <a:spcBef>
                  <a:spcPct val="20000"/>
                </a:spcBef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eaLnBrk="1" latinLnBrk="1" hangingPunct="1">
                <a:spcBef>
                  <a:spcPct val="20000"/>
                </a:spcBef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			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342900" indent="-342900" eaLnBrk="1" latinLnBrk="1" hangingPunct="1">
                <a:spcBef>
                  <a:spcPct val="20000"/>
                </a:spcBef>
                <a:buFont typeface="Wingdings" pitchFamily="2" charset="2"/>
                <a:buChar char="§"/>
                <a:defRPr/>
              </a:pP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7253" y="2309327"/>
              <a:ext cx="7661642" cy="3992622"/>
            </a:xfrm>
            <a:prstGeom prst="rect">
              <a:avLst/>
            </a:prstGeom>
            <a:solidFill>
              <a:srgbClr val="CF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 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이름을 입력하세요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 당 근무시간</a:t>
              </a:r>
              <a:r>
                <a:rPr kumimoji="0" lang="ko-KR" altLang="en-US" sz="1400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입력하세요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당 급여를 </a:t>
              </a:r>
              <a:r>
                <a:rPr kumimoji="0" lang="ko-KR" altLang="en-US" sz="1400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입력하세요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원천징수세율</a:t>
              </a:r>
              <a:r>
                <a:rPr kumimoji="0" lang="ko-KR" altLang="en-US" sz="1400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입력하세요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지방세율</a:t>
              </a:r>
              <a:r>
                <a:rPr kumimoji="0" lang="ko-KR" altLang="en-US" sz="1400" kern="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r>
                <a:rPr kumimoji="0" lang="ko-KR" altLang="en-US" sz="1400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입력하세요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>
                <a:spcBef>
                  <a:spcPct val="20000"/>
                </a:spcBef>
                <a:defRPr/>
              </a:pPr>
              <a:endPara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사원 이름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정용제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 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주당 근무시간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40</a:t>
              </a:r>
              <a:endParaRPr kumimoji="0"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임금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9075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급여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363000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공제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kumimoji="0"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kumimoji="0" lang="ko-KR" altLang="en-US" sz="1400" kern="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원천징수세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(20.0%): 72600</a:t>
              </a:r>
              <a:endParaRPr kumimoji="0"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주민세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(9.0%): 32670</a:t>
              </a:r>
            </a:p>
            <a:p>
              <a:pPr>
                <a:spcBef>
                  <a:spcPct val="20000"/>
                </a:spcBef>
                <a:defRPr/>
              </a:pPr>
              <a:r>
                <a:rPr kumimoji="0" lang="en-US" altLang="ko-KR" sz="1400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공제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105270</a:t>
              </a:r>
              <a:endParaRPr kumimoji="0" lang="en-US" altLang="ko-KR" sz="1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20000"/>
                </a:spcBef>
                <a:defRPr/>
              </a:pPr>
              <a:r>
                <a:rPr kumimoji="0" lang="ko-KR" altLang="en-US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공제 후 급여</a:t>
              </a:r>
              <a:r>
                <a:rPr kumimoji="0" lang="en-US" altLang="ko-KR" sz="1400" kern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257730</a:t>
              </a:r>
              <a:endParaRPr kumimoji="0" lang="fr-CA" altLang="ko-KR" sz="1400" kern="0" dirty="0">
                <a:solidFill>
                  <a:schemeClr val="tx1"/>
                </a:solidFill>
                <a:latin typeface="Courier10 BT"/>
                <a:ea typeface="맑은 고딕" pitchFamily="50" charset="-127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3532158" y="2377975"/>
              <a:ext cx="983411" cy="226662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Enter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642419" y="2377975"/>
            <a:ext cx="771490" cy="22666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40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정용제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88377" y="2637298"/>
            <a:ext cx="771490" cy="2363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16491" y="2916090"/>
            <a:ext cx="771490" cy="25335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9075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16491" y="3211438"/>
            <a:ext cx="771490" cy="25191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16368" y="2670181"/>
            <a:ext cx="983411" cy="21281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16367" y="2929877"/>
            <a:ext cx="983411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1162" y="3236456"/>
            <a:ext cx="983411" cy="25016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93021" y="3472686"/>
            <a:ext cx="771490" cy="19905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0.09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49041" y="3514814"/>
            <a:ext cx="983411" cy="23618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18003</TotalTime>
  <Words>959</Words>
  <Application>Microsoft Office PowerPoint</Application>
  <PresentationFormat>화면 슬라이드 쇼(4:3)</PresentationFormat>
  <Paragraphs>205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Courier10 BT</vt:lpstr>
      <vt:lpstr>굴림</vt:lpstr>
      <vt:lpstr>맑은 고딕</vt:lpstr>
      <vt:lpstr>맑은 고딕 Semilight</vt:lpstr>
      <vt:lpstr>Cambria Math</vt:lpstr>
      <vt:lpstr>Symbol</vt:lpstr>
      <vt:lpstr>Times New Roman</vt:lpstr>
      <vt:lpstr>Wingdings</vt:lpstr>
      <vt:lpstr>기본 디자인</vt:lpstr>
      <vt:lpstr>  연습문제-1,2,3,10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jylee</cp:lastModifiedBy>
  <cp:revision>540</cp:revision>
  <cp:lastPrinted>2012-03-06T00:26:48Z</cp:lastPrinted>
  <dcterms:created xsi:type="dcterms:W3CDTF">1999-03-28T02:55:44Z</dcterms:created>
  <dcterms:modified xsi:type="dcterms:W3CDTF">2016-03-15T11:51:50Z</dcterms:modified>
</cp:coreProperties>
</file>