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557" r:id="rId3"/>
    <p:sldId id="567" r:id="rId4"/>
    <p:sldId id="558" r:id="rId5"/>
    <p:sldId id="569" r:id="rId6"/>
    <p:sldId id="559" r:id="rId7"/>
    <p:sldId id="568" r:id="rId8"/>
    <p:sldId id="566" r:id="rId9"/>
    <p:sldId id="570" r:id="rId10"/>
    <p:sldId id="561" r:id="rId11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4F6"/>
    <a:srgbClr val="FF0000"/>
    <a:srgbClr val="FFFF00"/>
    <a:srgbClr val="FF00FF"/>
    <a:srgbClr val="00FFFF"/>
    <a:srgbClr val="800000"/>
    <a:srgbClr val="FF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91" autoAdjust="0"/>
    <p:restoredTop sz="82374" autoAdjust="0"/>
  </p:normalViewPr>
  <p:slideViewPr>
    <p:cSldViewPr snapToGrid="0">
      <p:cViewPr varScale="1">
        <p:scale>
          <a:sx n="113" d="100"/>
          <a:sy n="113" d="100"/>
        </p:scale>
        <p:origin x="102" y="13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03BEBAA7-9828-4768-9D3A-E4475A5000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5549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54A73D58-F1DA-4728-AD2E-0D53F3DDC97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5152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304AEB30-7110-41B6-B3FC-C30FBD2C5832}" type="slidenum">
              <a:rPr lang="en-US" altLang="ko-KR" sz="1000"/>
              <a:pPr defTabSz="914400"/>
              <a:t>1</a:t>
            </a:fld>
            <a:endParaRPr lang="en-US" altLang="ko-KR" sz="10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804363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5B95720-9F1B-4105-94E1-BEB15C91043C}" type="slidenum">
              <a:rPr lang="en-US" altLang="ko-KR" sz="1000"/>
              <a:pPr defTabSz="914400"/>
              <a:t>2</a:t>
            </a:fld>
            <a:endParaRPr lang="en-US" altLang="ko-KR" sz="10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30366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5B95720-9F1B-4105-94E1-BEB15C91043C}" type="slidenum">
              <a:rPr lang="en-US" altLang="ko-KR" sz="1000"/>
              <a:pPr defTabSz="914400"/>
              <a:t>4</a:t>
            </a:fld>
            <a:endParaRPr lang="en-US" altLang="ko-KR" sz="10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28721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5B95720-9F1B-4105-94E1-BEB15C91043C}" type="slidenum">
              <a:rPr lang="en-US" altLang="ko-KR" sz="1000"/>
              <a:pPr defTabSz="914400"/>
              <a:t>6</a:t>
            </a:fld>
            <a:endParaRPr lang="en-US" altLang="ko-KR" sz="10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40582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5B95720-9F1B-4105-94E1-BEB15C91043C}" type="slidenum">
              <a:rPr lang="en-US" altLang="ko-KR" sz="1000"/>
              <a:pPr defTabSz="914400"/>
              <a:t>8</a:t>
            </a:fld>
            <a:endParaRPr lang="en-US" altLang="ko-KR" sz="10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81619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5B95720-9F1B-4105-94E1-BEB15C91043C}" type="slidenum">
              <a:rPr lang="en-US" altLang="ko-KR" sz="1000"/>
              <a:pPr defTabSz="914400"/>
              <a:t>10</a:t>
            </a:fld>
            <a:endParaRPr lang="en-US" altLang="ko-KR" sz="10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285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E5DEDB3D-CDD3-48CA-A95B-EC8E4C19B99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37785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F6D5816F-CF98-42B8-8AC7-8A0AA9B4AE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17643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8D7D08F1-EB56-4914-B33C-A330A5B01DD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779355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4F01B9CC-A175-4E19-A222-C0A37D463DC0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24259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1A398640-C3F1-427B-B43F-D52A12747986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35163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30DF5FCE-28A1-4C13-8D48-BFF5311B1CB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94370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AC54A158-C57D-457A-B4B5-5A582149983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8946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6C41417C-0DAA-40BF-AE5F-00F9AFBD63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95529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C71D0E8C-C762-4A65-B96A-EF7226F0D506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50376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3486BB59-493A-4623-BDD8-C358FA5C9EF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69759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5EA5D7E7-3720-489A-8226-35173E078ED6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02873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64FB2B98-DBE2-4EAC-830B-A447D816422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20737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r>
              <a:rPr lang="en-US" altLang="ko-KR"/>
              <a:t> 1-</a:t>
            </a:r>
            <a:fld id="{7CF42C45-7B32-4B69-8B06-2F599CC2AED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 userDrawn="1"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 userDrawn="1"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 userDrawn="1"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 smtClean="0"/>
              <a:t>Korea Polytechnic University-</a:t>
            </a:r>
            <a:r>
              <a:rPr lang="ko-KR" altLang="en-US" sz="1600" dirty="0" smtClean="0"/>
              <a:t>빠르게 활용하는 </a:t>
            </a:r>
            <a:r>
              <a:rPr lang="ko-KR" altLang="en-US" sz="1600" dirty="0" err="1" smtClean="0"/>
              <a:t>파이썬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31" r:id="rId11"/>
    <p:sldLayoutId id="214748443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ko-KR" altLang="en-US" i="0" dirty="0" smtClean="0"/>
              <a:t>연습문제</a:t>
            </a:r>
            <a:r>
              <a:rPr lang="en-US" altLang="ko-KR" i="0" dirty="0" smtClean="0"/>
              <a:t>-4,6,15(3</a:t>
            </a:r>
            <a:r>
              <a:rPr lang="ko-KR" altLang="en-US" i="0" dirty="0" smtClean="0"/>
              <a:t>장 함수</a:t>
            </a:r>
            <a:r>
              <a:rPr lang="en-US" altLang="ko-KR" i="0" dirty="0" smtClean="0"/>
              <a:t>, 4</a:t>
            </a:r>
            <a:r>
              <a:rPr lang="ko-KR" altLang="en-US" i="0" dirty="0" smtClean="0"/>
              <a:t>장 제어</a:t>
            </a:r>
            <a:r>
              <a:rPr lang="en-US" altLang="ko-KR" i="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A6DDF5B2-D1E1-4BA0-9F48-BF9EA8D42EC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10</a:t>
            </a:fld>
            <a:endParaRPr lang="en-US" altLang="ko-KR" sz="140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325305" y="746600"/>
            <a:ext cx="8517702" cy="489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15-19.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(10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진수를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진수로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 10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진수를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진수 문자열로 변환하는 재귀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함수를 작성하시오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함수 헤더는 다음과 같다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</a:t>
            </a:r>
          </a:p>
          <a:p>
            <a:pPr eaLnBrk="1" latinLnBrk="1" hangingPunct="1">
              <a:spcBef>
                <a:spcPct val="20000"/>
              </a:spcBef>
              <a:defRPr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def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decimalToBinary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(value):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사용자로부터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진수를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입력 받고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동등한 값의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진수를 출력하는 예제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프로그램을 작성하시오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15-20.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(10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진수를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16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진수로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 10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진수를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16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진수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문자열로 변환하는 재귀 함수를 작성하시오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함수 헤더는 다음과 같다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</a:t>
            </a:r>
          </a:p>
          <a:p>
            <a:pPr eaLnBrk="1" latinLnBrk="1" hangingPunct="1">
              <a:spcBef>
                <a:spcPct val="20000"/>
              </a:spcBef>
              <a:defRPr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def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decimalToHex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(value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):</a:t>
            </a:r>
          </a:p>
          <a:p>
            <a:pPr eaLnBrk="1" latinLnBrk="1" hangingPunct="1">
              <a:spcBef>
                <a:spcPct val="20000"/>
              </a:spcBef>
              <a:defRPr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사용자로부터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10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진수를 입력 받고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동등한 값의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16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진수를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출력하는 예제 프로그램을 작성하시오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		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54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497738" cy="5494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6-3.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(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대칭수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다음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헤더를 갖는 함수를 작성하시오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</a:t>
            </a:r>
          </a:p>
          <a:p>
            <a:pPr eaLnBrk="1" latinLnBrk="1" hangingPunct="1">
              <a:spcBef>
                <a:spcPct val="20000"/>
              </a:spcBef>
              <a:defRPr/>
            </a:pP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	#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정수의 역을 반환한다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예를 들면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reverse(456)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654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를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반환한다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		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def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reverse(number):</a:t>
            </a:r>
          </a:p>
          <a:p>
            <a:pPr eaLnBrk="1" latinLnBrk="1" hangingPunct="1">
              <a:spcBef>
                <a:spcPct val="20000"/>
              </a:spcBef>
              <a:defRPr/>
            </a:pP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	#number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가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대칭수이면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True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를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반환한다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</a:t>
            </a: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def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isPalindrome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(number):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sz="1800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isPalindrome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을 구현하기 위해 </a:t>
            </a:r>
            <a:r>
              <a:rPr lang="en-US" altLang="ko-KR" sz="18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reverse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함수를 사용하라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주어진 숫자와 그것의 역이 같다면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그 숫자는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대칭수이다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사용자로부터 정수를 입력 받고 그 정수가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대칭수인지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알려주는 테스트 프로그램을 작성하시오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A6DDF5B2-D1E1-4BA0-9F48-BF9EA8D42EC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</a:t>
            </a:fld>
            <a:endParaRPr lang="en-US" altLang="ko-K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1-</a:t>
            </a:r>
            <a:fld id="{4F01B9CC-A175-4E19-A222-C0A37D463DC0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3</a:t>
            </a:fld>
            <a:endParaRPr lang="en-US" altLang="ko-KR" sz="1400"/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266700" y="803275"/>
            <a:ext cx="8497738" cy="5494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6-4.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정수를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역순으로 출력하기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정수를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역순으로 출력하는 다음의 함수를 작성하시오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def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reverse(number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):</a:t>
            </a:r>
          </a:p>
          <a:p>
            <a:pPr eaLnBrk="1" latinLnBrk="1" hangingPunct="1">
              <a:spcBef>
                <a:spcPct val="20000"/>
              </a:spcBef>
              <a:defRPr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예를 들면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 reverse(3456)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6543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을 출력한다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사용자로부터 정수를 입력 받고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그 정수들을 역순으로 출력하는 테스트 프로그램을 작성하시오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</a:t>
            </a:r>
          </a:p>
          <a:p>
            <a:pPr eaLnBrk="1" latinLnBrk="1" hangingPunct="1">
              <a:spcBef>
                <a:spcPct val="20000"/>
              </a:spcBef>
              <a:defRPr/>
            </a:pP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6-5.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(3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개 숫자를 정렬하기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 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개 숫자를 오름차순으로 출력하는 다음의 함수를 을 작성하시오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def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displaySortedNumbers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(num1,num2, num3):</a:t>
            </a:r>
          </a:p>
          <a:p>
            <a:pPr eaLnBrk="1" latinLnBrk="1" hangingPunct="1">
              <a:spcBef>
                <a:spcPct val="20000"/>
              </a:spcBef>
              <a:defRPr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사용자로부터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개 숫자를 입력 받고 이들 숫자를 오름차순으로 출력하기 위해 위 함수를 호출하는 테스트 프로그램을 작성하시오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</a:t>
            </a:r>
          </a:p>
          <a:p>
            <a:pPr eaLnBrk="1" latinLnBrk="1" hangingPunct="1">
              <a:spcBef>
                <a:spcPct val="20000"/>
              </a:spcBef>
              <a:defRPr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endParaRPr lang="en-US" altLang="ko-KR" sz="2000" dirty="0"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9437" y="5382611"/>
            <a:ext cx="5252155" cy="749299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kumimoji="0" lang="ko-KR" altLang="en-US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개의 수를 입력하세요</a:t>
            </a: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>
              <a:spcBef>
                <a:spcPct val="20000"/>
              </a:spcBef>
              <a:defRPr/>
            </a:pPr>
            <a:r>
              <a:rPr kumimoji="0" lang="ko-KR" altLang="en-US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정렬된 숫자는 </a:t>
            </a: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2.45  3  5 </a:t>
            </a:r>
            <a:r>
              <a:rPr kumimoji="0" lang="ko-KR" altLang="en-US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fr-CA" altLang="ko-KR" sz="1400" kern="0" dirty="0">
              <a:solidFill>
                <a:schemeClr val="tx1"/>
              </a:solidFill>
              <a:latin typeface="Courier10 BT"/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3206" y="5472588"/>
            <a:ext cx="1049204" cy="25016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3, 2.45, 5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90" y="5441618"/>
            <a:ext cx="1005927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8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A6DDF5B2-D1E1-4BA0-9F48-BF9EA8D42EC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4</a:t>
            </a:fld>
            <a:endParaRPr lang="en-US" altLang="ko-KR" sz="140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742893"/>
            <a:ext cx="8497738" cy="558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6-12.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문자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출력하기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다음 헤더를 사용하여 문자를 출력하는 함수를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작성하시오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def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printChars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(ch1, ch2,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numberPerLine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):</a:t>
            </a:r>
          </a:p>
          <a:p>
            <a:pPr eaLnBrk="1" latinLnBrk="1" hangingPunct="1">
              <a:spcBef>
                <a:spcPct val="20000"/>
              </a:spcBef>
              <a:defRPr/>
            </a:pP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위 함수는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한 행당 지정된 개수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numberPerLine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만큼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ch1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과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ch2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사이의 문자들을 출력한다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 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부터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Z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까지 한 행당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개의 문자를 출력하는 테스트 프로그램을 작성하시오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힌트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: for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문을 위해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p74 range([start=0], stop, [step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]),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ord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ch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),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chr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i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사용하고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p165 print()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함수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end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의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기본이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'\n'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이므로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끝에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한 칸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띄기만 하려면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print(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chr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i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), end = "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")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을 사용하시오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.)</a:t>
            </a:r>
          </a:p>
          <a:p>
            <a:pPr eaLnBrk="1" latinLnBrk="1" hangingPunct="1">
              <a:spcBef>
                <a:spcPct val="20000"/>
              </a:spcBef>
              <a:defRPr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1-</a:t>
            </a:r>
            <a:fld id="{4F01B9CC-A175-4E19-A222-C0A37D463DC0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5</a:t>
            </a:fld>
            <a:endParaRPr lang="en-US" altLang="ko-KR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3"/>
              <p:cNvSpPr>
                <a:spLocks noChangeArrowheads="1"/>
              </p:cNvSpPr>
              <p:nvPr/>
            </p:nvSpPr>
            <p:spPr bwMode="auto">
              <a:xfrm>
                <a:off x="266700" y="742893"/>
                <a:ext cx="8497738" cy="55888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eaLnBrk="1" latinLnBrk="1" hangingPunct="1">
                  <a:spcBef>
                    <a:spcPct val="20000"/>
                  </a:spcBef>
                  <a:buFont typeface="Wingdings" pitchFamily="2" charset="2"/>
                  <a:buChar char="§"/>
                  <a:defRPr/>
                </a:pPr>
                <a:r>
                  <a:rPr lang="en-US" altLang="ko-KR" sz="22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6-13.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 (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합 급수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)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다음과 같은 급수를 계산하는 프로그램을 작성하시오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.</a:t>
                </a:r>
              </a:p>
              <a:p>
                <a:pPr eaLnBrk="1" latinLnBrk="1" hangingPunct="1">
                  <a:spcBef>
                    <a:spcPct val="20000"/>
                  </a:spcBef>
                  <a:defRPr/>
                </a:pPr>
                <a:endPara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endParaRPr>
              </a:p>
              <a:p>
                <a:pPr eaLnBrk="1" latinLnBrk="1" hangingPunct="1">
                  <a:spcBef>
                    <a:spcPct val="20000"/>
                  </a:spcBef>
                  <a:defRPr/>
                </a:pP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𝑚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 Semilight" panose="020B0502040204020203" pitchFamily="50" charset="-127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 Semilight" panose="020B0502040204020203" pitchFamily="50" charset="-127"/>
                          </a:rPr>
                          <m:t>𝑖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 Semilight" panose="020B0502040204020203" pitchFamily="50" charset="-127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 Semilight" panose="020B0502040204020203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 Semilight" panose="020B0502040204020203" pitchFamily="50" charset="-127"/>
                          </a:rPr>
                          <m:t>2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+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 Semilight" panose="020B0502040204020203" pitchFamily="50" charset="-127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 Semilight" panose="020B0502040204020203" pitchFamily="50" charset="-127"/>
                          </a:rPr>
                          <m:t>2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 Semilight" panose="020B0502040204020203" pitchFamily="50" charset="-127"/>
                          </a:rPr>
                          <m:t>3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맑은 고딕 Semilight" panose="020B0502040204020203" pitchFamily="50" charset="-127"/>
                      </a:rPr>
                      <m:t>⋯+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 Semilight" panose="020B0502040204020203" pitchFamily="50" charset="-127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 Semilight" panose="020B0502040204020203" pitchFamily="50" charset="-127"/>
                          </a:rPr>
                          <m:t>𝑖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 Semilight" panose="020B0502040204020203" pitchFamily="50" charset="-127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 Semilight" panose="020B0502040204020203" pitchFamily="50" charset="-127"/>
                          </a:rPr>
                          <m:t>+1</m:t>
                        </m:r>
                      </m:den>
                    </m:f>
                  </m:oMath>
                </a14:m>
                <a:endPara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endParaRPr>
              </a:p>
              <a:p>
                <a:pPr eaLnBrk="1" latinLnBrk="1" hangingPunct="1">
                  <a:spcBef>
                    <a:spcPct val="20000"/>
                  </a:spcBef>
                  <a:defRPr/>
                </a:pPr>
                <a:endPara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endParaRPr>
              </a:p>
              <a:p>
                <a:pPr eaLnBrk="1" latinLnBrk="1" hangingPunct="1">
                  <a:spcBef>
                    <a:spcPct val="20000"/>
                  </a:spcBef>
                  <a:defRPr/>
                </a:pP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    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다음 표를 출력하는 테스트 프로그램을 작성하시오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.</a:t>
                </a:r>
              </a:p>
              <a:p>
                <a:pPr eaLnBrk="1" latinLnBrk="1" hangingPunct="1">
                  <a:spcBef>
                    <a:spcPct val="20000"/>
                  </a:spcBef>
                  <a:defRPr/>
                </a:pPr>
                <a:endPara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endParaRPr>
              </a:p>
              <a:p>
                <a:pPr eaLnBrk="1" latinLnBrk="1" hangingPunct="1">
                  <a:spcBef>
                    <a:spcPct val="20000"/>
                  </a:spcBef>
                  <a:defRPr/>
                </a:pP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	</a:t>
                </a:r>
                <a:r>
                  <a:rPr lang="en-US" altLang="ko-KR" sz="1800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i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		m(</a:t>
                </a:r>
                <a:r>
                  <a:rPr lang="en-US" altLang="ko-KR" sz="1800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i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)</a:t>
                </a:r>
              </a:p>
              <a:p>
                <a:pPr eaLnBrk="1" latinLnBrk="1" hangingPunct="1">
                  <a:spcBef>
                    <a:spcPct val="20000"/>
                  </a:spcBef>
                  <a:defRPr/>
                </a:pPr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	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1		0.5000</a:t>
                </a:r>
              </a:p>
              <a:p>
                <a:pPr eaLnBrk="1" latinLnBrk="1" hangingPunct="1">
                  <a:spcBef>
                    <a:spcPct val="20000"/>
                  </a:spcBef>
                  <a:defRPr/>
                </a:pPr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	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2		1.1667</a:t>
                </a:r>
              </a:p>
              <a:p>
                <a:pPr eaLnBrk="1" latinLnBrk="1" hangingPunct="1">
                  <a:spcBef>
                    <a:spcPct val="20000"/>
                  </a:spcBef>
                  <a:defRPr/>
                </a:pPr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	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…</a:t>
                </a:r>
              </a:p>
              <a:p>
                <a:pPr eaLnBrk="1" latinLnBrk="1" hangingPunct="1">
                  <a:spcBef>
                    <a:spcPct val="20000"/>
                  </a:spcBef>
                  <a:defRPr/>
                </a:pPr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	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19		16.4023</a:t>
                </a:r>
              </a:p>
              <a:p>
                <a:pPr eaLnBrk="1" latinLnBrk="1" hangingPunct="1">
                  <a:spcBef>
                    <a:spcPct val="20000"/>
                  </a:spcBef>
                  <a:defRPr/>
                </a:pPr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	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20		17.3546</a:t>
                </a:r>
              </a:p>
              <a:p>
                <a:pPr eaLnBrk="1" latinLnBrk="1" hangingPunct="1">
                  <a:spcBef>
                    <a:spcPct val="20000"/>
                  </a:spcBef>
                  <a:defRPr/>
                </a:pPr>
                <a:endPara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endParaRPr>
              </a:p>
              <a:p>
                <a:pPr eaLnBrk="1" latinLnBrk="1" hangingPunct="1">
                  <a:spcBef>
                    <a:spcPct val="20000"/>
                  </a:spcBef>
                  <a:defRPr/>
                </a:pP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    (</a:t>
                </a:r>
                <a:r>
                  <a:rPr lang="ko-KR" altLang="en-US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힌트</a:t>
                </a:r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: for</a:t>
                </a:r>
                <a:r>
                  <a:rPr lang="ko-KR" altLang="en-US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문을 위해 </a:t>
                </a:r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p74 range([start=0], stop, [step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])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를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사용하시오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)</a:t>
                </a:r>
                <a:endPara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endParaRPr>
              </a:p>
            </p:txBody>
          </p:sp>
        </mc:Choice>
        <mc:Fallback xmlns="">
          <p:sp>
            <p:nvSpPr>
              <p:cNvPr id="10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" y="742893"/>
                <a:ext cx="8497738" cy="5588896"/>
              </a:xfrm>
              <a:prstGeom prst="rect">
                <a:avLst/>
              </a:prstGeom>
              <a:blipFill>
                <a:blip r:embed="rId2"/>
                <a:stretch>
                  <a:fillRect l="-789" t="-7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90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A6DDF5B2-D1E1-4BA0-9F48-BF9EA8D42EC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6</a:t>
            </a:fld>
            <a:endParaRPr lang="en-US" altLang="ko-KR" sz="1400"/>
          </a:p>
        </p:txBody>
      </p:sp>
      <p:grpSp>
        <p:nvGrpSpPr>
          <p:cNvPr id="3" name="그룹 2"/>
          <p:cNvGrpSpPr/>
          <p:nvPr/>
        </p:nvGrpSpPr>
        <p:grpSpPr>
          <a:xfrm>
            <a:off x="266699" y="803275"/>
            <a:ext cx="8628063" cy="5494008"/>
            <a:chOff x="266699" y="803275"/>
            <a:chExt cx="8628063" cy="54940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8" name="Rectangle 33"/>
                <p:cNvSpPr>
                  <a:spLocks noChangeArrowheads="1"/>
                </p:cNvSpPr>
                <p:nvPr/>
              </p:nvSpPr>
              <p:spPr bwMode="auto">
                <a:xfrm>
                  <a:off x="266699" y="803275"/>
                  <a:ext cx="8628063" cy="54940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342900" indent="-342900" eaLnBrk="1" latinLnBrk="1" hangingPunct="1">
                    <a:spcBef>
                      <a:spcPct val="20000"/>
                    </a:spcBef>
                    <a:buFont typeface="Wingdings" pitchFamily="2" charset="2"/>
                    <a:buChar char="§"/>
                    <a:defRPr/>
                  </a:pPr>
                  <a:r>
                    <a:rPr lang="en-US" altLang="ko-KR" sz="22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4-1. 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(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대수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: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이차방정식 풀기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)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이차방정식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(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예를 들면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</a:rPr>
                        <m:t>𝑎</m:t>
                      </m:r>
                      <m:sSup>
                        <m:s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 Semilight" panose="020B0502040204020203" pitchFamily="50" charset="-127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 Semilight" panose="020B0502040204020203" pitchFamily="50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 Semilight" panose="020B0502040204020203" pitchFamily="50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</a:rPr>
                        <m:t>+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</a:rPr>
                        <m:t>𝑏𝑥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</a:rPr>
                        <m:t>+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</a:rPr>
                        <m:t>𝑐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</a:rPr>
                        <m:t>=0</m:t>
                      </m:r>
                    </m:oMath>
                  </a14:m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)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의 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2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개 근은 다음 수식을 사용하여 얻을 수 있다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.</a:t>
                  </a:r>
                </a:p>
                <a:p>
                  <a:pPr eaLnBrk="1" latinLnBrk="1" hangingPunct="1">
                    <a:spcBef>
                      <a:spcPct val="20000"/>
                    </a:spcBef>
                    <a:defRPr/>
                  </a:pP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	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 Semilight" panose="020B0502040204020203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 Semilight" panose="020B0502040204020203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 Semilight" panose="020B050204020402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 Semilight" panose="020B0502040204020203" pitchFamily="50" charset="-127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 Semilight" panose="020B0502040204020203" pitchFamily="50" charset="-127"/>
                            </a:rPr>
                            <m:t>−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 Semilight" panose="020B0502040204020203" pitchFamily="50" charset="-127"/>
                            </a:rPr>
                            <m:t>𝑏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 Semilight" panose="020B0502040204020203" pitchFamily="50" charset="-127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 Semilight" panose="020B0502040204020203" pitchFamily="50" charset="-127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맑은 고딕 Semilight" panose="020B0502040204020203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맑은 고딕 Semilight" panose="020B0502040204020203" pitchFamily="50" charset="-127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맑은 고딕 Semilight" panose="020B0502040204020203" pitchFamily="50" charset="-127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 Semilight" panose="020B0502040204020203" pitchFamily="50" charset="-127"/>
                                </a:rPr>
                                <m:t>−4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 Semilight" panose="020B0502040204020203" pitchFamily="50" charset="-127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 Semilight" panose="020B0502040204020203" pitchFamily="50" charset="-127"/>
                            </a:rPr>
                            <m:t>2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 Semilight" panose="020B0502040204020203" pitchFamily="50" charset="-127"/>
                            </a:rPr>
                            <m:t>𝑎</m:t>
                          </m:r>
                        </m:den>
                      </m:f>
                      <m:r>
                        <a:rPr lang="ko-KR" altLang="en-US" sz="18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</a:rPr>
                        <m:t>와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</a:rPr>
                        <m:t>  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 Semilight" panose="020B0502040204020203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 Semilight" panose="020B0502040204020203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 Semilight" panose="020B0502040204020203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 Semilight" panose="020B0502040204020203" pitchFamily="50" charset="-127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 Semilight" panose="020B0502040204020203" pitchFamily="50" charset="-127"/>
                            </a:rPr>
                            <m:t>−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 Semilight" panose="020B0502040204020203" pitchFamily="50" charset="-127"/>
                            </a:rPr>
                            <m:t>𝑏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 Semilight" panose="020B0502040204020203" pitchFamily="50" charset="-127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 Semilight" panose="020B0502040204020203" pitchFamily="50" charset="-127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맑은 고딕 Semilight" panose="020B0502040204020203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맑은 고딕 Semilight" panose="020B0502040204020203" pitchFamily="50" charset="-127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맑은 고딕 Semilight" panose="020B0502040204020203" pitchFamily="50" charset="-127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 Semilight" panose="020B0502040204020203" pitchFamily="50" charset="-127"/>
                                </a:rPr>
                                <m:t>−4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 Semilight" panose="020B0502040204020203" pitchFamily="50" charset="-127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 Semilight" panose="020B0502040204020203" pitchFamily="50" charset="-127"/>
                            </a:rPr>
                            <m:t>2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 Semilight" panose="020B0502040204020203" pitchFamily="50" charset="-127"/>
                            </a:rPr>
                            <m:t>𝑎</m:t>
                          </m:r>
                        </m:den>
                      </m:f>
                    </m:oMath>
                  </a14:m>
                  <a:endPara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endParaRPr>
                </a:p>
                <a:p>
                  <a:pPr marL="342900" indent="-342900" eaLnBrk="1" latinLnBrk="1" hangingPunct="1">
                    <a:spcBef>
                      <a:spcPct val="20000"/>
                    </a:spcBef>
                    <a:buFont typeface="Wingdings" pitchFamily="2" charset="2"/>
                    <a:buChar char="§"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 Semilight" panose="020B0502040204020203" pitchFamily="50" charset="-127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 Semilight" panose="020B0502040204020203" pitchFamily="50" charset="-127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 Semilight" panose="020B0502040204020203" pitchFamily="50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</a:rPr>
                        <m:t>−4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</a:rPr>
                        <m:t>𝑎𝑐</m:t>
                      </m:r>
                    </m:oMath>
                  </a14:m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는 이차방정식의 판별식이라 한다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.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만일 판별식의 값이 양수이면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,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이차방정식은 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2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개의 실근을 갖는다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. </a:t>
                  </a:r>
                  <a:r>
                    <a:rPr lang="ko-KR" altLang="en-US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판별식의 값이 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0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이면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, </a:t>
                  </a:r>
                  <a:r>
                    <a:rPr lang="ko-KR" altLang="en-US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이차방정식은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하나의 </a:t>
                  </a:r>
                  <a:r>
                    <a:rPr lang="ko-KR" altLang="en-US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실근을 갖는다</a:t>
                  </a:r>
                  <a:r>
                    <a:rPr lang="en-US" altLang="ko-KR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. </a:t>
                  </a:r>
                  <a:r>
                    <a:rPr lang="ko-KR" altLang="en-US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판별식의 값이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음수이면</a:t>
                  </a:r>
                  <a:r>
                    <a:rPr lang="en-US" altLang="ko-KR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, </a:t>
                  </a:r>
                  <a:r>
                    <a:rPr lang="ko-KR" altLang="en-US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이차방정식은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실근을 갖지 않는다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.</a:t>
                  </a:r>
                </a:p>
                <a:p>
                  <a:pPr marL="342900" indent="-342900" eaLnBrk="1" latinLnBrk="1" hangingPunct="1">
                    <a:spcBef>
                      <a:spcPct val="20000"/>
                    </a:spcBef>
                    <a:buFont typeface="Wingdings" pitchFamily="2" charset="2"/>
                    <a:buChar char="§"/>
                    <a:defRPr/>
                  </a:pP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사용자로부터 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a, b, c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값을 입력 받고 위 판별식의 결과를 화면에 출력하는 프로그램을 작성하시오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. </a:t>
                  </a:r>
                  <a:r>
                    <a:rPr lang="ko-KR" altLang="en-US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판별식의 값이 양수이면</a:t>
                  </a:r>
                  <a:r>
                    <a:rPr lang="en-US" altLang="ko-KR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, 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2</a:t>
                  </a:r>
                  <a:r>
                    <a:rPr lang="ko-KR" altLang="en-US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개의 실근을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출력하고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, </a:t>
                  </a:r>
                  <a:r>
                    <a:rPr lang="ko-KR" altLang="en-US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판별식의 값이 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0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이면</a:t>
                  </a:r>
                  <a:r>
                    <a:rPr lang="en-US" altLang="ko-KR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,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하나의 </a:t>
                  </a:r>
                  <a:r>
                    <a:rPr lang="ko-KR" altLang="en-US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실근을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출력해야 한다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.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그렇지 않으면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, “</a:t>
                  </a:r>
                  <a:r>
                    <a:rPr lang="ko-KR" altLang="en-US" sz="1800" b="1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이 방정식은 실근이 존재하지 않습니다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”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를 화면에 출력한다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.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다음은 프로그램의 실행 예이다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.</a:t>
                  </a:r>
                  <a:endPara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endParaRPr>
                </a:p>
                <a:p>
                  <a:pPr eaLnBrk="1" latinLnBrk="1" hangingPunct="1">
                    <a:spcBef>
                      <a:spcPct val="20000"/>
                    </a:spcBef>
                    <a:defRPr/>
                  </a:pP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                                                                           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힌트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: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제곱근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(x)=x**2</a:t>
                  </a:r>
                  <a:endPara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endParaRPr>
                </a:p>
                <a:p>
                  <a:pPr eaLnBrk="1" latinLnBrk="1" hangingPunct="1">
                    <a:spcBef>
                      <a:spcPct val="20000"/>
                    </a:spcBef>
                    <a:defRPr/>
                  </a:pP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			</a:t>
                  </a:r>
                </a:p>
                <a:p>
                  <a:pPr eaLnBrk="1" latinLnBrk="1" hangingPunct="1">
                    <a:spcBef>
                      <a:spcPct val="20000"/>
                    </a:spcBef>
                    <a:defRPr/>
                  </a:pPr>
                  <a:endPara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endParaRPr>
                </a:p>
                <a:p>
                  <a:pPr marL="342900" indent="-342900" eaLnBrk="1" latinLnBrk="1" hangingPunct="1">
                    <a:spcBef>
                      <a:spcPct val="20000"/>
                    </a:spcBef>
                    <a:buFont typeface="Wingdings" pitchFamily="2" charset="2"/>
                    <a:buChar char="§"/>
                    <a:defRPr/>
                  </a:pPr>
                  <a:endPara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endParaRPr>
                </a:p>
              </p:txBody>
            </p:sp>
          </mc:Choice>
          <mc:Fallback xmlns="">
            <p:sp>
              <p:nvSpPr>
                <p:cNvPr id="1028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699" y="803275"/>
                  <a:ext cx="8628063" cy="5494008"/>
                </a:xfrm>
                <a:prstGeom prst="rect">
                  <a:avLst/>
                </a:prstGeom>
                <a:blipFill>
                  <a:blip r:embed="rId3"/>
                  <a:stretch>
                    <a:fillRect l="-777" t="-777" r="-212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직사각형 3"/>
            <p:cNvSpPr/>
            <p:nvPr/>
          </p:nvSpPr>
          <p:spPr>
            <a:xfrm>
              <a:off x="745312" y="4127378"/>
              <a:ext cx="5252155" cy="591271"/>
            </a:xfrm>
            <a:prstGeom prst="rect">
              <a:avLst/>
            </a:prstGeom>
            <a:solidFill>
              <a:srgbClr val="CFE4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A, b, c</a:t>
              </a: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입력하세요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pPr>
                <a:spcBef>
                  <a:spcPct val="20000"/>
                </a:spcBef>
                <a:defRPr/>
              </a:pP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실근은 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-0.381966</a:t>
              </a: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-2.61803 </a:t>
              </a: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kumimoji="0" lang="en-US" altLang="ko-KR" sz="16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kumimoji="0" lang="fr-CA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99898" y="4172847"/>
            <a:ext cx="936932" cy="25016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1.0, 3, 1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45311" y="4824369"/>
            <a:ext cx="5252155" cy="591271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 b, c</a:t>
            </a:r>
            <a:r>
              <a:rPr kumimoji="0" lang="ko-KR" altLang="en-US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입력하세요</a:t>
            </a: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>
              <a:spcBef>
                <a:spcPct val="20000"/>
              </a:spcBef>
              <a:defRPr/>
            </a:pPr>
            <a:r>
              <a:rPr kumimoji="0" lang="ko-KR" altLang="en-US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실근은 </a:t>
            </a: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 </a:t>
            </a:r>
            <a:r>
              <a:rPr kumimoji="0" lang="ko-KR" altLang="en-US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en-US" altLang="ko-KR" sz="16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fr-CA" altLang="ko-KR" sz="2000" kern="0" dirty="0">
              <a:solidFill>
                <a:schemeClr val="tx1"/>
              </a:solidFill>
              <a:latin typeface="Courier10 BT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5311" y="5529986"/>
            <a:ext cx="5252155" cy="591271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 b, c</a:t>
            </a:r>
            <a:r>
              <a:rPr kumimoji="0" lang="ko-KR" altLang="en-US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입력하세요</a:t>
            </a: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>
              <a:spcBef>
                <a:spcPct val="20000"/>
              </a:spcBef>
              <a:defRPr/>
            </a:pPr>
            <a:r>
              <a:rPr kumimoji="0" lang="ko-KR" altLang="en-US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방정식은 실근이 존재하지 않습니다</a:t>
            </a:r>
            <a:r>
              <a:rPr kumimoji="0" lang="en-US" altLang="ko-KR" sz="16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fr-CA" altLang="ko-KR" sz="2000" kern="0" dirty="0">
              <a:solidFill>
                <a:schemeClr val="tx1"/>
              </a:solidFill>
              <a:latin typeface="Courier10 BT"/>
              <a:ea typeface="맑은 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08524" y="4869838"/>
            <a:ext cx="936932" cy="25016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1, 2.0, 1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08524" y="5575455"/>
            <a:ext cx="936932" cy="25016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664947" y="4172847"/>
            <a:ext cx="983411" cy="25016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664947" y="4832995"/>
            <a:ext cx="983411" cy="25016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64947" y="5577658"/>
            <a:ext cx="983411" cy="25016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6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1-</a:t>
            </a:r>
            <a:fld id="{4F01B9CC-A175-4E19-A222-C0A37D463DC0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7</a:t>
            </a:fld>
            <a:endParaRPr lang="en-US" altLang="ko-KR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36429" y="812642"/>
                <a:ext cx="8558333" cy="48909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eaLnBrk="1" latinLnBrk="1" hangingPunct="1">
                  <a:spcBef>
                    <a:spcPct val="20000"/>
                  </a:spcBef>
                  <a:buFont typeface="Wingdings" pitchFamily="2" charset="2"/>
                  <a:buChar char="§"/>
                  <a:defRPr/>
                </a:pPr>
                <a:r>
                  <a:rPr lang="en-US" altLang="ko-KR" sz="22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15-3.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(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재귀를 이용하여 최대공약수 계산하기</a:t>
                </a:r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)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은 다음과 같이 재귀적으로 정의될 수도 있다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.</a:t>
                </a:r>
              </a:p>
              <a:p>
                <a:pPr marL="342900" indent="-342900" eaLnBrk="1" latinLnBrk="1" hangingPunct="1">
                  <a:spcBef>
                    <a:spcPct val="20000"/>
                  </a:spcBef>
                  <a:buFont typeface="Wingdings" pitchFamily="2" charset="2"/>
                  <a:buChar char="§"/>
                  <a:defRPr/>
                </a:pPr>
                <a:endPara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endParaRPr>
              </a:p>
              <a:p>
                <a:pPr marL="800100" lvl="1" indent="-342900" eaLnBrk="1" latinLnBrk="1" hangingPunct="1">
                  <a:spcBef>
                    <a:spcPct val="20000"/>
                  </a:spcBef>
                  <a:buFont typeface="Wingdings" pitchFamily="2" charset="2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𝑚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 %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𝑛</m:t>
                    </m:r>
                  </m:oMath>
                </a14:m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 이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0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이면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gcd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⁡(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𝑚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,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)</m:t>
                    </m:r>
                  </m:oMath>
                </a14:m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은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𝑛</m:t>
                    </m:r>
                  </m:oMath>
                </a14:m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이다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.</a:t>
                </a:r>
              </a:p>
              <a:p>
                <a:pPr marL="800100" lvl="1" indent="-342900" eaLnBrk="1" latinLnBrk="1" hangingPunct="1">
                  <a:spcBef>
                    <a:spcPct val="20000"/>
                  </a:spcBef>
                  <a:buFont typeface="Wingdings" pitchFamily="2" charset="2"/>
                  <a:buChar char="§"/>
                  <a:defRPr/>
                </a:pP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그렇지 않으면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gcd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⁡(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𝑚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, 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𝑛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) </m:t>
                    </m:r>
                  </m:oMath>
                </a14:m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은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gcd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⁡(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𝑛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,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𝑚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 % 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𝑛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)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이</m:t>
                    </m:r>
                  </m:oMath>
                </a14:m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다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.</a:t>
                </a:r>
              </a:p>
              <a:p>
                <a:pPr lvl="1" eaLnBrk="1" latinLnBrk="1" hangingPunct="1">
                  <a:spcBef>
                    <a:spcPct val="20000"/>
                  </a:spcBef>
                  <a:defRPr/>
                </a:pPr>
                <a:endPara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endParaRPr>
              </a:p>
              <a:p>
                <a:pPr marL="342900" indent="-342900" eaLnBrk="1" latinLnBrk="1" hangingPunct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최대공약수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(GCD)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를 구하는 </a:t>
                </a:r>
                <a:r>
                  <a:rPr lang="ko-KR" altLang="en-US" sz="1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재귀 함수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를 작성하시오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.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또한 사용자로부터 두 정수를 입력 받고 두 정수의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GCD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를 출력하는 예제 프로그램을 </a:t>
                </a:r>
                <a:r>
                  <a:rPr lang="ko-KR" altLang="en-US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작성하시오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.</a:t>
                </a:r>
              </a:p>
              <a:p>
                <a:pPr marL="342900" indent="-342900" eaLnBrk="1" latinLnBrk="1" hangingPunct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/>
                </a:pPr>
                <a:endPara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endParaRPr>
              </a:p>
              <a:p>
                <a:pPr marL="342900" indent="-342900" eaLnBrk="1" latinLnBrk="1" hangingPunct="1">
                  <a:spcBef>
                    <a:spcPct val="20000"/>
                  </a:spcBef>
                  <a:buFont typeface="Wingdings" pitchFamily="2" charset="2"/>
                  <a:buChar char="§"/>
                  <a:defRPr/>
                </a:pPr>
                <a:r>
                  <a:rPr lang="en-US" altLang="ko-KR" sz="22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15-4.</a:t>
                </a:r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(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수열의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합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)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다음 수열을 계산하는 </a:t>
                </a:r>
                <a:r>
                  <a:rPr lang="ko-KR" altLang="en-US" sz="1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재귀 함수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를 작성하시오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.</a:t>
                </a:r>
              </a:p>
              <a:p>
                <a:pPr eaLnBrk="1" latinLnBrk="1" hangingPunct="1">
                  <a:spcBef>
                    <a:spcPct val="20000"/>
                  </a:spcBef>
                  <a:defRPr/>
                </a:pPr>
                <a:endPara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endParaRPr>
              </a:p>
              <a:p>
                <a:pPr eaLnBrk="1" latinLnBrk="1" hangingPunct="1">
                  <a:spcBef>
                    <a:spcPct val="20000"/>
                  </a:spcBef>
                  <a:defRPr/>
                </a:pPr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𝑚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 Semilight" panose="020B0502040204020203" pitchFamily="50" charset="-127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 Semilight" panose="020B0502040204020203" pitchFamily="50" charset="-127"/>
                          </a:rPr>
                          <m:t>𝑖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=1+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 Semilight" panose="020B0502040204020203" pitchFamily="50" charset="-127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 Semilight" panose="020B0502040204020203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 Semilight" panose="020B0502040204020203" pitchFamily="50" charset="-127"/>
                          </a:rPr>
                          <m:t>2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+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 Semilight" panose="020B0502040204020203" pitchFamily="50" charset="-127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 Semilight" panose="020B0502040204020203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 Semilight" panose="020B0502040204020203" pitchFamily="50" charset="-127"/>
                          </a:rPr>
                          <m:t>3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맑은 고딕 Semilight" panose="020B0502040204020203" pitchFamily="50" charset="-127"/>
                      </a:rPr>
                      <m:t>⋯+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 Semilight" panose="020B0502040204020203" pitchFamily="50" charset="-127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 Semilight" panose="020B0502040204020203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 Semilight" panose="020B0502040204020203" pitchFamily="50" charset="-127"/>
                          </a:rPr>
                          <m:t>𝑖</m:t>
                        </m:r>
                      </m:den>
                    </m:f>
                  </m:oMath>
                </a14:m>
                <a:endPara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endParaRPr>
              </a:p>
              <a:p>
                <a:pPr eaLnBrk="1" latinLnBrk="1" hangingPunct="1">
                  <a:spcBef>
                    <a:spcPct val="20000"/>
                  </a:spcBef>
                  <a:defRPr/>
                </a:pPr>
                <a:endPara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endParaRPr>
              </a:p>
              <a:p>
                <a:pPr marL="342900" indent="-342900" eaLnBrk="1" latinLnBrk="1" hangingPunct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𝑖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=1,2,⋯,10</m:t>
                    </m:r>
                  </m:oMath>
                </a14:m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일 때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𝑚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𝑖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)</m:t>
                    </m:r>
                  </m:oMath>
                </a14:m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를 출력하는 예제 프로그램을 작성하시오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.</a:t>
                </a:r>
                <a:endPara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29" y="812642"/>
                <a:ext cx="8558333" cy="4890954"/>
              </a:xfrm>
              <a:prstGeom prst="rect">
                <a:avLst/>
              </a:prstGeom>
              <a:blipFill>
                <a:blip r:embed="rId2"/>
                <a:stretch>
                  <a:fillRect l="-783" t="-249" b="-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1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A6DDF5B2-D1E1-4BA0-9F48-BF9EA8D42EC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8</a:t>
            </a:fld>
            <a:endParaRPr lang="en-US" altLang="ko-KR" sz="140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1530"/>
            <a:ext cx="8497738" cy="5494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15-18.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하노이 타워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 n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개의 디스크를 타워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A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에서 타워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B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로 옮기기 위해 필요한 디스크 이동 횟수를 구하도록 첨부된 코드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TowersOfHanoi.py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를 수정 하시오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 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힌트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전역 변수를 사용하고 이동할 때마다 전역 변수의 값을 증가하게 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</a:t>
            </a:r>
          </a:p>
          <a:p>
            <a:pPr eaLnBrk="1" latinLnBrk="1" hangingPunct="1">
              <a:spcBef>
                <a:spcPct val="20000"/>
              </a:spcBef>
              <a:defRPr/>
            </a:pP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lvl="1" eaLnBrk="1" latinLnBrk="1" hangingPunct="1">
              <a:spcBef>
                <a:spcPct val="2000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[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첨부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]</a:t>
            </a:r>
          </a:p>
          <a:p>
            <a:pPr lvl="1" eaLnBrk="1" latinLnBrk="1" hangingPunct="1">
              <a:spcBef>
                <a:spcPct val="20000"/>
              </a:spcBef>
              <a:defRPr/>
            </a:pP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lvl="1" eaLnBrk="1" latinLnBrk="1" hangingPunct="1">
              <a:spcBef>
                <a:spcPct val="2000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TowersOfHanoi.py</a:t>
            </a:r>
          </a:p>
          <a:p>
            <a:pPr lvl="1" eaLnBrk="1" latinLnBrk="1" hangingPunct="1">
              <a:spcBef>
                <a:spcPct val="2000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---------------------------------------------------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lvl="1" eaLnBrk="1" latinLnBrk="1" hangingPunct="1">
              <a:spcBef>
                <a:spcPct val="20000"/>
              </a:spcBef>
              <a:defRPr/>
            </a:pP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def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main():</a:t>
            </a:r>
          </a:p>
          <a:p>
            <a:pPr lvl="1" eaLnBrk="1" latinLnBrk="1" hangingPunct="1">
              <a:spcBef>
                <a:spcPct val="20000"/>
              </a:spcBef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n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=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eval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(input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(“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디스크의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개수를 입력하세요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: "))</a:t>
            </a:r>
          </a:p>
          <a:p>
            <a:pPr lvl="1" eaLnBrk="1" latinLnBrk="1" hangingPunct="1">
              <a:spcBef>
                <a:spcPct val="20000"/>
              </a:spcBef>
              <a:defRPr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lvl="1" eaLnBrk="1" latinLnBrk="1" hangingPunct="1">
              <a:spcBef>
                <a:spcPct val="20000"/>
              </a:spcBef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#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해결 방법을 재귀적으로 찾는다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</a:t>
            </a:r>
          </a:p>
          <a:p>
            <a:pPr lvl="1" eaLnBrk="1" latinLnBrk="1" hangingPunct="1">
              <a:spcBef>
                <a:spcPct val="20000"/>
              </a:spcBef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  print(“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옮기는 순서는 다음과 같습니다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:”)</a:t>
            </a:r>
          </a:p>
          <a:p>
            <a:pPr lvl="1" eaLnBrk="1" latinLnBrk="1" hangingPunct="1">
              <a:spcBef>
                <a:spcPct val="20000"/>
              </a:spcBef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 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moveDisks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(n, ‘A’, ‘B’, ‘C’)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19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Korea Polytechnic University</a:t>
            </a:r>
            <a:endParaRPr lang="en-US" altLang="ko-KR" sz="14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 1-</a:t>
            </a:r>
            <a:fld id="{3486BB59-493A-4623-BDD8-C358FA5C9EFC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9</a:t>
            </a:fld>
            <a:endParaRPr lang="en-US" altLang="ko-KR" sz="1400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266700" y="801530"/>
            <a:ext cx="8497738" cy="5494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latinLnBrk="1" hangingPunct="1">
              <a:spcBef>
                <a:spcPct val="20000"/>
              </a:spcBef>
              <a:defRPr/>
            </a:pP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#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auxTower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를 사용하여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fromTower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에서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toTower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까지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# n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개의 디스크를 옮기는 해결방법을 찾는 함수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def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moveDisks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(n,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fromTower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toTower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auxTower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):</a:t>
            </a: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  if n==1: #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정지 조건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     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print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(“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디스크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”, n, “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을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를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”,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fromTower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 “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에서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”,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toTower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 “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로 옮긴다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.”)</a:t>
            </a: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   else:</a:t>
            </a: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      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moveDisks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(n-1,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fromTower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auxTower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toTower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</a:t>
            </a: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     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print(“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디스크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”, n, “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”,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fromTower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 “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에서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”,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toTower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 “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로 옮긴다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.”)</a:t>
            </a: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      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moveDisks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(n-1,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auxTower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toTower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fromTower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</a:t>
            </a:r>
          </a:p>
          <a:p>
            <a:pPr eaLnBrk="1" latinLnBrk="1" hangingPunct="1">
              <a:spcBef>
                <a:spcPct val="20000"/>
              </a:spcBef>
              <a:defRPr/>
            </a:pP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39716864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18210</TotalTime>
  <Words>479</Words>
  <Application>Microsoft Office PowerPoint</Application>
  <PresentationFormat>화면 슬라이드 쇼(4:3)</PresentationFormat>
  <Paragraphs>126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Courier10 BT</vt:lpstr>
      <vt:lpstr>굴림</vt:lpstr>
      <vt:lpstr>맑은 고딕</vt:lpstr>
      <vt:lpstr>맑은 고딕 Semilight</vt:lpstr>
      <vt:lpstr>Cambria Math</vt:lpstr>
      <vt:lpstr>Symbol</vt:lpstr>
      <vt:lpstr>Times New Roman</vt:lpstr>
      <vt:lpstr>Wingdings</vt:lpstr>
      <vt:lpstr>기본 디자인</vt:lpstr>
      <vt:lpstr>  연습문제-4,6,15(3장 함수, 4장 제어)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user</cp:lastModifiedBy>
  <cp:revision>564</cp:revision>
  <cp:lastPrinted>2012-03-06T00:26:48Z</cp:lastPrinted>
  <dcterms:created xsi:type="dcterms:W3CDTF">1999-03-28T02:55:44Z</dcterms:created>
  <dcterms:modified xsi:type="dcterms:W3CDTF">2016-11-28T07:51:31Z</dcterms:modified>
</cp:coreProperties>
</file>