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5" r:id="rId3"/>
    <p:sldId id="256" r:id="rId4"/>
    <p:sldId id="260" r:id="rId5"/>
    <p:sldId id="262" r:id="rId6"/>
    <p:sldId id="261" r:id="rId7"/>
    <p:sldId id="264" r:id="rId8"/>
    <p:sldId id="266" r:id="rId9"/>
    <p:sldId id="267" r:id="rId10"/>
    <p:sldId id="268" r:id="rId11"/>
    <p:sldId id="269" r:id="rId12"/>
    <p:sldId id="282" r:id="rId13"/>
    <p:sldId id="270" r:id="rId14"/>
    <p:sldId id="271" r:id="rId15"/>
    <p:sldId id="263" r:id="rId16"/>
    <p:sldId id="272" r:id="rId17"/>
    <p:sldId id="273" r:id="rId18"/>
    <p:sldId id="275" r:id="rId19"/>
    <p:sldId id="277" r:id="rId20"/>
    <p:sldId id="274" r:id="rId21"/>
    <p:sldId id="279" r:id="rId22"/>
    <p:sldId id="280" r:id="rId23"/>
    <p:sldId id="281" r:id="rId24"/>
    <p:sldId id="278" r:id="rId25"/>
    <p:sldId id="283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FF4F4F"/>
    <a:srgbClr val="FFFFFF"/>
    <a:srgbClr val="BD9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372" autoAdjust="0"/>
  </p:normalViewPr>
  <p:slideViewPr>
    <p:cSldViewPr snapToGrid="0">
      <p:cViewPr>
        <p:scale>
          <a:sx n="75" d="100"/>
          <a:sy n="75" d="100"/>
        </p:scale>
        <p:origin x="3610" y="73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6257F-3DC5-4BB4-8470-803E6FC7144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91999-4CB8-4E9E-952C-BCC4A091E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7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단어 빈도분석</a:t>
            </a:r>
            <a:r>
              <a:rPr lang="en-US" altLang="ko-KR" smtClean="0"/>
              <a:t>(vocab)</a:t>
            </a:r>
            <a:r>
              <a:rPr lang="ko-KR" altLang="en-US" smtClean="0"/>
              <a:t>이 주라 팀 이름은 행보캡</a:t>
            </a:r>
            <a:r>
              <a:rPr lang="en-US" altLang="ko-KR" smtClean="0"/>
              <a:t>(vocab)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17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역시 기간 내 많이 등장하는 이슈들 또한 분석 주체 입장에서는 크게 의미가 없는 단어들이 다수 존재한다는 단점 존재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07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해당 단어들이 특정 기간에 몰려있다면 유의미한 단어가 될 수 있음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이를 파악하기 위해 </a:t>
            </a:r>
            <a:r>
              <a:rPr lang="en-US" altLang="ko-KR" smtClean="0"/>
              <a:t>IDF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수치를 파악</a:t>
            </a:r>
            <a:r>
              <a:rPr lang="en-US" altLang="ko-KR" baseline="0" smtClean="0"/>
              <a:t>. IDF</a:t>
            </a:r>
            <a:r>
              <a:rPr lang="ko-KR" altLang="en-US" baseline="0" smtClean="0"/>
              <a:t>가 높다면 특정 댓글 또는 기간에 몰려 있다는 의미이고 낮다면 전 문서에서 고르게 많이 나타난다는 의미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앞서 있던 단어들은 대부분 </a:t>
            </a:r>
            <a:r>
              <a:rPr lang="en-US" altLang="ko-KR" baseline="0" smtClean="0"/>
              <a:t>IDF </a:t>
            </a:r>
            <a:r>
              <a:rPr lang="ko-KR" altLang="en-US" baseline="0" smtClean="0"/>
              <a:t>수치가 가장 낮은 순위권에 있다는 것으로 보아 전반적으로 많이 쓰는 단어가 맞음을 확인하여 제외 처리</a:t>
            </a:r>
            <a:r>
              <a:rPr lang="en-US" altLang="ko-KR" baseline="0" smtClean="0"/>
              <a:t>.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57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의미 없는 단어 제외 후 분석 결과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특정 정당에 대한 여러 이슈들을 확인할 수 있음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ko-KR" altLang="en-US" smtClean="0"/>
              <a:t>결론적으로 조국혁신당 관련 댓글이 가장 많았고 대표 리스크가 크다는 것을 알 수 있음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37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공감</a:t>
            </a:r>
            <a:r>
              <a:rPr lang="en-US" altLang="ko-KR" smtClean="0"/>
              <a:t>, </a:t>
            </a:r>
            <a:r>
              <a:rPr lang="ko-KR" altLang="en-US" smtClean="0"/>
              <a:t>비공감이 많은 이슈</a:t>
            </a:r>
            <a:r>
              <a:rPr lang="ko-KR" altLang="en-US" baseline="0" smtClean="0"/>
              <a:t> 분석</a:t>
            </a:r>
            <a:r>
              <a:rPr lang="en-US" altLang="ko-KR" baseline="0" smtClean="0"/>
              <a:t>. </a:t>
            </a:r>
          </a:p>
          <a:p>
            <a:r>
              <a:rPr lang="ko-KR" altLang="en-US" baseline="0" smtClean="0"/>
              <a:t>워드 클라우드 분석 상 여론은 여당에 불리하게 흘러가는 듯한 모양새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판단은 각자의 몫에 맡기겠음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하고 적당히 보여주고 빨리 넘어가기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51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기간별 이슈를 보면 민주당의 경우 특정 기간에 특정 인물들에 대한 언급이 잠시 늘었지만 전반적으로 조국과 정권 심판에 대한 언급이 꾸준히 발생하고 있다는 점을 알 수 있음</a:t>
            </a:r>
            <a:r>
              <a:rPr lang="en-US" altLang="ko-KR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48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국민의 힘의 경우 또한 조국에 대한 언급이 상위이며 정권심판이라는 부정적인 단어와함께 파이팅이라는 응원의 댓글</a:t>
            </a:r>
            <a:r>
              <a:rPr lang="ko-KR" altLang="en-US" baseline="0" smtClean="0"/>
              <a:t> 또한 총선이 다가올 수록 빈도가 많아진다는 것을 확인할 수 있었음</a:t>
            </a:r>
            <a:r>
              <a:rPr lang="en-US" altLang="ko-KR" baseline="0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07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둘 모두를 언급하는 사람들도 비슷한 양상을 보임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가장 큰 이슈는 조국</a:t>
            </a:r>
            <a:r>
              <a:rPr lang="en-US" altLang="ko-KR" smtClean="0"/>
              <a:t>. </a:t>
            </a:r>
            <a:r>
              <a:rPr lang="ko-KR" altLang="en-US" smtClean="0"/>
              <a:t>그리고 특정 기간에 연예인 파동이 있어서 잠시 상위권에 올라왔음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결론적으로 이번 총선에서는 조국혁신당이 큰 이슈가 되고 있고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각 당의 대표들에 대한 리스크가 가장 크다는 것을 알 수 있음</a:t>
            </a:r>
            <a:r>
              <a:rPr lang="en-US" altLang="ko-KR" baseline="0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또한 선거기간임에도 정책적인 부분보다 인물들에 대한 네거티브 여론전이 주가 되고 있다는 점을 다시 한 번 확인할 수 있어 정치 후진국의 면모를 잘 보여주고 있음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62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상위 이슈의 기간 별 추이를 보자면 조국</a:t>
            </a:r>
            <a:r>
              <a:rPr lang="ko-KR" altLang="en-US" baseline="0" smtClean="0"/>
              <a:t> 신당에 대한 관심도 증가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그리고 민주당에 대한 네거티브 여론이 총선이 다가올 수록 급격하게 증가한다는 것을 알 수 있음</a:t>
            </a:r>
            <a:r>
              <a:rPr lang="en-US" altLang="ko-KR" baseline="0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6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국민의힘의 경우</a:t>
            </a:r>
            <a:r>
              <a:rPr lang="ko-KR" altLang="en-US" baseline="0" smtClean="0"/>
              <a:t> 여당이기 때문에 정책적인 단어들도 나오고 있음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다만 역시 정책적인 부분은 특정 기간에 잠시 이슈가 됐다가 점차 줄어드는 추세이고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네거티브와 관련된 단어는 점점 늘어나고 있다는 것을 확인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63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모두 언급한 쪽에서도 비슷한 양상을 보임</a:t>
            </a:r>
            <a:r>
              <a:rPr lang="en-US" altLang="ko-KR" smtClean="0"/>
              <a:t>. </a:t>
            </a:r>
            <a:r>
              <a:rPr lang="ko-KR" altLang="en-US" smtClean="0"/>
              <a:t>연예인 관련된 특정 이슈가 잠시 발생했지만 이런 이슈는 금방</a:t>
            </a:r>
            <a:r>
              <a:rPr lang="ko-KR" altLang="en-US" baseline="0" smtClean="0"/>
              <a:t> 사라지는 양상을 확인할 수 있음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2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28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추가로 타 섹터의 뉴스 기사에서 정치 댓글만 뽑아보는 작업을 해봄</a:t>
            </a:r>
            <a:endParaRPr lang="en-US" altLang="ko-KR" smtClean="0"/>
          </a:p>
          <a:p>
            <a:r>
              <a:rPr lang="ko-KR" altLang="en-US" smtClean="0"/>
              <a:t>방법으로는 코사인 유사도와 비지도 학습 중 </a:t>
            </a:r>
            <a:r>
              <a:rPr lang="en-US" altLang="ko-KR" smtClean="0"/>
              <a:t>k-means </a:t>
            </a:r>
            <a:r>
              <a:rPr lang="ko-KR" altLang="en-US" smtClean="0"/>
              <a:t>클러스터링을 사용해봄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59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먼저 정치 댓글 샘플 </a:t>
            </a:r>
            <a:r>
              <a:rPr lang="en-US" altLang="ko-KR" smtClean="0"/>
              <a:t>5000</a:t>
            </a:r>
            <a:r>
              <a:rPr lang="ko-KR" altLang="en-US" smtClean="0"/>
              <a:t>개와 각 섹터별 </a:t>
            </a:r>
            <a:r>
              <a:rPr lang="en-US" altLang="ko-KR" smtClean="0"/>
              <a:t>100</a:t>
            </a:r>
            <a:r>
              <a:rPr lang="ko-KR" altLang="en-US" smtClean="0"/>
              <a:t>개씩 뽑은 </a:t>
            </a:r>
            <a:r>
              <a:rPr lang="en-US" altLang="ko-KR" smtClean="0"/>
              <a:t>400</a:t>
            </a:r>
            <a:r>
              <a:rPr lang="ko-KR" altLang="en-US" smtClean="0"/>
              <a:t>개의 데이터와의 코사인유사도 평균을 구해</a:t>
            </a:r>
            <a:r>
              <a:rPr lang="ko-KR" altLang="en-US" baseline="0" smtClean="0"/>
              <a:t> 임계값을 정하는 작업</a:t>
            </a:r>
            <a:r>
              <a:rPr lang="ko-KR" altLang="en-US" smtClean="0"/>
              <a:t> 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샘플을</a:t>
            </a:r>
            <a:r>
              <a:rPr lang="ko-KR" altLang="en-US" baseline="0" smtClean="0"/>
              <a:t> 뽑은 이유는 코사인유사도를 구하는 시간이 많이 걸려서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하나하나 확인작업을 하려면 시간이 많이 걸리기 떄문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19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임계값을 통해</a:t>
            </a:r>
            <a:r>
              <a:rPr lang="ko-KR" altLang="en-US" baseline="0" smtClean="0"/>
              <a:t> 다른 샘플 데이터로 테스트해봤으나 분류 정확도 낮음</a:t>
            </a:r>
            <a:endParaRPr lang="en-US" altLang="ko-KR" baseline="0" smtClean="0"/>
          </a:p>
          <a:p>
            <a:r>
              <a:rPr lang="ko-KR" altLang="en-US" baseline="0" smtClean="0"/>
              <a:t>원인은 본문에</a:t>
            </a:r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34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이번에는 </a:t>
            </a:r>
            <a:r>
              <a:rPr lang="en-US" altLang="ko-KR" smtClean="0"/>
              <a:t>k-means </a:t>
            </a:r>
            <a:r>
              <a:rPr lang="ko-KR" altLang="en-US" smtClean="0"/>
              <a:t>클러스터링의 비지도 학습을 적용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단순 빈도수로 카운트 벡터화해 적용시켜봄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역시 단어 간 유사도가 높아 한쪽으로</a:t>
            </a:r>
            <a:r>
              <a:rPr lang="ko-KR" altLang="en-US" baseline="0" smtClean="0"/>
              <a:t> 그룹이 몰리는 현상 발생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62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각 카테고리의 수량을 일정하게 맞춘 뒤 </a:t>
            </a:r>
            <a:r>
              <a:rPr lang="en-US" altLang="ko-KR" smtClean="0"/>
              <a:t>TF-IDF</a:t>
            </a:r>
            <a:r>
              <a:rPr lang="ko-KR" altLang="en-US" smtClean="0"/>
              <a:t>를 적용한 벡터로 다시 적용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각 카테고리의 수량이 맞을 경우 공통적으로 쓰이는 단어들에 </a:t>
            </a:r>
            <a:r>
              <a:rPr lang="en-US" altLang="ko-KR" smtClean="0"/>
              <a:t>IDF </a:t>
            </a:r>
            <a:r>
              <a:rPr lang="ko-KR" altLang="en-US" smtClean="0"/>
              <a:t>가중치가 많이 적용되고 각 카테고리의 특성을 나타내는 단어들은 패널티를 비교적 적게 받을 가능성이 높으므로 </a:t>
            </a:r>
            <a:r>
              <a:rPr lang="ko-KR" altLang="en-US" baseline="0" smtClean="0"/>
              <a:t>적용해봄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하지만 약간 결과가 나아지긴 했지만 유의미한 결과를 얻지는 못함</a:t>
            </a:r>
            <a:r>
              <a:rPr lang="en-US" altLang="ko-KR" baseline="0" smtClean="0"/>
              <a:t>. 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결론적으로 뉴스 댓글의 경우 각 카테고리의 특성만을 잘 담을 수 있도록 텍스트 전처리 수준을 높이거나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모든 댓글들에 대해 수기로 카테고리 태깅을 한 뒤 딥러닝과 같은 모델을 적용하는 것이 유효해 보임</a:t>
            </a:r>
            <a:r>
              <a:rPr lang="en-US" altLang="ko-KR" baseline="0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00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가지고 있는 데이터 중 좀 더</a:t>
            </a:r>
            <a:r>
              <a:rPr lang="ko-KR" altLang="en-US" baseline="0" smtClean="0"/>
              <a:t> 모델을 적용해 볼 수 있는게 있나 해서 </a:t>
            </a:r>
            <a:endParaRPr lang="en-US" altLang="ko-KR" baseline="0" smtClean="0"/>
          </a:p>
          <a:p>
            <a:r>
              <a:rPr lang="ko-KR" altLang="en-US" baseline="0" smtClean="0"/>
              <a:t>제목과 카테고리를 정보를 통해 분류 학습을 시도해봄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로지스틱스 모형을 사용하면 </a:t>
            </a:r>
            <a:r>
              <a:rPr lang="en-US" altLang="ko-KR" baseline="0" smtClean="0"/>
              <a:t>74.2% </a:t>
            </a:r>
            <a:r>
              <a:rPr lang="ko-KR" altLang="en-US" baseline="0" smtClean="0"/>
              <a:t>가량의 정확도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정제된 텍스트일 수록 정확도가 올라감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다만 카테고리 간 명확하지 않은 경계로 인해 한계점이 존재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기사 내용까지 고려해서 분류하면 정확도를 더 올릴 수 있을 듯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리소스 부족으로 시도해보지는 않음</a:t>
            </a:r>
            <a:r>
              <a:rPr lang="en-US" altLang="ko-KR" baseline="0" smtClean="0"/>
              <a:t>. </a:t>
            </a:r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976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가장 중요한 것은</a:t>
            </a:r>
            <a:r>
              <a:rPr lang="ko-KR" altLang="en-US" baseline="0" smtClean="0"/>
              <a:t> 얻을 수 있는 데이터가 과연 가용 가능한 자원 내에서 목표를 달성할 수 있는 것인지를 먼저 판단하는 것이라는 것을 배울 수 있었음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특히 모델 적용 등의 머신러닝 전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텍스트 전처리가 무엇보다 중요하다는 사실도 알 수 있었음</a:t>
            </a:r>
            <a:r>
              <a:rPr lang="en-US" altLang="ko-KR" baseline="0" smtClean="0"/>
              <a:t>. 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원대한 목표를 세우는 것보다 우선적으로 데이터 분석이 선행되어야 한다는 것을 배울 수 있었다는 것을 강조</a:t>
            </a:r>
            <a:r>
              <a:rPr lang="en-US" altLang="ko-KR" baseline="0" smtClean="0"/>
              <a:t>. 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7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특정 주체에 대한 주변 단어의 빈도 분석을 다각도로 진행하여 기간별</a:t>
            </a:r>
            <a:r>
              <a:rPr lang="en-US" altLang="ko-KR" smtClean="0"/>
              <a:t>, </a:t>
            </a:r>
            <a:r>
              <a:rPr lang="ko-KR" altLang="en-US" smtClean="0"/>
              <a:t>이슈별</a:t>
            </a:r>
            <a:r>
              <a:rPr lang="en-US" altLang="ko-KR" smtClean="0"/>
              <a:t>, </a:t>
            </a:r>
            <a:r>
              <a:rPr lang="ko-KR" altLang="en-US" smtClean="0"/>
              <a:t>단어별 중점 이슈와 이슈 흐름의 변화를 측정</a:t>
            </a:r>
            <a:endParaRPr lang="en-US" altLang="ko-KR" smtClean="0"/>
          </a:p>
          <a:p>
            <a:r>
              <a:rPr lang="ko-KR" altLang="en-US" smtClean="0"/>
              <a:t>이를 통해 선거전략을 여론에 맞춰 유연하게 가져갈 수 있는 것을 목표로 함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어떠한 정치적 견해도 없다는 것을</a:t>
            </a:r>
            <a:r>
              <a:rPr lang="ko-KR" altLang="en-US" baseline="0" smtClean="0"/>
              <a:t> 강조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1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셀레니움은 코드는 편하지만 링크를 타고 들어가서 또 다시 댓글</a:t>
            </a:r>
            <a:r>
              <a:rPr lang="ko-KR" altLang="en-US" baseline="0" smtClean="0"/>
              <a:t> 더보기를 눌러야 하는 복잡한 구조가 반복될 경우</a:t>
            </a:r>
            <a:endParaRPr lang="en-US" altLang="ko-KR" baseline="0" smtClean="0"/>
          </a:p>
          <a:p>
            <a:r>
              <a:rPr lang="ko-KR" altLang="en-US" baseline="0" smtClean="0"/>
              <a:t>매우 느려진다는 단점이 있음</a:t>
            </a:r>
            <a:r>
              <a:rPr lang="en-US" altLang="ko-KR" baseline="0" smtClean="0"/>
              <a:t>. </a:t>
            </a:r>
            <a:endParaRPr lang="en-US" altLang="ko-KR" baseline="0"/>
          </a:p>
          <a:p>
            <a:r>
              <a:rPr lang="ko-KR" altLang="en-US" baseline="0" smtClean="0"/>
              <a:t>데이터 특성과 속도를 고려해 크롤링 방법을 선택하는 것이 좋음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5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Okt</a:t>
            </a:r>
            <a:r>
              <a:rPr lang="ko-KR" altLang="en-US" smtClean="0"/>
              <a:t>와 </a:t>
            </a:r>
            <a:r>
              <a:rPr lang="en-US" altLang="ko-KR" smtClean="0"/>
              <a:t>Mecab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사용</a:t>
            </a:r>
            <a:r>
              <a:rPr lang="en-US" altLang="ko-KR" baseline="0" smtClean="0"/>
              <a:t>. </a:t>
            </a:r>
          </a:p>
          <a:p>
            <a:r>
              <a:rPr lang="ko-KR" altLang="en-US" smtClean="0"/>
              <a:t>특정 정당은 복합명사가</a:t>
            </a:r>
            <a:r>
              <a:rPr lang="ko-KR" altLang="en-US" baseline="0" smtClean="0"/>
              <a:t> 있고 지칭하는 용어가 다양하므로 수작업으로 단어집 작성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smtClean="0"/>
              <a:t>해당 단어가 포함된 댓글을 별도 태깅해서 골라내는 방법과 </a:t>
            </a:r>
            <a:endParaRPr lang="en-US" altLang="ko-KR" smtClean="0"/>
          </a:p>
          <a:p>
            <a:r>
              <a:rPr lang="ko-KR" altLang="en-US" smtClean="0"/>
              <a:t>형태소추출기에서 고유명사로 등록한 뒤 명사추출을 진행하는 방법이 있음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둘 다 해당 단어가 빈도 분석에 들어가면 안되기 때문에 원본에서는 지워줘야함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71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정규표현식과 스톱월드 단어집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한글자 글자 제외 등으로 기본적인 전처리 후 토큰화하여 명사 추출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명사만 추출할 경우 </a:t>
            </a:r>
            <a:r>
              <a:rPr lang="en-US" altLang="ko-KR" baseline="0" smtClean="0"/>
              <a:t>Okt</a:t>
            </a:r>
            <a:r>
              <a:rPr lang="ko-KR" altLang="en-US" baseline="0" smtClean="0"/>
              <a:t>와 </a:t>
            </a:r>
            <a:r>
              <a:rPr lang="en-US" altLang="ko-KR" baseline="0" smtClean="0"/>
              <a:t>Mecab</a:t>
            </a:r>
            <a:r>
              <a:rPr lang="ko-KR" altLang="en-US" baseline="0" smtClean="0"/>
              <a:t>에서의 유의미한 차이를 발견하지는 못함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164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배운 내용을 복습하는 의미가 강하기 때문에 대부분 과정을 개별적으로 수행하고 결과를 공유하는 방식으로 진행함</a:t>
            </a:r>
            <a:r>
              <a:rPr lang="en-US" altLang="ko-KR" smtClean="0"/>
              <a:t>. </a:t>
            </a:r>
            <a:r>
              <a:rPr lang="ko-KR" altLang="en-US" smtClean="0"/>
              <a:t>아래는 시각화 자료</a:t>
            </a:r>
            <a:r>
              <a:rPr lang="ko-KR" altLang="en-US" baseline="0" smtClean="0"/>
              <a:t>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8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본래 특정 정당에 대한 댓글의 긍부정을 파악해보려 했으나 표준어 사용율이 낮고 점수 등의 태깅이 전혀 없는 상태로 수행 불가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ko-KR" altLang="en-US" smtClean="0"/>
              <a:t>특정 정당과 함께 언급된 단어를 중심으로 중점 이슈들의 변화를 측정하는 것으로 목표를 변</a:t>
            </a:r>
            <a:r>
              <a:rPr lang="ko-KR" altLang="en-US" smtClean="0"/>
              <a:t>경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주어가 명확하게 있는 댓글들 위주로 분석했다는 한계점 존재</a:t>
            </a:r>
            <a:r>
              <a:rPr lang="en-US" altLang="ko-KR" smtClean="0"/>
              <a:t>. </a:t>
            </a:r>
            <a:r>
              <a:rPr lang="ko-KR" altLang="en-US" smtClean="0"/>
              <a:t>이 부분은 추후 기사 내용과 제목을 추가해 문맥을 파악해보는 작업이 필요할 듯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96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데이터를 정제하기 전 자료</a:t>
            </a:r>
            <a:r>
              <a:rPr lang="en-US" altLang="ko-KR" smtClean="0"/>
              <a:t>. </a:t>
            </a:r>
            <a:r>
              <a:rPr lang="ko-KR" altLang="en-US" smtClean="0"/>
              <a:t>의미가 있는 단어도 많이 보이지만 없는 단어들도 많이 보임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14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0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9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2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9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6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1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3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57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0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226D-A0ED-4926-A0BF-622C793F04F7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2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3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8110" y="2313444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Berlin Sans FB" pitchFamily="34" charset="0"/>
              </a:rPr>
              <a:t>Text mining Project</a:t>
            </a:r>
            <a:endParaRPr lang="ko-KR" altLang="en-US" sz="5400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Berlin Sans FB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102" y="6206366"/>
            <a:ext cx="363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권석모</a:t>
            </a:r>
            <a:r>
              <a:rPr lang="en-US" altLang="ko-KR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, </a:t>
            </a:r>
            <a:r>
              <a:rPr lang="ko-KR" altLang="en-US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김현규</a:t>
            </a:r>
            <a:r>
              <a:rPr lang="en-US" altLang="ko-KR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, </a:t>
            </a:r>
            <a:r>
              <a:rPr lang="ko-KR" altLang="en-US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정호석</a:t>
            </a:r>
            <a:r>
              <a:rPr lang="en-US" altLang="ko-KR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, </a:t>
            </a:r>
            <a:r>
              <a:rPr lang="ko-KR" altLang="en-US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최용우</a:t>
            </a:r>
            <a:endParaRPr lang="en-US" altLang="ko-KR" dirty="0" smtClean="0">
              <a:solidFill>
                <a:srgbClr val="C00000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4294" y="5375368"/>
            <a:ext cx="3384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C000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2024 . 04 . 11</a:t>
            </a:r>
            <a:endParaRPr lang="en-US" altLang="ko-KR" sz="2000" dirty="0" smtClean="0">
              <a:solidFill>
                <a:srgbClr val="C00000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25490" y="6175588"/>
            <a:ext cx="528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325069" y="5775478"/>
            <a:ext cx="1682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Team </a:t>
            </a:r>
            <a:r>
              <a:rPr lang="ko-KR" altLang="en-US" sz="200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행보캡</a:t>
            </a:r>
            <a:endParaRPr lang="en-US" altLang="ko-KR" dirty="0" smtClean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83083" y="3452218"/>
            <a:ext cx="5166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경제신문기사 댓글분석을 통한 </a:t>
            </a:r>
            <a:r>
              <a:rPr lang="en-US" altLang="ko-KR" b="1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22</a:t>
            </a:r>
            <a:r>
              <a:rPr lang="ko-KR" altLang="en-US" b="1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대 총선 여론조사</a:t>
            </a:r>
            <a:endParaRPr lang="en-US" altLang="ko-KR" b="1" dirty="0" smtClean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17814" y="2275199"/>
            <a:ext cx="2598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mtClean="0">
                <a:solidFill>
                  <a:srgbClr val="FF4F4F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Alphco </a:t>
            </a:r>
            <a:r>
              <a:rPr lang="ko-KR" altLang="en-US" sz="2000" smtClean="0">
                <a:solidFill>
                  <a:srgbClr val="FF4F4F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딥러닝 </a:t>
            </a:r>
            <a:r>
              <a:rPr lang="en-US" altLang="ko-KR" sz="2000" smtClean="0">
                <a:solidFill>
                  <a:srgbClr val="FF4F4F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9</a:t>
            </a:r>
            <a:r>
              <a:rPr lang="ko-KR" altLang="en-US" sz="2000" smtClean="0">
                <a:solidFill>
                  <a:srgbClr val="FF4F4F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기</a:t>
            </a:r>
            <a:endParaRPr lang="en-US" altLang="ko-KR" sz="2000" dirty="0" smtClean="0">
              <a:solidFill>
                <a:srgbClr val="FF4F4F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49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이등변 삼각형 76"/>
          <p:cNvSpPr/>
          <p:nvPr/>
        </p:nvSpPr>
        <p:spPr>
          <a:xfrm flipV="1">
            <a:off x="6954782" y="3579183"/>
            <a:ext cx="3750234" cy="755722"/>
          </a:xfrm>
          <a:prstGeom prst="triangle">
            <a:avLst>
              <a:gd name="adj" fmla="val 50143"/>
            </a:avLst>
          </a:prstGeom>
          <a:gradFill>
            <a:gsLst>
              <a:gs pos="0">
                <a:srgbClr val="FFFFFF">
                  <a:alpha val="0"/>
                </a:srgbClr>
              </a:gs>
              <a:gs pos="78000">
                <a:schemeClr val="bg1">
                  <a:lumMod val="75000"/>
                </a:schemeClr>
              </a:gs>
              <a:gs pos="22000">
                <a:schemeClr val="bg1"/>
              </a:gs>
              <a:gs pos="100000">
                <a:schemeClr val="bg2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4891" y="1102274"/>
            <a:ext cx="7243059" cy="82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7746" y="1381674"/>
            <a:ext cx="49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정제 전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0938" y="1345355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 분석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89268" y="837469"/>
            <a:ext cx="658481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4 - 1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4891" y="2111640"/>
            <a:ext cx="430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plt.show() 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if name ==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민주당언급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38" y="2564054"/>
            <a:ext cx="5062312" cy="415176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1" name="모서리가 둥근 직사각형 70"/>
          <p:cNvSpPr/>
          <p:nvPr/>
        </p:nvSpPr>
        <p:spPr>
          <a:xfrm>
            <a:off x="6232620" y="2808494"/>
            <a:ext cx="1342930" cy="82102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기간별 </a:t>
            </a:r>
            <a:endParaRPr lang="en-US" altLang="ko-KR" smtClean="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중점이슈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620000" y="2808494"/>
            <a:ext cx="3934178" cy="82102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사람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공천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나라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조국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계양</a:t>
            </a:r>
            <a:endParaRPr lang="ko-KR" altLang="en-US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232620" y="4524023"/>
            <a:ext cx="5321558" cy="1683012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429915" y="4646586"/>
            <a:ext cx="1139285" cy="14378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문제점</a:t>
            </a:r>
            <a:endParaRPr lang="ko-KR" altLang="en-US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677150" y="4646585"/>
            <a:ext cx="3707694" cy="14378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mtClean="0">
                <a:solidFill>
                  <a:schemeClr val="bg1">
                    <a:lumMod val="6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국민에게는 중요한 단어들이지만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..)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분석 주체 입장에서 크게 의미 없는 </a:t>
            </a:r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단어 다수 존재</a:t>
            </a:r>
            <a:endParaRPr lang="ko-KR" altLang="en-US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9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4891" y="1102274"/>
            <a:ext cx="7243059" cy="82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7746" y="1381674"/>
            <a:ext cx="49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IDF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수치 분석을 통한 해당 단어들의 분포도 파악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0938" y="1345355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 분석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89268" y="837469"/>
            <a:ext cx="658481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4 - 1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4891" y="2209800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print(sorted(idf, key = lambda x: x[1])</a:t>
            </a:r>
            <a:endParaRPr lang="ko-KR" altLang="en-US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38" y="2697314"/>
            <a:ext cx="2447490" cy="4040035"/>
          </a:xfrm>
          <a:prstGeom prst="rect">
            <a:avLst/>
          </a:prstGeom>
        </p:spPr>
      </p:pic>
      <p:sp>
        <p:nvSpPr>
          <p:cNvPr id="85" name="오른쪽 화살표 84"/>
          <p:cNvSpPr/>
          <p:nvPr/>
        </p:nvSpPr>
        <p:spPr>
          <a:xfrm flipH="1">
            <a:off x="2371245" y="2721452"/>
            <a:ext cx="315913" cy="120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오른쪽 화살표 88"/>
          <p:cNvSpPr/>
          <p:nvPr/>
        </p:nvSpPr>
        <p:spPr>
          <a:xfrm flipH="1">
            <a:off x="2371245" y="2968626"/>
            <a:ext cx="315913" cy="120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오른쪽 화살표 89"/>
          <p:cNvSpPr/>
          <p:nvPr/>
        </p:nvSpPr>
        <p:spPr>
          <a:xfrm flipH="1">
            <a:off x="2371245" y="3101976"/>
            <a:ext cx="315913" cy="120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오른쪽 화살표 90"/>
          <p:cNvSpPr/>
          <p:nvPr/>
        </p:nvSpPr>
        <p:spPr>
          <a:xfrm flipH="1">
            <a:off x="2371245" y="3932390"/>
            <a:ext cx="315913" cy="120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오른쪽 화살표 92"/>
          <p:cNvSpPr/>
          <p:nvPr/>
        </p:nvSpPr>
        <p:spPr>
          <a:xfrm flipH="1">
            <a:off x="2371245" y="2842812"/>
            <a:ext cx="315913" cy="120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오른쪽 화살표 93"/>
          <p:cNvSpPr/>
          <p:nvPr/>
        </p:nvSpPr>
        <p:spPr>
          <a:xfrm flipH="1">
            <a:off x="2371245" y="5151590"/>
            <a:ext cx="315913" cy="120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3541807" y="2682475"/>
            <a:ext cx="1342930" cy="1374851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IDF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943475" y="2677712"/>
            <a:ext cx="6684645" cy="1374851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rgbClr val="FFC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특정 단어가 전체 문서 중 몇 개의 문서에서 나타나는지에 대한 수치 </a:t>
            </a:r>
            <a:endParaRPr lang="en-US" altLang="ko-KR" sz="1600" smtClean="0">
              <a:solidFill>
                <a:srgbClr val="FFC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낮을 수록 흔하게 사용되는 단어로 해석 가능</a:t>
            </a:r>
            <a:endParaRPr lang="en-US" altLang="ko-KR" sz="16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다만 중점 이슈 또한 흔하게 언급되는 경향이 있기 때문에 참고자료로만 활용</a:t>
            </a:r>
            <a:endParaRPr lang="en-US" altLang="ko-KR" sz="16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541808" y="4165600"/>
            <a:ext cx="8086312" cy="1467407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654696" y="4292601"/>
            <a:ext cx="7828644" cy="7937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크게 의미 없어보이는 단어들이 </a:t>
            </a:r>
            <a:r>
              <a:rPr lang="en-US" altLang="ko-KR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IDF</a:t>
            </a:r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도 낮을 경우 중점 이슈와는 거리가 멀 가능성이 높음</a:t>
            </a:r>
            <a:endParaRPr lang="en-US" altLang="ko-KR" sz="160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단어</a:t>
            </a:r>
            <a:r>
              <a:rPr lang="en-US" altLang="ko-KR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</a:t>
            </a:r>
            <a:r>
              <a:rPr lang="en-US" altLang="ko-KR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</a:t>
            </a:r>
            <a:r>
              <a:rPr lang="en-US" altLang="ko-KR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IDF</a:t>
            </a:r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가 높다면 특정 기간에 집중된 이슈일 가능성이 높음</a:t>
            </a:r>
            <a:endParaRPr lang="en-US" altLang="ko-KR" sz="160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003685" y="5194624"/>
            <a:ext cx="72932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	</a:t>
            </a:r>
            <a:r>
              <a:rPr lang="en-US" altLang="ko-KR" sz="1600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※ </a:t>
            </a:r>
            <a:r>
              <a:rPr lang="ko-KR" altLang="en-US" sz="1600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정성적 </a:t>
            </a:r>
            <a:r>
              <a:rPr lang="ko-KR" altLang="en-US" sz="160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분석을 중심으로 하되</a:t>
            </a:r>
            <a:r>
              <a:rPr lang="en-US" altLang="ko-KR" sz="160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정량적 데이터를 참고자료로 활용 </a:t>
            </a:r>
            <a:endParaRPr lang="en-US" altLang="ko-KR" sz="1600">
              <a:solidFill>
                <a:schemeClr val="bg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277168" y="6012593"/>
            <a:ext cx="4901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의미 없는 단어들을 삭제하고 </a:t>
            </a:r>
            <a:r>
              <a:rPr lang="en-US" altLang="ko-KR" sz="2000" smtClean="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 sz="2000" smtClean="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 분석 진행</a:t>
            </a:r>
            <a:endParaRPr lang="en-US" altLang="ko-KR" sz="2000">
              <a:solidFill>
                <a:schemeClr val="accent2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3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4891" y="1102274"/>
            <a:ext cx="7243059" cy="82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7746" y="1381674"/>
            <a:ext cx="49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의미 없는 단어 삭제 후 분석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0938" y="1345355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 분석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89268" y="837469"/>
            <a:ext cx="747382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4 - 2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891" y="2209800"/>
            <a:ext cx="10003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</a:t>
            </a:r>
            <a:r>
              <a:rPr lang="en-US" altLang="ko-KR" sz="20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000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0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한달 간 중점이슈</a:t>
            </a:r>
            <a:r>
              <a:rPr lang="en-US" altLang="ko-KR" sz="2000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0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sz="2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49288" y="4981176"/>
            <a:ext cx="1342930" cy="74620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민주당</a:t>
            </a:r>
            <a:endParaRPr lang="en-US" altLang="ko-KR" smtClean="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50957" y="4976413"/>
            <a:ext cx="3941844" cy="74620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대표 리스크 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범죄자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범죄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법카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전과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비리 등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친중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친북 성향에 대한 리스크 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중국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북한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등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계양 선거구 관심사 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계양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등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49288" y="5804136"/>
            <a:ext cx="1342930" cy="74620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국민의힘</a:t>
            </a:r>
            <a:endParaRPr lang="en-US" altLang="ko-KR" smtClean="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950957" y="5799373"/>
            <a:ext cx="3941844" cy="74620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대통령 리스크 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윤석열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김건희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범죄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검찰 리스크 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검찰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언론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수사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등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정권 심판론 리스크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심판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997588" y="4976413"/>
            <a:ext cx="1342930" cy="15691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특이사항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445305" y="4976413"/>
            <a:ext cx="3941844" cy="15691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조국 신당 관련 이슈 상위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 정당 모두 대표 및 배우자 리스크 다수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7" y="2739978"/>
            <a:ext cx="10751961" cy="19539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8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4891" y="1102274"/>
            <a:ext cx="7243059" cy="82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7746" y="1381674"/>
            <a:ext cx="49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의미 없는 단어 삭제 후 분석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0938" y="1345355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 분석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89268" y="837469"/>
            <a:ext cx="747382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4 - 2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891" y="2173481"/>
            <a:ext cx="10003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</a:t>
            </a:r>
            <a:r>
              <a:rPr lang="en-US" altLang="ko-KR" sz="20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000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000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공감</a:t>
            </a:r>
            <a:r>
              <a:rPr lang="en-US" altLang="ko-KR" sz="2000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sz="2000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비공감이 많은 중점 이슈</a:t>
            </a:r>
            <a:r>
              <a:rPr lang="en-US" altLang="ko-KR" sz="2000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0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sz="2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0708" y="2591213"/>
            <a:ext cx="1188072" cy="183525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국민의힘</a:t>
            </a:r>
            <a:endParaRPr lang="en-US" altLang="ko-KR" smtClean="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관련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0708" y="4740053"/>
            <a:ext cx="1188072" cy="183525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민주</a:t>
            </a:r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당</a:t>
            </a:r>
            <a:endParaRPr lang="en-US" altLang="ko-KR" smtClean="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관련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212" y="2645045"/>
            <a:ext cx="7240010" cy="17814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212" y="4740053"/>
            <a:ext cx="7259063" cy="17909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2" name="모서리가 둥근 직사각형 21"/>
          <p:cNvSpPr/>
          <p:nvPr/>
        </p:nvSpPr>
        <p:spPr>
          <a:xfrm>
            <a:off x="9166860" y="2579132"/>
            <a:ext cx="2994660" cy="1847337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공감 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수사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가족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개혁</a:t>
            </a:r>
            <a:endParaRPr lang="en-US" altLang="ko-KR" smtClean="0">
              <a:solidFill>
                <a:schemeClr val="bg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비공감 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선거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의사</a:t>
            </a:r>
            <a:endParaRPr lang="ko-KR" altLang="en-US">
              <a:solidFill>
                <a:schemeClr val="bg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166860" y="4683666"/>
            <a:ext cx="2994660" cy="1847337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공감 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수사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검찰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개혁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승리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비공감 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선거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대표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후보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endParaRPr lang="ko-KR" altLang="en-US">
              <a:solidFill>
                <a:schemeClr val="bg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3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891" y="971550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</a:t>
            </a:r>
            <a:r>
              <a:rPr lang="en-US" altLang="ko-KR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 별 중점 이슈 분석</a:t>
            </a:r>
            <a:r>
              <a:rPr lang="en-US" altLang="ko-KR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if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name ==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민주당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70" y="1430182"/>
            <a:ext cx="6563561" cy="535923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0" name="모서리가 둥근 직사각형 19"/>
          <p:cNvSpPr/>
          <p:nvPr/>
        </p:nvSpPr>
        <p:spPr>
          <a:xfrm>
            <a:off x="8874055" y="1340882"/>
            <a:ext cx="2873445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조국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범죄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범죄자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445305" y="1340882"/>
            <a:ext cx="1342930" cy="6720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전반적</a:t>
            </a:r>
            <a:endParaRPr lang="en-US" altLang="ko-KR" smtClean="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30772" y="2146816"/>
            <a:ext cx="316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5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조국 신당 이슈 지속</a:t>
            </a:r>
            <a:endParaRPr lang="en-US" altLang="ko-KR" smtClean="0">
              <a:solidFill>
                <a:schemeClr val="accent5">
                  <a:lumMod val="75000"/>
                </a:schemeClr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 smtClean="0">
                <a:solidFill>
                  <a:schemeClr val="accent5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대표자 리스크가 지속되고 있음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874055" y="2919140"/>
            <a:ext cx="2873445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박용진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원희룡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45305" y="2919140"/>
            <a:ext cx="1342930" cy="6720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 이슈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18450" y="3829467"/>
            <a:ext cx="39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5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특정기간</a:t>
            </a:r>
            <a:r>
              <a:rPr lang="en-US" altLang="ko-KR" smtClean="0">
                <a:solidFill>
                  <a:schemeClr val="accent5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accent5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특정 인물들에 대한 이슈 발생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874055" y="4601792"/>
            <a:ext cx="2873445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심판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45305" y="4601792"/>
            <a:ext cx="1342930" cy="6720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특이사항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00619" y="5512118"/>
            <a:ext cx="399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5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총선이 다가올 수록 정권 심판에 대한 </a:t>
            </a:r>
            <a:endParaRPr lang="en-US" altLang="ko-KR" smtClean="0">
              <a:solidFill>
                <a:schemeClr val="accent5">
                  <a:lumMod val="75000"/>
                </a:schemeClr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solidFill>
                  <a:schemeClr val="accent5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 </a:t>
            </a:r>
            <a:r>
              <a:rPr lang="ko-KR" altLang="en-US" smtClean="0">
                <a:solidFill>
                  <a:schemeClr val="accent5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언급이 증가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5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891" y="971550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</a:t>
            </a:r>
            <a:r>
              <a:rPr lang="en-US" altLang="ko-KR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 별 중점 이슈 분석</a:t>
            </a:r>
            <a:r>
              <a:rPr lang="en-US" altLang="ko-KR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if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name ==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국민의힘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874055" y="1340882"/>
            <a:ext cx="2873445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조국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윤석열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김건희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445305" y="1350118"/>
            <a:ext cx="1342930" cy="6720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전반적</a:t>
            </a:r>
            <a:endParaRPr lang="en-US" altLang="ko-KR" smtClean="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30772" y="2142879"/>
            <a:ext cx="316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조국 신당 이슈 지속</a:t>
            </a:r>
            <a:endParaRPr lang="en-US" altLang="ko-KR" smtClean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대표자 리스크가 지속되고 있음</a:t>
            </a:r>
            <a:endParaRPr lang="ko-KR" altLang="en-US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874055" y="2919140"/>
            <a:ext cx="2873445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이준석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45305" y="2919140"/>
            <a:ext cx="1342930" cy="6720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 이슈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70850" y="3829467"/>
            <a:ext cx="39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특정기간</a:t>
            </a:r>
            <a:r>
              <a:rPr lang="en-US" altLang="ko-KR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특정 인물에 대한 이슈 발생</a:t>
            </a:r>
            <a:endParaRPr lang="ko-KR" altLang="en-US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874055" y="4601792"/>
            <a:ext cx="2873445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심판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화이팅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45305" y="4601792"/>
            <a:ext cx="1342930" cy="6720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특이사항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72019" y="5512118"/>
            <a:ext cx="399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총선이 다가올 수록 정권 심판과 응원이</a:t>
            </a:r>
            <a:endParaRPr lang="en-US" altLang="ko-KR" smtClean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  </a:t>
            </a:r>
            <a:r>
              <a:rPr lang="ko-KR" altLang="en-US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동시에 증가추세</a:t>
            </a:r>
            <a:endParaRPr lang="en-US" altLang="ko-KR" smtClean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44" y="1434533"/>
            <a:ext cx="6376879" cy="52456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24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891" y="971550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</a:t>
            </a:r>
            <a:r>
              <a:rPr lang="en-US" altLang="ko-KR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 별 중점 이슈 분석</a:t>
            </a:r>
            <a:r>
              <a:rPr lang="en-US" altLang="ko-KR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if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name ==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모두 언급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881675" y="1409462"/>
            <a:ext cx="2873445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조국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윤석열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452925" y="1409462"/>
            <a:ext cx="1342930" cy="6720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전반적</a:t>
            </a:r>
            <a:endParaRPr lang="en-US" altLang="ko-KR" smtClean="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60030" y="2211459"/>
            <a:ext cx="420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7030A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진보는 민주당보다 조국 관련 언급이 많음</a:t>
            </a:r>
            <a:endParaRPr lang="en-US" altLang="ko-KR" smtClean="0">
              <a:solidFill>
                <a:srgbClr val="7030A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 smtClean="0">
                <a:solidFill>
                  <a:srgbClr val="7030A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보수는 윤석열 언급이 가장 많음</a:t>
            </a:r>
            <a:endParaRPr lang="en-US" altLang="ko-KR" smtClean="0">
              <a:solidFill>
                <a:srgbClr val="7030A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16" y="1428317"/>
            <a:ext cx="6319445" cy="52487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5" name="모서리가 둥근 직사각형 14"/>
          <p:cNvSpPr/>
          <p:nvPr/>
        </p:nvSpPr>
        <p:spPr>
          <a:xfrm>
            <a:off x="7452925" y="4527898"/>
            <a:ext cx="4302195" cy="1467407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623810" y="4694687"/>
            <a:ext cx="3935730" cy="11338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가장 큰 이슈는 조국신당</a:t>
            </a:r>
            <a:r>
              <a:rPr lang="en-US" altLang="ko-KR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 외에는 각 대표 </a:t>
            </a:r>
            <a:endParaRPr lang="en-US" altLang="ko-KR" sz="1600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리스크가 가장 크다는 것을 알 수 있음</a:t>
            </a:r>
            <a:r>
              <a:rPr lang="en-US" altLang="ko-KR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endParaRPr lang="en-US" altLang="ko-KR" sz="160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60030" y="6104989"/>
            <a:ext cx="444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7030A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선거기간임에도 정책</a:t>
            </a:r>
            <a:r>
              <a:rPr lang="ko-KR" altLang="en-US" smtClean="0">
                <a:solidFill>
                  <a:srgbClr val="7030A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보다 특정 인물들에 </a:t>
            </a:r>
            <a:endParaRPr lang="en-US" altLang="ko-KR" smtClean="0">
              <a:solidFill>
                <a:srgbClr val="7030A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solidFill>
                  <a:srgbClr val="7030A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solidFill>
                  <a:srgbClr val="7030A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 </a:t>
            </a:r>
            <a:r>
              <a:rPr lang="ko-KR" altLang="en-US" smtClean="0">
                <a:solidFill>
                  <a:srgbClr val="7030A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대한 관심도가 높음</a:t>
            </a:r>
            <a:endParaRPr lang="en-US" altLang="ko-KR" smtClean="0">
              <a:solidFill>
                <a:srgbClr val="7030A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881675" y="3032832"/>
            <a:ext cx="2873445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연예인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52925" y="3032832"/>
            <a:ext cx="1342930" cy="6720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 이슈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41159" y="3748476"/>
            <a:ext cx="389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7030A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기간 내 특정 연예인 파동 이슈가</a:t>
            </a:r>
            <a:endParaRPr lang="en-US" altLang="ko-KR" smtClean="0">
              <a:solidFill>
                <a:srgbClr val="7030A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solidFill>
                  <a:srgbClr val="7030A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solidFill>
                  <a:srgbClr val="7030A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 </a:t>
            </a:r>
            <a:r>
              <a:rPr lang="ko-KR" altLang="en-US" smtClean="0">
                <a:solidFill>
                  <a:srgbClr val="7030A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정치적 이슈로 인식</a:t>
            </a:r>
            <a:endParaRPr lang="en-US" altLang="ko-KR" smtClean="0">
              <a:solidFill>
                <a:srgbClr val="7030A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4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891" y="971550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</a:t>
            </a:r>
            <a:r>
              <a:rPr lang="en-US" altLang="ko-KR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상위 단어 빈도 추이 변화</a:t>
            </a:r>
            <a:r>
              <a:rPr lang="en-US" altLang="ko-KR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if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name ==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민주당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565445" y="2704062"/>
            <a:ext cx="3207454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총선이 다가올 수록 조국에 대한 언급 증가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65444" y="1522724"/>
            <a:ext cx="3207455" cy="99949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 사항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565445" y="3569230"/>
            <a:ext cx="3207454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부정적인 이슈 언급과 증가율이 높음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1" y="1576064"/>
            <a:ext cx="7785037" cy="48149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45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891" y="971550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</a:t>
            </a:r>
            <a:r>
              <a:rPr lang="en-US" altLang="ko-KR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상위 단어 빈도 추이 변화</a:t>
            </a:r>
            <a:r>
              <a:rPr lang="en-US" altLang="ko-KR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if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name ==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국민의힘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664505" y="2704062"/>
            <a:ext cx="3207454" cy="8651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총선이 다가올 수록 조국에 대한 언급 증가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언급빈도는 민주당에 비해 낮음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664504" y="1522724"/>
            <a:ext cx="3207455" cy="99949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 사항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64505" y="3751072"/>
            <a:ext cx="3207454" cy="1101830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언론</a:t>
            </a:r>
            <a:r>
              <a:rPr lang="en-US" altLang="ko-KR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입시 등 정책 이슈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존재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총선이 다가올 수록 언론 중립성에 대한 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언급 증가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17" y="1522724"/>
            <a:ext cx="7893212" cy="48679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78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891" y="971550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</a:t>
            </a:r>
            <a:r>
              <a:rPr lang="en-US" altLang="ko-KR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상위 단어 빈도 추이 변화</a:t>
            </a:r>
            <a:r>
              <a:rPr lang="en-US" altLang="ko-KR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if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name ==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모두 언급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664505" y="2704062"/>
            <a:ext cx="3207454" cy="152503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두 정당을 모두를 지칭한 댓글에서 언론에 대한 언급이 증가하는 것으로 보아 총선이 다가올 수록 언론의 중립성에 대해 의문을 표하는 여론이 높아짐을 유추할 수 있음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664504" y="1522724"/>
            <a:ext cx="3207455" cy="99949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 사항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64505" y="4410942"/>
            <a:ext cx="3207454" cy="93829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연예인 이슈는 생명주기가 그리 길지 않아 일시적임을 알 수 있음</a:t>
            </a:r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57" y="1552083"/>
            <a:ext cx="7940204" cy="492134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01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7687" y="1307897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1. </a:t>
            </a:r>
            <a:r>
              <a:rPr lang="ko-KR" altLang="en-US" sz="28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개요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0297" y="1769562"/>
            <a:ext cx="2625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smtClean="0">
                <a:solidFill>
                  <a:srgbClr val="FF4B4B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프로젝트 목표</a:t>
            </a:r>
            <a:endParaRPr lang="en-US" altLang="ko-KR" sz="3000" dirty="0">
              <a:solidFill>
                <a:srgbClr val="FF4B4B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0645" y="244789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2. </a:t>
            </a:r>
            <a:r>
              <a:rPr lang="ko-KR" altLang="en-US" sz="28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진행 과정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7095" y="2971118"/>
            <a:ext cx="41642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rgbClr val="FF4B4B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수집</a:t>
            </a:r>
            <a:endParaRPr lang="en-US" altLang="ko-KR" sz="2800">
              <a:solidFill>
                <a:srgbClr val="FF4B4B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rgbClr val="FF4B4B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전처리</a:t>
            </a:r>
            <a:endParaRPr lang="en-US" altLang="ko-KR" sz="2800">
              <a:solidFill>
                <a:srgbClr val="FF4B4B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rgbClr val="FF4B4B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시각화 및 데이터 분석</a:t>
            </a:r>
            <a:endParaRPr lang="en-US" altLang="ko-KR" sz="2800" dirty="0">
              <a:solidFill>
                <a:srgbClr val="FF4B4B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2894" y="456858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3. </a:t>
            </a:r>
            <a:r>
              <a:rPr lang="ko-KR" altLang="en-US" sz="28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프로젝트 리뷰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0700" y="5158900"/>
            <a:ext cx="4164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rgbClr val="FF4B4B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한계점 분석</a:t>
            </a:r>
            <a:endParaRPr lang="en-US" altLang="ko-KR" sz="2800">
              <a:solidFill>
                <a:srgbClr val="FF4B4B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rgbClr val="FF4B4B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자체 평가</a:t>
            </a:r>
            <a:endParaRPr lang="en-US" altLang="ko-KR" sz="2800" dirty="0">
              <a:solidFill>
                <a:srgbClr val="FF4B4B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216" y="218265"/>
            <a:ext cx="97156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i, c  in enumerate(</a:t>
            </a:r>
            <a:r>
              <a:rPr lang="ko-KR" altLang="en-US" sz="30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목차</a:t>
            </a:r>
            <a:r>
              <a:rPr lang="en-US" altLang="ko-KR" sz="30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30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30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print(i, c)</a:t>
            </a:r>
          </a:p>
        </p:txBody>
      </p:sp>
    </p:spTree>
    <p:extLst>
      <p:ext uri="{BB962C8B-B14F-4D97-AF65-F5344CB8AC3E}">
        <p14:creationId xmlns:p14="http://schemas.microsoft.com/office/powerpoint/2010/main" val="5305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70971" y="1062471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정치댓글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in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타 섹터기사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99279" y="1610479"/>
            <a:ext cx="6664961" cy="99949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70971" y="1610479"/>
            <a:ext cx="3316426" cy="99949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26825" y="3261841"/>
            <a:ext cx="1983175" cy="1470935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코사인 유사도</a:t>
            </a:r>
            <a:endParaRPr lang="en-US" altLang="ko-KR" sz="2000" smtClean="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9941" y="1723864"/>
            <a:ext cx="3101589" cy="7856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 섹터 외</a:t>
            </a:r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다른 섹터에 있는 정치 댓글 분류</a:t>
            </a:r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3931" y="2788651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방법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in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비지도학습 클러스터링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02750" y="1717399"/>
            <a:ext cx="6453444" cy="7856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 전문 섹터의 뉴스기사와는 다른 이슈가 언급될 가능성이 </a:t>
            </a: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존재</a:t>
            </a:r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01065" y="3261841"/>
            <a:ext cx="7063175" cy="1470935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정치기사 댓글과 타 섹터 기사 댓글과의 코사인 유사도의 평균을 측정하여 유사값의 기준점을 구해 정치 댓글 추출 진행</a:t>
            </a:r>
            <a:endParaRPr lang="en-US" altLang="ko-KR" sz="20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26825" y="4884144"/>
            <a:ext cx="1983175" cy="1470935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K-meas</a:t>
            </a:r>
          </a:p>
          <a:p>
            <a:pPr algn="ctr">
              <a:lnSpc>
                <a:spcPct val="150000"/>
              </a:lnSpc>
            </a:pPr>
            <a:r>
              <a:rPr lang="ko-KR" altLang="en-US" sz="2000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클러스터링</a:t>
            </a:r>
            <a:endParaRPr lang="en-US" altLang="ko-KR" sz="2000" smtClean="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01065" y="4884144"/>
            <a:ext cx="7063175" cy="1470935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 섹터 댓글들을 모아 클러스터링 진행</a:t>
            </a:r>
            <a:endParaRPr lang="en-US" altLang="ko-KR" sz="20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94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9981608" y="1319183"/>
            <a:ext cx="2125511" cy="2429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70971" y="891026"/>
            <a:ext cx="491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word in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댓글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if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코사인유사도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&gt; 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기준수치</a:t>
            </a:r>
            <a:endParaRPr lang="ko-KR" altLang="en-US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33661"/>
          <a:stretch/>
        </p:blipFill>
        <p:spPr>
          <a:xfrm>
            <a:off x="937473" y="3946119"/>
            <a:ext cx="10949459" cy="221403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37473" y="1319183"/>
            <a:ext cx="3024927" cy="2429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81966" y="1395519"/>
            <a:ext cx="2735939" cy="531009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 섹터</a:t>
            </a:r>
            <a:r>
              <a:rPr lang="en-US" altLang="ko-KR" sz="200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 댓글</a:t>
            </a:r>
            <a:endParaRPr lang="en-US" altLang="ko-KR" sz="2000" smtClean="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13553" y="1319183"/>
            <a:ext cx="2730861" cy="2429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57689" y="1395519"/>
            <a:ext cx="2469967" cy="531009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타 섹터 모든 댓글</a:t>
            </a:r>
            <a:endParaRPr lang="en-US" altLang="ko-KR" sz="2000" smtClean="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198880" y="2518917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463710" y="2518917"/>
            <a:ext cx="4423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198880" y="2935477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463710" y="2935477"/>
            <a:ext cx="4423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98880" y="3311397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463710" y="3334547"/>
            <a:ext cx="4423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22767" y="2102358"/>
            <a:ext cx="12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댓글</a:t>
            </a:r>
            <a:r>
              <a:rPr lang="en-US" altLang="ko-KR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1…</a:t>
            </a:r>
            <a:endParaRPr lang="ko-KR" altLang="en-US" dirty="0">
              <a:solidFill>
                <a:sysClr val="windowText" lastClr="0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22767" y="2518917"/>
            <a:ext cx="12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댓글</a:t>
            </a:r>
            <a:r>
              <a:rPr lang="en-US" altLang="ko-KR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2…</a:t>
            </a:r>
            <a:endParaRPr lang="ko-KR" altLang="en-US" dirty="0">
              <a:solidFill>
                <a:sysClr val="windowText" lastClr="0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22767" y="2915157"/>
            <a:ext cx="12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댓글</a:t>
            </a:r>
            <a:r>
              <a:rPr lang="en-US" altLang="ko-KR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3…</a:t>
            </a:r>
            <a:endParaRPr lang="ko-KR" altLang="en-US" dirty="0">
              <a:solidFill>
                <a:sysClr val="windowText" lastClr="0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79151" y="3368785"/>
            <a:ext cx="273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4F4F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샘플 </a:t>
            </a:r>
            <a:r>
              <a:rPr lang="en-US" altLang="ko-KR" smtClean="0">
                <a:solidFill>
                  <a:srgbClr val="FF4F4F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5,000</a:t>
            </a:r>
            <a:r>
              <a:rPr lang="ko-KR" altLang="en-US" smtClean="0">
                <a:solidFill>
                  <a:srgbClr val="FF4F4F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</a:t>
            </a:r>
            <a:endParaRPr lang="ko-KR" altLang="en-US" dirty="0">
              <a:solidFill>
                <a:srgbClr val="FF4F4F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58773" y="3368785"/>
            <a:ext cx="273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</a:t>
            </a:r>
            <a:r>
              <a:rPr lang="ko-KR" altLang="en-US" smtClean="0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 섹터 별 샘플 </a:t>
            </a:r>
            <a:r>
              <a:rPr lang="en-US" altLang="ko-KR" smtClean="0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100</a:t>
            </a:r>
            <a:r>
              <a:rPr lang="ko-KR" altLang="en-US" smtClean="0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개씩</a:t>
            </a:r>
            <a:endParaRPr lang="ko-KR" altLang="en-US" dirty="0">
              <a:solidFill>
                <a:srgbClr val="FF4F4F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43794" y="2102358"/>
            <a:ext cx="185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</a:t>
            </a:r>
            <a:r>
              <a:rPr lang="ko-KR" altLang="en-US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기사 댓글</a:t>
            </a:r>
            <a:r>
              <a:rPr lang="en-US" altLang="ko-KR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…</a:t>
            </a:r>
            <a:endParaRPr lang="ko-KR" altLang="en-US" dirty="0">
              <a:solidFill>
                <a:sysClr val="windowText" lastClr="0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43794" y="2518917"/>
            <a:ext cx="185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</a:t>
            </a:r>
            <a:r>
              <a:rPr lang="ko-KR" altLang="en-US" smtClean="0">
                <a:solidFill>
                  <a:sysClr val="windowText" lastClr="0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기사 댓글</a:t>
            </a:r>
            <a:r>
              <a:rPr lang="en-US" altLang="ko-KR" smtClean="0">
                <a:solidFill>
                  <a:sysClr val="windowText" lastClr="0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…</a:t>
            </a:r>
            <a:endParaRPr lang="ko-KR" altLang="en-US" dirty="0">
              <a:solidFill>
                <a:sysClr val="windowText" lastClr="0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43794" y="2949881"/>
            <a:ext cx="185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사회</a:t>
            </a:r>
            <a:r>
              <a:rPr lang="ko-KR" altLang="en-US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기사 댓글</a:t>
            </a:r>
            <a:r>
              <a:rPr lang="en-US" altLang="ko-KR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…</a:t>
            </a:r>
            <a:endParaRPr lang="ko-KR" altLang="en-US" dirty="0">
              <a:solidFill>
                <a:sysClr val="windowText" lastClr="0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120496" y="2208827"/>
            <a:ext cx="4558211" cy="459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3120496" y="2292397"/>
            <a:ext cx="4558211" cy="4297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120496" y="2369811"/>
            <a:ext cx="4565620" cy="7485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7045" y="2847146"/>
            <a:ext cx="309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정치기사댓글 </a:t>
            </a:r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5,000</a:t>
            </a:r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개와 </a:t>
            </a:r>
            <a:endParaRPr lang="en-US" altLang="ko-KR" smtClean="0">
              <a:solidFill>
                <a:schemeClr val="tx1">
                  <a:lumMod val="95000"/>
                  <a:lumOff val="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타 섹터 댓글 </a:t>
            </a:r>
            <a:r>
              <a:rPr lang="en-US" altLang="ko-KR" smtClean="0">
                <a:solidFill>
                  <a:schemeClr val="tx1">
                    <a:lumMod val="95000"/>
                    <a:lumOff val="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</a:t>
            </a:r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 간의 </a:t>
            </a:r>
            <a:endParaRPr lang="en-US" altLang="ko-KR" smtClean="0">
              <a:solidFill>
                <a:schemeClr val="tx1">
                  <a:lumMod val="95000"/>
                  <a:lumOff val="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코사인 유사도 평균을 모두 구함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07764" y="6335794"/>
            <a:ext cx="9608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코사인 유사도가 큰 순으로 정렬하여 정치 댓글로 분류할 수 있는 임계값 추출 </a:t>
            </a:r>
            <a:r>
              <a:rPr lang="en-US" altLang="ko-KR" sz="20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== 0.0052</a:t>
            </a:r>
            <a:endParaRPr lang="ko-KR" altLang="en-US" sz="2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087100" y="3946119"/>
            <a:ext cx="799832" cy="2214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029446" y="1395519"/>
            <a:ext cx="2042950" cy="531009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코사인유사도 평균</a:t>
            </a:r>
            <a:endParaRPr lang="en-US" altLang="ko-KR" sz="2000" smtClean="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22656" y="2102358"/>
            <a:ext cx="185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0.00q</a:t>
            </a:r>
            <a:r>
              <a:rPr lang="en-US" altLang="ko-KR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…</a:t>
            </a:r>
            <a:endParaRPr lang="en-US" altLang="ko-KR" smtClean="0">
              <a:solidFill>
                <a:sysClr val="windowText" lastClr="0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146726" y="2553854"/>
            <a:ext cx="185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0.00z</a:t>
            </a:r>
            <a:r>
              <a:rPr lang="en-US" altLang="ko-KR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…</a:t>
            </a:r>
            <a:endParaRPr lang="en-US" altLang="ko-KR" smtClean="0">
              <a:solidFill>
                <a:sysClr val="windowText" lastClr="0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46726" y="2957910"/>
            <a:ext cx="185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0.00x</a:t>
            </a:r>
            <a:r>
              <a:rPr lang="en-US" altLang="ko-KR" smtClean="0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…</a:t>
            </a:r>
            <a:endParaRPr lang="en-US" altLang="ko-KR" smtClean="0">
              <a:solidFill>
                <a:sysClr val="windowText" lastClr="0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2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5256"/>
          <a:stretch/>
        </p:blipFill>
        <p:spPr>
          <a:xfrm>
            <a:off x="979054" y="1363002"/>
            <a:ext cx="6668338" cy="51442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70971" y="891027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print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타섹터 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댓글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if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코사인유사도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&gt;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0.0052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50540" y="1905806"/>
            <a:ext cx="4596852" cy="504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79054" y="5036933"/>
            <a:ext cx="6668338" cy="504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84819" y="1845426"/>
            <a:ext cx="3773073" cy="4661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186373" y="1921763"/>
            <a:ext cx="3369961" cy="531009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원인 분석</a:t>
            </a:r>
            <a:endParaRPr lang="en-US" altLang="ko-KR" sz="2000" smtClean="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9315" y="1363002"/>
            <a:ext cx="291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Error: </a:t>
            </a:r>
            <a:r>
              <a:rPr lang="ko-KR" altLang="en-US" sz="20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정확도 낮음</a:t>
            </a:r>
            <a:r>
              <a:rPr lang="en-US" altLang="ko-KR" sz="20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!</a:t>
            </a:r>
            <a:endParaRPr lang="ko-KR" altLang="en-US" sz="2000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84818" y="2452773"/>
            <a:ext cx="3773073" cy="4054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댓글의 특성 상 문맥이 아닌 단어만으로 유사도를 판단하기 어려움 </a:t>
            </a:r>
            <a:r>
              <a:rPr lang="en-US" altLang="ko-KR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모든 섹터 간 겹치는 표현이 많음</a:t>
            </a:r>
            <a:r>
              <a:rPr lang="en-US" altLang="ko-KR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특정 주제를 모아둔 섹터 내에서는 </a:t>
            </a:r>
            <a:r>
              <a:rPr lang="en-US" altLang="ko-KR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TF-IDF</a:t>
            </a:r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통한 가중치 적용도 어려움 </a:t>
            </a:r>
            <a:r>
              <a:rPr lang="en-US" altLang="ko-KR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주제에 관련된 주요 단어까지 패널티를 받을 확률이 높음</a:t>
            </a:r>
            <a:r>
              <a:rPr lang="en-US" altLang="ko-KR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더 높은 수준의 텍스트 전처리가 필요</a:t>
            </a:r>
            <a:endParaRPr lang="en-US" altLang="ko-KR" sz="1600">
              <a:solidFill>
                <a:schemeClr val="accent2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문맥까지 파악할 수 있는 모델링 필요</a:t>
            </a:r>
            <a:endParaRPr lang="en-US" altLang="ko-KR" sz="1600">
              <a:solidFill>
                <a:schemeClr val="accent2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7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46" y="1412759"/>
            <a:ext cx="7601709" cy="3308408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258" y="1412759"/>
            <a:ext cx="2381538" cy="330840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98498" y="1043427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print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 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섹터 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댓글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if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“k-means 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클러스터링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== 1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92547" y="5317971"/>
            <a:ext cx="2170726" cy="1345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34065" y="5490609"/>
            <a:ext cx="1862954" cy="1067209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원인 분석</a:t>
            </a:r>
            <a:endParaRPr lang="en-US" altLang="ko-KR" sz="2000" smtClean="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8498" y="4917861"/>
            <a:ext cx="291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Error: </a:t>
            </a:r>
            <a:r>
              <a:rPr lang="ko-KR" altLang="en-US" sz="20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정확도 낮음</a:t>
            </a:r>
            <a:r>
              <a:rPr lang="en-US" altLang="ko-KR" sz="20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!</a:t>
            </a:r>
            <a:endParaRPr lang="ko-KR" altLang="en-US" sz="2000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011943" y="5476974"/>
            <a:ext cx="4557782" cy="1027732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 카테고리 간 유사한 단어 사용이 많음</a:t>
            </a:r>
            <a:endParaRPr lang="en-US" altLang="ko-KR" sz="200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특성에 맞는 텍스트 전처리 미흡</a:t>
            </a:r>
            <a:endParaRPr lang="en-US" altLang="ko-KR" sz="200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49455" y="2207491"/>
            <a:ext cx="2844800" cy="4248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49455" y="3334327"/>
            <a:ext cx="2844800" cy="4248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394691" y="4098365"/>
            <a:ext cx="6899564" cy="418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578318" y="5526975"/>
            <a:ext cx="4557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 카테고리 간 데이터 수가 맞다면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TF-IDF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</a:t>
            </a:r>
            <a:endParaRPr lang="en-US" altLang="ko-KR" smtClean="0">
              <a:solidFill>
                <a:schemeClr val="accent2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 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이용한 벡터화를 시도해볼 수 있음</a:t>
            </a:r>
            <a:endParaRPr lang="en-US" altLang="ko-KR" smtClean="0">
              <a:solidFill>
                <a:schemeClr val="accent2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91258" y="2909453"/>
            <a:ext cx="2381538" cy="4248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8498" y="1043427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print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타섹터 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댓글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if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“k-means 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클러스터링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== 1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and 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벡터</a:t>
            </a:r>
            <a:r>
              <a:rPr lang="en-US" altLang="ko-KR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= “TFIDFVectorizer”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8" y="1719818"/>
            <a:ext cx="2819794" cy="2410161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598498" y="2401645"/>
            <a:ext cx="2819794" cy="372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598498" y="5243525"/>
            <a:ext cx="1862954" cy="641695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결과</a:t>
            </a:r>
            <a:endParaRPr lang="en-US" altLang="ko-KR" sz="2000" smtClean="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4339" y="4715582"/>
            <a:ext cx="291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Error: </a:t>
            </a:r>
            <a:r>
              <a:rPr lang="ko-KR" altLang="en-US" sz="20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정확도 낮음</a:t>
            </a:r>
            <a:r>
              <a:rPr lang="en-US" altLang="ko-KR" sz="20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!</a:t>
            </a:r>
            <a:endParaRPr lang="ko-KR" altLang="en-US" sz="2000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634950" y="5243525"/>
            <a:ext cx="8212120" cy="641695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약간 분류가 더 잘 되긴 했으나 유의미한 차이를 가지지는 못함</a:t>
            </a:r>
            <a:r>
              <a:rPr lang="en-US" altLang="ko-KR" sz="2000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endParaRPr lang="en-US" altLang="ko-KR" sz="200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691" y="1644507"/>
            <a:ext cx="8149909" cy="3363309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7507546" y="2242872"/>
            <a:ext cx="4151054" cy="3303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817870" y="3812531"/>
            <a:ext cx="5840730" cy="3937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584340" y="4693718"/>
            <a:ext cx="6074259" cy="3036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98498" y="6066484"/>
            <a:ext cx="1862954" cy="641695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solidFill>
                  <a:srgbClr val="FFC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결론</a:t>
            </a:r>
            <a:endParaRPr lang="en-US" altLang="ko-KR" sz="2000" smtClean="0">
              <a:solidFill>
                <a:srgbClr val="FFC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634950" y="6066485"/>
            <a:ext cx="8212120" cy="641695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rgbClr val="FFC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 카테고리 특성만 담을 수 있는 전처리 또는</a:t>
            </a:r>
            <a:r>
              <a:rPr lang="en-US" altLang="ko-KR" sz="2000" smtClean="0">
                <a:solidFill>
                  <a:srgbClr val="FFC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smtClean="0">
                <a:solidFill>
                  <a:srgbClr val="FFC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수기 태깅 작업과 딥러닝 모델 필요</a:t>
            </a:r>
            <a:endParaRPr lang="en-US" altLang="ko-KR" sz="2000">
              <a:solidFill>
                <a:srgbClr val="FFC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6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02" y="1438219"/>
            <a:ext cx="7295512" cy="46781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818" y="953249"/>
            <a:ext cx="10003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n, v for </a:t>
            </a:r>
            <a:r>
              <a:rPr lang="en-US" altLang="ko-KR" sz="20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0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제목으로 섹터분류</a:t>
            </a:r>
            <a:r>
              <a:rPr lang="en-US" altLang="ko-KR" sz="20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3468" b="1832"/>
          <a:stretch/>
        </p:blipFill>
        <p:spPr>
          <a:xfrm>
            <a:off x="4564735" y="5977675"/>
            <a:ext cx="7163621" cy="65462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8811537" y="5977674"/>
            <a:ext cx="2893670" cy="654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34974" y="1817225"/>
            <a:ext cx="3615002" cy="39585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로지스틱스 회귀 모델을 사용해 기사 제목으로 섹터 구분</a:t>
            </a:r>
            <a:endParaRPr lang="en-US" altLang="ko-KR" sz="1600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표준어 사용과 카테고리 별 특색있는 표현 사용으로 예측 정확성 </a:t>
            </a:r>
            <a:r>
              <a:rPr lang="en-US" altLang="ko-KR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74.2%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</a:t>
            </a:r>
            <a:r>
              <a:rPr lang="en-US" altLang="ko-KR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사회</a:t>
            </a:r>
            <a:r>
              <a:rPr lang="en-US" altLang="ko-KR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세계 카테고리 간 중복 표현이 많아 정확도 감소</a:t>
            </a:r>
            <a:endParaRPr lang="en-US" altLang="ko-KR" sz="160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mtClean="0">
              <a:solidFill>
                <a:schemeClr val="accent2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기사 내용까지 포함한 학습 필요</a:t>
            </a:r>
            <a:endParaRPr lang="en-US" altLang="ko-KR" sz="1600">
              <a:solidFill>
                <a:schemeClr val="accent2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363508" y="1454313"/>
            <a:ext cx="3157932" cy="531009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뉴스 제목으로 섹터 구분하기</a:t>
            </a:r>
            <a:endParaRPr lang="en-US" altLang="ko-KR" sz="2000" smtClean="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8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I, e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자체평가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4891" y="1102274"/>
            <a:ext cx="7723092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7745" y="1247974"/>
            <a:ext cx="590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댓글의 감성분석을 통해 정당에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대한 선호도 분석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공감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조회수 등 가중치를 반영한 선호도 비율로 총선 결과 예측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0938" y="1324329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초기 최종 목표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4891" y="2268751"/>
            <a:ext cx="7723092" cy="1899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0938" y="2797508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실패 이유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7746" y="2529050"/>
            <a:ext cx="5281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낮은 표준어 사용율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은어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신조어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비속어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줄임말 등의 다량 사용으로 인한 텍스트 정규화의 어려움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정규화되지 않은 텍스트 데이터로 감성사전 구축 불가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7083" y="3702765"/>
            <a:ext cx="7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7030A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데이터 특성을 고려하지 않고 불가능한 목표를 정한 것이 가장 큰 실패 요인</a:t>
            </a:r>
            <a:endParaRPr lang="en-US" altLang="ko-KR" smtClean="0">
              <a:solidFill>
                <a:srgbClr val="7030A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4890" y="5018766"/>
            <a:ext cx="11257530" cy="1467407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97778" y="5145768"/>
            <a:ext cx="11030342" cy="10817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가장 먼저 </a:t>
            </a:r>
            <a:r>
              <a:rPr lang="en-US" altLang="ko-KR" sz="24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4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자체의 특성</a:t>
            </a:r>
            <a:r>
              <a:rPr lang="en-US" altLang="ko-KR" sz="24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ko-KR" altLang="en-US" sz="24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먼저 고려</a:t>
            </a:r>
            <a:r>
              <a:rPr lang="ko-KR" altLang="en-US" sz="24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해 목표의 기술적 실현 </a:t>
            </a:r>
            <a:r>
              <a:rPr lang="ko-KR" altLang="en-US" sz="24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가능성을 판단하고</a:t>
            </a:r>
            <a:endParaRPr lang="en-US" altLang="ko-KR" sz="2400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z="24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프로젝트 방향성과 방법론을 설계하는 것이 가장 중요</a:t>
            </a:r>
            <a:r>
              <a:rPr lang="en-US" altLang="ko-KR" sz="2400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!!</a:t>
            </a:r>
            <a:endParaRPr lang="en-US" altLang="ko-KR" sz="2400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390" y="4461768"/>
            <a:ext cx="1118250" cy="9915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t="11044"/>
          <a:stretch/>
        </p:blipFill>
        <p:spPr>
          <a:xfrm>
            <a:off x="8395192" y="1102274"/>
            <a:ext cx="3347228" cy="30658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206588">
            <a:off x="8383672" y="709948"/>
            <a:ext cx="2659492" cy="26003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9625981">
            <a:off x="9359554" y="2762028"/>
            <a:ext cx="2043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Error!</a:t>
            </a:r>
            <a:endParaRPr lang="ko-KR" altLang="en-US" sz="4400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1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213148"/>
            <a:ext cx="691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if 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프로젝트 목표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9150" y="877859"/>
            <a:ext cx="5981651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4024" y="1129617"/>
            <a:ext cx="43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“22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 총선 시즌 국민 여론의 중점 이슈 파악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en-US" altLang="ko-KR" dirty="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1953" y="2520270"/>
            <a:ext cx="6591248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3037" y="2633528"/>
            <a:ext cx="513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중도 신문사 정치 기사 댓글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-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매일경제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머니투데이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파이낸셜뉴스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아시아경제</a:t>
            </a:r>
            <a:endParaRPr lang="en-US" altLang="ko-KR" dirty="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78000" y="2754946"/>
            <a:ext cx="1258990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분석 대상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5198" y="1121076"/>
            <a:ext cx="1258990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분석 목표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41953" y="3514920"/>
            <a:ext cx="6591248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78000" y="3749596"/>
            <a:ext cx="1258990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분석 내용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73037" y="3619637"/>
            <a:ext cx="513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날짜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 따른 중점 이슈 변화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특정 이슈에 대한 언급횟수 변화 추이</a:t>
            </a:r>
            <a:endParaRPr lang="en-US" altLang="ko-KR" dirty="0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41953" y="5269160"/>
            <a:ext cx="6591248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78000" y="5503836"/>
            <a:ext cx="1258990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7030A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사용 예시</a:t>
            </a:r>
            <a:endParaRPr lang="ko-KR" altLang="en-US">
              <a:solidFill>
                <a:srgbClr val="7030A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73037" y="5373877"/>
            <a:ext cx="513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중점 이슈에 따른 선거 슬로건 작성 및 수정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중점 이슈 변화에 따른 적절한 선거 전략 수립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150" y="2808221"/>
            <a:ext cx="4370097" cy="270493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TextBox 30"/>
          <p:cNvSpPr txBox="1"/>
          <p:nvPr/>
        </p:nvSpPr>
        <p:spPr>
          <a:xfrm>
            <a:off x="5126988" y="4662804"/>
            <a:ext cx="691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print(</a:t>
            </a:r>
            <a:r>
              <a:rPr lang="en-US" altLang="ko-KR" sz="2800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result</a:t>
            </a:r>
            <a:r>
              <a:rPr lang="en-US" altLang="ko-KR" sz="28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sz="28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26988" y="1892199"/>
            <a:ext cx="691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result = </a:t>
            </a:r>
            <a:r>
              <a:rPr lang="en-US" altLang="ko-KR" sz="2800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분석대상</a:t>
            </a:r>
            <a:r>
              <a:rPr lang="en-US" altLang="ko-KR" sz="2800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”, “</a:t>
            </a:r>
            <a:r>
              <a:rPr lang="ko-KR" altLang="en-US" sz="2800" smtClean="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분석내용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sz="2800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6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213148"/>
            <a:ext cx="968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i, c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텍스트 전처리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): 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print(i, “\n”, c)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4891" y="1072392"/>
            <a:ext cx="7243059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9765" y="1212731"/>
            <a:ext cx="496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네이버 뉴스기사 크롤링 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(‘24.03.05 ~ ‘24.04.05)</a:t>
            </a: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BeautifulSoup / json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0939" y="1294447"/>
            <a:ext cx="1258990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수집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9269" y="807587"/>
            <a:ext cx="363766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4891" y="2112263"/>
            <a:ext cx="7243059" cy="1154777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>
            <a:stCxn id="45" idx="1"/>
            <a:endCxn id="47" idx="1"/>
          </p:cNvCxnSpPr>
          <p:nvPr/>
        </p:nvCxnSpPr>
        <p:spPr>
          <a:xfrm rot="10800000" flipV="1">
            <a:off x="1945251" y="2381610"/>
            <a:ext cx="1588" cy="585572"/>
          </a:xfrm>
          <a:prstGeom prst="bentConnector3">
            <a:avLst>
              <a:gd name="adj1" fmla="val 14395466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3" idx="3"/>
          </p:cNvCxnSpPr>
          <p:nvPr/>
        </p:nvCxnSpPr>
        <p:spPr>
          <a:xfrm flipV="1">
            <a:off x="1431117" y="2674477"/>
            <a:ext cx="278572" cy="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60039" y="2339118"/>
            <a:ext cx="671078" cy="6716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호석</a:t>
            </a:r>
            <a:r>
              <a:rPr lang="en-US" altLang="ko-KR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현규</a:t>
            </a:r>
            <a:endParaRPr lang="ko-KR" altLang="en-US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945251" y="2167296"/>
            <a:ext cx="1857388" cy="4286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매일경제</a:t>
            </a:r>
            <a:endParaRPr lang="ko-KR" altLang="en-US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45251" y="2752868"/>
            <a:ext cx="1857388" cy="4286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머니투데이</a:t>
            </a:r>
            <a:endParaRPr lang="ko-KR" altLang="en-US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61713" y="2167296"/>
            <a:ext cx="3427138" cy="1014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검색어 </a:t>
            </a:r>
            <a:r>
              <a:rPr lang="en-US" altLang="ko-KR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국민의힘</a:t>
            </a:r>
            <a:r>
              <a:rPr lang="en-US" altLang="ko-KR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민주당</a:t>
            </a:r>
            <a:r>
              <a:rPr lang="en-US" altLang="ko-KR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endParaRPr lang="ko-KR" altLang="en-US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84891" y="3391614"/>
            <a:ext cx="7243059" cy="1154777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꺾인 연결선 51"/>
          <p:cNvCxnSpPr>
            <a:stCxn id="55" idx="1"/>
            <a:endCxn id="56" idx="1"/>
          </p:cNvCxnSpPr>
          <p:nvPr/>
        </p:nvCxnSpPr>
        <p:spPr>
          <a:xfrm rot="10800000" flipV="1">
            <a:off x="1945251" y="3660961"/>
            <a:ext cx="1588" cy="585572"/>
          </a:xfrm>
          <a:prstGeom prst="bentConnector3">
            <a:avLst>
              <a:gd name="adj1" fmla="val 14395466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54" idx="3"/>
          </p:cNvCxnSpPr>
          <p:nvPr/>
        </p:nvCxnSpPr>
        <p:spPr>
          <a:xfrm flipV="1">
            <a:off x="1431117" y="3953828"/>
            <a:ext cx="278572" cy="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60039" y="3618469"/>
            <a:ext cx="671078" cy="6716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용우</a:t>
            </a:r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석모</a:t>
            </a:r>
            <a:endParaRPr lang="ko-KR" altLang="en-US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945251" y="3446647"/>
            <a:ext cx="1857388" cy="4286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파이낸셜뉴스</a:t>
            </a:r>
            <a:endParaRPr lang="ko-KR" altLang="en-US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945251" y="4032219"/>
            <a:ext cx="1857388" cy="4286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아시아경제</a:t>
            </a:r>
            <a:endParaRPr lang="ko-KR" altLang="en-US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961713" y="3446647"/>
            <a:ext cx="3427138" cy="1014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사회 섹션</a:t>
            </a:r>
            <a:endParaRPr lang="ko-KR" altLang="en-US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91" y="4793973"/>
            <a:ext cx="10877399" cy="171139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3" name="TextBox 62"/>
          <p:cNvSpPr txBox="1"/>
          <p:nvPr/>
        </p:nvSpPr>
        <p:spPr>
          <a:xfrm>
            <a:off x="7917786" y="3391614"/>
            <a:ext cx="4045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* selenium 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대비</a:t>
            </a:r>
            <a:endParaRPr lang="en-US" altLang="ko-KR" smtClean="0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-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링크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스크롤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더보기 단계가 많을 수록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-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코드 복잡성 ↑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- but 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크롤링 속도 ↑</a:t>
            </a:r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3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793365" y="2714173"/>
            <a:ext cx="7978164" cy="619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7" y="213148"/>
            <a:ext cx="944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i, c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텍스트 전처리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): 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print(i, “\n”, c)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4891" y="1102274"/>
            <a:ext cx="7243059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07746" y="1247974"/>
            <a:ext cx="496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중점 이슈 분석을 위해 명사 추출 및 전처리 진행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konlpy (Okt, Mecab)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0938" y="1324329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텍스트 전처리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9269" y="837469"/>
            <a:ext cx="363766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639" y="2768324"/>
            <a:ext cx="49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특정 정당을 지칭하는 고유명사 단어집 작성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8537" y="2003327"/>
            <a:ext cx="5393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j, v  in enumerate(c)</a:t>
            </a:r>
            <a:endParaRPr lang="ko-KR" altLang="en-US" sz="24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1699" y="4744087"/>
            <a:ext cx="755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해결방법</a:t>
            </a:r>
            <a:r>
              <a:rPr lang="en-US" altLang="ko-KR" smtClean="0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1) </a:t>
            </a:r>
            <a:r>
              <a:rPr lang="ko-KR" altLang="en-US" smtClean="0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고유명사 단어집에 포함된 댓글에 별도 태깅 후 원본에서 삭제</a:t>
            </a:r>
            <a:endParaRPr lang="en-US" altLang="ko-KR" smtClean="0">
              <a:solidFill>
                <a:srgbClr val="FF4F4F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698" y="5727837"/>
            <a:ext cx="755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해결방법</a:t>
            </a:r>
            <a:r>
              <a:rPr lang="en-US" altLang="ko-KR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en-US" altLang="ko-KR" smtClean="0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mtClean="0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형태소추출기에 고유명사로 등록 후 명사 추출 후 원본에서 삭제</a:t>
            </a:r>
            <a:endParaRPr lang="en-US" altLang="ko-KR" smtClean="0">
              <a:solidFill>
                <a:srgbClr val="FF4F4F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5887" y="2586795"/>
            <a:ext cx="834466" cy="332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단계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3365" y="3940966"/>
            <a:ext cx="7978164" cy="647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15887" y="3813589"/>
            <a:ext cx="834466" cy="332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단계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8639" y="3941539"/>
            <a:ext cx="796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특정 정당을 언급한 댓글 분류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-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정당이름 또는 지칭어가 복합명사 또는 신조어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비속어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가 많다는 문제 발생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51983"/>
          <a:stretch/>
        </p:blipFill>
        <p:spPr>
          <a:xfrm>
            <a:off x="2213145" y="5123076"/>
            <a:ext cx="5703978" cy="5308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388345" y="5113960"/>
            <a:ext cx="528778" cy="5319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226" y="3176290"/>
            <a:ext cx="9896207" cy="38222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283445" y="5113960"/>
            <a:ext cx="1104900" cy="5319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16047" y="5230295"/>
            <a:ext cx="58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태깅</a:t>
            </a:r>
            <a:endParaRPr lang="en-US" altLang="ko-KR" sz="1400" smtClean="0">
              <a:solidFill>
                <a:srgbClr val="FF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1543" y="5219805"/>
            <a:ext cx="58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삭제</a:t>
            </a:r>
            <a:endParaRPr lang="en-US" altLang="ko-KR" sz="1400" smtClean="0">
              <a:solidFill>
                <a:srgbClr val="FF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cxnSp>
        <p:nvCxnSpPr>
          <p:cNvPr id="31" name="직선 화살표 연결선 30"/>
          <p:cNvCxnSpPr>
            <a:endCxn id="22" idx="3"/>
          </p:cNvCxnSpPr>
          <p:nvPr/>
        </p:nvCxnSpPr>
        <p:spPr>
          <a:xfrm flipH="1">
            <a:off x="7155744" y="5373694"/>
            <a:ext cx="3433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b="26128"/>
          <a:stretch/>
        </p:blipFill>
        <p:spPr>
          <a:xfrm>
            <a:off x="2213145" y="6181071"/>
            <a:ext cx="4077269" cy="6122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t="25170" b="7781"/>
          <a:stretch/>
        </p:blipFill>
        <p:spPr>
          <a:xfrm>
            <a:off x="6388902" y="6184866"/>
            <a:ext cx="3959518" cy="6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793365" y="2714172"/>
            <a:ext cx="7978164" cy="819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213148"/>
            <a:ext cx="92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i, c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텍스트 전처리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): 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print(i, “\n”, c)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4891" y="1102274"/>
            <a:ext cx="7243059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07746" y="1247974"/>
            <a:ext cx="496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중점 이슈 분석을 위해 명사 추출 및 전처리 진행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konlpy (Okt, Mecab)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0938" y="1324329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텍스트 전처리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9269" y="837469"/>
            <a:ext cx="363766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639" y="2812495"/>
            <a:ext cx="496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불용어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영어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특수문자 등 제거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-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정규표현식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(regex)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StopWord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단어집 사용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2187" y="2009677"/>
            <a:ext cx="871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j, v  in enumerate(c)</a:t>
            </a:r>
            <a:endParaRPr lang="ko-KR" altLang="en-US" sz="28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5887" y="2586795"/>
            <a:ext cx="834466" cy="332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단계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93365" y="4455866"/>
            <a:ext cx="7978164" cy="1064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15887" y="4328489"/>
            <a:ext cx="834466" cy="332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단계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88638" y="4497039"/>
            <a:ext cx="7120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토큰화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-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전체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성향별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공감수 등 다양한 기준별 명사 추출 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정당 지칭 단어 제외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  <a:p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- Okt, Mecab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명사 추출에서는 유의미한 차이를 발견하지 못함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022" y="3441341"/>
            <a:ext cx="5573062" cy="52105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104" y="5458614"/>
            <a:ext cx="5617980" cy="11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79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데이터시각화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4891" y="1102274"/>
            <a:ext cx="7243059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07746" y="1247974"/>
            <a:ext cx="496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워드클라우드 및 그래프를 통한 데이터 시각화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- WordCloud / matplotlib.pyplot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0938" y="1324329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시각화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9269" y="837469"/>
            <a:ext cx="363766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4891" y="2198309"/>
            <a:ext cx="10954906" cy="1154777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22" idx="3"/>
          </p:cNvCxnSpPr>
          <p:nvPr/>
        </p:nvCxnSpPr>
        <p:spPr>
          <a:xfrm flipV="1">
            <a:off x="1431117" y="2760523"/>
            <a:ext cx="278572" cy="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760039" y="2425164"/>
            <a:ext cx="671078" cy="6716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호석</a:t>
            </a:r>
            <a:r>
              <a:rPr lang="en-US" altLang="ko-KR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용우</a:t>
            </a:r>
            <a:r>
              <a:rPr lang="en-US" altLang="ko-KR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endParaRPr lang="ko-KR" altLang="en-US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06264" y="2253342"/>
            <a:ext cx="4491335" cy="1014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국민의힘</a:t>
            </a:r>
            <a:r>
              <a:rPr lang="en-US" altLang="ko-KR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민주당</a:t>
            </a:r>
            <a:r>
              <a:rPr lang="en-US" altLang="ko-KR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중도 </a:t>
            </a:r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구분 별 날짜별 단어 빈도 변화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시각화</a:t>
            </a:r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클러스터링 모델 적용</a:t>
            </a:r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68987" y="2425164"/>
            <a:ext cx="671078" cy="6716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현규</a:t>
            </a:r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석모</a:t>
            </a:r>
            <a:r>
              <a:rPr lang="en-US" altLang="ko-KR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endParaRPr lang="ko-KR" altLang="en-US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689818" y="2253342"/>
            <a:ext cx="3427138" cy="1014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공감</a:t>
            </a:r>
            <a:r>
              <a:rPr lang="en-US" altLang="ko-KR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비공감</a:t>
            </a:r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구분 별 단어 빈도 시각화</a:t>
            </a:r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 댓글 추출 방법론 구상</a:t>
            </a:r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7440065" y="2760523"/>
            <a:ext cx="278572" cy="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044" y="4116714"/>
            <a:ext cx="5036753" cy="237557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998869" y="3553057"/>
            <a:ext cx="1000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print(</a:t>
            </a:r>
            <a:r>
              <a:rPr lang="ko-KR" altLang="en-US" sz="24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시각화</a:t>
            </a:r>
            <a:r>
              <a:rPr lang="en-US" altLang="ko-KR" sz="2400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.head(1))</a:t>
            </a:r>
            <a:endParaRPr lang="ko-KR" altLang="en-US" sz="24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56" y="4084221"/>
            <a:ext cx="4871619" cy="24080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78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이등변 삼각형 62"/>
          <p:cNvSpPr/>
          <p:nvPr/>
        </p:nvSpPr>
        <p:spPr>
          <a:xfrm flipV="1">
            <a:off x="2696134" y="4346705"/>
            <a:ext cx="6765366" cy="536444"/>
          </a:xfrm>
          <a:prstGeom prst="triangle">
            <a:avLst>
              <a:gd name="adj" fmla="val 50482"/>
            </a:avLst>
          </a:prstGeom>
          <a:gradFill>
            <a:gsLst>
              <a:gs pos="0">
                <a:schemeClr val="bg1"/>
              </a:gs>
              <a:gs pos="19000">
                <a:schemeClr val="bg1"/>
              </a:gs>
              <a:gs pos="100000">
                <a:schemeClr val="bg2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4891" y="1102274"/>
            <a:ext cx="7243059" cy="1037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7746" y="1146747"/>
            <a:ext cx="4967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정량적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정성적 분석을 통한 데이터 분석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-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다양한 기준별 중점 이슈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변화 파악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- IDF </a:t>
            </a:r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수치를 통한 이슈 분포 파악 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0938" y="1415205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89269" y="837469"/>
            <a:ext cx="363766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53035" y="2738220"/>
            <a:ext cx="10651565" cy="1706782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꺾인 연결선 46"/>
          <p:cNvCxnSpPr/>
          <p:nvPr/>
        </p:nvCxnSpPr>
        <p:spPr>
          <a:xfrm rot="10800000" flipV="1">
            <a:off x="2213395" y="3007567"/>
            <a:ext cx="1588" cy="585572"/>
          </a:xfrm>
          <a:prstGeom prst="bentConnector3">
            <a:avLst>
              <a:gd name="adj1" fmla="val 14395466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9" idx="3"/>
          </p:cNvCxnSpPr>
          <p:nvPr/>
        </p:nvCxnSpPr>
        <p:spPr>
          <a:xfrm flipH="1" flipV="1">
            <a:off x="1977834" y="3195132"/>
            <a:ext cx="530416" cy="3835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1028182" y="2859770"/>
            <a:ext cx="1480068" cy="14378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한계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사항</a:t>
            </a:r>
            <a:endParaRPr lang="ko-KR" altLang="en-US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686050" y="2849448"/>
            <a:ext cx="8354843" cy="14502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특정 정당을 지칭하였으나 문맥의 긍정</a:t>
            </a:r>
            <a:r>
              <a:rPr lang="en-US" altLang="ko-KR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부</a:t>
            </a: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정을 구분하기 어려움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둘 모두 언급한 경우 주위 단어들이 어느 정당과 관련되었는지 파악하기 어려움</a:t>
            </a:r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주어가 빠진 댓글은 파악이 어려움</a:t>
            </a:r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→ 데이터에 대한 적절한 태깅작업이 필요하지만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리소스 부족으로 수행 불가</a:t>
            </a:r>
            <a:endParaRPr lang="en-US" altLang="ko-KR">
              <a:solidFill>
                <a:schemeClr val="accent2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3375" y="2297128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warnings.filterwarnings(“ignore”)</a:t>
            </a:r>
            <a:endParaRPr lang="ko-KR" altLang="en-US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53035" y="4938848"/>
            <a:ext cx="10651565" cy="162234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꺾인 연결선 57"/>
          <p:cNvCxnSpPr/>
          <p:nvPr/>
        </p:nvCxnSpPr>
        <p:spPr>
          <a:xfrm rot="10800000" flipV="1">
            <a:off x="2213395" y="5208195"/>
            <a:ext cx="1588" cy="585572"/>
          </a:xfrm>
          <a:prstGeom prst="bentConnector3">
            <a:avLst>
              <a:gd name="adj1" fmla="val 14395466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60" idx="3"/>
          </p:cNvCxnSpPr>
          <p:nvPr/>
        </p:nvCxnSpPr>
        <p:spPr>
          <a:xfrm flipH="1" flipV="1">
            <a:off x="1977834" y="5501063"/>
            <a:ext cx="530416" cy="2639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1028182" y="5165703"/>
            <a:ext cx="1480068" cy="11986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분석 기준</a:t>
            </a:r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수립</a:t>
            </a:r>
            <a:endParaRPr lang="ko-KR" altLang="en-US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86050" y="5155381"/>
            <a:ext cx="8354843" cy="12089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긍</a:t>
            </a:r>
            <a:r>
              <a:rPr lang="en-US" altLang="ko-KR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부정에 관계 없이 특정 정당과 함께 많이 언급된 중점 이슈를 파악</a:t>
            </a:r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중점 이슈에 대한 다각도의 분석을 통해 선거 전략에 도움이 될 수 있는 인사이트 제공</a:t>
            </a:r>
            <a:endParaRPr lang="en-US" altLang="ko-KR" smtClean="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주어가 빠진 댓글 제외 </a:t>
            </a:r>
            <a:r>
              <a:rPr lang="en-US" altLang="ko-KR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주체가 명확한 댓글만 분석</a:t>
            </a:r>
            <a:r>
              <a:rPr lang="en-US" altLang="ko-KR" smtClean="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04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이등변 삼각형 9"/>
          <p:cNvSpPr/>
          <p:nvPr/>
        </p:nvSpPr>
        <p:spPr>
          <a:xfrm flipV="1">
            <a:off x="2696134" y="4661962"/>
            <a:ext cx="6765366" cy="536444"/>
          </a:xfrm>
          <a:prstGeom prst="triangle">
            <a:avLst>
              <a:gd name="adj" fmla="val 50482"/>
            </a:avLst>
          </a:prstGeom>
          <a:gradFill>
            <a:gsLst>
              <a:gs pos="0">
                <a:schemeClr val="bg1"/>
              </a:gs>
              <a:gs pos="19000">
                <a:schemeClr val="bg1"/>
              </a:gs>
              <a:gs pos="100000">
                <a:schemeClr val="bg2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 smtClean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r>
              <a:rPr lang="en-US" altLang="ko-KR" sz="2800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4891" y="1102274"/>
            <a:ext cx="7243059" cy="82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7746" y="1381674"/>
            <a:ext cx="49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정제 전 </a:t>
            </a:r>
            <a:endParaRPr lang="en-US" altLang="ko-KR" smtClean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0938" y="1345355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</a:t>
            </a:r>
            <a:r>
              <a:rPr lang="ko-KR" altLang="en-US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 분석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89268" y="837469"/>
            <a:ext cx="658481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4 - 1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4891" y="2194722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plt.show()</a:t>
            </a:r>
            <a:endParaRPr lang="ko-KR" altLang="en-US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8" y="2654442"/>
            <a:ext cx="11285546" cy="199428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1803399" y="5264746"/>
            <a:ext cx="8585202" cy="1161454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085090" y="5383808"/>
            <a:ext cx="817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ko-KR" altLang="en-US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민주당 </a:t>
            </a:r>
            <a:r>
              <a:rPr lang="en-US" altLang="ko-KR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조국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나라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대통령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공천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대한민국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지지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사람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선거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총선 등</a:t>
            </a:r>
            <a:endParaRPr lang="en-US" altLang="ko-KR" smtClean="0">
              <a:solidFill>
                <a:schemeClr val="bg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국민의힘 </a:t>
            </a:r>
            <a:r>
              <a:rPr lang="en-US" altLang="ko-KR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윤석열</a:t>
            </a:r>
            <a:r>
              <a:rPr lang="en-US" altLang="ko-KR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조국</a:t>
            </a:r>
            <a:r>
              <a:rPr lang="en-US" altLang="ko-KR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</a:t>
            </a:r>
            <a:r>
              <a:rPr lang="en-US" altLang="ko-KR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</a:t>
            </a:r>
            <a:r>
              <a:rPr lang="en-US" altLang="ko-KR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사람</a:t>
            </a:r>
            <a:r>
              <a:rPr lang="en-US" altLang="ko-KR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선거</a:t>
            </a:r>
            <a:r>
              <a:rPr lang="en-US" altLang="ko-KR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나라</a:t>
            </a:r>
            <a:r>
              <a:rPr lang="en-US" altLang="ko-KR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대통령</a:t>
            </a:r>
            <a:r>
              <a:rPr lang="en-US" altLang="ko-KR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정권 등</a:t>
            </a:r>
            <a:endParaRPr lang="en-US" altLang="ko-KR" smtClean="0">
              <a:solidFill>
                <a:schemeClr val="bg1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모두 언급 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조국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윤석열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사람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정권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총선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대통령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나라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지지</a:t>
            </a:r>
            <a:r>
              <a:rPr lang="en-US" altLang="ko-KR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선거 등</a:t>
            </a:r>
            <a:endParaRPr lang="ko-KR" altLang="en-US" dirty="0">
              <a:solidFill>
                <a:schemeClr val="bg1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24733" y="6433146"/>
            <a:ext cx="290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내 상위 언급 단어 빈도 수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4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2932</Words>
  <Application>Microsoft Office PowerPoint</Application>
  <PresentationFormat>와이드스크린</PresentationFormat>
  <Paragraphs>409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ONE 모바일POP</vt:lpstr>
      <vt:lpstr>ONE 모바일POP OTF</vt:lpstr>
      <vt:lpstr>ONE 모바일고딕 Title</vt:lpstr>
      <vt:lpstr>맑은 고딕</vt:lpstr>
      <vt:lpstr>Arial</vt:lpstr>
      <vt:lpstr>Berlin Sans FB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</dc:creator>
  <cp:lastModifiedBy>HS</cp:lastModifiedBy>
  <cp:revision>253</cp:revision>
  <dcterms:created xsi:type="dcterms:W3CDTF">2024-04-06T11:15:27Z</dcterms:created>
  <dcterms:modified xsi:type="dcterms:W3CDTF">2024-04-09T11:12:25Z</dcterms:modified>
</cp:coreProperties>
</file>