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embeddedFontLs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나눔스퀘어라운드 Bold" panose="020B0600000101010101" pitchFamily="50" charset="-127"/>
      <p:bold r:id="rId33"/>
    </p:embeddedFont>
    <p:embeddedFont>
      <p:font typeface="나눔스퀘어라운드 ExtraBold" panose="020B0600000101010101" pitchFamily="50" charset="-127"/>
      <p:bold r:id="rId34"/>
    </p:embeddedFont>
    <p:embeddedFont>
      <p:font typeface="나눔스퀘어라운드 Regular" panose="020B0600000101010101" pitchFamily="50" charset="-127"/>
      <p:regular r:id="rId35"/>
    </p:embeddedFont>
    <p:embeddedFont>
      <p:font typeface="나눔스퀘어라운드OTF Bold" panose="020B0600000101010101" pitchFamily="34" charset="-127"/>
      <p:bold r:id="rId36"/>
    </p:embeddedFont>
    <p:embeddedFont>
      <p:font typeface="나눔스퀘어라운드OTF Regular" panose="020B0600000101010101" pitchFamily="34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830">
          <p15:clr>
            <a:srgbClr val="A4A3A4"/>
          </p15:clr>
        </p15:guide>
        <p15:guide id="3" orient="horz" pos="2768">
          <p15:clr>
            <a:srgbClr val="A4A3A4"/>
          </p15:clr>
        </p15:guide>
        <p15:guide id="4" orient="horz" pos="2477">
          <p15:clr>
            <a:srgbClr val="A4A3A4"/>
          </p15:clr>
        </p15:guide>
        <p15:guide id="5" pos="3838">
          <p15:clr>
            <a:srgbClr val="A4A3A4"/>
          </p15:clr>
        </p15:guide>
        <p15:guide id="6" pos="174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5aQ+rqdQX6i33tp0D4WX4DUWL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CF8"/>
    <a:srgbClr val="EBF2FA"/>
    <a:srgbClr val="D6E4F4"/>
    <a:srgbClr val="C2D7EF"/>
    <a:srgbClr val="E8EBF5"/>
    <a:srgbClr val="CDD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52F70A-7547-4331-8970-1BFF1AD0CE0F}">
  <a:tblStyle styleId="{1F52F70A-7547-4331-8970-1BFF1AD0CE0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94"/>
  </p:normalViewPr>
  <p:slideViewPr>
    <p:cSldViewPr snapToGrid="0">
      <p:cViewPr varScale="1">
        <p:scale>
          <a:sx n="60" d="100"/>
          <a:sy n="60" d="100"/>
        </p:scale>
        <p:origin x="96" y="1116"/>
      </p:cViewPr>
      <p:guideLst>
        <p:guide orient="horz" pos="2159"/>
        <p:guide orient="horz" pos="2830"/>
        <p:guide orient="horz" pos="2768"/>
        <p:guide orient="horz" pos="2477"/>
        <p:guide pos="3838"/>
        <p:guide pos="1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733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574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0562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886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2821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4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124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22"/>
          <p:cNvCxnSpPr/>
          <p:nvPr/>
        </p:nvCxnSpPr>
        <p:spPr>
          <a:xfrm>
            <a:off x="6890" y="4068068"/>
            <a:ext cx="954497" cy="1688330"/>
          </a:xfrm>
          <a:prstGeom prst="straightConnector1">
            <a:avLst/>
          </a:prstGeom>
          <a:noFill/>
          <a:ln w="25400" cap="flat" cmpd="sng">
            <a:solidFill>
              <a:srgbClr val="3F3F3F">
                <a:alpha val="3921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" name="Google Shape;23;p22"/>
          <p:cNvCxnSpPr/>
          <p:nvPr/>
        </p:nvCxnSpPr>
        <p:spPr>
          <a:xfrm>
            <a:off x="9802343" y="3860816"/>
            <a:ext cx="954497" cy="1688330"/>
          </a:xfrm>
          <a:prstGeom prst="straightConnector1">
            <a:avLst/>
          </a:prstGeom>
          <a:noFill/>
          <a:ln w="25400" cap="flat" cmpd="sng">
            <a:solidFill>
              <a:srgbClr val="3F3F3F">
                <a:alpha val="3921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" name="Google Shape;24;p22"/>
          <p:cNvCxnSpPr/>
          <p:nvPr/>
        </p:nvCxnSpPr>
        <p:spPr>
          <a:xfrm>
            <a:off x="11490985" y="1072278"/>
            <a:ext cx="639889" cy="1131847"/>
          </a:xfrm>
          <a:prstGeom prst="straightConnector1">
            <a:avLst/>
          </a:prstGeom>
          <a:noFill/>
          <a:ln w="25400" cap="flat" cmpd="sng">
            <a:solidFill>
              <a:srgbClr val="3F3F3F">
                <a:alpha val="3921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5" name="Google Shape;25;p22"/>
          <p:cNvCxnSpPr/>
          <p:nvPr/>
        </p:nvCxnSpPr>
        <p:spPr>
          <a:xfrm>
            <a:off x="2242163" y="30779"/>
            <a:ext cx="1759441" cy="2909393"/>
          </a:xfrm>
          <a:prstGeom prst="straightConnector1">
            <a:avLst/>
          </a:prstGeom>
          <a:noFill/>
          <a:ln w="25400" cap="flat" cmpd="sng">
            <a:solidFill>
              <a:srgbClr val="3F3F3F">
                <a:alpha val="3921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bc.de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307158" y="2459675"/>
            <a:ext cx="7577667" cy="56521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381000" sx="99000" sy="99000" algn="ctr" rotWithShape="0">
              <a:srgbClr val="8DA9DB">
                <a:alpha val="23921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대화의</a:t>
            </a:r>
            <a:r>
              <a:rPr lang="en-US" sz="1800" b="1" i="0" u="none" strike="noStrike" cap="none" dirty="0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재구성</a:t>
            </a:r>
            <a:r>
              <a:rPr lang="en-US" sz="1800" b="1" i="0" u="none" strike="noStrike" cap="none" dirty="0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: </a:t>
            </a:r>
            <a:r>
              <a:rPr lang="en-US" sz="1800" b="1" i="0" u="none" strike="noStrike" cap="none" dirty="0" err="1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음성</a:t>
            </a:r>
            <a:r>
              <a:rPr lang="en-US" sz="1800" b="1" i="0" u="none" strike="noStrike" cap="none" dirty="0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인식</a:t>
            </a:r>
            <a:r>
              <a:rPr lang="en-US" sz="1800" b="1" i="0" u="none" strike="noStrike" cap="none" dirty="0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기반</a:t>
            </a:r>
            <a:r>
              <a:rPr lang="en-US" sz="1800" b="1" i="0" u="none" strike="noStrike" cap="none" dirty="0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ko-KR" altLang="en-US" sz="1800" b="1" i="0" u="none" strike="noStrike" cap="none" dirty="0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텍스트 </a:t>
            </a:r>
            <a:r>
              <a:rPr lang="en-US" sz="1800" b="1" i="0" u="none" strike="noStrike" cap="none" dirty="0" err="1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요약</a:t>
            </a:r>
            <a:r>
              <a:rPr lang="en-US" sz="1800" b="1" i="0" u="none" strike="noStrike" cap="none" dirty="0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및 </a:t>
            </a:r>
            <a:r>
              <a:rPr lang="en-US" sz="1800" b="1" i="0" u="none" strike="noStrike" cap="none" dirty="0" err="1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키워드</a:t>
            </a:r>
            <a:r>
              <a:rPr lang="en-US" sz="1800" b="1" i="0" u="none" strike="noStrike" cap="none" dirty="0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추출</a:t>
            </a:r>
            <a:r>
              <a:rPr lang="en-US" sz="1800" b="1" i="0" u="none" strike="noStrike" cap="none" dirty="0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모델</a:t>
            </a:r>
            <a:r>
              <a:rPr lang="en-US" sz="1800" b="1" i="0" u="none" strike="noStrike" cap="none" dirty="0">
                <a:solidFill>
                  <a:srgbClr val="497CF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 </a:t>
            </a:r>
            <a:endParaRPr sz="1800" b="1" i="0" u="none" strike="noStrike" cap="none" dirty="0">
              <a:solidFill>
                <a:srgbClr val="497CF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586915" y="3914991"/>
            <a:ext cx="501815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71616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팀원의 재구성</a:t>
            </a:r>
            <a:endParaRPr sz="2000" b="0" i="0" u="none" strike="noStrike" cap="none" dirty="0">
              <a:solidFill>
                <a:srgbClr val="171616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71616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최용우 , </a:t>
            </a:r>
            <a:r>
              <a:rPr lang="en-US" sz="2000" b="0" i="0" u="none" strike="noStrike" cap="none" dirty="0" err="1">
                <a:solidFill>
                  <a:srgbClr val="171616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sym typeface="Arial"/>
              </a:rPr>
              <a:t>최희범</a:t>
            </a:r>
            <a:endParaRPr sz="2000" b="0" i="0" u="none" strike="noStrike" cap="none" dirty="0">
              <a:solidFill>
                <a:srgbClr val="171616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1822545" y="6490608"/>
            <a:ext cx="2616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1246092" y="471131"/>
            <a:ext cx="1172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Methods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KoBART</a:t>
            </a:r>
            <a:endParaRPr sz="2000" b="0" i="0" u="none" strike="noStrike" cap="none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1325314" y="5500446"/>
            <a:ext cx="92635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1325314" y="5420857"/>
            <a:ext cx="97494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Text-Summarization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모델로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기존의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Huggingface의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Bart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모델을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한국어로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pre-training</a:t>
            </a:r>
            <a:endParaRPr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KoBART가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대화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데이터에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맞게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한국어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대화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요약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데이터로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Fine-tun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ng </a:t>
            </a: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</p:txBody>
      </p:sp>
      <p:pic>
        <p:nvPicPr>
          <p:cNvPr id="221" name="Google Shape;22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050" y="1486549"/>
            <a:ext cx="5318750" cy="35106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 txBox="1"/>
          <p:nvPr/>
        </p:nvSpPr>
        <p:spPr>
          <a:xfrm>
            <a:off x="653465" y="6112035"/>
            <a:ext cx="974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출처:</a:t>
            </a:r>
            <a:r>
              <a:rPr lang="en-US" sz="1000">
                <a:solidFill>
                  <a:schemeClr val="dk1"/>
                </a:solidFill>
              </a:rPr>
              <a:t> Pseudocode Generation from Source Code Using the BART Model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34;p10">
            <a:extLst>
              <a:ext uri="{FF2B5EF4-FFF2-40B4-BE49-F238E27FC236}">
                <a16:creationId xmlns:a16="http://schemas.microsoft.com/office/drawing/2014/main" id="{9FFB1860-2ECC-4C06-B532-D14173C973AB}"/>
              </a:ext>
            </a:extLst>
          </p:cNvPr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1246092" y="471131"/>
            <a:ext cx="1172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Methods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KoBART</a:t>
            </a:r>
            <a:endParaRPr sz="2000" b="0" i="0" u="none" strike="noStrike" cap="none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1325314" y="5500446"/>
            <a:ext cx="92635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1932817" y="4643388"/>
            <a:ext cx="24525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Pretraining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87" y="2825276"/>
            <a:ext cx="4247975" cy="12074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</p:pic>
      <p:sp>
        <p:nvSpPr>
          <p:cNvPr id="236" name="Google Shape;236;p10"/>
          <p:cNvSpPr txBox="1"/>
          <p:nvPr/>
        </p:nvSpPr>
        <p:spPr>
          <a:xfrm>
            <a:off x="7950367" y="4643388"/>
            <a:ext cx="24525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Fine-tuning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37" name="Google Shape;23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1963" y="2726662"/>
            <a:ext cx="3523122" cy="139838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0"/>
          <p:cNvSpPr txBox="1"/>
          <p:nvPr/>
        </p:nvSpPr>
        <p:spPr>
          <a:xfrm>
            <a:off x="653465" y="6112035"/>
            <a:ext cx="974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출처:</a:t>
            </a:r>
            <a:r>
              <a:rPr lang="en-US" sz="1000">
                <a:solidFill>
                  <a:schemeClr val="dk1"/>
                </a:solidFill>
              </a:rPr>
              <a:t> Pseudocode Generation from Source Code Using the BART Model, velog.io/@tobigs-nlp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1246092" y="471131"/>
            <a:ext cx="1172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Methods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KeyBERT</a:t>
            </a:r>
            <a:endParaRPr sz="2000" b="0" i="0" u="none" strike="noStrike" cap="none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1325314" y="5500446"/>
            <a:ext cx="92635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1274319" y="5084968"/>
            <a:ext cx="974928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원문과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키워드의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유사도를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추출하고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핵심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키워드를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추출하기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위해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KeyBERT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활용</a:t>
            </a: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KoBERT의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pre-trained 된 Embedding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사용</a:t>
            </a: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265" y="1974975"/>
            <a:ext cx="3291700" cy="2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 txBox="1"/>
          <p:nvPr/>
        </p:nvSpPr>
        <p:spPr>
          <a:xfrm>
            <a:off x="5957105" y="2920537"/>
            <a:ext cx="44268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Pretraining</a:t>
            </a: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457200" marR="0" lvl="0" indent="-330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MLM(Masked Language Model)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457200" marR="0" lvl="0" indent="-330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NSP(Next Sentence Prediction)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653465" y="6112035"/>
            <a:ext cx="974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출처:</a:t>
            </a:r>
            <a:r>
              <a:rPr lang="en-US" sz="1000">
                <a:solidFill>
                  <a:schemeClr val="dk1"/>
                </a:solidFill>
              </a:rPr>
              <a:t> BERT: Pre-training of Deep Bidirectional Transformers for Language Understanding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1246092" y="471131"/>
            <a:ext cx="1172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Methods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KeyBERT</a:t>
            </a:r>
            <a:endParaRPr sz="2000" b="0" i="0" u="none" strike="noStrike" cap="none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1325314" y="5500446"/>
            <a:ext cx="92635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1325314" y="2131809"/>
            <a:ext cx="97494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Keyword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추출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방법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사전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훈련된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BERT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모델을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사용해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벡터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형태로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임베딩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단어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또는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n-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gram을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추출하기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위해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Bag of words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등의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기법을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활용해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텍스트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데이터로부터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단어와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n-gram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추출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문서를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임베딩하는데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사용된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동일한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모델을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이용해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단어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또는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n-gram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임베딩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임베딩과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각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키워드의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임베딩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사이의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코사인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유사도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계산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가장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유사도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점수가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높은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키워드가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핵심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키워드로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선택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265" name="Google Shape;265;p12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1246092" y="471131"/>
            <a:ext cx="1172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Results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Speech-to-Text</a:t>
            </a:r>
            <a:endParaRPr sz="2000" b="0" i="0" u="none" strike="noStrike" cap="none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 txBox="1"/>
          <p:nvPr/>
        </p:nvSpPr>
        <p:spPr>
          <a:xfrm>
            <a:off x="7790352" y="2520445"/>
            <a:ext cx="469309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발화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시간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텍스트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어절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단위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분류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발화자</a:t>
            </a: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338FA-11E3-1258-273C-6C433FE40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91"/>
          <a:stretch/>
        </p:blipFill>
        <p:spPr>
          <a:xfrm>
            <a:off x="898452" y="2398290"/>
            <a:ext cx="6598230" cy="37220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246092" y="471131"/>
            <a:ext cx="1172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Results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Text-Summarization</a:t>
            </a:r>
            <a:endParaRPr sz="2000" b="0" i="0" u="none" strike="noStrike" cap="none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1325314" y="2131809"/>
            <a:ext cx="88431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KoBART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모델을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Fine-tuning</a:t>
            </a:r>
            <a:endParaRPr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약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22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만개의 원문과 요약문 쌍을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Train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Data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로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6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만개의 원문과 요약문 쌍을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Validation Data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로 사용</a:t>
            </a:r>
            <a:endParaRPr lang="en-US" altLang="ko-KR"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Sequence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의 최대 길이를 변경해보며 학습하였고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, Overfitting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이 되지 않도록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Dropout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을 조정함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F43EC94-BF52-09F8-8C1F-2B7ADAC0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314" y="3625272"/>
            <a:ext cx="3983776" cy="21931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ED5337-EED3-9E2A-861B-AAEE3E583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25272"/>
            <a:ext cx="4329953" cy="24572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246092" y="471131"/>
            <a:ext cx="1172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Results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E79D-9294-FC30-FE53-3D85CB00094E}"/>
              </a:ext>
            </a:extLst>
          </p:cNvPr>
          <p:cNvSpPr txBox="1"/>
          <p:nvPr/>
        </p:nvSpPr>
        <p:spPr>
          <a:xfrm>
            <a:off x="3263153" y="2298057"/>
            <a:ext cx="6096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여보세요. 네 안녕하세요 최용우님 맞으시죠 네 여기는 딥러닝 부트 캠프 신청해주신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알파코인데요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네 잠시 통화 가능하세요 네 저희 과정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지원해주셔서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감사드리고요. 저희 지원서 바탕으로 몇 가지 여쭤보고 면접 예약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도와드릴게요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네 어 내일 배움 카드는 있다고 체크해 주셨는데 네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네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실물 카드로 갖고 계신 거죠? 네 혹시 저희 과정 같은 국비 과정 혹시 수강하신 이력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있으실까요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 아니요 없어요. 아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처음이세요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 네 그러면 혹시 지금 거주하시는 지역은 어느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쪽이세요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 어 그 일산 쪽에 거주하고 있어요. 일산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쪽이세요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혹시 뭐 구나 동까지 말씀 주실 수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있으실까요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 저희가 통화 때문에 확인하는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부분이라서요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아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행신력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바로 근처에 거주하고 있음. 인식력 근처로 잘 남겨드리고요. 네 어 저희가 그 지원하셨을 때 확인은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하셨겠지만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그 개강하고 2주 정도는 온라인 과정이 있고요 이후에 5개월 정도는 성수에 있는 교육장에서 지금 저 좀 교육이 진행이 되거든요. 통학은 문제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없으실까요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 네 문제 없어요. 네 그러면 저희가 마지막으로 그 면접 안내드릴 건데요 면접은 저희가 줌을 통해서 비대면으로 진행하고 있어요. 네 주문 설치되어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있으실까요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 네 그러면 혹시 월요일 오후에 면접 가능한 시간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있으실까요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어. 어 다음 주 월요일.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네네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네 아무 때나 괜찮아요.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괜찮으세요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그러면은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면접 시간 2시로 잡아드려도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괜찮으실까요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? 네. 그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비대면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면접이라는 게. 네 응? 그냥 줌을 통해서 면접한다는 거죠?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네네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맞습니다. 아 네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알겠습니다.한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10분에서 15분 정도 진행될 거고요. 저희 과정 신청하신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동기라던가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뭐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아니면은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뭐 커리큘럼에 대한 이해도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그다음에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저희 과정 수료하시고 계획 같은 거 위주로 여쭤볼 거예요. 그래서 네 편하게 참석해 주시면 되고요 면접 참여하시는 </a:t>
            </a:r>
            <a:r>
              <a:rPr lang="ko-KR" altLang="en-US" sz="8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URL은</a:t>
            </a:r>
            <a:r>
              <a:rPr lang="ko-KR" altLang="en-US" sz="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월요일날 오전 중으로 발송될 거예요. 2시에 네 해당 URL 접속해서 면접 진행해 주시면 됩니다. 아 알겠습니다. 네 감사합니다. 네.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42E8B-D1E0-5EF3-0F89-F66984475E3D}"/>
              </a:ext>
            </a:extLst>
          </p:cNvPr>
          <p:cNvSpPr txBox="1"/>
          <p:nvPr/>
        </p:nvSpPr>
        <p:spPr>
          <a:xfrm>
            <a:off x="5572459" y="150602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원문 텍스트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13AFC4-695A-5FB9-39FF-E09878F110D8}"/>
              </a:ext>
            </a:extLst>
          </p:cNvPr>
          <p:cNvSpPr txBox="1"/>
          <p:nvPr/>
        </p:nvSpPr>
        <p:spPr>
          <a:xfrm>
            <a:off x="5572459" y="442186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요약 텍스트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AB0EF0-4A88-14A7-647C-09060C7D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752" y="5161448"/>
            <a:ext cx="8430802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1246092" y="471131"/>
            <a:ext cx="1172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Results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Text-Summarization</a:t>
            </a:r>
            <a:endParaRPr sz="2000" b="0" i="0" u="none" strike="noStrike" cap="none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1325314" y="2131809"/>
            <a:ext cx="88431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2000</a:t>
            </a:r>
            <a:r>
              <a:rPr lang="ko-KR" alt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개의 </a:t>
            </a: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Test Data </a:t>
            </a:r>
            <a:r>
              <a:rPr lang="ko-KR" alt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기준 모델 성능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CB0004-EBAD-99C3-8257-316D4D481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82282"/>
              </p:ext>
            </p:extLst>
          </p:nvPr>
        </p:nvGraphicFramePr>
        <p:xfrm>
          <a:off x="1325314" y="3099014"/>
          <a:ext cx="9377081" cy="2676088"/>
        </p:xfrm>
        <a:graphic>
          <a:graphicData uri="http://schemas.openxmlformats.org/drawingml/2006/table">
            <a:tbl>
              <a:tblPr firstRow="1" bandRow="1">
                <a:effectLst/>
                <a:tableStyleId>{1F52F70A-7547-4331-8970-1BFF1AD0CE0F}</a:tableStyleId>
              </a:tblPr>
              <a:tblGrid>
                <a:gridCol w="1339583">
                  <a:extLst>
                    <a:ext uri="{9D8B030D-6E8A-4147-A177-3AD203B41FA5}">
                      <a16:colId xmlns:a16="http://schemas.microsoft.com/office/drawing/2014/main" val="160743982"/>
                    </a:ext>
                  </a:extLst>
                </a:gridCol>
                <a:gridCol w="1339583">
                  <a:extLst>
                    <a:ext uri="{9D8B030D-6E8A-4147-A177-3AD203B41FA5}">
                      <a16:colId xmlns:a16="http://schemas.microsoft.com/office/drawing/2014/main" val="1549911750"/>
                    </a:ext>
                  </a:extLst>
                </a:gridCol>
                <a:gridCol w="1339583">
                  <a:extLst>
                    <a:ext uri="{9D8B030D-6E8A-4147-A177-3AD203B41FA5}">
                      <a16:colId xmlns:a16="http://schemas.microsoft.com/office/drawing/2014/main" val="621643545"/>
                    </a:ext>
                  </a:extLst>
                </a:gridCol>
                <a:gridCol w="1339583">
                  <a:extLst>
                    <a:ext uri="{9D8B030D-6E8A-4147-A177-3AD203B41FA5}">
                      <a16:colId xmlns:a16="http://schemas.microsoft.com/office/drawing/2014/main" val="1011439672"/>
                    </a:ext>
                  </a:extLst>
                </a:gridCol>
                <a:gridCol w="1339583">
                  <a:extLst>
                    <a:ext uri="{9D8B030D-6E8A-4147-A177-3AD203B41FA5}">
                      <a16:colId xmlns:a16="http://schemas.microsoft.com/office/drawing/2014/main" val="2149335888"/>
                    </a:ext>
                  </a:extLst>
                </a:gridCol>
                <a:gridCol w="1339583">
                  <a:extLst>
                    <a:ext uri="{9D8B030D-6E8A-4147-A177-3AD203B41FA5}">
                      <a16:colId xmlns:a16="http://schemas.microsoft.com/office/drawing/2014/main" val="2725240068"/>
                    </a:ext>
                  </a:extLst>
                </a:gridCol>
                <a:gridCol w="1339583">
                  <a:extLst>
                    <a:ext uri="{9D8B030D-6E8A-4147-A177-3AD203B41FA5}">
                      <a16:colId xmlns:a16="http://schemas.microsoft.com/office/drawing/2014/main" val="2544928909"/>
                    </a:ext>
                  </a:extLst>
                </a:gridCol>
              </a:tblGrid>
              <a:tr h="334511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7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Max_len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=180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7C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Max_len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=200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7C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Max_len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=200, Dropout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7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17246"/>
                  </a:ext>
                </a:extLst>
              </a:tr>
              <a:tr h="334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Rouge-1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Rouge-l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Rouge-1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Rouge-l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Rouge-1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Rouge-l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54411"/>
                  </a:ext>
                </a:extLst>
              </a:tr>
              <a:tr h="669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Precision</a:t>
                      </a:r>
                      <a:endParaRPr lang="ko-KR" altLang="en-US" dirty="0"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0.278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0.233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0.277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0.233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0.278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0.234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78024"/>
                  </a:ext>
                </a:extLst>
              </a:tr>
              <a:tr h="669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Recall</a:t>
                      </a:r>
                      <a:endParaRPr lang="ko-KR" altLang="en-US" dirty="0"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E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0.589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0.500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0.587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0.497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0.597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0.506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343681"/>
                  </a:ext>
                </a:extLst>
              </a:tr>
              <a:tr h="669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F1</a:t>
                      </a:r>
                      <a:endParaRPr lang="ko-KR" altLang="en-US" dirty="0"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0.368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0.310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0.367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0.309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0.369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0.311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2D7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8860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6"/>
          <p:cNvSpPr txBox="1"/>
          <p:nvPr/>
        </p:nvSpPr>
        <p:spPr>
          <a:xfrm>
            <a:off x="1246092" y="471131"/>
            <a:ext cx="1172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Results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Keyword Extraction</a:t>
            </a:r>
            <a:endParaRPr sz="2000" b="0" i="0" u="none" strike="noStrike" cap="none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1325325" y="2131800"/>
            <a:ext cx="95397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Mecab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형태소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분석기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사용</a:t>
            </a: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MSS(Maximum sum Similarity), MMR(Maximum Marginal Relevance)를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사용해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다양한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키워드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추출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900600-0783-4941-E496-CCC6979B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410" y="3980858"/>
            <a:ext cx="2198103" cy="120581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653475" y="319318"/>
            <a:ext cx="2826376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653475" y="461879"/>
            <a:ext cx="282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Discussion&amp;Conclusion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활용분야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1274319" y="2013890"/>
            <a:ext cx="9325752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비즈니스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회의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및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워크숍</a:t>
            </a: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회의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내용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실시간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텍스트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변환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및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회의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주요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내용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요약</a:t>
            </a: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의료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상담</a:t>
            </a: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의사와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환자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간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대화를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텍스트로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변환하여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요약하여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진단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치료계획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등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키워드를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얻고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의료기록으로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활용</a:t>
            </a: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고객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서비스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및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지원</a:t>
            </a: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전화나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온라인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대화를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텍스트로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변환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요약하여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문제나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요청사항을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신속하게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해결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가능</a:t>
            </a: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69454" y="656264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`</a:t>
            </a: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270925" y="471125"/>
            <a:ext cx="128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contents</a:t>
            </a:r>
            <a:endParaRPr sz="1800" b="0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grpSp>
        <p:nvGrpSpPr>
          <p:cNvPr id="104" name="Google Shape;104;p2"/>
          <p:cNvGrpSpPr/>
          <p:nvPr/>
        </p:nvGrpSpPr>
        <p:grpSpPr>
          <a:xfrm>
            <a:off x="1251115" y="2026425"/>
            <a:ext cx="9689763" cy="533722"/>
            <a:chOff x="2697966" y="1683864"/>
            <a:chExt cx="6793122" cy="523220"/>
          </a:xfrm>
        </p:grpSpPr>
        <p:grpSp>
          <p:nvGrpSpPr>
            <p:cNvPr id="105" name="Google Shape;105;p2"/>
            <p:cNvGrpSpPr/>
            <p:nvPr/>
          </p:nvGrpSpPr>
          <p:grpSpPr>
            <a:xfrm>
              <a:off x="2697966" y="1683864"/>
              <a:ext cx="2388608" cy="512925"/>
              <a:chOff x="3609310" y="1843394"/>
              <a:chExt cx="2388608" cy="512925"/>
            </a:xfrm>
          </p:grpSpPr>
          <p:grpSp>
            <p:nvGrpSpPr>
              <p:cNvPr id="106" name="Google Shape;106;p2"/>
              <p:cNvGrpSpPr/>
              <p:nvPr/>
            </p:nvGrpSpPr>
            <p:grpSpPr>
              <a:xfrm>
                <a:off x="3609310" y="1843394"/>
                <a:ext cx="510014" cy="504714"/>
                <a:chOff x="3609310" y="1843394"/>
                <a:chExt cx="510014" cy="504714"/>
              </a:xfrm>
            </p:grpSpPr>
            <p:sp>
              <p:nvSpPr>
                <p:cNvPr id="107" name="Google Shape;107;p2"/>
                <p:cNvSpPr txBox="1"/>
                <p:nvPr/>
              </p:nvSpPr>
              <p:spPr>
                <a:xfrm>
                  <a:off x="3609310" y="1843394"/>
                  <a:ext cx="510014" cy="5047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800" b="0" i="0" u="none" strike="noStrike" cap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dirty="0"/>
                </a:p>
              </p:txBody>
            </p:sp>
            <p:cxnSp>
              <p:nvCxnSpPr>
                <p:cNvPr id="108" name="Google Shape;108;p2"/>
                <p:cNvCxnSpPr/>
                <p:nvPr/>
              </p:nvCxnSpPr>
              <p:spPr>
                <a:xfrm rot="10800000">
                  <a:off x="3992578" y="1955548"/>
                  <a:ext cx="0" cy="307901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09" name="Google Shape;109;p2"/>
              <p:cNvSpPr txBox="1"/>
              <p:nvPr/>
            </p:nvSpPr>
            <p:spPr>
              <a:xfrm>
                <a:off x="4247212" y="1843394"/>
                <a:ext cx="1750706" cy="51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 dirty="0">
                    <a:solidFill>
                      <a:schemeClr val="dk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  <a:sym typeface="Arial"/>
                  </a:rPr>
                  <a:t>Introduction</a:t>
                </a:r>
                <a:endParaRPr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cxnSp>
          <p:nvCxnSpPr>
            <p:cNvPr id="110" name="Google Shape;110;p2"/>
            <p:cNvCxnSpPr/>
            <p:nvPr/>
          </p:nvCxnSpPr>
          <p:spPr>
            <a:xfrm>
              <a:off x="2825857" y="2207084"/>
              <a:ext cx="6665231" cy="0"/>
            </a:xfrm>
            <a:prstGeom prst="straightConnector1">
              <a:avLst/>
            </a:prstGeom>
            <a:noFill/>
            <a:ln w="12700" cap="flat" cmpd="sng">
              <a:solidFill>
                <a:srgbClr val="F2F2F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111" name="Google Shape;111;p2"/>
          <p:cNvGrpSpPr/>
          <p:nvPr/>
        </p:nvGrpSpPr>
        <p:grpSpPr>
          <a:xfrm>
            <a:off x="1251115" y="2702379"/>
            <a:ext cx="9689763" cy="533726"/>
            <a:chOff x="2697966" y="2344247"/>
            <a:chExt cx="6793122" cy="523224"/>
          </a:xfrm>
        </p:grpSpPr>
        <p:grpSp>
          <p:nvGrpSpPr>
            <p:cNvPr id="112" name="Google Shape;112;p2"/>
            <p:cNvGrpSpPr/>
            <p:nvPr/>
          </p:nvGrpSpPr>
          <p:grpSpPr>
            <a:xfrm>
              <a:off x="2697966" y="2344247"/>
              <a:ext cx="510014" cy="505028"/>
              <a:chOff x="3609310" y="1843390"/>
              <a:chExt cx="510014" cy="505028"/>
            </a:xfrm>
          </p:grpSpPr>
          <p:sp>
            <p:nvSpPr>
              <p:cNvPr id="113" name="Google Shape;113;p2"/>
              <p:cNvSpPr txBox="1"/>
              <p:nvPr/>
            </p:nvSpPr>
            <p:spPr>
              <a:xfrm>
                <a:off x="3609310" y="1843390"/>
                <a:ext cx="510014" cy="505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dirty="0"/>
              </a:p>
            </p:txBody>
          </p:sp>
          <p:cxnSp>
            <p:nvCxnSpPr>
              <p:cNvPr id="114" name="Google Shape;114;p2"/>
              <p:cNvCxnSpPr/>
              <p:nvPr/>
            </p:nvCxnSpPr>
            <p:spPr>
              <a:xfrm rot="10800000">
                <a:off x="3992578" y="1955548"/>
                <a:ext cx="0" cy="307901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115" name="Google Shape;115;p2"/>
            <p:cNvSpPr txBox="1"/>
            <p:nvPr/>
          </p:nvSpPr>
          <p:spPr>
            <a:xfrm>
              <a:off x="3335867" y="2344251"/>
              <a:ext cx="1750706" cy="51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sym typeface="Arial"/>
                </a:rPr>
                <a:t>Methods</a:t>
              </a:r>
              <a:endPara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116" name="Google Shape;116;p2"/>
            <p:cNvCxnSpPr/>
            <p:nvPr/>
          </p:nvCxnSpPr>
          <p:spPr>
            <a:xfrm>
              <a:off x="2825857" y="2867471"/>
              <a:ext cx="6665231" cy="0"/>
            </a:xfrm>
            <a:prstGeom prst="straightConnector1">
              <a:avLst/>
            </a:prstGeom>
            <a:noFill/>
            <a:ln w="12700" cap="flat" cmpd="sng">
              <a:solidFill>
                <a:srgbClr val="F2F2F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117" name="Google Shape;117;p2"/>
          <p:cNvGrpSpPr/>
          <p:nvPr/>
        </p:nvGrpSpPr>
        <p:grpSpPr>
          <a:xfrm>
            <a:off x="1251115" y="4054296"/>
            <a:ext cx="9689763" cy="533724"/>
            <a:chOff x="2697966" y="3746537"/>
            <a:chExt cx="6793122" cy="523222"/>
          </a:xfrm>
        </p:grpSpPr>
        <p:grpSp>
          <p:nvGrpSpPr>
            <p:cNvPr id="118" name="Google Shape;118;p2"/>
            <p:cNvGrpSpPr/>
            <p:nvPr/>
          </p:nvGrpSpPr>
          <p:grpSpPr>
            <a:xfrm>
              <a:off x="2697966" y="3746537"/>
              <a:ext cx="3723374" cy="512885"/>
              <a:chOff x="3609310" y="1843392"/>
              <a:chExt cx="3723374" cy="512885"/>
            </a:xfrm>
          </p:grpSpPr>
          <p:grpSp>
            <p:nvGrpSpPr>
              <p:cNvPr id="119" name="Google Shape;119;p2"/>
              <p:cNvGrpSpPr/>
              <p:nvPr/>
            </p:nvGrpSpPr>
            <p:grpSpPr>
              <a:xfrm>
                <a:off x="3609310" y="1843392"/>
                <a:ext cx="510014" cy="505649"/>
                <a:chOff x="3609310" y="1843392"/>
                <a:chExt cx="510014" cy="505649"/>
              </a:xfrm>
            </p:grpSpPr>
            <p:sp>
              <p:nvSpPr>
                <p:cNvPr id="120" name="Google Shape;120;p2"/>
                <p:cNvSpPr txBox="1"/>
                <p:nvPr/>
              </p:nvSpPr>
              <p:spPr>
                <a:xfrm>
                  <a:off x="3609310" y="1843392"/>
                  <a:ext cx="510014" cy="505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8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/>
                </a:p>
              </p:txBody>
            </p:sp>
            <p:cxnSp>
              <p:nvCxnSpPr>
                <p:cNvPr id="121" name="Google Shape;121;p2"/>
                <p:cNvCxnSpPr/>
                <p:nvPr/>
              </p:nvCxnSpPr>
              <p:spPr>
                <a:xfrm rot="10800000">
                  <a:off x="3992578" y="1955548"/>
                  <a:ext cx="0" cy="307901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22" name="Google Shape;122;p2"/>
              <p:cNvSpPr txBox="1"/>
              <p:nvPr/>
            </p:nvSpPr>
            <p:spPr>
              <a:xfrm>
                <a:off x="4247212" y="1843392"/>
                <a:ext cx="3085472" cy="5128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 dirty="0">
                    <a:solidFill>
                      <a:schemeClr val="dk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  <a:sym typeface="Arial"/>
                  </a:rPr>
                  <a:t>Discussion &amp; Conclusion</a:t>
                </a:r>
                <a:endParaRPr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cxnSp>
          <p:nvCxnSpPr>
            <p:cNvPr id="123" name="Google Shape;123;p2"/>
            <p:cNvCxnSpPr/>
            <p:nvPr/>
          </p:nvCxnSpPr>
          <p:spPr>
            <a:xfrm>
              <a:off x="2825857" y="4269759"/>
              <a:ext cx="6665231" cy="0"/>
            </a:xfrm>
            <a:prstGeom prst="straightConnector1">
              <a:avLst/>
            </a:prstGeom>
            <a:noFill/>
            <a:ln w="12700" cap="flat" cmpd="sng">
              <a:solidFill>
                <a:srgbClr val="F2F2F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124" name="Google Shape;124;p2"/>
          <p:cNvGrpSpPr/>
          <p:nvPr/>
        </p:nvGrpSpPr>
        <p:grpSpPr>
          <a:xfrm>
            <a:off x="1251115" y="3378341"/>
            <a:ext cx="9689763" cy="533722"/>
            <a:chOff x="2697966" y="2344251"/>
            <a:chExt cx="6793122" cy="523220"/>
          </a:xfrm>
        </p:grpSpPr>
        <p:grpSp>
          <p:nvGrpSpPr>
            <p:cNvPr id="125" name="Google Shape;125;p2"/>
            <p:cNvGrpSpPr/>
            <p:nvPr/>
          </p:nvGrpSpPr>
          <p:grpSpPr>
            <a:xfrm>
              <a:off x="2697966" y="2344251"/>
              <a:ext cx="510014" cy="505335"/>
              <a:chOff x="3609310" y="1843394"/>
              <a:chExt cx="510014" cy="505335"/>
            </a:xfrm>
          </p:grpSpPr>
          <p:sp>
            <p:nvSpPr>
              <p:cNvPr id="126" name="Google Shape;126;p2"/>
              <p:cNvSpPr txBox="1"/>
              <p:nvPr/>
            </p:nvSpPr>
            <p:spPr>
              <a:xfrm>
                <a:off x="3609310" y="1843394"/>
                <a:ext cx="510014" cy="505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dirty="0"/>
              </a:p>
            </p:txBody>
          </p:sp>
          <p:cxnSp>
            <p:nvCxnSpPr>
              <p:cNvPr id="127" name="Google Shape;127;p2"/>
              <p:cNvCxnSpPr/>
              <p:nvPr/>
            </p:nvCxnSpPr>
            <p:spPr>
              <a:xfrm rot="10800000">
                <a:off x="3992578" y="1955548"/>
                <a:ext cx="0" cy="307901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128" name="Google Shape;128;p2"/>
            <p:cNvSpPr txBox="1"/>
            <p:nvPr/>
          </p:nvSpPr>
          <p:spPr>
            <a:xfrm>
              <a:off x="3335867" y="2344251"/>
              <a:ext cx="1750706" cy="512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sym typeface="Arial"/>
                </a:rPr>
                <a:t>Results</a:t>
              </a:r>
              <a:endPara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cxnSp>
          <p:nvCxnSpPr>
            <p:cNvPr id="129" name="Google Shape;129;p2"/>
            <p:cNvCxnSpPr/>
            <p:nvPr/>
          </p:nvCxnSpPr>
          <p:spPr>
            <a:xfrm>
              <a:off x="2825857" y="2867471"/>
              <a:ext cx="6665231" cy="0"/>
            </a:xfrm>
            <a:prstGeom prst="straightConnector1">
              <a:avLst/>
            </a:prstGeom>
            <a:noFill/>
            <a:ln w="12700" cap="flat" cmpd="sng">
              <a:solidFill>
                <a:srgbClr val="F2F2F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130" name="Google Shape;130;p2"/>
          <p:cNvSpPr txBox="1"/>
          <p:nvPr/>
        </p:nvSpPr>
        <p:spPr>
          <a:xfrm>
            <a:off x="11822545" y="6490608"/>
            <a:ext cx="2616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653475" y="319318"/>
            <a:ext cx="2826376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653475" y="461879"/>
            <a:ext cx="282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Discussion&amp;Conclusion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자체 평가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20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25;p17">
            <a:extLst>
              <a:ext uri="{FF2B5EF4-FFF2-40B4-BE49-F238E27FC236}">
                <a16:creationId xmlns:a16="http://schemas.microsoft.com/office/drawing/2014/main" id="{E2F8F67F-0D21-4B8A-DC6E-F89377258E8F}"/>
              </a:ext>
            </a:extLst>
          </p:cNvPr>
          <p:cNvSpPr txBox="1"/>
          <p:nvPr/>
        </p:nvSpPr>
        <p:spPr>
          <a:xfrm>
            <a:off x="1274319" y="2013890"/>
            <a:ext cx="9325752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요약 모델 정확도 부족</a:t>
            </a:r>
            <a:endParaRPr lang="ko-KR" altLang="en-US"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컴퓨팅 자원 부족으로 인해 충분히 많은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Epoch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를 학습하지 못했고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, </a:t>
            </a:r>
            <a:r>
              <a:rPr lang="ko-KR" altLang="en-US" sz="18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하이퍼</a:t>
            </a:r>
            <a:r>
              <a:rPr lang="ko-KR" altLang="en-US" sz="18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파라미터 튜닝을 충분히 하지 못함</a:t>
            </a:r>
            <a:endParaRPr lang="en-US" altLang="ko-KR" sz="18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457200"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ko-KR" altLang="en-US"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실시간 키워드 추출의 어려움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indent="-28575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문맥을 파악하여 키워드를 추출하지만 속도가 느려서 실시간으로 적용하기에 어려움이 있음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튜닝을 충분히 한다면 좋은 성능을 낼 수 있을 것이고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,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모델의 구조 자체를 파악하는 것도 </a:t>
            </a:r>
            <a:r>
              <a:rPr lang="ko-KR" altLang="en-US" sz="18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값진 경험이 되었음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indent="-28575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altLang="ko-KR" sz="18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42950" indent="-28575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altLang="ko-KR" sz="18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"/>
          <p:cNvSpPr txBox="1"/>
          <p:nvPr/>
        </p:nvSpPr>
        <p:spPr>
          <a:xfrm>
            <a:off x="2941932" y="2705725"/>
            <a:ext cx="630813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 dirty="0">
                <a:solidFill>
                  <a:srgbClr val="347BF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oppins"/>
                <a:sym typeface="Poppins"/>
              </a:rPr>
              <a:t>Thank </a:t>
            </a:r>
            <a:r>
              <a:rPr lang="en-US" sz="8800" b="1" i="0" u="none" strike="noStrike" cap="none" dirty="0">
                <a:solidFill>
                  <a:srgbClr val="26262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Poppins"/>
                <a:sym typeface="Poppins"/>
              </a:rPr>
              <a:t>You</a:t>
            </a:r>
            <a:endParaRPr sz="8800" b="1" i="0" u="none" strike="noStrike" cap="none" dirty="0">
              <a:solidFill>
                <a:srgbClr val="26262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Poppins"/>
              <a:sym typeface="Poppins"/>
            </a:endParaRPr>
          </a:p>
        </p:txBody>
      </p:sp>
      <p:grpSp>
        <p:nvGrpSpPr>
          <p:cNvPr id="343" name="Google Shape;343;p19"/>
          <p:cNvGrpSpPr/>
          <p:nvPr/>
        </p:nvGrpSpPr>
        <p:grpSpPr>
          <a:xfrm>
            <a:off x="7886019" y="1421511"/>
            <a:ext cx="1965205" cy="2132327"/>
            <a:chOff x="7886019" y="1421511"/>
            <a:chExt cx="1965205" cy="2132327"/>
          </a:xfrm>
        </p:grpSpPr>
        <p:sp>
          <p:nvSpPr>
            <p:cNvPr id="344" name="Google Shape;344;p19"/>
            <p:cNvSpPr/>
            <p:nvPr/>
          </p:nvSpPr>
          <p:spPr>
            <a:xfrm rot="3653092">
              <a:off x="7738957" y="1825955"/>
              <a:ext cx="1112137" cy="316930"/>
            </a:xfrm>
            <a:prstGeom prst="rect">
              <a:avLst/>
            </a:prstGeom>
            <a:solidFill>
              <a:srgbClr val="347BF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 rot="3653092">
              <a:off x="8131794" y="2398921"/>
              <a:ext cx="2138855" cy="296816"/>
            </a:xfrm>
            <a:prstGeom prst="rect">
              <a:avLst/>
            </a:prstGeom>
            <a:solidFill>
              <a:srgbClr val="347BF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6" name="Google Shape;346;p19"/>
          <p:cNvSpPr/>
          <p:nvPr/>
        </p:nvSpPr>
        <p:spPr>
          <a:xfrm rot="3653092">
            <a:off x="8476901" y="5195282"/>
            <a:ext cx="228366" cy="240821"/>
          </a:xfrm>
          <a:prstGeom prst="rect">
            <a:avLst/>
          </a:prstGeom>
          <a:solidFill>
            <a:srgbClr val="347BF1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7" name="Google Shape;347;p19"/>
          <p:cNvCxnSpPr/>
          <p:nvPr/>
        </p:nvCxnSpPr>
        <p:spPr>
          <a:xfrm>
            <a:off x="6890" y="4068068"/>
            <a:ext cx="954497" cy="1688330"/>
          </a:xfrm>
          <a:prstGeom prst="straightConnector1">
            <a:avLst/>
          </a:prstGeom>
          <a:noFill/>
          <a:ln w="25400" cap="flat" cmpd="sng">
            <a:solidFill>
              <a:srgbClr val="3F3F3F">
                <a:alpha val="3921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48" name="Google Shape;348;p19"/>
          <p:cNvCxnSpPr/>
          <p:nvPr/>
        </p:nvCxnSpPr>
        <p:spPr>
          <a:xfrm>
            <a:off x="9802343" y="3860816"/>
            <a:ext cx="954497" cy="1688330"/>
          </a:xfrm>
          <a:prstGeom prst="straightConnector1">
            <a:avLst/>
          </a:prstGeom>
          <a:noFill/>
          <a:ln w="25400" cap="flat" cmpd="sng">
            <a:solidFill>
              <a:srgbClr val="3F3F3F">
                <a:alpha val="3921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49" name="Google Shape;349;p19"/>
          <p:cNvCxnSpPr/>
          <p:nvPr/>
        </p:nvCxnSpPr>
        <p:spPr>
          <a:xfrm>
            <a:off x="5242962" y="6480706"/>
            <a:ext cx="213303" cy="377294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392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0" name="Google Shape;350;p19"/>
          <p:cNvCxnSpPr/>
          <p:nvPr/>
        </p:nvCxnSpPr>
        <p:spPr>
          <a:xfrm>
            <a:off x="11490985" y="1072278"/>
            <a:ext cx="639889" cy="1131847"/>
          </a:xfrm>
          <a:prstGeom prst="straightConnector1">
            <a:avLst/>
          </a:prstGeom>
          <a:noFill/>
          <a:ln w="25400" cap="flat" cmpd="sng">
            <a:solidFill>
              <a:srgbClr val="3F3F3F">
                <a:alpha val="3921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1" name="Google Shape;351;p19"/>
          <p:cNvCxnSpPr/>
          <p:nvPr/>
        </p:nvCxnSpPr>
        <p:spPr>
          <a:xfrm>
            <a:off x="2242163" y="30779"/>
            <a:ext cx="1759441" cy="2909393"/>
          </a:xfrm>
          <a:prstGeom prst="straightConnector1">
            <a:avLst/>
          </a:prstGeom>
          <a:noFill/>
          <a:ln w="25400" cap="flat" cmpd="sng">
            <a:solidFill>
              <a:srgbClr val="3F3F3F">
                <a:alpha val="3921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2" name="Google Shape;352;p19"/>
          <p:cNvSpPr/>
          <p:nvPr/>
        </p:nvSpPr>
        <p:spPr>
          <a:xfrm rot="3653092">
            <a:off x="4147296" y="1782352"/>
            <a:ext cx="345534" cy="364379"/>
          </a:xfrm>
          <a:prstGeom prst="rect">
            <a:avLst/>
          </a:prstGeom>
          <a:solidFill>
            <a:srgbClr val="347BF1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3" name="Google Shape;353;p19"/>
          <p:cNvGrpSpPr/>
          <p:nvPr/>
        </p:nvGrpSpPr>
        <p:grpSpPr>
          <a:xfrm>
            <a:off x="6117965" y="5522261"/>
            <a:ext cx="47401" cy="287989"/>
            <a:chOff x="12888714" y="5094048"/>
            <a:chExt cx="47401" cy="287989"/>
          </a:xfrm>
        </p:grpSpPr>
        <p:cxnSp>
          <p:nvCxnSpPr>
            <p:cNvPr id="354" name="Google Shape;354;p19"/>
            <p:cNvCxnSpPr/>
            <p:nvPr/>
          </p:nvCxnSpPr>
          <p:spPr>
            <a:xfrm>
              <a:off x="12912415" y="5094048"/>
              <a:ext cx="0" cy="134539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5" name="Google Shape;355;p19"/>
            <p:cNvSpPr/>
            <p:nvPr/>
          </p:nvSpPr>
          <p:spPr>
            <a:xfrm>
              <a:off x="12888714" y="5228587"/>
              <a:ext cx="47401" cy="75784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56" name="Google Shape;356;p19"/>
            <p:cNvCxnSpPr/>
            <p:nvPr/>
          </p:nvCxnSpPr>
          <p:spPr>
            <a:xfrm>
              <a:off x="12912414" y="5304371"/>
              <a:ext cx="0" cy="77666"/>
            </a:xfrm>
            <a:prstGeom prst="straightConnector1">
              <a:avLst/>
            </a:prstGeom>
            <a:noFill/>
            <a:ln w="127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57" name="Google Shape;357;p19"/>
          <p:cNvSpPr txBox="1"/>
          <p:nvPr/>
        </p:nvSpPr>
        <p:spPr>
          <a:xfrm>
            <a:off x="419100" y="6357901"/>
            <a:ext cx="237566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653475" y="319318"/>
            <a:ext cx="2826376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653475" y="461879"/>
            <a:ext cx="282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Appendix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22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35;p18">
            <a:extLst>
              <a:ext uri="{FF2B5EF4-FFF2-40B4-BE49-F238E27FC236}">
                <a16:creationId xmlns:a16="http://schemas.microsoft.com/office/drawing/2014/main" id="{CD567F38-A0CC-5FE5-D202-21D7086E39BF}"/>
              </a:ext>
            </a:extLst>
          </p:cNvPr>
          <p:cNvSpPr txBox="1"/>
          <p:nvPr/>
        </p:nvSpPr>
        <p:spPr>
          <a:xfrm>
            <a:off x="1274319" y="1556326"/>
            <a:ext cx="716903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ko-KR" altLang="en-US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부록</a:t>
            </a:r>
            <a:r>
              <a:rPr lang="en-US" altLang="ko-KR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en-US" altLang="ko-KR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BART</a:t>
            </a:r>
            <a:r>
              <a:rPr lang="ko-KR" alt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의 </a:t>
            </a:r>
            <a:r>
              <a:rPr lang="en-US" altLang="ko-KR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Pre-Training </a:t>
            </a:r>
            <a:r>
              <a:rPr lang="ko-KR" altLang="en-US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방식</a:t>
            </a:r>
            <a:endParaRPr lang="en-US" altLang="ko-KR" sz="2000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Google Shape;325;p17">
            <a:extLst>
              <a:ext uri="{FF2B5EF4-FFF2-40B4-BE49-F238E27FC236}">
                <a16:creationId xmlns:a16="http://schemas.microsoft.com/office/drawing/2014/main" id="{9B1195A3-BF29-2D1E-B636-A6365E03DA2E}"/>
              </a:ext>
            </a:extLst>
          </p:cNvPr>
          <p:cNvSpPr txBox="1"/>
          <p:nvPr/>
        </p:nvSpPr>
        <p:spPr>
          <a:xfrm>
            <a:off x="1274319" y="2499066"/>
            <a:ext cx="9325752" cy="315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Token Masking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BERT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MLM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과 동일한 방법으로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random tokens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들이 추출되어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[MASK] token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으로 대체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Token Deletion</a:t>
            </a: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Input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으로 들어가는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text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에서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random tokens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들이 삭제가 되는 방법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 [MASK] token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맞추는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Token Masking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과 다르게 이 방법은 어느 위치에서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token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 삭제가 되었는지 맞추는 것이 목적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94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653475" y="319318"/>
            <a:ext cx="2826376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653475" y="461879"/>
            <a:ext cx="282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Appendix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23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35;p18">
            <a:extLst>
              <a:ext uri="{FF2B5EF4-FFF2-40B4-BE49-F238E27FC236}">
                <a16:creationId xmlns:a16="http://schemas.microsoft.com/office/drawing/2014/main" id="{CD567F38-A0CC-5FE5-D202-21D7086E39BF}"/>
              </a:ext>
            </a:extLst>
          </p:cNvPr>
          <p:cNvSpPr txBox="1"/>
          <p:nvPr/>
        </p:nvSpPr>
        <p:spPr>
          <a:xfrm>
            <a:off x="1274319" y="1556326"/>
            <a:ext cx="716903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ko-KR" altLang="en-US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부록</a:t>
            </a:r>
            <a:r>
              <a:rPr lang="en-US" altLang="ko-KR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en-US" altLang="ko-KR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BART</a:t>
            </a:r>
            <a:r>
              <a:rPr lang="ko-KR" alt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의 </a:t>
            </a:r>
            <a:r>
              <a:rPr lang="en-US" altLang="ko-KR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Pre-Training </a:t>
            </a:r>
            <a:r>
              <a:rPr lang="ko-KR" altLang="en-US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방식</a:t>
            </a:r>
            <a:endParaRPr lang="en-US" altLang="ko-KR" sz="2000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Google Shape;325;p17">
            <a:extLst>
              <a:ext uri="{FF2B5EF4-FFF2-40B4-BE49-F238E27FC236}">
                <a16:creationId xmlns:a16="http://schemas.microsoft.com/office/drawing/2014/main" id="{9B1195A3-BF29-2D1E-B636-A6365E03DA2E}"/>
              </a:ext>
            </a:extLst>
          </p:cNvPr>
          <p:cNvSpPr txBox="1"/>
          <p:nvPr/>
        </p:nvSpPr>
        <p:spPr>
          <a:xfrm>
            <a:off x="1274319" y="2520445"/>
            <a:ext cx="9325752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Sentence Permutation</a:t>
            </a:r>
          </a:p>
          <a:p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단순히 문장 간의 순서를 바꾸는 식으로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original data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noise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주는 방법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예시를 들면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'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hlinkClick r:id="rId3"/>
              </a:rPr>
              <a:t>ABC.DE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'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라는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original text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가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'DE.ABC.'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로 바뀐 모습을 볼 수 있음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이러한 문장 간의 구분을 단순히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＇full stop(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마침표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)＇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기준으로 하여 구분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Document Rotation</a:t>
            </a:r>
          </a:p>
          <a:p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token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들의 나열로 이루어진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text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에서 동일한 확률로 랜덤하게 하나의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token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골라서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이를 시작점으로 두고 배열하는 방법 예시를 들자면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'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hlinkClick r:id="rId3"/>
              </a:rPr>
              <a:t>ABC.DE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'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라는 원본 문장에서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랜덤하게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'C'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라는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token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임의로 뽑아 이를 시작 점에 배치해두고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'C'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앞에 있던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token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들은 자연스레 뒤로 가서 바뀐 문장은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'C.DE.AB’,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 방법으로 하여금 모델이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document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의 시작점을 인지하는 능력을 학습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0322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653475" y="319318"/>
            <a:ext cx="2826376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653475" y="461879"/>
            <a:ext cx="282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Appendix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24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35;p18">
            <a:extLst>
              <a:ext uri="{FF2B5EF4-FFF2-40B4-BE49-F238E27FC236}">
                <a16:creationId xmlns:a16="http://schemas.microsoft.com/office/drawing/2014/main" id="{CD567F38-A0CC-5FE5-D202-21D7086E39BF}"/>
              </a:ext>
            </a:extLst>
          </p:cNvPr>
          <p:cNvSpPr txBox="1"/>
          <p:nvPr/>
        </p:nvSpPr>
        <p:spPr>
          <a:xfrm>
            <a:off x="1274319" y="1556326"/>
            <a:ext cx="716903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ko-KR" altLang="en-US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부록</a:t>
            </a:r>
            <a:r>
              <a:rPr lang="en-US" altLang="ko-KR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en-US" altLang="ko-KR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BART</a:t>
            </a:r>
            <a:r>
              <a:rPr lang="ko-KR" alt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의 </a:t>
            </a:r>
            <a:r>
              <a:rPr lang="en-US" altLang="ko-KR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Hyperparameter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Google Shape;325;p17">
            <a:extLst>
              <a:ext uri="{FF2B5EF4-FFF2-40B4-BE49-F238E27FC236}">
                <a16:creationId xmlns:a16="http://schemas.microsoft.com/office/drawing/2014/main" id="{9B1195A3-BF29-2D1E-B636-A6365E03DA2E}"/>
              </a:ext>
            </a:extLst>
          </p:cNvPr>
          <p:cNvSpPr txBox="1"/>
          <p:nvPr/>
        </p:nvSpPr>
        <p:spPr>
          <a:xfrm>
            <a:off x="1274319" y="2520445"/>
            <a:ext cx="9325752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나눔스퀘어라운드OTF Regular" panose="020B0600000101010101" pitchFamily="34" charset="-127"/>
              <a:buChar char="-"/>
            </a:pPr>
            <a:r>
              <a:rPr lang="en-US" altLang="ko-KR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D_model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: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모델의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임베딩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차원 크기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나눔스퀘어라운드OTF Regular" panose="020B0600000101010101" pitchFamily="34" charset="-127"/>
              <a:buChar char="-"/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Encoder, </a:t>
            </a:r>
            <a:r>
              <a:rPr lang="en-US" altLang="ko-KR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Decoder_attention_heads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: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인코더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디코더의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멀티 헤드 </a:t>
            </a:r>
            <a:r>
              <a:rPr lang="ko-KR" altLang="en-US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어텐션의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헤드 수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나눔스퀘어라운드OTF Regular" panose="020B0600000101010101" pitchFamily="34" charset="-127"/>
              <a:buChar char="-"/>
            </a:pPr>
            <a:r>
              <a:rPr lang="en-US" altLang="ko-KR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Activation_Function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: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사용되는 활성화 함수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Default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는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Gelu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함수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나눔스퀘어라운드OTF Regular" panose="020B0600000101010101" pitchFamily="34" charset="-127"/>
              <a:buChar char="-"/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Encoder, </a:t>
            </a:r>
            <a:r>
              <a:rPr lang="en-US" altLang="ko-KR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Decoder_ffn_dim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: Encoder, Decoder feedforward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네트워크 차원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나눔스퀘어라운드OTF Regular" panose="020B0600000101010101" pitchFamily="34" charset="-127"/>
              <a:buChar char="-"/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Encoder, </a:t>
            </a:r>
            <a:r>
              <a:rPr lang="en-US" altLang="ko-KR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Decoder_layers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: Encoder, Decoder layer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수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나눔스퀘어라운드OTF Regular" panose="020B0600000101010101" pitchFamily="34" charset="-127"/>
              <a:buChar char="-"/>
            </a:pP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Activation, attention, classification Dropout : Activation function, Attention, Classification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후 </a:t>
            </a:r>
            <a:r>
              <a:rPr lang="en-US" altLang="ko-KR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Dropout </a:t>
            </a:r>
            <a:r>
              <a:rPr lang="ko-KR" altLang="en-US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비율을 전부 다르게 사용할 수 있음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611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653475" y="319318"/>
            <a:ext cx="2826376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653475" y="461879"/>
            <a:ext cx="282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Appendix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25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35;p18">
            <a:extLst>
              <a:ext uri="{FF2B5EF4-FFF2-40B4-BE49-F238E27FC236}">
                <a16:creationId xmlns:a16="http://schemas.microsoft.com/office/drawing/2014/main" id="{CD567F38-A0CC-5FE5-D202-21D7086E39BF}"/>
              </a:ext>
            </a:extLst>
          </p:cNvPr>
          <p:cNvSpPr txBox="1"/>
          <p:nvPr/>
        </p:nvSpPr>
        <p:spPr>
          <a:xfrm>
            <a:off x="1274319" y="1556326"/>
            <a:ext cx="716903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ko-KR" altLang="en-US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부록</a:t>
            </a:r>
            <a:r>
              <a:rPr lang="en-US" altLang="ko-KR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2000" dirty="0" err="1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KeyBERT</a:t>
            </a:r>
            <a:r>
              <a:rPr lang="ko-KR" alt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의 </a:t>
            </a:r>
            <a:r>
              <a:rPr lang="en-US" altLang="ko-KR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MSS, MMR </a:t>
            </a:r>
            <a:r>
              <a:rPr lang="ko-KR" altLang="en-US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계산</a:t>
            </a:r>
            <a:endParaRPr lang="en-US" altLang="ko-KR" sz="2000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Google Shape;325;p17">
            <a:extLst>
              <a:ext uri="{FF2B5EF4-FFF2-40B4-BE49-F238E27FC236}">
                <a16:creationId xmlns:a16="http://schemas.microsoft.com/office/drawing/2014/main" id="{9B1195A3-BF29-2D1E-B636-A6365E03DA2E}"/>
              </a:ext>
            </a:extLst>
          </p:cNvPr>
          <p:cNvSpPr txBox="1"/>
          <p:nvPr/>
        </p:nvSpPr>
        <p:spPr>
          <a:xfrm>
            <a:off x="1274319" y="2171839"/>
            <a:ext cx="9325752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나눔스퀘어라운드OTF Regular" panose="020B0600000101010101" pitchFamily="34" charset="-127"/>
              <a:buChar char="-"/>
            </a:pPr>
            <a:r>
              <a:rPr lang="en-US" altLang="ko-KR" sz="18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Maximum Sum Similarity</a:t>
            </a:r>
          </a:p>
          <a:p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 쌍 사이의 최대 합 거리는 데이터 쌍 간의 거리가 최대화되는 데이터 쌍</a:t>
            </a:r>
          </a:p>
          <a:p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후보 간의 유사성을 최소화 하면서 문서와 후보 유사성을 최대화 하려고 함</a:t>
            </a: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ko-KR" altLang="en-US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문서와 각 키워드 간 유사도 계산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각 키워드 간의 유사도 계산</a:t>
            </a: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문서와 키워드 간 코사인 유사도 기반하여 상위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개 단어를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pick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각 키워드 간 가장 덜 유사한 키워드 간의 조합을 계산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(ex. 5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개 조합의 유사도 합 최소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상위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nr_candidates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개수를 뽑아서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top_n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개의 조합의 유사도 합 최소인 조합을 가져옴</a:t>
            </a: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ex)</a:t>
            </a:r>
            <a:r>
              <a:rPr lang="en-US" altLang="ko-KR" sz="16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def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altLang="ko-KR" sz="1600" b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max_sum_sim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doc_embedding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candidate_embeddings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words,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top_n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nr_candidates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nr_candidates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가 클수록 다양한 키워드를 가져옴</a:t>
            </a:r>
            <a:endPara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906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653475" y="319318"/>
            <a:ext cx="2826376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653475" y="461879"/>
            <a:ext cx="282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Appendix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11790485" y="6490608"/>
            <a:ext cx="3257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26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35;p18">
            <a:extLst>
              <a:ext uri="{FF2B5EF4-FFF2-40B4-BE49-F238E27FC236}">
                <a16:creationId xmlns:a16="http://schemas.microsoft.com/office/drawing/2014/main" id="{CD567F38-A0CC-5FE5-D202-21D7086E39BF}"/>
              </a:ext>
            </a:extLst>
          </p:cNvPr>
          <p:cNvSpPr txBox="1"/>
          <p:nvPr/>
        </p:nvSpPr>
        <p:spPr>
          <a:xfrm>
            <a:off x="1274319" y="1556326"/>
            <a:ext cx="716903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r>
              <a:rPr lang="ko-KR" altLang="en-US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부록</a:t>
            </a:r>
            <a:r>
              <a:rPr lang="en-US" altLang="ko-KR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en-US" altLang="ko-KR" sz="2000" dirty="0" err="1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KeyBERT</a:t>
            </a:r>
            <a:r>
              <a:rPr lang="ko-KR" alt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의 </a:t>
            </a:r>
            <a:r>
              <a:rPr lang="en-US" altLang="ko-KR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MSS, MMR </a:t>
            </a:r>
            <a:r>
              <a:rPr lang="ko-KR" altLang="en-US" sz="2000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계산</a:t>
            </a:r>
            <a:endParaRPr lang="en-US" altLang="ko-KR" sz="2000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Google Shape;325;p17">
            <a:extLst>
              <a:ext uri="{FF2B5EF4-FFF2-40B4-BE49-F238E27FC236}">
                <a16:creationId xmlns:a16="http://schemas.microsoft.com/office/drawing/2014/main" id="{9B1195A3-BF29-2D1E-B636-A6365E03DA2E}"/>
              </a:ext>
            </a:extLst>
          </p:cNvPr>
          <p:cNvSpPr txBox="1"/>
          <p:nvPr/>
        </p:nvSpPr>
        <p:spPr>
          <a:xfrm>
            <a:off x="1274319" y="2171839"/>
            <a:ext cx="9325752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나눔스퀘어라운드OTF Regular" panose="020B0600000101010101" pitchFamily="34" charset="-127"/>
              <a:buChar char="-"/>
            </a:pPr>
            <a:r>
              <a:rPr lang="en-US" altLang="ko-KR" sz="1800" b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Maximum Marginal  Relevance</a:t>
            </a:r>
          </a:p>
          <a:p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키워드 추출 알고리즘은 키워드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키프레이즈를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다양화하는 데 사용할 수 있는 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MMR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을 구현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</a:p>
          <a:p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먼저 문서와 가장 유사한 키워드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키프레이즈를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선택하고 그런 다음 문서와 유사하고 이미 선택된 키워드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/</a:t>
            </a:r>
            <a:r>
              <a:rPr lang="ko-KR" altLang="en-US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키프레이즈와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유사하지 않은 새로운 후보를 반복적으로 선택</a:t>
            </a:r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endParaRPr lang="en-US" altLang="ko-KR" sz="16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문서와 각 키워드 간의 유사도 리스트 생성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각 키워드 간의 유사도 계산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문서와 가장 높은 유사도를 가진 키워드 인덱스 추출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top(n)-1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만큼 추가적인 키워드를 선택함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mmr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= (1-diversity) * </a:t>
            </a:r>
            <a:r>
              <a:rPr lang="en-US" altLang="ko-KR" sz="1600" i="1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candidate_similarity</a:t>
            </a:r>
            <a:r>
              <a:rPr lang="en-US" altLang="ko-KR" sz="1600" i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sz="1600" i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각 후보 키워드와 문서 사이의 유사도</a:t>
            </a:r>
            <a:r>
              <a:rPr lang="en-US" altLang="ko-KR" sz="1600" i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)- </a:t>
            </a:r>
          </a:p>
          <a:p>
            <a:pPr marL="457200" lvl="1"/>
            <a:r>
              <a:rPr lang="en-US" altLang="ko-KR" sz="1600" i="1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diversity *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target_similarities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각 후보 키워드와 이미 선택된 키워드 사이의 최대 유사도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), </a:t>
            </a:r>
          </a:p>
          <a:p>
            <a:pPr marL="457200" lvl="1"/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diversity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가 높을 수록 다양성을 중요시함</a:t>
            </a:r>
            <a:r>
              <a:rPr lang="en-US" altLang="ko-KR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계산된 </a:t>
            </a:r>
            <a:r>
              <a:rPr lang="en-US" altLang="ko-KR" sz="1600" dirty="0" err="1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mmr</a:t>
            </a:r>
            <a:r>
              <a:rPr lang="ko-KR" altLang="en-US" sz="1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값이 가장 높은 후보를 선택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4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/>
          <p:nvPr/>
        </p:nvSpPr>
        <p:spPr>
          <a:xfrm>
            <a:off x="369454" y="6719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872068" y="471404"/>
            <a:ext cx="1862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Introduction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274319" y="1556326"/>
            <a:ext cx="40099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97CF8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연구</a:t>
            </a:r>
            <a:r>
              <a:rPr 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배경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274319" y="2283622"/>
            <a:ext cx="10041642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정보량이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폭발적으로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증가하는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현대사회에서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음성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데이터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에서는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중요한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정보를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쉽게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파악하고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처리하기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어려움</a:t>
            </a: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음성인식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ko-KR" altLang="en-US" sz="1600" b="1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텍스트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요약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모델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구현을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목표로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함</a:t>
            </a: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Speech-to-Text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모델을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활용하여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음성을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텍스트로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변환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Text-Summarization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모델을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활용하여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ko-KR" alt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원문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요약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추출</a:t>
            </a: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Keyword-Extraction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모델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활용하여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텍스트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키워드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추출</a:t>
            </a: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285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본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연구에서는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한국어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대화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요약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데이터를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사용</a:t>
            </a: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11822545" y="6490608"/>
            <a:ext cx="2616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>
            <a:off x="372660" y="759356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872068" y="471404"/>
            <a:ext cx="1862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Introduction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1274319" y="1556326"/>
            <a:ext cx="40099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97CF8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팀 </a:t>
            </a:r>
            <a:r>
              <a:rPr lang="en-US" sz="2000" b="0" i="0" u="none" strike="noStrike" cap="none" dirty="0" err="1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구성</a:t>
            </a:r>
            <a:r>
              <a:rPr 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및 </a:t>
            </a:r>
            <a:r>
              <a:rPr lang="en-US" sz="2000" b="0" i="0" u="none" strike="noStrike" cap="none" dirty="0" err="1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역할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11825751" y="649060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C3423F-B35F-7996-1C0A-77E910651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14185"/>
              </p:ext>
            </p:extLst>
          </p:nvPr>
        </p:nvGraphicFramePr>
        <p:xfrm>
          <a:off x="1214717" y="2898533"/>
          <a:ext cx="9762565" cy="2403141"/>
        </p:xfrm>
        <a:graphic>
          <a:graphicData uri="http://schemas.openxmlformats.org/drawingml/2006/table">
            <a:tbl>
              <a:tblPr firstRow="1" bandRow="1">
                <a:effectLst/>
                <a:tableStyleId>{1F52F70A-7547-4331-8970-1BFF1AD0CE0F}</a:tableStyleId>
              </a:tblPr>
              <a:tblGrid>
                <a:gridCol w="1394652">
                  <a:extLst>
                    <a:ext uri="{9D8B030D-6E8A-4147-A177-3AD203B41FA5}">
                      <a16:colId xmlns:a16="http://schemas.microsoft.com/office/drawing/2014/main" val="160743982"/>
                    </a:ext>
                  </a:extLst>
                </a:gridCol>
                <a:gridCol w="1390377">
                  <a:extLst>
                    <a:ext uri="{9D8B030D-6E8A-4147-A177-3AD203B41FA5}">
                      <a16:colId xmlns:a16="http://schemas.microsoft.com/office/drawing/2014/main" val="1549911750"/>
                    </a:ext>
                  </a:extLst>
                </a:gridCol>
                <a:gridCol w="6977536">
                  <a:extLst>
                    <a:ext uri="{9D8B030D-6E8A-4147-A177-3AD203B41FA5}">
                      <a16:colId xmlns:a16="http://schemas.microsoft.com/office/drawing/2014/main" val="621643545"/>
                    </a:ext>
                  </a:extLst>
                </a:gridCol>
              </a:tblGrid>
              <a:tr h="8010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7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817246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최희범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팀장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음성 인식 모델 연구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문서 요약 모델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Fine-tuning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라운드OTF Regular" panose="020B0600000101010101" pitchFamily="34" charset="-127"/>
                        <a:ea typeface="나눔스퀘어라운드OTF Regular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78024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최용우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2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문서 요약 모델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Fine-tuning, Keyword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라운드OTF Regular" panose="020B0600000101010101" pitchFamily="34" charset="-127"/>
                          <a:ea typeface="나눔스퀘어라운드OTF Regular" panose="020B0600000101010101" pitchFamily="34" charset="-127"/>
                        </a:rPr>
                        <a:t>추출 모델 연구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D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3436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>
            <a:off x="372660" y="759356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872068" y="471404"/>
            <a:ext cx="1862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Introduction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1274319" y="1556326"/>
            <a:ext cx="400994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97CF8"/>
              </a:buClr>
              <a:buSzPts val="20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프로젝트 수행 과정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11825751" y="649060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5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BFCF19-FA1E-0657-AF5D-BB0AD5A3C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94366"/>
              </p:ext>
            </p:extLst>
          </p:nvPr>
        </p:nvGraphicFramePr>
        <p:xfrm>
          <a:off x="486867" y="2244347"/>
          <a:ext cx="11218265" cy="249827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619839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19903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4/15 ~ 4/22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프로젝트 주제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데이터 수집 및 </a:t>
                      </a:r>
                      <a:r>
                        <a:rPr lang="ko-KR" altLang="en-US" sz="1200" b="1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전처리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4/23 ~ 4/25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필요 데이터 수집 및 모델링에 필요한 형태로 변환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4/26 ~ 5/6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모델 구현 및 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fine tuning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4/15 ~ 5/6(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0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1246092" y="471131"/>
            <a:ext cx="1172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Methods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연구</a:t>
            </a:r>
            <a:r>
              <a:rPr 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방법론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1274319" y="2283622"/>
            <a:ext cx="9376748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학습 데이터 </a:t>
            </a:r>
            <a:r>
              <a:rPr lang="ko-KR" altLang="en-US" sz="18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전처리</a:t>
            </a:r>
            <a:endParaRPr lang="ko-KR" altLang="en-US"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정규 표현식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및 </a:t>
            </a:r>
            <a:r>
              <a:rPr lang="ko-KR" altLang="en-US" sz="1800" b="1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불용어</a:t>
            </a:r>
            <a:r>
              <a:rPr lang="ko-KR" altLang="en-US" sz="1800" b="1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처리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를 통해 학습 데이터 변환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altLang="ko-KR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KoBART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모델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Fine-tuning</a:t>
            </a:r>
            <a:endParaRPr lang="ko-KR" altLang="en-US"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패키지의 버전이 달라져 오류가 생기는 부분을 번안 및  </a:t>
            </a:r>
            <a:r>
              <a:rPr lang="en-US" altLang="ko-KR" sz="18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KoBART</a:t>
            </a:r>
            <a:r>
              <a:rPr lang="en-US" altLang="ko-KR" sz="18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모델 </a:t>
            </a:r>
            <a:r>
              <a:rPr lang="en-US" altLang="ko-KR" sz="1800" b="1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fine-tuning</a:t>
            </a:r>
            <a:r>
              <a:rPr lang="ko-KR" altLang="en-US" sz="18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endParaRPr sz="180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성능 지표 확인</a:t>
            </a: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요약된 데이터의 </a:t>
            </a:r>
            <a:r>
              <a:rPr lang="en-US" altLang="ko-KR" sz="1800" b="1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Rouge  </a:t>
            </a:r>
            <a:r>
              <a:rPr lang="ko-KR" altLang="en-US" sz="1800" b="1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성능 지표 </a:t>
            </a:r>
            <a:r>
              <a:rPr lang="ko-KR" altLang="en-US" sz="18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비교</a:t>
            </a:r>
            <a:endParaRPr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11825751" y="649060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6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1246092" y="471131"/>
            <a:ext cx="1172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Methods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Deep Learning Model</a:t>
            </a:r>
            <a:endParaRPr sz="2000" b="0" i="0" u="none" strike="noStrike" cap="none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1713581" y="2609798"/>
            <a:ext cx="279814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음성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데이터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텍스트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변환</a:t>
            </a:r>
            <a:endParaRPr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5490633" y="2494587"/>
            <a:ext cx="1210734" cy="5997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97CF8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5490633" y="3625272"/>
            <a:ext cx="1210734" cy="5997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97CF8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11825751" y="649060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7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8047620" y="2609798"/>
            <a:ext cx="279814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WhisperX</a:t>
            </a: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1713581" y="3740480"/>
            <a:ext cx="279814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텍스트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요약</a:t>
            </a:r>
            <a:endParaRPr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8047620" y="3743918"/>
            <a:ext cx="279814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KoB</a:t>
            </a:r>
            <a:r>
              <a:rPr lang="en-US" sz="18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ART</a:t>
            </a: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1713581" y="4871162"/>
            <a:ext cx="279814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키워드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추출</a:t>
            </a:r>
            <a:endParaRPr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5490633" y="4755957"/>
            <a:ext cx="1210734" cy="5997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97CF8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8047620" y="4871161"/>
            <a:ext cx="279814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KeyBERT</a:t>
            </a:r>
            <a:endParaRPr sz="18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369455" y="646545"/>
            <a:ext cx="11453091" cy="5957455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1246092" y="471131"/>
            <a:ext cx="1172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Methods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Whisper X</a:t>
            </a:r>
            <a:endParaRPr sz="2000" b="0" i="0" u="none" strike="noStrike" cap="none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274319" y="2116451"/>
            <a:ext cx="97494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음성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데이터를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텍스트로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변환하기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위해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Speech-to-Text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모델인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WhisperX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모델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sym typeface="Arial"/>
              </a:rPr>
              <a:t>사용</a:t>
            </a:r>
            <a:endParaRPr sz="1600" b="0" i="0" u="none" strike="noStrike" cap="none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WhisperX를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사용한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이유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9144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Whisper,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화자분리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불가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/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효과적인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대화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요약을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위해서는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해당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기능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필요한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것으로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판단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45720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=&gt; 각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화자에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라벨링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기능을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부여한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WhisperX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모델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채택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11825751" y="649060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8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6092" y="3797550"/>
            <a:ext cx="9688277" cy="192431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/>
        </p:nvSpPr>
        <p:spPr>
          <a:xfrm>
            <a:off x="656940" y="5951085"/>
            <a:ext cx="9749281" cy="4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출처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WhisperX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Time-Accurate Speech Transcription of Long-Form Audio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/>
          <p:nvPr/>
        </p:nvSpPr>
        <p:spPr>
          <a:xfrm>
            <a:off x="369450" y="655797"/>
            <a:ext cx="11453100" cy="5957400"/>
          </a:xfrm>
          <a:prstGeom prst="roundRect">
            <a:avLst>
              <a:gd name="adj" fmla="val 5349"/>
            </a:avLst>
          </a:prstGeom>
          <a:solidFill>
            <a:schemeClr val="lt1"/>
          </a:solidFill>
          <a:ln>
            <a:noFill/>
          </a:ln>
          <a:effectLst>
            <a:outerShdw blurRad="203200" dist="38100" dir="5400000" sx="99000" sy="99000" algn="t" rotWithShape="0">
              <a:srgbClr val="000000">
                <a:alpha val="109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653475" y="319318"/>
            <a:ext cx="2357580" cy="672958"/>
          </a:xfrm>
          <a:prstGeom prst="roundRect">
            <a:avLst>
              <a:gd name="adj" fmla="val 50000"/>
            </a:avLst>
          </a:prstGeom>
          <a:solidFill>
            <a:srgbClr val="497C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1246092" y="471131"/>
            <a:ext cx="1172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Arial"/>
              </a:rPr>
              <a:t>Methods</a:t>
            </a:r>
            <a:endParaRPr sz="1800" b="1" i="0" u="none" strike="noStrike" cap="none" dirty="0">
              <a:solidFill>
                <a:schemeClr val="l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sym typeface="Arial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1274319" y="1556326"/>
            <a:ext cx="71690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497CF8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sym typeface="Arial"/>
              </a:rPr>
              <a:t>Whisper X</a:t>
            </a:r>
            <a:endParaRPr sz="2000" b="0" i="0" u="none" strike="noStrike" cap="none" dirty="0">
              <a:solidFill>
                <a:srgbClr val="497CF8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1274319" y="2116451"/>
            <a:ext cx="97494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Whisper의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경우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자동음성인식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(ASR)을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통해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최대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30초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배치로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나누어진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음성을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텍스트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문단으로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변환</a:t>
            </a:r>
            <a:endParaRPr sz="1600" dirty="0">
              <a:solidFill>
                <a:schemeClr val="dk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WhisperX는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pyannote.audio의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음성활동감지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(VSD)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개념을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도입하여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사전에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오디오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음성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분석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후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잡음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제거하고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각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화자의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음소를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클러스터화하여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분류된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음성을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합침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이를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통해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계산량을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줄이면서도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음성인식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정확도를</a:t>
            </a:r>
            <a:r>
              <a:rPr lang="en-US" sz="1600" dirty="0">
                <a:solidFill>
                  <a:schemeClr val="dk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향상시킴</a:t>
            </a:r>
            <a:r>
              <a:rPr lang="en-US" sz="1600" dirty="0">
                <a:solidFill>
                  <a:schemeClr val="dk1"/>
                </a:solidFill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11825751" y="6490608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9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l="4493" t="4339" r="5098" b="4494"/>
          <a:stretch/>
        </p:blipFill>
        <p:spPr>
          <a:xfrm>
            <a:off x="2712325" y="3346138"/>
            <a:ext cx="6946227" cy="1545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08" name="Google Shape;20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6350" y="4891325"/>
            <a:ext cx="2826900" cy="14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1598</Words>
  <Application>Microsoft Office PowerPoint</Application>
  <PresentationFormat>와이드스크린</PresentationFormat>
  <Paragraphs>274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나눔스퀘어라운드OTF Regular</vt:lpstr>
      <vt:lpstr>나눔스퀘어라운드 ExtraBold</vt:lpstr>
      <vt:lpstr>Wingdings</vt:lpstr>
      <vt:lpstr>나눔스퀘어라운드 Regular</vt:lpstr>
      <vt:lpstr>나눔스퀘어라운드OTF Bold</vt:lpstr>
      <vt:lpstr>맑은 고딕</vt:lpstr>
      <vt:lpstr>나눔스퀘어라운드 Bold</vt:lpstr>
      <vt:lpstr>Open Sans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구엽</dc:creator>
  <cp:lastModifiedBy>용우 최</cp:lastModifiedBy>
  <cp:revision>38</cp:revision>
  <dcterms:created xsi:type="dcterms:W3CDTF">2021-07-14T15:12:15Z</dcterms:created>
  <dcterms:modified xsi:type="dcterms:W3CDTF">2024-05-06T07:03:42Z</dcterms:modified>
</cp:coreProperties>
</file>