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67" r:id="rId5"/>
    <p:sldId id="277" r:id="rId6"/>
    <p:sldId id="274" r:id="rId7"/>
    <p:sldId id="278" r:id="rId8"/>
    <p:sldId id="27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8" r:id="rId17"/>
    <p:sldId id="269" r:id="rId18"/>
    <p:sldId id="272" r:id="rId19"/>
    <p:sldId id="273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0D"/>
    <a:srgbClr val="E7FDE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829156" y="3337678"/>
            <a:ext cx="105649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7126" y="1867651"/>
            <a:ext cx="11337747" cy="3046988"/>
            <a:chOff x="636626" y="1713956"/>
            <a:chExt cx="11337747" cy="3046988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797915" y="1713956"/>
              <a:ext cx="1117645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Data Structure design</a:t>
              </a:r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  <a:p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6626" y="3429000"/>
              <a:ext cx="111457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err="1" smtClean="0">
                  <a:solidFill>
                    <a:srgbClr val="00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Naver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실시간 검색 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Graph</a:t>
              </a:r>
              <a:endPara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82260" y="5702037"/>
            <a:ext cx="326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 최영재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196" r="33436" b="2985"/>
          <a:stretch/>
        </p:blipFill>
        <p:spPr>
          <a:xfrm>
            <a:off x="1698318" y="3501713"/>
            <a:ext cx="1000630" cy="9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TimeValueClass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603155" y="457794"/>
            <a:ext cx="6399996" cy="5839768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Year, month, day, hour, min, sec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Functon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getParameter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crwaling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필요한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parameter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변환한다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changeTime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30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초씩 증가시키는 함수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timeCompare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시간을 비교하는 함수로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시간이 크면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true,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작으면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false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반환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7" y="2200168"/>
            <a:ext cx="4212611" cy="41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56255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LinkedListClass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605787" y="896273"/>
            <a:ext cx="6525617" cy="5262979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Size : node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들의 개수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Function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Foundation Function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add,remove,toString,size,indexof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addBackWard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랭크였던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검색어들을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timecount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수에 따라 정렬이 되면서 들어가는 함수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makeInitialGraph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생성할 때 쓰는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4" y="2208008"/>
            <a:ext cx="49441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LinkedListClass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567641" y="1691774"/>
            <a:ext cx="6525617" cy="4154984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makeGraph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들이 들어오면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그려준다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wordNew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시간대에 들어온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 중 처음 나오는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true,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아니면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false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반환하는 함수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Class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4" y="2208008"/>
            <a:ext cx="49441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6367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78463" y="1137621"/>
            <a:ext cx="43684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smtClean="0">
                <a:solidFill>
                  <a:schemeClr val="bg1"/>
                </a:solidFill>
              </a:rPr>
              <a:t>Node 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4446881" y="541354"/>
            <a:ext cx="7620294" cy="5663089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Realtime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검색어판별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 :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String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Rank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검색어의 순위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Timecount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순위로 나온 개수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Initial :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처음나오는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검색어의 유무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changerank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순위가 변동되면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backward&gt;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순위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검색어들을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next&gt;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순위를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232137"/>
            <a:ext cx="3503869" cy="38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MainClass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88180" y="535548"/>
            <a:ext cx="6525617" cy="5547673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Function</a:t>
            </a: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readFile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Crawling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읽어오고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생성한다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wordExists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시간대에 들어온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 중 처음 나오는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들을 파일에 저장하고 반환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Algorism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유익한 정보를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빼내올때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필요한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inputData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시작시간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끝나는 시간을 사용자에게서 받아오고 저장하는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6" y="2488931"/>
            <a:ext cx="4965548" cy="29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114383" y="866414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1403287" y="3882827"/>
            <a:ext cx="94939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1266924" y="2379606"/>
            <a:ext cx="10120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04. Graph Algorithm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3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414984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87136" y="546144"/>
            <a:ext cx="3661580" cy="600974"/>
            <a:chOff x="315130" y="1670551"/>
            <a:chExt cx="3661580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315130" y="1748305"/>
              <a:ext cx="3661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04. Graph Algorithm 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78871" y="1384366"/>
            <a:ext cx="10673271" cy="1166268"/>
            <a:chOff x="503495" y="1325757"/>
            <a:chExt cx="10673271" cy="116626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03495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59281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76901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432687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824266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6580052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974734" y="1328386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8730520" y="1325757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15627" y="1337373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10871413" y="1334744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3824" y="225302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9409" y="225095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26774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77242" y="2244746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212203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78871" y="5118913"/>
            <a:ext cx="10673271" cy="1166268"/>
            <a:chOff x="505466" y="2821353"/>
            <a:chExt cx="10673271" cy="116626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505466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261252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678872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4434658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826237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6582023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976705" y="2823982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>
              <a:off x="8732491" y="2821353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9117598" y="2832969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10873384" y="2830340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5795" y="374861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81380" y="3746554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928745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79213" y="374034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214174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81084" y="1386992"/>
            <a:ext cx="1212151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Graph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1084" y="5121541"/>
            <a:ext cx="1208458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+x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String[]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385522" y="1386993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9991003" y="140410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위쪽/아래쪽 화살표 5"/>
          <p:cNvSpPr/>
          <p:nvPr/>
        </p:nvSpPr>
        <p:spPr>
          <a:xfrm>
            <a:off x="1945353" y="2736543"/>
            <a:ext cx="478580" cy="2134754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375731" y="1375449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A+1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75731" y="5130528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아래쪽 화살표 설명선 15"/>
          <p:cNvSpPr/>
          <p:nvPr/>
        </p:nvSpPr>
        <p:spPr>
          <a:xfrm>
            <a:off x="1385523" y="203797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80" name="위쪽/아래쪽 화살표 79"/>
          <p:cNvSpPr/>
          <p:nvPr/>
        </p:nvSpPr>
        <p:spPr>
          <a:xfrm>
            <a:off x="4119430" y="2697173"/>
            <a:ext cx="478580" cy="224992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위쪽/아래쪽 화살표 80"/>
          <p:cNvSpPr/>
          <p:nvPr/>
        </p:nvSpPr>
        <p:spPr>
          <a:xfrm rot="17563805">
            <a:off x="7593160" y="935314"/>
            <a:ext cx="478580" cy="5804573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위쪽/아래쪽 화살표 81"/>
          <p:cNvSpPr/>
          <p:nvPr/>
        </p:nvSpPr>
        <p:spPr>
          <a:xfrm rot="1956475">
            <a:off x="2642831" y="2468331"/>
            <a:ext cx="478580" cy="252157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아래쪽 화살표 설명선 82"/>
          <p:cNvSpPr/>
          <p:nvPr/>
        </p:nvSpPr>
        <p:spPr>
          <a:xfrm>
            <a:off x="3790592" y="194841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51685" y="138889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위쪽 화살표 설명선 16"/>
          <p:cNvSpPr/>
          <p:nvPr/>
        </p:nvSpPr>
        <p:spPr>
          <a:xfrm>
            <a:off x="3708817" y="3984364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Temp1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551788" y="3091533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909712" y="2665389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998192" y="1383386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010170" y="308544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아래쪽 화살표 설명선 94"/>
          <p:cNvSpPr/>
          <p:nvPr/>
        </p:nvSpPr>
        <p:spPr>
          <a:xfrm>
            <a:off x="10169763" y="291233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97" name="위쪽 화살표 설명선 96"/>
          <p:cNvSpPr/>
          <p:nvPr/>
        </p:nvSpPr>
        <p:spPr>
          <a:xfrm>
            <a:off x="10163632" y="3977043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98" name="아래쪽 화살표 97"/>
          <p:cNvSpPr/>
          <p:nvPr/>
        </p:nvSpPr>
        <p:spPr>
          <a:xfrm>
            <a:off x="10365407" y="2619860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0010170" y="5128277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아래쪽 화살표 99"/>
          <p:cNvSpPr/>
          <p:nvPr/>
        </p:nvSpPr>
        <p:spPr>
          <a:xfrm rot="15461212">
            <a:off x="7379509" y="650370"/>
            <a:ext cx="451430" cy="460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위쪽/아래쪽 화살표 100"/>
          <p:cNvSpPr/>
          <p:nvPr/>
        </p:nvSpPr>
        <p:spPr>
          <a:xfrm rot="4834535">
            <a:off x="5798502" y="248369"/>
            <a:ext cx="478580" cy="786121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위쪽/아래쪽 화살표 101"/>
          <p:cNvSpPr/>
          <p:nvPr/>
        </p:nvSpPr>
        <p:spPr>
          <a:xfrm rot="4302193">
            <a:off x="7230978" y="1788796"/>
            <a:ext cx="478580" cy="4899714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위쪽/아래쪽 화살표 102"/>
          <p:cNvSpPr/>
          <p:nvPr/>
        </p:nvSpPr>
        <p:spPr>
          <a:xfrm rot="2276419">
            <a:off x="9022099" y="3230448"/>
            <a:ext cx="478580" cy="203094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설명선 103"/>
          <p:cNvSpPr/>
          <p:nvPr/>
        </p:nvSpPr>
        <p:spPr>
          <a:xfrm>
            <a:off x="8057123" y="277413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857299" y="137923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6" name="아래쪽 화살표 105"/>
          <p:cNvSpPr/>
          <p:nvPr/>
        </p:nvSpPr>
        <p:spPr>
          <a:xfrm rot="8245624">
            <a:off x="9365647" y="2119006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910140" y="3087702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8" name="아래쪽 화살표 107"/>
          <p:cNvSpPr/>
          <p:nvPr/>
        </p:nvSpPr>
        <p:spPr>
          <a:xfrm>
            <a:off x="8239807" y="2629942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위쪽 화살표 설명선 108"/>
          <p:cNvSpPr/>
          <p:nvPr/>
        </p:nvSpPr>
        <p:spPr>
          <a:xfrm>
            <a:off x="8095546" y="3977042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854132" y="5104047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2" name="아래쪽 화살표 설명선 111"/>
          <p:cNvSpPr/>
          <p:nvPr/>
        </p:nvSpPr>
        <p:spPr>
          <a:xfrm>
            <a:off x="5848180" y="224438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764911" y="304318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2" name="아래쪽 화살표 141"/>
          <p:cNvSpPr/>
          <p:nvPr/>
        </p:nvSpPr>
        <p:spPr>
          <a:xfrm>
            <a:off x="6057462" y="2652777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699050" y="1389717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4" name="아래쪽 화살표 143"/>
          <p:cNvSpPr/>
          <p:nvPr/>
        </p:nvSpPr>
        <p:spPr>
          <a:xfrm rot="8245624">
            <a:off x="7339900" y="2130489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위쪽 화살표 설명선 144"/>
          <p:cNvSpPr/>
          <p:nvPr/>
        </p:nvSpPr>
        <p:spPr>
          <a:xfrm>
            <a:off x="5908160" y="3933738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699050" y="5135469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7" name="위쪽/아래쪽 화살표 146"/>
          <p:cNvSpPr/>
          <p:nvPr/>
        </p:nvSpPr>
        <p:spPr>
          <a:xfrm rot="3988538">
            <a:off x="3971217" y="2773143"/>
            <a:ext cx="478580" cy="305512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위쪽/아래쪽 화살표 147"/>
          <p:cNvSpPr/>
          <p:nvPr/>
        </p:nvSpPr>
        <p:spPr>
          <a:xfrm rot="2682231">
            <a:off x="4880762" y="3600108"/>
            <a:ext cx="478580" cy="150891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위쪽/아래쪽 화살표 148"/>
          <p:cNvSpPr/>
          <p:nvPr/>
        </p:nvSpPr>
        <p:spPr>
          <a:xfrm rot="10800000">
            <a:off x="4113661" y="2629653"/>
            <a:ext cx="478580" cy="239835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아래쪽 화살표 149"/>
          <p:cNvSpPr/>
          <p:nvPr/>
        </p:nvSpPr>
        <p:spPr>
          <a:xfrm rot="8245624">
            <a:off x="5227602" y="2143764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540918" y="5134751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2" name="아래쪽 화살표 설명선 151"/>
          <p:cNvSpPr/>
          <p:nvPr/>
        </p:nvSpPr>
        <p:spPr>
          <a:xfrm>
            <a:off x="5848180" y="215361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4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8" grpId="0" animBg="1"/>
      <p:bldP spid="79" grpId="0" animBg="1"/>
      <p:bldP spid="16" grpId="0" animBg="1"/>
      <p:bldP spid="16" grpId="1" animBg="1"/>
      <p:bldP spid="80" grpId="3" animBg="1"/>
      <p:bldP spid="80" grpId="4" animBg="1"/>
      <p:bldP spid="81" grpId="2" animBg="1"/>
      <p:bldP spid="82" grpId="2" animBg="1"/>
      <p:bldP spid="82" grpId="3" animBg="1"/>
      <p:bldP spid="83" grpId="0" animBg="1"/>
      <p:bldP spid="83" grpId="1" animBg="1"/>
      <p:bldP spid="84" grpId="0" animBg="1"/>
      <p:bldP spid="84" grpId="1" animBg="1"/>
      <p:bldP spid="17" grpId="0" animBg="1"/>
      <p:bldP spid="17" grpId="1" animBg="1"/>
      <p:bldP spid="88" grpId="0" animBg="1"/>
      <p:bldP spid="18" grpId="0" animBg="1"/>
      <p:bldP spid="91" grpId="0" animBg="1"/>
      <p:bldP spid="91" grpId="1" animBg="1"/>
      <p:bldP spid="93" grpId="0" animBg="1"/>
      <p:bldP spid="93" grpId="1" animBg="1"/>
      <p:bldP spid="93" grpId="2" animBg="1"/>
      <p:bldP spid="95" grpId="0" animBg="1"/>
      <p:bldP spid="95" grpId="1" animBg="1"/>
      <p:bldP spid="97" grpId="0" animBg="1"/>
      <p:bldP spid="97" grpId="1" animBg="1"/>
      <p:bldP spid="97" grpId="2" animBg="1"/>
      <p:bldP spid="98" grpId="0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09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1" grpId="0" animBg="1"/>
      <p:bldP spid="1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453061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06856" y="506957"/>
            <a:ext cx="2254143" cy="600974"/>
            <a:chOff x="1018844" y="1670551"/>
            <a:chExt cx="2254143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18844" y="1748305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DETA SET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78871" y="1384366"/>
            <a:ext cx="10673271" cy="1166268"/>
            <a:chOff x="503495" y="1325757"/>
            <a:chExt cx="10673271" cy="116626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03495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+1</a:t>
              </a:r>
              <a:endParaRPr lang="ko-KR" altLang="en-US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59281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76901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구조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432687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824266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설계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6580052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974734" y="1328386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졸잼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8730520" y="1325757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15627" y="1337373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10871413" y="1334744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3824" y="225302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9409" y="225095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26774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77242" y="2244746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212203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78871" y="2644781"/>
            <a:ext cx="10673271" cy="1166268"/>
            <a:chOff x="505466" y="2821353"/>
            <a:chExt cx="10673271" cy="116626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505466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261252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678872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4434658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826237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설계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6582023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976705" y="2823982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졸잼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>
              <a:off x="8732491" y="2821353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9117598" y="2832969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구조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10873384" y="2830340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5795" y="374861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81380" y="3746554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928745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79213" y="374034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214174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200882" y="1386994"/>
            <a:ext cx="877598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87136" y="2647409"/>
            <a:ext cx="1102406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7136" y="3937993"/>
            <a:ext cx="1102406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graph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378871" y="3965191"/>
            <a:ext cx="10673271" cy="1166268"/>
            <a:chOff x="505466" y="2821353"/>
            <a:chExt cx="10673271" cy="1166268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505466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r>
                <a:rPr lang="en-US" altLang="ko-KR" sz="2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+1</a:t>
              </a:r>
              <a:endPara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9" name="오른쪽 화살표 98"/>
            <p:cNvSpPr/>
            <p:nvPr/>
          </p:nvSpPr>
          <p:spPr>
            <a:xfrm>
              <a:off x="2261252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678872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1" name="오른쪽 화살표 100"/>
            <p:cNvSpPr/>
            <p:nvPr/>
          </p:nvSpPr>
          <p:spPr>
            <a:xfrm>
              <a:off x="4434658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4826237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+1</a:t>
              </a:r>
              <a:endPara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3" name="오른쪽 화살표 102"/>
            <p:cNvSpPr/>
            <p:nvPr/>
          </p:nvSpPr>
          <p:spPr>
            <a:xfrm>
              <a:off x="6582023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6976705" y="2823982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졸잼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+1</a:t>
              </a:r>
              <a:endPara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5" name="오른쪽 화살표 104"/>
            <p:cNvSpPr/>
            <p:nvPr/>
          </p:nvSpPr>
          <p:spPr>
            <a:xfrm>
              <a:off x="8732491" y="2821353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9117598" y="2832969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구조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7" name="오른쪽 화살표 106"/>
            <p:cNvSpPr/>
            <p:nvPr/>
          </p:nvSpPr>
          <p:spPr>
            <a:xfrm>
              <a:off x="10873384" y="2830340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5795" y="374861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781380" y="3746554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928745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79213" y="374034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214174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3582325" y="5639721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0059218" y="565670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홧팅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9" name="오른쪽 화살표 78"/>
          <p:cNvSpPr/>
          <p:nvPr/>
        </p:nvSpPr>
        <p:spPr>
          <a:xfrm rot="5400000">
            <a:off x="4230147" y="5010445"/>
            <a:ext cx="305353" cy="814866"/>
          </a:xfrm>
          <a:prstGeom prst="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 rot="5400000">
            <a:off x="10646076" y="5010446"/>
            <a:ext cx="305353" cy="814866"/>
          </a:xfrm>
          <a:prstGeom prst="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 rot="20991920">
            <a:off x="5265095" y="5275271"/>
            <a:ext cx="4847713" cy="523425"/>
          </a:xfrm>
          <a:prstGeom prst="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1596909">
            <a:off x="5138735" y="5226442"/>
            <a:ext cx="4847713" cy="523425"/>
          </a:xfrm>
          <a:prstGeom prst="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40363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99678" y="506957"/>
            <a:ext cx="3108543" cy="597313"/>
            <a:chOff x="911666" y="1670551"/>
            <a:chExt cx="3108543" cy="597313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911666" y="1744644"/>
              <a:ext cx="3108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04. Key Function 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7150" y="1128109"/>
            <a:ext cx="116760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 smtClean="0">
                <a:solidFill>
                  <a:schemeClr val="bg1"/>
                </a:solidFill>
              </a:rPr>
              <a:t>MakeGraph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en-US" altLang="ko-KR" sz="2000" dirty="0" smtClean="0">
                <a:solidFill>
                  <a:schemeClr val="bg1"/>
                </a:solidFill>
              </a:rPr>
              <a:t>){</a:t>
            </a:r>
          </a:p>
          <a:p>
            <a:pPr fontAlgn="base"/>
            <a:r>
              <a:rPr lang="en-US" altLang="ko-KR" sz="2000" dirty="0" smtClean="0">
                <a:solidFill>
                  <a:schemeClr val="bg1"/>
                </a:solidFill>
              </a:rPr>
              <a:t>	IF( 1</a:t>
            </a:r>
            <a:r>
              <a:rPr lang="ko-KR" altLang="en-US" sz="2000" dirty="0" smtClean="0">
                <a:solidFill>
                  <a:schemeClr val="bg1"/>
                </a:solidFill>
              </a:rPr>
              <a:t>위 검색어가 현 그래프의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위가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같는</a:t>
            </a:r>
            <a:r>
              <a:rPr lang="ko-KR" altLang="en-US" sz="2000" dirty="0" smtClean="0">
                <a:solidFill>
                  <a:schemeClr val="bg1"/>
                </a:solidFill>
              </a:rPr>
              <a:t> 지 확인한다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.)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{ //</a:t>
            </a:r>
            <a:r>
              <a:rPr lang="ko-KR" altLang="en-US" sz="2000" dirty="0" smtClean="0">
                <a:solidFill>
                  <a:schemeClr val="bg1"/>
                </a:solidFill>
              </a:rPr>
              <a:t>같다면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2000" dirty="0" smtClean="0">
                <a:solidFill>
                  <a:schemeClr val="bg1"/>
                </a:solidFill>
              </a:rPr>
              <a:t>		</a:t>
            </a:r>
            <a:r>
              <a:rPr lang="ko-KR" altLang="en-US" sz="2000" dirty="0" smtClean="0">
                <a:solidFill>
                  <a:schemeClr val="bg1"/>
                </a:solidFill>
              </a:rPr>
              <a:t>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그림과같이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timecount</a:t>
            </a:r>
            <a:r>
              <a:rPr lang="ko-KR" altLang="en-US" sz="2000" dirty="0" smtClean="0">
                <a:solidFill>
                  <a:schemeClr val="bg1"/>
                </a:solidFill>
              </a:rPr>
              <a:t>를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증가시킨다</a:t>
            </a:r>
            <a:r>
              <a:rPr lang="en-US" altLang="ko-KR" sz="2000" dirty="0" smtClean="0">
                <a:solidFill>
                  <a:schemeClr val="bg1"/>
                </a:solidFill>
              </a:rPr>
              <a:t>.}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else{//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다를경우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다를 경우 계속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의 다음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노드를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통해서 검색을 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if(1</a:t>
            </a:r>
            <a:r>
              <a:rPr lang="ko-KR" altLang="en-US" sz="2000" dirty="0" smtClean="0">
                <a:solidFill>
                  <a:schemeClr val="bg1"/>
                </a:solidFill>
              </a:rPr>
              <a:t>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검색어과</a:t>
            </a:r>
            <a:r>
              <a:rPr lang="ko-KR" altLang="en-US" sz="2000" dirty="0" smtClean="0">
                <a:solidFill>
                  <a:schemeClr val="bg1"/>
                </a:solidFill>
              </a:rPr>
              <a:t> 같은 단어가 있다면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{	</a:t>
            </a:r>
            <a:r>
              <a:rPr lang="ko-KR" altLang="en-US" sz="2000" dirty="0" smtClean="0">
                <a:solidFill>
                  <a:schemeClr val="bg1"/>
                </a:solidFill>
              </a:rPr>
              <a:t>해당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의 검색어로 바꾸고</a:t>
            </a:r>
            <a:r>
              <a:rPr lang="en-US" altLang="ko-KR" sz="2000" dirty="0" smtClean="0">
                <a:solidFill>
                  <a:schemeClr val="bg1"/>
                </a:solidFill>
              </a:rPr>
              <a:t>,  </a:t>
            </a:r>
            <a:r>
              <a:rPr lang="ko-KR" altLang="en-US" sz="2000" dirty="0" smtClean="0">
                <a:solidFill>
                  <a:schemeClr val="bg1"/>
                </a:solidFill>
              </a:rPr>
              <a:t>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검색어는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하위노드로</a:t>
            </a:r>
            <a:r>
              <a:rPr lang="ko-KR" altLang="en-US" sz="2000" dirty="0" smtClean="0">
                <a:solidFill>
                  <a:schemeClr val="bg1"/>
                </a:solidFill>
              </a:rPr>
              <a:t> 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	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어준다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</a:rPr>
              <a:t>그리고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하위노드로</a:t>
            </a:r>
            <a:r>
              <a:rPr lang="ko-KR" altLang="en-US" sz="2000" dirty="0" smtClean="0">
                <a:solidFill>
                  <a:schemeClr val="bg1"/>
                </a:solidFill>
              </a:rPr>
              <a:t> 들어간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검색어는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에 있는 검색어로 이</a:t>
            </a:r>
            <a:r>
              <a:rPr lang="en-US" altLang="ko-KR" sz="2000" dirty="0" smtClean="0">
                <a:solidFill>
                  <a:schemeClr val="bg1"/>
                </a:solidFill>
              </a:rPr>
              <a:t>			</a:t>
            </a:r>
            <a:r>
              <a:rPr lang="ko-KR" altLang="en-US" sz="2000" dirty="0" smtClean="0">
                <a:solidFill>
                  <a:schemeClr val="bg1"/>
                </a:solidFill>
              </a:rPr>
              <a:t>어주는 </a:t>
            </a:r>
            <a:r>
              <a:rPr lang="en-US" altLang="ko-KR" sz="2000" dirty="0" smtClean="0">
                <a:solidFill>
                  <a:schemeClr val="bg1"/>
                </a:solidFill>
              </a:rPr>
              <a:t>Edge</a:t>
            </a:r>
            <a:r>
              <a:rPr lang="ko-KR" altLang="en-US" sz="2000" dirty="0" smtClean="0">
                <a:solidFill>
                  <a:schemeClr val="bg1"/>
                </a:solidFill>
              </a:rPr>
              <a:t>를 만든다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그리고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그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에 있는 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2000" dirty="0" smtClean="0">
                <a:solidFill>
                  <a:schemeClr val="bg1"/>
                </a:solidFill>
              </a:rPr>
              <a:t> 바꿔준다</a:t>
            </a:r>
            <a:r>
              <a:rPr lang="en-US" altLang="ko-KR" sz="2000" dirty="0" smtClean="0">
                <a:solidFill>
                  <a:schemeClr val="bg1"/>
                </a:solidFill>
              </a:rPr>
              <a:t>.			Return;	}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else{ 	</a:t>
            </a:r>
            <a:r>
              <a:rPr lang="ko-KR" altLang="en-US" sz="2000" dirty="0" smtClean="0">
                <a:solidFill>
                  <a:schemeClr val="bg1"/>
                </a:solidFill>
              </a:rPr>
              <a:t>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검색어랑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2000" dirty="0" smtClean="0">
                <a:solidFill>
                  <a:schemeClr val="bg1"/>
                </a:solidFill>
              </a:rPr>
              <a:t> 바꿔준다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그리고 파일에 없었던 새로운 </a:t>
            </a:r>
            <a:r>
              <a:rPr lang="en-US" altLang="ko-KR" sz="2000" dirty="0" smtClean="0">
                <a:solidFill>
                  <a:schemeClr val="bg1"/>
                </a:solidFill>
              </a:rPr>
              <a:t>			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2000" dirty="0" smtClean="0">
                <a:solidFill>
                  <a:schemeClr val="bg1"/>
                </a:solidFill>
              </a:rPr>
              <a:t> 저장한다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.}</a:t>
            </a:r>
            <a:r>
              <a:rPr lang="en-US" altLang="ko-KR" sz="2000" smtClean="0">
                <a:solidFill>
                  <a:schemeClr val="bg1"/>
                </a:solidFill>
              </a:rPr>
              <a:t>	}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en-US" altLang="ko-KR" sz="2000" smtClean="0">
                <a:solidFill>
                  <a:schemeClr val="bg1"/>
                </a:solidFill>
              </a:rPr>
              <a:t>     }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ko-KR" altLang="en-US" sz="3200" dirty="0" smtClean="0">
                <a:solidFill>
                  <a:schemeClr val="bg1"/>
                </a:solidFill>
              </a:rPr>
              <a:t>너무 간단히 말해서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그림으로 표현하기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어려운관계로</a:t>
            </a:r>
            <a:r>
              <a:rPr lang="ko-KR" altLang="en-US" sz="3200" dirty="0" smtClean="0">
                <a:solidFill>
                  <a:schemeClr val="bg1"/>
                </a:solidFill>
              </a:rPr>
              <a:t> 쓰면서 말하겠습니다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40363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73359" y="515191"/>
            <a:ext cx="3315331" cy="568895"/>
            <a:chOff x="854167" y="1670551"/>
            <a:chExt cx="3315331" cy="568895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854167" y="1716226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알 수 있는 것들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7150" y="1128109"/>
            <a:ext cx="116760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 dirty="0" smtClean="0">
                <a:solidFill>
                  <a:schemeClr val="bg1"/>
                </a:solidFill>
              </a:rPr>
              <a:t>최소 일주일간의 데이터를 읽었다고 했을 때</a:t>
            </a:r>
            <a:r>
              <a:rPr lang="en-US" altLang="ko-KR" sz="3200" dirty="0" smtClean="0">
                <a:solidFill>
                  <a:schemeClr val="bg1"/>
                </a:solidFill>
              </a:rPr>
              <a:t>,</a:t>
            </a:r>
          </a:p>
          <a:p>
            <a:pPr marL="514350" indent="-514350" fontAlgn="base">
              <a:buAutoNum type="arabicParenR"/>
            </a:pPr>
            <a:r>
              <a:rPr lang="ko-KR" altLang="en-US" sz="3200" dirty="0" smtClean="0">
                <a:solidFill>
                  <a:schemeClr val="bg1"/>
                </a:solidFill>
              </a:rPr>
              <a:t>가장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핫한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검색어들</a:t>
            </a:r>
            <a:r>
              <a:rPr lang="en-US" altLang="ko-KR" sz="3200" dirty="0" smtClean="0">
                <a:solidFill>
                  <a:schemeClr val="bg1"/>
                </a:solidFill>
              </a:rPr>
              <a:t>(1</a:t>
            </a:r>
            <a:r>
              <a:rPr lang="ko-KR" altLang="en-US" sz="3200" dirty="0" smtClean="0">
                <a:solidFill>
                  <a:schemeClr val="bg1"/>
                </a:solidFill>
              </a:rPr>
              <a:t>위들의 모음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fontAlgn="base">
              <a:buAutoNum type="arabicParenR"/>
            </a:pPr>
            <a:r>
              <a:rPr lang="ko-KR" altLang="en-US" sz="3200" dirty="0" smtClean="0">
                <a:solidFill>
                  <a:schemeClr val="bg1"/>
                </a:solidFill>
              </a:rPr>
              <a:t>검색어의 관심도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가장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오랜시간</a:t>
            </a:r>
            <a:r>
              <a:rPr lang="ko-KR" altLang="en-US" sz="3200" dirty="0" smtClean="0">
                <a:solidFill>
                  <a:schemeClr val="bg1"/>
                </a:solidFill>
              </a:rPr>
              <a:t> 있던 검색어의 모음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fontAlgn="base">
              <a:buAutoNum type="arabicParenR"/>
            </a:pPr>
            <a:r>
              <a:rPr lang="ko-KR" altLang="en-US" sz="3200" dirty="0" smtClean="0">
                <a:solidFill>
                  <a:schemeClr val="bg1"/>
                </a:solidFill>
              </a:rPr>
              <a:t>특정검색어의 관심 변화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상승선인지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하향선인지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endParaRPr lang="en-US" altLang="ko-KR" sz="32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3200" dirty="0" smtClean="0">
                <a:solidFill>
                  <a:schemeClr val="bg1"/>
                </a:solidFill>
              </a:rPr>
              <a:t>**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예외사황</a:t>
            </a:r>
            <a:r>
              <a:rPr lang="en-US" altLang="ko-KR" sz="3200" dirty="0" smtClean="0">
                <a:solidFill>
                  <a:schemeClr val="bg1"/>
                </a:solidFill>
              </a:rPr>
              <a:t>**</a:t>
            </a:r>
          </a:p>
          <a:p>
            <a:pPr fontAlgn="base"/>
            <a:r>
              <a:rPr lang="ko-KR" altLang="en-US" sz="3200" dirty="0" smtClean="0">
                <a:solidFill>
                  <a:schemeClr val="bg1"/>
                </a:solidFill>
              </a:rPr>
              <a:t>특정 검색어가 없어졌다가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새로 나온 경우는 새로운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검색어라고</a:t>
            </a:r>
            <a:r>
              <a:rPr lang="ko-KR" altLang="en-US" sz="3200" dirty="0" smtClean="0">
                <a:solidFill>
                  <a:schemeClr val="bg1"/>
                </a:solidFill>
              </a:rPr>
              <a:t> 본다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-455" y="386129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2800B394-58B1-425B-B4D5-AA7F5E7E41C6}"/>
              </a:ext>
            </a:extLst>
          </p:cNvPr>
          <p:cNvSpPr/>
          <p:nvPr/>
        </p:nvSpPr>
        <p:spPr>
          <a:xfrm>
            <a:off x="7654007" y="1344230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FE02156B-3283-4DAC-BE22-E9890B251B1B}"/>
              </a:ext>
            </a:extLst>
          </p:cNvPr>
          <p:cNvSpPr/>
          <p:nvPr/>
        </p:nvSpPr>
        <p:spPr>
          <a:xfrm>
            <a:off x="9465385" y="2703713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AA7B0A9-4E39-45BC-BBAC-40243B84347B}"/>
              </a:ext>
            </a:extLst>
          </p:cNvPr>
          <p:cNvSpPr txBox="1"/>
          <p:nvPr/>
        </p:nvSpPr>
        <p:spPr>
          <a:xfrm>
            <a:off x="5432727" y="2081341"/>
            <a:ext cx="36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Subject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6141905-E4DF-43DE-A61F-493DAD526107}"/>
              </a:ext>
            </a:extLst>
          </p:cNvPr>
          <p:cNvSpPr/>
          <p:nvPr/>
        </p:nvSpPr>
        <p:spPr>
          <a:xfrm>
            <a:off x="9105974" y="206506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D76E3D1-BB80-4DC4-AC22-05E6B111891D}"/>
              </a:ext>
            </a:extLst>
          </p:cNvPr>
          <p:cNvSpPr txBox="1"/>
          <p:nvPr/>
        </p:nvSpPr>
        <p:spPr>
          <a:xfrm>
            <a:off x="5432727" y="2513181"/>
            <a:ext cx="361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Deta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set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9F196E9-91E3-45DF-AF68-562526271773}"/>
              </a:ext>
            </a:extLst>
          </p:cNvPr>
          <p:cNvSpPr/>
          <p:nvPr/>
        </p:nvSpPr>
        <p:spPr>
          <a:xfrm>
            <a:off x="9105974" y="251718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9BBEAB-843A-4827-8B35-B0E6FF2E85B5}"/>
              </a:ext>
            </a:extLst>
          </p:cNvPr>
          <p:cNvSpPr txBox="1"/>
          <p:nvPr/>
        </p:nvSpPr>
        <p:spPr>
          <a:xfrm>
            <a:off x="5429582" y="2981414"/>
            <a:ext cx="361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Class modeling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9BFECED-88C1-4CF9-9E7A-76902A679CDB}"/>
              </a:ext>
            </a:extLst>
          </p:cNvPr>
          <p:cNvSpPr/>
          <p:nvPr/>
        </p:nvSpPr>
        <p:spPr>
          <a:xfrm>
            <a:off x="9105974" y="296930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73DCC77-A68B-43FC-B1D9-95B2C5D02244}"/>
              </a:ext>
            </a:extLst>
          </p:cNvPr>
          <p:cNvSpPr txBox="1"/>
          <p:nvPr/>
        </p:nvSpPr>
        <p:spPr>
          <a:xfrm>
            <a:off x="5432726" y="3437701"/>
            <a:ext cx="36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GraphAlgorithm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11A12F5-4CBA-4EF8-B83D-D9EDE5AFE9B6}"/>
              </a:ext>
            </a:extLst>
          </p:cNvPr>
          <p:cNvSpPr/>
          <p:nvPr/>
        </p:nvSpPr>
        <p:spPr>
          <a:xfrm>
            <a:off x="9105974" y="342142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21455E2-6D25-4C3D-82BE-F20BF88810BA}"/>
              </a:ext>
            </a:extLst>
          </p:cNvPr>
          <p:cNvSpPr txBox="1"/>
          <p:nvPr/>
        </p:nvSpPr>
        <p:spPr>
          <a:xfrm>
            <a:off x="5432726" y="3889821"/>
            <a:ext cx="362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E2B61D2-D435-4497-9098-AE1C3E6FBCBC}"/>
              </a:ext>
            </a:extLst>
          </p:cNvPr>
          <p:cNvSpPr/>
          <p:nvPr/>
        </p:nvSpPr>
        <p:spPr>
          <a:xfrm>
            <a:off x="9105974" y="387354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42" y="567882"/>
            <a:ext cx="326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9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2" name="Picture 4" descr="abstract, art, blur">
            <a:extLst>
              <a:ext uri="{FF2B5EF4-FFF2-40B4-BE49-F238E27FC236}">
                <a16:creationId xmlns="" xmlns:a16="http://schemas.microsoft.com/office/drawing/2014/main" id="{0B2D2394-5406-477F-9D7D-E4E37350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82001"/>
            <a:ext cx="9118600" cy="60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3393798-883A-4F90-9C6B-8C92A89E38DE}"/>
              </a:ext>
            </a:extLst>
          </p:cNvPr>
          <p:cNvSpPr/>
          <p:nvPr/>
        </p:nvSpPr>
        <p:spPr>
          <a:xfrm>
            <a:off x="-19122" y="334602"/>
            <a:ext cx="12192000" cy="6070600"/>
          </a:xfrm>
          <a:prstGeom prst="rect">
            <a:avLst/>
          </a:prstGeom>
          <a:gradFill flip="none" rotWithShape="1">
            <a:gsLst>
              <a:gs pos="0">
                <a:srgbClr val="004D86">
                  <a:alpha val="75000"/>
                </a:srgbClr>
              </a:gs>
              <a:gs pos="72000">
                <a:srgbClr val="004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70B4F24-49CD-4036-8ADD-A09C4367F646}"/>
              </a:ext>
            </a:extLst>
          </p:cNvPr>
          <p:cNvSpPr/>
          <p:nvPr/>
        </p:nvSpPr>
        <p:spPr>
          <a:xfrm>
            <a:off x="257175" y="647920"/>
            <a:ext cx="11677650" cy="556216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29FB257-7537-41FE-BF74-5340434392BD}"/>
              </a:ext>
            </a:extLst>
          </p:cNvPr>
          <p:cNvGrpSpPr/>
          <p:nvPr/>
        </p:nvGrpSpPr>
        <p:grpSpPr>
          <a:xfrm>
            <a:off x="4065431" y="2246943"/>
            <a:ext cx="5035426" cy="3559852"/>
            <a:chOff x="1115487" y="1989579"/>
            <a:chExt cx="2192323" cy="3357089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DEA44FFA-47FF-45A8-B784-7DCA925C4451}"/>
                </a:ext>
              </a:extLst>
            </p:cNvPr>
            <p:cNvSpPr/>
            <p:nvPr/>
          </p:nvSpPr>
          <p:spPr>
            <a:xfrm>
              <a:off x="3227382" y="2371645"/>
              <a:ext cx="80428" cy="29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9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B86335B-9E8C-4E1F-BE34-641025301FAB}"/>
                </a:ext>
              </a:extLst>
            </p:cNvPr>
            <p:cNvSpPr/>
            <p:nvPr/>
          </p:nvSpPr>
          <p:spPr>
            <a:xfrm>
              <a:off x="1115487" y="1989579"/>
              <a:ext cx="125530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rPr>
                <a:t>Q &amp; A</a:t>
              </a:r>
              <a:endParaRPr lang="ko-KR" altLang="en-US" sz="1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anose="020B0806030902050204" pitchFamily="34" charset="0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AEA6ACF-DA31-4774-B384-C20DDF894DB7}"/>
              </a:ext>
            </a:extLst>
          </p:cNvPr>
          <p:cNvSpPr/>
          <p:nvPr/>
        </p:nvSpPr>
        <p:spPr>
          <a:xfrm>
            <a:off x="7406067" y="2710427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rgbClr val="004D86">
                      <a:alpha val="30000"/>
                    </a:srgbClr>
                  </a:solidFill>
                </a:ln>
                <a:solidFill>
                  <a:srgbClr val="004D8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1000" dirty="0">
              <a:ln>
                <a:solidFill>
                  <a:srgbClr val="004D86">
                    <a:alpha val="30000"/>
                  </a:srgbClr>
                </a:solidFill>
              </a:ln>
              <a:solidFill>
                <a:srgbClr val="004D8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3891B9D-BBAE-44E2-91DD-B97487972A87}"/>
              </a:ext>
            </a:extLst>
          </p:cNvPr>
          <p:cNvGrpSpPr/>
          <p:nvPr/>
        </p:nvGrpSpPr>
        <p:grpSpPr>
          <a:xfrm>
            <a:off x="0" y="393700"/>
            <a:ext cx="12814300" cy="6409001"/>
            <a:chOff x="0" y="393700"/>
            <a:chExt cx="12814300" cy="6409001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086AD11E-09B8-4F16-BD7E-FD2AFC7A4E56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E8926067-19E6-404E-A4FE-EE5538C2B89E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0AEE309B-4F96-4296-871E-D2AB90019B69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1FFF6EA8-7A80-4E9A-A597-E112AC0233C5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FCEE752-8AAC-4F92-A2A0-CDCFF52D3AEE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FC01A80-17A0-42A3-A80D-C7420ADFB3D3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1EA20B8F-6D84-4A5D-BF4A-6DA5C821E91A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0C60B2A-C5BF-4B34-AB41-5E9373DF3022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93395C15-2636-4C91-99CD-B492117B542E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E114B4A-560C-491E-95DF-F48C657E1FBF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14D5F6A1-14D9-4CD9-BA24-2CFC86F5BCA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FCA2294D-02B2-4AE4-AA36-DCE82C52F72F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E574862E-4C28-44D8-B9A7-CC9D10595707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10D6E483-702E-440A-B35E-3E3D49BE4805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4857F07D-4E2D-4FE4-9B49-732323F7937F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5076667-9CF4-41C3-876B-A7C52F2691FF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64372EEB-FF19-4C12-888E-96E7624BF6DC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64C4DA40-ECFE-4C0D-9B2C-F2C92CC1587C}"/>
              </a:ext>
            </a:extLst>
          </p:cNvPr>
          <p:cNvCxnSpPr>
            <a:cxnSpLocks/>
          </p:cNvCxnSpPr>
          <p:nvPr/>
        </p:nvCxnSpPr>
        <p:spPr>
          <a:xfrm flipH="1" flipV="1">
            <a:off x="3263900" y="23571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9ECC875-1702-4521-9D1B-D868C6CAB622}"/>
              </a:ext>
            </a:extLst>
          </p:cNvPr>
          <p:cNvCxnSpPr>
            <a:cxnSpLocks/>
          </p:cNvCxnSpPr>
          <p:nvPr/>
        </p:nvCxnSpPr>
        <p:spPr>
          <a:xfrm flipH="1" flipV="1">
            <a:off x="8597900" y="39954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39E733D-4AD5-4AF9-A031-09FD4EBC4BCD}"/>
              </a:ext>
            </a:extLst>
          </p:cNvPr>
          <p:cNvGrpSpPr/>
          <p:nvPr/>
        </p:nvGrpSpPr>
        <p:grpSpPr>
          <a:xfrm>
            <a:off x="3551072" y="2653436"/>
            <a:ext cx="5089856" cy="1551129"/>
            <a:chOff x="3551073" y="2079592"/>
            <a:chExt cx="5089856" cy="1551129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3551073" y="2184171"/>
              <a:ext cx="50898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THANK YOU</a:t>
              </a:r>
              <a:endParaRPr lang="ko-KR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75B7213-C569-4886-B291-CB7204068D57}"/>
                </a:ext>
              </a:extLst>
            </p:cNvPr>
            <p:cNvSpPr txBox="1"/>
            <p:nvPr/>
          </p:nvSpPr>
          <p:spPr>
            <a:xfrm>
              <a:off x="6003641" y="2079592"/>
              <a:ext cx="18473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 flipV="1">
            <a:off x="3466955" y="3882827"/>
            <a:ext cx="5388721" cy="110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3271348" y="2391281"/>
            <a:ext cx="5649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01. </a:t>
            </a:r>
            <a:r>
              <a:rPr lang="en-US" altLang="ko-KR" sz="9600" dirty="0" err="1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Subjuct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82197" y="506957"/>
            <a:ext cx="2103461" cy="600974"/>
            <a:chOff x="1094185" y="1670551"/>
            <a:chExt cx="2103461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94185" y="174830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Subject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8" y="1238807"/>
            <a:ext cx="6528508" cy="47829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7075333" y="1422979"/>
            <a:ext cx="49571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네이버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실시간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만들고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여러가지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정보들을 뽑아내어 보자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주관적인 알고리즘이기 때문에 관점에 따라서 다른 결과값을 얻을 수 있다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6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 flipV="1">
            <a:off x="3373457" y="3882827"/>
            <a:ext cx="5482219" cy="112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3092613" y="2347971"/>
            <a:ext cx="6006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02. Data set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155341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06856" y="506957"/>
            <a:ext cx="2254143" cy="600974"/>
            <a:chOff x="1018844" y="1670551"/>
            <a:chExt cx="2254143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18844" y="1748305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DETA SET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" y="1248992"/>
            <a:ext cx="3419229" cy="47829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820303" y="1248992"/>
            <a:ext cx="54636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 날짜와 끝 날짜를 입력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90976" y="3038446"/>
            <a:ext cx="1046922" cy="188864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25" y="2178587"/>
            <a:ext cx="6232572" cy="33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114383" y="866414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1403287" y="3882827"/>
            <a:ext cx="94939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1266924" y="2379606"/>
            <a:ext cx="9695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03. Class Modeling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57150" y="3757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2714146" y="917723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smtClean="0">
                <a:solidFill>
                  <a:schemeClr val="bg1"/>
                </a:solidFill>
              </a:rPr>
              <a:t>Class Diagram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5" y="2068420"/>
            <a:ext cx="10825489" cy="418419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6195530" y="2799325"/>
            <a:ext cx="886698" cy="153042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388994" y="4262499"/>
            <a:ext cx="793323" cy="85556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6206773" y="3542231"/>
            <a:ext cx="31897" cy="807845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530079" y="2979420"/>
            <a:ext cx="674830" cy="560608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57150" y="3757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Crawing</a:t>
            </a:r>
            <a:r>
              <a:rPr lang="en-US" altLang="ko-KR" sz="6000" dirty="0" smtClean="0">
                <a:solidFill>
                  <a:schemeClr val="bg1"/>
                </a:solidFill>
              </a:rPr>
              <a:t> 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567640" y="596293"/>
            <a:ext cx="6514931" cy="5709255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startCrawling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함수가 불려지면 해당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data.lab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검색어를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크롤링하는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getArrayKeyword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키워드만 배열에 저장하고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반환하는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fileExists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fileWrite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이미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데이터인지 확인해서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한번더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하는 일이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업게하는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fileWrite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txt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파일에 저장하는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5" y="2365025"/>
            <a:ext cx="4958255" cy="34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705</Words>
  <Application>Microsoft Office PowerPoint</Application>
  <PresentationFormat>와이드스크린</PresentationFormat>
  <Paragraphs>249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HY견고딕</vt:lpstr>
      <vt:lpstr>HY헤드라인M</vt:lpstr>
      <vt:lpstr>KoPub돋움체 Bold</vt:lpstr>
      <vt:lpstr>KoPub돋움체 Light</vt:lpstr>
      <vt:lpstr>나눔손글씨 붓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최영재</dc:creator>
  <cp:lastModifiedBy>최영재</cp:lastModifiedBy>
  <cp:revision>48</cp:revision>
  <dcterms:created xsi:type="dcterms:W3CDTF">2018-09-08T16:58:48Z</dcterms:created>
  <dcterms:modified xsi:type="dcterms:W3CDTF">2018-10-10T17:13:39Z</dcterms:modified>
</cp:coreProperties>
</file>