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6" r:id="rId4"/>
    <p:sldId id="267" r:id="rId5"/>
    <p:sldId id="290" r:id="rId6"/>
    <p:sldId id="291" r:id="rId7"/>
    <p:sldId id="277" r:id="rId8"/>
    <p:sldId id="274" r:id="rId9"/>
    <p:sldId id="292" r:id="rId10"/>
    <p:sldId id="278" r:id="rId11"/>
    <p:sldId id="271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68" r:id="rId20"/>
    <p:sldId id="286" r:id="rId21"/>
    <p:sldId id="287" r:id="rId22"/>
    <p:sldId id="289" r:id="rId23"/>
    <p:sldId id="288" r:id="rId24"/>
    <p:sldId id="293" r:id="rId25"/>
    <p:sldId id="265" r:id="rId26"/>
    <p:sldId id="26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3F30D"/>
    <a:srgbClr val="E7F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4" autoAdjust="0"/>
    <p:restoredTop sz="96408" autoAdjust="0"/>
  </p:normalViewPr>
  <p:slideViewPr>
    <p:cSldViewPr snapToGrid="0">
      <p:cViewPr>
        <p:scale>
          <a:sx n="100" d="100"/>
          <a:sy n="100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4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1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1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9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1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9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66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4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7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8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31F1-5DFD-4D9E-9877-53BE295EDC1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222DEC-696D-4C82-BDD0-06CF312DACE5}"/>
              </a:ext>
            </a:extLst>
          </p:cNvPr>
          <p:cNvSpPr/>
          <p:nvPr/>
        </p:nvSpPr>
        <p:spPr>
          <a:xfrm>
            <a:off x="0" y="393700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3C38D41B-1C3D-4BE0-946B-3A7810FCDD47}"/>
              </a:ext>
            </a:extLst>
          </p:cNvPr>
          <p:cNvSpPr/>
          <p:nvPr/>
        </p:nvSpPr>
        <p:spPr>
          <a:xfrm>
            <a:off x="10243116" y="850900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3A6F9D0E-C447-437A-8B44-612CC89BC0D1}"/>
              </a:ext>
            </a:extLst>
          </p:cNvPr>
          <p:cNvSpPr/>
          <p:nvPr/>
        </p:nvSpPr>
        <p:spPr>
          <a:xfrm>
            <a:off x="6149623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3947B827-C68C-4951-B533-328C5CC6B3F8}"/>
              </a:ext>
            </a:extLst>
          </p:cNvPr>
          <p:cNvCxnSpPr>
            <a:cxnSpLocks/>
          </p:cNvCxnSpPr>
          <p:nvPr/>
        </p:nvCxnSpPr>
        <p:spPr>
          <a:xfrm>
            <a:off x="829156" y="3337678"/>
            <a:ext cx="1056492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7126" y="1867651"/>
            <a:ext cx="11337747" cy="3046988"/>
            <a:chOff x="636626" y="1713956"/>
            <a:chExt cx="11337747" cy="3046988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284D45F-CF15-45DD-BE44-EE39AE1836A9}"/>
                </a:ext>
              </a:extLst>
            </p:cNvPr>
            <p:cNvSpPr txBox="1"/>
            <p:nvPr/>
          </p:nvSpPr>
          <p:spPr>
            <a:xfrm>
              <a:off x="797915" y="1713956"/>
              <a:ext cx="11176458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Data Structure design</a:t>
              </a:r>
              <a:endParaRPr lang="ko-KR" altLang="en-US" sz="9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  <a:p>
              <a:endParaRPr lang="ko-KR" altLang="en-US" sz="9600" dirty="0">
                <a:solidFill>
                  <a:schemeClr val="bg1"/>
                </a:solidFill>
                <a:latin typeface="Impact" panose="020B080603090205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6626" y="3429000"/>
              <a:ext cx="111457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err="1" smtClean="0">
                  <a:solidFill>
                    <a:srgbClr val="00FF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Naver</a:t>
              </a:r>
              <a:r>
                <a:rPr lang="en-US" altLang="ko-KR" sz="44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44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실시간 검색 </a:t>
              </a:r>
              <a:r>
                <a:rPr lang="en-US" altLang="ko-KR" sz="44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Graph</a:t>
              </a:r>
              <a:endParaRPr lang="ko-KR" altLang="en-US" sz="4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9182260" y="5702037"/>
            <a:ext cx="3269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14</a:t>
            </a:r>
            <a:r>
              <a:rPr lang="ko-KR" altLang="en-US" sz="3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학번 최영재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7" t="2196" r="33436" b="2985"/>
          <a:stretch/>
        </p:blipFill>
        <p:spPr>
          <a:xfrm>
            <a:off x="1698318" y="3501713"/>
            <a:ext cx="1000630" cy="9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222DEC-696D-4C82-BDD0-06CF312DACE5}"/>
              </a:ext>
            </a:extLst>
          </p:cNvPr>
          <p:cNvSpPr/>
          <p:nvPr/>
        </p:nvSpPr>
        <p:spPr>
          <a:xfrm>
            <a:off x="0" y="393700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3C38D41B-1C3D-4BE0-946B-3A7810FCDD47}"/>
              </a:ext>
            </a:extLst>
          </p:cNvPr>
          <p:cNvSpPr/>
          <p:nvPr/>
        </p:nvSpPr>
        <p:spPr>
          <a:xfrm>
            <a:off x="10114383" y="866414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3A6F9D0E-C447-437A-8B44-612CC89BC0D1}"/>
              </a:ext>
            </a:extLst>
          </p:cNvPr>
          <p:cNvSpPr/>
          <p:nvPr/>
        </p:nvSpPr>
        <p:spPr>
          <a:xfrm>
            <a:off x="6105074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3947B827-C68C-4951-B533-328C5CC6B3F8}"/>
              </a:ext>
            </a:extLst>
          </p:cNvPr>
          <p:cNvCxnSpPr>
            <a:cxnSpLocks/>
          </p:cNvCxnSpPr>
          <p:nvPr/>
        </p:nvCxnSpPr>
        <p:spPr>
          <a:xfrm>
            <a:off x="1403287" y="3882827"/>
            <a:ext cx="949396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284D45F-CF15-45DD-BE44-EE39AE1836A9}"/>
              </a:ext>
            </a:extLst>
          </p:cNvPr>
          <p:cNvSpPr txBox="1"/>
          <p:nvPr/>
        </p:nvSpPr>
        <p:spPr>
          <a:xfrm>
            <a:off x="1266924" y="2379606"/>
            <a:ext cx="96952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latin typeface="Impact" panose="020B0806030902050204" pitchFamily="34" charset="0"/>
                <a:ea typeface="HY헤드라인M" panose="02030600000101010101" pitchFamily="18" charset="-127"/>
              </a:rPr>
              <a:t>03. Class Modeling</a:t>
            </a:r>
            <a:endParaRPr lang="ko-KR" altLang="en-US" sz="9600" dirty="0">
              <a:solidFill>
                <a:schemeClr val="bg1"/>
              </a:solidFill>
              <a:latin typeface="Impact" panose="020B0806030902050204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48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57150" y="375703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50" y="1984854"/>
            <a:ext cx="8451727" cy="418662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71082" y="457794"/>
            <a:ext cx="3374642" cy="600974"/>
            <a:chOff x="458595" y="1670551"/>
            <a:chExt cx="3374642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58595" y="1748305"/>
              <a:ext cx="3374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Class Modeling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2714146" y="917723"/>
            <a:ext cx="6326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6000" dirty="0" smtClean="0">
                <a:solidFill>
                  <a:schemeClr val="bg1"/>
                </a:solidFill>
              </a:rPr>
              <a:t>Class Diagram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376170" y="2532067"/>
            <a:ext cx="635867" cy="431579"/>
          </a:xfrm>
          <a:prstGeom prst="straightConnector1">
            <a:avLst/>
          </a:prstGeom>
          <a:ln w="177800"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9000">
                  <a:schemeClr val="accent5">
                    <a:lumMod val="97000"/>
                    <a:lumOff val="3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932513" y="4126544"/>
            <a:ext cx="793323" cy="85556"/>
          </a:xfrm>
          <a:prstGeom prst="straightConnector1">
            <a:avLst/>
          </a:prstGeom>
          <a:ln w="177800"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9000">
                  <a:schemeClr val="accent5">
                    <a:lumMod val="97000"/>
                    <a:lumOff val="3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6525527" y="3711244"/>
            <a:ext cx="31897" cy="807845"/>
          </a:xfrm>
          <a:prstGeom prst="straightConnector1">
            <a:avLst/>
          </a:prstGeom>
          <a:ln w="177800"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9000">
                  <a:schemeClr val="accent5">
                    <a:lumMod val="97000"/>
                    <a:lumOff val="3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3991759" y="3102893"/>
            <a:ext cx="674830" cy="560608"/>
          </a:xfrm>
          <a:prstGeom prst="straightConnector1">
            <a:avLst/>
          </a:prstGeom>
          <a:ln w="177800"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9000">
                  <a:schemeClr val="accent5">
                    <a:lumMod val="97000"/>
                    <a:lumOff val="3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3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57150" y="375703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71082" y="457794"/>
            <a:ext cx="3374642" cy="600974"/>
            <a:chOff x="458595" y="1670551"/>
            <a:chExt cx="3374642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58595" y="1748305"/>
              <a:ext cx="3374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Class Modeling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6" y="6526143"/>
            <a:ext cx="2476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-324669" y="1137621"/>
            <a:ext cx="6326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6000" dirty="0" err="1" smtClean="0">
                <a:solidFill>
                  <a:schemeClr val="bg1"/>
                </a:solidFill>
              </a:rPr>
              <a:t>Crawing</a:t>
            </a:r>
            <a:r>
              <a:rPr lang="en-US" altLang="ko-KR" sz="6000" dirty="0" smtClean="0">
                <a:solidFill>
                  <a:schemeClr val="bg1"/>
                </a:solidFill>
              </a:rPr>
              <a:t> Class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567640" y="596293"/>
            <a:ext cx="6514931" cy="5709255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startCrawling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함수가 불려지면 해당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네이버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data.lab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실시간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검색어를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크롤링하는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함수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getArrayKeyword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크롤링한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data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키워드만 배열에 저장하고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반환하는 함수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fileExists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fileWrite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이미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크롤링한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데이터인지 확인해서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한번더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하는 일이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업게하는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함수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fileWrite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크롤링한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data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txt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파일에 저장하는 함수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85" y="2365025"/>
            <a:ext cx="4958255" cy="34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78752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71082" y="457794"/>
            <a:ext cx="3374642" cy="600974"/>
            <a:chOff x="458595" y="1670551"/>
            <a:chExt cx="3374642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58595" y="1748305"/>
              <a:ext cx="3374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Class Modeling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6" y="6526143"/>
            <a:ext cx="2476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-324669" y="1137621"/>
            <a:ext cx="6326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6000" dirty="0" err="1" smtClean="0">
                <a:solidFill>
                  <a:schemeClr val="bg1"/>
                </a:solidFill>
              </a:rPr>
              <a:t>TimeValueClass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603155" y="457794"/>
            <a:ext cx="6399996" cy="5839768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Variable</a:t>
            </a: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Year, month, day, hour, min, sec</a:t>
            </a:r>
          </a:p>
          <a:p>
            <a:pPr algn="ctr"/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Functon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getParameter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()</a:t>
            </a: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Variable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crwaling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필요한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parameter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변환한다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algn="ctr"/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changeTime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()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시간을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30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초씩 증가시키는 함수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algn="ctr"/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timeCompare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시간을 비교하는 함수로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시간이 크면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true,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작으면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false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반환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98" y="2165451"/>
            <a:ext cx="3899680" cy="40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56255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71082" y="457794"/>
            <a:ext cx="3374642" cy="600974"/>
            <a:chOff x="458595" y="1670551"/>
            <a:chExt cx="3374642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58595" y="1748305"/>
              <a:ext cx="3374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Class Modeling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6" y="6526143"/>
            <a:ext cx="2476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-324669" y="1137621"/>
            <a:ext cx="6326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6000" dirty="0" err="1" smtClean="0">
                <a:solidFill>
                  <a:schemeClr val="bg1"/>
                </a:solidFill>
              </a:rPr>
              <a:t>LinkedListClass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605787" y="896273"/>
            <a:ext cx="6525617" cy="5262979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Variable</a:t>
            </a: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Size : node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들의 개수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Function</a:t>
            </a: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Foundation Function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add,remove,toString,size,indexof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addBackWard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해당 랭크였던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검색어들을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timecount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수에 따라 정렬이 되면서 들어가는 함수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makeInitialGraph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처음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Graph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생성할 때 쓰는 함수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70" y="2232137"/>
            <a:ext cx="3006711" cy="405813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64" y="2208008"/>
            <a:ext cx="4944165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4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78752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71082" y="457794"/>
            <a:ext cx="3374642" cy="600974"/>
            <a:chOff x="458595" y="1670551"/>
            <a:chExt cx="3374642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58595" y="1748305"/>
              <a:ext cx="3374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Class Modeling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6" y="6526143"/>
            <a:ext cx="2476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-324669" y="1137621"/>
            <a:ext cx="6326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6000" dirty="0" err="1" smtClean="0">
                <a:solidFill>
                  <a:schemeClr val="bg1"/>
                </a:solidFill>
              </a:rPr>
              <a:t>LinkedListClass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567641" y="1691774"/>
            <a:ext cx="6525617" cy="4154984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makeGraph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다음 시간대의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들이 들어오면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graph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그려준다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algn="ctr"/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wordNew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다음 시간대에 들어온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들 중 처음 나오는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이면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true,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아니면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false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반환하는 함수 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 Class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64" y="2208008"/>
            <a:ext cx="4944165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63673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71082" y="457794"/>
            <a:ext cx="3374642" cy="600974"/>
            <a:chOff x="458595" y="1670551"/>
            <a:chExt cx="3374642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58595" y="1748305"/>
              <a:ext cx="3374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Class Modeling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6" y="6526143"/>
            <a:ext cx="2476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78463" y="1137621"/>
            <a:ext cx="43684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6000" dirty="0" smtClean="0">
                <a:solidFill>
                  <a:schemeClr val="bg1"/>
                </a:solidFill>
              </a:rPr>
              <a:t>Node Class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4446881" y="541354"/>
            <a:ext cx="7620294" cy="5663089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Variable</a:t>
            </a:r>
          </a:p>
          <a:p>
            <a:pPr algn="ctr"/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Realtime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: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실시간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검색어판별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 :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String</a:t>
            </a: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Rank :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검색어의 순위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Timecount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: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같은 순위로 나온 개수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Initial :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처음나오는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검색어의 유무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Edge</a:t>
            </a:r>
          </a:p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&lt;Node 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changerank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&gt;</a:t>
            </a: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순위가 변동되면 이어주는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edge</a:t>
            </a:r>
          </a:p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&lt;Node backward&gt;</a:t>
            </a: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해당 순위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검색어들을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이어주는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edge</a:t>
            </a:r>
          </a:p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&lt;Node next&gt;</a:t>
            </a: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다음 순위를 이어주는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edge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2232137"/>
            <a:ext cx="3503869" cy="38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7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78752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71082" y="457794"/>
            <a:ext cx="3374642" cy="600974"/>
            <a:chOff x="458595" y="1670551"/>
            <a:chExt cx="3374642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58595" y="1748305"/>
              <a:ext cx="3374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Class Modeling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6" y="6526143"/>
            <a:ext cx="2476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-324669" y="1137621"/>
            <a:ext cx="6326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6000" dirty="0" err="1" smtClean="0">
                <a:solidFill>
                  <a:schemeClr val="bg1"/>
                </a:solidFill>
              </a:rPr>
              <a:t>MainClass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488180" y="535548"/>
            <a:ext cx="6525617" cy="5547673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Function</a:t>
            </a: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readFile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()</a:t>
            </a: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Crawling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data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읽어오고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Graph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생성한다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algn="ctr"/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wordExists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()</a:t>
            </a: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다음 시간대에 들어온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들 중 처음 나오는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들을 파일에 저장하고 반환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나중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Algorism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으로 유익한 정보를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빼내올때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필요한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inputData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()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시작시간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끝나는 시간을 사용자에게서 받아오고 저장하는 함수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6" y="2488931"/>
            <a:ext cx="4965548" cy="29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6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222DEC-696D-4C82-BDD0-06CF312DACE5}"/>
              </a:ext>
            </a:extLst>
          </p:cNvPr>
          <p:cNvSpPr/>
          <p:nvPr/>
        </p:nvSpPr>
        <p:spPr>
          <a:xfrm>
            <a:off x="0" y="393700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3C38D41B-1C3D-4BE0-946B-3A7810FCDD47}"/>
              </a:ext>
            </a:extLst>
          </p:cNvPr>
          <p:cNvSpPr/>
          <p:nvPr/>
        </p:nvSpPr>
        <p:spPr>
          <a:xfrm>
            <a:off x="10114383" y="866414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3A6F9D0E-C447-437A-8B44-612CC89BC0D1}"/>
              </a:ext>
            </a:extLst>
          </p:cNvPr>
          <p:cNvSpPr/>
          <p:nvPr/>
        </p:nvSpPr>
        <p:spPr>
          <a:xfrm>
            <a:off x="6105074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3947B827-C68C-4951-B533-328C5CC6B3F8}"/>
              </a:ext>
            </a:extLst>
          </p:cNvPr>
          <p:cNvCxnSpPr>
            <a:cxnSpLocks/>
          </p:cNvCxnSpPr>
          <p:nvPr/>
        </p:nvCxnSpPr>
        <p:spPr>
          <a:xfrm>
            <a:off x="1403287" y="3882827"/>
            <a:ext cx="949396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284D45F-CF15-45DD-BE44-EE39AE1836A9}"/>
              </a:ext>
            </a:extLst>
          </p:cNvPr>
          <p:cNvSpPr txBox="1"/>
          <p:nvPr/>
        </p:nvSpPr>
        <p:spPr>
          <a:xfrm>
            <a:off x="1266924" y="2379606"/>
            <a:ext cx="101200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latin typeface="Impact" panose="020B0806030902050204" pitchFamily="34" charset="0"/>
                <a:ea typeface="HY헤드라인M" panose="02030600000101010101" pitchFamily="18" charset="-127"/>
              </a:rPr>
              <a:t>04. Graph Algorithm</a:t>
            </a:r>
            <a:endParaRPr lang="ko-KR" altLang="en-US" sz="9600" dirty="0">
              <a:solidFill>
                <a:schemeClr val="bg1"/>
              </a:solidFill>
              <a:latin typeface="Impact" panose="020B0806030902050204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3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414984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87136" y="546144"/>
            <a:ext cx="3661580" cy="600974"/>
            <a:chOff x="315130" y="1670551"/>
            <a:chExt cx="3661580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315130" y="1748305"/>
              <a:ext cx="36615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04. Graph Algorithm 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7" y="6526143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378871" y="1384366"/>
            <a:ext cx="10673271" cy="1166268"/>
            <a:chOff x="503495" y="1325757"/>
            <a:chExt cx="10673271" cy="116626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503495" y="1331015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자료</a:t>
              </a:r>
              <a:endPara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259281" y="1328386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676901" y="1331015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B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오른쪽 화살표 29"/>
            <p:cNvSpPr/>
            <p:nvPr/>
          </p:nvSpPr>
          <p:spPr>
            <a:xfrm>
              <a:off x="4432687" y="1328386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4824266" y="1331015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4" name="오른쪽 화살표 33"/>
            <p:cNvSpPr/>
            <p:nvPr/>
          </p:nvSpPr>
          <p:spPr>
            <a:xfrm>
              <a:off x="6580052" y="1328386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974734" y="1328386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>
              <a:off x="8730520" y="1325757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9115627" y="1337373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홧팅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0" name="오른쪽 화살표 39"/>
            <p:cNvSpPr/>
            <p:nvPr/>
          </p:nvSpPr>
          <p:spPr>
            <a:xfrm>
              <a:off x="10871413" y="1334744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3824" y="2253022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779409" y="2250958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926774" y="2250957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077242" y="2244746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212203" y="2250957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378871" y="5118913"/>
            <a:ext cx="10673271" cy="1166268"/>
            <a:chOff x="505466" y="2821353"/>
            <a:chExt cx="10673271" cy="116626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505466" y="2826611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A</a:t>
              </a:r>
              <a:endPara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3" name="오른쪽 화살표 62"/>
            <p:cNvSpPr/>
            <p:nvPr/>
          </p:nvSpPr>
          <p:spPr>
            <a:xfrm>
              <a:off x="2261252" y="2823982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2678872" y="2826611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>
              <a:off x="4434658" y="2823982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4826237" y="2826611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7" name="오른쪽 화살표 66"/>
            <p:cNvSpPr/>
            <p:nvPr/>
          </p:nvSpPr>
          <p:spPr>
            <a:xfrm>
              <a:off x="6582023" y="2823982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976705" y="2823982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E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>
              <a:off x="8732491" y="2821353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9117598" y="2832969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B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1" name="오른쪽 화살표 70"/>
            <p:cNvSpPr/>
            <p:nvPr/>
          </p:nvSpPr>
          <p:spPr>
            <a:xfrm>
              <a:off x="10873384" y="2830340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05795" y="3748618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781380" y="3746554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928745" y="3746553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079213" y="3740342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9214174" y="3746553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</p:grpSp>
      <p:sp>
        <p:nvSpPr>
          <p:cNvPr id="92" name="모서리가 둥근 직사각형 91"/>
          <p:cNvSpPr/>
          <p:nvPr/>
        </p:nvSpPr>
        <p:spPr>
          <a:xfrm>
            <a:off x="81084" y="1386992"/>
            <a:ext cx="1212151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</a:t>
            </a: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Graph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81084" y="5121541"/>
            <a:ext cx="1208458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+x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String[]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385522" y="1386993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3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9991003" y="1404105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위쪽/아래쪽 화살표 5"/>
          <p:cNvSpPr/>
          <p:nvPr/>
        </p:nvSpPr>
        <p:spPr>
          <a:xfrm>
            <a:off x="1945353" y="2736543"/>
            <a:ext cx="478580" cy="2134754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1375731" y="1375449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A+1</a:t>
            </a:r>
            <a:endParaRPr lang="ko-KR" altLang="en-US" sz="3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375731" y="5130528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null</a:t>
            </a:r>
            <a:endParaRPr lang="ko-KR" altLang="en-US" sz="3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아래쪽 화살표 설명선 15"/>
          <p:cNvSpPr/>
          <p:nvPr/>
        </p:nvSpPr>
        <p:spPr>
          <a:xfrm>
            <a:off x="1385523" y="203797"/>
            <a:ext cx="1260240" cy="100567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sp>
        <p:nvSpPr>
          <p:cNvPr id="80" name="위쪽/아래쪽 화살표 79"/>
          <p:cNvSpPr/>
          <p:nvPr/>
        </p:nvSpPr>
        <p:spPr>
          <a:xfrm>
            <a:off x="4119430" y="2697173"/>
            <a:ext cx="478580" cy="224992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위쪽/아래쪽 화살표 80"/>
          <p:cNvSpPr/>
          <p:nvPr/>
        </p:nvSpPr>
        <p:spPr>
          <a:xfrm rot="17563805">
            <a:off x="7593160" y="935314"/>
            <a:ext cx="478580" cy="5804573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위쪽/아래쪽 화살표 81"/>
          <p:cNvSpPr/>
          <p:nvPr/>
        </p:nvSpPr>
        <p:spPr>
          <a:xfrm rot="1956475">
            <a:off x="2642831" y="2468331"/>
            <a:ext cx="478580" cy="2521577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아래쪽 화살표 설명선 82"/>
          <p:cNvSpPr/>
          <p:nvPr/>
        </p:nvSpPr>
        <p:spPr>
          <a:xfrm>
            <a:off x="3774963" y="165423"/>
            <a:ext cx="1260240" cy="100567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3551685" y="1388894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위쪽 화살표 설명선 16"/>
          <p:cNvSpPr/>
          <p:nvPr/>
        </p:nvSpPr>
        <p:spPr>
          <a:xfrm>
            <a:off x="3708817" y="3984364"/>
            <a:ext cx="1269397" cy="1018167"/>
          </a:xfrm>
          <a:prstGeom prst="upArrow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Temp1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3551788" y="3091533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3909712" y="2665389"/>
            <a:ext cx="894871" cy="36037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9998192" y="1383386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0010170" y="3085444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5" name="아래쪽 화살표 설명선 94"/>
          <p:cNvSpPr/>
          <p:nvPr/>
        </p:nvSpPr>
        <p:spPr>
          <a:xfrm>
            <a:off x="10169763" y="291233"/>
            <a:ext cx="1260240" cy="100567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Temp3</a:t>
            </a:r>
            <a:endParaRPr lang="ko-KR" altLang="en-US" dirty="0"/>
          </a:p>
        </p:txBody>
      </p:sp>
      <p:sp>
        <p:nvSpPr>
          <p:cNvPr id="97" name="위쪽 화살표 설명선 96"/>
          <p:cNvSpPr/>
          <p:nvPr/>
        </p:nvSpPr>
        <p:spPr>
          <a:xfrm>
            <a:off x="10163632" y="3977043"/>
            <a:ext cx="1269397" cy="1018167"/>
          </a:xfrm>
          <a:prstGeom prst="upArrow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Temp2</a:t>
            </a:r>
            <a:endParaRPr lang="ko-KR" altLang="en-US" dirty="0"/>
          </a:p>
        </p:txBody>
      </p:sp>
      <p:sp>
        <p:nvSpPr>
          <p:cNvPr id="98" name="아래쪽 화살표 97"/>
          <p:cNvSpPr/>
          <p:nvPr/>
        </p:nvSpPr>
        <p:spPr>
          <a:xfrm>
            <a:off x="10365407" y="2619860"/>
            <a:ext cx="894871" cy="36037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0010170" y="5128277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null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0" name="아래쪽 화살표 99"/>
          <p:cNvSpPr/>
          <p:nvPr/>
        </p:nvSpPr>
        <p:spPr>
          <a:xfrm rot="15461212">
            <a:off x="7379509" y="650370"/>
            <a:ext cx="451430" cy="460037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위쪽/아래쪽 화살표 100"/>
          <p:cNvSpPr/>
          <p:nvPr/>
        </p:nvSpPr>
        <p:spPr>
          <a:xfrm rot="4834535">
            <a:off x="5798502" y="248369"/>
            <a:ext cx="478580" cy="7861217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위쪽/아래쪽 화살표 101"/>
          <p:cNvSpPr/>
          <p:nvPr/>
        </p:nvSpPr>
        <p:spPr>
          <a:xfrm rot="4302193">
            <a:off x="7230978" y="1788796"/>
            <a:ext cx="478580" cy="4899714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위쪽/아래쪽 화살표 102"/>
          <p:cNvSpPr/>
          <p:nvPr/>
        </p:nvSpPr>
        <p:spPr>
          <a:xfrm rot="2276419">
            <a:off x="9022099" y="3230448"/>
            <a:ext cx="478580" cy="2030947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아래쪽 화살표 설명선 103"/>
          <p:cNvSpPr/>
          <p:nvPr/>
        </p:nvSpPr>
        <p:spPr>
          <a:xfrm>
            <a:off x="8057123" y="277413"/>
            <a:ext cx="1260240" cy="100567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Temp3</a:t>
            </a:r>
            <a:endParaRPr lang="ko-KR" altLang="en-US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857299" y="1379234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6" name="아래쪽 화살표 105"/>
          <p:cNvSpPr/>
          <p:nvPr/>
        </p:nvSpPr>
        <p:spPr>
          <a:xfrm rot="8245624">
            <a:off x="9365647" y="2119006"/>
            <a:ext cx="451430" cy="107309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910140" y="3087702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8" name="아래쪽 화살표 107"/>
          <p:cNvSpPr/>
          <p:nvPr/>
        </p:nvSpPr>
        <p:spPr>
          <a:xfrm>
            <a:off x="8239807" y="2629942"/>
            <a:ext cx="894871" cy="36037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위쪽 화살표 설명선 108"/>
          <p:cNvSpPr/>
          <p:nvPr/>
        </p:nvSpPr>
        <p:spPr>
          <a:xfrm>
            <a:off x="8095546" y="3977042"/>
            <a:ext cx="1269397" cy="1018167"/>
          </a:xfrm>
          <a:prstGeom prst="upArrow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Temp2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854132" y="5104047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null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2" name="아래쪽 화살표 설명선 111"/>
          <p:cNvSpPr/>
          <p:nvPr/>
        </p:nvSpPr>
        <p:spPr>
          <a:xfrm>
            <a:off x="5848180" y="224438"/>
            <a:ext cx="1260240" cy="100567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Temp3</a:t>
            </a:r>
            <a:endParaRPr lang="ko-KR" altLang="en-US" dirty="0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764911" y="3043185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2" name="아래쪽 화살표 141"/>
          <p:cNvSpPr/>
          <p:nvPr/>
        </p:nvSpPr>
        <p:spPr>
          <a:xfrm>
            <a:off x="6057462" y="2652777"/>
            <a:ext cx="894871" cy="36037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5691558" y="1365514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4" name="아래쪽 화살표 143"/>
          <p:cNvSpPr/>
          <p:nvPr/>
        </p:nvSpPr>
        <p:spPr>
          <a:xfrm rot="8245624">
            <a:off x="7339900" y="2130489"/>
            <a:ext cx="451430" cy="107309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위쪽 화살표 설명선 144"/>
          <p:cNvSpPr/>
          <p:nvPr/>
        </p:nvSpPr>
        <p:spPr>
          <a:xfrm>
            <a:off x="5908160" y="3933738"/>
            <a:ext cx="1269397" cy="1018167"/>
          </a:xfrm>
          <a:prstGeom prst="upArrow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Temp2</a:t>
            </a:r>
            <a:endParaRPr lang="ko-KR" altLang="en-US" dirty="0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5699050" y="5135469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null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7" name="위쪽/아래쪽 화살표 146"/>
          <p:cNvSpPr/>
          <p:nvPr/>
        </p:nvSpPr>
        <p:spPr>
          <a:xfrm rot="3988538">
            <a:off x="3971217" y="2773143"/>
            <a:ext cx="478580" cy="3055128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위쪽/아래쪽 화살표 147"/>
          <p:cNvSpPr/>
          <p:nvPr/>
        </p:nvSpPr>
        <p:spPr>
          <a:xfrm rot="2682231">
            <a:off x="4880762" y="3600108"/>
            <a:ext cx="478580" cy="1508917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위쪽/아래쪽 화살표 148"/>
          <p:cNvSpPr/>
          <p:nvPr/>
        </p:nvSpPr>
        <p:spPr>
          <a:xfrm rot="10800000">
            <a:off x="4113661" y="2629653"/>
            <a:ext cx="478580" cy="2398358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아래쪽 화살표 149"/>
          <p:cNvSpPr/>
          <p:nvPr/>
        </p:nvSpPr>
        <p:spPr>
          <a:xfrm rot="8245624">
            <a:off x="5227602" y="2143764"/>
            <a:ext cx="451430" cy="107309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3540918" y="5134751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null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2" name="아래쪽 화살표 설명선 151"/>
          <p:cNvSpPr/>
          <p:nvPr/>
        </p:nvSpPr>
        <p:spPr>
          <a:xfrm>
            <a:off x="5848180" y="215361"/>
            <a:ext cx="1260240" cy="100567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sp>
        <p:nvSpPr>
          <p:cNvPr id="153" name="아래쪽 화살표 설명선 152"/>
          <p:cNvSpPr/>
          <p:nvPr/>
        </p:nvSpPr>
        <p:spPr>
          <a:xfrm>
            <a:off x="8058133" y="259345"/>
            <a:ext cx="1260240" cy="100567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sp>
        <p:nvSpPr>
          <p:cNvPr id="154" name="아래쪽 화살표 설명선 153"/>
          <p:cNvSpPr/>
          <p:nvPr/>
        </p:nvSpPr>
        <p:spPr>
          <a:xfrm>
            <a:off x="10169763" y="292644"/>
            <a:ext cx="1260240" cy="100567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40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0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50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500"/>
                            </p:stCondLst>
                            <p:childTnLst>
                              <p:par>
                                <p:cTn id="2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8" grpId="0" animBg="1"/>
      <p:bldP spid="79" grpId="0" animBg="1"/>
      <p:bldP spid="16" grpId="0" animBg="1"/>
      <p:bldP spid="16" grpId="1" animBg="1"/>
      <p:bldP spid="80" grpId="3" animBg="1"/>
      <p:bldP spid="80" grpId="4" animBg="1"/>
      <p:bldP spid="81" grpId="2" animBg="1"/>
      <p:bldP spid="82" grpId="2" animBg="1"/>
      <p:bldP spid="82" grpId="3" animBg="1"/>
      <p:bldP spid="83" grpId="0" animBg="1"/>
      <p:bldP spid="83" grpId="1" animBg="1"/>
      <p:bldP spid="84" grpId="0" animBg="1"/>
      <p:bldP spid="84" grpId="1" animBg="1"/>
      <p:bldP spid="17" grpId="0" animBg="1"/>
      <p:bldP spid="17" grpId="1" animBg="1"/>
      <p:bldP spid="88" grpId="0" animBg="1"/>
      <p:bldP spid="18" grpId="0" animBg="1"/>
      <p:bldP spid="91" grpId="0" animBg="1"/>
      <p:bldP spid="91" grpId="1" animBg="1"/>
      <p:bldP spid="93" grpId="0" animBg="1"/>
      <p:bldP spid="93" grpId="1" animBg="1"/>
      <p:bldP spid="93" grpId="2" animBg="1"/>
      <p:bldP spid="95" grpId="0" animBg="1"/>
      <p:bldP spid="95" grpId="1" animBg="1"/>
      <p:bldP spid="97" grpId="0" animBg="1"/>
      <p:bldP spid="97" grpId="1" animBg="1"/>
      <p:bldP spid="97" grpId="2" animBg="1"/>
      <p:bldP spid="98" grpId="0" animBg="1"/>
      <p:bldP spid="99" grpId="0" animBg="1"/>
      <p:bldP spid="99" grpId="1" animBg="1"/>
      <p:bldP spid="100" grpId="0" animBg="1"/>
      <p:bldP spid="101" grpId="0" animBg="1"/>
      <p:bldP spid="101" grpId="1" animBg="1"/>
      <p:bldP spid="102" grpId="0" animBg="1"/>
      <p:bldP spid="102" grpId="1" animBg="1"/>
      <p:bldP spid="103" grpId="0" animBg="1"/>
      <p:bldP spid="104" grpId="0" animBg="1"/>
      <p:bldP spid="104" grpId="1" animBg="1"/>
      <p:bldP spid="105" grpId="0" animBg="1"/>
      <p:bldP spid="106" grpId="0" animBg="1"/>
      <p:bldP spid="107" grpId="0" animBg="1"/>
      <p:bldP spid="108" grpId="0" animBg="1"/>
      <p:bldP spid="109" grpId="0" animBg="1"/>
      <p:bldP spid="109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1" grpId="0" animBg="1"/>
      <p:bldP spid="152" grpId="0" animBg="1"/>
      <p:bldP spid="152" grpId="1" animBg="1"/>
      <p:bldP spid="153" grpId="0" animBg="1"/>
      <p:bldP spid="153" grpId="1" animBg="1"/>
      <p:bldP spid="1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222DEC-696D-4C82-BDD0-06CF312DACE5}"/>
              </a:ext>
            </a:extLst>
          </p:cNvPr>
          <p:cNvSpPr/>
          <p:nvPr/>
        </p:nvSpPr>
        <p:spPr>
          <a:xfrm>
            <a:off x="-455" y="386129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3C38D41B-1C3D-4BE0-946B-3A7810FCDD47}"/>
              </a:ext>
            </a:extLst>
          </p:cNvPr>
          <p:cNvSpPr/>
          <p:nvPr/>
        </p:nvSpPr>
        <p:spPr>
          <a:xfrm>
            <a:off x="10243116" y="850900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3A6F9D0E-C447-437A-8B44-612CC89BC0D1}"/>
              </a:ext>
            </a:extLst>
          </p:cNvPr>
          <p:cNvSpPr/>
          <p:nvPr/>
        </p:nvSpPr>
        <p:spPr>
          <a:xfrm>
            <a:off x="6149623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2800B394-58B1-425B-B4D5-AA7F5E7E41C6}"/>
              </a:ext>
            </a:extLst>
          </p:cNvPr>
          <p:cNvSpPr/>
          <p:nvPr/>
        </p:nvSpPr>
        <p:spPr>
          <a:xfrm>
            <a:off x="7654007" y="1344230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FE02156B-3283-4DAC-BE22-E9890B251B1B}"/>
              </a:ext>
            </a:extLst>
          </p:cNvPr>
          <p:cNvSpPr/>
          <p:nvPr/>
        </p:nvSpPr>
        <p:spPr>
          <a:xfrm>
            <a:off x="9465385" y="2703713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AA7B0A9-4E39-45BC-BBAC-40243B84347B}"/>
              </a:ext>
            </a:extLst>
          </p:cNvPr>
          <p:cNvSpPr txBox="1"/>
          <p:nvPr/>
        </p:nvSpPr>
        <p:spPr>
          <a:xfrm>
            <a:off x="5432727" y="2081341"/>
            <a:ext cx="3634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Subject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26141905-E4DF-43DE-A61F-493DAD526107}"/>
              </a:ext>
            </a:extLst>
          </p:cNvPr>
          <p:cNvSpPr/>
          <p:nvPr/>
        </p:nvSpPr>
        <p:spPr>
          <a:xfrm>
            <a:off x="9105974" y="206506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01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D76E3D1-BB80-4DC4-AC22-05E6B111891D}"/>
              </a:ext>
            </a:extLst>
          </p:cNvPr>
          <p:cNvSpPr txBox="1"/>
          <p:nvPr/>
        </p:nvSpPr>
        <p:spPr>
          <a:xfrm>
            <a:off x="5432727" y="2513181"/>
            <a:ext cx="3614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Deta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set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9F196E9-91E3-45DF-AF68-562526271773}"/>
              </a:ext>
            </a:extLst>
          </p:cNvPr>
          <p:cNvSpPr/>
          <p:nvPr/>
        </p:nvSpPr>
        <p:spPr>
          <a:xfrm>
            <a:off x="9105974" y="251718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02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9BBEAB-843A-4827-8B35-B0E6FF2E85B5}"/>
              </a:ext>
            </a:extLst>
          </p:cNvPr>
          <p:cNvSpPr txBox="1"/>
          <p:nvPr/>
        </p:nvSpPr>
        <p:spPr>
          <a:xfrm>
            <a:off x="5429582" y="2981414"/>
            <a:ext cx="3618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Class modeling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29BFECED-88C1-4CF9-9E7A-76902A679CDB}"/>
              </a:ext>
            </a:extLst>
          </p:cNvPr>
          <p:cNvSpPr/>
          <p:nvPr/>
        </p:nvSpPr>
        <p:spPr>
          <a:xfrm>
            <a:off x="9105974" y="296930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03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873DCC77-A68B-43FC-B1D9-95B2C5D02244}"/>
              </a:ext>
            </a:extLst>
          </p:cNvPr>
          <p:cNvSpPr txBox="1"/>
          <p:nvPr/>
        </p:nvSpPr>
        <p:spPr>
          <a:xfrm>
            <a:off x="5432726" y="3437701"/>
            <a:ext cx="3634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GraphAlgorithm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711A12F5-4CBA-4EF8-B83D-D9EDE5AFE9B6}"/>
              </a:ext>
            </a:extLst>
          </p:cNvPr>
          <p:cNvSpPr/>
          <p:nvPr/>
        </p:nvSpPr>
        <p:spPr>
          <a:xfrm>
            <a:off x="9105974" y="342142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04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21455E2-6D25-4C3D-82BE-F20BF88810BA}"/>
              </a:ext>
            </a:extLst>
          </p:cNvPr>
          <p:cNvSpPr txBox="1"/>
          <p:nvPr/>
        </p:nvSpPr>
        <p:spPr>
          <a:xfrm>
            <a:off x="5432726" y="3889821"/>
            <a:ext cx="3625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Implementation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E2B61D2-D435-4497-9098-AE1C3E6FBCBC}"/>
              </a:ext>
            </a:extLst>
          </p:cNvPr>
          <p:cNvSpPr/>
          <p:nvPr/>
        </p:nvSpPr>
        <p:spPr>
          <a:xfrm>
            <a:off x="9105974" y="387354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05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3642" y="567882"/>
            <a:ext cx="3269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5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ko-KR" altLang="en-US" sz="5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121455E2-6D25-4C3D-82BE-F20BF88810BA}"/>
              </a:ext>
            </a:extLst>
          </p:cNvPr>
          <p:cNvSpPr txBox="1"/>
          <p:nvPr/>
        </p:nvSpPr>
        <p:spPr>
          <a:xfrm>
            <a:off x="5441729" y="4337774"/>
            <a:ext cx="3625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 &amp; A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7E2B61D2-D435-4497-9098-AE1C3E6FBCBC}"/>
              </a:ext>
            </a:extLst>
          </p:cNvPr>
          <p:cNvSpPr/>
          <p:nvPr/>
        </p:nvSpPr>
        <p:spPr>
          <a:xfrm>
            <a:off x="9114977" y="4321502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06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9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222DEC-696D-4C82-BDD0-06CF312DACE5}"/>
              </a:ext>
            </a:extLst>
          </p:cNvPr>
          <p:cNvSpPr/>
          <p:nvPr/>
        </p:nvSpPr>
        <p:spPr>
          <a:xfrm>
            <a:off x="0" y="393700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3C38D41B-1C3D-4BE0-946B-3A7810FCDD47}"/>
              </a:ext>
            </a:extLst>
          </p:cNvPr>
          <p:cNvSpPr/>
          <p:nvPr/>
        </p:nvSpPr>
        <p:spPr>
          <a:xfrm>
            <a:off x="10114383" y="866414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3A6F9D0E-C447-437A-8B44-612CC89BC0D1}"/>
              </a:ext>
            </a:extLst>
          </p:cNvPr>
          <p:cNvSpPr/>
          <p:nvPr/>
        </p:nvSpPr>
        <p:spPr>
          <a:xfrm>
            <a:off x="6105074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3947B827-C68C-4951-B533-328C5CC6B3F8}"/>
              </a:ext>
            </a:extLst>
          </p:cNvPr>
          <p:cNvCxnSpPr>
            <a:cxnSpLocks/>
          </p:cNvCxnSpPr>
          <p:nvPr/>
        </p:nvCxnSpPr>
        <p:spPr>
          <a:xfrm>
            <a:off x="1403287" y="3882827"/>
            <a:ext cx="949396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284D45F-CF15-45DD-BE44-EE39AE1836A9}"/>
              </a:ext>
            </a:extLst>
          </p:cNvPr>
          <p:cNvSpPr txBox="1"/>
          <p:nvPr/>
        </p:nvSpPr>
        <p:spPr>
          <a:xfrm>
            <a:off x="1266924" y="2379606"/>
            <a:ext cx="100639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latin typeface="Impact" panose="020B0806030902050204" pitchFamily="34" charset="0"/>
                <a:ea typeface="HY헤드라인M" panose="02030600000101010101" pitchFamily="18" charset="-127"/>
              </a:rPr>
              <a:t>05. Implementation</a:t>
            </a:r>
            <a:endParaRPr lang="ko-KR" altLang="en-US" sz="9600" dirty="0">
              <a:solidFill>
                <a:schemeClr val="bg1"/>
              </a:solidFill>
              <a:latin typeface="Impact" panose="020B0806030902050204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5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78563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32614" y="457794"/>
            <a:ext cx="3451586" cy="600974"/>
            <a:chOff x="420127" y="1670551"/>
            <a:chExt cx="3451586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20127" y="1748305"/>
              <a:ext cx="34515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05. Implementation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6" y="6526143"/>
            <a:ext cx="2476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469786" y="645670"/>
            <a:ext cx="6525617" cy="1569660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시작 시간과 끝나는 시간을 입력한다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시작시간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&gt;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끝나는 시간 이면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다시 입력하게 합니다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.(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단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시간이 아닌걸 입력할 경우 예외처리가 안되어있음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1" y="1079382"/>
            <a:ext cx="3047656" cy="5084162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7583979" y="2367024"/>
            <a:ext cx="2288370" cy="76383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457998" y="3276661"/>
            <a:ext cx="6525617" cy="1938992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시작시간부터 끝나는 시간까지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crwaling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합니다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대략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10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분으로 하루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crwaling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하는데 시간이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10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초정도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걸립니다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만약 이미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crwaling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했다면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crwaling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하지 않습니다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4" y="1112581"/>
            <a:ext cx="5246507" cy="10888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" y="4305260"/>
            <a:ext cx="5248407" cy="1094014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2537538" y="2377114"/>
            <a:ext cx="356401" cy="35640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537538" y="2888103"/>
            <a:ext cx="356401" cy="35640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2535464" y="3354883"/>
            <a:ext cx="356401" cy="35640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530414" y="3795587"/>
            <a:ext cx="356401" cy="35640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>
            <a:off x="7572775" y="5361451"/>
            <a:ext cx="2288370" cy="76383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34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nimBg="1"/>
      <p:bldP spid="30" grpId="0" animBg="1"/>
      <p:bldP spid="12" grpId="0" animBg="1"/>
      <p:bldP spid="34" grpId="0" animBg="1"/>
      <p:bldP spid="35" grpId="0" animBg="1"/>
      <p:bldP spid="37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419030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301420" y="2729436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32614" y="457794"/>
            <a:ext cx="3451586" cy="600974"/>
            <a:chOff x="420127" y="1670551"/>
            <a:chExt cx="3451586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20127" y="1748305"/>
              <a:ext cx="34515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05. Implementation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6" y="6526143"/>
            <a:ext cx="2476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469786" y="645670"/>
            <a:ext cx="6525617" cy="830997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3.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처음에 뜨는 자료는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노드의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수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와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edge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수가 출력이 됩니다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7588409" y="1632170"/>
            <a:ext cx="2288370" cy="45545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463908" y="2222002"/>
            <a:ext cx="6531495" cy="1938992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4.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가장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핫한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Score += (105-rank*5)*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timeCount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Score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높은 순으로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top20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선정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Ex) 1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20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번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,5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5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번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100*20,80*5</a:t>
            </a: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Score = 100*20+80*5 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91" y="1162584"/>
            <a:ext cx="5099614" cy="29706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"/>
            <a:ext cx="16547008" cy="133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598688" y="3605102"/>
            <a:ext cx="4919794" cy="9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146169216" descr="DRW0000232c45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76" y="2685366"/>
            <a:ext cx="5740400" cy="67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463908" y="4867487"/>
            <a:ext cx="6531495" cy="1200329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5.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가장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많이 나온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timeCount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가장 많은 순으로 가장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오래있었순으로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top20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선정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1" name="아래쪽 화살표 40"/>
          <p:cNvSpPr/>
          <p:nvPr/>
        </p:nvSpPr>
        <p:spPr>
          <a:xfrm>
            <a:off x="7477811" y="4316434"/>
            <a:ext cx="2288370" cy="45545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7" y="1878680"/>
            <a:ext cx="2434733" cy="379147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30" y="1878680"/>
            <a:ext cx="2434229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7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nimBg="1"/>
      <p:bldP spid="30" grpId="0" animBg="1"/>
      <p:bldP spid="38" grpId="0" animBg="1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78563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32614" y="457794"/>
            <a:ext cx="3451586" cy="600974"/>
            <a:chOff x="420127" y="1670551"/>
            <a:chExt cx="3451586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20127" y="1748305"/>
              <a:ext cx="34515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05. Implementation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6" y="6526143"/>
            <a:ext cx="2476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AE0C331E-4193-4A76-AF60-1A47650A1136}"/>
                  </a:ext>
                </a:extLst>
              </p:cNvPr>
              <p:cNvSpPr/>
              <p:nvPr/>
            </p:nvSpPr>
            <p:spPr>
              <a:xfrm>
                <a:off x="4561655" y="645670"/>
                <a:ext cx="7433748" cy="2308324"/>
              </a:xfrm>
              <a:prstGeom prst="rect">
                <a:avLst/>
              </a:prstGeom>
              <a:ln w="63500">
                <a:solidFill>
                  <a:schemeClr val="bg1"/>
                </a:solidFill>
              </a:ln>
              <a:effectLst>
                <a:softEdge rad="0"/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6.</a:t>
                </a:r>
                <a:r>
                  <a:rPr lang="ko-KR" altLang="en-US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나만의 </a:t>
                </a:r>
                <a:r>
                  <a:rPr lang="ko-KR" altLang="en-US" sz="240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핫</a:t>
                </a:r>
                <a:r>
                  <a:rPr lang="ko-KR" altLang="en-US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 이슈 </a:t>
                </a:r>
                <a:r>
                  <a:rPr lang="ko-KR" altLang="en-US" sz="240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검색어</a:t>
                </a:r>
                <a:endPara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r>
                  <a:rPr lang="ko-KR" altLang="en-US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나만의 알고리즘으로 </a:t>
                </a:r>
                <a:r>
                  <a:rPr lang="en-US" altLang="ko-KR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Score</a:t>
                </a:r>
                <a:r>
                  <a:rPr lang="ko-KR" altLang="en-US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를 계산 </a:t>
                </a:r>
                <a:endPara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r>
                  <a:rPr lang="en-US" altLang="ko-KR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Score = (</a:t>
                </a:r>
                <a:r>
                  <a:rPr lang="ko-KR" altLang="en-US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총 </a:t>
                </a:r>
                <a:r>
                  <a:rPr lang="en-US" altLang="ko-KR" sz="240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timeCount</a:t>
                </a:r>
                <a:r>
                  <a:rPr lang="en-US" altLang="ko-KR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/crawling</a:t>
                </a:r>
                <a:r>
                  <a:rPr lang="ko-KR" altLang="en-US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수</a:t>
                </a:r>
                <a:r>
                  <a:rPr lang="en-US" altLang="ko-KR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)*100 +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400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KoPub돋움체 Light" panose="00000300000000000000" pitchFamily="2" charset="-127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altLang="ko-KR" sz="2400" dirty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bg1"/>
                            </a:solidFill>
                            <a:latin typeface="KoPub돋움체 Light" panose="00000300000000000000" pitchFamily="2" charset="-127"/>
                            <a:ea typeface="KoPub돋움체 Light" panose="00000300000000000000" pitchFamily="2" charset="-127"/>
                          </a:rPr>
                          <m:t>(105-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bg1"/>
                            </a:solidFill>
                            <a:latin typeface="KoPub돋움체 Light" panose="00000300000000000000" pitchFamily="2" charset="-127"/>
                            <a:ea typeface="KoPub돋움체 Light" panose="00000300000000000000" pitchFamily="2" charset="-127"/>
                          </a:rPr>
                          <m:t>rank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bg1"/>
                            </a:solidFill>
                            <a:latin typeface="KoPub돋움체 Light" panose="00000300000000000000" pitchFamily="2" charset="-127"/>
                            <a:ea typeface="KoPub돋움체 Light" panose="00000300000000000000" pitchFamily="2" charset="-127"/>
                          </a:rPr>
                          <m:t>*5)*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bg1"/>
                            </a:solidFill>
                            <a:latin typeface="KoPub돋움체 Light" panose="00000300000000000000" pitchFamily="2" charset="-127"/>
                            <a:ea typeface="KoPub돋움체 Light" panose="00000300000000000000" pitchFamily="2" charset="-127"/>
                          </a:rPr>
                          <m:t>timeCount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bg1"/>
                            </a:solidFill>
                            <a:latin typeface="KoPub돋움체 Light" panose="00000300000000000000" pitchFamily="2" charset="-127"/>
                            <a:ea typeface="KoPub돋움체 Light" panose="00000300000000000000" pitchFamily="2" charset="-127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/crawling</a:t>
                </a:r>
                <a:r>
                  <a:rPr lang="ko-KR" altLang="en-US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수</a:t>
                </a:r>
                <a:endPara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r>
                  <a:rPr lang="en-US" altLang="ko-KR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5&lt;Score</a:t>
                </a:r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&lt;=200 </a:t>
                </a:r>
                <a:r>
                  <a:rPr lang="ko-KR" altLang="en-US" sz="240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점수중</a:t>
                </a:r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 가장 높은 </a:t>
                </a:r>
                <a:r>
                  <a:rPr lang="ko-KR" altLang="en-US" sz="240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것순으로</a:t>
                </a:r>
                <a:r>
                  <a:rPr lang="ko-KR" altLang="en-US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 </a:t>
                </a:r>
                <a:r>
                  <a:rPr lang="en-US" altLang="ko-KR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top20</a:t>
                </a:r>
                <a:r>
                  <a:rPr lang="ko-KR" altLang="en-US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을</a:t>
                </a:r>
                <a:r>
                  <a:rPr lang="en-US" altLang="ko-KR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 </a:t>
                </a:r>
                <a:r>
                  <a:rPr lang="ko-KR" altLang="en-US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선정</a:t>
                </a:r>
                <a:endPara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mc:Choice>
        <mc:Fallback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AE0C331E-4193-4A76-AF60-1A47650A1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55" y="645670"/>
                <a:ext cx="7433748" cy="23083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63500">
                <a:solidFill>
                  <a:schemeClr val="bg1"/>
                </a:solidFill>
              </a:ln>
              <a:effectLst>
                <a:softEdge rad="0"/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아래쪽 화살표 8"/>
          <p:cNvSpPr/>
          <p:nvPr/>
        </p:nvSpPr>
        <p:spPr>
          <a:xfrm>
            <a:off x="7129659" y="3093036"/>
            <a:ext cx="2288370" cy="93123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6" y="1329093"/>
            <a:ext cx="3124636" cy="3705742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4615059" y="4108342"/>
            <a:ext cx="7433748" cy="830997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7.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정보 출력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입력한 검색어의 정보를 출력한다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353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nimBg="1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78563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32614" y="457794"/>
            <a:ext cx="3451586" cy="600974"/>
            <a:chOff x="420127" y="1670551"/>
            <a:chExt cx="3451586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20127" y="1748305"/>
              <a:ext cx="34515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05. Implementation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6" y="6526143"/>
            <a:ext cx="2476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9150"/>
            <a:ext cx="12192000" cy="3398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" y="2777851"/>
            <a:ext cx="4725059" cy="2667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845"/>
            <a:ext cx="12192000" cy="102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7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6966832-B45C-48B9-B292-9EC8B9FF5533}"/>
              </a:ext>
            </a:extLst>
          </p:cNvPr>
          <p:cNvSpPr txBox="1"/>
          <p:nvPr/>
        </p:nvSpPr>
        <p:spPr>
          <a:xfrm>
            <a:off x="9579880" y="6540316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052" name="Picture 4" descr="abstract, art, blur">
            <a:extLst>
              <a:ext uri="{FF2B5EF4-FFF2-40B4-BE49-F238E27FC236}">
                <a16:creationId xmlns="" xmlns:a16="http://schemas.microsoft.com/office/drawing/2014/main" id="{0B2D2394-5406-477F-9D7D-E4E37350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382001"/>
            <a:ext cx="9118600" cy="608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3393798-883A-4F90-9C6B-8C92A89E38DE}"/>
              </a:ext>
            </a:extLst>
          </p:cNvPr>
          <p:cNvSpPr/>
          <p:nvPr/>
        </p:nvSpPr>
        <p:spPr>
          <a:xfrm>
            <a:off x="-19122" y="334602"/>
            <a:ext cx="12192000" cy="6070600"/>
          </a:xfrm>
          <a:prstGeom prst="rect">
            <a:avLst/>
          </a:prstGeom>
          <a:gradFill flip="none" rotWithShape="1">
            <a:gsLst>
              <a:gs pos="0">
                <a:srgbClr val="004D86">
                  <a:alpha val="75000"/>
                </a:srgbClr>
              </a:gs>
              <a:gs pos="72000">
                <a:srgbClr val="004D8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270B4F24-49CD-4036-8ADD-A09C4367F646}"/>
              </a:ext>
            </a:extLst>
          </p:cNvPr>
          <p:cNvSpPr/>
          <p:nvPr/>
        </p:nvSpPr>
        <p:spPr>
          <a:xfrm>
            <a:off x="257175" y="647920"/>
            <a:ext cx="11677650" cy="556216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29FB257-7537-41FE-BF74-5340434392BD}"/>
              </a:ext>
            </a:extLst>
          </p:cNvPr>
          <p:cNvGrpSpPr/>
          <p:nvPr/>
        </p:nvGrpSpPr>
        <p:grpSpPr>
          <a:xfrm>
            <a:off x="4065431" y="2246943"/>
            <a:ext cx="5035426" cy="3559852"/>
            <a:chOff x="1115487" y="1989579"/>
            <a:chExt cx="2192323" cy="3357089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DEA44FFA-47FF-45A8-B784-7DCA925C4451}"/>
                </a:ext>
              </a:extLst>
            </p:cNvPr>
            <p:cNvSpPr/>
            <p:nvPr/>
          </p:nvSpPr>
          <p:spPr>
            <a:xfrm>
              <a:off x="3227382" y="2371645"/>
              <a:ext cx="80428" cy="29750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9900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B86335B-9E8C-4E1F-BE34-641025301FAB}"/>
                </a:ext>
              </a:extLst>
            </p:cNvPr>
            <p:cNvSpPr/>
            <p:nvPr/>
          </p:nvSpPr>
          <p:spPr>
            <a:xfrm>
              <a:off x="1115487" y="1989579"/>
              <a:ext cx="1255304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KoPub돋움체 Light" panose="00000300000000000000" pitchFamily="2" charset="-127"/>
                </a:rPr>
                <a:t>Q &amp; A</a:t>
              </a:r>
              <a:endParaRPr lang="ko-KR" altLang="en-US" sz="1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Impact" panose="020B0806030902050204" pitchFamily="34" charset="0"/>
                <a:ea typeface="KoPub돋움체 Bold" panose="00000800000000000000" pitchFamily="2" charset="-127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AEA6ACF-DA31-4774-B384-C20DDF894DB7}"/>
              </a:ext>
            </a:extLst>
          </p:cNvPr>
          <p:cNvSpPr/>
          <p:nvPr/>
        </p:nvSpPr>
        <p:spPr>
          <a:xfrm>
            <a:off x="7406067" y="2710427"/>
            <a:ext cx="2696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rgbClr val="004D86">
                      <a:alpha val="30000"/>
                    </a:srgbClr>
                  </a:solidFill>
                </a:ln>
                <a:solidFill>
                  <a:srgbClr val="004D8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</a:t>
            </a:r>
            <a:endParaRPr lang="ko-KR" altLang="en-US" sz="1000" dirty="0">
              <a:ln>
                <a:solidFill>
                  <a:srgbClr val="004D86">
                    <a:alpha val="30000"/>
                  </a:srgbClr>
                </a:solidFill>
              </a:ln>
              <a:solidFill>
                <a:srgbClr val="004D86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0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3891B9D-BBAE-44E2-91DD-B97487972A87}"/>
              </a:ext>
            </a:extLst>
          </p:cNvPr>
          <p:cNvGrpSpPr/>
          <p:nvPr/>
        </p:nvGrpSpPr>
        <p:grpSpPr>
          <a:xfrm>
            <a:off x="0" y="393700"/>
            <a:ext cx="12814300" cy="6409001"/>
            <a:chOff x="0" y="393700"/>
            <a:chExt cx="12814300" cy="6409001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086AD11E-09B8-4F16-BD7E-FD2AFC7A4E56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E8926067-19E6-404E-A4FE-EE5538C2B89E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0AEE309B-4F96-4296-871E-D2AB90019B69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1FFF6EA8-7A80-4E9A-A597-E112AC0233C5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3FCEE752-8AAC-4F92-A2A0-CDCFF52D3AEE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BFC01A80-17A0-42A3-A80D-C7420ADFB3D3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1EA20B8F-6D84-4A5D-BF4A-6DA5C821E91A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80C60B2A-C5BF-4B34-AB41-5E9373DF3022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93395C15-2636-4C91-99CD-B492117B542E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E114B4A-560C-491E-95DF-F48C657E1FBF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14D5F6A1-14D9-4CD9-BA24-2CFC86F5BCA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29" name="타원 28">
                <a:extLst>
                  <a:ext uri="{FF2B5EF4-FFF2-40B4-BE49-F238E27FC236}">
                    <a16:creationId xmlns="" xmlns:a16="http://schemas.microsoft.com/office/drawing/2014/main" id="{FCA2294D-02B2-4AE4-AA36-DCE82C52F72F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="" xmlns:a16="http://schemas.microsoft.com/office/drawing/2014/main" id="{E574862E-4C28-44D8-B9A7-CC9D10595707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10D6E483-702E-440A-B35E-3E3D49BE4805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4857F07D-4E2D-4FE4-9B49-732323F7937F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25076667-9CF4-41C3-876B-A7C52F2691FF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64372EEB-FF19-4C12-888E-96E7624BF6DC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64C4DA40-ECFE-4C0D-9B2C-F2C92CC1587C}"/>
              </a:ext>
            </a:extLst>
          </p:cNvPr>
          <p:cNvCxnSpPr>
            <a:cxnSpLocks/>
          </p:cNvCxnSpPr>
          <p:nvPr/>
        </p:nvCxnSpPr>
        <p:spPr>
          <a:xfrm flipH="1" flipV="1">
            <a:off x="3263900" y="2357170"/>
            <a:ext cx="304800" cy="279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A9ECC875-1702-4521-9D1B-D868C6CAB622}"/>
              </a:ext>
            </a:extLst>
          </p:cNvPr>
          <p:cNvCxnSpPr>
            <a:cxnSpLocks/>
          </p:cNvCxnSpPr>
          <p:nvPr/>
        </p:nvCxnSpPr>
        <p:spPr>
          <a:xfrm flipH="1" flipV="1">
            <a:off x="8597900" y="3995470"/>
            <a:ext cx="304800" cy="279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839E733D-4AD5-4AF9-A031-09FD4EBC4BCD}"/>
              </a:ext>
            </a:extLst>
          </p:cNvPr>
          <p:cNvGrpSpPr/>
          <p:nvPr/>
        </p:nvGrpSpPr>
        <p:grpSpPr>
          <a:xfrm>
            <a:off x="3551072" y="2653436"/>
            <a:ext cx="5089856" cy="1551129"/>
            <a:chOff x="3551073" y="2079592"/>
            <a:chExt cx="5089856" cy="1551129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284D45F-CF15-45DD-BE44-EE39AE1836A9}"/>
                </a:ext>
              </a:extLst>
            </p:cNvPr>
            <p:cNvSpPr txBox="1"/>
            <p:nvPr/>
          </p:nvSpPr>
          <p:spPr>
            <a:xfrm>
              <a:off x="3551073" y="2184171"/>
              <a:ext cx="508985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Impact" panose="020B0806030902050204" pitchFamily="34" charset="0"/>
                </a:rPr>
                <a:t>THANK YOU</a:t>
              </a:r>
              <a:endParaRPr lang="ko-KR" altLang="en-US" sz="8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175B7213-C569-4886-B291-CB7204068D57}"/>
                </a:ext>
              </a:extLst>
            </p:cNvPr>
            <p:cNvSpPr txBox="1"/>
            <p:nvPr/>
          </p:nvSpPr>
          <p:spPr>
            <a:xfrm>
              <a:off x="6003641" y="2079592"/>
              <a:ext cx="184731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4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6966832-B45C-48B9-B292-9EC8B9FF5533}"/>
              </a:ext>
            </a:extLst>
          </p:cNvPr>
          <p:cNvSpPr txBox="1"/>
          <p:nvPr/>
        </p:nvSpPr>
        <p:spPr>
          <a:xfrm>
            <a:off x="9579880" y="6540316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9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222DEC-696D-4C82-BDD0-06CF312DACE5}"/>
              </a:ext>
            </a:extLst>
          </p:cNvPr>
          <p:cNvSpPr/>
          <p:nvPr/>
        </p:nvSpPr>
        <p:spPr>
          <a:xfrm>
            <a:off x="0" y="393700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3C38D41B-1C3D-4BE0-946B-3A7810FCDD47}"/>
              </a:ext>
            </a:extLst>
          </p:cNvPr>
          <p:cNvSpPr/>
          <p:nvPr/>
        </p:nvSpPr>
        <p:spPr>
          <a:xfrm>
            <a:off x="10243116" y="850900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3A6F9D0E-C447-437A-8B44-612CC89BC0D1}"/>
              </a:ext>
            </a:extLst>
          </p:cNvPr>
          <p:cNvSpPr/>
          <p:nvPr/>
        </p:nvSpPr>
        <p:spPr>
          <a:xfrm>
            <a:off x="6105074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3947B827-C68C-4951-B533-328C5CC6B3F8}"/>
              </a:ext>
            </a:extLst>
          </p:cNvPr>
          <p:cNvCxnSpPr>
            <a:cxnSpLocks/>
          </p:cNvCxnSpPr>
          <p:nvPr/>
        </p:nvCxnSpPr>
        <p:spPr>
          <a:xfrm flipV="1">
            <a:off x="3466955" y="3882827"/>
            <a:ext cx="5388721" cy="110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284D45F-CF15-45DD-BE44-EE39AE1836A9}"/>
              </a:ext>
            </a:extLst>
          </p:cNvPr>
          <p:cNvSpPr txBox="1"/>
          <p:nvPr/>
        </p:nvSpPr>
        <p:spPr>
          <a:xfrm>
            <a:off x="3271348" y="2391281"/>
            <a:ext cx="5649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latin typeface="Impact" panose="020B0806030902050204" pitchFamily="34" charset="0"/>
                <a:ea typeface="HY헤드라인M" panose="02030600000101010101" pitchFamily="18" charset="-127"/>
              </a:rPr>
              <a:t>01. </a:t>
            </a:r>
            <a:r>
              <a:rPr lang="en-US" altLang="ko-KR" sz="9600" dirty="0" err="1" smtClean="0">
                <a:solidFill>
                  <a:schemeClr val="bg1"/>
                </a:solidFill>
                <a:latin typeface="Impact" panose="020B0806030902050204" pitchFamily="34" charset="0"/>
                <a:ea typeface="HY헤드라인M" panose="02030600000101010101" pitchFamily="18" charset="-127"/>
              </a:rPr>
              <a:t>Subjuct</a:t>
            </a:r>
            <a:endParaRPr lang="ko-KR" altLang="en-US" sz="9600" dirty="0">
              <a:solidFill>
                <a:schemeClr val="bg1"/>
              </a:solidFill>
              <a:latin typeface="Impact" panose="020B0806030902050204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4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81619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282197" y="506957"/>
            <a:ext cx="2103461" cy="600974"/>
            <a:chOff x="1094185" y="1670551"/>
            <a:chExt cx="2103461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1094185" y="1748305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01. Subject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88" y="1238807"/>
            <a:ext cx="6528508" cy="478294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7000496" y="640214"/>
            <a:ext cx="4960657" cy="5509200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네이버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실시간 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graph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만들고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graph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여러가지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정보들을 뽑아내어 보자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사용자의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주관적인 알고리즘이기 때문에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관점에 따라서 다른 결과값을 얻을 수 있다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56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81619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282197" y="506957"/>
            <a:ext cx="2103461" cy="600974"/>
            <a:chOff x="1094185" y="1670551"/>
            <a:chExt cx="2103461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1094185" y="1748305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01. Subject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915470" y="1280931"/>
            <a:ext cx="10135560" cy="584775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왜 주관적인 알고리즘을 사용할 수밖에 없는지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915470" y="2141895"/>
            <a:ext cx="10135560" cy="1569660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algn="just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실시간 </a:t>
            </a:r>
            <a:r>
              <a:rPr lang="ko-KR" altLang="en-US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검색어는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단순히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user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검색한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누적수가 많은 순으로 보여주는 것이 아니라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전과 비교해서 상승 비율 높은 것들을 비교해서 보여준다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81619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282197" y="506957"/>
            <a:ext cx="2103461" cy="600974"/>
            <a:chOff x="1094185" y="1670551"/>
            <a:chExt cx="2103461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1094185" y="1748305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01. Subject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915470" y="1280931"/>
            <a:ext cx="10135560" cy="584775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왜 주관적인 알고리즘을 사용할 수밖에 없는지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62510" y="2121615"/>
            <a:ext cx="11066980" cy="3046988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algn="just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Ex) 12:00:00 ~ 12:00:30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“</a:t>
            </a:r>
            <a:r>
              <a:rPr lang="ko-KR" altLang="en-US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자구설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” 20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번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just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12:00:30 ~ 12:01:00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“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자구설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” 500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번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just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1</a:t>
            </a:r>
            <a:r>
              <a:rPr lang="ko-KR" altLang="en-US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분동안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자구설의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검색 수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적음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비율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FF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높음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FF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12:01:00 ~ 12:01:30 “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파이팅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” 600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번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12:01:30 ~ 12:02:00 “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파이팅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” 1200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번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ko-KR" altLang="en-US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분동안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파이팅의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검색 수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FF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많음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비율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낮음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7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222DEC-696D-4C82-BDD0-06CF312DACE5}"/>
              </a:ext>
            </a:extLst>
          </p:cNvPr>
          <p:cNvSpPr/>
          <p:nvPr/>
        </p:nvSpPr>
        <p:spPr>
          <a:xfrm>
            <a:off x="0" y="393700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3C38D41B-1C3D-4BE0-946B-3A7810FCDD47}"/>
              </a:ext>
            </a:extLst>
          </p:cNvPr>
          <p:cNvSpPr/>
          <p:nvPr/>
        </p:nvSpPr>
        <p:spPr>
          <a:xfrm>
            <a:off x="10243116" y="850900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3A6F9D0E-C447-437A-8B44-612CC89BC0D1}"/>
              </a:ext>
            </a:extLst>
          </p:cNvPr>
          <p:cNvSpPr/>
          <p:nvPr/>
        </p:nvSpPr>
        <p:spPr>
          <a:xfrm>
            <a:off x="6105074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3947B827-C68C-4951-B533-328C5CC6B3F8}"/>
              </a:ext>
            </a:extLst>
          </p:cNvPr>
          <p:cNvCxnSpPr>
            <a:cxnSpLocks/>
          </p:cNvCxnSpPr>
          <p:nvPr/>
        </p:nvCxnSpPr>
        <p:spPr>
          <a:xfrm flipV="1">
            <a:off x="3373457" y="3882827"/>
            <a:ext cx="5482219" cy="1123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284D45F-CF15-45DD-BE44-EE39AE1836A9}"/>
              </a:ext>
            </a:extLst>
          </p:cNvPr>
          <p:cNvSpPr txBox="1"/>
          <p:nvPr/>
        </p:nvSpPr>
        <p:spPr>
          <a:xfrm>
            <a:off x="3092613" y="2347971"/>
            <a:ext cx="6006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latin typeface="Impact" panose="020B0806030902050204" pitchFamily="34" charset="0"/>
                <a:ea typeface="HY헤드라인M" panose="02030600000101010101" pitchFamily="18" charset="-127"/>
              </a:rPr>
              <a:t>02. Data set</a:t>
            </a:r>
            <a:endParaRPr lang="ko-KR" altLang="en-US" sz="9600" dirty="0">
              <a:solidFill>
                <a:schemeClr val="bg1"/>
              </a:solidFill>
              <a:latin typeface="Impact" panose="020B0806030902050204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78752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206856" y="506957"/>
            <a:ext cx="2254143" cy="600974"/>
            <a:chOff x="1018844" y="1670551"/>
            <a:chExt cx="2254143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1018844" y="1748305"/>
              <a:ext cx="22541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02. DETA SET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9" y="1248992"/>
            <a:ext cx="3419229" cy="478294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820303" y="1248992"/>
            <a:ext cx="54636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시작 날짜와 끝 날짜를 입력</a:t>
            </a:r>
            <a:endParaRPr lang="en-US" altLang="ko-KR" sz="3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190976" y="3038446"/>
            <a:ext cx="1046922" cy="188864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25" y="2178587"/>
            <a:ext cx="6232572" cy="33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78752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206856" y="506957"/>
            <a:ext cx="2254143" cy="600974"/>
            <a:chOff x="1018844" y="1670551"/>
            <a:chExt cx="2254143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1018844" y="1748305"/>
              <a:ext cx="22541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02. DETA SET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 rot="19121255">
            <a:off x="2973711" y="2750094"/>
            <a:ext cx="1046922" cy="188864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0" y="1173037"/>
            <a:ext cx="2249761" cy="50676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55" y="1971815"/>
            <a:ext cx="8599622" cy="8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5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851</Words>
  <Application>Microsoft Office PowerPoint</Application>
  <PresentationFormat>와이드스크린</PresentationFormat>
  <Paragraphs>239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HY견고딕</vt:lpstr>
      <vt:lpstr>HY헤드라인M</vt:lpstr>
      <vt:lpstr>KoPub돋움체 Bold</vt:lpstr>
      <vt:lpstr>KoPub돋움체 Light</vt:lpstr>
      <vt:lpstr>나눔손글씨 붓</vt:lpstr>
      <vt:lpstr>맑은 고딕</vt:lpstr>
      <vt:lpstr>Arial</vt:lpstr>
      <vt:lpstr>Cambria Math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최영재</dc:creator>
  <cp:lastModifiedBy>최영재</cp:lastModifiedBy>
  <cp:revision>71</cp:revision>
  <dcterms:created xsi:type="dcterms:W3CDTF">2018-09-08T16:58:48Z</dcterms:created>
  <dcterms:modified xsi:type="dcterms:W3CDTF">2018-10-16T12:23:14Z</dcterms:modified>
</cp:coreProperties>
</file>