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67" r:id="rId5"/>
    <p:sldId id="277" r:id="rId6"/>
    <p:sldId id="274" r:id="rId7"/>
    <p:sldId id="278" r:id="rId8"/>
    <p:sldId id="271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8" r:id="rId17"/>
    <p:sldId id="265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0D"/>
    <a:srgbClr val="E7FDE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4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0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1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094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11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9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166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441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7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8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31F1-5DFD-4D9E-9877-53BE295EDC18}" type="datetimeFigureOut">
              <a:rPr lang="ko-KR" altLang="en-US" smtClean="0"/>
              <a:t>2018-10-10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5CC-BA7F-4DFE-A49D-20DBDCB24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41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829156" y="3337678"/>
            <a:ext cx="1056492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427126" y="1867651"/>
            <a:ext cx="11337747" cy="3046988"/>
            <a:chOff x="636626" y="1713956"/>
            <a:chExt cx="11337747" cy="304698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797915" y="1713956"/>
              <a:ext cx="1117645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600" dirty="0" smtClean="0">
                  <a:solidFill>
                    <a:schemeClr val="bg1"/>
                  </a:solidFill>
                  <a:latin typeface="Impact" panose="020B0806030902050204" pitchFamily="34" charset="0"/>
                </a:rPr>
                <a:t>Data Structure design</a:t>
              </a:r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  <a:p>
              <a:endParaRPr lang="ko-KR" altLang="en-US" sz="9600" dirty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36626" y="3429000"/>
              <a:ext cx="1114579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400" dirty="0" err="1" smtClean="0">
                  <a:solidFill>
                    <a:srgbClr val="00FF00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Naver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</a:t>
              </a:r>
              <a:r>
                <a:rPr lang="ko-KR" altLang="en-US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실시간 검색 </a:t>
              </a:r>
              <a:r>
                <a:rPr lang="en-US" altLang="ko-KR" sz="4400" dirty="0" smtClean="0"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Graph</a:t>
              </a:r>
              <a:endParaRPr lang="ko-KR" altLang="en-US" sz="4400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9182260" y="5702037"/>
            <a:ext cx="3269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14</a:t>
            </a:r>
            <a:r>
              <a:rPr lang="ko-KR" altLang="en-US" sz="32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학번 최영재</a:t>
            </a:r>
            <a:endParaRPr lang="ko-KR" altLang="en-US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7" t="2196" r="33436" b="2985"/>
          <a:stretch/>
        </p:blipFill>
        <p:spPr>
          <a:xfrm>
            <a:off x="1698318" y="3501713"/>
            <a:ext cx="1000630" cy="9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78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TimeValueClass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603155" y="457794"/>
            <a:ext cx="6399996" cy="5839768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Year, month, day, hour, min, sec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Functon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getParameter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crwaling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 필요한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parameter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로 변환한다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changeTime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시간을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30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초씩 증가시키는 함수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timeCompare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시간을 비교하는 함수로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시간이 크면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true,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작으면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false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57" y="2200168"/>
            <a:ext cx="4212611" cy="41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56255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LinkedListClass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605787" y="896273"/>
            <a:ext cx="6525617" cy="5262979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Size : node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들의 개수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Foundation Function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add,remove,toString,size,indexof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addBackWard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랭크였던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검색어들을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의 수에 따라 정렬이 되면서 들어가는 함수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makeInitialGraph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생성할 때 쓰는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4" y="2208008"/>
            <a:ext cx="49441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LinkedListClass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567641" y="1691774"/>
            <a:ext cx="6525617" cy="4154984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makeGraph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시간대의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들이 들어오면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그려준다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wordNew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시간대에 들어온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 중 처음 나오는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true,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아니면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false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반환하는 함수 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Node Class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64" y="2208008"/>
            <a:ext cx="4944165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6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6367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78463" y="1137621"/>
            <a:ext cx="436841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smtClean="0">
                <a:solidFill>
                  <a:schemeClr val="bg1"/>
                </a:solidFill>
              </a:rPr>
              <a:t>Node 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4446881" y="541354"/>
            <a:ext cx="7620294" cy="5663089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Variable</a:t>
            </a: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Realtime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검색어판별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 :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String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Rank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검색어의 순위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Timecount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: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같은 순위로 나온 개수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Initial :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처음나오는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검색어의 유무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endParaRPr lang="en-US" altLang="ko-KR" sz="1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changerank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순위가 변동되면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backward&gt;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순위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검색어들을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&lt;Node next&gt;</a:t>
            </a:r>
          </a:p>
          <a:p>
            <a:pPr algn="ctr"/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순위를 이어주는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edge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32137"/>
            <a:ext cx="3503869" cy="384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7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MainClass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488180" y="535548"/>
            <a:ext cx="6525617" cy="5547673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Function</a:t>
            </a: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readFile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Crawling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읽어오고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 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생성한다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pPr algn="ctr"/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wordExists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다음 시간대에 들어온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 중 처음 나오는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Word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들을 파일에 저장하고 반환</a:t>
            </a:r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나중 </a:t>
            </a:r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Algorism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으로 유익한 정보를 </a:t>
            </a:r>
            <a:r>
              <a:rPr lang="ko-KR" altLang="en-US" sz="24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빼내올때</a:t>
            </a:r>
            <a:r>
              <a:rPr lang="ko-KR" altLang="en-US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필요한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inputData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시작시간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끝나는 시간을 사용자에게서 받아오고 저장하는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56" y="2488931"/>
            <a:ext cx="4965548" cy="292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6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114383" y="866414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1403287" y="3882827"/>
            <a:ext cx="94939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1266924" y="2379606"/>
            <a:ext cx="101200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04. Graph Algorithm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36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414984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87136" y="546144"/>
            <a:ext cx="3661580" cy="600974"/>
            <a:chOff x="315130" y="1670551"/>
            <a:chExt cx="3661580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315130" y="1748305"/>
              <a:ext cx="36615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04. Graph Algorithm 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7" y="6526143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378871" y="1384366"/>
            <a:ext cx="10673271" cy="1166268"/>
            <a:chOff x="503495" y="1325757"/>
            <a:chExt cx="10673271" cy="116626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03495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36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자료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9" name="오른쪽 화살표 8"/>
            <p:cNvSpPr/>
            <p:nvPr/>
          </p:nvSpPr>
          <p:spPr>
            <a:xfrm>
              <a:off x="2259281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2676901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0" name="오른쪽 화살표 29"/>
            <p:cNvSpPr/>
            <p:nvPr/>
          </p:nvSpPr>
          <p:spPr>
            <a:xfrm>
              <a:off x="4432687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4824266" y="1331015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4" name="오른쪽 화살표 33"/>
            <p:cNvSpPr/>
            <p:nvPr/>
          </p:nvSpPr>
          <p:spPr>
            <a:xfrm>
              <a:off x="6580052" y="1328386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6974734" y="1328386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37" name="오른쪽 화살표 36"/>
            <p:cNvSpPr/>
            <p:nvPr/>
          </p:nvSpPr>
          <p:spPr>
            <a:xfrm>
              <a:off x="8730520" y="1325757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모서리가 둥근 직사각형 37"/>
            <p:cNvSpPr/>
            <p:nvPr/>
          </p:nvSpPr>
          <p:spPr>
            <a:xfrm>
              <a:off x="9115627" y="1337373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dirty="0" err="1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홧팅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40" name="오른쪽 화살표 39"/>
            <p:cNvSpPr/>
            <p:nvPr/>
          </p:nvSpPr>
          <p:spPr>
            <a:xfrm>
              <a:off x="10871413" y="1334744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03824" y="225302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2779409" y="225095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4926774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077242" y="2244746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9212203" y="2250957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378871" y="5118913"/>
            <a:ext cx="10673271" cy="1166268"/>
            <a:chOff x="505466" y="2821353"/>
            <a:chExt cx="10673271" cy="1166268"/>
          </a:xfrm>
        </p:grpSpPr>
        <p:sp>
          <p:nvSpPr>
            <p:cNvPr id="62" name="모서리가 둥근 직사각형 61"/>
            <p:cNvSpPr/>
            <p:nvPr/>
          </p:nvSpPr>
          <p:spPr>
            <a:xfrm>
              <a:off x="505466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A</a:t>
              </a:r>
              <a:endParaRPr lang="ko-KR" altLang="en-US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3" name="오른쪽 화살표 62"/>
            <p:cNvSpPr/>
            <p:nvPr/>
          </p:nvSpPr>
          <p:spPr>
            <a:xfrm>
              <a:off x="2261252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모서리가 둥근 직사각형 63"/>
            <p:cNvSpPr/>
            <p:nvPr/>
          </p:nvSpPr>
          <p:spPr>
            <a:xfrm>
              <a:off x="2678872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C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5" name="오른쪽 화살표 64"/>
            <p:cNvSpPr/>
            <p:nvPr/>
          </p:nvSpPr>
          <p:spPr>
            <a:xfrm>
              <a:off x="4434658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모서리가 둥근 직사각형 65"/>
            <p:cNvSpPr/>
            <p:nvPr/>
          </p:nvSpPr>
          <p:spPr>
            <a:xfrm>
              <a:off x="4826237" y="2826611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D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7" name="오른쪽 화살표 66"/>
            <p:cNvSpPr/>
            <p:nvPr/>
          </p:nvSpPr>
          <p:spPr>
            <a:xfrm>
              <a:off x="6582023" y="2823982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6976705" y="2823982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E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69" name="오른쪽 화살표 68"/>
            <p:cNvSpPr/>
            <p:nvPr/>
          </p:nvSpPr>
          <p:spPr>
            <a:xfrm>
              <a:off x="8732491" y="2821353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모서리가 둥근 직사각형 69"/>
            <p:cNvSpPr/>
            <p:nvPr/>
          </p:nvSpPr>
          <p:spPr>
            <a:xfrm>
              <a:off x="9117598" y="2832969"/>
              <a:ext cx="1598242" cy="823783"/>
            </a:xfrm>
            <a:prstGeom prst="roundRect">
              <a:avLst/>
            </a:prstGeom>
            <a:solidFill>
              <a:srgbClr val="E7FD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000" dirty="0" smtClean="0">
                  <a:solidFill>
                    <a:schemeClr val="tx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B</a:t>
              </a:r>
              <a:endParaRPr lang="ko-KR" altLang="en-US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71" name="오른쪽 화살표 70"/>
            <p:cNvSpPr/>
            <p:nvPr/>
          </p:nvSpPr>
          <p:spPr>
            <a:xfrm>
              <a:off x="10873384" y="2830340"/>
              <a:ext cx="305353" cy="814866"/>
            </a:xfrm>
            <a:prstGeom prst="rightArrow">
              <a:avLst/>
            </a:prstGeom>
            <a:solidFill>
              <a:srgbClr val="F3F30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605795" y="3748618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1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781380" y="3746554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4928745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79213" y="3740342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9214174" y="3746553"/>
              <a:ext cx="1393226" cy="23900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r>
                <a:rPr lang="en-US" altLang="ko-KR" dirty="0" smtClean="0"/>
                <a:t>  </a:t>
              </a:r>
              <a:r>
                <a:rPr lang="ko-KR" altLang="en-US" dirty="0" smtClean="0"/>
                <a:t>위</a:t>
              </a:r>
              <a:endParaRPr lang="ko-KR" altLang="en-US" dirty="0"/>
            </a:p>
          </p:txBody>
        </p:sp>
      </p:grpSp>
      <p:sp>
        <p:nvSpPr>
          <p:cNvPr id="92" name="모서리가 둥근 직사각형 91"/>
          <p:cNvSpPr/>
          <p:nvPr/>
        </p:nvSpPr>
        <p:spPr>
          <a:xfrm>
            <a:off x="81084" y="1386992"/>
            <a:ext cx="1212151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</a:t>
            </a:r>
            <a:r>
              <a:rPr lang="en-US" altLang="ko-KR" sz="2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Graph</a:t>
            </a:r>
            <a:endParaRPr lang="ko-KR" altLang="en-US" sz="2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81084" y="5121541"/>
            <a:ext cx="1208458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현 </a:t>
            </a:r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+x</a:t>
            </a:r>
            <a:r>
              <a:rPr lang="ko-KR" altLang="en-US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분</a:t>
            </a:r>
            <a:endParaRPr lang="en-US" altLang="ko-KR" dirty="0" smtClean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String[]</a:t>
            </a:r>
            <a:endParaRPr lang="ko-KR" altLang="en-US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1385522" y="1386993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20" name="모서리가 둥근 직사각형 119"/>
          <p:cNvSpPr/>
          <p:nvPr/>
        </p:nvSpPr>
        <p:spPr>
          <a:xfrm>
            <a:off x="9991003" y="140410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위쪽/아래쪽 화살표 5"/>
          <p:cNvSpPr/>
          <p:nvPr/>
        </p:nvSpPr>
        <p:spPr>
          <a:xfrm>
            <a:off x="1945353" y="2736543"/>
            <a:ext cx="478580" cy="213475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1375731" y="1375449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A+1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1375731" y="5130528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36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아래쪽 화살표 설명선 15"/>
          <p:cNvSpPr/>
          <p:nvPr/>
        </p:nvSpPr>
        <p:spPr>
          <a:xfrm>
            <a:off x="1385523" y="203797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80" name="위쪽/아래쪽 화살표 79"/>
          <p:cNvSpPr/>
          <p:nvPr/>
        </p:nvSpPr>
        <p:spPr>
          <a:xfrm>
            <a:off x="4119430" y="2697173"/>
            <a:ext cx="478580" cy="2249920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위쪽/아래쪽 화살표 80"/>
          <p:cNvSpPr/>
          <p:nvPr/>
        </p:nvSpPr>
        <p:spPr>
          <a:xfrm rot="17563805">
            <a:off x="7593160" y="935314"/>
            <a:ext cx="478580" cy="5804573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위쪽/아래쪽 화살표 81"/>
          <p:cNvSpPr/>
          <p:nvPr/>
        </p:nvSpPr>
        <p:spPr>
          <a:xfrm rot="1956475">
            <a:off x="2642831" y="2468331"/>
            <a:ext cx="478580" cy="252157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아래쪽 화살표 설명선 82"/>
          <p:cNvSpPr/>
          <p:nvPr/>
        </p:nvSpPr>
        <p:spPr>
          <a:xfrm>
            <a:off x="3774963" y="16542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3551685" y="138889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위쪽 화살표 설명선 16"/>
          <p:cNvSpPr/>
          <p:nvPr/>
        </p:nvSpPr>
        <p:spPr>
          <a:xfrm>
            <a:off x="3708817" y="3984364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Temp1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3551788" y="3091533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8" name="아래쪽 화살표 17"/>
          <p:cNvSpPr/>
          <p:nvPr/>
        </p:nvSpPr>
        <p:spPr>
          <a:xfrm>
            <a:off x="3909712" y="2665389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9998192" y="1383386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3" name="모서리가 둥근 직사각형 92"/>
          <p:cNvSpPr/>
          <p:nvPr/>
        </p:nvSpPr>
        <p:spPr>
          <a:xfrm>
            <a:off x="10010170" y="308544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5" name="아래쪽 화살표 설명선 94"/>
          <p:cNvSpPr/>
          <p:nvPr/>
        </p:nvSpPr>
        <p:spPr>
          <a:xfrm>
            <a:off x="10169763" y="29123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97" name="위쪽 화살표 설명선 96"/>
          <p:cNvSpPr/>
          <p:nvPr/>
        </p:nvSpPr>
        <p:spPr>
          <a:xfrm>
            <a:off x="10163632" y="3977043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98" name="아래쪽 화살표 97"/>
          <p:cNvSpPr/>
          <p:nvPr/>
        </p:nvSpPr>
        <p:spPr>
          <a:xfrm>
            <a:off x="10365407" y="2619860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모서리가 둥근 직사각형 98"/>
          <p:cNvSpPr/>
          <p:nvPr/>
        </p:nvSpPr>
        <p:spPr>
          <a:xfrm>
            <a:off x="10010170" y="5128277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0" name="아래쪽 화살표 99"/>
          <p:cNvSpPr/>
          <p:nvPr/>
        </p:nvSpPr>
        <p:spPr>
          <a:xfrm rot="15461212">
            <a:off x="7379509" y="650370"/>
            <a:ext cx="451430" cy="460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위쪽/아래쪽 화살표 100"/>
          <p:cNvSpPr/>
          <p:nvPr/>
        </p:nvSpPr>
        <p:spPr>
          <a:xfrm rot="4834535">
            <a:off x="5798502" y="248369"/>
            <a:ext cx="478580" cy="786121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위쪽/아래쪽 화살표 101"/>
          <p:cNvSpPr/>
          <p:nvPr/>
        </p:nvSpPr>
        <p:spPr>
          <a:xfrm rot="4302193">
            <a:off x="7230978" y="1788796"/>
            <a:ext cx="478580" cy="4899714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위쪽/아래쪽 화살표 102"/>
          <p:cNvSpPr/>
          <p:nvPr/>
        </p:nvSpPr>
        <p:spPr>
          <a:xfrm rot="2276419">
            <a:off x="9022099" y="3230448"/>
            <a:ext cx="478580" cy="203094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아래쪽 화살표 설명선 103"/>
          <p:cNvSpPr/>
          <p:nvPr/>
        </p:nvSpPr>
        <p:spPr>
          <a:xfrm>
            <a:off x="8057123" y="277413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7857299" y="137923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6" name="아래쪽 화살표 105"/>
          <p:cNvSpPr/>
          <p:nvPr/>
        </p:nvSpPr>
        <p:spPr>
          <a:xfrm rot="8245624">
            <a:off x="9365647" y="2119006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7910140" y="3087702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8" name="아래쪽 화살표 107"/>
          <p:cNvSpPr/>
          <p:nvPr/>
        </p:nvSpPr>
        <p:spPr>
          <a:xfrm>
            <a:off x="8239807" y="2629942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위쪽 화살표 설명선 108"/>
          <p:cNvSpPr/>
          <p:nvPr/>
        </p:nvSpPr>
        <p:spPr>
          <a:xfrm>
            <a:off x="8095546" y="3977042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854132" y="5104047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2" name="아래쪽 화살표 설명선 111"/>
          <p:cNvSpPr/>
          <p:nvPr/>
        </p:nvSpPr>
        <p:spPr>
          <a:xfrm>
            <a:off x="5848180" y="224438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Temp3</a:t>
            </a:r>
            <a:endParaRPr lang="ko-KR" altLang="en-US" dirty="0"/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5764911" y="3043185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2" name="아래쪽 화살표 141"/>
          <p:cNvSpPr/>
          <p:nvPr/>
        </p:nvSpPr>
        <p:spPr>
          <a:xfrm>
            <a:off x="6057462" y="2652777"/>
            <a:ext cx="894871" cy="360373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5691558" y="1365514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4" name="아래쪽 화살표 143"/>
          <p:cNvSpPr/>
          <p:nvPr/>
        </p:nvSpPr>
        <p:spPr>
          <a:xfrm rot="8245624">
            <a:off x="7339900" y="2130489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위쪽 화살표 설명선 144"/>
          <p:cNvSpPr/>
          <p:nvPr/>
        </p:nvSpPr>
        <p:spPr>
          <a:xfrm>
            <a:off x="5908160" y="3933738"/>
            <a:ext cx="1269397" cy="1018167"/>
          </a:xfrm>
          <a:prstGeom prst="upArrowCallou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Temp2</a:t>
            </a:r>
            <a:endParaRPr lang="ko-KR" altLang="en-US" dirty="0"/>
          </a:p>
        </p:txBody>
      </p:sp>
      <p:sp>
        <p:nvSpPr>
          <p:cNvPr id="146" name="모서리가 둥근 직사각형 145"/>
          <p:cNvSpPr/>
          <p:nvPr/>
        </p:nvSpPr>
        <p:spPr>
          <a:xfrm>
            <a:off x="5699050" y="5135469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7" name="위쪽/아래쪽 화살표 146"/>
          <p:cNvSpPr/>
          <p:nvPr/>
        </p:nvSpPr>
        <p:spPr>
          <a:xfrm rot="3988538">
            <a:off x="3971217" y="2773143"/>
            <a:ext cx="478580" cy="305512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위쪽/아래쪽 화살표 147"/>
          <p:cNvSpPr/>
          <p:nvPr/>
        </p:nvSpPr>
        <p:spPr>
          <a:xfrm rot="2682231">
            <a:off x="4880762" y="3600108"/>
            <a:ext cx="478580" cy="1508917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위쪽/아래쪽 화살표 148"/>
          <p:cNvSpPr/>
          <p:nvPr/>
        </p:nvSpPr>
        <p:spPr>
          <a:xfrm rot="10800000">
            <a:off x="4113661" y="2629653"/>
            <a:ext cx="478580" cy="2398358"/>
          </a:xfrm>
          <a:prstGeom prst="up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아래쪽 화살표 149"/>
          <p:cNvSpPr/>
          <p:nvPr/>
        </p:nvSpPr>
        <p:spPr>
          <a:xfrm rot="8245624">
            <a:off x="5227602" y="2143764"/>
            <a:ext cx="451430" cy="1073091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모서리가 둥근 직사각형 150"/>
          <p:cNvSpPr/>
          <p:nvPr/>
        </p:nvSpPr>
        <p:spPr>
          <a:xfrm>
            <a:off x="3540918" y="5134751"/>
            <a:ext cx="1598242" cy="823783"/>
          </a:xfrm>
          <a:prstGeom prst="roundRect">
            <a:avLst/>
          </a:prstGeom>
          <a:solidFill>
            <a:srgbClr val="E7FD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null</a:t>
            </a:r>
            <a:endParaRPr lang="ko-KR" altLang="en-US" sz="4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52" name="아래쪽 화살표 설명선 151"/>
          <p:cNvSpPr/>
          <p:nvPr/>
        </p:nvSpPr>
        <p:spPr>
          <a:xfrm>
            <a:off x="5848180" y="215361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153" name="아래쪽 화살표 설명선 152"/>
          <p:cNvSpPr/>
          <p:nvPr/>
        </p:nvSpPr>
        <p:spPr>
          <a:xfrm>
            <a:off x="8058133" y="259345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  <p:sp>
        <p:nvSpPr>
          <p:cNvPr id="154" name="아래쪽 화살표 설명선 153"/>
          <p:cNvSpPr/>
          <p:nvPr/>
        </p:nvSpPr>
        <p:spPr>
          <a:xfrm>
            <a:off x="10169763" y="292644"/>
            <a:ext cx="1260240" cy="1005676"/>
          </a:xfrm>
          <a:prstGeom prst="downArrowCallou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Temp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40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8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9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9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0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50" autoRev="1" fill="remov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00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 tmFilter="0, 0; .2, .5; .8, .5; 1, 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7" dur="250" autoRev="1" fill="hold"/>
                                        <p:tgtEl>
                                          <p:spTgt spid="1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00"/>
                            </p:stCondLst>
                            <p:childTnLst>
                              <p:par>
                                <p:cTn id="24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8" grpId="0" animBg="1"/>
      <p:bldP spid="79" grpId="0" animBg="1"/>
      <p:bldP spid="16" grpId="0" animBg="1"/>
      <p:bldP spid="16" grpId="1" animBg="1"/>
      <p:bldP spid="80" grpId="3" animBg="1"/>
      <p:bldP spid="80" grpId="4" animBg="1"/>
      <p:bldP spid="81" grpId="2" animBg="1"/>
      <p:bldP spid="82" grpId="2" animBg="1"/>
      <p:bldP spid="82" grpId="3" animBg="1"/>
      <p:bldP spid="83" grpId="0" animBg="1"/>
      <p:bldP spid="83" grpId="1" animBg="1"/>
      <p:bldP spid="84" grpId="0" animBg="1"/>
      <p:bldP spid="84" grpId="1" animBg="1"/>
      <p:bldP spid="17" grpId="0" animBg="1"/>
      <p:bldP spid="17" grpId="1" animBg="1"/>
      <p:bldP spid="88" grpId="0" animBg="1"/>
      <p:bldP spid="18" grpId="0" animBg="1"/>
      <p:bldP spid="91" grpId="0" animBg="1"/>
      <p:bldP spid="91" grpId="1" animBg="1"/>
      <p:bldP spid="93" grpId="0" animBg="1"/>
      <p:bldP spid="93" grpId="1" animBg="1"/>
      <p:bldP spid="93" grpId="2" animBg="1"/>
      <p:bldP spid="95" grpId="0" animBg="1"/>
      <p:bldP spid="95" grpId="1" animBg="1"/>
      <p:bldP spid="97" grpId="0" animBg="1"/>
      <p:bldP spid="97" grpId="1" animBg="1"/>
      <p:bldP spid="97" grpId="2" animBg="1"/>
      <p:bldP spid="98" grpId="0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09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7" grpId="1" animBg="1"/>
      <p:bldP spid="148" grpId="0" animBg="1"/>
      <p:bldP spid="148" grpId="1" animBg="1"/>
      <p:bldP spid="149" grpId="0" animBg="1"/>
      <p:bldP spid="149" grpId="1" animBg="1"/>
      <p:bldP spid="150" grpId="0" animBg="1"/>
      <p:bldP spid="151" grpId="0" animBg="1"/>
      <p:bldP spid="152" grpId="0" animBg="1"/>
      <p:bldP spid="152" grpId="1" animBg="1"/>
      <p:bldP spid="153" grpId="0" animBg="1"/>
      <p:bldP spid="153" grpId="1" animBg="1"/>
      <p:bldP spid="1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2052" name="Picture 4" descr="abstract, art, blur">
            <a:extLst>
              <a:ext uri="{FF2B5EF4-FFF2-40B4-BE49-F238E27FC236}">
                <a16:creationId xmlns="" xmlns:a16="http://schemas.microsoft.com/office/drawing/2014/main" id="{0B2D2394-5406-477F-9D7D-E4E37350C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400" y="382001"/>
            <a:ext cx="9118600" cy="608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B3393798-883A-4F90-9C6B-8C92A89E38DE}"/>
              </a:ext>
            </a:extLst>
          </p:cNvPr>
          <p:cNvSpPr/>
          <p:nvPr/>
        </p:nvSpPr>
        <p:spPr>
          <a:xfrm>
            <a:off x="-19122" y="334602"/>
            <a:ext cx="12192000" cy="6070600"/>
          </a:xfrm>
          <a:prstGeom prst="rect">
            <a:avLst/>
          </a:prstGeom>
          <a:gradFill flip="none" rotWithShape="1">
            <a:gsLst>
              <a:gs pos="0">
                <a:srgbClr val="004D86">
                  <a:alpha val="75000"/>
                </a:srgbClr>
              </a:gs>
              <a:gs pos="72000">
                <a:srgbClr val="004D8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270B4F24-49CD-4036-8ADD-A09C4367F646}"/>
              </a:ext>
            </a:extLst>
          </p:cNvPr>
          <p:cNvSpPr/>
          <p:nvPr/>
        </p:nvSpPr>
        <p:spPr>
          <a:xfrm>
            <a:off x="257175" y="647920"/>
            <a:ext cx="11677650" cy="5562160"/>
          </a:xfrm>
          <a:prstGeom prst="rect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="" xmlns:a16="http://schemas.microsoft.com/office/drawing/2014/main" id="{129FB257-7537-41FE-BF74-5340434392BD}"/>
              </a:ext>
            </a:extLst>
          </p:cNvPr>
          <p:cNvGrpSpPr/>
          <p:nvPr/>
        </p:nvGrpSpPr>
        <p:grpSpPr>
          <a:xfrm>
            <a:off x="4065431" y="2246943"/>
            <a:ext cx="5035426" cy="3559852"/>
            <a:chOff x="1115487" y="1989579"/>
            <a:chExt cx="2192323" cy="3357089"/>
          </a:xfrm>
        </p:grpSpPr>
        <p:sp>
          <p:nvSpPr>
            <p:cNvPr id="4" name="직사각형 3">
              <a:extLst>
                <a:ext uri="{FF2B5EF4-FFF2-40B4-BE49-F238E27FC236}">
                  <a16:creationId xmlns="" xmlns:a16="http://schemas.microsoft.com/office/drawing/2014/main" id="{DEA44FFA-47FF-45A8-B784-7DCA925C4451}"/>
                </a:ext>
              </a:extLst>
            </p:cNvPr>
            <p:cNvSpPr/>
            <p:nvPr/>
          </p:nvSpPr>
          <p:spPr>
            <a:xfrm>
              <a:off x="3227382" y="2371645"/>
              <a:ext cx="80428" cy="29750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ko-KR" altLang="en-US" sz="19900" dirty="0">
                <a:solidFill>
                  <a:schemeClr val="bg1"/>
                </a:solidFill>
                <a:latin typeface="나눔손글씨 붓" panose="03060600000000000000" pitchFamily="66" charset="-127"/>
                <a:ea typeface="나눔손글씨 붓" panose="03060600000000000000" pitchFamily="66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DB86335B-9E8C-4E1F-BE34-641025301FAB}"/>
                </a:ext>
              </a:extLst>
            </p:cNvPr>
            <p:cNvSpPr/>
            <p:nvPr/>
          </p:nvSpPr>
          <p:spPr>
            <a:xfrm>
              <a:off x="1115487" y="1989579"/>
              <a:ext cx="1255304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Impact" panose="020B0806030902050204" pitchFamily="34" charset="0"/>
                  <a:ea typeface="KoPub돋움체 Light" panose="00000300000000000000" pitchFamily="2" charset="-127"/>
                </a:rPr>
                <a:t>Q &amp; A</a:t>
              </a:r>
              <a:endParaRPr lang="ko-KR" altLang="en-US" sz="120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Impact" panose="020B0806030902050204" pitchFamily="34" charset="0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0AEA6ACF-DA31-4774-B384-C20DDF894DB7}"/>
              </a:ext>
            </a:extLst>
          </p:cNvPr>
          <p:cNvSpPr/>
          <p:nvPr/>
        </p:nvSpPr>
        <p:spPr>
          <a:xfrm>
            <a:off x="7406067" y="2710427"/>
            <a:ext cx="26962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n>
                  <a:solidFill>
                    <a:srgbClr val="004D86">
                      <a:alpha val="30000"/>
                    </a:srgbClr>
                  </a:solidFill>
                </a:ln>
                <a:solidFill>
                  <a:srgbClr val="004D86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B</a:t>
            </a:r>
            <a:endParaRPr lang="ko-KR" altLang="en-US" sz="1000" dirty="0">
              <a:ln>
                <a:solidFill>
                  <a:srgbClr val="004D86">
                    <a:alpha val="30000"/>
                  </a:srgbClr>
                </a:solidFill>
              </a:ln>
              <a:solidFill>
                <a:srgbClr val="004D86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005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C3891B9D-BBAE-44E2-91DD-B97487972A87}"/>
              </a:ext>
            </a:extLst>
          </p:cNvPr>
          <p:cNvGrpSpPr/>
          <p:nvPr/>
        </p:nvGrpSpPr>
        <p:grpSpPr>
          <a:xfrm>
            <a:off x="0" y="393700"/>
            <a:ext cx="12814300" cy="6409001"/>
            <a:chOff x="0" y="393700"/>
            <a:chExt cx="12814300" cy="6409001"/>
          </a:xfrm>
        </p:grpSpPr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086AD11E-09B8-4F16-BD7E-FD2AFC7A4E56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="" xmlns:a16="http://schemas.microsoft.com/office/drawing/2014/main" id="{E8926067-19E6-404E-A4FE-EE5538C2B89E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="" xmlns:a16="http://schemas.microsoft.com/office/drawing/2014/main" id="{0AEE309B-4F96-4296-871E-D2AB90019B69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="" xmlns:a16="http://schemas.microsoft.com/office/drawing/2014/main" id="{1FFF6EA8-7A80-4E9A-A597-E112AC0233C5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="" xmlns:a16="http://schemas.microsoft.com/office/drawing/2014/main" id="{3FCEE752-8AAC-4F92-A2A0-CDCFF52D3AEE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BFC01A80-17A0-42A3-A80D-C7420ADFB3D3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="" xmlns:a16="http://schemas.microsoft.com/office/drawing/2014/main" id="{1EA20B8F-6D84-4A5D-BF4A-6DA5C821E91A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="" xmlns:a16="http://schemas.microsoft.com/office/drawing/2014/main" id="{80C60B2A-C5BF-4B34-AB41-5E9373DF3022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="" xmlns:a16="http://schemas.microsoft.com/office/drawing/2014/main" id="{93395C15-2636-4C91-99CD-B492117B542E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3E114B4A-560C-491E-95DF-F48C657E1FBF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="" xmlns:a16="http://schemas.microsoft.com/office/drawing/2014/main" id="{14D5F6A1-14D9-4CD9-BA24-2CFC86F5BCA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29" name="타원 28">
                <a:extLst>
                  <a:ext uri="{FF2B5EF4-FFF2-40B4-BE49-F238E27FC236}">
                    <a16:creationId xmlns="" xmlns:a16="http://schemas.microsoft.com/office/drawing/2014/main" id="{FCA2294D-02B2-4AE4-AA36-DCE82C52F72F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타원 29">
                <a:extLst>
                  <a:ext uri="{FF2B5EF4-FFF2-40B4-BE49-F238E27FC236}">
                    <a16:creationId xmlns="" xmlns:a16="http://schemas.microsoft.com/office/drawing/2014/main" id="{E574862E-4C28-44D8-B9A7-CC9D10595707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타원 22">
              <a:extLst>
                <a:ext uri="{FF2B5EF4-FFF2-40B4-BE49-F238E27FC236}">
                  <a16:creationId xmlns="" xmlns:a16="http://schemas.microsoft.com/office/drawing/2014/main" id="{10D6E483-702E-440A-B35E-3E3D49BE4805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="" xmlns:a16="http://schemas.microsoft.com/office/drawing/2014/main" id="{4857F07D-4E2D-4FE4-9B49-732323F7937F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="" xmlns:a16="http://schemas.microsoft.com/office/drawing/2014/main" id="{25076667-9CF4-41C3-876B-A7C52F2691FF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="" xmlns:a16="http://schemas.microsoft.com/office/drawing/2014/main" id="{64372EEB-FF19-4C12-888E-96E7624BF6DC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64C4DA40-ECFE-4C0D-9B2C-F2C92CC1587C}"/>
              </a:ext>
            </a:extLst>
          </p:cNvPr>
          <p:cNvCxnSpPr>
            <a:cxnSpLocks/>
          </p:cNvCxnSpPr>
          <p:nvPr/>
        </p:nvCxnSpPr>
        <p:spPr>
          <a:xfrm flipH="1" flipV="1">
            <a:off x="3263900" y="23571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A9ECC875-1702-4521-9D1B-D868C6CAB622}"/>
              </a:ext>
            </a:extLst>
          </p:cNvPr>
          <p:cNvCxnSpPr>
            <a:cxnSpLocks/>
          </p:cNvCxnSpPr>
          <p:nvPr/>
        </p:nvCxnSpPr>
        <p:spPr>
          <a:xfrm flipH="1" flipV="1">
            <a:off x="8597900" y="3995470"/>
            <a:ext cx="304800" cy="27940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839E733D-4AD5-4AF9-A031-09FD4EBC4BCD}"/>
              </a:ext>
            </a:extLst>
          </p:cNvPr>
          <p:cNvGrpSpPr/>
          <p:nvPr/>
        </p:nvGrpSpPr>
        <p:grpSpPr>
          <a:xfrm>
            <a:off x="3551072" y="2653436"/>
            <a:ext cx="5089856" cy="1551129"/>
            <a:chOff x="3551073" y="2079592"/>
            <a:chExt cx="5089856" cy="1551129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D284D45F-CF15-45DD-BE44-EE39AE1836A9}"/>
                </a:ext>
              </a:extLst>
            </p:cNvPr>
            <p:cNvSpPr txBox="1"/>
            <p:nvPr/>
          </p:nvSpPr>
          <p:spPr>
            <a:xfrm>
              <a:off x="3551073" y="2184171"/>
              <a:ext cx="5089856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800" dirty="0">
                  <a:solidFill>
                    <a:schemeClr val="bg1"/>
                  </a:solidFill>
                  <a:latin typeface="Impact" panose="020B0806030902050204" pitchFamily="34" charset="0"/>
                </a:rPr>
                <a:t>THANK YOU</a:t>
              </a:r>
              <a:endParaRPr lang="ko-KR" altLang="en-US" sz="88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="" xmlns:a16="http://schemas.microsoft.com/office/drawing/2014/main" id="{175B7213-C569-4886-B291-CB7204068D57}"/>
                </a:ext>
              </a:extLst>
            </p:cNvPr>
            <p:cNvSpPr txBox="1"/>
            <p:nvPr/>
          </p:nvSpPr>
          <p:spPr>
            <a:xfrm>
              <a:off x="6003641" y="2079592"/>
              <a:ext cx="184731" cy="3154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4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E6966832-B45C-48B9-B292-9EC8B9FF5533}"/>
              </a:ext>
            </a:extLst>
          </p:cNvPr>
          <p:cNvSpPr txBox="1"/>
          <p:nvPr/>
        </p:nvSpPr>
        <p:spPr>
          <a:xfrm>
            <a:off x="9579880" y="6540316"/>
            <a:ext cx="2476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2018. 09.08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90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-455" y="386129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49623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2800B394-58B1-425B-B4D5-AA7F5E7E41C6}"/>
              </a:ext>
            </a:extLst>
          </p:cNvPr>
          <p:cNvSpPr/>
          <p:nvPr/>
        </p:nvSpPr>
        <p:spPr>
          <a:xfrm>
            <a:off x="7654007" y="1344230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FE02156B-3283-4DAC-BE22-E9890B251B1B}"/>
              </a:ext>
            </a:extLst>
          </p:cNvPr>
          <p:cNvSpPr/>
          <p:nvPr/>
        </p:nvSpPr>
        <p:spPr>
          <a:xfrm>
            <a:off x="9465385" y="2703713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AA7B0A9-4E39-45BC-BBAC-40243B84347B}"/>
              </a:ext>
            </a:extLst>
          </p:cNvPr>
          <p:cNvSpPr txBox="1"/>
          <p:nvPr/>
        </p:nvSpPr>
        <p:spPr>
          <a:xfrm>
            <a:off x="5432727" y="2081341"/>
            <a:ext cx="3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Subject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26141905-E4DF-43DE-A61F-493DAD526107}"/>
              </a:ext>
            </a:extLst>
          </p:cNvPr>
          <p:cNvSpPr/>
          <p:nvPr/>
        </p:nvSpPr>
        <p:spPr>
          <a:xfrm>
            <a:off x="9105974" y="206506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01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9D76E3D1-BB80-4DC4-AC22-05E6B111891D}"/>
              </a:ext>
            </a:extLst>
          </p:cNvPr>
          <p:cNvSpPr txBox="1"/>
          <p:nvPr/>
        </p:nvSpPr>
        <p:spPr>
          <a:xfrm>
            <a:off x="5432727" y="2513181"/>
            <a:ext cx="36149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Deta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set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B9F196E9-91E3-45DF-AF68-562526271773}"/>
              </a:ext>
            </a:extLst>
          </p:cNvPr>
          <p:cNvSpPr/>
          <p:nvPr/>
        </p:nvSpPr>
        <p:spPr>
          <a:xfrm>
            <a:off x="9105974" y="251718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02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9BBEAB-843A-4827-8B35-B0E6FF2E85B5}"/>
              </a:ext>
            </a:extLst>
          </p:cNvPr>
          <p:cNvSpPr txBox="1"/>
          <p:nvPr/>
        </p:nvSpPr>
        <p:spPr>
          <a:xfrm>
            <a:off x="5429582" y="2981414"/>
            <a:ext cx="3618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Class modeling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29BFECED-88C1-4CF9-9E7A-76902A679CDB}"/>
              </a:ext>
            </a:extLst>
          </p:cNvPr>
          <p:cNvSpPr/>
          <p:nvPr/>
        </p:nvSpPr>
        <p:spPr>
          <a:xfrm>
            <a:off x="9105974" y="296930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03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873DCC77-A68B-43FC-B1D9-95B2C5D02244}"/>
              </a:ext>
            </a:extLst>
          </p:cNvPr>
          <p:cNvSpPr txBox="1"/>
          <p:nvPr/>
        </p:nvSpPr>
        <p:spPr>
          <a:xfrm>
            <a:off x="5432726" y="3437701"/>
            <a:ext cx="36341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GraphAlgorithm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711A12F5-4CBA-4EF8-B83D-D9EDE5AFE9B6}"/>
              </a:ext>
            </a:extLst>
          </p:cNvPr>
          <p:cNvSpPr/>
          <p:nvPr/>
        </p:nvSpPr>
        <p:spPr>
          <a:xfrm>
            <a:off x="9105974" y="342142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04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121455E2-6D25-4C3D-82BE-F20BF88810BA}"/>
              </a:ext>
            </a:extLst>
          </p:cNvPr>
          <p:cNvSpPr txBox="1"/>
          <p:nvPr/>
        </p:nvSpPr>
        <p:spPr>
          <a:xfrm>
            <a:off x="5432726" y="3889821"/>
            <a:ext cx="362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Q &amp; A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7E2B61D2-D435-4497-9098-AE1C3E6FBCBC}"/>
              </a:ext>
            </a:extLst>
          </p:cNvPr>
          <p:cNvSpPr/>
          <p:nvPr/>
        </p:nvSpPr>
        <p:spPr>
          <a:xfrm>
            <a:off x="9105974" y="3873549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3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05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3642" y="567882"/>
            <a:ext cx="3269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5400" dirty="0" smtClean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목차</a:t>
            </a:r>
            <a:endParaRPr lang="ko-KR" altLang="en-US" sz="54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490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 flipV="1">
            <a:off x="3466955" y="3882827"/>
            <a:ext cx="5388721" cy="1104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3271348" y="2391281"/>
            <a:ext cx="5649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01. </a:t>
            </a:r>
            <a:r>
              <a:rPr lang="en-US" altLang="ko-KR" sz="9600" dirty="0" err="1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Subjuct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845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0" y="381619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82197" y="506957"/>
            <a:ext cx="2103461" cy="600974"/>
            <a:chOff x="1094185" y="1670551"/>
            <a:chExt cx="2103461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94185" y="1748305"/>
              <a:ext cx="21034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01. Subject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88" y="1238807"/>
            <a:ext cx="6528508" cy="47829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7075333" y="1422979"/>
            <a:ext cx="49571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실시간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만들고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그 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graph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</a:t>
            </a:r>
            <a:r>
              <a:rPr lang="ko-KR" altLang="en-US" sz="3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여러가지</a:t>
            </a:r>
            <a:r>
              <a:rPr lang="en-US" altLang="ko-KR" sz="3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정보들을 뽑아내어 보자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  <a:p>
            <a:endParaRPr lang="en-US" altLang="ko-KR" sz="30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457200" indent="-457200">
              <a:buFontTx/>
              <a:buChar char="-"/>
            </a:pPr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주관적인 알고리즘이기 때문에 관점에 따라서 다른 결과값을 얻을 수 있다</a:t>
            </a:r>
            <a:r>
              <a:rPr lang="en-US" altLang="ko-KR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68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243116" y="850900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 flipV="1">
            <a:off x="3373457" y="3882827"/>
            <a:ext cx="5482219" cy="1123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3092613" y="2347971"/>
            <a:ext cx="6006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02. Data set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86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155341" y="378752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206856" y="506957"/>
            <a:ext cx="2254143" cy="600974"/>
            <a:chOff x="1018844" y="1670551"/>
            <a:chExt cx="2254143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1018844" y="1748305"/>
              <a:ext cx="22541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02. DETA SET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99" y="1248992"/>
            <a:ext cx="3419229" cy="4782946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820303" y="1248992"/>
            <a:ext cx="546367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시작 날짜와 끝 날짜를 입력</a:t>
            </a:r>
            <a:endParaRPr lang="en-US" altLang="ko-KR" sz="3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" name="오른쪽 화살표 5"/>
          <p:cNvSpPr/>
          <p:nvPr/>
        </p:nvSpPr>
        <p:spPr>
          <a:xfrm>
            <a:off x="4190976" y="3038446"/>
            <a:ext cx="1046922" cy="188864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25" y="2178587"/>
            <a:ext cx="6232572" cy="33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4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83222DEC-696D-4C82-BDD0-06CF312DACE5}"/>
              </a:ext>
            </a:extLst>
          </p:cNvPr>
          <p:cNvSpPr/>
          <p:nvPr/>
        </p:nvSpPr>
        <p:spPr>
          <a:xfrm>
            <a:off x="0" y="393700"/>
            <a:ext cx="12192000" cy="6070600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DB26C9EB-2B46-462E-AB0D-8FBEA181CCD2}"/>
              </a:ext>
            </a:extLst>
          </p:cNvPr>
          <p:cNvSpPr/>
          <p:nvPr/>
        </p:nvSpPr>
        <p:spPr>
          <a:xfrm>
            <a:off x="4350806" y="1488216"/>
            <a:ext cx="2938994" cy="2938994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3272328D-60FE-4C0D-A3A9-AB71A426BD3A}"/>
              </a:ext>
            </a:extLst>
          </p:cNvPr>
          <p:cNvSpPr/>
          <p:nvPr/>
        </p:nvSpPr>
        <p:spPr>
          <a:xfrm>
            <a:off x="8941295" y="4537086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="" xmlns:a16="http://schemas.microsoft.com/office/drawing/2014/main" id="{3C38D41B-1C3D-4BE0-946B-3A7810FCDD47}"/>
              </a:ext>
            </a:extLst>
          </p:cNvPr>
          <p:cNvSpPr/>
          <p:nvPr/>
        </p:nvSpPr>
        <p:spPr>
          <a:xfrm>
            <a:off x="10114383" y="866414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3A6F9D0E-C447-437A-8B44-612CC89BC0D1}"/>
              </a:ext>
            </a:extLst>
          </p:cNvPr>
          <p:cNvSpPr/>
          <p:nvPr/>
        </p:nvSpPr>
        <p:spPr>
          <a:xfrm>
            <a:off x="6105074" y="2817322"/>
            <a:ext cx="2571184" cy="2571184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E5404ACD-BFBA-46C3-8575-66B69F86AA1A}"/>
              </a:ext>
            </a:extLst>
          </p:cNvPr>
          <p:cNvSpPr/>
          <p:nvPr/>
        </p:nvSpPr>
        <p:spPr>
          <a:xfrm>
            <a:off x="1162182" y="5497114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="" xmlns:a16="http://schemas.microsoft.com/office/drawing/2014/main" id="{85F58810-3EAC-417B-954E-0D6AA4DDF8B1}"/>
              </a:ext>
            </a:extLst>
          </p:cNvPr>
          <p:cNvSpPr/>
          <p:nvPr/>
        </p:nvSpPr>
        <p:spPr>
          <a:xfrm>
            <a:off x="453642" y="3330102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222135D6-D6A9-44C0-A240-4559845AD494}"/>
              </a:ext>
            </a:extLst>
          </p:cNvPr>
          <p:cNvSpPr/>
          <p:nvPr/>
        </p:nvSpPr>
        <p:spPr>
          <a:xfrm>
            <a:off x="11023893" y="3882827"/>
            <a:ext cx="758528" cy="758528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E90D6B17-A7F1-497E-A708-631AA9005C93}"/>
              </a:ext>
            </a:extLst>
          </p:cNvPr>
          <p:cNvGrpSpPr/>
          <p:nvPr/>
        </p:nvGrpSpPr>
        <p:grpSpPr>
          <a:xfrm>
            <a:off x="829156" y="737853"/>
            <a:ext cx="2828443" cy="2270119"/>
            <a:chOff x="613257" y="712453"/>
            <a:chExt cx="2074684" cy="1665149"/>
          </a:xfrm>
        </p:grpSpPr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0E2F06F7-239E-4CC5-96FA-1FAE8DAD5CE1}"/>
                </a:ext>
              </a:extLst>
            </p:cNvPr>
            <p:cNvSpPr/>
            <p:nvPr/>
          </p:nvSpPr>
          <p:spPr>
            <a:xfrm>
              <a:off x="1929413" y="161907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E85F9A60-1304-4696-9181-4DD8E20F49D6}"/>
                </a:ext>
              </a:extLst>
            </p:cNvPr>
            <p:cNvSpPr/>
            <p:nvPr/>
          </p:nvSpPr>
          <p:spPr>
            <a:xfrm>
              <a:off x="613257" y="712453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397C2BCE-EFF8-4BBB-9B01-CE0A17DEA268}"/>
              </a:ext>
            </a:extLst>
          </p:cNvPr>
          <p:cNvSpPr/>
          <p:nvPr/>
        </p:nvSpPr>
        <p:spPr>
          <a:xfrm>
            <a:off x="1565110" y="5188414"/>
            <a:ext cx="1614287" cy="1614287"/>
          </a:xfrm>
          <a:prstGeom prst="ellipse">
            <a:avLst/>
          </a:prstGeom>
          <a:solidFill>
            <a:schemeClr val="bg1">
              <a:alpha val="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42981DDB-83DB-41D8-BA99-370A5D3ACA73}"/>
              </a:ext>
            </a:extLst>
          </p:cNvPr>
          <p:cNvSpPr/>
          <p:nvPr/>
        </p:nvSpPr>
        <p:spPr>
          <a:xfrm>
            <a:off x="3158224" y="4210889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="" xmlns:a16="http://schemas.microsoft.com/office/drawing/2014/main" id="{2A8AE999-D791-474C-972D-CD3BED9488D6}"/>
              </a:ext>
            </a:extLst>
          </p:cNvPr>
          <p:cNvSpPr/>
          <p:nvPr/>
        </p:nvSpPr>
        <p:spPr>
          <a:xfrm>
            <a:off x="6285041" y="6189473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="" xmlns:a16="http://schemas.microsoft.com/office/drawing/2014/main" id="{C3B4490F-742A-41F2-B06B-E8A174BC27BF}"/>
              </a:ext>
            </a:extLst>
          </p:cNvPr>
          <p:cNvSpPr/>
          <p:nvPr/>
        </p:nvSpPr>
        <p:spPr>
          <a:xfrm>
            <a:off x="4164762" y="5013726"/>
            <a:ext cx="813452" cy="813452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3947B827-C68C-4951-B533-328C5CC6B3F8}"/>
              </a:ext>
            </a:extLst>
          </p:cNvPr>
          <p:cNvCxnSpPr>
            <a:cxnSpLocks/>
          </p:cNvCxnSpPr>
          <p:nvPr/>
        </p:nvCxnSpPr>
        <p:spPr>
          <a:xfrm>
            <a:off x="1403287" y="3882827"/>
            <a:ext cx="949396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284D45F-CF15-45DD-BE44-EE39AE1836A9}"/>
              </a:ext>
            </a:extLst>
          </p:cNvPr>
          <p:cNvSpPr txBox="1"/>
          <p:nvPr/>
        </p:nvSpPr>
        <p:spPr>
          <a:xfrm>
            <a:off x="1266924" y="2379606"/>
            <a:ext cx="96952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solidFill>
                  <a:schemeClr val="bg1"/>
                </a:solidFill>
                <a:latin typeface="Impact" panose="020B0806030902050204" pitchFamily="34" charset="0"/>
                <a:ea typeface="HY헤드라인M" panose="02030600000101010101" pitchFamily="18" charset="-127"/>
              </a:rPr>
              <a:t>03. Class Modeling</a:t>
            </a:r>
            <a:endParaRPr lang="ko-KR" altLang="en-US" sz="9600" dirty="0">
              <a:solidFill>
                <a:schemeClr val="bg1"/>
              </a:solidFill>
              <a:latin typeface="Impact" panose="020B0806030902050204" pitchFamily="34" charset="0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148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701256" y="6526143"/>
            <a:ext cx="23920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2018.10.11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2714146" y="917723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smtClean="0">
                <a:solidFill>
                  <a:schemeClr val="bg1"/>
                </a:solidFill>
              </a:rPr>
              <a:t>Class Diagram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5" y="2068420"/>
            <a:ext cx="10825489" cy="4184194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6195530" y="2799325"/>
            <a:ext cx="886698" cy="153042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3388994" y="4262499"/>
            <a:ext cx="793323" cy="85556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V="1">
            <a:off x="6206773" y="3542231"/>
            <a:ext cx="31897" cy="807845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V="1">
            <a:off x="3530079" y="2979420"/>
            <a:ext cx="674830" cy="560608"/>
          </a:xfrm>
          <a:prstGeom prst="straightConnector1">
            <a:avLst/>
          </a:prstGeom>
          <a:ln w="177800"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9000">
                  <a:schemeClr val="accent5">
                    <a:lumMod val="97000"/>
                    <a:lumOff val="3000"/>
                  </a:schemeClr>
                </a:gs>
                <a:gs pos="100000">
                  <a:schemeClr val="bg1"/>
                </a:gs>
              </a:gsLst>
              <a:lin ang="1620000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3456B7AA-726C-46BA-BD29-C25B8200DA27}"/>
              </a:ext>
            </a:extLst>
          </p:cNvPr>
          <p:cNvGrpSpPr/>
          <p:nvPr/>
        </p:nvGrpSpPr>
        <p:grpSpPr>
          <a:xfrm>
            <a:off x="57150" y="375703"/>
            <a:ext cx="12814300" cy="6409001"/>
            <a:chOff x="0" y="393700"/>
            <a:chExt cx="12814300" cy="6409001"/>
          </a:xfrm>
        </p:grpSpPr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B3393798-883A-4F90-9C6B-8C92A89E38DE}"/>
                </a:ext>
              </a:extLst>
            </p:cNvPr>
            <p:cNvSpPr/>
            <p:nvPr/>
          </p:nvSpPr>
          <p:spPr>
            <a:xfrm>
              <a:off x="0" y="393700"/>
              <a:ext cx="12192000" cy="6070600"/>
            </a:xfrm>
            <a:prstGeom prst="rect">
              <a:avLst/>
            </a:prstGeom>
            <a:solidFill>
              <a:srgbClr val="004D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타원 1">
              <a:extLst>
                <a:ext uri="{FF2B5EF4-FFF2-40B4-BE49-F238E27FC236}">
                  <a16:creationId xmlns="" xmlns:a16="http://schemas.microsoft.com/office/drawing/2014/main" id="{DB3B11E5-4F89-4264-A2DA-E10751D3C967}"/>
                </a:ext>
              </a:extLst>
            </p:cNvPr>
            <p:cNvSpPr/>
            <p:nvPr/>
          </p:nvSpPr>
          <p:spPr>
            <a:xfrm>
              <a:off x="4350806" y="1488216"/>
              <a:ext cx="2938994" cy="2938994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CC8004F1-7297-4419-A22A-B2988295E261}"/>
                </a:ext>
              </a:extLst>
            </p:cNvPr>
            <p:cNvSpPr/>
            <p:nvPr/>
          </p:nvSpPr>
          <p:spPr>
            <a:xfrm>
              <a:off x="8941295" y="4537086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="" xmlns:a16="http://schemas.microsoft.com/office/drawing/2014/main" id="{C63A28C0-3B40-4668-9C7C-587E4E62C5DE}"/>
                </a:ext>
              </a:extLst>
            </p:cNvPr>
            <p:cNvSpPr/>
            <p:nvPr/>
          </p:nvSpPr>
          <p:spPr>
            <a:xfrm>
              <a:off x="10243116" y="850900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E6A0C661-308E-42E5-A561-734C2F601A85}"/>
                </a:ext>
              </a:extLst>
            </p:cNvPr>
            <p:cNvSpPr/>
            <p:nvPr/>
          </p:nvSpPr>
          <p:spPr>
            <a:xfrm>
              <a:off x="6149623" y="2817322"/>
              <a:ext cx="2571184" cy="2571184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A47FA94E-3ED3-4AFA-941B-8152820259A8}"/>
                </a:ext>
              </a:extLst>
            </p:cNvPr>
            <p:cNvSpPr/>
            <p:nvPr/>
          </p:nvSpPr>
          <p:spPr>
            <a:xfrm>
              <a:off x="1162182" y="5497114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="" xmlns:a16="http://schemas.microsoft.com/office/drawing/2014/main" id="{80E6160E-75B6-407A-8EC1-8CA041E10BD5}"/>
                </a:ext>
              </a:extLst>
            </p:cNvPr>
            <p:cNvSpPr/>
            <p:nvPr/>
          </p:nvSpPr>
          <p:spPr>
            <a:xfrm>
              <a:off x="453642" y="3330102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076900BA-E4CA-4489-9AC6-0EDCB0978E47}"/>
                </a:ext>
              </a:extLst>
            </p:cNvPr>
            <p:cNvSpPr/>
            <p:nvPr/>
          </p:nvSpPr>
          <p:spPr>
            <a:xfrm>
              <a:off x="11023893" y="3882827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="" xmlns:a16="http://schemas.microsoft.com/office/drawing/2014/main" id="{9D60F5AE-F31C-4CB3-9D94-78632534C6B5}"/>
                </a:ext>
              </a:extLst>
            </p:cNvPr>
            <p:cNvSpPr/>
            <p:nvPr/>
          </p:nvSpPr>
          <p:spPr>
            <a:xfrm>
              <a:off x="7654007" y="1344230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21EE8099-2D15-4F80-9DDC-E46BEF20D82E}"/>
                </a:ext>
              </a:extLst>
            </p:cNvPr>
            <p:cNvSpPr/>
            <p:nvPr/>
          </p:nvSpPr>
          <p:spPr>
            <a:xfrm>
              <a:off x="9465385" y="2703713"/>
              <a:ext cx="758528" cy="758528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7348B4F9-EB8B-49D9-A68D-F864B559EFDA}"/>
                </a:ext>
              </a:extLst>
            </p:cNvPr>
            <p:cNvGrpSpPr/>
            <p:nvPr/>
          </p:nvGrpSpPr>
          <p:grpSpPr>
            <a:xfrm>
              <a:off x="829156" y="737853"/>
              <a:ext cx="2828443" cy="2270119"/>
              <a:chOff x="613257" y="712453"/>
              <a:chExt cx="2074684" cy="1665149"/>
            </a:xfrm>
          </p:grpSpPr>
          <p:sp>
            <p:nvSpPr>
              <p:cNvPr id="50" name="타원 49">
                <a:extLst>
                  <a:ext uri="{FF2B5EF4-FFF2-40B4-BE49-F238E27FC236}">
                    <a16:creationId xmlns="" xmlns:a16="http://schemas.microsoft.com/office/drawing/2014/main" id="{8031822E-7CF9-409C-A7D9-9CBD5910AA7E}"/>
                  </a:ext>
                </a:extLst>
              </p:cNvPr>
              <p:cNvSpPr/>
              <p:nvPr/>
            </p:nvSpPr>
            <p:spPr>
              <a:xfrm>
                <a:off x="1929413" y="1619074"/>
                <a:ext cx="758528" cy="758528"/>
              </a:xfrm>
              <a:prstGeom prst="ellipse">
                <a:avLst/>
              </a:prstGeom>
              <a:solidFill>
                <a:schemeClr val="bg1">
                  <a:alpha val="2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="" xmlns:a16="http://schemas.microsoft.com/office/drawing/2014/main" id="{6CFBF0C8-043F-4FB0-B0FE-88D9716FECAB}"/>
                  </a:ext>
                </a:extLst>
              </p:cNvPr>
              <p:cNvSpPr/>
              <p:nvPr/>
            </p:nvSpPr>
            <p:spPr>
              <a:xfrm>
                <a:off x="613257" y="712453"/>
                <a:ext cx="1614287" cy="1614287"/>
              </a:xfrm>
              <a:prstGeom prst="ellipse">
                <a:avLst/>
              </a:prstGeom>
              <a:solidFill>
                <a:schemeClr val="bg1">
                  <a:alpha val="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5" name="타원 54">
              <a:extLst>
                <a:ext uri="{FF2B5EF4-FFF2-40B4-BE49-F238E27FC236}">
                  <a16:creationId xmlns="" xmlns:a16="http://schemas.microsoft.com/office/drawing/2014/main" id="{35A2042D-5800-47D1-9BAA-C7B745C0BDEC}"/>
                </a:ext>
              </a:extLst>
            </p:cNvPr>
            <p:cNvSpPr/>
            <p:nvPr/>
          </p:nvSpPr>
          <p:spPr>
            <a:xfrm>
              <a:off x="1565110" y="5188414"/>
              <a:ext cx="1614287" cy="1614287"/>
            </a:xfrm>
            <a:prstGeom prst="ellipse">
              <a:avLst/>
            </a:prstGeom>
            <a:solidFill>
              <a:schemeClr val="bg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="" xmlns:a16="http://schemas.microsoft.com/office/drawing/2014/main" id="{B11199FE-2835-43F3-AE20-FBB11A62E167}"/>
                </a:ext>
              </a:extLst>
            </p:cNvPr>
            <p:cNvSpPr/>
            <p:nvPr/>
          </p:nvSpPr>
          <p:spPr>
            <a:xfrm>
              <a:off x="3158224" y="4210889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="" xmlns:a16="http://schemas.microsoft.com/office/drawing/2014/main" id="{4C77EC45-BD79-4F3D-A861-8DF7CFDECB0C}"/>
                </a:ext>
              </a:extLst>
            </p:cNvPr>
            <p:cNvSpPr/>
            <p:nvPr/>
          </p:nvSpPr>
          <p:spPr>
            <a:xfrm>
              <a:off x="6285041" y="6189473"/>
              <a:ext cx="430466" cy="430466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8390AE4C-24CC-4A46-9E2D-487B53AD7378}"/>
                </a:ext>
              </a:extLst>
            </p:cNvPr>
            <p:cNvSpPr/>
            <p:nvPr/>
          </p:nvSpPr>
          <p:spPr>
            <a:xfrm>
              <a:off x="4164762" y="5013726"/>
              <a:ext cx="813452" cy="813452"/>
            </a:xfrm>
            <a:prstGeom prst="ellipse">
              <a:avLst/>
            </a:prstGeom>
            <a:solidFill>
              <a:schemeClr val="bg1">
                <a:alpha val="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5994701A-97EF-481E-86FE-5A567DDD57E9}"/>
              </a:ext>
            </a:extLst>
          </p:cNvPr>
          <p:cNvGrpSpPr/>
          <p:nvPr/>
        </p:nvGrpSpPr>
        <p:grpSpPr>
          <a:xfrm>
            <a:off x="171082" y="457794"/>
            <a:ext cx="3374642" cy="600974"/>
            <a:chOff x="458595" y="1670551"/>
            <a:chExt cx="3374642" cy="600974"/>
          </a:xfrm>
        </p:grpSpPr>
        <p:sp>
          <p:nvSpPr>
            <p:cNvPr id="33" name="TextBox 32">
              <a:extLst>
                <a:ext uri="{FF2B5EF4-FFF2-40B4-BE49-F238E27FC236}">
                  <a16:creationId xmlns="" xmlns:a16="http://schemas.microsoft.com/office/drawing/2014/main" id="{BEA5375F-8801-4A07-BE2B-9FAD96C2CACD}"/>
                </a:ext>
              </a:extLst>
            </p:cNvPr>
            <p:cNvSpPr txBox="1"/>
            <p:nvPr/>
          </p:nvSpPr>
          <p:spPr>
            <a:xfrm>
              <a:off x="458595" y="1748305"/>
              <a:ext cx="33746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03. </a:t>
              </a:r>
              <a:r>
                <a:rPr lang="en-US" altLang="ko-KR" sz="2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Class Modeling</a:t>
              </a:r>
              <a:endParaRPr lang="ko-KR" altLang="en-US" sz="2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="" xmlns:a16="http://schemas.microsoft.com/office/drawing/2014/main" id="{674AF9F5-F319-4B92-97F5-D7CE9DBC793D}"/>
                </a:ext>
              </a:extLst>
            </p:cNvPr>
            <p:cNvSpPr/>
            <p:nvPr/>
          </p:nvSpPr>
          <p:spPr>
            <a:xfrm>
              <a:off x="1264968" y="1670551"/>
              <a:ext cx="12009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	.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57" name="타원 56">
            <a:extLst>
              <a:ext uri="{FF2B5EF4-FFF2-40B4-BE49-F238E27FC236}">
                <a16:creationId xmlns="" xmlns:a16="http://schemas.microsoft.com/office/drawing/2014/main" id="{4F2F10E5-DD47-4F5C-91F0-77491B25F644}"/>
              </a:ext>
            </a:extLst>
          </p:cNvPr>
          <p:cNvSpPr/>
          <p:nvPr/>
        </p:nvSpPr>
        <p:spPr>
          <a:xfrm>
            <a:off x="9954530" y="203797"/>
            <a:ext cx="430466" cy="430466"/>
          </a:xfrm>
          <a:prstGeom prst="ellipse">
            <a:avLst/>
          </a:prstGeom>
          <a:solidFill>
            <a:schemeClr val="bg1">
              <a:alpha val="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FE66FE47-4B41-48E3-91FC-054F14EFD5D1}"/>
              </a:ext>
            </a:extLst>
          </p:cNvPr>
          <p:cNvSpPr txBox="1"/>
          <p:nvPr/>
        </p:nvSpPr>
        <p:spPr>
          <a:xfrm>
            <a:off x="9616296" y="6526143"/>
            <a:ext cx="24769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Made in </a:t>
            </a:r>
            <a:r>
              <a:rPr lang="ko-KR" altLang="en-US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최영재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en-US" altLang="ko-KR" sz="1100" dirty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, 2018. 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10</a:t>
            </a:r>
            <a:r>
              <a:rPr lang="en-US" altLang="ko-KR" sz="1100" dirty="0" smtClean="0">
                <a:ln>
                  <a:solidFill>
                    <a:srgbClr val="004D86">
                      <a:alpha val="0"/>
                    </a:srgbClr>
                  </a:solidFill>
                </a:ln>
                <a:solidFill>
                  <a:srgbClr val="004D86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.11</a:t>
            </a:r>
            <a:endParaRPr lang="ko-KR" altLang="en-US" sz="1100" dirty="0">
              <a:ln>
                <a:solidFill>
                  <a:srgbClr val="004D86">
                    <a:alpha val="0"/>
                  </a:srgbClr>
                </a:solidFill>
              </a:ln>
              <a:solidFill>
                <a:srgbClr val="004D86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-324669" y="1137621"/>
            <a:ext cx="63266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6000" dirty="0" err="1" smtClean="0">
                <a:solidFill>
                  <a:schemeClr val="bg1"/>
                </a:solidFill>
              </a:rPr>
              <a:t>Crawing</a:t>
            </a:r>
            <a:r>
              <a:rPr lang="en-US" altLang="ko-KR" sz="6000" dirty="0" smtClean="0">
                <a:solidFill>
                  <a:schemeClr val="bg1"/>
                </a:solidFill>
              </a:rPr>
              <a:t> Class</a:t>
            </a:r>
            <a:endParaRPr lang="ko-KR" altLang="en-US" sz="6000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E0C331E-4193-4A76-AF60-1A47650A1136}"/>
              </a:ext>
            </a:extLst>
          </p:cNvPr>
          <p:cNvSpPr/>
          <p:nvPr/>
        </p:nvSpPr>
        <p:spPr>
          <a:xfrm>
            <a:off x="5567640" y="596293"/>
            <a:ext cx="6514931" cy="5709255"/>
          </a:xfrm>
          <a:prstGeom prst="rect">
            <a:avLst/>
          </a:prstGeom>
          <a:ln w="63500">
            <a:solidFill>
              <a:schemeClr val="bg1"/>
            </a:solidFill>
          </a:ln>
          <a:effectLst>
            <a:softEdge rad="0"/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startCrawling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함수가 불려지면 해당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네이버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data.lab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실시간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검색어를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크롤링하는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getArrayKeyword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키워드만 배열에 저장하고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반환하는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fileExists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fileWrite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에서 이미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데이터인지 확인해서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한번더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하는 일이 </a:t>
            </a:r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업게하는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endParaRPr lang="en-US" altLang="ko-KR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fileWrite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en-US" altLang="ko-KR" sz="32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arg</a:t>
            </a:r>
            <a:r>
              <a:rPr lang="en-US" altLang="ko-KR" sz="32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</a:t>
            </a:r>
          </a:p>
          <a:p>
            <a:r>
              <a:rPr lang="ko-KR" altLang="en-US" sz="2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크롤링한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data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</a:t>
            </a:r>
            <a:r>
              <a:rPr lang="en-US" altLang="ko-KR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txt</a:t>
            </a:r>
            <a:r>
              <a:rPr lang="ko-KR" altLang="en-US" sz="2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파일에 저장하는 함수</a:t>
            </a:r>
            <a:endParaRPr lang="en-US" altLang="ko-KR" sz="2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5" y="2365025"/>
            <a:ext cx="4958255" cy="34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560</Words>
  <Application>Microsoft Office PowerPoint</Application>
  <PresentationFormat>와이드스크린</PresentationFormat>
  <Paragraphs>188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HY견고딕</vt:lpstr>
      <vt:lpstr>HY헤드라인M</vt:lpstr>
      <vt:lpstr>KoPub돋움체 Bold</vt:lpstr>
      <vt:lpstr>KoPub돋움체 Light</vt:lpstr>
      <vt:lpstr>나눔손글씨 붓</vt:lpstr>
      <vt:lpstr>맑은 고딕</vt:lpstr>
      <vt:lpstr>Arial</vt:lpstr>
      <vt:lpstr>Impact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최영재</dc:creator>
  <cp:lastModifiedBy>최영재</cp:lastModifiedBy>
  <cp:revision>50</cp:revision>
  <dcterms:created xsi:type="dcterms:W3CDTF">2018-09-08T16:58:48Z</dcterms:created>
  <dcterms:modified xsi:type="dcterms:W3CDTF">2018-10-10T17:32:54Z</dcterms:modified>
</cp:coreProperties>
</file>