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70" r:id="rId6"/>
    <p:sldId id="271" r:id="rId7"/>
    <p:sldId id="268" r:id="rId8"/>
    <p:sldId id="269" r:id="rId9"/>
    <p:sldId id="272" r:id="rId10"/>
    <p:sldId id="273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0D"/>
    <a:srgbClr val="E7FDE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-1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4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1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1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9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1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66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4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7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31F1-5DFD-4D9E-9877-53BE295EDC1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3A6F9D0E-C447-437A-8B44-612CC89BC0D1}"/>
              </a:ext>
            </a:extLst>
          </p:cNvPr>
          <p:cNvSpPr/>
          <p:nvPr/>
        </p:nvSpPr>
        <p:spPr>
          <a:xfrm>
            <a:off x="6149623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3947B827-C68C-4951-B533-328C5CC6B3F8}"/>
              </a:ext>
            </a:extLst>
          </p:cNvPr>
          <p:cNvCxnSpPr>
            <a:cxnSpLocks/>
          </p:cNvCxnSpPr>
          <p:nvPr/>
        </p:nvCxnSpPr>
        <p:spPr>
          <a:xfrm>
            <a:off x="829156" y="3337678"/>
            <a:ext cx="1056492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9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7126" y="1867651"/>
            <a:ext cx="11337747" cy="3046988"/>
            <a:chOff x="636626" y="1713956"/>
            <a:chExt cx="11337747" cy="30469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284D45F-CF15-45DD-BE44-EE39AE1836A9}"/>
                </a:ext>
              </a:extLst>
            </p:cNvPr>
            <p:cNvSpPr txBox="1"/>
            <p:nvPr/>
          </p:nvSpPr>
          <p:spPr>
            <a:xfrm>
              <a:off x="797915" y="1713956"/>
              <a:ext cx="11176458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Data Structure design</a:t>
              </a:r>
              <a:endParaRPr lang="ko-KR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  <a:p>
              <a:endParaRPr lang="ko-KR" altLang="en-US" sz="9600" dirty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6626" y="3429000"/>
              <a:ext cx="111457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err="1" smtClean="0">
                  <a:solidFill>
                    <a:srgbClr val="00FF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Naver</a:t>
              </a:r>
              <a:r>
                <a:rPr lang="en-US" altLang="ko-KR" sz="44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44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실시간 검색 </a:t>
              </a:r>
              <a:r>
                <a:rPr lang="en-US" altLang="ko-KR" sz="44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Graph</a:t>
              </a:r>
              <a:endParaRPr lang="ko-KR" altLang="en-US" sz="4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9182260" y="5702037"/>
            <a:ext cx="3269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14</a:t>
            </a:r>
            <a:r>
              <a:rPr lang="ko-KR" altLang="en-US" sz="3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학번 최영재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7" t="2196" r="33436" b="2985"/>
          <a:stretch/>
        </p:blipFill>
        <p:spPr>
          <a:xfrm>
            <a:off x="1698318" y="3501713"/>
            <a:ext cx="1000630" cy="9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56B7AA-726C-46BA-BD29-C25B8200DA27}"/>
              </a:ext>
            </a:extLst>
          </p:cNvPr>
          <p:cNvGrpSpPr/>
          <p:nvPr/>
        </p:nvGrpSpPr>
        <p:grpSpPr>
          <a:xfrm>
            <a:off x="0" y="40363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994701A-97EF-481E-86FE-5A567DDD57E9}"/>
              </a:ext>
            </a:extLst>
          </p:cNvPr>
          <p:cNvGrpSpPr/>
          <p:nvPr/>
        </p:nvGrpSpPr>
        <p:grpSpPr>
          <a:xfrm>
            <a:off x="273359" y="515191"/>
            <a:ext cx="3315331" cy="568895"/>
            <a:chOff x="854167" y="1670551"/>
            <a:chExt cx="3315331" cy="5688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EA5375F-8801-4A07-BE2B-9FAD96C2CACD}"/>
                </a:ext>
              </a:extLst>
            </p:cNvPr>
            <p:cNvSpPr txBox="1"/>
            <p:nvPr/>
          </p:nvSpPr>
          <p:spPr>
            <a:xfrm>
              <a:off x="854167" y="1716226"/>
              <a:ext cx="3315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05. </a:t>
              </a:r>
              <a:r>
                <a:rPr lang="ko-KR" altLang="en-US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알 수 있는 것들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66FE47-4B41-48E3-91FC-054F14EFD5D1}"/>
              </a:ext>
            </a:extLst>
          </p:cNvPr>
          <p:cNvSpPr txBox="1"/>
          <p:nvPr/>
        </p:nvSpPr>
        <p:spPr>
          <a:xfrm>
            <a:off x="9616297" y="6526143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E0C331E-4193-4A76-AF60-1A47650A1136}"/>
              </a:ext>
            </a:extLst>
          </p:cNvPr>
          <p:cNvSpPr/>
          <p:nvPr/>
        </p:nvSpPr>
        <p:spPr>
          <a:xfrm>
            <a:off x="57150" y="1128109"/>
            <a:ext cx="1167604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200" dirty="0" smtClean="0">
                <a:solidFill>
                  <a:schemeClr val="bg1"/>
                </a:solidFill>
              </a:rPr>
              <a:t>최소 일주일간의 데이터를 읽었다고 했을 때</a:t>
            </a:r>
            <a:r>
              <a:rPr lang="en-US" altLang="ko-KR" sz="3200" dirty="0" smtClean="0">
                <a:solidFill>
                  <a:schemeClr val="bg1"/>
                </a:solidFill>
              </a:rPr>
              <a:t>,</a:t>
            </a:r>
          </a:p>
          <a:p>
            <a:pPr marL="514350" indent="-514350" fontAlgn="base">
              <a:buAutoNum type="arabicParenR"/>
            </a:pPr>
            <a:r>
              <a:rPr lang="ko-KR" altLang="en-US" sz="3200" dirty="0" smtClean="0">
                <a:solidFill>
                  <a:schemeClr val="bg1"/>
                </a:solidFill>
              </a:rPr>
              <a:t>가장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핫한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검색어들</a:t>
            </a:r>
            <a:r>
              <a:rPr lang="en-US" altLang="ko-KR" sz="3200" dirty="0" smtClean="0">
                <a:solidFill>
                  <a:schemeClr val="bg1"/>
                </a:solidFill>
              </a:rPr>
              <a:t>(1</a:t>
            </a:r>
            <a:r>
              <a:rPr lang="ko-KR" altLang="en-US" sz="3200" dirty="0" smtClean="0">
                <a:solidFill>
                  <a:schemeClr val="bg1"/>
                </a:solidFill>
              </a:rPr>
              <a:t>위들의 모음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 fontAlgn="base">
              <a:buAutoNum type="arabicParenR"/>
            </a:pPr>
            <a:r>
              <a:rPr lang="ko-KR" altLang="en-US" sz="3200" dirty="0" smtClean="0">
                <a:solidFill>
                  <a:schemeClr val="bg1"/>
                </a:solidFill>
              </a:rPr>
              <a:t>검색어의 관심도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</a:rPr>
              <a:t>가장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오랜시간</a:t>
            </a:r>
            <a:r>
              <a:rPr lang="ko-KR" altLang="en-US" sz="3200" dirty="0" smtClean="0">
                <a:solidFill>
                  <a:schemeClr val="bg1"/>
                </a:solidFill>
              </a:rPr>
              <a:t> 있던 검색어의 모음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 fontAlgn="base">
              <a:buAutoNum type="arabicParenR"/>
            </a:pPr>
            <a:r>
              <a:rPr lang="ko-KR" altLang="en-US" sz="3200" dirty="0" smtClean="0">
                <a:solidFill>
                  <a:schemeClr val="bg1"/>
                </a:solidFill>
              </a:rPr>
              <a:t>특정검색어의 관심 변화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</a:rPr>
              <a:t>상승선인지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하향선인지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</a:p>
          <a:p>
            <a:pPr fontAlgn="base"/>
            <a:endParaRPr lang="en-US" altLang="ko-KR" sz="32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3200" dirty="0" smtClean="0">
                <a:solidFill>
                  <a:schemeClr val="bg1"/>
                </a:solidFill>
              </a:rPr>
              <a:t>**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예외사황</a:t>
            </a:r>
            <a:r>
              <a:rPr lang="en-US" altLang="ko-KR" sz="3200" dirty="0" smtClean="0">
                <a:solidFill>
                  <a:schemeClr val="bg1"/>
                </a:solidFill>
              </a:rPr>
              <a:t>**</a:t>
            </a:r>
          </a:p>
          <a:p>
            <a:pPr fontAlgn="base"/>
            <a:r>
              <a:rPr lang="ko-KR" altLang="en-US" sz="3200" dirty="0" smtClean="0">
                <a:solidFill>
                  <a:schemeClr val="bg1"/>
                </a:solidFill>
              </a:rPr>
              <a:t>특정 검색어가 없어졌다가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</a:rPr>
              <a:t>새로 나온 경우는 새로운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검색어라고</a:t>
            </a:r>
            <a:r>
              <a:rPr lang="ko-KR" altLang="en-US" sz="3200" dirty="0" smtClean="0">
                <a:solidFill>
                  <a:schemeClr val="bg1"/>
                </a:solidFill>
              </a:rPr>
              <a:t> 본다</a:t>
            </a:r>
            <a:r>
              <a:rPr lang="en-US" altLang="ko-KR" sz="3200" dirty="0" smtClean="0">
                <a:solidFill>
                  <a:schemeClr val="bg1"/>
                </a:solidFill>
              </a:rPr>
              <a:t>.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6966832-B45C-48B9-B292-9EC8B9FF5533}"/>
              </a:ext>
            </a:extLst>
          </p:cNvPr>
          <p:cNvSpPr txBox="1"/>
          <p:nvPr/>
        </p:nvSpPr>
        <p:spPr>
          <a:xfrm>
            <a:off x="9579880" y="6540316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052" name="Picture 4" descr="abstract, art, blur">
            <a:extLst>
              <a:ext uri="{FF2B5EF4-FFF2-40B4-BE49-F238E27FC236}">
                <a16:creationId xmlns:a16="http://schemas.microsoft.com/office/drawing/2014/main" xmlns="" id="{0B2D2394-5406-477F-9D7D-E4E37350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382001"/>
            <a:ext cx="9118600" cy="60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3393798-883A-4F90-9C6B-8C92A89E38DE}"/>
              </a:ext>
            </a:extLst>
          </p:cNvPr>
          <p:cNvSpPr/>
          <p:nvPr/>
        </p:nvSpPr>
        <p:spPr>
          <a:xfrm>
            <a:off x="-19122" y="334602"/>
            <a:ext cx="12192000" cy="6070600"/>
          </a:xfrm>
          <a:prstGeom prst="rect">
            <a:avLst/>
          </a:prstGeom>
          <a:gradFill flip="none" rotWithShape="1">
            <a:gsLst>
              <a:gs pos="0">
                <a:srgbClr val="004D86">
                  <a:alpha val="75000"/>
                </a:srgbClr>
              </a:gs>
              <a:gs pos="72000">
                <a:srgbClr val="004D8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270B4F24-49CD-4036-8ADD-A09C4367F646}"/>
              </a:ext>
            </a:extLst>
          </p:cNvPr>
          <p:cNvSpPr/>
          <p:nvPr/>
        </p:nvSpPr>
        <p:spPr>
          <a:xfrm>
            <a:off x="257175" y="647920"/>
            <a:ext cx="11677650" cy="556216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29FB257-7537-41FE-BF74-5340434392BD}"/>
              </a:ext>
            </a:extLst>
          </p:cNvPr>
          <p:cNvGrpSpPr/>
          <p:nvPr/>
        </p:nvGrpSpPr>
        <p:grpSpPr>
          <a:xfrm>
            <a:off x="4065431" y="2246943"/>
            <a:ext cx="5035426" cy="3559852"/>
            <a:chOff x="1115487" y="1989579"/>
            <a:chExt cx="2192323" cy="33570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DEA44FFA-47FF-45A8-B784-7DCA925C4451}"/>
                </a:ext>
              </a:extLst>
            </p:cNvPr>
            <p:cNvSpPr/>
            <p:nvPr/>
          </p:nvSpPr>
          <p:spPr>
            <a:xfrm>
              <a:off x="3227382" y="2371645"/>
              <a:ext cx="80428" cy="2975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9900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B86335B-9E8C-4E1F-BE34-641025301FAB}"/>
                </a:ext>
              </a:extLst>
            </p:cNvPr>
            <p:cNvSpPr/>
            <p:nvPr/>
          </p:nvSpPr>
          <p:spPr>
            <a:xfrm>
              <a:off x="1115487" y="1989579"/>
              <a:ext cx="1255304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KoPub돋움체 Light" panose="00000300000000000000" pitchFamily="2" charset="-127"/>
                </a:rPr>
                <a:t>Q &amp; A</a:t>
              </a:r>
              <a:endParaRPr lang="ko-KR" altLang="en-US" sz="1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Impact" panose="020B0806030902050204" pitchFamily="34" charset="0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AEA6ACF-DA31-4774-B384-C20DDF894DB7}"/>
              </a:ext>
            </a:extLst>
          </p:cNvPr>
          <p:cNvSpPr/>
          <p:nvPr/>
        </p:nvSpPr>
        <p:spPr>
          <a:xfrm>
            <a:off x="7406067" y="2710427"/>
            <a:ext cx="2696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rgbClr val="004D86">
                      <a:alpha val="30000"/>
                    </a:srgbClr>
                  </a:solidFill>
                </a:ln>
                <a:solidFill>
                  <a:srgbClr val="004D8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</a:t>
            </a:r>
            <a:endParaRPr lang="ko-KR" altLang="en-US" sz="1000" dirty="0">
              <a:ln>
                <a:solidFill>
                  <a:srgbClr val="004D86">
                    <a:alpha val="30000"/>
                  </a:srgbClr>
                </a:solidFill>
              </a:ln>
              <a:solidFill>
                <a:srgbClr val="004D8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0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C3891B9D-BBAE-44E2-91DD-B97487972A87}"/>
              </a:ext>
            </a:extLst>
          </p:cNvPr>
          <p:cNvGrpSpPr/>
          <p:nvPr/>
        </p:nvGrpSpPr>
        <p:grpSpPr>
          <a:xfrm>
            <a:off x="0" y="393700"/>
            <a:ext cx="12814300" cy="6409001"/>
            <a:chOff x="0" y="393700"/>
            <a:chExt cx="12814300" cy="640900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086AD11E-09B8-4F16-BD7E-FD2AFC7A4E56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E8926067-19E6-404E-A4FE-EE5538C2B89E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0AEE309B-4F96-4296-871E-D2AB90019B69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1FFF6EA8-7A80-4E9A-A597-E112AC0233C5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3FCEE752-8AAC-4F92-A2A0-CDCFF52D3AEE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BFC01A80-17A0-42A3-A80D-C7420ADFB3D3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1EA20B8F-6D84-4A5D-BF4A-6DA5C821E91A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80C60B2A-C5BF-4B34-AB41-5E9373DF3022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93395C15-2636-4C91-99CD-B492117B542E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E114B4A-560C-491E-95DF-F48C657E1FBF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14D5F6A1-14D9-4CD9-BA24-2CFC86F5BCA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FCA2294D-02B2-4AE4-AA36-DCE82C52F72F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xmlns="" id="{E574862E-4C28-44D8-B9A7-CC9D10595707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10D6E483-702E-440A-B35E-3E3D49BE4805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4857F07D-4E2D-4FE4-9B49-732323F7937F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25076667-9CF4-41C3-876B-A7C52F2691FF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64372EEB-FF19-4C12-888E-96E7624BF6DC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64C4DA40-ECFE-4C0D-9B2C-F2C92CC1587C}"/>
              </a:ext>
            </a:extLst>
          </p:cNvPr>
          <p:cNvCxnSpPr>
            <a:cxnSpLocks/>
          </p:cNvCxnSpPr>
          <p:nvPr/>
        </p:nvCxnSpPr>
        <p:spPr>
          <a:xfrm flipH="1" flipV="1">
            <a:off x="3263900" y="2357170"/>
            <a:ext cx="304800" cy="279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A9ECC875-1702-4521-9D1B-D868C6CAB622}"/>
              </a:ext>
            </a:extLst>
          </p:cNvPr>
          <p:cNvCxnSpPr>
            <a:cxnSpLocks/>
          </p:cNvCxnSpPr>
          <p:nvPr/>
        </p:nvCxnSpPr>
        <p:spPr>
          <a:xfrm flipH="1" flipV="1">
            <a:off x="8597900" y="3995470"/>
            <a:ext cx="304800" cy="279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839E733D-4AD5-4AF9-A031-09FD4EBC4BCD}"/>
              </a:ext>
            </a:extLst>
          </p:cNvPr>
          <p:cNvGrpSpPr/>
          <p:nvPr/>
        </p:nvGrpSpPr>
        <p:grpSpPr>
          <a:xfrm>
            <a:off x="3551072" y="2653436"/>
            <a:ext cx="5089856" cy="1551129"/>
            <a:chOff x="3551073" y="2079592"/>
            <a:chExt cx="5089856" cy="15511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284D45F-CF15-45DD-BE44-EE39AE1836A9}"/>
                </a:ext>
              </a:extLst>
            </p:cNvPr>
            <p:cNvSpPr txBox="1"/>
            <p:nvPr/>
          </p:nvSpPr>
          <p:spPr>
            <a:xfrm>
              <a:off x="3551073" y="2184171"/>
              <a:ext cx="50898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Impact" panose="020B0806030902050204" pitchFamily="34" charset="0"/>
                </a:rPr>
                <a:t>THANK YOU</a:t>
              </a:r>
              <a:endParaRPr lang="ko-KR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75B7213-C569-4886-B291-CB7204068D57}"/>
                </a:ext>
              </a:extLst>
            </p:cNvPr>
            <p:cNvSpPr txBox="1"/>
            <p:nvPr/>
          </p:nvSpPr>
          <p:spPr>
            <a:xfrm>
              <a:off x="6003641" y="2079592"/>
              <a:ext cx="184731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4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6966832-B45C-48B9-B292-9EC8B9FF5533}"/>
              </a:ext>
            </a:extLst>
          </p:cNvPr>
          <p:cNvSpPr txBox="1"/>
          <p:nvPr/>
        </p:nvSpPr>
        <p:spPr>
          <a:xfrm>
            <a:off x="9579880" y="6540316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9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3A6F9D0E-C447-437A-8B44-612CC89BC0D1}"/>
              </a:ext>
            </a:extLst>
          </p:cNvPr>
          <p:cNvSpPr/>
          <p:nvPr/>
        </p:nvSpPr>
        <p:spPr>
          <a:xfrm>
            <a:off x="6149623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2800B394-58B1-425B-B4D5-AA7F5E7E41C6}"/>
              </a:ext>
            </a:extLst>
          </p:cNvPr>
          <p:cNvSpPr/>
          <p:nvPr/>
        </p:nvSpPr>
        <p:spPr>
          <a:xfrm>
            <a:off x="7654007" y="1344230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FE02156B-3283-4DAC-BE22-E9890B251B1B}"/>
              </a:ext>
            </a:extLst>
          </p:cNvPr>
          <p:cNvSpPr/>
          <p:nvPr/>
        </p:nvSpPr>
        <p:spPr>
          <a:xfrm>
            <a:off x="9465385" y="2703713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AA7B0A9-4E39-45BC-BBAC-40243B84347B}"/>
              </a:ext>
            </a:extLst>
          </p:cNvPr>
          <p:cNvSpPr txBox="1"/>
          <p:nvPr/>
        </p:nvSpPr>
        <p:spPr>
          <a:xfrm>
            <a:off x="5884564" y="2081341"/>
            <a:ext cx="318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	  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6141905-E4DF-43DE-A61F-493DAD526107}"/>
              </a:ext>
            </a:extLst>
          </p:cNvPr>
          <p:cNvSpPr/>
          <p:nvPr/>
        </p:nvSpPr>
        <p:spPr>
          <a:xfrm>
            <a:off x="9105974" y="206506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01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D76E3D1-BB80-4DC4-AC22-05E6B111891D}"/>
              </a:ext>
            </a:extLst>
          </p:cNvPr>
          <p:cNvSpPr txBox="1"/>
          <p:nvPr/>
        </p:nvSpPr>
        <p:spPr>
          <a:xfrm>
            <a:off x="5865359" y="2513181"/>
            <a:ext cx="318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Deta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set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9F196E9-91E3-45DF-AF68-562526271773}"/>
              </a:ext>
            </a:extLst>
          </p:cNvPr>
          <p:cNvSpPr/>
          <p:nvPr/>
        </p:nvSpPr>
        <p:spPr>
          <a:xfrm>
            <a:off x="9105974" y="251718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02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9BBEAB-843A-4827-8B35-B0E6FF2E85B5}"/>
              </a:ext>
            </a:extLst>
          </p:cNvPr>
          <p:cNvSpPr txBox="1"/>
          <p:nvPr/>
        </p:nvSpPr>
        <p:spPr>
          <a:xfrm>
            <a:off x="5884564" y="2985581"/>
            <a:ext cx="3147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Modeling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9BFECED-88C1-4CF9-9E7A-76902A679CDB}"/>
              </a:ext>
            </a:extLst>
          </p:cNvPr>
          <p:cNvSpPr/>
          <p:nvPr/>
        </p:nvSpPr>
        <p:spPr>
          <a:xfrm>
            <a:off x="9105974" y="296930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03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73DCC77-A68B-43FC-B1D9-95B2C5D02244}"/>
              </a:ext>
            </a:extLst>
          </p:cNvPr>
          <p:cNvSpPr txBox="1"/>
          <p:nvPr/>
        </p:nvSpPr>
        <p:spPr>
          <a:xfrm>
            <a:off x="5884562" y="3437701"/>
            <a:ext cx="318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Key function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11A12F5-4CBA-4EF8-B83D-D9EDE5AFE9B6}"/>
              </a:ext>
            </a:extLst>
          </p:cNvPr>
          <p:cNvSpPr/>
          <p:nvPr/>
        </p:nvSpPr>
        <p:spPr>
          <a:xfrm>
            <a:off x="9105974" y="342142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04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21455E2-6D25-4C3D-82BE-F20BF88810BA}"/>
              </a:ext>
            </a:extLst>
          </p:cNvPr>
          <p:cNvSpPr txBox="1"/>
          <p:nvPr/>
        </p:nvSpPr>
        <p:spPr>
          <a:xfrm>
            <a:off x="5884563" y="3889821"/>
            <a:ext cx="3147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알수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있는 것들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E2B61D2-D435-4497-9098-AE1C3E6FBCBC}"/>
              </a:ext>
            </a:extLst>
          </p:cNvPr>
          <p:cNvSpPr/>
          <p:nvPr/>
        </p:nvSpPr>
        <p:spPr>
          <a:xfrm>
            <a:off x="9105974" y="387354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05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642" y="567882"/>
            <a:ext cx="326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5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21455E2-6D25-4C3D-82BE-F20BF88810BA}"/>
              </a:ext>
            </a:extLst>
          </p:cNvPr>
          <p:cNvSpPr txBox="1"/>
          <p:nvPr/>
        </p:nvSpPr>
        <p:spPr>
          <a:xfrm>
            <a:off x="5875952" y="4329054"/>
            <a:ext cx="3147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 &amp; A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E2B61D2-D435-4497-9098-AE1C3E6FBCBC}"/>
              </a:ext>
            </a:extLst>
          </p:cNvPr>
          <p:cNvSpPr/>
          <p:nvPr/>
        </p:nvSpPr>
        <p:spPr>
          <a:xfrm>
            <a:off x="9097363" y="4312782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06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9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56B7AA-726C-46BA-BD29-C25B8200DA27}"/>
              </a:ext>
            </a:extLst>
          </p:cNvPr>
          <p:cNvGrpSpPr/>
          <p:nvPr/>
        </p:nvGrpSpPr>
        <p:grpSpPr>
          <a:xfrm>
            <a:off x="0" y="381619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994701A-97EF-481E-86FE-5A567DDD57E9}"/>
              </a:ext>
            </a:extLst>
          </p:cNvPr>
          <p:cNvGrpSpPr/>
          <p:nvPr/>
        </p:nvGrpSpPr>
        <p:grpSpPr>
          <a:xfrm>
            <a:off x="34760" y="506957"/>
            <a:ext cx="5110694" cy="655578"/>
            <a:chOff x="846748" y="1670551"/>
            <a:chExt cx="5110694" cy="6555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EA5375F-8801-4A07-BE2B-9FAD96C2CACD}"/>
                </a:ext>
              </a:extLst>
            </p:cNvPr>
            <p:cNvSpPr txBox="1"/>
            <p:nvPr/>
          </p:nvSpPr>
          <p:spPr>
            <a:xfrm>
              <a:off x="846748" y="1802909"/>
              <a:ext cx="51106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01. </a:t>
              </a:r>
              <a:r>
                <a:rPr lang="ko-KR" altLang="en-US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프로그램을 만들게 된 계기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66FE47-4B41-48E3-91FC-054F14EFD5D1}"/>
              </a:ext>
            </a:extLst>
          </p:cNvPr>
          <p:cNvSpPr txBox="1"/>
          <p:nvPr/>
        </p:nvSpPr>
        <p:spPr>
          <a:xfrm>
            <a:off x="9616297" y="6526143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9" y="1583899"/>
            <a:ext cx="4231198" cy="42311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53" y="1288724"/>
            <a:ext cx="6518223" cy="48886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58" y="1556392"/>
            <a:ext cx="9055398" cy="40305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17" y="1294381"/>
            <a:ext cx="4877354" cy="48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56B7AA-726C-46BA-BD29-C25B8200DA27}"/>
              </a:ext>
            </a:extLst>
          </p:cNvPr>
          <p:cNvGrpSpPr/>
          <p:nvPr/>
        </p:nvGrpSpPr>
        <p:grpSpPr>
          <a:xfrm>
            <a:off x="0" y="381619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994701A-97EF-481E-86FE-5A567DDD57E9}"/>
              </a:ext>
            </a:extLst>
          </p:cNvPr>
          <p:cNvGrpSpPr/>
          <p:nvPr/>
        </p:nvGrpSpPr>
        <p:grpSpPr>
          <a:xfrm>
            <a:off x="206856" y="506957"/>
            <a:ext cx="2254143" cy="600974"/>
            <a:chOff x="1018844" y="1670551"/>
            <a:chExt cx="2254143" cy="6009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EA5375F-8801-4A07-BE2B-9FAD96C2CACD}"/>
                </a:ext>
              </a:extLst>
            </p:cNvPr>
            <p:cNvSpPr txBox="1"/>
            <p:nvPr/>
          </p:nvSpPr>
          <p:spPr>
            <a:xfrm>
              <a:off x="1018844" y="1748305"/>
              <a:ext cx="2254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02. DETA SET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66FE47-4B41-48E3-91FC-054F14EFD5D1}"/>
              </a:ext>
            </a:extLst>
          </p:cNvPr>
          <p:cNvSpPr txBox="1"/>
          <p:nvPr/>
        </p:nvSpPr>
        <p:spPr>
          <a:xfrm>
            <a:off x="9616297" y="6526143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9" y="1248992"/>
            <a:ext cx="6528508" cy="478294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E0C331E-4193-4A76-AF60-1A47650A1136}"/>
              </a:ext>
            </a:extLst>
          </p:cNvPr>
          <p:cNvSpPr/>
          <p:nvPr/>
        </p:nvSpPr>
        <p:spPr>
          <a:xfrm>
            <a:off x="7075333" y="1422979"/>
            <a:ext cx="49571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데이터들은 </a:t>
            </a:r>
            <a:r>
              <a:rPr lang="ko-KR" altLang="en-US" sz="3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네이버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DATALAB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</a:t>
            </a:r>
            <a:r>
              <a:rPr lang="ko-KR" altLang="en-US" sz="3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크롤링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할 예정입니다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pPr marL="457200" indent="-457200">
              <a:buFontTx/>
              <a:buChar char="-"/>
            </a:pP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데이터들은 텍스트로 저장하거나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실시간으로 불러 들이는 식으로 할 예정이고</a:t>
            </a:r>
            <a:endParaRPr lang="en-US" altLang="ko-KR" sz="3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단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장점을 고려해서 코딩을 할 예정이다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en-US" altLang="ko-KR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6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56B7AA-726C-46BA-BD29-C25B8200DA27}"/>
              </a:ext>
            </a:extLst>
          </p:cNvPr>
          <p:cNvGrpSpPr/>
          <p:nvPr/>
        </p:nvGrpSpPr>
        <p:grpSpPr>
          <a:xfrm>
            <a:off x="57150" y="375703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994701A-97EF-481E-86FE-5A567DDD57E9}"/>
              </a:ext>
            </a:extLst>
          </p:cNvPr>
          <p:cNvGrpSpPr/>
          <p:nvPr/>
        </p:nvGrpSpPr>
        <p:grpSpPr>
          <a:xfrm>
            <a:off x="207657" y="506957"/>
            <a:ext cx="2252541" cy="600974"/>
            <a:chOff x="1019645" y="1670551"/>
            <a:chExt cx="2252541" cy="6009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EA5375F-8801-4A07-BE2B-9FAD96C2CACD}"/>
                </a:ext>
              </a:extLst>
            </p:cNvPr>
            <p:cNvSpPr txBox="1"/>
            <p:nvPr/>
          </p:nvSpPr>
          <p:spPr>
            <a:xfrm>
              <a:off x="1019645" y="1748305"/>
              <a:ext cx="2252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</a:t>
              </a:r>
              <a:r>
                <a:rPr lang="en-US" altLang="ko-KR" sz="28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Modeing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66FE47-4B41-48E3-91FC-054F14EFD5D1}"/>
              </a:ext>
            </a:extLst>
          </p:cNvPr>
          <p:cNvSpPr txBox="1"/>
          <p:nvPr/>
        </p:nvSpPr>
        <p:spPr>
          <a:xfrm>
            <a:off x="9616297" y="6526143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E0C331E-4193-4A76-AF60-1A47650A1136}"/>
              </a:ext>
            </a:extLst>
          </p:cNvPr>
          <p:cNvSpPr/>
          <p:nvPr/>
        </p:nvSpPr>
        <p:spPr>
          <a:xfrm>
            <a:off x="199868" y="1242595"/>
            <a:ext cx="60851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Language : Java</a:t>
            </a:r>
          </a:p>
          <a:p>
            <a:pPr marL="457200" indent="-457200">
              <a:buFontTx/>
              <a:buChar char="-"/>
            </a:pP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Graph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방법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Linked List</a:t>
            </a:r>
          </a:p>
          <a:p>
            <a:pPr marL="457200" indent="-457200">
              <a:buFontTx/>
              <a:buChar char="-"/>
            </a:pP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Direct :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있음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3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순위에따라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en-US" altLang="ko-KR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 : 1) </a:t>
            </a:r>
            <a:r>
              <a:rPr lang="ko-KR" altLang="en-US" sz="3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순위순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-&gt;2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    2)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변경순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-&gt;1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   3)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해당 </a:t>
            </a:r>
            <a:r>
              <a:rPr lang="ko-KR" altLang="en-US" sz="3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랭크순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                   </a:t>
            </a:r>
            <a:endParaRPr lang="en-US" altLang="ko-KR" sz="3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      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들의 모음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Weight : </a:t>
            </a:r>
            <a:r>
              <a:rPr lang="ko-KR" altLang="en-US" sz="3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순위순</a:t>
            </a:r>
            <a:endParaRPr lang="en-US" altLang="ko-KR" sz="3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56B7AA-726C-46BA-BD29-C25B8200DA27}"/>
              </a:ext>
            </a:extLst>
          </p:cNvPr>
          <p:cNvGrpSpPr/>
          <p:nvPr/>
        </p:nvGrpSpPr>
        <p:grpSpPr>
          <a:xfrm>
            <a:off x="57150" y="375703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994701A-97EF-481E-86FE-5A567DDD57E9}"/>
              </a:ext>
            </a:extLst>
          </p:cNvPr>
          <p:cNvGrpSpPr/>
          <p:nvPr/>
        </p:nvGrpSpPr>
        <p:grpSpPr>
          <a:xfrm>
            <a:off x="207657" y="506957"/>
            <a:ext cx="2252541" cy="600974"/>
            <a:chOff x="1019645" y="1670551"/>
            <a:chExt cx="2252541" cy="6009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EA5375F-8801-4A07-BE2B-9FAD96C2CACD}"/>
                </a:ext>
              </a:extLst>
            </p:cNvPr>
            <p:cNvSpPr txBox="1"/>
            <p:nvPr/>
          </p:nvSpPr>
          <p:spPr>
            <a:xfrm>
              <a:off x="1019645" y="1748305"/>
              <a:ext cx="2252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</a:t>
              </a:r>
              <a:r>
                <a:rPr lang="en-US" altLang="ko-KR" sz="28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Modeing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66FE47-4B41-48E3-91FC-054F14EFD5D1}"/>
              </a:ext>
            </a:extLst>
          </p:cNvPr>
          <p:cNvSpPr txBox="1"/>
          <p:nvPr/>
        </p:nvSpPr>
        <p:spPr>
          <a:xfrm>
            <a:off x="9616297" y="6526143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E0C331E-4193-4A76-AF60-1A47650A1136}"/>
              </a:ext>
            </a:extLst>
          </p:cNvPr>
          <p:cNvSpPr/>
          <p:nvPr/>
        </p:nvSpPr>
        <p:spPr>
          <a:xfrm>
            <a:off x="57150" y="1128109"/>
            <a:ext cx="1167604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>
                <a:solidFill>
                  <a:schemeClr val="bg1"/>
                </a:solidFill>
              </a:rPr>
              <a:t>node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</a:rPr>
              <a:t>{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</a:rPr>
              <a:t>boolean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real_time</a:t>
            </a:r>
            <a:r>
              <a:rPr lang="en-US" altLang="ko-KR" sz="2000" dirty="0">
                <a:solidFill>
                  <a:schemeClr val="bg1"/>
                </a:solidFill>
              </a:rPr>
              <a:t> // </a:t>
            </a:r>
            <a:r>
              <a:rPr lang="ko-KR" altLang="en-US" sz="2000" dirty="0">
                <a:solidFill>
                  <a:schemeClr val="bg1"/>
                </a:solidFill>
              </a:rPr>
              <a:t>실시간 </a:t>
            </a:r>
            <a:r>
              <a:rPr lang="ko-KR" altLang="en-US" sz="2000" dirty="0" err="1">
                <a:solidFill>
                  <a:schemeClr val="bg1"/>
                </a:solidFill>
              </a:rPr>
              <a:t>검색어일떄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1 ,</a:t>
            </a:r>
            <a:r>
              <a:rPr lang="ko-KR" altLang="en-US" sz="2000" dirty="0">
                <a:solidFill>
                  <a:schemeClr val="bg1"/>
                </a:solidFill>
              </a:rPr>
              <a:t>아니면 </a:t>
            </a:r>
            <a:r>
              <a:rPr lang="en-US" altLang="ko-KR" sz="2000" dirty="0">
                <a:solidFill>
                  <a:schemeClr val="bg1"/>
                </a:solidFill>
              </a:rPr>
              <a:t>0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</a:rPr>
              <a:t> rank // 1~20</a:t>
            </a:r>
            <a:r>
              <a:rPr lang="ko-KR" altLang="en-US" sz="2000" dirty="0">
                <a:solidFill>
                  <a:schemeClr val="bg1"/>
                </a:solidFill>
              </a:rPr>
              <a:t>위까지 있음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</a:rPr>
              <a:t>네이버기준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timecount</a:t>
            </a:r>
            <a:r>
              <a:rPr lang="en-US" altLang="ko-KR" sz="2000" dirty="0">
                <a:solidFill>
                  <a:schemeClr val="bg1"/>
                </a:solidFill>
              </a:rPr>
              <a:t> // </a:t>
            </a:r>
            <a:r>
              <a:rPr lang="ko-KR" altLang="en-US" sz="2000" dirty="0">
                <a:solidFill>
                  <a:schemeClr val="bg1"/>
                </a:solidFill>
              </a:rPr>
              <a:t>그 순위를 </a:t>
            </a:r>
            <a:r>
              <a:rPr lang="ko-KR" altLang="en-US" sz="2000" dirty="0" err="1">
                <a:solidFill>
                  <a:schemeClr val="bg1"/>
                </a:solidFill>
              </a:rPr>
              <a:t>몇분동안했는지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>
                <a:solidFill>
                  <a:schemeClr val="bg1"/>
                </a:solidFill>
              </a:rPr>
              <a:t>String keyword //</a:t>
            </a:r>
            <a:r>
              <a:rPr lang="ko-KR" altLang="en-US" sz="2000" dirty="0">
                <a:solidFill>
                  <a:schemeClr val="bg1"/>
                </a:solidFill>
              </a:rPr>
              <a:t>검색어의 단어를 넣어준다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</a:rPr>
              <a:t>Mynode</a:t>
            </a:r>
            <a:r>
              <a:rPr lang="en-US" altLang="ko-KR" sz="2000" dirty="0">
                <a:solidFill>
                  <a:schemeClr val="bg1"/>
                </a:solidFill>
              </a:rPr>
              <a:t>-&gt; backward //</a:t>
            </a:r>
            <a:r>
              <a:rPr lang="ko-KR" altLang="en-US" sz="2000" dirty="0">
                <a:solidFill>
                  <a:schemeClr val="bg1"/>
                </a:solidFill>
              </a:rPr>
              <a:t>그 순위에 있었던 </a:t>
            </a:r>
            <a:r>
              <a:rPr lang="ko-KR" altLang="en-US" sz="2000" dirty="0" err="1">
                <a:solidFill>
                  <a:schemeClr val="bg1"/>
                </a:solidFill>
              </a:rPr>
              <a:t>검색어들을</a:t>
            </a:r>
            <a:r>
              <a:rPr lang="ko-KR" altLang="en-US" sz="2000" dirty="0">
                <a:solidFill>
                  <a:schemeClr val="bg1"/>
                </a:solidFill>
              </a:rPr>
              <a:t> 연결하는 </a:t>
            </a:r>
            <a:r>
              <a:rPr lang="ko-KR" altLang="en-US" sz="2000" dirty="0" err="1">
                <a:solidFill>
                  <a:schemeClr val="bg1"/>
                </a:solidFill>
              </a:rPr>
              <a:t>노드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</a:rPr>
              <a:t>			 </a:t>
            </a:r>
            <a:r>
              <a:rPr lang="en-US" altLang="ko-KR" sz="2000" dirty="0">
                <a:solidFill>
                  <a:schemeClr val="bg1"/>
                </a:solidFill>
              </a:rPr>
              <a:t>//</a:t>
            </a:r>
            <a:r>
              <a:rPr lang="ko-KR" altLang="en-US" sz="2000" dirty="0">
                <a:solidFill>
                  <a:schemeClr val="bg1"/>
                </a:solidFill>
              </a:rPr>
              <a:t>카운터 타임이 높은 순으로 </a:t>
            </a:r>
            <a:r>
              <a:rPr lang="ko-KR" altLang="en-US" sz="2000" dirty="0" err="1">
                <a:solidFill>
                  <a:schemeClr val="bg1"/>
                </a:solidFill>
              </a:rPr>
              <a:t>정렬하게한다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Mynode</a:t>
            </a:r>
            <a:r>
              <a:rPr lang="en-US" altLang="ko-KR" sz="2000" dirty="0" smtClean="0">
                <a:solidFill>
                  <a:schemeClr val="bg1"/>
                </a:solidFill>
              </a:rPr>
              <a:t>-</a:t>
            </a:r>
            <a:r>
              <a:rPr lang="en-US" altLang="ko-KR" sz="2000" dirty="0">
                <a:solidFill>
                  <a:schemeClr val="bg1"/>
                </a:solidFill>
              </a:rPr>
              <a:t>&gt;next //1</a:t>
            </a:r>
            <a:r>
              <a:rPr lang="ko-KR" altLang="en-US" sz="2000" dirty="0">
                <a:solidFill>
                  <a:schemeClr val="bg1"/>
                </a:solidFill>
              </a:rPr>
              <a:t>위 </a:t>
            </a:r>
            <a:r>
              <a:rPr lang="en-US" altLang="ko-KR" sz="2000" dirty="0">
                <a:solidFill>
                  <a:schemeClr val="bg1"/>
                </a:solidFill>
              </a:rPr>
              <a:t>&gt; 2</a:t>
            </a:r>
            <a:r>
              <a:rPr lang="ko-KR" altLang="en-US" sz="2000" dirty="0">
                <a:solidFill>
                  <a:schemeClr val="bg1"/>
                </a:solidFill>
              </a:rPr>
              <a:t>위</a:t>
            </a:r>
            <a:r>
              <a:rPr lang="en-US" altLang="ko-KR" sz="2000" dirty="0">
                <a:solidFill>
                  <a:schemeClr val="bg1"/>
                </a:solidFill>
              </a:rPr>
              <a:t>, 2</a:t>
            </a:r>
            <a:r>
              <a:rPr lang="ko-KR" altLang="en-US" sz="2000" dirty="0">
                <a:solidFill>
                  <a:schemeClr val="bg1"/>
                </a:solidFill>
              </a:rPr>
              <a:t>위</a:t>
            </a:r>
            <a:r>
              <a:rPr lang="en-US" altLang="ko-KR" sz="2000" dirty="0">
                <a:solidFill>
                  <a:schemeClr val="bg1"/>
                </a:solidFill>
              </a:rPr>
              <a:t>-&gt;3</a:t>
            </a:r>
            <a:r>
              <a:rPr lang="ko-KR" altLang="en-US" sz="2000" dirty="0">
                <a:solidFill>
                  <a:schemeClr val="bg1"/>
                </a:solidFill>
              </a:rPr>
              <a:t>위로 가는 </a:t>
            </a:r>
            <a:r>
              <a:rPr lang="en-US" altLang="ko-KR" sz="2000" dirty="0">
                <a:solidFill>
                  <a:schemeClr val="bg1"/>
                </a:solidFill>
              </a:rPr>
              <a:t>edge</a:t>
            </a:r>
            <a:r>
              <a:rPr lang="ko-KR" altLang="en-US" sz="2000" dirty="0">
                <a:solidFill>
                  <a:schemeClr val="bg1"/>
                </a:solidFill>
              </a:rPr>
              <a:t>를 표현</a:t>
            </a: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</a:rPr>
              <a:t> initial // </a:t>
            </a:r>
            <a:r>
              <a:rPr lang="ko-KR" altLang="en-US" sz="2000" dirty="0">
                <a:solidFill>
                  <a:schemeClr val="bg1"/>
                </a:solidFill>
              </a:rPr>
              <a:t>처음으로 해당 실시간 검색에 추가되면 </a:t>
            </a:r>
            <a:r>
              <a:rPr lang="en-US" altLang="ko-KR" sz="2000" dirty="0">
                <a:solidFill>
                  <a:schemeClr val="bg1"/>
                </a:solidFill>
              </a:rPr>
              <a:t>1, </a:t>
            </a:r>
            <a:r>
              <a:rPr lang="ko-KR" altLang="en-US" sz="2000" dirty="0">
                <a:solidFill>
                  <a:schemeClr val="bg1"/>
                </a:solidFill>
              </a:rPr>
              <a:t>아니면 </a:t>
            </a:r>
            <a:r>
              <a:rPr lang="en-US" altLang="ko-KR" sz="2000" dirty="0">
                <a:solidFill>
                  <a:schemeClr val="bg1"/>
                </a:solidFill>
              </a:rPr>
              <a:t>0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</a:rPr>
              <a:t>		</a:t>
            </a:r>
            <a:r>
              <a:rPr lang="en-US" altLang="ko-KR" sz="2000" dirty="0">
                <a:solidFill>
                  <a:schemeClr val="bg1"/>
                </a:solidFill>
              </a:rPr>
              <a:t>//</a:t>
            </a:r>
            <a:r>
              <a:rPr lang="ko-KR" altLang="en-US" sz="2000" dirty="0">
                <a:solidFill>
                  <a:schemeClr val="bg1"/>
                </a:solidFill>
              </a:rPr>
              <a:t>처음 검색어로 들어오면 자동으로 </a:t>
            </a:r>
            <a:r>
              <a:rPr lang="ko-KR" altLang="en-US" sz="2000" dirty="0" err="1">
                <a:solidFill>
                  <a:schemeClr val="bg1"/>
                </a:solidFill>
              </a:rPr>
              <a:t>검색어랑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rank</a:t>
            </a:r>
            <a:r>
              <a:rPr lang="ko-KR" altLang="en-US" sz="2000" dirty="0">
                <a:solidFill>
                  <a:schemeClr val="bg1"/>
                </a:solidFill>
              </a:rPr>
              <a:t>를 파일로 저장</a:t>
            </a: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Mynode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changerank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// </a:t>
            </a:r>
            <a:r>
              <a:rPr lang="ko-KR" altLang="en-US" sz="2000" dirty="0">
                <a:solidFill>
                  <a:schemeClr val="bg1"/>
                </a:solidFill>
              </a:rPr>
              <a:t>순위가 변동된 경우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2000" dirty="0" smtClean="0">
                <a:solidFill>
                  <a:schemeClr val="bg1"/>
                </a:solidFill>
              </a:rPr>
              <a:t>}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8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56B7AA-726C-46BA-BD29-C25B8200DA27}"/>
              </a:ext>
            </a:extLst>
          </p:cNvPr>
          <p:cNvGrpSpPr/>
          <p:nvPr/>
        </p:nvGrpSpPr>
        <p:grpSpPr>
          <a:xfrm>
            <a:off x="0" y="453575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994701A-97EF-481E-86FE-5A567DDD57E9}"/>
              </a:ext>
            </a:extLst>
          </p:cNvPr>
          <p:cNvGrpSpPr/>
          <p:nvPr/>
        </p:nvGrpSpPr>
        <p:grpSpPr>
          <a:xfrm>
            <a:off x="452980" y="506957"/>
            <a:ext cx="1281057" cy="600974"/>
            <a:chOff x="1264968" y="1670551"/>
            <a:chExt cx="1281057" cy="6009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EA5375F-8801-4A07-BE2B-9FAD96C2CACD}"/>
                </a:ext>
              </a:extLst>
            </p:cNvPr>
            <p:cNvSpPr txBox="1"/>
            <p:nvPr/>
          </p:nvSpPr>
          <p:spPr>
            <a:xfrm>
              <a:off x="1745806" y="1748305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66FE47-4B41-48E3-91FC-054F14EFD5D1}"/>
              </a:ext>
            </a:extLst>
          </p:cNvPr>
          <p:cNvSpPr txBox="1"/>
          <p:nvPr/>
        </p:nvSpPr>
        <p:spPr>
          <a:xfrm>
            <a:off x="9616297" y="6526143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378871" y="1384366"/>
            <a:ext cx="10673271" cy="1166268"/>
            <a:chOff x="503495" y="1325757"/>
            <a:chExt cx="10673271" cy="116626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503495" y="1331015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자료</a:t>
              </a:r>
              <a:endPara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59281" y="1328386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676901" y="1331015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구조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4432687" y="1328386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824266" y="1331015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설계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4" name="오른쪽 화살표 33"/>
            <p:cNvSpPr/>
            <p:nvPr/>
          </p:nvSpPr>
          <p:spPr>
            <a:xfrm>
              <a:off x="6580052" y="1328386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974734" y="1328386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졸잼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>
              <a:off x="8730520" y="1325757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9115627" y="1337373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홧팅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0" name="오른쪽 화살표 39"/>
            <p:cNvSpPr/>
            <p:nvPr/>
          </p:nvSpPr>
          <p:spPr>
            <a:xfrm>
              <a:off x="10871413" y="1334744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3824" y="2253022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779409" y="2250958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926774" y="2250957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77242" y="2244746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212203" y="2250957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378871" y="4030904"/>
            <a:ext cx="10673271" cy="1166268"/>
            <a:chOff x="505466" y="2821353"/>
            <a:chExt cx="10673271" cy="116626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505466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자료</a:t>
              </a:r>
              <a:endPara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3" name="오른쪽 화살표 62"/>
            <p:cNvSpPr/>
            <p:nvPr/>
          </p:nvSpPr>
          <p:spPr>
            <a:xfrm>
              <a:off x="2261252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678872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홧팅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>
              <a:off x="4434658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4826237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설계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7" name="오른쪽 화살표 66"/>
            <p:cNvSpPr/>
            <p:nvPr/>
          </p:nvSpPr>
          <p:spPr>
            <a:xfrm>
              <a:off x="6582023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976705" y="2823982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졸잼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>
              <a:off x="8732491" y="2821353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9117598" y="2832969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구조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1" name="오른쪽 화살표 70"/>
            <p:cNvSpPr/>
            <p:nvPr/>
          </p:nvSpPr>
          <p:spPr>
            <a:xfrm>
              <a:off x="10873384" y="2830340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05795" y="3748618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81380" y="3746554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928745" y="3746553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079213" y="3740342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9214174" y="3746553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</p:grpSp>
      <p:sp>
        <p:nvSpPr>
          <p:cNvPr id="92" name="모서리가 둥근 직사각형 91"/>
          <p:cNvSpPr/>
          <p:nvPr/>
        </p:nvSpPr>
        <p:spPr>
          <a:xfrm>
            <a:off x="200882" y="1386994"/>
            <a:ext cx="877598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87136" y="4033532"/>
            <a:ext cx="1102406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+1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위쪽/아래쪽 화살표 12"/>
          <p:cNvSpPr/>
          <p:nvPr/>
        </p:nvSpPr>
        <p:spPr>
          <a:xfrm>
            <a:off x="1884405" y="2656191"/>
            <a:ext cx="598055" cy="1132503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385522" y="1386993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 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+1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5" name="위쪽/아래쪽 화살표 114"/>
          <p:cNvSpPr/>
          <p:nvPr/>
        </p:nvSpPr>
        <p:spPr>
          <a:xfrm>
            <a:off x="4058648" y="2645584"/>
            <a:ext cx="598055" cy="1132503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위쪽/아래쪽 화살표 115"/>
          <p:cNvSpPr/>
          <p:nvPr/>
        </p:nvSpPr>
        <p:spPr>
          <a:xfrm rot="18137232">
            <a:off x="5219764" y="2202935"/>
            <a:ext cx="598055" cy="2017792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위쪽/아래쪽 화살표 116"/>
          <p:cNvSpPr/>
          <p:nvPr/>
        </p:nvSpPr>
        <p:spPr>
          <a:xfrm rot="16747350">
            <a:off x="7346371" y="222733"/>
            <a:ext cx="598055" cy="6191826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3560815" y="1379961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홧팅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3551685" y="5415066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오른쪽으로 구부러진 화살표 13"/>
          <p:cNvSpPr/>
          <p:nvPr/>
        </p:nvSpPr>
        <p:spPr>
          <a:xfrm>
            <a:off x="2091869" y="2041351"/>
            <a:ext cx="1359093" cy="4098827"/>
          </a:xfrm>
          <a:prstGeom prst="curvedRightArrow">
            <a:avLst/>
          </a:prstGeom>
          <a:solidFill>
            <a:srgbClr val="F3F3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9991003" y="1404105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4" name="위쪽/아래쪽 화살표 123"/>
          <p:cNvSpPr/>
          <p:nvPr/>
        </p:nvSpPr>
        <p:spPr>
          <a:xfrm>
            <a:off x="10498622" y="2637969"/>
            <a:ext cx="598055" cy="1132503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9991659" y="5407451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홧팅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6" name="오른쪽으로 구부러진 화살표 125"/>
          <p:cNvSpPr/>
          <p:nvPr/>
        </p:nvSpPr>
        <p:spPr>
          <a:xfrm>
            <a:off x="8531843" y="2033736"/>
            <a:ext cx="1359093" cy="4098827"/>
          </a:xfrm>
          <a:prstGeom prst="curvedRightArrow">
            <a:avLst/>
          </a:prstGeom>
          <a:solidFill>
            <a:srgbClr val="F3F3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0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4" grpId="0" animBg="1"/>
      <p:bldP spid="13" grpId="0" animBg="1"/>
      <p:bldP spid="114" grpId="0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4" grpId="0" animBg="1"/>
      <p:bldP spid="120" grpId="0" animBg="1"/>
      <p:bldP spid="120" grpId="1" animBg="1"/>
      <p:bldP spid="124" grpId="0" animBg="1"/>
      <p:bldP spid="124" grpId="1" animBg="1"/>
      <p:bldP spid="125" grpId="0" animBg="1"/>
      <p:bldP spid="1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56B7AA-726C-46BA-BD29-C25B8200DA27}"/>
              </a:ext>
            </a:extLst>
          </p:cNvPr>
          <p:cNvGrpSpPr/>
          <p:nvPr/>
        </p:nvGrpSpPr>
        <p:grpSpPr>
          <a:xfrm>
            <a:off x="0" y="453061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994701A-97EF-481E-86FE-5A567DDD57E9}"/>
              </a:ext>
            </a:extLst>
          </p:cNvPr>
          <p:cNvGrpSpPr/>
          <p:nvPr/>
        </p:nvGrpSpPr>
        <p:grpSpPr>
          <a:xfrm>
            <a:off x="206856" y="506957"/>
            <a:ext cx="2254143" cy="600974"/>
            <a:chOff x="1018844" y="1670551"/>
            <a:chExt cx="2254143" cy="6009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EA5375F-8801-4A07-BE2B-9FAD96C2CACD}"/>
                </a:ext>
              </a:extLst>
            </p:cNvPr>
            <p:cNvSpPr txBox="1"/>
            <p:nvPr/>
          </p:nvSpPr>
          <p:spPr>
            <a:xfrm>
              <a:off x="1018844" y="1748305"/>
              <a:ext cx="2254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02. DETA SET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66FE47-4B41-48E3-91FC-054F14EFD5D1}"/>
              </a:ext>
            </a:extLst>
          </p:cNvPr>
          <p:cNvSpPr txBox="1"/>
          <p:nvPr/>
        </p:nvSpPr>
        <p:spPr>
          <a:xfrm>
            <a:off x="9616297" y="6526143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378871" y="1384366"/>
            <a:ext cx="10673271" cy="1166268"/>
            <a:chOff x="503495" y="1325757"/>
            <a:chExt cx="10673271" cy="116626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503495" y="1331015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자료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+1</a:t>
              </a:r>
              <a:endParaRPr lang="ko-KR" altLang="en-US" sz="2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59281" y="1328386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676901" y="1331015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구조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4432687" y="1328386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824266" y="1331015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설계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4" name="오른쪽 화살표 33"/>
            <p:cNvSpPr/>
            <p:nvPr/>
          </p:nvSpPr>
          <p:spPr>
            <a:xfrm>
              <a:off x="6580052" y="1328386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974734" y="1328386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졸잼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>
              <a:off x="8730520" y="1325757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9115627" y="1337373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홧팅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0" name="오른쪽 화살표 39"/>
            <p:cNvSpPr/>
            <p:nvPr/>
          </p:nvSpPr>
          <p:spPr>
            <a:xfrm>
              <a:off x="10871413" y="1334744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3824" y="2253022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779409" y="2250958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926774" y="2250957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77242" y="2244746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212203" y="2250957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378871" y="2644781"/>
            <a:ext cx="10673271" cy="1166268"/>
            <a:chOff x="505466" y="2821353"/>
            <a:chExt cx="10673271" cy="116626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505466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자료</a:t>
              </a:r>
              <a:endPara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3" name="오른쪽 화살표 62"/>
            <p:cNvSpPr/>
            <p:nvPr/>
          </p:nvSpPr>
          <p:spPr>
            <a:xfrm>
              <a:off x="2261252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678872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홧팅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>
              <a:off x="4434658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4826237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설계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7" name="오른쪽 화살표 66"/>
            <p:cNvSpPr/>
            <p:nvPr/>
          </p:nvSpPr>
          <p:spPr>
            <a:xfrm>
              <a:off x="6582023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976705" y="2823982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졸잼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>
              <a:off x="8732491" y="2821353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9117598" y="2832969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구조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1" name="오른쪽 화살표 70"/>
            <p:cNvSpPr/>
            <p:nvPr/>
          </p:nvSpPr>
          <p:spPr>
            <a:xfrm>
              <a:off x="10873384" y="2830340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05795" y="3748618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81380" y="3746554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928745" y="3746553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079213" y="3740342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9214174" y="3746553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</p:grpSp>
      <p:sp>
        <p:nvSpPr>
          <p:cNvPr id="92" name="모서리가 둥근 직사각형 91"/>
          <p:cNvSpPr/>
          <p:nvPr/>
        </p:nvSpPr>
        <p:spPr>
          <a:xfrm>
            <a:off x="200882" y="1386994"/>
            <a:ext cx="877598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87136" y="2647409"/>
            <a:ext cx="1102406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+1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87136" y="3937993"/>
            <a:ext cx="1102406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+1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graph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1378871" y="3965191"/>
            <a:ext cx="10673271" cy="1166268"/>
            <a:chOff x="505466" y="2821353"/>
            <a:chExt cx="10673271" cy="1166268"/>
          </a:xfrm>
        </p:grpSpPr>
        <p:sp>
          <p:nvSpPr>
            <p:cNvPr id="98" name="모서리가 둥근 직사각형 97"/>
            <p:cNvSpPr/>
            <p:nvPr/>
          </p:nvSpPr>
          <p:spPr>
            <a:xfrm>
              <a:off x="505466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자료</a:t>
              </a:r>
              <a:r>
                <a:rPr lang="en-US" altLang="ko-KR" sz="2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+1</a:t>
              </a:r>
              <a:endPara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9" name="오른쪽 화살표 98"/>
            <p:cNvSpPr/>
            <p:nvPr/>
          </p:nvSpPr>
          <p:spPr>
            <a:xfrm>
              <a:off x="2261252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678872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홧팅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1" name="오른쪽 화살표 100"/>
            <p:cNvSpPr/>
            <p:nvPr/>
          </p:nvSpPr>
          <p:spPr>
            <a:xfrm>
              <a:off x="4434658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4826237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설계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+1</a:t>
              </a:r>
              <a:endPara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3" name="오른쪽 화살표 102"/>
            <p:cNvSpPr/>
            <p:nvPr/>
          </p:nvSpPr>
          <p:spPr>
            <a:xfrm>
              <a:off x="6582023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6976705" y="2823982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졸잼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+1</a:t>
              </a:r>
              <a:endPara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5" name="오른쪽 화살표 104"/>
            <p:cNvSpPr/>
            <p:nvPr/>
          </p:nvSpPr>
          <p:spPr>
            <a:xfrm>
              <a:off x="8732491" y="2821353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9117598" y="2832969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구조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7" name="오른쪽 화살표 106"/>
            <p:cNvSpPr/>
            <p:nvPr/>
          </p:nvSpPr>
          <p:spPr>
            <a:xfrm>
              <a:off x="10873384" y="2830340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05795" y="3748618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781380" y="3746554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928745" y="3746553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079213" y="3740342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214174" y="3746553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3582325" y="5639721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0059218" y="5656705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홧팅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9" name="오른쪽 화살표 78"/>
          <p:cNvSpPr/>
          <p:nvPr/>
        </p:nvSpPr>
        <p:spPr>
          <a:xfrm rot="5400000">
            <a:off x="4230147" y="5010445"/>
            <a:ext cx="305353" cy="814866"/>
          </a:xfrm>
          <a:prstGeom prst="rightArrow">
            <a:avLst/>
          </a:prstGeom>
          <a:solidFill>
            <a:srgbClr val="F3F3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화살표 79"/>
          <p:cNvSpPr/>
          <p:nvPr/>
        </p:nvSpPr>
        <p:spPr>
          <a:xfrm rot="5400000">
            <a:off x="10646076" y="5010446"/>
            <a:ext cx="305353" cy="814866"/>
          </a:xfrm>
          <a:prstGeom prst="rightArrow">
            <a:avLst/>
          </a:prstGeom>
          <a:solidFill>
            <a:srgbClr val="F3F3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오른쪽 화살표 80"/>
          <p:cNvSpPr/>
          <p:nvPr/>
        </p:nvSpPr>
        <p:spPr>
          <a:xfrm rot="20991920">
            <a:off x="5265095" y="5275271"/>
            <a:ext cx="4847713" cy="523425"/>
          </a:xfrm>
          <a:prstGeom prst="rightArrow">
            <a:avLst/>
          </a:prstGeom>
          <a:solidFill>
            <a:srgbClr val="F3F3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 rot="11596909">
            <a:off x="5138735" y="5226442"/>
            <a:ext cx="4847713" cy="523425"/>
          </a:xfrm>
          <a:prstGeom prst="rightArrow">
            <a:avLst/>
          </a:prstGeom>
          <a:solidFill>
            <a:srgbClr val="F3F3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4" grpId="0" animBg="1"/>
      <p:bldP spid="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56B7AA-726C-46BA-BD29-C25B8200DA27}"/>
              </a:ext>
            </a:extLst>
          </p:cNvPr>
          <p:cNvGrpSpPr/>
          <p:nvPr/>
        </p:nvGrpSpPr>
        <p:grpSpPr>
          <a:xfrm>
            <a:off x="0" y="40363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994701A-97EF-481E-86FE-5A567DDD57E9}"/>
              </a:ext>
            </a:extLst>
          </p:cNvPr>
          <p:cNvGrpSpPr/>
          <p:nvPr/>
        </p:nvGrpSpPr>
        <p:grpSpPr>
          <a:xfrm>
            <a:off x="99678" y="506957"/>
            <a:ext cx="3108543" cy="597313"/>
            <a:chOff x="911666" y="1670551"/>
            <a:chExt cx="3108543" cy="59731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EA5375F-8801-4A07-BE2B-9FAD96C2CACD}"/>
                </a:ext>
              </a:extLst>
            </p:cNvPr>
            <p:cNvSpPr txBox="1"/>
            <p:nvPr/>
          </p:nvSpPr>
          <p:spPr>
            <a:xfrm>
              <a:off x="911666" y="1744644"/>
              <a:ext cx="3108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04. Key Function 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66FE47-4B41-48E3-91FC-054F14EFD5D1}"/>
              </a:ext>
            </a:extLst>
          </p:cNvPr>
          <p:cNvSpPr txBox="1"/>
          <p:nvPr/>
        </p:nvSpPr>
        <p:spPr>
          <a:xfrm>
            <a:off x="9616297" y="6526143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E0C331E-4193-4A76-AF60-1A47650A1136}"/>
              </a:ext>
            </a:extLst>
          </p:cNvPr>
          <p:cNvSpPr/>
          <p:nvPr/>
        </p:nvSpPr>
        <p:spPr>
          <a:xfrm>
            <a:off x="57150" y="1128109"/>
            <a:ext cx="1167604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err="1" smtClean="0">
                <a:solidFill>
                  <a:schemeClr val="bg1"/>
                </a:solidFill>
              </a:rPr>
              <a:t>MakeGraph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Next_Graph</a:t>
            </a:r>
            <a:r>
              <a:rPr lang="en-US" altLang="ko-KR" sz="2000" dirty="0" smtClean="0">
                <a:solidFill>
                  <a:schemeClr val="bg1"/>
                </a:solidFill>
              </a:rPr>
              <a:t>){</a:t>
            </a:r>
          </a:p>
          <a:p>
            <a:pPr fontAlgn="base"/>
            <a:r>
              <a:rPr lang="en-US" altLang="ko-KR" sz="2000" dirty="0" smtClean="0">
                <a:solidFill>
                  <a:schemeClr val="bg1"/>
                </a:solidFill>
              </a:rPr>
              <a:t>	IF( 1</a:t>
            </a:r>
            <a:r>
              <a:rPr lang="ko-KR" altLang="en-US" sz="2000" dirty="0" smtClean="0">
                <a:solidFill>
                  <a:schemeClr val="bg1"/>
                </a:solidFill>
              </a:rPr>
              <a:t>위 검색어가 현 그래프의 </a:t>
            </a:r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</a:rPr>
              <a:t>위가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같는</a:t>
            </a:r>
            <a:r>
              <a:rPr lang="ko-KR" altLang="en-US" sz="2000" dirty="0" smtClean="0">
                <a:solidFill>
                  <a:schemeClr val="bg1"/>
                </a:solidFill>
              </a:rPr>
              <a:t> 지 확인한다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.)</a:t>
            </a: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{ //</a:t>
            </a:r>
            <a:r>
              <a:rPr lang="ko-KR" altLang="en-US" sz="2000" dirty="0" smtClean="0">
                <a:solidFill>
                  <a:schemeClr val="bg1"/>
                </a:solidFill>
              </a:rPr>
              <a:t>같다면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2000" dirty="0" smtClean="0">
                <a:solidFill>
                  <a:schemeClr val="bg1"/>
                </a:solidFill>
              </a:rPr>
              <a:t>		</a:t>
            </a:r>
            <a:r>
              <a:rPr lang="ko-KR" altLang="en-US" sz="2000" dirty="0" smtClean="0">
                <a:solidFill>
                  <a:schemeClr val="bg1"/>
                </a:solidFill>
              </a:rPr>
              <a:t>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그림과같이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timecount</a:t>
            </a:r>
            <a:r>
              <a:rPr lang="ko-KR" altLang="en-US" sz="2000" dirty="0" smtClean="0">
                <a:solidFill>
                  <a:schemeClr val="bg1"/>
                </a:solidFill>
              </a:rPr>
              <a:t>를 </a:t>
            </a:r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</a:rPr>
              <a:t>증가시킨다</a:t>
            </a:r>
            <a:r>
              <a:rPr lang="en-US" altLang="ko-KR" sz="2000" dirty="0" smtClean="0">
                <a:solidFill>
                  <a:schemeClr val="bg1"/>
                </a:solidFill>
              </a:rPr>
              <a:t>.}</a:t>
            </a: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else{//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다를경우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	</a:t>
            </a:r>
            <a:r>
              <a:rPr lang="ko-KR" altLang="en-US" sz="2000" dirty="0" smtClean="0">
                <a:solidFill>
                  <a:schemeClr val="bg1"/>
                </a:solidFill>
              </a:rPr>
              <a:t>다를 경우 계속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NextGraph</a:t>
            </a:r>
            <a:r>
              <a:rPr lang="ko-KR" altLang="en-US" sz="2000" dirty="0" smtClean="0">
                <a:solidFill>
                  <a:schemeClr val="bg1"/>
                </a:solidFill>
              </a:rPr>
              <a:t>의 다음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노드를</a:t>
            </a:r>
            <a:r>
              <a:rPr lang="ko-KR" altLang="en-US" sz="2000" dirty="0" smtClean="0">
                <a:solidFill>
                  <a:schemeClr val="bg1"/>
                </a:solidFill>
              </a:rPr>
              <a:t> 통해서 검색을 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	if(1</a:t>
            </a:r>
            <a:r>
              <a:rPr lang="ko-KR" altLang="en-US" sz="2000" dirty="0" smtClean="0">
                <a:solidFill>
                  <a:schemeClr val="bg1"/>
                </a:solidFill>
              </a:rPr>
              <a:t>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검색어과</a:t>
            </a:r>
            <a:r>
              <a:rPr lang="ko-KR" altLang="en-US" sz="2000" dirty="0" smtClean="0">
                <a:solidFill>
                  <a:schemeClr val="bg1"/>
                </a:solidFill>
              </a:rPr>
              <a:t> 같은 단어가 있다면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	{	</a:t>
            </a:r>
            <a:r>
              <a:rPr lang="ko-KR" altLang="en-US" sz="2000" dirty="0" smtClean="0">
                <a:solidFill>
                  <a:schemeClr val="bg1"/>
                </a:solidFill>
              </a:rPr>
              <a:t>해당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검색어를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Next_Graph</a:t>
            </a:r>
            <a:r>
              <a:rPr lang="ko-KR" altLang="en-US" sz="2000" dirty="0" smtClean="0">
                <a:solidFill>
                  <a:schemeClr val="bg1"/>
                </a:solidFill>
              </a:rPr>
              <a:t>의 검색어로 바꾸고</a:t>
            </a:r>
            <a:r>
              <a:rPr lang="en-US" altLang="ko-KR" sz="2000" dirty="0" smtClean="0">
                <a:solidFill>
                  <a:schemeClr val="bg1"/>
                </a:solidFill>
              </a:rPr>
              <a:t>,  </a:t>
            </a:r>
            <a:r>
              <a:rPr lang="ko-KR" altLang="en-US" sz="2000" dirty="0" smtClean="0">
                <a:solidFill>
                  <a:schemeClr val="bg1"/>
                </a:solidFill>
              </a:rPr>
              <a:t>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검색어는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하위노드로</a:t>
            </a:r>
            <a:r>
              <a:rPr lang="ko-KR" altLang="en-US" sz="2000" dirty="0" smtClean="0">
                <a:solidFill>
                  <a:schemeClr val="bg1"/>
                </a:solidFill>
              </a:rPr>
              <a:t> 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		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어준다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</a:rPr>
              <a:t>그리고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하위노드로</a:t>
            </a:r>
            <a:r>
              <a:rPr lang="ko-KR" altLang="en-US" sz="2000" dirty="0" smtClean="0">
                <a:solidFill>
                  <a:schemeClr val="bg1"/>
                </a:solidFill>
              </a:rPr>
              <a:t> 들어간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검색어는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Next_Graph</a:t>
            </a:r>
            <a:r>
              <a:rPr lang="ko-KR" altLang="en-US" sz="2000" dirty="0" smtClean="0">
                <a:solidFill>
                  <a:schemeClr val="bg1"/>
                </a:solidFill>
              </a:rPr>
              <a:t>에 있는 검색어로 이</a:t>
            </a:r>
            <a:r>
              <a:rPr lang="en-US" altLang="ko-KR" sz="2000" dirty="0" smtClean="0">
                <a:solidFill>
                  <a:schemeClr val="bg1"/>
                </a:solidFill>
              </a:rPr>
              <a:t>			</a:t>
            </a:r>
            <a:r>
              <a:rPr lang="ko-KR" altLang="en-US" sz="2000" dirty="0" smtClean="0">
                <a:solidFill>
                  <a:schemeClr val="bg1"/>
                </a:solidFill>
              </a:rPr>
              <a:t>어주는 </a:t>
            </a:r>
            <a:r>
              <a:rPr lang="en-US" altLang="ko-KR" sz="2000" dirty="0" smtClean="0">
                <a:solidFill>
                  <a:schemeClr val="bg1"/>
                </a:solidFill>
              </a:rPr>
              <a:t>Edge</a:t>
            </a:r>
            <a:r>
              <a:rPr lang="ko-KR" altLang="en-US" sz="2000" dirty="0" smtClean="0">
                <a:solidFill>
                  <a:schemeClr val="bg1"/>
                </a:solidFill>
              </a:rPr>
              <a:t>를 만든다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</a:rPr>
              <a:t>그리고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그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Next_Graph</a:t>
            </a:r>
            <a:r>
              <a:rPr lang="ko-KR" altLang="en-US" sz="2000" dirty="0" smtClean="0">
                <a:solidFill>
                  <a:schemeClr val="bg1"/>
                </a:solidFill>
              </a:rPr>
              <a:t>에 있는 그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검색어를</a:t>
            </a:r>
            <a:r>
              <a:rPr lang="ko-KR" altLang="en-US" sz="2000" dirty="0" smtClean="0">
                <a:solidFill>
                  <a:schemeClr val="bg1"/>
                </a:solidFill>
              </a:rPr>
              <a:t> 바꿔준다</a:t>
            </a:r>
            <a:r>
              <a:rPr lang="en-US" altLang="ko-KR" sz="2000" dirty="0" smtClean="0">
                <a:solidFill>
                  <a:schemeClr val="bg1"/>
                </a:solidFill>
              </a:rPr>
              <a:t>.			Return;	}</a:t>
            </a: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	else{ 	</a:t>
            </a:r>
            <a:r>
              <a:rPr lang="ko-KR" altLang="en-US" sz="2000" dirty="0" smtClean="0">
                <a:solidFill>
                  <a:schemeClr val="bg1"/>
                </a:solidFill>
              </a:rPr>
              <a:t>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검색어랑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Next_Graph</a:t>
            </a:r>
            <a:r>
              <a:rPr lang="ko-KR" altLang="en-US" sz="2000" dirty="0" smtClean="0">
                <a:solidFill>
                  <a:schemeClr val="bg1"/>
                </a:solidFill>
              </a:rPr>
              <a:t>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검색어를</a:t>
            </a:r>
            <a:r>
              <a:rPr lang="ko-KR" altLang="en-US" sz="2000" dirty="0" smtClean="0">
                <a:solidFill>
                  <a:schemeClr val="bg1"/>
                </a:solidFill>
              </a:rPr>
              <a:t> 바꿔준다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</a:rPr>
              <a:t>그리고 파일에 없었던 새로운 </a:t>
            </a:r>
            <a:r>
              <a:rPr lang="en-US" altLang="ko-KR" sz="2000" dirty="0" smtClean="0">
                <a:solidFill>
                  <a:schemeClr val="bg1"/>
                </a:solidFill>
              </a:rPr>
              <a:t>			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검색어를</a:t>
            </a:r>
            <a:r>
              <a:rPr lang="ko-KR" altLang="en-US" sz="2000" dirty="0" smtClean="0">
                <a:solidFill>
                  <a:schemeClr val="bg1"/>
                </a:solidFill>
              </a:rPr>
              <a:t> 저장한다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.}</a:t>
            </a:r>
            <a:r>
              <a:rPr lang="en-US" altLang="ko-KR" sz="2000" smtClean="0">
                <a:solidFill>
                  <a:schemeClr val="bg1"/>
                </a:solidFill>
              </a:rPr>
              <a:t>	</a:t>
            </a:r>
            <a:r>
              <a:rPr lang="en-US" altLang="ko-KR" sz="2000" smtClean="0">
                <a:solidFill>
                  <a:schemeClr val="bg1"/>
                </a:solidFill>
              </a:rPr>
              <a:t>}</a:t>
            </a:r>
            <a:r>
              <a:rPr lang="en-US" altLang="ko-KR" sz="2000">
                <a:solidFill>
                  <a:schemeClr val="bg1"/>
                </a:solidFill>
              </a:rPr>
              <a:t> </a:t>
            </a:r>
            <a:r>
              <a:rPr lang="en-US" altLang="ko-KR" sz="2000" smtClean="0">
                <a:solidFill>
                  <a:schemeClr val="bg1"/>
                </a:solidFill>
              </a:rPr>
              <a:t>     </a:t>
            </a:r>
            <a:r>
              <a:rPr lang="en-US" altLang="ko-KR" sz="2000" smtClean="0">
                <a:solidFill>
                  <a:schemeClr val="bg1"/>
                </a:solidFill>
              </a:rPr>
              <a:t>}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fontAlgn="base"/>
            <a:r>
              <a:rPr lang="ko-KR" altLang="en-US" sz="3200" dirty="0" smtClean="0">
                <a:solidFill>
                  <a:schemeClr val="bg1"/>
                </a:solidFill>
              </a:rPr>
              <a:t>너무 간단히 말해서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</a:rPr>
              <a:t>그림으로 표현하기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어려운관계로</a:t>
            </a:r>
            <a:r>
              <a:rPr lang="ko-KR" altLang="en-US" sz="3200" dirty="0" smtClean="0">
                <a:solidFill>
                  <a:schemeClr val="bg1"/>
                </a:solidFill>
              </a:rPr>
              <a:t> 쓰면서 말하겠습니다</a:t>
            </a:r>
            <a:r>
              <a:rPr lang="en-US" altLang="ko-KR" sz="3200" dirty="0" smtClean="0">
                <a:solidFill>
                  <a:schemeClr val="bg1"/>
                </a:solidFill>
              </a:rPr>
              <a:t>.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392</Words>
  <Application>Microsoft Office PowerPoint</Application>
  <PresentationFormat>와이드스크린</PresentationFormat>
  <Paragraphs>152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HY견고딕</vt:lpstr>
      <vt:lpstr>HY헤드라인M</vt:lpstr>
      <vt:lpstr>KoPub돋움체 Bold</vt:lpstr>
      <vt:lpstr>KoPub돋움체 Light</vt:lpstr>
      <vt:lpstr>나눔손글씨 붓</vt:lpstr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최영재</dc:creator>
  <cp:lastModifiedBy>최영재</cp:lastModifiedBy>
  <cp:revision>27</cp:revision>
  <dcterms:created xsi:type="dcterms:W3CDTF">2018-09-08T16:58:48Z</dcterms:created>
  <dcterms:modified xsi:type="dcterms:W3CDTF">2018-09-16T13:23:03Z</dcterms:modified>
</cp:coreProperties>
</file>