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0541B-E670-4210-AE0C-7E948B146E9B}" v="3690" dt="2021-04-05T10:08:20.199"/>
    <p1510:client id="{1C81ADBC-2FDB-4B4A-9B3A-7B3FC15E91FA}" v="4" dt="2021-04-12T08:03:05.485"/>
    <p1510:client id="{64F97D3B-B797-4866-92E4-5276CEA77FF6}" v="150" dt="2021-03-30T08:59:21.342"/>
    <p1510:client id="{7B8395AE-F995-44B4-B0CC-3CFFF9A59AEC}" v="107" dt="2021-04-05T10:15:35.756"/>
    <p1510:client id="{94C81759-06DA-49E9-8DB1-2A10950F5FB1}" v="4025" dt="2021-03-30T08:54:02.183"/>
    <p1510:client id="{D89D2B81-398A-49AE-9A37-5B2191A93F81}" v="1461" dt="2021-04-15T07:09:2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4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4021606"/>
          </a:xfrm>
        </p:spPr>
        <p:txBody>
          <a:bodyPr anchor="ctr">
            <a:normAutofit/>
          </a:bodyPr>
          <a:lstStyle/>
          <a:p>
            <a:r>
              <a:rPr lang="ko-KR" altLang="en-US" sz="3100" dirty="0">
                <a:solidFill>
                  <a:schemeClr val="tx1"/>
                </a:solidFill>
                <a:ea typeface="휴먼매직체"/>
              </a:rPr>
              <a:t>스타벅스 주문 기능</a:t>
            </a:r>
            <a:endParaRPr lang="en-US" sz="3100" dirty="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163634"/>
            <a:ext cx="3511233" cy="1723200"/>
          </a:xfrm>
        </p:spPr>
        <p:txBody>
          <a:bodyPr anchor="t">
            <a:normAutofit/>
          </a:bodyPr>
          <a:lstStyle/>
          <a:p>
            <a:r>
              <a:rPr lang="ko-KR" altLang="en-US" sz="2200" dirty="0">
                <a:ea typeface="Microsoft GothicNeo"/>
                <a:cs typeface="Microsoft GothicNeo"/>
              </a:rPr>
              <a:t>회원가입</a:t>
            </a:r>
            <a:r>
              <a:rPr lang="en-US" altLang="ko-KR" sz="2200" dirty="0">
                <a:ea typeface="Microsoft GothicNeo"/>
                <a:cs typeface="Microsoft GothicNeo"/>
              </a:rPr>
              <a:t>, </a:t>
            </a:r>
            <a:r>
              <a:rPr lang="en-US" altLang="ko-KR" sz="2200" dirty="0" err="1">
                <a:ea typeface="Microsoft GothicNeo"/>
                <a:cs typeface="Microsoft GothicNeo"/>
              </a:rPr>
              <a:t>로그인부터</a:t>
            </a:r>
            <a:r>
              <a:rPr lang="en-US" altLang="ko-KR" sz="2200" dirty="0">
                <a:ea typeface="Microsoft GothicNeo"/>
                <a:cs typeface="Microsoft GothicNeo"/>
              </a:rPr>
              <a:t> </a:t>
            </a:r>
            <a:r>
              <a:rPr lang="en-US" altLang="ko-KR" sz="2200" dirty="0" err="1">
                <a:ea typeface="Microsoft GothicNeo"/>
                <a:cs typeface="Microsoft GothicNeo"/>
              </a:rPr>
              <a:t>주문</a:t>
            </a:r>
            <a:r>
              <a:rPr lang="en-US" altLang="ko-KR" sz="2200" dirty="0">
                <a:ea typeface="Microsoft GothicNeo"/>
                <a:cs typeface="Microsoft GothicNeo"/>
              </a:rPr>
              <a:t>, </a:t>
            </a:r>
            <a:r>
              <a:rPr lang="en-US" altLang="ko-KR" sz="2200" dirty="0" err="1">
                <a:ea typeface="Microsoft GothicNeo"/>
                <a:cs typeface="Microsoft GothicNeo"/>
              </a:rPr>
              <a:t>관리자</a:t>
            </a:r>
            <a:r>
              <a:rPr lang="en-US" altLang="ko-KR" sz="2200" dirty="0">
                <a:ea typeface="Microsoft GothicNeo"/>
                <a:cs typeface="Microsoft GothicNeo"/>
              </a:rPr>
              <a:t> </a:t>
            </a:r>
            <a:r>
              <a:rPr lang="en-US" altLang="ko-KR" sz="2200" dirty="0" err="1">
                <a:ea typeface="Microsoft GothicNeo"/>
                <a:cs typeface="Microsoft GothicNeo"/>
              </a:rPr>
              <a:t>모드로</a:t>
            </a:r>
            <a:r>
              <a:rPr lang="en-US" altLang="ko-KR" sz="2200" dirty="0">
                <a:ea typeface="Microsoft GothicNeo"/>
                <a:cs typeface="Microsoft GothicNeo"/>
              </a:rPr>
              <a:t> </a:t>
            </a:r>
            <a:r>
              <a:rPr lang="en-US" altLang="ko-KR" sz="2200" dirty="0" err="1">
                <a:ea typeface="Microsoft GothicNeo"/>
                <a:cs typeface="Microsoft GothicNeo"/>
              </a:rPr>
              <a:t>매출</a:t>
            </a:r>
            <a:r>
              <a:rPr lang="en-US" altLang="ko-KR" sz="2200" dirty="0">
                <a:ea typeface="Microsoft GothicNeo"/>
                <a:cs typeface="Microsoft GothicNeo"/>
              </a:rPr>
              <a:t>, </a:t>
            </a:r>
            <a:r>
              <a:rPr lang="en-US" altLang="ko-KR" sz="2200" dirty="0" err="1">
                <a:ea typeface="Microsoft GothicNeo"/>
                <a:cs typeface="Microsoft GothicNeo"/>
              </a:rPr>
              <a:t>회원</a:t>
            </a:r>
            <a:r>
              <a:rPr lang="en-US" altLang="ko-KR" sz="2200" dirty="0">
                <a:ea typeface="Microsoft GothicNeo"/>
                <a:cs typeface="Microsoft GothicNeo"/>
              </a:rPr>
              <a:t> </a:t>
            </a:r>
            <a:r>
              <a:rPr lang="en-US" altLang="ko-KR" sz="2200" dirty="0" err="1">
                <a:ea typeface="Microsoft GothicNeo"/>
                <a:cs typeface="Microsoft GothicNeo"/>
              </a:rPr>
              <a:t>관리까지</a:t>
            </a:r>
            <a:r>
              <a:rPr lang="en-US" altLang="ko-KR" sz="2200" dirty="0">
                <a:ea typeface="Microsoft GothicNeo"/>
                <a:cs typeface="Microsoft GothicNeo"/>
              </a:rPr>
              <a:t> </a:t>
            </a:r>
            <a:r>
              <a:rPr lang="en-US" altLang="ko-KR" sz="2200" dirty="0" err="1">
                <a:ea typeface="Microsoft GothicNeo"/>
                <a:cs typeface="Microsoft GothicNeo"/>
              </a:rPr>
              <a:t>가능한</a:t>
            </a:r>
            <a:r>
              <a:rPr lang="en-US" altLang="ko-KR" sz="2200" dirty="0">
                <a:ea typeface="Microsoft GothicNeo"/>
                <a:cs typeface="Microsoft GothicNeo"/>
              </a:rPr>
              <a:t> </a:t>
            </a:r>
            <a:r>
              <a:rPr lang="en-US" altLang="ko-KR" sz="2200" dirty="0" err="1">
                <a:ea typeface="Microsoft GothicNeo"/>
                <a:cs typeface="Microsoft GothicNeo"/>
              </a:rPr>
              <a:t>기능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테이크아웃 커피 트레이">
            <a:extLst>
              <a:ext uri="{FF2B5EF4-FFF2-40B4-BE49-F238E27FC236}">
                <a16:creationId xmlns:a16="http://schemas.microsoft.com/office/drawing/2014/main" id="{2EFA647B-B815-422F-BD43-EF731E61E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3" r="15650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Mainframe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소개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1842490"/>
            <a:ext cx="4477444" cy="4238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메뉴들과 가격, 잔여 포인트, 총 결제 예상금액 등을 확인할 수 있는 frame</a:t>
            </a:r>
            <a:endParaRPr lang="ko-KR"/>
          </a:p>
          <a:p>
            <a:endParaRPr lang="ko-KR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로그인 완료 시 관리자 </a:t>
            </a:r>
            <a:r>
              <a:rPr lang="ko-KR" altLang="en-US" sz="1800" b="0" cap="all" err="1">
                <a:solidFill>
                  <a:srgbClr val="FFFFFF"/>
                </a:solidFill>
                <a:ea typeface="+mj-lt"/>
                <a:cs typeface="+mj-lt"/>
              </a:rPr>
              <a:t>id가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아닐 경우 </a:t>
            </a:r>
            <a:r>
              <a:rPr lang="ko-KR" altLang="en-US" sz="1800" b="0" cap="all" err="1">
                <a:solidFill>
                  <a:srgbClr val="FFFFFF"/>
                </a:solidFill>
                <a:ea typeface="+mj-lt"/>
                <a:cs typeface="+mj-lt"/>
              </a:rPr>
              <a:t>mainframe이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실행되며, 로그인과 동시에 장바구니로 사용할 테이블을 </a:t>
            </a:r>
            <a:r>
              <a:rPr lang="ko-KR" altLang="en-US" sz="1800" b="0" cap="all" err="1">
                <a:solidFill>
                  <a:srgbClr val="FFFFFF"/>
                </a:solidFill>
                <a:ea typeface="+mj-lt"/>
                <a:cs typeface="+mj-lt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추가하고 </a:t>
            </a:r>
            <a:r>
              <a:rPr lang="ko-KR" altLang="en-US" sz="1800" b="0" cap="all" err="1">
                <a:solidFill>
                  <a:srgbClr val="FFFFFF"/>
                </a:solidFill>
                <a:ea typeface="+mj-lt"/>
                <a:cs typeface="+mj-lt"/>
              </a:rPr>
              <a:t>mainframe이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종료되면 테이블을 삭제함</a:t>
            </a:r>
            <a:endParaRPr lang="ko-KR"/>
          </a:p>
          <a:p>
            <a:endParaRPr lang="ko-KR" altLang="en-US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메뉴 하나하나 클릭 시 메뉴에 대한 상세 소개와 메뉴 이미지 확인이 가능하며, 장바구니에 구매하고자 하는 메뉴를 추가가 가능함</a:t>
            </a:r>
            <a:endParaRPr lang="ko-KR"/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잔여 포인트 확인이 가능함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장바구니에 메뉴 추가 후 </a:t>
            </a:r>
            <a:r>
              <a:rPr lang="ko-KR" altLang="en-US" sz="1800" b="0" cap="all" err="1">
                <a:solidFill>
                  <a:srgbClr val="FFFFFF"/>
                </a:solidFill>
                <a:ea typeface="+mj-lt"/>
                <a:cs typeface="+mj-lt"/>
              </a:rPr>
              <a:t>새로고침을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통해 총 결제금액 확인이 가능함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로그아웃 버튼을 통해 로그아웃이 가능함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주문하기 버튼을 통해 주문창으로 이동이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가능함</a:t>
            </a:r>
            <a:endParaRPr lang="ko-KR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728320" y="5183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MainFrame</a:t>
            </a:r>
            <a:r>
              <a:rPr lang="ko-KR" altLang="en-US" dirty="0">
                <a:ea typeface="휴먼매직체"/>
                <a:cs typeface="Microsoft GothicNeo"/>
              </a:rPr>
              <a:t> 화면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1E666E29-12E6-4D05-A577-2ED730E1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34962"/>
            <a:ext cx="5877790" cy="39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메뉴정보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 및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장바구니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추가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007014"/>
            <a:ext cx="4486103" cy="40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주문하고자하는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메뉴 클릭 시 메뉴정보, 메뉴 이미지 확인이 가능함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온도, 수량, 사이즈(커피 메뉴 클릭 시 원두도 추가됨)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를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선택하고 선택한 메뉴를 장바구니에 추가가 가능함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수량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미선택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시 장바구니에 추가가 안되며, 장바구니 추가 버튼 클릭 시 오류 메시지 출력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수량 선택 후 장바구니 추가 완료되면 장바구니 추가 완료 메시지 출력</a:t>
            </a:r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6161275" y="3174102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메뉴 클릭 시 메뉴정보 확인 및 장바구니 추가 가능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F9DAB8D-A226-4B7A-BEE9-ECA117A7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18" y="435655"/>
            <a:ext cx="4059381" cy="273087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A8046DC-E17A-46AB-A598-A00C65EB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59" y="3769737"/>
            <a:ext cx="1582882" cy="231457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7FD4833D-E834-485B-B655-14864A2F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3769806"/>
            <a:ext cx="1582883" cy="23144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A9593B-7779-406C-8533-C9B84E1F79AC}"/>
              </a:ext>
            </a:extLst>
          </p:cNvPr>
          <p:cNvSpPr txBox="1"/>
          <p:nvPr/>
        </p:nvSpPr>
        <p:spPr>
          <a:xfrm>
            <a:off x="6161274" y="6100874"/>
            <a:ext cx="1634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수량 </a:t>
            </a:r>
            <a:r>
              <a:rPr lang="ko-KR" altLang="en-US" dirty="0" err="1">
                <a:ea typeface="휴먼매직체"/>
                <a:cs typeface="Microsoft GothicNeo"/>
              </a:rPr>
              <a:t>미선택</a:t>
            </a:r>
            <a:r>
              <a:rPr lang="ko-KR" altLang="en-US" dirty="0">
                <a:ea typeface="휴먼매직체"/>
                <a:cs typeface="Microsoft GothicNeo"/>
              </a:rPr>
              <a:t> 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9D54A-64E3-42C9-BB7E-C65BB33DD21F}"/>
              </a:ext>
            </a:extLst>
          </p:cNvPr>
          <p:cNvSpPr txBox="1"/>
          <p:nvPr/>
        </p:nvSpPr>
        <p:spPr>
          <a:xfrm>
            <a:off x="8533865" y="6100874"/>
            <a:ext cx="22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장바구니 추가 완료</a:t>
            </a:r>
          </a:p>
        </p:txBody>
      </p:sp>
    </p:spTree>
    <p:extLst>
      <p:ext uri="{BB962C8B-B14F-4D97-AF65-F5344CB8AC3E}">
        <p14:creationId xmlns:p14="http://schemas.microsoft.com/office/powerpoint/2010/main" val="112234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새로고침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버튼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76930" y="3297219"/>
            <a:ext cx="4486103" cy="40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장바구니에 메뉴를 추가하고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새로고침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버튼 클릭 시 현재까지 저장된 장바구니에 추가된 메뉴의 총 금액이 업데이트됨</a:t>
            </a:r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762957" y="4966534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새로고침으로</a:t>
            </a:r>
            <a:r>
              <a:rPr lang="ko-KR" altLang="en-US" dirty="0">
                <a:ea typeface="휴먼매직체"/>
                <a:cs typeface="Microsoft GothicNeo"/>
              </a:rPr>
              <a:t> 총 금액 업데이트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6D5FF2-BDA9-4D62-B1E2-4480F7DF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59" y="1498170"/>
            <a:ext cx="5237018" cy="3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Order frame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소개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388016"/>
            <a:ext cx="4477444" cy="498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주문 내역을 확인하고 포인트 사용 및 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주문을 할 수 있는 frame</a:t>
            </a:r>
            <a:endParaRPr lang="ko-KR" altLang="en-US" sz="1800" b="0" cap="all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endParaRPr lang="ko-KR" altLang="en-US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장바구니에 메뉴 추가 후 주문하기 버튼 클릭 시 장바구니에 추가된 메뉴가 없으면 오류 메시지를 출력하고 메뉴가 있으면 주문창을 띄움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780275" y="6074897"/>
            <a:ext cx="3782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주문창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CDB121-C72E-43F6-BE76-5B59EE43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41" y="3607178"/>
            <a:ext cx="3704360" cy="247516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A85038A4-E2FB-48E8-9ACD-9F12790B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41" y="507988"/>
            <a:ext cx="3704359" cy="24476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15F599-4F31-4C77-B134-D69B427A2421}"/>
              </a:ext>
            </a:extLst>
          </p:cNvPr>
          <p:cNvSpPr txBox="1"/>
          <p:nvPr/>
        </p:nvSpPr>
        <p:spPr>
          <a:xfrm>
            <a:off x="5745638" y="2948965"/>
            <a:ext cx="3782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선택된 </a:t>
            </a:r>
            <a:r>
              <a:rPr lang="ko-KR" altLang="en-US" dirty="0" err="1">
                <a:ea typeface="휴먼매직체"/>
                <a:cs typeface="Microsoft GothicNeo"/>
              </a:rPr>
              <a:t>메뉴x</a:t>
            </a:r>
          </a:p>
        </p:txBody>
      </p:sp>
    </p:spTree>
    <p:extLst>
      <p:ext uri="{BB962C8B-B14F-4D97-AF65-F5344CB8AC3E}">
        <p14:creationId xmlns:p14="http://schemas.microsoft.com/office/powerpoint/2010/main" val="382212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포인트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사용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1963719"/>
            <a:ext cx="4477444" cy="5407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포인트는 </a:t>
            </a:r>
            <a:r>
              <a:rPr lang="en-US" alt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5000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점부터 사용이 가능하며</a:t>
            </a:r>
            <a:r>
              <a:rPr lang="en-US" alt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,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사용하기 버튼 클릭 시 총 결제 금액에서 차감되고 주문하기 버튼 클릭 시 최종적으로 </a:t>
            </a:r>
            <a:r>
              <a:rPr lang="ko-KR" sz="1800" b="0" cap="all" dirty="0" err="1">
                <a:solidFill>
                  <a:srgbClr val="FFFFFF"/>
                </a:solidFill>
                <a:ea typeface="+mj-lt"/>
                <a:cs typeface="+mj-lt"/>
              </a:rPr>
              <a:t>DB에서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 사용한 포인트가 차감됨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포인트가 5000점 미만인데 사용하기 버튼 클릭 시 에러메시지 출력됨</a:t>
            </a:r>
            <a:endParaRPr lang="ko-KR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최종적으로 주문 완료 클릭 시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id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,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order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, 금액, 날짜가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추가되며, 주문이 완료됨</a:t>
            </a:r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667707" y="6057579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주문완료 시 주문표에 추가되는 기록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E20345-57EF-4138-A440-3F8B5FB0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6" y="5465947"/>
            <a:ext cx="2743200" cy="58469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9E98739-30B4-406F-ABD9-5EB247B3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453736"/>
            <a:ext cx="2743200" cy="182880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4244D743-294A-4AF6-B932-C8C561359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7" y="2873446"/>
            <a:ext cx="2743200" cy="1821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C9062-ECCA-4BEA-A3F0-B6BD6ECC9718}"/>
              </a:ext>
            </a:extLst>
          </p:cNvPr>
          <p:cNvSpPr txBox="1"/>
          <p:nvPr/>
        </p:nvSpPr>
        <p:spPr>
          <a:xfrm>
            <a:off x="5667706" y="2290874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포인트 5000점 미만 시 사용하기 버튼 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7AAB9-55EE-4AC2-9D48-36C2B5734DA4}"/>
              </a:ext>
            </a:extLst>
          </p:cNvPr>
          <p:cNvSpPr txBox="1"/>
          <p:nvPr/>
        </p:nvSpPr>
        <p:spPr>
          <a:xfrm>
            <a:off x="5667707" y="4724079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주문완료 시</a:t>
            </a:r>
          </a:p>
        </p:txBody>
      </p:sp>
    </p:spTree>
    <p:extLst>
      <p:ext uri="{BB962C8B-B14F-4D97-AF65-F5344CB8AC3E}">
        <p14:creationId xmlns:p14="http://schemas.microsoft.com/office/powerpoint/2010/main" val="16835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>
                <a:solidFill>
                  <a:srgbClr val="FFFFFF"/>
                </a:solidFill>
                <a:ea typeface="휴먼매직체"/>
                <a:cs typeface="Microsoft GothicNeo"/>
              </a:rPr>
              <a:t>Manager frame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소개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683057"/>
            <a:ext cx="4486736" cy="4688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en-US" alt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조회, 수정기능을 가지고 있는 관리자 </a:t>
            </a:r>
            <a:r>
              <a:rPr lang="en-US" altLang="ko-KR" sz="1800" b="0" cap="all">
                <a:solidFill>
                  <a:srgbClr val="FFFFFF"/>
                </a:solidFill>
                <a:ea typeface="+mj-lt"/>
                <a:cs typeface="+mj-lt"/>
              </a:rPr>
              <a:t>모드 창 (관리자 ID로 로그인했을 경우에만 띄워짐)</a:t>
            </a:r>
            <a:endParaRPr lang="en-US" altLang="ko-KR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altLang="ko-KR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매출, 주문기록 조회가 가능하며, 사용자의 포인트 수정이 가능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911640" y="5068753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  <a:cs typeface="Microsoft GothicNeo"/>
              </a:rPr>
              <a:t>Manager Frame 메인화면</a:t>
            </a:r>
            <a:endParaRPr lang="ko-KR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CC6934A-962F-44AB-94CC-1575A4F3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38" y="1442986"/>
            <a:ext cx="5661102" cy="36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>
                <a:solidFill>
                  <a:srgbClr val="FFFFFF"/>
                </a:solidFill>
                <a:ea typeface="휴먼매직체"/>
                <a:cs typeface="Microsoft GothicNeo"/>
              </a:rPr>
              <a:t>조회 기능</a:t>
            </a:r>
            <a:endParaRPr lang="en-US" altLang="ko-KR" sz="3000" cap="all" dirty="0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683057"/>
            <a:ext cx="4486736" cy="4688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cap="all">
                <a:solidFill>
                  <a:srgbClr val="FFFFFF"/>
                </a:solidFill>
                <a:ea typeface="+mj-lt"/>
                <a:cs typeface="+mj-lt"/>
              </a:rPr>
              <a:t>매출 조회</a:t>
            </a:r>
          </a:p>
          <a:p>
            <a:r>
              <a:rPr lang="en-US" sz="1800" cap="all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데이터베이스에 저장된 주문기록에서 매출의 총 액을 계산하여 출력해줌</a:t>
            </a:r>
            <a:endParaRPr lang="en-US" altLang="ko-KR" sz="1800" b="0" cap="all">
              <a:solidFill>
                <a:srgbClr val="FFFFFF"/>
              </a:solidFill>
              <a:ea typeface="+mj-lt"/>
              <a:cs typeface="+mj-lt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altLang="en-US" sz="1800" cap="all">
                <a:solidFill>
                  <a:srgbClr val="FFFFFF"/>
                </a:solidFill>
                <a:ea typeface="+mj-lt"/>
                <a:cs typeface="+mj-lt"/>
              </a:rPr>
              <a:t>주문 조회</a:t>
            </a:r>
            <a:endParaRPr lang="ko-KR" altLang="en-US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주문자ID, 주문날짜, 주문총액, 주문내역을 출력하여 보여줌</a:t>
            </a:r>
            <a:endParaRPr lang="ko-KR" altLang="en-US" sz="1800" b="0" cap="all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948811" y="2996485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  <a:cs typeface="Microsoft GothicNeo"/>
              </a:rPr>
              <a:t>매출 조회</a:t>
            </a:r>
            <a:endParaRPr lang="ko-KR" altLang="en-US" dirty="0">
              <a:ea typeface="휴먼매직체"/>
              <a:cs typeface="Microsoft GothicNeo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1BEFAAF9-350B-4CBA-B60F-CAB9FD93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2" y="456833"/>
            <a:ext cx="3876907" cy="2533917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375FBFD-3FC5-4613-9D40-25B73D21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83" y="3685441"/>
            <a:ext cx="3876907" cy="2414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D9FF73-2567-4FD6-840C-B64527E0A3A4}"/>
              </a:ext>
            </a:extLst>
          </p:cNvPr>
          <p:cNvSpPr txBox="1"/>
          <p:nvPr/>
        </p:nvSpPr>
        <p:spPr>
          <a:xfrm>
            <a:off x="5911640" y="6090948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  <a:cs typeface="Microsoft GothicNeo"/>
              </a:rPr>
              <a:t>주문기록 조회</a:t>
            </a:r>
            <a:endParaRPr lang="ko-KR" altLang="en-US" dirty="0">
              <a:ea typeface="휴먼매직체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6275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>
                <a:solidFill>
                  <a:srgbClr val="FFFFFF"/>
                </a:solidFill>
                <a:ea typeface="휴먼매직체"/>
                <a:cs typeface="Microsoft GothicNeo"/>
              </a:rPr>
              <a:t>수정 기능</a:t>
            </a:r>
            <a:endParaRPr lang="en-US" altLang="ko-KR" sz="3000" cap="all" dirty="0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1930351"/>
            <a:ext cx="4486736" cy="544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cap="all">
                <a:solidFill>
                  <a:srgbClr val="FFFFFF"/>
                </a:solidFill>
                <a:ea typeface="+mj-lt"/>
                <a:cs typeface="+mj-lt"/>
              </a:rPr>
              <a:t>포인트 수정</a:t>
            </a:r>
            <a:endParaRPr lang="en-US" altLang="ko-KR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altLang="ko-KR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수정을 원하는 사용자의 ID, 추가나 차감을 원하는 포인트양을 입력하고 추가, 차감 버튼을 클릭 시 해당 사용자의 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포인트가 추가 or 차감되는 기능</a:t>
            </a:r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존재하지 않는 ID입력 시 오류 메세지 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출력 (ID미입력 시 입력부탁하는 메세지 출력)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>
                <a:solidFill>
                  <a:srgbClr val="FFFFFF"/>
                </a:solidFill>
                <a:ea typeface="+mj-lt"/>
                <a:cs typeface="+mj-lt"/>
              </a:rPr>
              <a:t>포인트 입력 오류 시 메세지 출력 (미입력, 음수 입력, 차감할 포인트 양이 기존 포인트보다 많은경우)</a:t>
            </a:r>
            <a:endParaRPr lang="ko-KR" altLang="en-US" sz="1800" b="0" cap="all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985981" y="4882899"/>
            <a:ext cx="4899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  <a:cs typeface="Microsoft GothicNeo"/>
              </a:rPr>
              <a:t>포인트 수정 Frame 화면</a:t>
            </a:r>
            <a:endParaRPr lang="ko-KR" altLang="en-US" dirty="0">
              <a:ea typeface="휴먼매직체"/>
              <a:cs typeface="Microsoft GothicNeo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7CF72EF5-CBFA-4BDB-B10D-3055D836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24" y="1474781"/>
            <a:ext cx="5363736" cy="34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1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BB279D-0F65-4368-B99C-FE3346C0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98" y="1066800"/>
            <a:ext cx="6015833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3600" b="0" cap="all">
                <a:solidFill>
                  <a:srgbClr val="FFFFFF"/>
                </a:solidFill>
                <a:ea typeface="휴먼매직체"/>
              </a:rPr>
              <a:t>이상으로  PPT 마치겠습니다.</a:t>
            </a:r>
            <a:br>
              <a:rPr lang="ko-KR" altLang="en-US" sz="3600" b="0" cap="all" dirty="0">
                <a:ea typeface="휴먼매직체"/>
                <a:cs typeface="Microsoft GothicNeo"/>
              </a:rPr>
            </a:br>
            <a:r>
              <a:rPr lang="en-US" altLang="ko-KR" sz="1300" b="0" cap="all">
                <a:ea typeface="+mj-lt"/>
                <a:cs typeface="+mj-lt"/>
              </a:rPr>
              <a:t>github주소 : </a:t>
            </a:r>
            <a:r>
              <a:rPr lang="en-US" altLang="ko-KR" sz="1300" b="0" cap="all" dirty="0">
                <a:ea typeface="+mj-lt"/>
                <a:cs typeface="+mj-lt"/>
              </a:rPr>
              <a:t>https</a:t>
            </a:r>
            <a:r>
              <a:rPr lang="ko-KR" sz="1300" b="0" cap="all" dirty="0">
                <a:ea typeface="+mj-lt"/>
                <a:cs typeface="+mj-lt"/>
              </a:rPr>
              <a:t>://github.com/choiyounggi/java_project</a:t>
            </a:r>
            <a:endParaRPr lang="ko-KR" sz="1000" b="0" kern="1200" cap="all">
              <a:ea typeface="Microsoft GothicNeo"/>
              <a:cs typeface="Microsoft GothicNe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21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테이블 위의 잡지 더미">
            <a:extLst>
              <a:ext uri="{FF2B5EF4-FFF2-40B4-BE49-F238E27FC236}">
                <a16:creationId xmlns:a16="http://schemas.microsoft.com/office/drawing/2014/main" id="{04069707-9498-4877-A670-993A47B7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3" r="-2" b="156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0272D7-EDCB-4DBD-8E9A-AFEF2648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50541"/>
            <a:ext cx="10879455" cy="5613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8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순서</a:t>
            </a:r>
            <a:br>
              <a:rPr lang="ko-KR" altLang="en-US" sz="4800" b="0" cap="all" dirty="0">
                <a:solidFill>
                  <a:schemeClr val="bg1"/>
                </a:solidFill>
                <a:ea typeface="휴먼매직체"/>
                <a:cs typeface="Microsoft GothicNeo"/>
              </a:rPr>
            </a:br>
            <a:br>
              <a:rPr lang="ko-KR" altLang="en-US" sz="4800" b="0" cap="all" dirty="0">
                <a:ea typeface="휴먼매직체"/>
              </a:rPr>
            </a:b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1.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login</a:t>
            </a: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 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  <a:br>
              <a:rPr lang="ko-KR" altLang="en-US" sz="2600" b="0" cap="all" dirty="0">
                <a:ea typeface="휴먼매직체"/>
                <a:cs typeface="Microsoft GothicNeo"/>
              </a:rPr>
            </a:br>
            <a:br>
              <a:rPr lang="ko-KR" altLang="en-US" sz="2600" b="0" cap="all" dirty="0">
                <a:ea typeface="휴먼매직체"/>
                <a:cs typeface="Microsoft GothicNeo"/>
              </a:rPr>
            </a:b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2.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Main</a:t>
            </a: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  <a:br>
              <a:rPr lang="en-US" sz="2600" dirty="0"/>
            </a:br>
            <a:br>
              <a:rPr lang="en-US" altLang="ko-KR" sz="2600" dirty="0"/>
            </a:b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3.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Manual</a:t>
            </a: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  <a:br>
              <a:rPr lang="ko-KR" altLang="en-US" sz="2600" b="0" cap="all" dirty="0">
                <a:ea typeface="휴먼매직체"/>
                <a:cs typeface="Microsoft GothicNeo"/>
              </a:rPr>
            </a:br>
            <a:br>
              <a:rPr lang="ko-KR" altLang="en-US" sz="2600" b="0" cap="all" dirty="0">
                <a:ea typeface="휴먼매직체"/>
                <a:cs typeface="Microsoft GothicNeo"/>
              </a:rPr>
            </a:b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4.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Order</a:t>
            </a: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  <a:br>
              <a:rPr lang="en-US" altLang="ko-KR" sz="2600" dirty="0"/>
            </a:br>
            <a:br>
              <a:rPr lang="en-US" altLang="ko-KR" sz="2600" dirty="0"/>
            </a:b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5.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Manager</a:t>
            </a:r>
            <a:r>
              <a:rPr lang="ko-KR" altLang="en-US" sz="2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2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  <a:endParaRPr lang="ko-KR" altLang="en-US" sz="2400" b="0" cap="all" dirty="0">
              <a:solidFill>
                <a:schemeClr val="bg1"/>
              </a:solidFill>
              <a:ea typeface="휴먼매직체"/>
              <a:cs typeface="Microsoft GothicNe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테이블 위의 잡지 더미">
            <a:extLst>
              <a:ext uri="{FF2B5EF4-FFF2-40B4-BE49-F238E27FC236}">
                <a16:creationId xmlns:a16="http://schemas.microsoft.com/office/drawing/2014/main" id="{3C519EA5-E88D-46C5-8ADB-DBBADD79D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3" r="-2" b="15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8743F2-9633-4443-97BA-CE60EAD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3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Login</a:t>
            </a:r>
            <a:r>
              <a:rPr lang="ko-KR" altLang="en-US" sz="3600" b="0" cap="all" dirty="0">
                <a:solidFill>
                  <a:schemeClr val="bg1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3600" b="0" cap="all" dirty="0" err="1">
                <a:solidFill>
                  <a:schemeClr val="bg1"/>
                </a:solidFill>
                <a:ea typeface="휴먼매직체"/>
                <a:cs typeface="Microsoft GothicNeo"/>
              </a:rPr>
              <a:t>frame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50" y="1027565"/>
            <a:ext cx="4476811" cy="8962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ko-KR" altLang="en-US" sz="4000" cap="all" dirty="0">
                <a:solidFill>
                  <a:schemeClr val="bg1"/>
                </a:solidFill>
                <a:ea typeface="휴먼매직체"/>
              </a:rPr>
              <a:t>login </a:t>
            </a:r>
            <a:r>
              <a:rPr lang="en-US" altLang="ko-KR" sz="4000" cap="all" dirty="0">
                <a:solidFill>
                  <a:schemeClr val="bg1"/>
                </a:solidFill>
                <a:ea typeface="휴먼매직체"/>
              </a:rPr>
              <a:t>Frame 소개</a:t>
            </a:r>
            <a:endParaRPr lang="en-US" altLang="ko-KR" sz="4000" cap="all" dirty="0">
              <a:solidFill>
                <a:schemeClr val="bg1"/>
              </a:solidFill>
              <a:ea typeface="휴먼매직체"/>
              <a:cs typeface="Microsoft GothicNeo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E33D698E-CE63-4E1B-89E6-CCF97A3E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496390"/>
            <a:ext cx="3476963" cy="230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813467" y="2177028"/>
            <a:ext cx="4477444" cy="3904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en-US" altLang="ko-KR" sz="1800" b="0" cap="all">
                <a:solidFill>
                  <a:srgbClr val="FFFFFF"/>
                </a:solidFill>
                <a:ea typeface="+mj-lt"/>
                <a:cs typeface="+mj-lt"/>
              </a:rPr>
              <a:t>로그인, 회원가입이 가능한 frame</a:t>
            </a:r>
            <a:endParaRPr lang="ko-KR"/>
          </a:p>
          <a:p>
            <a:endParaRPr lang="ko-KR" altLang="en-US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Window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builder를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사용하여 제작한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frame으로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로그인 (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저장된 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id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,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hashcode로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된 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password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 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</a:rPr>
              <a:t>매칭을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</a:rPr>
              <a:t> 통해 </a:t>
            </a:r>
            <a:r>
              <a:rPr lang="ko-KR" altLang="en-US" sz="1800" b="0" cap="all">
                <a:solidFill>
                  <a:srgbClr val="FFFFFF"/>
                </a:solidFill>
                <a:ea typeface="휴먼매직체"/>
              </a:rPr>
              <a:t>진행)과 회원 가입이 가능</a:t>
            </a:r>
            <a:endParaRPr lang="ko-KR" altLang="en-US" sz="1800" b="0" cap="all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기존 기본 프레임에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  <a:cs typeface="Microsoft GothicNeo"/>
              </a:rPr>
              <a:t>esc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버튼을 삭제하고 </a:t>
            </a:r>
            <a:r>
              <a:rPr lang="ko-KR" altLang="en-US" sz="1800" b="0" cap="all" err="1">
                <a:solidFill>
                  <a:srgbClr val="FFFFFF"/>
                </a:solidFill>
                <a:ea typeface="휴먼매직체"/>
                <a:cs typeface="Microsoft GothicNeo"/>
              </a:rPr>
              <a:t>x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버튼을 추가함(클릭 시 메시지를 띄워 종료 여부를 선택 가능)</a:t>
            </a:r>
            <a:endParaRPr lang="ko-KR" b="0"/>
          </a:p>
          <a:p>
            <a:endParaRPr lang="ko-KR" altLang="en-US" sz="18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로그인 실패, 입력 값이 없을 시 로그인 버튼 상단에 에러 메시지 출력</a:t>
            </a:r>
            <a:endParaRPr lang="ko-KR"/>
          </a:p>
          <a:p>
            <a:endParaRPr lang="ko-KR" altLang="en-US" sz="18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654932-B5B7-4E87-889F-3C4FF45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95" y="3683577"/>
            <a:ext cx="3487881" cy="234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70A38-4E5B-43CC-87BE-A91EA59C2AFE}"/>
              </a:ext>
            </a:extLst>
          </p:cNvPr>
          <p:cNvSpPr txBox="1"/>
          <p:nvPr/>
        </p:nvSpPr>
        <p:spPr>
          <a:xfrm>
            <a:off x="5962116" y="2845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Login</a:t>
            </a:r>
            <a:r>
              <a:rPr lang="ko-KR" altLang="en-US" dirty="0">
                <a:ea typeface="휴먼매직체"/>
                <a:cs typeface="Microsoft GothicNeo"/>
              </a:rPr>
              <a:t> </a:t>
            </a:r>
            <a:r>
              <a:rPr lang="ko-KR" altLang="en-US" dirty="0" err="1">
                <a:ea typeface="휴먼매직체"/>
                <a:cs typeface="Microsoft GothicNeo"/>
              </a:rPr>
              <a:t>Frame</a:t>
            </a:r>
            <a:r>
              <a:rPr lang="ko-KR" altLang="en-US" dirty="0">
                <a:ea typeface="휴먼매직체"/>
                <a:cs typeface="Microsoft GothicNeo"/>
              </a:rPr>
              <a:t> 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5F4D8-AC74-4590-B124-381120AFA151}"/>
              </a:ext>
            </a:extLst>
          </p:cNvPr>
          <p:cNvSpPr txBox="1"/>
          <p:nvPr/>
        </p:nvSpPr>
        <p:spPr>
          <a:xfrm>
            <a:off x="6014070" y="60402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X버튼</a:t>
            </a:r>
            <a:r>
              <a:rPr lang="ko-KR" altLang="en-US" dirty="0">
                <a:ea typeface="휴먼매직체"/>
                <a:cs typeface="Microsoft GothicNeo"/>
              </a:rPr>
              <a:t> 클릭 시</a:t>
            </a:r>
          </a:p>
        </p:txBody>
      </p:sp>
    </p:spTree>
    <p:extLst>
      <p:ext uri="{BB962C8B-B14F-4D97-AF65-F5344CB8AC3E}">
        <p14:creationId xmlns:p14="http://schemas.microsoft.com/office/powerpoint/2010/main" val="38409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981102"/>
            <a:ext cx="4476811" cy="63607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2900" cap="all" dirty="0" err="1">
                <a:solidFill>
                  <a:schemeClr val="bg1"/>
                </a:solidFill>
                <a:ea typeface="휴먼매직체"/>
              </a:rPr>
              <a:t>Id</a:t>
            </a:r>
            <a:r>
              <a:rPr lang="ko-KR" altLang="en-US" sz="2900" cap="all" dirty="0">
                <a:solidFill>
                  <a:schemeClr val="bg1"/>
                </a:solidFill>
                <a:ea typeface="휴먼매직체"/>
              </a:rPr>
              <a:t>, </a:t>
            </a:r>
            <a:r>
              <a:rPr lang="ko-KR" altLang="en-US" sz="2900" cap="all" dirty="0" err="1">
                <a:solidFill>
                  <a:schemeClr val="bg1"/>
                </a:solidFill>
                <a:ea typeface="휴먼매직체"/>
              </a:rPr>
              <a:t>password</a:t>
            </a:r>
            <a:r>
              <a:rPr lang="ko-KR" altLang="en-US" sz="2900" cap="all" dirty="0">
                <a:solidFill>
                  <a:schemeClr val="bg1"/>
                </a:solidFill>
                <a:ea typeface="휴먼매직체"/>
              </a:rPr>
              <a:t> 세부작업</a:t>
            </a:r>
            <a:endParaRPr lang="ko-KR" altLang="en-US" sz="2900" cap="all">
              <a:solidFill>
                <a:schemeClr val="bg1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1802576"/>
            <a:ext cx="4486103" cy="42788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cap="all" dirty="0">
                <a:solidFill>
                  <a:srgbClr val="FFFFFF"/>
                </a:solidFill>
                <a:ea typeface="휴먼매직체"/>
              </a:rPr>
              <a:t>Id 세부작업</a:t>
            </a:r>
          </a:p>
          <a:p>
            <a:endParaRPr lang="ko-KR" altLang="en-US" sz="180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r>
              <a:rPr lang="ko-KR" altLang="en-US" sz="1600" cap="all" dirty="0">
                <a:solidFill>
                  <a:srgbClr val="FFFFFF"/>
                </a:solidFill>
                <a:ea typeface="휴먼매직체"/>
                <a:cs typeface="Microsoft GothicNeo"/>
              </a:rPr>
              <a:t>·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focusgained를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이용해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id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입력란에 값을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입력하려할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때 입력된 값이 없을 시에는 값을 지워주고 입력된 값이 있을 시에는 모든 값을 선택해주며, 반대로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focuslost를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이용해 값을 입력하지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않으려할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때는 기본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입력값을</a:t>
            </a:r>
            <a:r>
              <a:rPr lang="ko-KR" altLang="en-US" sz="1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ko-KR" altLang="en-US" sz="1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넣어줌</a:t>
            </a:r>
            <a:endParaRPr lang="ko-KR" altLang="en-US" sz="16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endParaRPr lang="ko-KR" altLang="en-US" sz="16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endParaRPr lang="ko-KR" altLang="en-US" sz="1600" b="0" cap="all" dirty="0">
              <a:solidFill>
                <a:srgbClr val="FFFFFF"/>
              </a:solidFill>
              <a:ea typeface="휴먼매직체"/>
              <a:cs typeface="+mj-lt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Password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 세부작업</a:t>
            </a:r>
          </a:p>
          <a:p>
            <a:endParaRPr lang="ko-KR" altLang="en-US" sz="180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6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6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600" b="0" cap="all" dirty="0" err="1">
                <a:solidFill>
                  <a:srgbClr val="FFFFFF"/>
                </a:solidFill>
                <a:ea typeface="+mj-lt"/>
                <a:cs typeface="+mj-lt"/>
              </a:rPr>
              <a:t>ID와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 마찬가지로 FOCUSGAINED, </a:t>
            </a:r>
            <a:r>
              <a:rPr lang="ko-KR" altLang="en-US" sz="1600" b="0" cap="all" dirty="0" err="1">
                <a:solidFill>
                  <a:srgbClr val="FFFFFF"/>
                </a:solidFill>
                <a:ea typeface="+mj-lt"/>
                <a:cs typeface="+mj-lt"/>
              </a:rPr>
              <a:t>FOCUSLOST를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 사용하여 </a:t>
            </a:r>
            <a:r>
              <a:rPr lang="ko-KR" altLang="en-US" sz="1600" b="0" cap="all" dirty="0" err="1">
                <a:solidFill>
                  <a:srgbClr val="FFFFFF"/>
                </a:solidFill>
                <a:ea typeface="+mj-lt"/>
                <a:cs typeface="+mj-lt"/>
              </a:rPr>
              <a:t>입력값에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 따른 ACTION 설정</a:t>
            </a:r>
          </a:p>
          <a:p>
            <a:endParaRPr lang="ko-KR" altLang="en-US" sz="160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ko-KR" sz="16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sz="1600" b="0" cap="all" dirty="0">
                <a:solidFill>
                  <a:srgbClr val="FFFFFF"/>
                </a:solidFill>
                <a:ea typeface="+mj-lt"/>
                <a:cs typeface="+mj-lt"/>
              </a:rPr>
              <a:t>비밀번호 값은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 노출되면 안되기 때문에 </a:t>
            </a:r>
            <a:r>
              <a:rPr lang="ko-KR" altLang="en-US" sz="1600" b="0" cap="all" dirty="0" err="1">
                <a:solidFill>
                  <a:srgbClr val="FFFFFF"/>
                </a:solidFill>
                <a:ea typeface="+mj-lt"/>
                <a:cs typeface="+mj-lt"/>
              </a:rPr>
              <a:t>ECHOCHAR를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sz="1600" b="0" cap="all" dirty="0">
                <a:solidFill>
                  <a:schemeClr val="bg1"/>
                </a:solidFill>
                <a:ea typeface="+mj-lt"/>
                <a:cs typeface="+mj-lt"/>
              </a:rPr>
              <a:t>●로 </a:t>
            </a:r>
            <a:r>
              <a:rPr lang="ko-KR" altLang="en-US" sz="1600" b="0" cap="all" dirty="0">
                <a:solidFill>
                  <a:schemeClr val="bg1"/>
                </a:solidFill>
                <a:ea typeface="+mj-lt"/>
                <a:cs typeface="+mj-lt"/>
              </a:rPr>
              <a:t>설정하고</a:t>
            </a:r>
            <a:r>
              <a:rPr lang="ko-KR" altLang="en-US" sz="1600" b="0" cap="all" dirty="0">
                <a:solidFill>
                  <a:srgbClr val="FFFFFF"/>
                </a:solidFill>
                <a:ea typeface="+mj-lt"/>
                <a:cs typeface="+mj-lt"/>
              </a:rPr>
              <a:t> 입력된 값을 </a:t>
            </a:r>
            <a:r>
              <a:rPr lang="ko-KR" altLang="en-US" sz="1600" b="0" cap="all" dirty="0">
                <a:solidFill>
                  <a:schemeClr val="bg1"/>
                </a:solidFill>
                <a:ea typeface="+mj-lt"/>
                <a:cs typeface="+mj-lt"/>
              </a:rPr>
              <a:t>●</a:t>
            </a:r>
            <a:r>
              <a:rPr lang="ko-KR" sz="1600" b="0" cap="all" dirty="0">
                <a:solidFill>
                  <a:schemeClr val="bg1"/>
                </a:solidFill>
                <a:ea typeface="+mj-lt"/>
                <a:cs typeface="+mj-lt"/>
              </a:rPr>
              <a:t>로 보여지게 하는 작업을 함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7DB4E4-0049-4DF1-BBBD-6CAEC3E1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32" y="453542"/>
            <a:ext cx="4137102" cy="2512624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55A410-8D0D-42C9-B59C-5A6820CD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32" y="3428465"/>
            <a:ext cx="4137102" cy="2612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9C02D-0F4C-47AF-B8D2-82BC99EBBED4}"/>
              </a:ext>
            </a:extLst>
          </p:cNvPr>
          <p:cNvSpPr txBox="1"/>
          <p:nvPr/>
        </p:nvSpPr>
        <p:spPr>
          <a:xfrm>
            <a:off x="6750206" y="2958791"/>
            <a:ext cx="28361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휴먼매직체"/>
                <a:cs typeface="Microsoft GothicNeo"/>
              </a:rPr>
              <a:t>Id</a:t>
            </a:r>
            <a:r>
              <a:rPr lang="ko-KR" altLang="en-US" sz="1600" dirty="0">
                <a:ea typeface="휴먼매직체"/>
                <a:cs typeface="Microsoft GothicNeo"/>
              </a:rPr>
              <a:t> 세부작업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EB28-A5D0-48D5-BDEA-3442A55906CF}"/>
              </a:ext>
            </a:extLst>
          </p:cNvPr>
          <p:cNvSpPr txBox="1"/>
          <p:nvPr/>
        </p:nvSpPr>
        <p:spPr>
          <a:xfrm>
            <a:off x="6750206" y="6081132"/>
            <a:ext cx="28361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휴먼매직체"/>
                <a:cs typeface="Microsoft GothicNeo"/>
              </a:rPr>
              <a:t>Password</a:t>
            </a:r>
            <a:r>
              <a:rPr lang="ko-KR" altLang="en-US" sz="1600" dirty="0">
                <a:ea typeface="휴먼매직체"/>
                <a:cs typeface="Microsoft GothicNeo"/>
              </a:rPr>
              <a:t> 세부작업</a:t>
            </a:r>
          </a:p>
        </p:txBody>
      </p:sp>
    </p:spTree>
    <p:extLst>
      <p:ext uri="{BB962C8B-B14F-4D97-AF65-F5344CB8AC3E}">
        <p14:creationId xmlns:p14="http://schemas.microsoft.com/office/powerpoint/2010/main" val="399868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111200"/>
            <a:ext cx="4476811" cy="8126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2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PASSWORD </a:t>
            </a:r>
            <a:r>
              <a:rPr lang="en-US" altLang="ko-KR" sz="2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HASH값</a:t>
            </a:r>
            <a:r>
              <a:rPr lang="en-US" altLang="ko-KR" sz="2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en-US" altLang="ko-KR" sz="2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변환</a:t>
            </a:r>
            <a:r>
              <a:rPr lang="en-US" altLang="ko-KR" sz="2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및 </a:t>
            </a:r>
            <a:r>
              <a:rPr lang="en-US" altLang="ko-KR" sz="2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소금</a:t>
            </a:r>
            <a:r>
              <a:rPr lang="en-US" altLang="ko-KR" sz="26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</a:t>
            </a:r>
            <a:r>
              <a:rPr lang="en-US" altLang="ko-KR" sz="26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작업</a:t>
            </a:r>
            <a:endParaRPr lang="en-US" altLang="ko-KR" sz="26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648209"/>
            <a:ext cx="4486103" cy="343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cap="all" dirty="0">
                <a:solidFill>
                  <a:srgbClr val="FFFFFF"/>
                </a:solidFill>
                <a:ea typeface="휴먼매직체"/>
                <a:cs typeface="Microsoft GothicNeo"/>
              </a:rPr>
              <a:t>· </a:t>
            </a:r>
            <a:r>
              <a:rPr lang="ko-KR" altLang="en-US" sz="18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encryption클래스를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 만들어 비밀번호 값이 입력 되었을 때 비밀번호의 해킹을 방지하기 위해 입력된 비밀번호 값을 sha-256을 이용하여 64자리의 </a:t>
            </a:r>
            <a:r>
              <a:rPr lang="ko-KR" altLang="en-US" sz="18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hash값으로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변환</a:t>
            </a:r>
            <a:endParaRPr lang="ko-KR" dirty="0"/>
          </a:p>
          <a:p>
            <a:endParaRPr lang="ko-KR" altLang="en-US" sz="1800" b="0" cap="all" dirty="0">
              <a:solidFill>
                <a:srgbClr val="FFFFFF"/>
              </a:solidFill>
              <a:ea typeface="휴먼매직체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 </a:t>
            </a:r>
            <a:r>
              <a:rPr lang="ko-KR" altLang="en-US" sz="1800" b="0" cap="all" dirty="0">
                <a:solidFill>
                  <a:srgbClr val="FFFFFF"/>
                </a:solidFill>
                <a:ea typeface="Microsoft GothicNeo"/>
                <a:cs typeface="+mj-lt"/>
              </a:rPr>
              <a:t>추가로 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해킹 가능 확률을 더 낮추기 위해 변환된 값 뒤에 </a:t>
            </a:r>
            <a:r>
              <a:rPr lang="ko-KR" altLang="en-US" sz="1800" b="0" cap="all" dirty="0" err="1">
                <a:solidFill>
                  <a:srgbClr val="FFFFFF"/>
                </a:solidFill>
                <a:ea typeface="휴먼매직체"/>
                <a:cs typeface="Microsoft GothicNeo"/>
              </a:rPr>
              <a:t>happy라는</a:t>
            </a:r>
            <a:r>
              <a:rPr lang="ko-KR" altLang="en-US" sz="1800" b="0" cap="all" dirty="0">
                <a:solidFill>
                  <a:srgbClr val="FFFFFF"/>
                </a:solidFill>
                <a:ea typeface="휴먼매직체"/>
                <a:cs typeface="Microsoft GothicNeo"/>
              </a:rPr>
              <a:t> 글자를 추가해 소금 작업을 함</a:t>
            </a:r>
            <a:endParaRPr lang="ko-KR">
              <a:ea typeface="휴먼매직체"/>
              <a:cs typeface="Microsoft GothicNeo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884A7A-9967-489E-8F87-B99E1D9C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452690"/>
            <a:ext cx="5707565" cy="305330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BD974D6-180F-420C-B2D9-D47A4B15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88" y="4937562"/>
            <a:ext cx="5707565" cy="263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22DD7-2228-4F55-B9FD-8B87CA2268E0}"/>
              </a:ext>
            </a:extLst>
          </p:cNvPr>
          <p:cNvSpPr txBox="1"/>
          <p:nvPr/>
        </p:nvSpPr>
        <p:spPr>
          <a:xfrm>
            <a:off x="5978912" y="3497767"/>
            <a:ext cx="5828370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Password</a:t>
            </a:r>
            <a:r>
              <a:rPr lang="ko-KR" altLang="en-US" dirty="0">
                <a:ea typeface="휴먼매직체"/>
                <a:cs typeface="Microsoft GothicNeo"/>
              </a:rPr>
              <a:t> </a:t>
            </a:r>
            <a:r>
              <a:rPr lang="ko-KR" altLang="en-US" dirty="0" err="1">
                <a:ea typeface="휴먼매직체"/>
                <a:cs typeface="Microsoft GothicNeo"/>
              </a:rPr>
              <a:t>hash값</a:t>
            </a:r>
            <a:r>
              <a:rPr lang="ko-KR" altLang="en-US" dirty="0">
                <a:ea typeface="휴먼매직체"/>
                <a:cs typeface="Microsoft GothicNeo"/>
              </a:rPr>
              <a:t> 변환, 및 소금 작업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FEB0E-F391-492C-AEDC-258C522C75A0}"/>
              </a:ext>
            </a:extLst>
          </p:cNvPr>
          <p:cNvSpPr txBox="1"/>
          <p:nvPr/>
        </p:nvSpPr>
        <p:spPr>
          <a:xfrm>
            <a:off x="6016083" y="5207620"/>
            <a:ext cx="5828370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회원가입 시 실제 </a:t>
            </a:r>
            <a:r>
              <a:rPr lang="ko-KR" altLang="en-US" dirty="0" err="1">
                <a:ea typeface="휴먼매직체"/>
                <a:cs typeface="Microsoft GothicNeo"/>
              </a:rPr>
              <a:t>DB에</a:t>
            </a:r>
            <a:r>
              <a:rPr lang="ko-KR" altLang="en-US" dirty="0">
                <a:ea typeface="휴먼매직체"/>
                <a:cs typeface="Microsoft GothicNeo"/>
              </a:rPr>
              <a:t> 저장되는 값</a:t>
            </a:r>
          </a:p>
        </p:txBody>
      </p:sp>
    </p:spTree>
    <p:extLst>
      <p:ext uri="{BB962C8B-B14F-4D97-AF65-F5344CB8AC3E}">
        <p14:creationId xmlns:p14="http://schemas.microsoft.com/office/powerpoint/2010/main" val="169903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18065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000" cap="all" dirty="0" err="1">
                <a:solidFill>
                  <a:srgbClr val="FFFFFF"/>
                </a:solidFill>
                <a:ea typeface="휴먼매직체"/>
              </a:rPr>
              <a:t>로그인</a:t>
            </a:r>
            <a:r>
              <a:rPr lang="en-US" altLang="ko-KR" sz="4000" cap="all" dirty="0">
                <a:solidFill>
                  <a:srgbClr val="FFFFFF"/>
                </a:solidFill>
                <a:ea typeface="휴먼매직체"/>
              </a:rPr>
              <a:t> </a:t>
            </a:r>
            <a:r>
              <a:rPr lang="en-US" altLang="ko-KR" sz="4000" cap="all" dirty="0" err="1">
                <a:solidFill>
                  <a:srgbClr val="FFFFFF"/>
                </a:solidFill>
                <a:ea typeface="휴먼매직체"/>
              </a:rPr>
              <a:t>과정</a:t>
            </a:r>
            <a:endParaRPr lang="en-US" altLang="ko-KR" sz="4000" cap="all" dirty="0" err="1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383310"/>
            <a:ext cx="4486103" cy="369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Id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,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password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입력 후 로그인 버튼 클릭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or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enter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키 입력 시에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저장되어 있는 값과 대조하여 로그인 과정 진행</a:t>
            </a:r>
            <a:endParaRPr lang="ko-KR" b="0" dirty="0">
              <a:solidFill>
                <a:srgbClr val="404040"/>
              </a:solidFill>
              <a:ea typeface="휴먼매직체"/>
              <a:cs typeface="+mj-lt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일반 아이디로 로그인 시 </a:t>
            </a:r>
            <a:r>
              <a:rPr lang="en-US" alt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manual </a:t>
            </a:r>
            <a:r>
              <a:rPr lang="en-US" altLang="ko-KR" sz="1800" b="0" cap="all" dirty="0" err="1">
                <a:solidFill>
                  <a:srgbClr val="FFFFFF"/>
                </a:solidFill>
                <a:ea typeface="+mj-lt"/>
                <a:cs typeface="+mj-lt"/>
              </a:rPr>
              <a:t>frame실행</a:t>
            </a:r>
            <a:r>
              <a:rPr lang="en-US" alt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,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관리자 아이디로 로그인하면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manager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frame실행</a:t>
            </a:r>
            <a:endParaRPr lang="ko-KR" altLang="en-US" sz="1800" b="0" cap="all" dirty="0" err="1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입력된 값이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저장되어 있는 값과 상이하거나 입력된 값이 없을 경우 에러 메시지 출력</a:t>
            </a:r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3F39A62-6FCB-4C62-B3FD-C0B755FB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06" y="461101"/>
            <a:ext cx="5921297" cy="75048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55E129-751F-42C4-B286-CDE74923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07" y="1530294"/>
            <a:ext cx="5884125" cy="1046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0C3CD-844A-4410-9654-1B7965B258E4}"/>
              </a:ext>
            </a:extLst>
          </p:cNvPr>
          <p:cNvSpPr txBox="1"/>
          <p:nvPr/>
        </p:nvSpPr>
        <p:spPr>
          <a:xfrm>
            <a:off x="5728010" y="1202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로그인 버튼 클릭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64C22-71F0-45AB-A570-2D8B0C4C9F2A}"/>
              </a:ext>
            </a:extLst>
          </p:cNvPr>
          <p:cNvSpPr txBox="1"/>
          <p:nvPr/>
        </p:nvSpPr>
        <p:spPr>
          <a:xfrm>
            <a:off x="5765181" y="25684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</a:rPr>
              <a:t>Enter키</a:t>
            </a:r>
            <a:r>
              <a:rPr lang="ko-KR" altLang="en-US" dirty="0">
                <a:ea typeface="휴먼매직체"/>
              </a:rPr>
              <a:t> 입력 시</a:t>
            </a:r>
            <a:endParaRPr lang="ko-KR" altLang="en-US" dirty="0">
              <a:ea typeface="휴먼매직체"/>
              <a:cs typeface="Microsoft GothicNeo"/>
            </a:endParaRPr>
          </a:p>
        </p:txBody>
      </p:sp>
      <p:pic>
        <p:nvPicPr>
          <p:cNvPr id="9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8544C84-67A7-4C7A-A3D3-C06FE5A6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07" y="2901033"/>
            <a:ext cx="5884126" cy="3267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304D1A-2B64-427C-8C2B-B06A5CEA295B}"/>
              </a:ext>
            </a:extLst>
          </p:cNvPr>
          <p:cNvSpPr txBox="1"/>
          <p:nvPr/>
        </p:nvSpPr>
        <p:spPr>
          <a:xfrm>
            <a:off x="5728010" y="61461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로그인 세부 과정</a:t>
            </a:r>
          </a:p>
        </p:txBody>
      </p:sp>
    </p:spTree>
    <p:extLst>
      <p:ext uri="{BB962C8B-B14F-4D97-AF65-F5344CB8AC3E}">
        <p14:creationId xmlns:p14="http://schemas.microsoft.com/office/powerpoint/2010/main" val="37756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006571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000" cap="all" dirty="0" err="1">
                <a:solidFill>
                  <a:srgbClr val="FFFFFF"/>
                </a:solidFill>
                <a:ea typeface="휴먼매직체"/>
              </a:rPr>
              <a:t>오류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</a:rPr>
              <a:t>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</a:rPr>
              <a:t>메시지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</a:rPr>
              <a:t> 및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</a:rPr>
              <a:t>기타</a:t>
            </a:r>
            <a:r>
              <a:rPr lang="en-US" altLang="ko-KR" sz="3000" cap="all" dirty="0">
                <a:solidFill>
                  <a:srgbClr val="FFFFFF"/>
                </a:solidFill>
                <a:ea typeface="휴먼매직체"/>
              </a:rPr>
              <a:t> </a:t>
            </a:r>
            <a:r>
              <a:rPr lang="en-US" altLang="ko-KR" sz="3000" cap="all" dirty="0" err="1">
                <a:solidFill>
                  <a:srgbClr val="FFFFFF"/>
                </a:solidFill>
                <a:ea typeface="휴먼매직체"/>
              </a:rPr>
              <a:t>효과</a:t>
            </a:r>
            <a:endParaRPr lang="en-US" altLang="ko-KR" sz="3000" cap="all" dirty="0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007014"/>
            <a:ext cx="4486103" cy="40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버튼들에 마우스가 </a:t>
            </a:r>
            <a:r>
              <a:rPr lang="ko-KR" sz="1800" b="0" cap="all" dirty="0" err="1">
                <a:solidFill>
                  <a:srgbClr val="FFFFFF"/>
                </a:solidFill>
                <a:ea typeface="+mj-lt"/>
                <a:cs typeface="+mj-lt"/>
              </a:rPr>
              <a:t>올라가있을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 때 커서모양 바뀜(HAND_CURSOR), 로그인 완료 후 MANUAL </a:t>
            </a:r>
            <a:r>
              <a:rPr lang="ko-KR" sz="1800" b="0" cap="all" dirty="0" err="1">
                <a:solidFill>
                  <a:srgbClr val="FFFFFF"/>
                </a:solidFill>
                <a:ea typeface="+mj-lt"/>
                <a:cs typeface="+mj-lt"/>
              </a:rPr>
              <a:t>FRAME이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sz="1800" b="0" cap="all" dirty="0" err="1">
                <a:solidFill>
                  <a:srgbClr val="FFFFFF"/>
                </a:solidFill>
                <a:ea typeface="+mj-lt"/>
                <a:cs typeface="+mj-lt"/>
              </a:rPr>
              <a:t>샐행되는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 동안 커서 모양 바뀜(WAIT_CURSOR)</a:t>
            </a: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로그인, 회원가입 버튼에 마우스가 올라갔을 때 버튼 색 바뀜, 클릭 시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색바뀜</a:t>
            </a:r>
            <a:endParaRPr lang="ko-KR" altLang="en-US" sz="1800" b="0" cap="all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r>
              <a:rPr lang="en-US" altLang="ko-KR" sz="1800" cap="all" dirty="0">
                <a:solidFill>
                  <a:srgbClr val="FFFFFF"/>
                </a:solidFill>
                <a:ea typeface="+mj-lt"/>
                <a:cs typeface="+mj-lt"/>
              </a:rPr>
              <a:t>·</a:t>
            </a:r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로그인 성공 시 로그인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joptionpane으로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로그인 성공 메시지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띄워짐</a:t>
            </a:r>
            <a:endParaRPr lang="ko-KR" altLang="en-US" sz="1800" b="0" cap="all" dirty="0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569C5B71-4EE6-48FE-80D3-8530D5D0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48" y="1009331"/>
            <a:ext cx="2743200" cy="1827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C5A6882-79DB-48DD-B21C-A4D0D475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770" y="1005299"/>
            <a:ext cx="2743200" cy="1816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D9EB55-2852-488A-BFD0-8A4F398BF321}"/>
              </a:ext>
            </a:extLst>
          </p:cNvPr>
          <p:cNvSpPr txBox="1"/>
          <p:nvPr/>
        </p:nvSpPr>
        <p:spPr>
          <a:xfrm>
            <a:off x="5806252" y="29056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입력 오류 메시지들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395BCD-6FB4-419A-860D-29323E6C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14" y="3855995"/>
            <a:ext cx="2743200" cy="1830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6FD6BC-07BF-404D-885B-CAE67D6A2C1A}"/>
              </a:ext>
            </a:extLst>
          </p:cNvPr>
          <p:cNvSpPr txBox="1"/>
          <p:nvPr/>
        </p:nvSpPr>
        <p:spPr>
          <a:xfrm>
            <a:off x="5832229" y="5693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로그인 성공 메시지</a:t>
            </a:r>
          </a:p>
        </p:txBody>
      </p:sp>
    </p:spTree>
    <p:extLst>
      <p:ext uri="{BB962C8B-B14F-4D97-AF65-F5344CB8AC3E}">
        <p14:creationId xmlns:p14="http://schemas.microsoft.com/office/powerpoint/2010/main" val="81183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6933C-99AC-44B0-ADC6-6D7879AC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31" y="1004967"/>
            <a:ext cx="4476811" cy="719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2800" cap="all" dirty="0" err="1">
                <a:solidFill>
                  <a:srgbClr val="FFFFFF"/>
                </a:solidFill>
                <a:ea typeface="휴먼매직체"/>
              </a:rPr>
              <a:t>회원가입</a:t>
            </a:r>
            <a:endParaRPr lang="en-US" altLang="ko-KR" sz="2800" cap="all">
              <a:solidFill>
                <a:srgbClr val="FFFFFF"/>
              </a:solidFill>
              <a:ea typeface="휴먼매직체"/>
              <a:cs typeface="Microsoft GothicNeo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29AEB35-2299-4BDE-81FE-3C6D8C5318F2}"/>
              </a:ext>
            </a:extLst>
          </p:cNvPr>
          <p:cNvSpPr txBox="1">
            <a:spLocks/>
          </p:cNvSpPr>
          <p:nvPr/>
        </p:nvSpPr>
        <p:spPr>
          <a:xfrm>
            <a:off x="785589" y="2007014"/>
            <a:ext cx="4486103" cy="40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400" b="1" kern="1200" cap="none" spc="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cap="all" dirty="0">
                <a:solidFill>
                  <a:srgbClr val="FFFFFF"/>
                </a:solidFill>
                <a:ea typeface="+mj-lt"/>
                <a:cs typeface="+mj-lt"/>
              </a:rPr>
              <a:t>·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ID 중복확인 버튼 클릭 시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DB에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저장되어 있는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ID들과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 대조하여 입력란 하단에 결과 메시지 출력(사용가능-검정색 글씨, 불가-빨간색 글씨)</a:t>
            </a:r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 panose="020B0502020104020203"/>
            </a:endParaRPr>
          </a:p>
          <a:p>
            <a:endParaRPr lang="ko-KR" altLang="en-US" sz="1800" b="0" cap="all" dirty="0">
              <a:solidFill>
                <a:srgbClr val="FFFFFF"/>
              </a:solidFill>
              <a:ea typeface="Microsoft GothicNeo"/>
              <a:cs typeface="Microsoft GothicNeo" panose="020B0502020104020203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sz="1800" b="0" cap="all" dirty="0">
                <a:solidFill>
                  <a:srgbClr val="FFFFFF"/>
                </a:solidFill>
                <a:ea typeface="+mj-lt"/>
                <a:cs typeface="+mj-lt"/>
              </a:rPr>
              <a:t>비밀번호 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입력 시 비밀번호 조건에 부합하거나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미입력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, 비밀번호 확인에 입력된 비밀번호와 상이할 경우 비밀번호 확인 입력란 하단에 메시지 출력</a:t>
            </a:r>
          </a:p>
          <a:p>
            <a:endParaRPr lang="ko-KR" sz="1800" b="0" cap="all" dirty="0">
              <a:solidFill>
                <a:srgbClr val="404040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추천인ID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입력 시 입력된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ID가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없는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id일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경우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추천인id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입력란 하단에 메시지 출력</a:t>
            </a:r>
          </a:p>
          <a:p>
            <a:endParaRPr lang="ko-KR" sz="1800" b="0" cap="all" dirty="0">
              <a:solidFill>
                <a:srgbClr val="404040"/>
              </a:solidFill>
              <a:ea typeface="Microsoft GothicNeo"/>
              <a:cs typeface="Microsoft GothicNeo"/>
            </a:endParaRPr>
          </a:p>
          <a:p>
            <a:r>
              <a:rPr lang="ko-KR" sz="1800" cap="all" dirty="0">
                <a:solidFill>
                  <a:srgbClr val="FFFFFF"/>
                </a:solidFill>
                <a:ea typeface="+mj-lt"/>
                <a:cs typeface="+mj-lt"/>
              </a:rPr>
              <a:t>· 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최종적으로 입력 후 완료 버튼 입력 시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상황별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joptionpane창</a:t>
            </a:r>
            <a:r>
              <a:rPr lang="ko-KR" altLang="en-US" sz="1800" b="0" cap="all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ko-KR" altLang="en-US" sz="1800" b="0" cap="all" dirty="0" err="1">
                <a:solidFill>
                  <a:srgbClr val="FFFFFF"/>
                </a:solidFill>
                <a:ea typeface="+mj-lt"/>
                <a:cs typeface="+mj-lt"/>
              </a:rPr>
              <a:t>띄워짐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0C3CD-844A-4410-9654-1B7965B258E4}"/>
              </a:ext>
            </a:extLst>
          </p:cNvPr>
          <p:cNvSpPr txBox="1"/>
          <p:nvPr/>
        </p:nvSpPr>
        <p:spPr>
          <a:xfrm>
            <a:off x="5624101" y="1799953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회원가입 창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9E86192-A5EF-4E47-98BE-3C0E0E4B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5" y="455265"/>
            <a:ext cx="2015839" cy="1349494"/>
          </a:xfrm>
          <a:prstGeom prst="rect">
            <a:avLst/>
          </a:prstGeom>
        </p:spPr>
      </p:pic>
      <p:pic>
        <p:nvPicPr>
          <p:cNvPr id="12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665B61B4-A888-4C62-AA0B-243D0F1F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32" y="455265"/>
            <a:ext cx="1989861" cy="1349493"/>
          </a:xfrm>
          <a:prstGeom prst="rect">
            <a:avLst/>
          </a:prstGeom>
        </p:spPr>
      </p:pic>
      <p:pic>
        <p:nvPicPr>
          <p:cNvPr id="15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27BB6CA-7B44-4AA4-82D0-77CF5BAC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492" y="455265"/>
            <a:ext cx="2050474" cy="13494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6C9A6F-BB66-4477-B210-2798294E52B8}"/>
              </a:ext>
            </a:extLst>
          </p:cNvPr>
          <p:cNvSpPr txBox="1"/>
          <p:nvPr/>
        </p:nvSpPr>
        <p:spPr>
          <a:xfrm>
            <a:off x="7736919" y="1799953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중복확인(</a:t>
            </a:r>
            <a:r>
              <a:rPr lang="ko-KR" altLang="en-US" dirty="0" err="1">
                <a:ea typeface="휴먼매직체"/>
                <a:cs typeface="Microsoft GothicNeo"/>
              </a:rPr>
              <a:t>중복x</a:t>
            </a:r>
            <a:r>
              <a:rPr lang="ko-KR" altLang="en-US" dirty="0">
                <a:ea typeface="휴먼매직체"/>
                <a:cs typeface="Microsoft GothicNeo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D3E11-CA2D-4C77-95E2-CD71FDD5AD98}"/>
              </a:ext>
            </a:extLst>
          </p:cNvPr>
          <p:cNvSpPr txBox="1"/>
          <p:nvPr/>
        </p:nvSpPr>
        <p:spPr>
          <a:xfrm>
            <a:off x="9849737" y="1799953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중복확인(중복)</a:t>
            </a:r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25805FAD-8276-476C-84D0-19BE75A1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196" y="4758833"/>
            <a:ext cx="2024496" cy="1349492"/>
          </a:xfrm>
          <a:prstGeom prst="rect">
            <a:avLst/>
          </a:prstGeom>
        </p:spPr>
      </p:pic>
      <p:pic>
        <p:nvPicPr>
          <p:cNvPr id="20" name="그림 25">
            <a:extLst>
              <a:ext uri="{FF2B5EF4-FFF2-40B4-BE49-F238E27FC236}">
                <a16:creationId xmlns:a16="http://schemas.microsoft.com/office/drawing/2014/main" id="{270AC0C0-35FA-4E54-9BA9-9EF544CD1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672" y="4762647"/>
            <a:ext cx="1989860" cy="1341864"/>
          </a:xfrm>
          <a:prstGeom prst="rect">
            <a:avLst/>
          </a:prstGeom>
        </p:spPr>
      </p:pic>
      <p:pic>
        <p:nvPicPr>
          <p:cNvPr id="26" name="그림 26">
            <a:extLst>
              <a:ext uri="{FF2B5EF4-FFF2-40B4-BE49-F238E27FC236}">
                <a16:creationId xmlns:a16="http://schemas.microsoft.com/office/drawing/2014/main" id="{28959631-4E12-4860-B506-394379BC9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786" y="4761128"/>
            <a:ext cx="1998519" cy="1344905"/>
          </a:xfrm>
          <a:prstGeom prst="rect">
            <a:avLst/>
          </a:prstGeom>
        </p:spPr>
      </p:pic>
      <p:pic>
        <p:nvPicPr>
          <p:cNvPr id="27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BC4441CE-54A0-4A80-9D62-D8A9BE1ED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536" y="2605014"/>
            <a:ext cx="2041814" cy="1344905"/>
          </a:xfrm>
          <a:prstGeom prst="rect">
            <a:avLst/>
          </a:prstGeom>
        </p:spPr>
      </p:pic>
      <p:pic>
        <p:nvPicPr>
          <p:cNvPr id="28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DA5EE2CD-9AAE-4E27-AD51-34749BB55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991" y="2672761"/>
            <a:ext cx="1963883" cy="1278683"/>
          </a:xfrm>
          <a:prstGeom prst="rect">
            <a:avLst/>
          </a:prstGeom>
        </p:spPr>
      </p:pic>
      <p:pic>
        <p:nvPicPr>
          <p:cNvPr id="29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CF2D6D75-1D29-4D0B-A06D-5A5E06F46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3150" y="2605014"/>
            <a:ext cx="2015837" cy="13449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04F436-F551-4D4B-B06D-B9DED24C3185}"/>
              </a:ext>
            </a:extLst>
          </p:cNvPr>
          <p:cNvSpPr txBox="1"/>
          <p:nvPr/>
        </p:nvSpPr>
        <p:spPr>
          <a:xfrm>
            <a:off x="5632759" y="3956066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비밀번호 </a:t>
            </a:r>
            <a:r>
              <a:rPr lang="ko-KR" altLang="en-US" dirty="0" err="1">
                <a:ea typeface="휴먼매직체"/>
                <a:cs typeface="Microsoft GothicNeo"/>
              </a:rPr>
              <a:t>미입력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AD1EC-D8C8-4150-A5E3-DFD0098F52B2}"/>
              </a:ext>
            </a:extLst>
          </p:cNvPr>
          <p:cNvSpPr txBox="1"/>
          <p:nvPr/>
        </p:nvSpPr>
        <p:spPr>
          <a:xfrm>
            <a:off x="7745577" y="3956066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비밀번호 조건부적합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AF6F3-9D69-4432-A137-795BB784C9D3}"/>
              </a:ext>
            </a:extLst>
          </p:cNvPr>
          <p:cNvSpPr txBox="1"/>
          <p:nvPr/>
        </p:nvSpPr>
        <p:spPr>
          <a:xfrm>
            <a:off x="9858395" y="3956066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추천인ID</a:t>
            </a:r>
            <a:r>
              <a:rPr lang="ko-KR" altLang="en-US" dirty="0">
                <a:ea typeface="휴먼매직체"/>
                <a:cs typeface="Microsoft GothicNeo"/>
              </a:rPr>
              <a:t> 입력오류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EA03CC-4A85-4EBE-A3D5-DFEF742FF2A5}"/>
              </a:ext>
            </a:extLst>
          </p:cNvPr>
          <p:cNvSpPr txBox="1"/>
          <p:nvPr/>
        </p:nvSpPr>
        <p:spPr>
          <a:xfrm>
            <a:off x="5632760" y="6129498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  <a:cs typeface="Microsoft GothicNeo"/>
              </a:rPr>
              <a:t>중복체크x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625358-1932-41C4-9914-882C6C5C927A}"/>
              </a:ext>
            </a:extLst>
          </p:cNvPr>
          <p:cNvSpPr txBox="1"/>
          <p:nvPr/>
        </p:nvSpPr>
        <p:spPr>
          <a:xfrm>
            <a:off x="7745578" y="6129498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비밀번호 오류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6741B9-9F34-46FE-B431-62015E49E6CD}"/>
              </a:ext>
            </a:extLst>
          </p:cNvPr>
          <p:cNvSpPr txBox="1"/>
          <p:nvPr/>
        </p:nvSpPr>
        <p:spPr>
          <a:xfrm>
            <a:off x="9858396" y="6129498"/>
            <a:ext cx="211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  <a:cs typeface="Microsoft GothicNeo"/>
              </a:rPr>
              <a:t>회원가입 성공</a:t>
            </a:r>
          </a:p>
        </p:txBody>
      </p:sp>
    </p:spTree>
    <p:extLst>
      <p:ext uri="{BB962C8B-B14F-4D97-AF65-F5344CB8AC3E}">
        <p14:creationId xmlns:p14="http://schemas.microsoft.com/office/powerpoint/2010/main" val="34079937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DividendVTI</vt:lpstr>
      <vt:lpstr>스타벅스 주문 기능</vt:lpstr>
      <vt:lpstr>순서  1. login Frame  2. Main frame  3. Manual frame  4. Order frame  5. Manager frame</vt:lpstr>
      <vt:lpstr>Login frame</vt:lpstr>
      <vt:lpstr>login Frame 소개</vt:lpstr>
      <vt:lpstr>Id, password 세부작업</vt:lpstr>
      <vt:lpstr>PASSWORD HASH값 변환 및 소금 작업</vt:lpstr>
      <vt:lpstr>로그인 과정</vt:lpstr>
      <vt:lpstr>오류 메시지 및 기타 효과</vt:lpstr>
      <vt:lpstr>회원가입</vt:lpstr>
      <vt:lpstr>Mainframe 소개</vt:lpstr>
      <vt:lpstr>메뉴정보 및 장바구니 추가</vt:lpstr>
      <vt:lpstr>새로고침 버튼</vt:lpstr>
      <vt:lpstr>Order frame 소개</vt:lpstr>
      <vt:lpstr>포인트 사용</vt:lpstr>
      <vt:lpstr>Manager frame 소개</vt:lpstr>
      <vt:lpstr>조회 기능</vt:lpstr>
      <vt:lpstr>수정 기능</vt:lpstr>
      <vt:lpstr>이상으로  PPT 마치겠습니다. github주소 : https://github.com/choiyounggi/java_project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996</cp:revision>
  <dcterms:created xsi:type="dcterms:W3CDTF">2021-03-30T07:10:12Z</dcterms:created>
  <dcterms:modified xsi:type="dcterms:W3CDTF">2021-04-15T07:10:35Z</dcterms:modified>
</cp:coreProperties>
</file>