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476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04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1128F-5746-4CE9-9F0F-DA2804CA90D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63B58-3894-45A8-A2C1-F289F90A8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6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E438-A1EC-B972-EF29-0D59ED287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  <a:prstGeom prst="rect">
            <a:avLst/>
          </a:prstGeom>
        </p:spPr>
        <p:txBody>
          <a:bodyPr anchor="b"/>
          <a:lstStyle>
            <a:lvl1pPr algn="ctr">
              <a:defRPr sz="1594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8EB79D-FAFC-1F5F-47DB-BFFE50F79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B19FE-1078-B1F7-9AF1-8BA47087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55699-EF6F-CF60-916E-A76F2641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938D9-F070-6BD5-C112-D9DA95C3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8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1DD8-B753-16DA-649C-1C29DCC0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2E699-DF69-37FC-CBE2-D73CF3FF9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21F55-8E90-9B02-6DE0-E3EF4B22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EEAC0-DB88-6DA0-EA01-BF95CEED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513DB-E3A9-4938-F8EB-1242289A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7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DF3B2D-EF66-C66B-16DF-16F1F63A9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A27B7-A389-C7D3-40A9-C361ADEF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173CD-95FC-42DB-EB6B-CD5AFA17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DFC1C-C4DF-27B9-E732-38F685A4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D0F07-8C88-8D79-1A3D-79EDEBE3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6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3F6F7D-535A-95AC-05E8-7F0D1F6B0160}"/>
              </a:ext>
            </a:extLst>
          </p:cNvPr>
          <p:cNvSpPr/>
          <p:nvPr userDrawn="1"/>
        </p:nvSpPr>
        <p:spPr>
          <a:xfrm>
            <a:off x="449076" y="6884894"/>
            <a:ext cx="31501136" cy="35930541"/>
          </a:xfrm>
          <a:prstGeom prst="roundRect">
            <a:avLst>
              <a:gd name="adj" fmla="val 1129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28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2222C-8B44-BE48-FF9B-24D30D32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941A9-98B8-79A2-B8AD-20464C71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66472-CA89-6A03-7E79-7173B84E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CDA8C-CB5B-D1CB-27B5-0BCC0C80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8C47A-3DFB-2F04-6027-32279F0D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3CB9D-C935-573B-8A3C-E38F8008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  <a:prstGeom prst="rect">
            <a:avLst/>
          </a:prstGeom>
        </p:spPr>
        <p:txBody>
          <a:bodyPr anchor="b"/>
          <a:lstStyle>
            <a:lvl1pPr>
              <a:defRPr sz="1594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C0004-F948-C71D-33A1-A2EBB410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C7567-A319-FC72-AADE-151B8A7C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11849-0771-C2CA-3942-FDD11784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68190-375A-A777-054D-595AF109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0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A4ADF-5222-9361-48C1-81A94FE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C9F34-B47D-9F8D-92A0-F3A388F8E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50DBA3-D78E-72F5-8426-10080BBC3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3C5F7-4A88-A1EF-F88C-D9064188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6FF57-AD3C-9FD5-DA70-77EED025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0F76F-3058-5AC2-C77B-9030E22C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4E5E-1412-C9A9-BDE3-B2327456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25727-1569-CBF8-5798-D28E2B73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682B3-0928-B5EC-1D52-0648796C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DB5DC-B224-28C5-9910-EF487727C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61770-2CD5-5622-4466-A10BB1B8D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3D438-BA16-EC66-D4A4-C7F19FA5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4B1376-0812-0C47-9641-DDCA2C59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9B677F-183A-2B7A-2DA9-FFD6A9B4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BFCA5-CACA-3598-7296-2C4A9651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85B491-5AE9-0F43-E5C4-50AB3308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6B80B1-595B-10F2-8E5E-B3C094AE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D1B988-C5B8-3C38-9B32-F15EC96F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3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BFD8A-F245-48A0-DC78-7E1245CD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CDC77-871F-3C50-C68A-2E6C1D0B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260F1E-175C-F266-3992-E8421351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D822E-DAE6-7871-4AF3-64EC0762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  <a:prstGeom prst="rect">
            <a:avLst/>
          </a:prstGeom>
        </p:spPr>
        <p:txBody>
          <a:bodyPr anchor="b"/>
          <a:lstStyle>
            <a:lvl1pPr>
              <a:defRPr sz="850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9F6DE-F9EF-5411-8760-14E39066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DEE0C7-369A-2DE5-F2BE-D7E8D28A7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0F522-A198-B4AE-E162-1C36D642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C9929-A9BB-9724-9457-72BC2C2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DF492-11AD-AC78-06A9-CC7345A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70353-DFAA-D0ED-9D35-4F7C7A1A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  <a:prstGeom prst="rect">
            <a:avLst/>
          </a:prstGeom>
        </p:spPr>
        <p:txBody>
          <a:bodyPr anchor="b"/>
          <a:lstStyle>
            <a:lvl1pPr>
              <a:defRPr sz="850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2539D5-028F-F876-1BAB-2D8453CFC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AA71BC-303D-9CC1-ADD1-9842E6B8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BAF8C-0C78-5F38-C3E0-EE782559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8BB76-B9FC-DB5C-BDA7-AADB969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A9D98-324B-3016-9F49-8EDED74D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1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B952B-89F4-8BC2-9E12-F0826B88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27AE3-7921-791B-A8D6-024255C0F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6A34-7F99-4647-B064-C8BA6DC2298E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1B2F3-2587-9421-5B90-594DAEBFA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1E40F-F2FC-E593-A952-D5F887B5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98F5-FE24-487B-9FC9-F66677186E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29620B-1C1F-329B-DBEB-DE4B56764A66}"/>
              </a:ext>
            </a:extLst>
          </p:cNvPr>
          <p:cNvSpPr/>
          <p:nvPr userDrawn="1"/>
        </p:nvSpPr>
        <p:spPr>
          <a:xfrm>
            <a:off x="449076" y="6884894"/>
            <a:ext cx="31501136" cy="35930541"/>
          </a:xfrm>
          <a:prstGeom prst="roundRect">
            <a:avLst>
              <a:gd name="adj" fmla="val 1129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3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2429927" rtl="0" eaLnBrk="1" latinLnBrk="1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1" hangingPunct="1">
        <a:lnSpc>
          <a:spcPct val="90000"/>
        </a:lnSpc>
        <a:spcBef>
          <a:spcPts val="265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FCDBF-CC11-0283-181B-DB4365B1C972}"/>
              </a:ext>
            </a:extLst>
          </p:cNvPr>
          <p:cNvSpPr txBox="1"/>
          <p:nvPr/>
        </p:nvSpPr>
        <p:spPr>
          <a:xfrm>
            <a:off x="0" y="770964"/>
            <a:ext cx="32399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가속도센서를 활용한 회귀모델의 유량 예측 </a:t>
            </a:r>
            <a:endParaRPr lang="en-US" altLang="ko-KR" sz="6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A Flow Rate Prediction of Regression Models </a:t>
            </a:r>
          </a:p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Using an </a:t>
            </a:r>
            <a:r>
              <a:rPr lang="en-US" altLang="ko-KR" sz="6600" b="1" dirty="0" err="1">
                <a:solidFill>
                  <a:schemeClr val="bg1"/>
                </a:solidFill>
              </a:rPr>
              <a:t>Accelertation</a:t>
            </a:r>
            <a:r>
              <a:rPr lang="en-US" altLang="ko-KR" sz="6600" b="1" dirty="0">
                <a:solidFill>
                  <a:schemeClr val="bg1"/>
                </a:solidFill>
              </a:rPr>
              <a:t> Sensor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128C4-5C7B-06B4-B1DF-A0AC2D88E9A8}"/>
              </a:ext>
            </a:extLst>
          </p:cNvPr>
          <p:cNvSpPr txBox="1"/>
          <p:nvPr/>
        </p:nvSpPr>
        <p:spPr>
          <a:xfrm>
            <a:off x="2456938" y="4453746"/>
            <a:ext cx="27485408" cy="182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</a:rPr>
              <a:t>본 논문은 물병으로 섭취한 수분의 양을 측정하는 방법에 대한 것으로</a:t>
            </a:r>
            <a:r>
              <a:rPr lang="en-US" altLang="ko-KR" sz="4000" dirty="0">
                <a:solidFill>
                  <a:schemeClr val="bg1"/>
                </a:solidFill>
              </a:rPr>
              <a:t>,  </a:t>
            </a:r>
            <a:r>
              <a:rPr lang="ko-KR" altLang="en-US" sz="4000" dirty="0">
                <a:solidFill>
                  <a:schemeClr val="bg1"/>
                </a:solidFill>
              </a:rPr>
              <a:t>물병에 부착된 가속도 센서가 측정한 데이터를 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</a:rPr>
              <a:t>이용하여 물병으로부터 흘러나온 유량을 측정하는 회귀분석을 시도하고 제안한 방법의 실효성과 한계에 대해 검토한다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B55795-4C56-F62A-9044-ED7D698A016F}"/>
              </a:ext>
            </a:extLst>
          </p:cNvPr>
          <p:cNvSpPr/>
          <p:nvPr/>
        </p:nvSpPr>
        <p:spPr>
          <a:xfrm>
            <a:off x="1066800" y="7553862"/>
            <a:ext cx="14401799" cy="10156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/>
              <a:t>서론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DF182-EFBC-DA92-C2CF-687817C5F04C}"/>
              </a:ext>
            </a:extLst>
          </p:cNvPr>
          <p:cNvSpPr txBox="1"/>
          <p:nvPr/>
        </p:nvSpPr>
        <p:spPr>
          <a:xfrm>
            <a:off x="1082159" y="9043600"/>
            <a:ext cx="14401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4000" dirty="0"/>
              <a:t>  본 논문에서는 가속도센서를 활용해서 물병으로부터 빠져나간 물의 양을 구하고자 한다</a:t>
            </a:r>
            <a:r>
              <a:rPr lang="en-US" altLang="ko-KR" sz="4000" dirty="0"/>
              <a:t>. </a:t>
            </a:r>
            <a:r>
              <a:rPr lang="ko-KR" altLang="en-US" sz="4000" dirty="0"/>
              <a:t>연구에 사용된 모델들은 가속도 센서로부터 얻은 각도를 </a:t>
            </a:r>
            <a:r>
              <a:rPr lang="en-US" altLang="ko-KR" sz="4000" dirty="0"/>
              <a:t>feature data</a:t>
            </a:r>
            <a:r>
              <a:rPr lang="ko-KR" altLang="en-US" sz="4000" dirty="0"/>
              <a:t>로</a:t>
            </a:r>
            <a:r>
              <a:rPr lang="en-US" altLang="ko-KR" sz="4000" dirty="0"/>
              <a:t>, </a:t>
            </a:r>
            <a:r>
              <a:rPr lang="ko-KR" altLang="en-US" sz="4000" dirty="0"/>
              <a:t>물병으로부터 빠져나간 물 의 양을 </a:t>
            </a:r>
            <a:r>
              <a:rPr lang="en-US" altLang="ko-KR" sz="4000" dirty="0"/>
              <a:t>label data</a:t>
            </a:r>
            <a:r>
              <a:rPr lang="ko-KR" altLang="en-US" sz="4000" dirty="0"/>
              <a:t>로 설정하고 회귀분석을 시도한다</a:t>
            </a:r>
            <a:r>
              <a:rPr lang="en-US" altLang="ko-KR" sz="4000" dirty="0"/>
              <a:t>. </a:t>
            </a:r>
            <a:r>
              <a:rPr lang="ko-KR" altLang="en-US" sz="4000" dirty="0"/>
              <a:t>본 논문은 </a:t>
            </a:r>
            <a:r>
              <a:rPr lang="en-US" altLang="ko-KR" sz="4000" dirty="0"/>
              <a:t>machine learning</a:t>
            </a:r>
            <a:r>
              <a:rPr lang="ko-KR" altLang="en-US" sz="4000" dirty="0"/>
              <a:t>과 </a:t>
            </a:r>
            <a:r>
              <a:rPr lang="en-US" altLang="ko-KR" sz="4000" dirty="0"/>
              <a:t>deep learning</a:t>
            </a:r>
            <a:r>
              <a:rPr lang="ko-KR" altLang="en-US" sz="4000" dirty="0"/>
              <a:t>을 활용한 회귀분석이 이러한 문제에 얼마나 잘 대답할 수 있는지에 관심이 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9A53E-3F44-2E58-E67C-DE1D02DE619D}"/>
              </a:ext>
            </a:extLst>
          </p:cNvPr>
          <p:cNvSpPr/>
          <p:nvPr/>
        </p:nvSpPr>
        <p:spPr>
          <a:xfrm>
            <a:off x="1063109" y="15154812"/>
            <a:ext cx="14401799" cy="10156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/>
              <a:t>가속도센서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5E7E7-51AF-C8F1-2D8E-9149837D805E}"/>
              </a:ext>
            </a:extLst>
          </p:cNvPr>
          <p:cNvSpPr txBox="1"/>
          <p:nvPr/>
        </p:nvSpPr>
        <p:spPr>
          <a:xfrm>
            <a:off x="1082159" y="16687800"/>
            <a:ext cx="144171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4000" dirty="0"/>
              <a:t>  실험에 사용한 가속도센서는 </a:t>
            </a:r>
            <a:r>
              <a:rPr lang="en-US" altLang="ko-KR" sz="4000" dirty="0"/>
              <a:t>MPU6050</a:t>
            </a:r>
            <a:r>
              <a:rPr lang="ko-KR" altLang="en-US" sz="4000" dirty="0"/>
              <a:t>이다</a:t>
            </a:r>
            <a:r>
              <a:rPr lang="en-US" altLang="ko-KR" sz="4000" dirty="0"/>
              <a:t>. </a:t>
            </a:r>
            <a:r>
              <a:rPr lang="ko-KR" altLang="en-US" sz="4000" dirty="0"/>
              <a:t>가속도센 서란 총 </a:t>
            </a:r>
            <a:r>
              <a:rPr lang="en-US" altLang="ko-KR" sz="4000" dirty="0"/>
              <a:t>6</a:t>
            </a:r>
            <a:r>
              <a:rPr lang="ko-KR" altLang="en-US" sz="4000" dirty="0"/>
              <a:t>축 센서로 힘의 가속도 </a:t>
            </a:r>
            <a:r>
              <a:rPr lang="en-US" altLang="ko-KR" sz="4000" dirty="0"/>
              <a:t>3</a:t>
            </a:r>
            <a:r>
              <a:rPr lang="ko-KR" altLang="en-US" sz="4000" dirty="0"/>
              <a:t>축</a:t>
            </a:r>
            <a:r>
              <a:rPr lang="en-US" altLang="ko-KR" sz="4000" dirty="0"/>
              <a:t>(x</a:t>
            </a:r>
            <a:r>
              <a:rPr lang="ko-KR" altLang="en-US" sz="4000" dirty="0"/>
              <a:t>축</a:t>
            </a:r>
            <a:r>
              <a:rPr lang="en-US" altLang="ko-KR" sz="4000" dirty="0"/>
              <a:t>, y</a:t>
            </a:r>
            <a:r>
              <a:rPr lang="ko-KR" altLang="en-US" sz="4000" dirty="0"/>
              <a:t>축</a:t>
            </a:r>
            <a:r>
              <a:rPr lang="en-US" altLang="ko-KR" sz="4000" dirty="0"/>
              <a:t>, z</a:t>
            </a:r>
            <a:r>
              <a:rPr lang="ko-KR" altLang="en-US" sz="4000" dirty="0"/>
              <a:t>축</a:t>
            </a:r>
            <a:r>
              <a:rPr lang="en-US" altLang="ko-KR" sz="4000" dirty="0"/>
              <a:t>)</a:t>
            </a:r>
            <a:r>
              <a:rPr lang="ko-KR" altLang="en-US" sz="4000" dirty="0"/>
              <a:t>방향 과 </a:t>
            </a:r>
            <a:r>
              <a:rPr lang="en-US" altLang="ko-KR" sz="4000" dirty="0"/>
              <a:t>3</a:t>
            </a:r>
            <a:r>
              <a:rPr lang="ko-KR" altLang="en-US" sz="4000" dirty="0"/>
              <a:t>차원 축 회전 방향의 각속도 그리고 온도를 측정한 다</a:t>
            </a:r>
            <a:r>
              <a:rPr lang="en-US" altLang="ko-KR" sz="4000" dirty="0"/>
              <a:t>. </a:t>
            </a:r>
            <a:r>
              <a:rPr lang="ko-KR" altLang="en-US" sz="4000" dirty="0"/>
              <a:t>그리고 측정한 값들로 부터 센서가 </a:t>
            </a:r>
            <a:r>
              <a:rPr lang="en-US" altLang="ko-KR" sz="4000" dirty="0"/>
              <a:t>3</a:t>
            </a:r>
            <a:r>
              <a:rPr lang="ko-KR" altLang="en-US" sz="4000" dirty="0"/>
              <a:t>차원 축 회전 방 향으로 얼마나 기울었는지를 파악할 수 있다</a:t>
            </a:r>
            <a:r>
              <a:rPr lang="en-US" altLang="ko-KR" sz="4000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C44E5-3A83-D515-04A6-651C37768F83}"/>
              </a:ext>
            </a:extLst>
          </p:cNvPr>
          <p:cNvSpPr txBox="1"/>
          <p:nvPr/>
        </p:nvSpPr>
        <p:spPr>
          <a:xfrm>
            <a:off x="1094195" y="26650255"/>
            <a:ext cx="14408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MPU6050</a:t>
            </a:r>
            <a:r>
              <a:rPr lang="ko-KR" altLang="en-US" sz="4000" dirty="0"/>
              <a:t>센서는 몇가지 이유 때문에 측정한 값들을 바 로 활용할 수 없다</a:t>
            </a:r>
            <a:r>
              <a:rPr lang="en-US" altLang="ko-KR" sz="4000" dirty="0"/>
              <a:t>. </a:t>
            </a:r>
            <a:r>
              <a:rPr lang="ko-KR" altLang="en-US" sz="4000" dirty="0"/>
              <a:t>첫째</a:t>
            </a:r>
            <a:r>
              <a:rPr lang="en-US" altLang="ko-KR" sz="4000" dirty="0"/>
              <a:t>, </a:t>
            </a:r>
            <a:r>
              <a:rPr lang="ko-KR" altLang="en-US" sz="4000" dirty="0"/>
              <a:t>각속도를 적분해서 얻은 값 </a:t>
            </a:r>
            <a:r>
              <a:rPr lang="en-US" altLang="ko-KR" sz="4000" dirty="0" err="1"/>
              <a:t>thetaX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thetaY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thetaZ</a:t>
            </a:r>
            <a:r>
              <a:rPr lang="ko-KR" altLang="en-US" sz="4000" dirty="0"/>
              <a:t>를 신뢰하기 어렵다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CB85C0-C29F-9ACB-2342-29E539AE18C6}"/>
              </a:ext>
            </a:extLst>
          </p:cNvPr>
          <p:cNvSpPr txBox="1"/>
          <p:nvPr/>
        </p:nvSpPr>
        <p:spPr>
          <a:xfrm>
            <a:off x="1084670" y="34578725"/>
            <a:ext cx="144017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4000" dirty="0"/>
              <a:t>  본 논문에서는 정확한 각도를 계산하기위해 상보필터를 사용했다</a:t>
            </a:r>
            <a:r>
              <a:rPr lang="en-US" altLang="ko-KR" sz="4000" dirty="0"/>
              <a:t>. </a:t>
            </a:r>
            <a:r>
              <a:rPr lang="ko-KR" altLang="en-US" sz="4000" dirty="0"/>
              <a:t>상보필터는 </a:t>
            </a:r>
            <a:r>
              <a:rPr lang="ko-KR" altLang="en-US" sz="4000" dirty="0" err="1"/>
              <a:t>저대역은</a:t>
            </a:r>
            <a:r>
              <a:rPr lang="ko-KR" altLang="en-US" sz="4000" dirty="0"/>
              <a:t> 가속도계 값을</a:t>
            </a:r>
            <a:r>
              <a:rPr lang="en-US" altLang="ko-KR" sz="4000" dirty="0"/>
              <a:t>, </a:t>
            </a:r>
            <a:r>
              <a:rPr lang="ko-KR" altLang="en-US" sz="4000" dirty="0"/>
              <a:t>고대역은 각속도계 값을 가져와 서로 합치는 것이다</a:t>
            </a:r>
            <a:r>
              <a:rPr lang="en-US" altLang="ko-KR" sz="4000" dirty="0"/>
              <a:t>. </a:t>
            </a:r>
            <a:r>
              <a:rPr lang="ko-KR" altLang="en-US" sz="4000" dirty="0"/>
              <a:t>가속도계 값은 오차누적은 없지만 고주파 잡음이 있고 </a:t>
            </a:r>
            <a:r>
              <a:rPr lang="ko-KR" altLang="en-US" sz="4000" dirty="0" err="1"/>
              <a:t>자이로계는</a:t>
            </a:r>
            <a:r>
              <a:rPr lang="ko-KR" altLang="en-US" sz="4000" dirty="0"/>
              <a:t> 단기간엔 정확하지만 저주파 잡음이 있다</a:t>
            </a:r>
            <a:r>
              <a:rPr lang="en-US" altLang="ko-KR" sz="4000" dirty="0"/>
              <a:t>. </a:t>
            </a:r>
            <a:r>
              <a:rPr lang="ko-KR" altLang="en-US" sz="4000" dirty="0"/>
              <a:t>상보필터는 두 센서의 값들을 합쳐 단점을 보완한다</a:t>
            </a:r>
            <a:r>
              <a:rPr lang="en-US" altLang="ko-KR" sz="4000" dirty="0"/>
              <a:t>. </a:t>
            </a:r>
            <a:r>
              <a:rPr lang="ko-KR" altLang="en-US" sz="4000" dirty="0"/>
              <a:t>본 논문에서는</a:t>
            </a:r>
            <a:r>
              <a:rPr lang="en-US" altLang="ko-KR" sz="4000" dirty="0"/>
              <a:t>0.1</a:t>
            </a:r>
            <a:r>
              <a:rPr lang="ko-KR" altLang="en-US" sz="4000" dirty="0"/>
              <a:t>초 단위의 빠른 계산이 필요했기 때문에 비교적 정확하고 느린 칼만필터보다 정확성은 조금 떨어지지만 계산이 빠른 상보필터를 사용한다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A2A4EC-D667-A134-8667-2EB876380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9" y="19857899"/>
            <a:ext cx="6597264" cy="59387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00B2801-B302-BBD0-9F05-3A569DE45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83" y="20101920"/>
            <a:ext cx="7845522" cy="50167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215D9D-9728-03CC-2683-A4CF402A6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" y="28777798"/>
            <a:ext cx="14351661" cy="4812329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16CC3F0B-EF57-15B5-F91E-F42FECFAAC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3"/>
          <a:stretch/>
        </p:blipFill>
        <p:spPr>
          <a:xfrm>
            <a:off x="2529958" y="40036805"/>
            <a:ext cx="11109842" cy="207256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B79C90-D325-8A12-60DF-4FB41ACE17BA}"/>
              </a:ext>
            </a:extLst>
          </p:cNvPr>
          <p:cNvSpPr/>
          <p:nvPr/>
        </p:nvSpPr>
        <p:spPr>
          <a:xfrm>
            <a:off x="16915330" y="7553862"/>
            <a:ext cx="14401799" cy="10156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/>
              <a:t>GBM</a:t>
            </a:r>
            <a:endParaRPr lang="ko-KR" altLang="en-US" sz="6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378427-14AF-863F-3FBD-F14C9D113781}"/>
              </a:ext>
            </a:extLst>
          </p:cNvPr>
          <p:cNvSpPr txBox="1"/>
          <p:nvPr/>
        </p:nvSpPr>
        <p:spPr>
          <a:xfrm>
            <a:off x="16922345" y="9036490"/>
            <a:ext cx="14401799" cy="699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4000" dirty="0"/>
              <a:t>  machine learning</a:t>
            </a:r>
            <a:r>
              <a:rPr lang="ko-KR" altLang="en-US" sz="4000" dirty="0"/>
              <a:t>에 사용한 모델은 </a:t>
            </a:r>
            <a:r>
              <a:rPr lang="en-US" altLang="ko-KR" sz="4000" dirty="0"/>
              <a:t>GBM</a:t>
            </a:r>
            <a:r>
              <a:rPr lang="ko-KR" altLang="en-US" sz="4000" dirty="0"/>
              <a:t>이다</a:t>
            </a:r>
            <a:r>
              <a:rPr lang="en-US" altLang="ko-KR" sz="4000" dirty="0"/>
              <a:t>. GBM</a:t>
            </a:r>
            <a:r>
              <a:rPr lang="ko-KR" altLang="en-US" sz="4000" dirty="0"/>
              <a:t>이 </a:t>
            </a:r>
            <a:r>
              <a:rPr lang="en-US" altLang="ko-KR" sz="4000" dirty="0"/>
              <a:t>machine learning algorithm </a:t>
            </a:r>
            <a:r>
              <a:rPr lang="ko-KR" altLang="en-US" sz="4000" dirty="0"/>
              <a:t>중 예측성능이 가장 높다고 알려진 </a:t>
            </a:r>
            <a:r>
              <a:rPr lang="en-US" altLang="ko-KR" sz="4000" dirty="0"/>
              <a:t>algorithm</a:t>
            </a:r>
            <a:r>
              <a:rPr lang="ko-KR" altLang="en-US" sz="4000" dirty="0"/>
              <a:t>이기 때문이다</a:t>
            </a:r>
            <a:r>
              <a:rPr lang="en-US" altLang="ko-KR" sz="4000" dirty="0"/>
              <a:t>. </a:t>
            </a:r>
            <a:r>
              <a:rPr lang="ko-KR" altLang="en-US" sz="4000" dirty="0"/>
              <a:t>학습 결과 </a:t>
            </a:r>
            <a:r>
              <a:rPr lang="en-US" altLang="ko-KR" sz="4000" dirty="0"/>
              <a:t>train</a:t>
            </a:r>
            <a:r>
              <a:rPr lang="ko-KR" altLang="en-US" sz="4000" dirty="0"/>
              <a:t>과 </a:t>
            </a:r>
            <a:r>
              <a:rPr lang="en-US" altLang="ko-KR" sz="4000" dirty="0"/>
              <a:t>test</a:t>
            </a:r>
            <a:r>
              <a:rPr lang="ko-KR" altLang="en-US" sz="4000" dirty="0"/>
              <a:t>의 </a:t>
            </a:r>
            <a:r>
              <a:rPr lang="en-US" altLang="ko-KR" sz="4000" dirty="0"/>
              <a:t>RMSE(Root Mean Square Error)</a:t>
            </a:r>
            <a:r>
              <a:rPr lang="ko-KR" altLang="en-US" sz="4000" dirty="0"/>
              <a:t>는 </a:t>
            </a:r>
            <a:r>
              <a:rPr lang="en-US" altLang="ko-KR" sz="4000" dirty="0"/>
              <a:t>9.23ml</a:t>
            </a:r>
            <a:r>
              <a:rPr lang="ko-KR" altLang="en-US" sz="4000" dirty="0"/>
              <a:t>와 </a:t>
            </a:r>
            <a:r>
              <a:rPr lang="en-US" altLang="ko-KR" sz="4000" dirty="0"/>
              <a:t>12.81ml</a:t>
            </a:r>
            <a:r>
              <a:rPr lang="ko-KR" altLang="en-US" sz="4000" dirty="0"/>
              <a:t>였다</a:t>
            </a:r>
            <a:r>
              <a:rPr lang="en-US" altLang="ko-KR" sz="4000" dirty="0"/>
              <a:t>. train data</a:t>
            </a:r>
            <a:r>
              <a:rPr lang="ko-KR" altLang="en-US" sz="4000" dirty="0"/>
              <a:t>와 </a:t>
            </a:r>
            <a:r>
              <a:rPr lang="en-US" altLang="ko-KR" sz="4000" dirty="0"/>
              <a:t>test data</a:t>
            </a:r>
            <a:r>
              <a:rPr lang="ko-KR" altLang="en-US" sz="4000" dirty="0"/>
              <a:t>의 오차가 </a:t>
            </a:r>
            <a:r>
              <a:rPr lang="en-US" altLang="ko-KR" sz="4000" dirty="0"/>
              <a:t>10ml </a:t>
            </a:r>
            <a:r>
              <a:rPr lang="ko-KR" altLang="en-US" sz="4000" dirty="0"/>
              <a:t>안팎이기 때문에 근사치로 예측한 것 처럼 보이지만 </a:t>
            </a:r>
            <a:r>
              <a:rPr lang="en-US" altLang="ko-KR" sz="4000" dirty="0"/>
              <a:t>score</a:t>
            </a:r>
            <a:r>
              <a:rPr lang="ko-KR" altLang="en-US" sz="4000" dirty="0"/>
              <a:t>메소드를 활용하여 </a:t>
            </a:r>
            <a:r>
              <a:rPr lang="en-US" altLang="ko-KR" sz="4000" dirty="0"/>
              <a:t>R2(R-Squared Score) </a:t>
            </a:r>
            <a:r>
              <a:rPr lang="ko-KR" altLang="en-US" sz="4000" dirty="0"/>
              <a:t>를 계산하면 각각 </a:t>
            </a:r>
            <a:r>
              <a:rPr lang="en-US" altLang="ko-KR" sz="4000" dirty="0"/>
              <a:t>0.53, 0.11</a:t>
            </a:r>
            <a:r>
              <a:rPr lang="ko-KR" altLang="en-US" sz="4000" dirty="0"/>
              <a:t>로 </a:t>
            </a:r>
            <a:r>
              <a:rPr lang="en-US" altLang="ko-KR" sz="4000" dirty="0"/>
              <a:t>underfitting</a:t>
            </a:r>
            <a:r>
              <a:rPr lang="ko-KR" altLang="en-US" sz="4000" dirty="0"/>
              <a:t>되어 있음을 알 수 있다</a:t>
            </a:r>
            <a:r>
              <a:rPr lang="en-US" altLang="ko-KR" sz="4000" dirty="0"/>
              <a:t>. </a:t>
            </a:r>
            <a:r>
              <a:rPr lang="ko-KR" altLang="en-US" sz="4000" dirty="0"/>
              <a:t>데이터셋의 부족으로 </a:t>
            </a:r>
            <a:r>
              <a:rPr lang="en-US" altLang="ko-KR" sz="4000" dirty="0"/>
              <a:t>underfitting</a:t>
            </a:r>
            <a:r>
              <a:rPr lang="ko-KR" altLang="en-US" sz="4000" dirty="0"/>
              <a:t>이 야기되었을 가능 성이 있어 </a:t>
            </a:r>
            <a:r>
              <a:rPr lang="en-US" altLang="ko-KR" sz="4000"/>
              <a:t>GridSearchCV</a:t>
            </a:r>
            <a:r>
              <a:rPr lang="ko-KR" altLang="en-US" sz="4000" dirty="0"/>
              <a:t>를 사용하여 </a:t>
            </a:r>
            <a:r>
              <a:rPr lang="en-US" altLang="ko-KR" sz="4000" dirty="0"/>
              <a:t>hyperparameter tuning</a:t>
            </a:r>
            <a:r>
              <a:rPr lang="ko-KR" altLang="en-US" sz="4000" dirty="0"/>
              <a:t>과 </a:t>
            </a:r>
            <a:r>
              <a:rPr lang="en-US" altLang="ko-KR" sz="4000" dirty="0"/>
              <a:t>cross validation</a:t>
            </a:r>
            <a:r>
              <a:rPr lang="ko-KR" altLang="en-US" sz="4000" dirty="0"/>
              <a:t>을 진행하였지만 </a:t>
            </a:r>
            <a:r>
              <a:rPr lang="en-US" altLang="ko-KR" sz="4000" dirty="0"/>
              <a:t>Best Test Score</a:t>
            </a:r>
            <a:r>
              <a:rPr lang="ko-KR" altLang="en-US" sz="4000" dirty="0"/>
              <a:t>는 </a:t>
            </a:r>
            <a:r>
              <a:rPr lang="en-US" altLang="ko-KR" sz="4000" dirty="0"/>
              <a:t>0.15</a:t>
            </a:r>
            <a:r>
              <a:rPr lang="ko-KR" altLang="en-US" sz="4000" dirty="0"/>
              <a:t>로 </a:t>
            </a:r>
            <a:r>
              <a:rPr lang="en-US" altLang="ko-KR" sz="4000" dirty="0"/>
              <a:t>0.04 </a:t>
            </a:r>
            <a:r>
              <a:rPr lang="ko-KR" altLang="en-US" sz="4000" dirty="0"/>
              <a:t>상승하는데 그쳤다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25FE09-2872-63F4-672E-31F8FFB16288}"/>
              </a:ext>
            </a:extLst>
          </p:cNvPr>
          <p:cNvSpPr/>
          <p:nvPr/>
        </p:nvSpPr>
        <p:spPr>
          <a:xfrm>
            <a:off x="16958082" y="20300087"/>
            <a:ext cx="14401799" cy="10156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/>
              <a:t>MLP</a:t>
            </a:r>
            <a:endParaRPr lang="ko-KR" altLang="en-US" sz="6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F64EA-EF6C-331A-A9C5-33BBE2C993ED}"/>
              </a:ext>
            </a:extLst>
          </p:cNvPr>
          <p:cNvSpPr/>
          <p:nvPr/>
        </p:nvSpPr>
        <p:spPr>
          <a:xfrm>
            <a:off x="16942726" y="35548688"/>
            <a:ext cx="14401799" cy="10156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/>
              <a:t>결론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6627CC-3D83-9B49-7F2D-F0F5505006B6}"/>
              </a:ext>
            </a:extLst>
          </p:cNvPr>
          <p:cNvSpPr txBox="1"/>
          <p:nvPr/>
        </p:nvSpPr>
        <p:spPr>
          <a:xfrm>
            <a:off x="16937699" y="37210252"/>
            <a:ext cx="14401799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4000" dirty="0"/>
              <a:t>  본 논문에서 실시한 연구 결과에 따르면 </a:t>
            </a:r>
            <a:r>
              <a:rPr lang="en-US" altLang="ko-KR" sz="4000" dirty="0"/>
              <a:t>model-1</a:t>
            </a:r>
            <a:r>
              <a:rPr lang="ko-KR" altLang="en-US" sz="4000" dirty="0"/>
              <a:t>에서는 </a:t>
            </a:r>
            <a:r>
              <a:rPr lang="en-US" altLang="ko-KR" sz="4000" dirty="0"/>
              <a:t>overfitting</a:t>
            </a:r>
            <a:r>
              <a:rPr lang="ko-KR" altLang="en-US" sz="4000" dirty="0"/>
              <a:t>이 </a:t>
            </a:r>
            <a:r>
              <a:rPr lang="en-US" altLang="ko-KR" sz="4000" dirty="0"/>
              <a:t>GBM</a:t>
            </a:r>
            <a:r>
              <a:rPr lang="ko-KR" altLang="en-US" sz="4000" dirty="0"/>
              <a:t>과 </a:t>
            </a:r>
            <a:r>
              <a:rPr lang="en-US" altLang="ko-KR" sz="4000" dirty="0"/>
              <a:t>model-2</a:t>
            </a:r>
            <a:r>
              <a:rPr lang="ko-KR" altLang="en-US" sz="4000" dirty="0"/>
              <a:t>에서는 </a:t>
            </a:r>
            <a:r>
              <a:rPr lang="en-US" altLang="ko-KR" sz="4000" dirty="0"/>
              <a:t>underfitting </a:t>
            </a:r>
            <a:r>
              <a:rPr lang="ko-KR" altLang="en-US" sz="4000" dirty="0"/>
              <a:t>현상이 나타났다</a:t>
            </a:r>
            <a:r>
              <a:rPr lang="en-US" altLang="ko-KR" sz="4000" dirty="0"/>
              <a:t>. </a:t>
            </a:r>
            <a:r>
              <a:rPr lang="ko-KR" altLang="en-US" sz="4000" dirty="0"/>
              <a:t>데이터 셋의 부족을 감안하더라도 오차가 높게 나타났다</a:t>
            </a:r>
            <a:r>
              <a:rPr lang="en-US" altLang="ko-KR" sz="4000" dirty="0"/>
              <a:t>. </a:t>
            </a:r>
            <a:r>
              <a:rPr lang="ko-KR" altLang="en-US" sz="4000" dirty="0"/>
              <a:t>따라서 </a:t>
            </a:r>
            <a:r>
              <a:rPr lang="en-US" altLang="ko-KR" sz="4000" dirty="0"/>
              <a:t>GBM</a:t>
            </a:r>
            <a:r>
              <a:rPr lang="ko-KR" altLang="en-US" sz="4000" dirty="0"/>
              <a:t>과 </a:t>
            </a:r>
            <a:r>
              <a:rPr lang="en-US" altLang="ko-KR" sz="4000" dirty="0"/>
              <a:t>MLP </a:t>
            </a:r>
            <a:r>
              <a:rPr lang="ko-KR" altLang="en-US" sz="4000" dirty="0"/>
              <a:t>모두 시간에 따른 가속도센서의 값만으로는 유량을 예측하기 어려운 것으로 보인다</a:t>
            </a:r>
            <a:r>
              <a:rPr lang="en-US" altLang="ko-KR" sz="4000" dirty="0"/>
              <a:t>. </a:t>
            </a:r>
            <a:r>
              <a:rPr lang="ko-KR" altLang="en-US" sz="4000" dirty="0"/>
              <a:t>물병에 담겨있는 물의 수위와 같은 변수들이 통제되지 않았고 </a:t>
            </a:r>
            <a:r>
              <a:rPr lang="en-US" altLang="ko-KR" sz="4000" dirty="0"/>
              <a:t>feature data</a:t>
            </a:r>
            <a:r>
              <a:rPr lang="ko-KR" altLang="en-US" sz="4000" dirty="0"/>
              <a:t>에도 반영되지 못한 것이 그 원인이라 생각된다</a:t>
            </a:r>
            <a:r>
              <a:rPr lang="en-US" altLang="ko-KR" sz="4000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7B145C-BB59-BD13-FCCC-28A847D6842F}"/>
              </a:ext>
            </a:extLst>
          </p:cNvPr>
          <p:cNvSpPr txBox="1"/>
          <p:nvPr/>
        </p:nvSpPr>
        <p:spPr>
          <a:xfrm>
            <a:off x="16958082" y="21923851"/>
            <a:ext cx="144017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4000" dirty="0"/>
              <a:t>  deep learning</a:t>
            </a:r>
            <a:r>
              <a:rPr lang="ko-KR" altLang="en-US" sz="4000" dirty="0"/>
              <a:t>에 사용한 모델은 </a:t>
            </a:r>
            <a:r>
              <a:rPr lang="en-US" altLang="ko-KR" sz="4000" dirty="0"/>
              <a:t>MLP</a:t>
            </a:r>
            <a:r>
              <a:rPr lang="ko-KR" altLang="en-US" sz="4000" dirty="0"/>
              <a:t>이다</a:t>
            </a:r>
            <a:r>
              <a:rPr lang="en-US" altLang="ko-KR" sz="4000" dirty="0"/>
              <a:t>. </a:t>
            </a:r>
            <a:r>
              <a:rPr lang="ko-KR" altLang="en-US" sz="4000" dirty="0"/>
              <a:t>앞선 </a:t>
            </a:r>
            <a:r>
              <a:rPr lang="en-US" altLang="ko-KR" sz="4000" dirty="0"/>
              <a:t>machine learning</a:t>
            </a:r>
            <a:r>
              <a:rPr lang="ko-KR" altLang="en-US" sz="4000" dirty="0"/>
              <a:t>학습에서 </a:t>
            </a:r>
            <a:r>
              <a:rPr lang="en-US" altLang="ko-KR" sz="4000" dirty="0"/>
              <a:t>underfitting</a:t>
            </a:r>
            <a:r>
              <a:rPr lang="ko-KR" altLang="en-US" sz="4000" dirty="0"/>
              <a:t>하는 모습을 보였 기 때문에 </a:t>
            </a:r>
            <a:r>
              <a:rPr lang="en-US" altLang="ko-KR" sz="4000" dirty="0"/>
              <a:t>model-1</a:t>
            </a:r>
            <a:r>
              <a:rPr lang="ko-KR" altLang="en-US" sz="4000" dirty="0"/>
              <a:t>은 은닉층을 두텁게 쌓아서 학습을 진행하였다</a:t>
            </a:r>
            <a:r>
              <a:rPr lang="en-US" altLang="ko-KR" sz="4000" dirty="0"/>
              <a:t>. model-1</a:t>
            </a:r>
            <a:r>
              <a:rPr lang="ko-KR" altLang="en-US" sz="4000" dirty="0"/>
              <a:t>의 </a:t>
            </a:r>
            <a:r>
              <a:rPr lang="en-US" altLang="ko-KR" sz="4000" dirty="0"/>
              <a:t>RMSE</a:t>
            </a:r>
            <a:r>
              <a:rPr lang="ko-KR" altLang="en-US" sz="4000" dirty="0"/>
              <a:t>는 </a:t>
            </a:r>
            <a:r>
              <a:rPr lang="en-US" altLang="ko-KR" sz="4000" dirty="0"/>
              <a:t>train data</a:t>
            </a:r>
            <a:r>
              <a:rPr lang="ko-KR" altLang="en-US" sz="4000" dirty="0"/>
              <a:t>의 경우 </a:t>
            </a:r>
            <a:r>
              <a:rPr lang="en-US" altLang="ko-KR" sz="4000" dirty="0"/>
              <a:t>1.08ml</a:t>
            </a:r>
            <a:r>
              <a:rPr lang="ko-KR" altLang="en-US" sz="4000" dirty="0"/>
              <a:t>로 매우 낮은 오차를 보인 반면 </a:t>
            </a:r>
            <a:r>
              <a:rPr lang="en-US" altLang="ko-KR" sz="4000" dirty="0"/>
              <a:t>test data</a:t>
            </a:r>
            <a:r>
              <a:rPr lang="ko-KR" altLang="en-US" sz="4000" dirty="0"/>
              <a:t>는 </a:t>
            </a:r>
            <a:r>
              <a:rPr lang="en-US" altLang="ko-KR" sz="4000" dirty="0"/>
              <a:t>15.66ml</a:t>
            </a:r>
            <a:r>
              <a:rPr lang="ko-KR" altLang="en-US" sz="4000" dirty="0"/>
              <a:t>로 다소 높았다</a:t>
            </a:r>
            <a:r>
              <a:rPr lang="en-US" altLang="ko-KR" sz="4000" dirty="0"/>
              <a:t>. model-1</a:t>
            </a:r>
            <a:r>
              <a:rPr lang="ko-KR" altLang="en-US" sz="4000" dirty="0"/>
              <a:t>이 </a:t>
            </a:r>
            <a:r>
              <a:rPr lang="en-US" altLang="ko-KR" sz="4000" dirty="0"/>
              <a:t>overfitting</a:t>
            </a:r>
            <a:r>
              <a:rPr lang="ko-KR" altLang="en-US" sz="4000" dirty="0"/>
              <a:t>을 보였으므로 </a:t>
            </a:r>
            <a:r>
              <a:rPr lang="en-US" altLang="ko-KR" sz="4000" dirty="0"/>
              <a:t>model-2</a:t>
            </a:r>
            <a:r>
              <a:rPr lang="ko-KR" altLang="en-US" sz="4000" dirty="0"/>
              <a:t>는 은닉층을 조금 더 얕게 구성하고 </a:t>
            </a:r>
            <a:r>
              <a:rPr lang="en-US" altLang="ko-KR" sz="4000" dirty="0"/>
              <a:t>dropout</a:t>
            </a:r>
            <a:r>
              <a:rPr lang="ko-KR" altLang="en-US" sz="4000" dirty="0"/>
              <a:t>을 추가하여 </a:t>
            </a:r>
            <a:r>
              <a:rPr lang="en-US" altLang="ko-KR" sz="4000" dirty="0"/>
              <a:t>overfitting</a:t>
            </a:r>
            <a:r>
              <a:rPr lang="ko-KR" altLang="en-US" sz="4000" dirty="0"/>
              <a:t>을 방지하고 학습을 진행 하였다</a:t>
            </a:r>
            <a:r>
              <a:rPr lang="en-US" altLang="ko-KR" sz="4000" dirty="0"/>
              <a:t>. model-2</a:t>
            </a:r>
            <a:r>
              <a:rPr lang="ko-KR" altLang="en-US" sz="4000" dirty="0"/>
              <a:t>의 </a:t>
            </a:r>
            <a:r>
              <a:rPr lang="en-US" altLang="ko-KR" sz="4000" dirty="0"/>
              <a:t>RMSE</a:t>
            </a:r>
            <a:r>
              <a:rPr lang="ko-KR" altLang="en-US" sz="4000" dirty="0"/>
              <a:t>는 아래 그래프와 같이 학습이 진행 되다가 </a:t>
            </a:r>
            <a:r>
              <a:rPr lang="en-US" altLang="ko-KR" sz="4000" dirty="0"/>
              <a:t>train data</a:t>
            </a:r>
            <a:r>
              <a:rPr lang="ko-KR" altLang="en-US" sz="4000" dirty="0"/>
              <a:t>와 </a:t>
            </a:r>
            <a:r>
              <a:rPr lang="en-US" altLang="ko-KR" sz="4000" dirty="0"/>
              <a:t>test data </a:t>
            </a:r>
            <a:r>
              <a:rPr lang="ko-KR" altLang="en-US" sz="4000" dirty="0"/>
              <a:t>각각 </a:t>
            </a:r>
            <a:r>
              <a:rPr lang="en-US" altLang="ko-KR" sz="4000" dirty="0"/>
              <a:t>6.30ml, 15.66ml </a:t>
            </a:r>
            <a:r>
              <a:rPr lang="ko-KR" altLang="en-US" sz="4000" dirty="0"/>
              <a:t>정도 에서 더이상 학습이 진행되지 않았다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AEB0FA8F-E914-D5E1-E737-A26DA8C50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757" y="16220426"/>
            <a:ext cx="7225022" cy="320653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9198A71-69C4-4049-92EF-7F4526DD21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898" y="16335226"/>
            <a:ext cx="4593758" cy="3206534"/>
          </a:xfrm>
          <a:prstGeom prst="rect">
            <a:avLst/>
          </a:prstGeom>
        </p:spPr>
      </p:pic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6D8C5D0-EE29-A92C-6B1A-4724E5B05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316" y="33226206"/>
            <a:ext cx="5887272" cy="129558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781A943-DE07-44FC-B1BE-D3B01FD0E2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615" y="29297050"/>
            <a:ext cx="6042673" cy="392915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4819113-2F67-FC7A-7B59-97713B60B6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239" y="33226206"/>
            <a:ext cx="6959742" cy="129558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349A12A-9337-8970-8221-519D980DE0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78880" y="29168929"/>
            <a:ext cx="5887272" cy="40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523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gjaischool076</dc:creator>
  <cp:lastModifiedBy>gjaischool076</cp:lastModifiedBy>
  <cp:revision>1</cp:revision>
  <dcterms:created xsi:type="dcterms:W3CDTF">2022-10-15T05:15:38Z</dcterms:created>
  <dcterms:modified xsi:type="dcterms:W3CDTF">2022-10-15T07:15:50Z</dcterms:modified>
</cp:coreProperties>
</file>