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90" r:id="rId4"/>
    <p:sldId id="291" r:id="rId5"/>
    <p:sldId id="293" r:id="rId6"/>
    <p:sldId id="295" r:id="rId7"/>
    <p:sldId id="296" r:id="rId8"/>
    <p:sldId id="294" r:id="rId9"/>
    <p:sldId id="299" r:id="rId10"/>
    <p:sldId id="298" r:id="rId11"/>
    <p:sldId id="300" r:id="rId12"/>
    <p:sldId id="297" r:id="rId13"/>
    <p:sldId id="302" r:id="rId14"/>
    <p:sldId id="303" r:id="rId15"/>
    <p:sldId id="292" r:id="rId16"/>
    <p:sldId id="301" r:id="rId17"/>
    <p:sldId id="304" r:id="rId18"/>
    <p:sldId id="305" r:id="rId19"/>
    <p:sldId id="258" r:id="rId20"/>
    <p:sldId id="285" r:id="rId21"/>
    <p:sldId id="308" r:id="rId22"/>
    <p:sldId id="309" r:id="rId23"/>
    <p:sldId id="310" r:id="rId24"/>
    <p:sldId id="311" r:id="rId25"/>
    <p:sldId id="306" r:id="rId26"/>
    <p:sldId id="259" r:id="rId27"/>
    <p:sldId id="280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hc8yY6CF8YfcezmsWvVeK2MURL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0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17855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0664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7701758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7701758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33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7701758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7701758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051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7701758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7701758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467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7701758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7701758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823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7701758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7701758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52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7701758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7701758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427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7701758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7701758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067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7701758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7701758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932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7701758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7701758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961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7701758e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7701758e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028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7701758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7701758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7148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7701758e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7701758e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425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7701758e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7701758e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245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7701758e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7701758e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982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7701758e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7701758e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528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7701758e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7701758e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2579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7701758e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7701758e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9067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7701758e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7701758e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9921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6609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7701758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7701758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839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7701758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7701758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652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7701758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7701758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3903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7701758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7701758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505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7701758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7701758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866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7701758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7701758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673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7701758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7701758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71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5250" y="4314000"/>
            <a:ext cx="780150" cy="7428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4"/>
          <p:cNvSpPr txBox="1">
            <a:spLocks noGrp="1"/>
          </p:cNvSpPr>
          <p:nvPr>
            <p:ph type="ctrTitle"/>
          </p:nvPr>
        </p:nvSpPr>
        <p:spPr>
          <a:xfrm>
            <a:off x="1" y="720575"/>
            <a:ext cx="71373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4"/>
          <p:cNvSpPr/>
          <p:nvPr/>
        </p:nvSpPr>
        <p:spPr>
          <a:xfrm>
            <a:off x="7484075" y="0"/>
            <a:ext cx="1542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"/>
          <p:cNvSpPr/>
          <p:nvPr/>
        </p:nvSpPr>
        <p:spPr>
          <a:xfrm>
            <a:off x="7859725" y="100"/>
            <a:ext cx="12843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"/>
          <p:cNvSpPr txBox="1">
            <a:spLocks noGrp="1"/>
          </p:cNvSpPr>
          <p:nvPr>
            <p:ph type="subTitle" idx="1"/>
          </p:nvPr>
        </p:nvSpPr>
        <p:spPr>
          <a:xfrm>
            <a:off x="0" y="2810125"/>
            <a:ext cx="7137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0"/>
            <a:ext cx="9144000" cy="8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3"/>
          <p:cNvGrpSpPr/>
          <p:nvPr/>
        </p:nvGrpSpPr>
        <p:grpSpPr>
          <a:xfrm>
            <a:off x="905370" y="4750050"/>
            <a:ext cx="8238683" cy="393600"/>
            <a:chOff x="1001725" y="4750050"/>
            <a:chExt cx="8142600" cy="393600"/>
          </a:xfrm>
        </p:grpSpPr>
        <p:sp>
          <p:nvSpPr>
            <p:cNvPr id="19" name="Google Shape;19;p3"/>
            <p:cNvSpPr/>
            <p:nvPr/>
          </p:nvSpPr>
          <p:spPr>
            <a:xfrm>
              <a:off x="1001725" y="4750050"/>
              <a:ext cx="8142600" cy="39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001725" y="5056825"/>
              <a:ext cx="8142600" cy="86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5250" y="4314000"/>
            <a:ext cx="780150" cy="74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0"/>
            <a:ext cx="9144000" cy="8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5250" y="4314000"/>
            <a:ext cx="780150" cy="7428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oogle Shape;30;p5"/>
          <p:cNvGrpSpPr/>
          <p:nvPr/>
        </p:nvGrpSpPr>
        <p:grpSpPr>
          <a:xfrm>
            <a:off x="975263" y="1357225"/>
            <a:ext cx="7193475" cy="2429050"/>
            <a:chOff x="751300" y="1433450"/>
            <a:chExt cx="7193475" cy="2429050"/>
          </a:xfrm>
        </p:grpSpPr>
        <p:sp>
          <p:nvSpPr>
            <p:cNvPr id="31" name="Google Shape;31;p5"/>
            <p:cNvSpPr/>
            <p:nvPr/>
          </p:nvSpPr>
          <p:spPr>
            <a:xfrm>
              <a:off x="751300" y="3342300"/>
              <a:ext cx="520200" cy="5202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5"/>
            <p:cNvSpPr/>
            <p:nvPr/>
          </p:nvSpPr>
          <p:spPr>
            <a:xfrm rot="10800000">
              <a:off x="7424575" y="1433450"/>
              <a:ext cx="520200" cy="5202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 rot="-5400000">
              <a:off x="7424575" y="3342300"/>
              <a:ext cx="520200" cy="5202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 rot="5400000">
              <a:off x="751300" y="1433450"/>
              <a:ext cx="520200" cy="5202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35;p5"/>
          <p:cNvGrpSpPr/>
          <p:nvPr/>
        </p:nvGrpSpPr>
        <p:grpSpPr>
          <a:xfrm>
            <a:off x="905370" y="4750050"/>
            <a:ext cx="8238683" cy="393600"/>
            <a:chOff x="1001725" y="4750050"/>
            <a:chExt cx="8142600" cy="393600"/>
          </a:xfrm>
        </p:grpSpPr>
        <p:sp>
          <p:nvSpPr>
            <p:cNvPr id="36" name="Google Shape;36;p5"/>
            <p:cNvSpPr/>
            <p:nvPr/>
          </p:nvSpPr>
          <p:spPr>
            <a:xfrm>
              <a:off x="1001725" y="4750050"/>
              <a:ext cx="8142600" cy="39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1001725" y="5056825"/>
              <a:ext cx="8142600" cy="86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0"/>
            <a:ext cx="9144000" cy="8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5250" y="4314000"/>
            <a:ext cx="780150" cy="742823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6"/>
          <p:cNvSpPr/>
          <p:nvPr/>
        </p:nvSpPr>
        <p:spPr>
          <a:xfrm>
            <a:off x="905400" y="4750050"/>
            <a:ext cx="8238900" cy="39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905425" y="5056825"/>
            <a:ext cx="8238900" cy="8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8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234625" y="233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5250" y="4314000"/>
            <a:ext cx="780150" cy="74282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7"/>
          <p:cNvSpPr/>
          <p:nvPr/>
        </p:nvSpPr>
        <p:spPr>
          <a:xfrm>
            <a:off x="905400" y="4750050"/>
            <a:ext cx="8238900" cy="39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/>
          <p:nvPr/>
        </p:nvSpPr>
        <p:spPr>
          <a:xfrm>
            <a:off x="1001725" y="5056825"/>
            <a:ext cx="8142600" cy="8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0" y="0"/>
            <a:ext cx="9144000" cy="8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5250" y="4314000"/>
            <a:ext cx="780150" cy="7428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oogle Shape;60;p8"/>
          <p:cNvGrpSpPr/>
          <p:nvPr/>
        </p:nvGrpSpPr>
        <p:grpSpPr>
          <a:xfrm>
            <a:off x="905370" y="4750050"/>
            <a:ext cx="8238683" cy="393600"/>
            <a:chOff x="1001725" y="4750050"/>
            <a:chExt cx="8142600" cy="393600"/>
          </a:xfrm>
        </p:grpSpPr>
        <p:sp>
          <p:nvSpPr>
            <p:cNvPr id="61" name="Google Shape;61;p8"/>
            <p:cNvSpPr/>
            <p:nvPr/>
          </p:nvSpPr>
          <p:spPr>
            <a:xfrm>
              <a:off x="1001725" y="4750050"/>
              <a:ext cx="8142600" cy="39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1001725" y="5056825"/>
              <a:ext cx="8142600" cy="86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0" y="0"/>
            <a:ext cx="9144000" cy="8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5250" y="4314000"/>
            <a:ext cx="780150" cy="7428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" name="Google Shape;68;p9"/>
          <p:cNvGrpSpPr/>
          <p:nvPr/>
        </p:nvGrpSpPr>
        <p:grpSpPr>
          <a:xfrm>
            <a:off x="905370" y="4750050"/>
            <a:ext cx="8238683" cy="393600"/>
            <a:chOff x="1001725" y="4750050"/>
            <a:chExt cx="8142600" cy="393600"/>
          </a:xfrm>
        </p:grpSpPr>
        <p:sp>
          <p:nvSpPr>
            <p:cNvPr id="69" name="Google Shape;69;p9"/>
            <p:cNvSpPr/>
            <p:nvPr/>
          </p:nvSpPr>
          <p:spPr>
            <a:xfrm>
              <a:off x="1001725" y="4750050"/>
              <a:ext cx="8142600" cy="39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1001725" y="5056825"/>
              <a:ext cx="8142600" cy="86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0" y="0"/>
            <a:ext cx="9144000" cy="8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5250" y="4314000"/>
            <a:ext cx="780150" cy="7428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oogle Shape;81;p12"/>
          <p:cNvGrpSpPr/>
          <p:nvPr/>
        </p:nvGrpSpPr>
        <p:grpSpPr>
          <a:xfrm>
            <a:off x="905370" y="4750050"/>
            <a:ext cx="8238683" cy="393600"/>
            <a:chOff x="1001725" y="4750050"/>
            <a:chExt cx="8142600" cy="393600"/>
          </a:xfrm>
        </p:grpSpPr>
        <p:sp>
          <p:nvSpPr>
            <p:cNvPr id="82" name="Google Shape;82;p12"/>
            <p:cNvSpPr/>
            <p:nvPr/>
          </p:nvSpPr>
          <p:spPr>
            <a:xfrm>
              <a:off x="1001725" y="4750050"/>
              <a:ext cx="8142600" cy="39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1001725" y="5056825"/>
              <a:ext cx="8142600" cy="86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209701" y="815340"/>
            <a:ext cx="7181699" cy="173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900" dirty="0" smtClean="0">
                <a:solidFill>
                  <a:srgbClr val="253863"/>
                </a:solidFill>
                <a:latin typeface="Calibri"/>
                <a:ea typeface="Calibri"/>
                <a:cs typeface="Calibri"/>
                <a:sym typeface="Calibri"/>
              </a:rPr>
              <a:t>Chapter 1</a:t>
            </a:r>
            <a:r>
              <a:rPr lang="en" sz="3900" b="1" dirty="0" smtClean="0">
                <a:solidFill>
                  <a:srgbClr val="253863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3900" b="1" dirty="0" smtClean="0">
                <a:solidFill>
                  <a:srgbClr val="25386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3900" b="1" dirty="0" smtClean="0">
                <a:solidFill>
                  <a:srgbClr val="253863"/>
                </a:solidFill>
                <a:latin typeface="Calibri"/>
                <a:ea typeface="Calibri"/>
                <a:cs typeface="Calibri"/>
                <a:sym typeface="Calibri"/>
              </a:rPr>
              <a:t>Introduction to Smart Contract</a:t>
            </a:r>
            <a:endParaRPr sz="3900" b="1" dirty="0">
              <a:solidFill>
                <a:srgbClr val="2538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805941" y="3244465"/>
            <a:ext cx="3779520" cy="50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CSB202-Programming to Blockchain I</a:t>
            </a:r>
            <a:endParaRPr sz="18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7701758ed_0_5"/>
          <p:cNvSpPr txBox="1">
            <a:spLocks noGrp="1"/>
          </p:cNvSpPr>
          <p:nvPr>
            <p:ph type="title"/>
          </p:nvPr>
        </p:nvSpPr>
        <p:spPr>
          <a:xfrm>
            <a:off x="311700" y="116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Using Test Net: Rinkeby</a:t>
            </a:r>
            <a:endParaRPr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47" y="838200"/>
            <a:ext cx="6785873" cy="34982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765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7701758ed_0_5"/>
          <p:cNvSpPr txBox="1">
            <a:spLocks noGrp="1"/>
          </p:cNvSpPr>
          <p:nvPr>
            <p:ph type="title"/>
          </p:nvPr>
        </p:nvSpPr>
        <p:spPr>
          <a:xfrm>
            <a:off x="311700" y="116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Change to Main Net</a:t>
            </a:r>
            <a:endParaRPr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3"/>
          <a:stretch/>
        </p:blipFill>
        <p:spPr>
          <a:xfrm>
            <a:off x="1219396" y="777240"/>
            <a:ext cx="6834944" cy="366522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20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7701758ed_0_5"/>
          <p:cNvSpPr txBox="1">
            <a:spLocks noGrp="1"/>
          </p:cNvSpPr>
          <p:nvPr>
            <p:ph type="title"/>
          </p:nvPr>
        </p:nvSpPr>
        <p:spPr>
          <a:xfrm>
            <a:off x="311700" y="116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Question on Ethereum Account</a:t>
            </a:r>
            <a:endParaRPr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16;g117701758ed_0_62"/>
          <p:cNvSpPr txBox="1">
            <a:spLocks/>
          </p:cNvSpPr>
          <p:nvPr/>
        </p:nvSpPr>
        <p:spPr>
          <a:xfrm>
            <a:off x="1870350" y="2204330"/>
            <a:ext cx="5403300" cy="996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do you observe sigficantly ?</a:t>
            </a:r>
            <a:endParaRPr lang="pt-BR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68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7701758ed_0_5"/>
          <p:cNvSpPr txBox="1">
            <a:spLocks noGrp="1"/>
          </p:cNvSpPr>
          <p:nvPr>
            <p:ph type="title"/>
          </p:nvPr>
        </p:nvSpPr>
        <p:spPr>
          <a:xfrm>
            <a:off x="311700" y="116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Question on Ethereum Account</a:t>
            </a:r>
            <a:endParaRPr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16;g117701758ed_0_62"/>
          <p:cNvSpPr txBox="1">
            <a:spLocks/>
          </p:cNvSpPr>
          <p:nvPr/>
        </p:nvSpPr>
        <p:spPr>
          <a:xfrm>
            <a:off x="1767120" y="1990970"/>
            <a:ext cx="5090880" cy="996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Answer ! ! !</a:t>
            </a:r>
            <a:endParaRPr lang="pt-BR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16;g117701758ed_0_62"/>
          <p:cNvSpPr txBox="1">
            <a:spLocks/>
          </p:cNvSpPr>
          <p:nvPr/>
        </p:nvSpPr>
        <p:spPr>
          <a:xfrm>
            <a:off x="1996440" y="2752970"/>
            <a:ext cx="4709160" cy="996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000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Let us check and observe again</a:t>
            </a:r>
            <a:endParaRPr lang="en-GB"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102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7701758ed_0_5"/>
          <p:cNvSpPr txBox="1">
            <a:spLocks noGrp="1"/>
          </p:cNvSpPr>
          <p:nvPr>
            <p:ph type="title"/>
          </p:nvPr>
        </p:nvSpPr>
        <p:spPr>
          <a:xfrm>
            <a:off x="311700" y="116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Answer to the Question</a:t>
            </a:r>
            <a:endParaRPr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16;g117701758ed_0_62"/>
          <p:cNvSpPr txBox="1">
            <a:spLocks/>
          </p:cNvSpPr>
          <p:nvPr/>
        </p:nvSpPr>
        <p:spPr>
          <a:xfrm>
            <a:off x="1082040" y="1682360"/>
            <a:ext cx="2520780" cy="239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000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Account Detail remains the same even if we change the Network on Ethereum Blockchain</a:t>
            </a:r>
            <a:endParaRPr lang="en-GB"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30" r="392" b="7805"/>
          <a:stretch/>
        </p:blipFill>
        <p:spPr>
          <a:xfrm>
            <a:off x="5052060" y="1076891"/>
            <a:ext cx="2727960" cy="33884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328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7701758ed_0_5"/>
          <p:cNvSpPr txBox="1">
            <a:spLocks noGrp="1"/>
          </p:cNvSpPr>
          <p:nvPr>
            <p:ph type="title"/>
          </p:nvPr>
        </p:nvSpPr>
        <p:spPr>
          <a:xfrm>
            <a:off x="311700" y="116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Flow of Sending Money Ethereum Network</a:t>
            </a:r>
            <a:endParaRPr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9" b="6795"/>
          <a:stretch/>
        </p:blipFill>
        <p:spPr>
          <a:xfrm>
            <a:off x="1272447" y="811070"/>
            <a:ext cx="6599106" cy="36804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0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7701758ed_0_5"/>
          <p:cNvSpPr txBox="1">
            <a:spLocks noGrp="1"/>
          </p:cNvSpPr>
          <p:nvPr>
            <p:ph type="title"/>
          </p:nvPr>
        </p:nvSpPr>
        <p:spPr>
          <a:xfrm>
            <a:off x="311700" y="116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Transaction on Ethereum Blockchain</a:t>
            </a:r>
            <a:endParaRPr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0"/>
          <a:stretch/>
        </p:blipFill>
        <p:spPr>
          <a:xfrm>
            <a:off x="1750561" y="803450"/>
            <a:ext cx="5534159" cy="38676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311700" y="1906258"/>
            <a:ext cx="1313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u="sng" dirty="0" smtClean="0"/>
              <a:t>Transaction</a:t>
            </a:r>
            <a:r>
              <a:rPr lang="en-GB" sz="1600" dirty="0" smtClean="0"/>
              <a:t> </a:t>
            </a:r>
          </a:p>
          <a:p>
            <a:endParaRPr lang="en-GB" sz="1600" dirty="0"/>
          </a:p>
          <a:p>
            <a:r>
              <a:rPr lang="en-GB" sz="1600" dirty="0" smtClean="0">
                <a:solidFill>
                  <a:srgbClr val="0070C0"/>
                </a:solidFill>
              </a:rPr>
              <a:t>A Record</a:t>
            </a:r>
            <a:endParaRPr lang="en-GB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8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7701758ed_0_5"/>
          <p:cNvSpPr txBox="1">
            <a:spLocks noGrp="1"/>
          </p:cNvSpPr>
          <p:nvPr>
            <p:ph type="title"/>
          </p:nvPr>
        </p:nvSpPr>
        <p:spPr>
          <a:xfrm>
            <a:off x="311700" y="116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Bank ATM Transaction Receipt</a:t>
            </a:r>
            <a:endParaRPr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19"/>
          <a:stretch/>
        </p:blipFill>
        <p:spPr>
          <a:xfrm>
            <a:off x="2720340" y="835343"/>
            <a:ext cx="3394710" cy="36909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672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7701758ed_0_5"/>
          <p:cNvSpPr txBox="1">
            <a:spLocks noGrp="1"/>
          </p:cNvSpPr>
          <p:nvPr>
            <p:ph type="title"/>
          </p:nvPr>
        </p:nvSpPr>
        <p:spPr>
          <a:xfrm>
            <a:off x="311700" y="116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Salient Features of REMIX IDE</a:t>
            </a:r>
            <a:endParaRPr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03;g117701758ed_0_19"/>
          <p:cNvSpPr txBox="1">
            <a:spLocks noGrp="1"/>
          </p:cNvSpPr>
          <p:nvPr>
            <p:ph type="body" idx="1"/>
          </p:nvPr>
        </p:nvSpPr>
        <p:spPr>
          <a:xfrm>
            <a:off x="784860" y="1059180"/>
            <a:ext cx="6240780" cy="2872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50000"/>
              </a:lnSpc>
            </a:pPr>
            <a:r>
              <a:rPr lang="en-GB" sz="1600" dirty="0" smtClean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You do </a:t>
            </a:r>
            <a:r>
              <a:rPr lang="en-GB" sz="1600" b="1" dirty="0" smtClean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GB" sz="1600" dirty="0" smtClean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require to use Metamask along with REMIX IDE.</a:t>
            </a:r>
          </a:p>
          <a:p>
            <a:pPr marL="171450" indent="-171450">
              <a:lnSpc>
                <a:spcPct val="150000"/>
              </a:lnSpc>
            </a:pPr>
            <a:endParaRPr lang="en-GB" sz="16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150000"/>
              </a:lnSpc>
            </a:pPr>
            <a:r>
              <a:rPr lang="en-GB" sz="1600" dirty="0" smtClean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You do </a:t>
            </a:r>
            <a:r>
              <a:rPr lang="en-GB" sz="1600" b="1" dirty="0" smtClean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GB" sz="1600" dirty="0" smtClean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require to create any accounts on REMIX IDE.</a:t>
            </a:r>
          </a:p>
          <a:p>
            <a:pPr marL="171450" indent="-171450">
              <a:lnSpc>
                <a:spcPct val="150000"/>
              </a:lnSpc>
            </a:pPr>
            <a:endParaRPr lang="en-GB" sz="1600" dirty="0" smtClean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150000"/>
              </a:lnSpc>
            </a:pPr>
            <a:r>
              <a:rPr lang="en-GB" sz="1600" dirty="0" smtClean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Free ETHER is already available on REMIX IDE.</a:t>
            </a:r>
          </a:p>
          <a:p>
            <a:pPr marL="171450" indent="-171450">
              <a:lnSpc>
                <a:spcPct val="150000"/>
              </a:lnSpc>
            </a:pPr>
            <a:endParaRPr lang="en-GB" sz="16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150000"/>
              </a:lnSpc>
            </a:pPr>
            <a:r>
              <a:rPr lang="en-GB" sz="1600" dirty="0" smtClean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Transactions are performed even on REMIX IDE.</a:t>
            </a:r>
            <a:endParaRPr lang="en-GB" sz="16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150000"/>
              </a:lnSpc>
            </a:pPr>
            <a:endParaRPr lang="en-GB" sz="1600" dirty="0" smtClean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600" dirty="0" smtClean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113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7701758ed_0_19"/>
          <p:cNvSpPr txBox="1">
            <a:spLocks noGrp="1"/>
          </p:cNvSpPr>
          <p:nvPr>
            <p:ph type="title"/>
          </p:nvPr>
        </p:nvSpPr>
        <p:spPr>
          <a:xfrm>
            <a:off x="311700" y="116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Let’s try a simple Smart Contract</a:t>
            </a:r>
            <a:endParaRPr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17701758ed_0_19"/>
          <p:cNvSpPr txBox="1">
            <a:spLocks noGrp="1"/>
          </p:cNvSpPr>
          <p:nvPr>
            <p:ph type="body" idx="1"/>
          </p:nvPr>
        </p:nvSpPr>
        <p:spPr>
          <a:xfrm>
            <a:off x="166920" y="2127700"/>
            <a:ext cx="8520600" cy="8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>
              <a:lnSpc>
                <a:spcPct val="150000"/>
              </a:lnSpc>
              <a:buNone/>
            </a:pPr>
            <a:r>
              <a:rPr lang="en" sz="2000" b="1" dirty="0" smtClean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Visit</a:t>
            </a:r>
            <a:r>
              <a:rPr lang="en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GB" sz="2000" dirty="0">
                <a:solidFill>
                  <a:srgbClr val="0070C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https://remix.ethereum.org</a:t>
            </a:r>
            <a:endParaRPr sz="2000" dirty="0">
              <a:solidFill>
                <a:srgbClr val="0070C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7701758ed_0_5"/>
          <p:cNvSpPr txBox="1">
            <a:spLocks noGrp="1"/>
          </p:cNvSpPr>
          <p:nvPr>
            <p:ph type="title"/>
          </p:nvPr>
        </p:nvSpPr>
        <p:spPr>
          <a:xfrm>
            <a:off x="311700" y="116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Ethereum Blockchain</a:t>
            </a:r>
            <a:endParaRPr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68680"/>
            <a:ext cx="7772400" cy="330708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7701758ed_0_19"/>
          <p:cNvSpPr txBox="1">
            <a:spLocks noGrp="1"/>
          </p:cNvSpPr>
          <p:nvPr>
            <p:ph type="title"/>
          </p:nvPr>
        </p:nvSpPr>
        <p:spPr>
          <a:xfrm>
            <a:off x="311700" y="116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Copy and Compile the Smart Contract</a:t>
            </a:r>
            <a:endParaRPr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84" y="701579"/>
            <a:ext cx="7436232" cy="37403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849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7701758ed_0_19"/>
          <p:cNvSpPr txBox="1">
            <a:spLocks noGrp="1"/>
          </p:cNvSpPr>
          <p:nvPr>
            <p:ph type="title"/>
          </p:nvPr>
        </p:nvSpPr>
        <p:spPr>
          <a:xfrm>
            <a:off x="311700" y="116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What is new in this Smart Contract ?</a:t>
            </a:r>
            <a:endParaRPr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17701758ed_0_19"/>
          <p:cNvSpPr txBox="1">
            <a:spLocks noGrp="1"/>
          </p:cNvSpPr>
          <p:nvPr>
            <p:ph type="body" idx="1"/>
          </p:nvPr>
        </p:nvSpPr>
        <p:spPr>
          <a:xfrm>
            <a:off x="189780" y="3025230"/>
            <a:ext cx="8520600" cy="8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>
              <a:lnSpc>
                <a:spcPct val="150000"/>
              </a:lnSpc>
              <a:buNone/>
            </a:pPr>
            <a:r>
              <a:rPr lang="en-GB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Function “</a:t>
            </a:r>
            <a:r>
              <a:rPr lang="en-GB" sz="2000" b="1" dirty="0" smtClean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updateString()</a:t>
            </a:r>
            <a:r>
              <a:rPr lang="en-GB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en-GB" sz="2000" b="1" dirty="0" smtClean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has been introduced.</a:t>
            </a:r>
            <a:endParaRPr sz="2000" dirty="0">
              <a:solidFill>
                <a:srgbClr val="0070C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73" b="22395"/>
          <a:stretch/>
        </p:blipFill>
        <p:spPr>
          <a:xfrm>
            <a:off x="927068" y="1386840"/>
            <a:ext cx="7436232" cy="12573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224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7701758ed_0_19"/>
          <p:cNvSpPr txBox="1">
            <a:spLocks noGrp="1"/>
          </p:cNvSpPr>
          <p:nvPr>
            <p:ph type="title"/>
          </p:nvPr>
        </p:nvSpPr>
        <p:spPr>
          <a:xfrm>
            <a:off x="311700" y="116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Output-1 of the Smart Contract</a:t>
            </a:r>
            <a:endParaRPr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17701758ed_0_19"/>
          <p:cNvSpPr txBox="1">
            <a:spLocks noGrp="1"/>
          </p:cNvSpPr>
          <p:nvPr>
            <p:ph type="body" idx="1"/>
          </p:nvPr>
        </p:nvSpPr>
        <p:spPr>
          <a:xfrm>
            <a:off x="556260" y="1916320"/>
            <a:ext cx="3611880" cy="8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lnSpc>
                <a:spcPct val="150000"/>
              </a:lnSpc>
            </a:pPr>
            <a:r>
              <a:rPr lang="en-GB" sz="1600" dirty="0" smtClean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Basic output “</a:t>
            </a:r>
            <a:r>
              <a:rPr lang="en-GB" sz="1600" b="1" dirty="0" smtClean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Hello World!</a:t>
            </a:r>
            <a:r>
              <a:rPr lang="en-GB" sz="1600" dirty="0" smtClean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” as observed in the previous exercise.</a:t>
            </a:r>
            <a:endParaRPr sz="1600" dirty="0">
              <a:solidFill>
                <a:srgbClr val="0070C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808" y="952793"/>
            <a:ext cx="2915928" cy="333726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85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7701758ed_0_19"/>
          <p:cNvSpPr txBox="1">
            <a:spLocks noGrp="1"/>
          </p:cNvSpPr>
          <p:nvPr>
            <p:ph type="title"/>
          </p:nvPr>
        </p:nvSpPr>
        <p:spPr>
          <a:xfrm>
            <a:off x="311700" y="116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Output-2 of the Smart Contract</a:t>
            </a:r>
            <a:endParaRPr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17701758ed_0_19"/>
          <p:cNvSpPr txBox="1">
            <a:spLocks noGrp="1"/>
          </p:cNvSpPr>
          <p:nvPr>
            <p:ph type="body" idx="1"/>
          </p:nvPr>
        </p:nvSpPr>
        <p:spPr>
          <a:xfrm>
            <a:off x="685800" y="1037910"/>
            <a:ext cx="3535680" cy="2817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50000"/>
              </a:lnSpc>
            </a:pPr>
            <a:r>
              <a:rPr lang="en-GB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new function allows you to update the value of local variable “</a:t>
            </a:r>
            <a:r>
              <a:rPr lang="en-GB" sz="1400" b="1" dirty="0" smtClean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ourString</a:t>
            </a:r>
            <a:r>
              <a:rPr lang="en-GB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” of the SC.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71450" indent="-171450">
              <a:lnSpc>
                <a:spcPct val="150000"/>
              </a:lnSpc>
            </a:pPr>
            <a:r>
              <a:rPr lang="en-GB" sz="1400" b="1" dirty="0" smtClean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Local Variables </a:t>
            </a:r>
            <a:r>
              <a:rPr lang="en-GB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of any SC are known as </a:t>
            </a:r>
            <a:r>
              <a:rPr lang="en-GB" sz="1400" b="1" i="1" dirty="0" smtClean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State Variables</a:t>
            </a:r>
            <a:r>
              <a:rPr lang="en-GB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400" dirty="0" smtClean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150000"/>
              </a:lnSpc>
            </a:pPr>
            <a:r>
              <a:rPr lang="en-GB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However it was not observed  in the previous exercise.</a:t>
            </a:r>
            <a:endParaRPr sz="1400" dirty="0">
              <a:solidFill>
                <a:srgbClr val="0070C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244" y="894277"/>
            <a:ext cx="2891286" cy="328584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75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7701758ed_0_19"/>
          <p:cNvSpPr txBox="1">
            <a:spLocks noGrp="1"/>
          </p:cNvSpPr>
          <p:nvPr>
            <p:ph type="title"/>
          </p:nvPr>
        </p:nvSpPr>
        <p:spPr>
          <a:xfrm>
            <a:off x="311700" y="116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Output-2 of the Smart Contract</a:t>
            </a:r>
            <a:endParaRPr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17701758ed_0_19"/>
          <p:cNvSpPr txBox="1">
            <a:spLocks noGrp="1"/>
          </p:cNvSpPr>
          <p:nvPr>
            <p:ph type="body" idx="1"/>
          </p:nvPr>
        </p:nvSpPr>
        <p:spPr>
          <a:xfrm>
            <a:off x="685800" y="1037910"/>
            <a:ext cx="3535680" cy="2330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50000"/>
              </a:lnSpc>
            </a:pPr>
            <a:r>
              <a:rPr lang="en-GB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GB" sz="1400" b="1" dirty="0" smtClean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ourString</a:t>
            </a:r>
            <a:r>
              <a:rPr lang="en-GB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” button representing the State Variable </a:t>
            </a:r>
            <a:r>
              <a:rPr lang="en-GB" sz="1400" b="1" dirty="0" smtClean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ourString</a:t>
            </a:r>
            <a:r>
              <a:rPr lang="en-GB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of the SC, outputs the result as “</a:t>
            </a:r>
            <a:r>
              <a:rPr lang="en-GB" sz="1400" b="1" i="1" dirty="0" smtClean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This is a new input string</a:t>
            </a:r>
            <a:r>
              <a:rPr lang="en-GB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” , which was updated by ourselves.</a:t>
            </a:r>
          </a:p>
          <a:p>
            <a:pPr marL="171450" indent="-171450">
              <a:lnSpc>
                <a:spcPct val="150000"/>
              </a:lnSpc>
            </a:pPr>
            <a:endParaRPr lang="en-GB" sz="14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150000"/>
              </a:lnSpc>
            </a:pPr>
            <a:r>
              <a:rPr lang="en-GB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It is the power of the new function implemented in the SC.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400" dirty="0" smtClean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518" y="971844"/>
            <a:ext cx="2806844" cy="313071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752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7701758ed_0_62"/>
          <p:cNvSpPr txBox="1">
            <a:spLocks noGrp="1"/>
          </p:cNvSpPr>
          <p:nvPr>
            <p:ph type="title"/>
          </p:nvPr>
        </p:nvSpPr>
        <p:spPr>
          <a:xfrm>
            <a:off x="2894880" y="1922390"/>
            <a:ext cx="3155400" cy="996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Any Questions?</a:t>
            </a:r>
            <a:endParaRPr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955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7701758ed_0_62"/>
          <p:cNvSpPr txBox="1">
            <a:spLocks noGrp="1"/>
          </p:cNvSpPr>
          <p:nvPr>
            <p:ph type="title"/>
          </p:nvPr>
        </p:nvSpPr>
        <p:spPr>
          <a:xfrm>
            <a:off x="1767120" y="1990970"/>
            <a:ext cx="5090880" cy="996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 O N G R A T U L A T I O N S ! ! !</a:t>
            </a:r>
            <a:endParaRPr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16;g117701758ed_0_62"/>
          <p:cNvSpPr txBox="1">
            <a:spLocks/>
          </p:cNvSpPr>
          <p:nvPr/>
        </p:nvSpPr>
        <p:spPr>
          <a:xfrm>
            <a:off x="1996440" y="2752970"/>
            <a:ext cx="4709160" cy="996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GB" sz="2000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ou compiled your second simple Solidity Smart Contract successfully</a:t>
            </a:r>
            <a:endParaRPr lang="en-GB"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7701758ed_0_5"/>
          <p:cNvSpPr txBox="1">
            <a:spLocks noGrp="1"/>
          </p:cNvSpPr>
          <p:nvPr>
            <p:ph type="title"/>
          </p:nvPr>
        </p:nvSpPr>
        <p:spPr>
          <a:xfrm>
            <a:off x="311700" y="116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Interfacing with Ethereum Network</a:t>
            </a:r>
            <a:endParaRPr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6" b="6642"/>
          <a:stretch/>
        </p:blipFill>
        <p:spPr>
          <a:xfrm>
            <a:off x="472440" y="830580"/>
            <a:ext cx="8268420" cy="32994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586740" y="1882140"/>
            <a:ext cx="2040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Tools &amp; Technologies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380" y="389382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UI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41620" y="3704153"/>
            <a:ext cx="176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Ethereum Network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63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7701758ed_0_5"/>
          <p:cNvSpPr txBox="1">
            <a:spLocks noGrp="1"/>
          </p:cNvSpPr>
          <p:nvPr>
            <p:ph type="title"/>
          </p:nvPr>
        </p:nvSpPr>
        <p:spPr>
          <a:xfrm>
            <a:off x="311700" y="116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etamask for Ethereum Blockchain</a:t>
            </a:r>
            <a:endParaRPr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63" y="727250"/>
            <a:ext cx="7033073" cy="355519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647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7701758ed_0_5"/>
          <p:cNvSpPr txBox="1">
            <a:spLocks noGrp="1"/>
          </p:cNvSpPr>
          <p:nvPr>
            <p:ph type="title"/>
          </p:nvPr>
        </p:nvSpPr>
        <p:spPr>
          <a:xfrm>
            <a:off x="311700" y="116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Types of Network in Metamask</a:t>
            </a:r>
            <a:endParaRPr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05436"/>
            <a:ext cx="4960620" cy="342970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739140" y="2107218"/>
            <a:ext cx="1883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800" dirty="0" smtClean="0">
                <a:solidFill>
                  <a:srgbClr val="0070C0"/>
                </a:solidFill>
              </a:rPr>
              <a:t>Main Network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800" dirty="0" smtClean="0">
                <a:solidFill>
                  <a:srgbClr val="0070C0"/>
                </a:solidFill>
              </a:rPr>
              <a:t>Test Network</a:t>
            </a:r>
            <a:endParaRPr lang="en-GB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88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7701758ed_0_5"/>
          <p:cNvSpPr txBox="1">
            <a:spLocks noGrp="1"/>
          </p:cNvSpPr>
          <p:nvPr>
            <p:ph type="title"/>
          </p:nvPr>
        </p:nvSpPr>
        <p:spPr>
          <a:xfrm>
            <a:off x="311700" y="116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Main Net in Metamask</a:t>
            </a:r>
            <a:endParaRPr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" y="876218"/>
            <a:ext cx="7178040" cy="33757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959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7701758ed_0_5"/>
          <p:cNvSpPr txBox="1">
            <a:spLocks noGrp="1"/>
          </p:cNvSpPr>
          <p:nvPr>
            <p:ph type="title"/>
          </p:nvPr>
        </p:nvSpPr>
        <p:spPr>
          <a:xfrm>
            <a:off x="311700" y="116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Test Net in Metamask</a:t>
            </a:r>
            <a:endParaRPr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0" y="853994"/>
            <a:ext cx="6515100" cy="35275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15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7701758ed_0_5"/>
          <p:cNvSpPr txBox="1">
            <a:spLocks noGrp="1"/>
          </p:cNvSpPr>
          <p:nvPr>
            <p:ph type="title"/>
          </p:nvPr>
        </p:nvSpPr>
        <p:spPr>
          <a:xfrm>
            <a:off x="311700" y="116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Ethereum Accounts</a:t>
            </a:r>
            <a:endParaRPr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36" y="944880"/>
            <a:ext cx="6937023" cy="316992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025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7701758ed_0_5"/>
          <p:cNvSpPr txBox="1">
            <a:spLocks noGrp="1"/>
          </p:cNvSpPr>
          <p:nvPr>
            <p:ph type="title"/>
          </p:nvPr>
        </p:nvSpPr>
        <p:spPr>
          <a:xfrm>
            <a:off x="311700" y="116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Hexa-Decimal representation of Eth Acc</a:t>
            </a:r>
            <a:endParaRPr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19" y="894019"/>
            <a:ext cx="6454141" cy="334270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29540" y="2015528"/>
            <a:ext cx="19223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800" dirty="0" smtClean="0">
                <a:solidFill>
                  <a:srgbClr val="0070C0"/>
                </a:solidFill>
              </a:rPr>
              <a:t>Hexa-Decimal</a:t>
            </a:r>
          </a:p>
          <a:p>
            <a:r>
              <a:rPr lang="en-GB" sz="1800" dirty="0">
                <a:solidFill>
                  <a:srgbClr val="0070C0"/>
                </a:solidFill>
              </a:rPr>
              <a:t> </a:t>
            </a:r>
            <a:r>
              <a:rPr lang="en-GB" sz="1800" dirty="0" smtClean="0">
                <a:solidFill>
                  <a:srgbClr val="0070C0"/>
                </a:solidFill>
              </a:rPr>
              <a:t>    form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sz="1800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800" dirty="0" smtClean="0">
                <a:solidFill>
                  <a:srgbClr val="0070C0"/>
                </a:solidFill>
              </a:rPr>
              <a:t>Decimal form</a:t>
            </a:r>
            <a:endParaRPr lang="en-GB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73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I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74B242"/>
      </a:accent1>
      <a:accent2>
        <a:srgbClr val="A4E670"/>
      </a:accent2>
      <a:accent3>
        <a:srgbClr val="497E1E"/>
      </a:accent3>
      <a:accent4>
        <a:srgbClr val="F6821F"/>
      </a:accent4>
      <a:accent5>
        <a:srgbClr val="FFC28E"/>
      </a:accent5>
      <a:accent6>
        <a:srgbClr val="A04F0A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348</Words>
  <Application>Microsoft Office PowerPoint</Application>
  <PresentationFormat>On-screen Show (16:9)</PresentationFormat>
  <Paragraphs>63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GCIT</vt:lpstr>
      <vt:lpstr>Chapter 1 Introduction to Smart Contract</vt:lpstr>
      <vt:lpstr>Ethereum Blockchain</vt:lpstr>
      <vt:lpstr>Interfacing with Ethereum Network</vt:lpstr>
      <vt:lpstr>Metamask for Ethereum Blockchain</vt:lpstr>
      <vt:lpstr>Types of Network in Metamask</vt:lpstr>
      <vt:lpstr>Main Net in Metamask</vt:lpstr>
      <vt:lpstr>Test Net in Metamask</vt:lpstr>
      <vt:lpstr>Ethereum Accounts</vt:lpstr>
      <vt:lpstr>Hexa-Decimal representation of Eth Acc</vt:lpstr>
      <vt:lpstr>Using Test Net: Rinkeby</vt:lpstr>
      <vt:lpstr>Change to Main Net</vt:lpstr>
      <vt:lpstr>Question on Ethereum Account</vt:lpstr>
      <vt:lpstr>Question on Ethereum Account</vt:lpstr>
      <vt:lpstr>Answer to the Question</vt:lpstr>
      <vt:lpstr>Flow of Sending Money Ethereum Network</vt:lpstr>
      <vt:lpstr>Transaction on Ethereum Blockchain</vt:lpstr>
      <vt:lpstr>Bank ATM Transaction Receipt</vt:lpstr>
      <vt:lpstr>Salient Features of REMIX IDE</vt:lpstr>
      <vt:lpstr>Let’s try a simple Smart Contract</vt:lpstr>
      <vt:lpstr>Copy and Compile the Smart Contract</vt:lpstr>
      <vt:lpstr>What is new in this Smart Contract ?</vt:lpstr>
      <vt:lpstr>Output-1 of the Smart Contract</vt:lpstr>
      <vt:lpstr>Output-2 of the Smart Contract</vt:lpstr>
      <vt:lpstr>Output-2 of the Smart Contract</vt:lpstr>
      <vt:lpstr>Any Questions?</vt:lpstr>
      <vt:lpstr>C O N G R A T U L A T I O N S ! ! !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Smart Contract</dc:title>
  <dc:creator>Samal Rai</dc:creator>
  <cp:lastModifiedBy>USER</cp:lastModifiedBy>
  <cp:revision>69</cp:revision>
  <dcterms:modified xsi:type="dcterms:W3CDTF">2023-03-01T05:02:20Z</dcterms:modified>
</cp:coreProperties>
</file>