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70" r:id="rId5"/>
    <p:sldId id="261" r:id="rId6"/>
    <p:sldId id="271" r:id="rId7"/>
    <p:sldId id="262" r:id="rId8"/>
    <p:sldId id="263" r:id="rId9"/>
    <p:sldId id="272" r:id="rId10"/>
    <p:sldId id="264" r:id="rId11"/>
    <p:sldId id="258" r:id="rId12"/>
    <p:sldId id="274" r:id="rId13"/>
    <p:sldId id="275" r:id="rId14"/>
    <p:sldId id="276" r:id="rId15"/>
    <p:sldId id="273" r:id="rId16"/>
    <p:sldId id="259" r:id="rId17"/>
    <p:sldId id="277" r:id="rId18"/>
    <p:sldId id="265" r:id="rId19"/>
    <p:sldId id="266" r:id="rId20"/>
    <p:sldId id="268" r:id="rId21"/>
    <p:sldId id="267" r:id="rId22"/>
    <p:sldId id="269" r:id="rId23"/>
    <p:sldId id="278" r:id="rId24"/>
    <p:sldId id="279" r:id="rId25"/>
    <p:sldId id="280" r:id="rId26"/>
    <p:sldId id="281" r:id="rId27"/>
    <p:sldId id="283" r:id="rId28"/>
    <p:sldId id="282"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B7966-892E-418D-9B3D-A192CFF820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6F57711-9F6E-462E-BA1A-0B8650F35B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1ABCC28-37EA-4AEC-AC3D-D77135433EDC}"/>
              </a:ext>
            </a:extLst>
          </p:cNvPr>
          <p:cNvSpPr>
            <a:spLocks noGrp="1"/>
          </p:cNvSpPr>
          <p:nvPr>
            <p:ph type="dt" sz="half" idx="10"/>
          </p:nvPr>
        </p:nvSpPr>
        <p:spPr/>
        <p:txBody>
          <a:bodyPr/>
          <a:lstStyle/>
          <a:p>
            <a:fld id="{A9FCBCBC-EF88-4EF5-A233-D62AD66848C9}" type="datetimeFigureOut">
              <a:rPr lang="en-GB" smtClean="0"/>
              <a:t>11/12/2021</a:t>
            </a:fld>
            <a:endParaRPr lang="en-GB"/>
          </a:p>
        </p:txBody>
      </p:sp>
      <p:sp>
        <p:nvSpPr>
          <p:cNvPr id="5" name="Footer Placeholder 4">
            <a:extLst>
              <a:ext uri="{FF2B5EF4-FFF2-40B4-BE49-F238E27FC236}">
                <a16:creationId xmlns:a16="http://schemas.microsoft.com/office/drawing/2014/main" id="{6F21AF7C-AEC9-4F4E-889F-80DF81CD4D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A80DF5-00CA-4157-AFD6-4F51719A209F}"/>
              </a:ext>
            </a:extLst>
          </p:cNvPr>
          <p:cNvSpPr>
            <a:spLocks noGrp="1"/>
          </p:cNvSpPr>
          <p:nvPr>
            <p:ph type="sldNum" sz="quarter" idx="12"/>
          </p:nvPr>
        </p:nvSpPr>
        <p:spPr/>
        <p:txBody>
          <a:bodyPr/>
          <a:lstStyle/>
          <a:p>
            <a:fld id="{F32FA367-B729-48BE-B39E-0D0B05B571C1}" type="slidenum">
              <a:rPr lang="en-GB" smtClean="0"/>
              <a:t>‹#›</a:t>
            </a:fld>
            <a:endParaRPr lang="en-GB"/>
          </a:p>
        </p:txBody>
      </p:sp>
    </p:spTree>
    <p:extLst>
      <p:ext uri="{BB962C8B-B14F-4D97-AF65-F5344CB8AC3E}">
        <p14:creationId xmlns:p14="http://schemas.microsoft.com/office/powerpoint/2010/main" val="155237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92657-BD85-4247-BE6D-66A71275440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9B05BD-B7CE-4F57-8E23-348DA55914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295013-0028-4F81-9036-A8142D98FA23}"/>
              </a:ext>
            </a:extLst>
          </p:cNvPr>
          <p:cNvSpPr>
            <a:spLocks noGrp="1"/>
          </p:cNvSpPr>
          <p:nvPr>
            <p:ph type="dt" sz="half" idx="10"/>
          </p:nvPr>
        </p:nvSpPr>
        <p:spPr/>
        <p:txBody>
          <a:bodyPr/>
          <a:lstStyle/>
          <a:p>
            <a:fld id="{A9FCBCBC-EF88-4EF5-A233-D62AD66848C9}" type="datetimeFigureOut">
              <a:rPr lang="en-GB" smtClean="0"/>
              <a:t>11/12/2021</a:t>
            </a:fld>
            <a:endParaRPr lang="en-GB"/>
          </a:p>
        </p:txBody>
      </p:sp>
      <p:sp>
        <p:nvSpPr>
          <p:cNvPr id="5" name="Footer Placeholder 4">
            <a:extLst>
              <a:ext uri="{FF2B5EF4-FFF2-40B4-BE49-F238E27FC236}">
                <a16:creationId xmlns:a16="http://schemas.microsoft.com/office/drawing/2014/main" id="{F8677D05-586D-4CE1-8A3D-5BC0FBC6F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E8BF9F-892D-4E9C-8B11-F66AAA498F58}"/>
              </a:ext>
            </a:extLst>
          </p:cNvPr>
          <p:cNvSpPr>
            <a:spLocks noGrp="1"/>
          </p:cNvSpPr>
          <p:nvPr>
            <p:ph type="sldNum" sz="quarter" idx="12"/>
          </p:nvPr>
        </p:nvSpPr>
        <p:spPr/>
        <p:txBody>
          <a:bodyPr/>
          <a:lstStyle/>
          <a:p>
            <a:fld id="{F32FA367-B729-48BE-B39E-0D0B05B571C1}" type="slidenum">
              <a:rPr lang="en-GB" smtClean="0"/>
              <a:t>‹#›</a:t>
            </a:fld>
            <a:endParaRPr lang="en-GB"/>
          </a:p>
        </p:txBody>
      </p:sp>
    </p:spTree>
    <p:extLst>
      <p:ext uri="{BB962C8B-B14F-4D97-AF65-F5344CB8AC3E}">
        <p14:creationId xmlns:p14="http://schemas.microsoft.com/office/powerpoint/2010/main" val="1021212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57B314-59E0-4DD0-871E-7B026FE7EE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EB63CB-FC5B-4BC7-9305-A79549ACD3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EB72AE-142E-4E72-800D-A4831A8ACE92}"/>
              </a:ext>
            </a:extLst>
          </p:cNvPr>
          <p:cNvSpPr>
            <a:spLocks noGrp="1"/>
          </p:cNvSpPr>
          <p:nvPr>
            <p:ph type="dt" sz="half" idx="10"/>
          </p:nvPr>
        </p:nvSpPr>
        <p:spPr/>
        <p:txBody>
          <a:bodyPr/>
          <a:lstStyle/>
          <a:p>
            <a:fld id="{A9FCBCBC-EF88-4EF5-A233-D62AD66848C9}" type="datetimeFigureOut">
              <a:rPr lang="en-GB" smtClean="0"/>
              <a:t>11/12/2021</a:t>
            </a:fld>
            <a:endParaRPr lang="en-GB"/>
          </a:p>
        </p:txBody>
      </p:sp>
      <p:sp>
        <p:nvSpPr>
          <p:cNvPr id="5" name="Footer Placeholder 4">
            <a:extLst>
              <a:ext uri="{FF2B5EF4-FFF2-40B4-BE49-F238E27FC236}">
                <a16:creationId xmlns:a16="http://schemas.microsoft.com/office/drawing/2014/main" id="{77F58421-5D8E-42B0-9841-DBD1094214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36CE7C-41D9-4FCB-B71A-51C7A4455039}"/>
              </a:ext>
            </a:extLst>
          </p:cNvPr>
          <p:cNvSpPr>
            <a:spLocks noGrp="1"/>
          </p:cNvSpPr>
          <p:nvPr>
            <p:ph type="sldNum" sz="quarter" idx="12"/>
          </p:nvPr>
        </p:nvSpPr>
        <p:spPr/>
        <p:txBody>
          <a:bodyPr/>
          <a:lstStyle/>
          <a:p>
            <a:fld id="{F32FA367-B729-48BE-B39E-0D0B05B571C1}" type="slidenum">
              <a:rPr lang="en-GB" smtClean="0"/>
              <a:t>‹#›</a:t>
            </a:fld>
            <a:endParaRPr lang="en-GB"/>
          </a:p>
        </p:txBody>
      </p:sp>
    </p:spTree>
    <p:extLst>
      <p:ext uri="{BB962C8B-B14F-4D97-AF65-F5344CB8AC3E}">
        <p14:creationId xmlns:p14="http://schemas.microsoft.com/office/powerpoint/2010/main" val="119426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AEF5-AEF1-427A-9DC5-68A1A1DF913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25FDE43-7636-4CFC-82E9-480BB1D5F7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8CD306-85B7-4E60-BACF-B7F5747A30AF}"/>
              </a:ext>
            </a:extLst>
          </p:cNvPr>
          <p:cNvSpPr>
            <a:spLocks noGrp="1"/>
          </p:cNvSpPr>
          <p:nvPr>
            <p:ph type="dt" sz="half" idx="10"/>
          </p:nvPr>
        </p:nvSpPr>
        <p:spPr/>
        <p:txBody>
          <a:bodyPr/>
          <a:lstStyle/>
          <a:p>
            <a:fld id="{A9FCBCBC-EF88-4EF5-A233-D62AD66848C9}" type="datetimeFigureOut">
              <a:rPr lang="en-GB" smtClean="0"/>
              <a:t>11/12/2021</a:t>
            </a:fld>
            <a:endParaRPr lang="en-GB"/>
          </a:p>
        </p:txBody>
      </p:sp>
      <p:sp>
        <p:nvSpPr>
          <p:cNvPr id="5" name="Footer Placeholder 4">
            <a:extLst>
              <a:ext uri="{FF2B5EF4-FFF2-40B4-BE49-F238E27FC236}">
                <a16:creationId xmlns:a16="http://schemas.microsoft.com/office/drawing/2014/main" id="{DAB64E37-C6F4-4F51-A4C7-16BC0283A4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E1FEF9-8D45-4E7C-89AC-6CA32FEED2CC}"/>
              </a:ext>
            </a:extLst>
          </p:cNvPr>
          <p:cNvSpPr>
            <a:spLocks noGrp="1"/>
          </p:cNvSpPr>
          <p:nvPr>
            <p:ph type="sldNum" sz="quarter" idx="12"/>
          </p:nvPr>
        </p:nvSpPr>
        <p:spPr/>
        <p:txBody>
          <a:bodyPr/>
          <a:lstStyle/>
          <a:p>
            <a:fld id="{F32FA367-B729-48BE-B39E-0D0B05B571C1}" type="slidenum">
              <a:rPr lang="en-GB" smtClean="0"/>
              <a:t>‹#›</a:t>
            </a:fld>
            <a:endParaRPr lang="en-GB"/>
          </a:p>
        </p:txBody>
      </p:sp>
    </p:spTree>
    <p:extLst>
      <p:ext uri="{BB962C8B-B14F-4D97-AF65-F5344CB8AC3E}">
        <p14:creationId xmlns:p14="http://schemas.microsoft.com/office/powerpoint/2010/main" val="2408583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048C-FAB9-4D8B-9BA3-3E3217E099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62F60A8-F544-40B5-BAC6-859C9C554E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0FEDCC-FFE5-4931-A9E2-BBE11CFA9D28}"/>
              </a:ext>
            </a:extLst>
          </p:cNvPr>
          <p:cNvSpPr>
            <a:spLocks noGrp="1"/>
          </p:cNvSpPr>
          <p:nvPr>
            <p:ph type="dt" sz="half" idx="10"/>
          </p:nvPr>
        </p:nvSpPr>
        <p:spPr/>
        <p:txBody>
          <a:bodyPr/>
          <a:lstStyle/>
          <a:p>
            <a:fld id="{A9FCBCBC-EF88-4EF5-A233-D62AD66848C9}" type="datetimeFigureOut">
              <a:rPr lang="en-GB" smtClean="0"/>
              <a:t>11/12/2021</a:t>
            </a:fld>
            <a:endParaRPr lang="en-GB"/>
          </a:p>
        </p:txBody>
      </p:sp>
      <p:sp>
        <p:nvSpPr>
          <p:cNvPr id="5" name="Footer Placeholder 4">
            <a:extLst>
              <a:ext uri="{FF2B5EF4-FFF2-40B4-BE49-F238E27FC236}">
                <a16:creationId xmlns:a16="http://schemas.microsoft.com/office/drawing/2014/main" id="{3B76A6C3-55F4-401F-837F-0DEAD3FEB5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367C35-70C7-4843-B01A-2313504011AA}"/>
              </a:ext>
            </a:extLst>
          </p:cNvPr>
          <p:cNvSpPr>
            <a:spLocks noGrp="1"/>
          </p:cNvSpPr>
          <p:nvPr>
            <p:ph type="sldNum" sz="quarter" idx="12"/>
          </p:nvPr>
        </p:nvSpPr>
        <p:spPr/>
        <p:txBody>
          <a:bodyPr/>
          <a:lstStyle/>
          <a:p>
            <a:fld id="{F32FA367-B729-48BE-B39E-0D0B05B571C1}" type="slidenum">
              <a:rPr lang="en-GB" smtClean="0"/>
              <a:t>‹#›</a:t>
            </a:fld>
            <a:endParaRPr lang="en-GB"/>
          </a:p>
        </p:txBody>
      </p:sp>
    </p:spTree>
    <p:extLst>
      <p:ext uri="{BB962C8B-B14F-4D97-AF65-F5344CB8AC3E}">
        <p14:creationId xmlns:p14="http://schemas.microsoft.com/office/powerpoint/2010/main" val="2956778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B165-ED4F-4D96-9800-AEED993B32E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D804710-894A-4DEF-8B20-C864B5A425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0564CE9-A1E0-42F4-8F6C-72EE0191E6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F71EE76-0ED7-4B3A-94D3-31532DF22EFA}"/>
              </a:ext>
            </a:extLst>
          </p:cNvPr>
          <p:cNvSpPr>
            <a:spLocks noGrp="1"/>
          </p:cNvSpPr>
          <p:nvPr>
            <p:ph type="dt" sz="half" idx="10"/>
          </p:nvPr>
        </p:nvSpPr>
        <p:spPr/>
        <p:txBody>
          <a:bodyPr/>
          <a:lstStyle/>
          <a:p>
            <a:fld id="{A9FCBCBC-EF88-4EF5-A233-D62AD66848C9}" type="datetimeFigureOut">
              <a:rPr lang="en-GB" smtClean="0"/>
              <a:t>11/12/2021</a:t>
            </a:fld>
            <a:endParaRPr lang="en-GB"/>
          </a:p>
        </p:txBody>
      </p:sp>
      <p:sp>
        <p:nvSpPr>
          <p:cNvPr id="6" name="Footer Placeholder 5">
            <a:extLst>
              <a:ext uri="{FF2B5EF4-FFF2-40B4-BE49-F238E27FC236}">
                <a16:creationId xmlns:a16="http://schemas.microsoft.com/office/drawing/2014/main" id="{7913F926-DB79-469B-B009-D236CC5A70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154853-4774-4E79-96FB-5D6C79ACAD42}"/>
              </a:ext>
            </a:extLst>
          </p:cNvPr>
          <p:cNvSpPr>
            <a:spLocks noGrp="1"/>
          </p:cNvSpPr>
          <p:nvPr>
            <p:ph type="sldNum" sz="quarter" idx="12"/>
          </p:nvPr>
        </p:nvSpPr>
        <p:spPr/>
        <p:txBody>
          <a:bodyPr/>
          <a:lstStyle/>
          <a:p>
            <a:fld id="{F32FA367-B729-48BE-B39E-0D0B05B571C1}" type="slidenum">
              <a:rPr lang="en-GB" smtClean="0"/>
              <a:t>‹#›</a:t>
            </a:fld>
            <a:endParaRPr lang="en-GB"/>
          </a:p>
        </p:txBody>
      </p:sp>
    </p:spTree>
    <p:extLst>
      <p:ext uri="{BB962C8B-B14F-4D97-AF65-F5344CB8AC3E}">
        <p14:creationId xmlns:p14="http://schemas.microsoft.com/office/powerpoint/2010/main" val="597519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6DFF4-97D6-4CE9-B3BD-774377EE01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2F83156-D4AF-4433-A8E2-2C56A16BD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B5179B-85DB-4C4B-B75C-ADAF579588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338F013-E1A8-4A3F-BCC4-26087FA0E3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CF4508-E3C8-4AA8-B95D-7BCA754B99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5C6BCC9-3D63-44C3-8B62-0129CB49D4A4}"/>
              </a:ext>
            </a:extLst>
          </p:cNvPr>
          <p:cNvSpPr>
            <a:spLocks noGrp="1"/>
          </p:cNvSpPr>
          <p:nvPr>
            <p:ph type="dt" sz="half" idx="10"/>
          </p:nvPr>
        </p:nvSpPr>
        <p:spPr/>
        <p:txBody>
          <a:bodyPr/>
          <a:lstStyle/>
          <a:p>
            <a:fld id="{A9FCBCBC-EF88-4EF5-A233-D62AD66848C9}" type="datetimeFigureOut">
              <a:rPr lang="en-GB" smtClean="0"/>
              <a:t>11/12/2021</a:t>
            </a:fld>
            <a:endParaRPr lang="en-GB"/>
          </a:p>
        </p:txBody>
      </p:sp>
      <p:sp>
        <p:nvSpPr>
          <p:cNvPr id="8" name="Footer Placeholder 7">
            <a:extLst>
              <a:ext uri="{FF2B5EF4-FFF2-40B4-BE49-F238E27FC236}">
                <a16:creationId xmlns:a16="http://schemas.microsoft.com/office/drawing/2014/main" id="{143AA6AC-AE6A-4334-B347-4F37F4349EE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08BA62-D7F1-4877-83E1-0FAF273BCA83}"/>
              </a:ext>
            </a:extLst>
          </p:cNvPr>
          <p:cNvSpPr>
            <a:spLocks noGrp="1"/>
          </p:cNvSpPr>
          <p:nvPr>
            <p:ph type="sldNum" sz="quarter" idx="12"/>
          </p:nvPr>
        </p:nvSpPr>
        <p:spPr/>
        <p:txBody>
          <a:bodyPr/>
          <a:lstStyle/>
          <a:p>
            <a:fld id="{F32FA367-B729-48BE-B39E-0D0B05B571C1}" type="slidenum">
              <a:rPr lang="en-GB" smtClean="0"/>
              <a:t>‹#›</a:t>
            </a:fld>
            <a:endParaRPr lang="en-GB"/>
          </a:p>
        </p:txBody>
      </p:sp>
    </p:spTree>
    <p:extLst>
      <p:ext uri="{BB962C8B-B14F-4D97-AF65-F5344CB8AC3E}">
        <p14:creationId xmlns:p14="http://schemas.microsoft.com/office/powerpoint/2010/main" val="8552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B9253-43BD-4899-8C78-2C0E5DFBA38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091149-49DA-4089-ADFB-83D7B598ABC6}"/>
              </a:ext>
            </a:extLst>
          </p:cNvPr>
          <p:cNvSpPr>
            <a:spLocks noGrp="1"/>
          </p:cNvSpPr>
          <p:nvPr>
            <p:ph type="dt" sz="half" idx="10"/>
          </p:nvPr>
        </p:nvSpPr>
        <p:spPr/>
        <p:txBody>
          <a:bodyPr/>
          <a:lstStyle/>
          <a:p>
            <a:fld id="{A9FCBCBC-EF88-4EF5-A233-D62AD66848C9}" type="datetimeFigureOut">
              <a:rPr lang="en-GB" smtClean="0"/>
              <a:t>11/12/2021</a:t>
            </a:fld>
            <a:endParaRPr lang="en-GB"/>
          </a:p>
        </p:txBody>
      </p:sp>
      <p:sp>
        <p:nvSpPr>
          <p:cNvPr id="4" name="Footer Placeholder 3">
            <a:extLst>
              <a:ext uri="{FF2B5EF4-FFF2-40B4-BE49-F238E27FC236}">
                <a16:creationId xmlns:a16="http://schemas.microsoft.com/office/drawing/2014/main" id="{A3E985B1-B8EB-4BF5-A560-40F54250B73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C595061-D904-432D-9737-299AF7CB49CE}"/>
              </a:ext>
            </a:extLst>
          </p:cNvPr>
          <p:cNvSpPr>
            <a:spLocks noGrp="1"/>
          </p:cNvSpPr>
          <p:nvPr>
            <p:ph type="sldNum" sz="quarter" idx="12"/>
          </p:nvPr>
        </p:nvSpPr>
        <p:spPr/>
        <p:txBody>
          <a:bodyPr/>
          <a:lstStyle/>
          <a:p>
            <a:fld id="{F32FA367-B729-48BE-B39E-0D0B05B571C1}" type="slidenum">
              <a:rPr lang="en-GB" smtClean="0"/>
              <a:t>‹#›</a:t>
            </a:fld>
            <a:endParaRPr lang="en-GB"/>
          </a:p>
        </p:txBody>
      </p:sp>
    </p:spTree>
    <p:extLst>
      <p:ext uri="{BB962C8B-B14F-4D97-AF65-F5344CB8AC3E}">
        <p14:creationId xmlns:p14="http://schemas.microsoft.com/office/powerpoint/2010/main" val="339277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E86FDD-E59A-4CC5-AA23-40D10637D1A2}"/>
              </a:ext>
            </a:extLst>
          </p:cNvPr>
          <p:cNvSpPr>
            <a:spLocks noGrp="1"/>
          </p:cNvSpPr>
          <p:nvPr>
            <p:ph type="dt" sz="half" idx="10"/>
          </p:nvPr>
        </p:nvSpPr>
        <p:spPr/>
        <p:txBody>
          <a:bodyPr/>
          <a:lstStyle/>
          <a:p>
            <a:fld id="{A9FCBCBC-EF88-4EF5-A233-D62AD66848C9}" type="datetimeFigureOut">
              <a:rPr lang="en-GB" smtClean="0"/>
              <a:t>11/12/2021</a:t>
            </a:fld>
            <a:endParaRPr lang="en-GB"/>
          </a:p>
        </p:txBody>
      </p:sp>
      <p:sp>
        <p:nvSpPr>
          <p:cNvPr id="3" name="Footer Placeholder 2">
            <a:extLst>
              <a:ext uri="{FF2B5EF4-FFF2-40B4-BE49-F238E27FC236}">
                <a16:creationId xmlns:a16="http://schemas.microsoft.com/office/drawing/2014/main" id="{16015611-7FAE-4B18-8EBD-A42321AAE63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0E51DD7-5ABD-47CF-8878-4ECF67D8B4C2}"/>
              </a:ext>
            </a:extLst>
          </p:cNvPr>
          <p:cNvSpPr>
            <a:spLocks noGrp="1"/>
          </p:cNvSpPr>
          <p:nvPr>
            <p:ph type="sldNum" sz="quarter" idx="12"/>
          </p:nvPr>
        </p:nvSpPr>
        <p:spPr/>
        <p:txBody>
          <a:bodyPr/>
          <a:lstStyle/>
          <a:p>
            <a:fld id="{F32FA367-B729-48BE-B39E-0D0B05B571C1}" type="slidenum">
              <a:rPr lang="en-GB" smtClean="0"/>
              <a:t>‹#›</a:t>
            </a:fld>
            <a:endParaRPr lang="en-GB"/>
          </a:p>
        </p:txBody>
      </p:sp>
    </p:spTree>
    <p:extLst>
      <p:ext uri="{BB962C8B-B14F-4D97-AF65-F5344CB8AC3E}">
        <p14:creationId xmlns:p14="http://schemas.microsoft.com/office/powerpoint/2010/main" val="2963670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0C9DE-8321-47BF-BCF9-5353AA4DFE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5BD5DA5-EA8D-45CC-BF29-82991C5466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1D8E46F-3A83-487E-B6C6-11ED575233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C4DC89-3A3E-4498-9A8C-8E54BA0D7566}"/>
              </a:ext>
            </a:extLst>
          </p:cNvPr>
          <p:cNvSpPr>
            <a:spLocks noGrp="1"/>
          </p:cNvSpPr>
          <p:nvPr>
            <p:ph type="dt" sz="half" idx="10"/>
          </p:nvPr>
        </p:nvSpPr>
        <p:spPr/>
        <p:txBody>
          <a:bodyPr/>
          <a:lstStyle/>
          <a:p>
            <a:fld id="{A9FCBCBC-EF88-4EF5-A233-D62AD66848C9}" type="datetimeFigureOut">
              <a:rPr lang="en-GB" smtClean="0"/>
              <a:t>11/12/2021</a:t>
            </a:fld>
            <a:endParaRPr lang="en-GB"/>
          </a:p>
        </p:txBody>
      </p:sp>
      <p:sp>
        <p:nvSpPr>
          <p:cNvPr id="6" name="Footer Placeholder 5">
            <a:extLst>
              <a:ext uri="{FF2B5EF4-FFF2-40B4-BE49-F238E27FC236}">
                <a16:creationId xmlns:a16="http://schemas.microsoft.com/office/drawing/2014/main" id="{FCB47BF1-C7A5-4BF4-8480-43D03C90C5D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1E5FFB5-EDF9-4875-B1AC-E1DA457FC461}"/>
              </a:ext>
            </a:extLst>
          </p:cNvPr>
          <p:cNvSpPr>
            <a:spLocks noGrp="1"/>
          </p:cNvSpPr>
          <p:nvPr>
            <p:ph type="sldNum" sz="quarter" idx="12"/>
          </p:nvPr>
        </p:nvSpPr>
        <p:spPr/>
        <p:txBody>
          <a:bodyPr/>
          <a:lstStyle/>
          <a:p>
            <a:fld id="{F32FA367-B729-48BE-B39E-0D0B05B571C1}" type="slidenum">
              <a:rPr lang="en-GB" smtClean="0"/>
              <a:t>‹#›</a:t>
            </a:fld>
            <a:endParaRPr lang="en-GB"/>
          </a:p>
        </p:txBody>
      </p:sp>
    </p:spTree>
    <p:extLst>
      <p:ext uri="{BB962C8B-B14F-4D97-AF65-F5344CB8AC3E}">
        <p14:creationId xmlns:p14="http://schemas.microsoft.com/office/powerpoint/2010/main" val="2183990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364F6-98C1-496B-B22C-4DBBCC14D8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54023EA-76A0-468C-A04B-D33E9B394F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FE9C352-300C-4678-A4C1-F35B008C3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86049D-DA10-448B-B2E8-79E8E52B204F}"/>
              </a:ext>
            </a:extLst>
          </p:cNvPr>
          <p:cNvSpPr>
            <a:spLocks noGrp="1"/>
          </p:cNvSpPr>
          <p:nvPr>
            <p:ph type="dt" sz="half" idx="10"/>
          </p:nvPr>
        </p:nvSpPr>
        <p:spPr/>
        <p:txBody>
          <a:bodyPr/>
          <a:lstStyle/>
          <a:p>
            <a:fld id="{A9FCBCBC-EF88-4EF5-A233-D62AD66848C9}" type="datetimeFigureOut">
              <a:rPr lang="en-GB" smtClean="0"/>
              <a:t>11/12/2021</a:t>
            </a:fld>
            <a:endParaRPr lang="en-GB"/>
          </a:p>
        </p:txBody>
      </p:sp>
      <p:sp>
        <p:nvSpPr>
          <p:cNvPr id="6" name="Footer Placeholder 5">
            <a:extLst>
              <a:ext uri="{FF2B5EF4-FFF2-40B4-BE49-F238E27FC236}">
                <a16:creationId xmlns:a16="http://schemas.microsoft.com/office/drawing/2014/main" id="{29A23FED-2C0A-4475-A5EC-CF6D939E682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567B9-46CF-45F1-AAFB-D11C6F78511F}"/>
              </a:ext>
            </a:extLst>
          </p:cNvPr>
          <p:cNvSpPr>
            <a:spLocks noGrp="1"/>
          </p:cNvSpPr>
          <p:nvPr>
            <p:ph type="sldNum" sz="quarter" idx="12"/>
          </p:nvPr>
        </p:nvSpPr>
        <p:spPr/>
        <p:txBody>
          <a:bodyPr/>
          <a:lstStyle/>
          <a:p>
            <a:fld id="{F32FA367-B729-48BE-B39E-0D0B05B571C1}" type="slidenum">
              <a:rPr lang="en-GB" smtClean="0"/>
              <a:t>‹#›</a:t>
            </a:fld>
            <a:endParaRPr lang="en-GB"/>
          </a:p>
        </p:txBody>
      </p:sp>
    </p:spTree>
    <p:extLst>
      <p:ext uri="{BB962C8B-B14F-4D97-AF65-F5344CB8AC3E}">
        <p14:creationId xmlns:p14="http://schemas.microsoft.com/office/powerpoint/2010/main" val="2962455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3EBD66-0202-44AD-B2B0-FD46354EA1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CCEE043-CEE2-41BC-8B67-FBCA21641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AB4CC2-49D8-40A2-9FE2-730A1E5011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CBCBC-EF88-4EF5-A233-D62AD66848C9}" type="datetimeFigureOut">
              <a:rPr lang="en-GB" smtClean="0"/>
              <a:t>11/12/2021</a:t>
            </a:fld>
            <a:endParaRPr lang="en-GB"/>
          </a:p>
        </p:txBody>
      </p:sp>
      <p:sp>
        <p:nvSpPr>
          <p:cNvPr id="5" name="Footer Placeholder 4">
            <a:extLst>
              <a:ext uri="{FF2B5EF4-FFF2-40B4-BE49-F238E27FC236}">
                <a16:creationId xmlns:a16="http://schemas.microsoft.com/office/drawing/2014/main" id="{453C8544-F9DC-44AF-8851-D26CA9BCD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2237B23-DBB9-4D1F-ABE8-5F38526D93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FA367-B729-48BE-B39E-0D0B05B571C1}" type="slidenum">
              <a:rPr lang="en-GB" smtClean="0"/>
              <a:t>‹#›</a:t>
            </a:fld>
            <a:endParaRPr lang="en-GB"/>
          </a:p>
        </p:txBody>
      </p:sp>
    </p:spTree>
    <p:extLst>
      <p:ext uri="{BB962C8B-B14F-4D97-AF65-F5344CB8AC3E}">
        <p14:creationId xmlns:p14="http://schemas.microsoft.com/office/powerpoint/2010/main" val="346851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13BF-9072-4A21-AA8F-2FD7486958C6}"/>
              </a:ext>
            </a:extLst>
          </p:cNvPr>
          <p:cNvSpPr>
            <a:spLocks noGrp="1"/>
          </p:cNvSpPr>
          <p:nvPr>
            <p:ph type="ctrTitle"/>
          </p:nvPr>
        </p:nvSpPr>
        <p:spPr>
          <a:xfrm>
            <a:off x="1524000" y="2102078"/>
            <a:ext cx="9144000" cy="2387600"/>
          </a:xfrm>
        </p:spPr>
        <p:txBody>
          <a:bodyPr>
            <a:normAutofit fontScale="90000"/>
          </a:bodyPr>
          <a:lstStyle/>
          <a:p>
            <a:r>
              <a:rPr lang="en-US" b="1" dirty="0"/>
              <a:t>Project 4</a:t>
            </a:r>
            <a:br>
              <a:rPr lang="en-US" b="1" dirty="0"/>
            </a:br>
            <a:r>
              <a:rPr lang="en-US" sz="5300" b="1" dirty="0"/>
              <a:t>CREATE AN ALGORITHM TO ANALYZE HORSE RACING DATA AND PREDICT FUTURE OUTCOMES</a:t>
            </a:r>
            <a:endParaRPr lang="en-GB" sz="5300" b="1" dirty="0"/>
          </a:p>
        </p:txBody>
      </p:sp>
      <p:sp>
        <p:nvSpPr>
          <p:cNvPr id="3" name="Subtitle 2">
            <a:extLst>
              <a:ext uri="{FF2B5EF4-FFF2-40B4-BE49-F238E27FC236}">
                <a16:creationId xmlns:a16="http://schemas.microsoft.com/office/drawing/2014/main" id="{6D128712-2C60-4BE9-BEBA-50FF212CE30D}"/>
              </a:ext>
            </a:extLst>
          </p:cNvPr>
          <p:cNvSpPr>
            <a:spLocks noGrp="1"/>
          </p:cNvSpPr>
          <p:nvPr>
            <p:ph type="subTitle" idx="1"/>
          </p:nvPr>
        </p:nvSpPr>
        <p:spPr>
          <a:xfrm>
            <a:off x="1524000" y="4630738"/>
            <a:ext cx="9144000" cy="1655762"/>
          </a:xfrm>
        </p:spPr>
        <p:txBody>
          <a:bodyPr/>
          <a:lstStyle/>
          <a:p>
            <a:endParaRPr lang="en-GB" b="1" i="0" dirty="0">
              <a:solidFill>
                <a:srgbClr val="24292F"/>
              </a:solidFill>
              <a:effectLst/>
              <a:latin typeface="-apple-system"/>
            </a:endParaRPr>
          </a:p>
          <a:p>
            <a:r>
              <a:rPr lang="en-GB" b="1" i="0" dirty="0" err="1">
                <a:solidFill>
                  <a:srgbClr val="24292F"/>
                </a:solidFill>
                <a:effectLst/>
                <a:latin typeface="-apple-system"/>
              </a:rPr>
              <a:t>A.Sheikh</a:t>
            </a:r>
            <a:r>
              <a:rPr lang="en-GB" b="1" i="0" dirty="0">
                <a:solidFill>
                  <a:srgbClr val="24292F"/>
                </a:solidFill>
                <a:effectLst/>
                <a:latin typeface="-apple-system"/>
              </a:rPr>
              <a:t> - C </a:t>
            </a:r>
            <a:r>
              <a:rPr lang="en-GB" b="1" i="0" dirty="0" err="1">
                <a:solidFill>
                  <a:srgbClr val="24292F"/>
                </a:solidFill>
                <a:effectLst/>
                <a:latin typeface="-apple-system"/>
              </a:rPr>
              <a:t>Mafavuke</a:t>
            </a:r>
            <a:r>
              <a:rPr lang="en-GB" b="1" i="0" dirty="0">
                <a:solidFill>
                  <a:srgbClr val="24292F"/>
                </a:solidFill>
                <a:effectLst/>
                <a:latin typeface="-apple-system"/>
              </a:rPr>
              <a:t> - M Ansah - M Amjad</a:t>
            </a:r>
          </a:p>
          <a:p>
            <a:endParaRPr lang="en-GB" dirty="0"/>
          </a:p>
        </p:txBody>
      </p:sp>
    </p:spTree>
    <p:extLst>
      <p:ext uri="{BB962C8B-B14F-4D97-AF65-F5344CB8AC3E}">
        <p14:creationId xmlns:p14="http://schemas.microsoft.com/office/powerpoint/2010/main" val="282224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67B9-FE24-43DA-9CBC-003CAD03BA84}"/>
              </a:ext>
            </a:extLst>
          </p:cNvPr>
          <p:cNvSpPr>
            <a:spLocks noGrp="1"/>
          </p:cNvSpPr>
          <p:nvPr>
            <p:ph type="title"/>
          </p:nvPr>
        </p:nvSpPr>
        <p:spPr/>
        <p:txBody>
          <a:bodyPr/>
          <a:lstStyle/>
          <a:p>
            <a:r>
              <a:rPr lang="en-US" dirty="0"/>
              <a:t>CONVERSION TO NUMERICAL DATA</a:t>
            </a:r>
            <a:endParaRPr lang="en-GB" dirty="0"/>
          </a:p>
        </p:txBody>
      </p:sp>
      <p:pic>
        <p:nvPicPr>
          <p:cNvPr id="7" name="Content Placeholder 6">
            <a:extLst>
              <a:ext uri="{FF2B5EF4-FFF2-40B4-BE49-F238E27FC236}">
                <a16:creationId xmlns:a16="http://schemas.microsoft.com/office/drawing/2014/main" id="{87CB4C7A-FDD1-4478-8D73-F18C906A64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176" y="1253330"/>
            <a:ext cx="11493192" cy="5420185"/>
          </a:xfrm>
        </p:spPr>
      </p:pic>
    </p:spTree>
    <p:extLst>
      <p:ext uri="{BB962C8B-B14F-4D97-AF65-F5344CB8AC3E}">
        <p14:creationId xmlns:p14="http://schemas.microsoft.com/office/powerpoint/2010/main" val="129260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EFAF-5C12-432E-A7A1-418CA9718014}"/>
              </a:ext>
            </a:extLst>
          </p:cNvPr>
          <p:cNvSpPr>
            <a:spLocks noGrp="1"/>
          </p:cNvSpPr>
          <p:nvPr>
            <p:ph type="title"/>
          </p:nvPr>
        </p:nvSpPr>
        <p:spPr/>
        <p:txBody>
          <a:bodyPr/>
          <a:lstStyle/>
          <a:p>
            <a:r>
              <a:rPr lang="en-US" dirty="0"/>
              <a:t>EXPORT TO CSV FILE</a:t>
            </a:r>
            <a:endParaRPr lang="en-GB" dirty="0"/>
          </a:p>
        </p:txBody>
      </p:sp>
      <p:pic>
        <p:nvPicPr>
          <p:cNvPr id="7" name="Content Placeholder 6">
            <a:extLst>
              <a:ext uri="{FF2B5EF4-FFF2-40B4-BE49-F238E27FC236}">
                <a16:creationId xmlns:a16="http://schemas.microsoft.com/office/drawing/2014/main" id="{B9DAD77D-10D2-42A8-A7CF-34159DD0AB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968" y="2823411"/>
            <a:ext cx="11130251" cy="1909009"/>
          </a:xfrm>
        </p:spPr>
      </p:pic>
    </p:spTree>
    <p:extLst>
      <p:ext uri="{BB962C8B-B14F-4D97-AF65-F5344CB8AC3E}">
        <p14:creationId xmlns:p14="http://schemas.microsoft.com/office/powerpoint/2010/main" val="3303268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31C5-1694-4A10-AE9D-DB564BA121E8}"/>
              </a:ext>
            </a:extLst>
          </p:cNvPr>
          <p:cNvSpPr>
            <a:spLocks noGrp="1"/>
          </p:cNvSpPr>
          <p:nvPr>
            <p:ph type="title"/>
          </p:nvPr>
        </p:nvSpPr>
        <p:spPr>
          <a:xfrm>
            <a:off x="838200" y="2766218"/>
            <a:ext cx="10515600" cy="1325563"/>
          </a:xfrm>
        </p:spPr>
        <p:txBody>
          <a:bodyPr/>
          <a:lstStyle/>
          <a:p>
            <a:pPr algn="ctr"/>
            <a:r>
              <a:rPr lang="en-US" dirty="0"/>
              <a:t>SQL DATABASE</a:t>
            </a:r>
            <a:endParaRPr lang="en-GB" dirty="0"/>
          </a:p>
        </p:txBody>
      </p:sp>
    </p:spTree>
    <p:extLst>
      <p:ext uri="{BB962C8B-B14F-4D97-AF65-F5344CB8AC3E}">
        <p14:creationId xmlns:p14="http://schemas.microsoft.com/office/powerpoint/2010/main" val="2534675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84BE-2A4C-4B88-95A8-A5D2A5382C45}"/>
              </a:ext>
            </a:extLst>
          </p:cNvPr>
          <p:cNvSpPr>
            <a:spLocks noGrp="1"/>
          </p:cNvSpPr>
          <p:nvPr>
            <p:ph type="title"/>
          </p:nvPr>
        </p:nvSpPr>
        <p:spPr>
          <a:xfrm>
            <a:off x="320842" y="365125"/>
            <a:ext cx="11032958" cy="1325563"/>
          </a:xfrm>
        </p:spPr>
        <p:txBody>
          <a:bodyPr/>
          <a:lstStyle/>
          <a:p>
            <a:r>
              <a:rPr lang="en-US" dirty="0"/>
              <a:t>Importing clean CSV file and creating a table in the database</a:t>
            </a:r>
            <a:endParaRPr lang="en-GB" dirty="0"/>
          </a:p>
        </p:txBody>
      </p:sp>
      <p:pic>
        <p:nvPicPr>
          <p:cNvPr id="5" name="Content Placeholder 4">
            <a:extLst>
              <a:ext uri="{FF2B5EF4-FFF2-40B4-BE49-F238E27FC236}">
                <a16:creationId xmlns:a16="http://schemas.microsoft.com/office/drawing/2014/main" id="{FA1D68BE-D77E-4049-A9DE-8A1875F0E0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842" y="1825625"/>
            <a:ext cx="11341769" cy="4667250"/>
          </a:xfrm>
        </p:spPr>
      </p:pic>
    </p:spTree>
    <p:extLst>
      <p:ext uri="{BB962C8B-B14F-4D97-AF65-F5344CB8AC3E}">
        <p14:creationId xmlns:p14="http://schemas.microsoft.com/office/powerpoint/2010/main" val="2702753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2B23-5500-47A6-BF02-6647C52D5753}"/>
              </a:ext>
            </a:extLst>
          </p:cNvPr>
          <p:cNvSpPr>
            <a:spLocks noGrp="1"/>
          </p:cNvSpPr>
          <p:nvPr>
            <p:ph type="title"/>
          </p:nvPr>
        </p:nvSpPr>
        <p:spPr>
          <a:xfrm>
            <a:off x="545432" y="365125"/>
            <a:ext cx="10808368" cy="1325563"/>
          </a:xfrm>
        </p:spPr>
        <p:txBody>
          <a:bodyPr/>
          <a:lstStyle/>
          <a:p>
            <a:r>
              <a:rPr lang="en-US" dirty="0"/>
              <a:t>Creation of connections to the SQL Database</a:t>
            </a:r>
            <a:endParaRPr lang="en-GB" dirty="0"/>
          </a:p>
        </p:txBody>
      </p:sp>
      <p:pic>
        <p:nvPicPr>
          <p:cNvPr id="5" name="Content Placeholder 4">
            <a:extLst>
              <a:ext uri="{FF2B5EF4-FFF2-40B4-BE49-F238E27FC236}">
                <a16:creationId xmlns:a16="http://schemas.microsoft.com/office/drawing/2014/main" id="{F462DA6F-175F-4553-A8EA-90C48467FD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432" y="1825624"/>
            <a:ext cx="11197389" cy="4815807"/>
          </a:xfrm>
        </p:spPr>
      </p:pic>
    </p:spTree>
    <p:extLst>
      <p:ext uri="{BB962C8B-B14F-4D97-AF65-F5344CB8AC3E}">
        <p14:creationId xmlns:p14="http://schemas.microsoft.com/office/powerpoint/2010/main" val="477231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31C5-1694-4A10-AE9D-DB564BA121E8}"/>
              </a:ext>
            </a:extLst>
          </p:cNvPr>
          <p:cNvSpPr>
            <a:spLocks noGrp="1"/>
          </p:cNvSpPr>
          <p:nvPr>
            <p:ph type="title"/>
          </p:nvPr>
        </p:nvSpPr>
        <p:spPr>
          <a:xfrm>
            <a:off x="838200" y="2766218"/>
            <a:ext cx="10515600" cy="1325563"/>
          </a:xfrm>
        </p:spPr>
        <p:txBody>
          <a:bodyPr/>
          <a:lstStyle/>
          <a:p>
            <a:pPr algn="ctr"/>
            <a:r>
              <a:rPr lang="en-US" dirty="0"/>
              <a:t>MACHINE LEARNING</a:t>
            </a:r>
            <a:endParaRPr lang="en-GB" dirty="0"/>
          </a:p>
        </p:txBody>
      </p:sp>
    </p:spTree>
    <p:extLst>
      <p:ext uri="{BB962C8B-B14F-4D97-AF65-F5344CB8AC3E}">
        <p14:creationId xmlns:p14="http://schemas.microsoft.com/office/powerpoint/2010/main" val="3858235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FCD89D-4A7D-4FE8-B167-0E374F982FFF}"/>
              </a:ext>
            </a:extLst>
          </p:cNvPr>
          <p:cNvSpPr>
            <a:spLocks noGrp="1"/>
          </p:cNvSpPr>
          <p:nvPr>
            <p:ph idx="1"/>
          </p:nvPr>
        </p:nvSpPr>
        <p:spPr>
          <a:xfrm>
            <a:off x="244928" y="323657"/>
            <a:ext cx="6126938" cy="833927"/>
          </a:xfrm>
        </p:spPr>
        <p:txBody>
          <a:bodyPr/>
          <a:lstStyle/>
          <a:p>
            <a:pPr marL="0" indent="0">
              <a:buNone/>
            </a:pPr>
            <a:r>
              <a:rPr lang="en-US" dirty="0"/>
              <a:t>DEPENDENCIES IMPORTED</a:t>
            </a:r>
            <a:endParaRPr lang="en-GB" dirty="0"/>
          </a:p>
        </p:txBody>
      </p:sp>
      <p:pic>
        <p:nvPicPr>
          <p:cNvPr id="6" name="Picture 5">
            <a:extLst>
              <a:ext uri="{FF2B5EF4-FFF2-40B4-BE49-F238E27FC236}">
                <a16:creationId xmlns:a16="http://schemas.microsoft.com/office/drawing/2014/main" id="{0926C411-D0AB-4017-B2EF-3F77923DE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928" y="916952"/>
            <a:ext cx="11702144" cy="5617391"/>
          </a:xfrm>
          <a:prstGeom prst="rect">
            <a:avLst/>
          </a:prstGeom>
        </p:spPr>
      </p:pic>
    </p:spTree>
    <p:extLst>
      <p:ext uri="{BB962C8B-B14F-4D97-AF65-F5344CB8AC3E}">
        <p14:creationId xmlns:p14="http://schemas.microsoft.com/office/powerpoint/2010/main" val="1235689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5510-5AF8-4694-8035-5666E9267259}"/>
              </a:ext>
            </a:extLst>
          </p:cNvPr>
          <p:cNvSpPr>
            <a:spLocks noGrp="1"/>
          </p:cNvSpPr>
          <p:nvPr>
            <p:ph type="title"/>
          </p:nvPr>
        </p:nvSpPr>
        <p:spPr>
          <a:xfrm>
            <a:off x="416651" y="-74832"/>
            <a:ext cx="10515600" cy="1325563"/>
          </a:xfrm>
        </p:spPr>
        <p:txBody>
          <a:bodyPr/>
          <a:lstStyle/>
          <a:p>
            <a:r>
              <a:rPr lang="en-GB" sz="4400" dirty="0"/>
              <a:t>Data Balancing for Machine Learning</a:t>
            </a:r>
            <a:endParaRPr lang="en-GB" dirty="0"/>
          </a:p>
        </p:txBody>
      </p:sp>
      <p:pic>
        <p:nvPicPr>
          <p:cNvPr id="4" name="Content Placeholder 3">
            <a:extLst>
              <a:ext uri="{FF2B5EF4-FFF2-40B4-BE49-F238E27FC236}">
                <a16:creationId xmlns:a16="http://schemas.microsoft.com/office/drawing/2014/main" id="{861014EC-9153-476C-81E7-6C1DC50EF5A7}"/>
              </a:ext>
            </a:extLst>
          </p:cNvPr>
          <p:cNvPicPr>
            <a:picLocks noGrp="1" noChangeAspect="1"/>
          </p:cNvPicPr>
          <p:nvPr>
            <p:ph idx="1"/>
          </p:nvPr>
        </p:nvPicPr>
        <p:blipFill>
          <a:blip r:embed="rId2"/>
          <a:stretch>
            <a:fillRect/>
          </a:stretch>
        </p:blipFill>
        <p:spPr>
          <a:xfrm>
            <a:off x="192504" y="994058"/>
            <a:ext cx="11742821" cy="5727584"/>
          </a:xfrm>
          <a:prstGeom prst="rect">
            <a:avLst/>
          </a:prstGeom>
        </p:spPr>
      </p:pic>
    </p:spTree>
    <p:extLst>
      <p:ext uri="{BB962C8B-B14F-4D97-AF65-F5344CB8AC3E}">
        <p14:creationId xmlns:p14="http://schemas.microsoft.com/office/powerpoint/2010/main" val="769045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D3D53-6EF0-485E-82B6-2CC4D9E28D4D}"/>
              </a:ext>
            </a:extLst>
          </p:cNvPr>
          <p:cNvSpPr>
            <a:spLocks noGrp="1"/>
          </p:cNvSpPr>
          <p:nvPr>
            <p:ph type="title"/>
          </p:nvPr>
        </p:nvSpPr>
        <p:spPr>
          <a:xfrm>
            <a:off x="576943" y="0"/>
            <a:ext cx="10515600" cy="1325563"/>
          </a:xfrm>
        </p:spPr>
        <p:txBody>
          <a:bodyPr/>
          <a:lstStyle/>
          <a:p>
            <a:r>
              <a:rPr lang="en-US" dirty="0"/>
              <a:t>X,Y LABELS</a:t>
            </a:r>
            <a:endParaRPr lang="en-GB" dirty="0"/>
          </a:p>
        </p:txBody>
      </p:sp>
      <p:pic>
        <p:nvPicPr>
          <p:cNvPr id="15" name="Picture 14">
            <a:extLst>
              <a:ext uri="{FF2B5EF4-FFF2-40B4-BE49-F238E27FC236}">
                <a16:creationId xmlns:a16="http://schemas.microsoft.com/office/drawing/2014/main" id="{068CFFA4-0CEE-4703-9BF4-60A261456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29" y="1028364"/>
            <a:ext cx="11837550" cy="5661193"/>
          </a:xfrm>
          <a:prstGeom prst="rect">
            <a:avLst/>
          </a:prstGeom>
        </p:spPr>
      </p:pic>
    </p:spTree>
    <p:extLst>
      <p:ext uri="{BB962C8B-B14F-4D97-AF65-F5344CB8AC3E}">
        <p14:creationId xmlns:p14="http://schemas.microsoft.com/office/powerpoint/2010/main" val="4095725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4233E-B482-45A0-AD84-F7D3C9194B47}"/>
              </a:ext>
            </a:extLst>
          </p:cNvPr>
          <p:cNvSpPr>
            <a:spLocks noGrp="1"/>
          </p:cNvSpPr>
          <p:nvPr>
            <p:ph type="title"/>
          </p:nvPr>
        </p:nvSpPr>
        <p:spPr>
          <a:xfrm>
            <a:off x="357353" y="152400"/>
            <a:ext cx="10515600" cy="1325563"/>
          </a:xfrm>
        </p:spPr>
        <p:txBody>
          <a:bodyPr/>
          <a:lstStyle/>
          <a:p>
            <a:r>
              <a:rPr lang="en-US" dirty="0"/>
              <a:t>INITIAL DATA BALANCE</a:t>
            </a:r>
            <a:endParaRPr lang="en-GB" dirty="0"/>
          </a:p>
        </p:txBody>
      </p:sp>
      <p:pic>
        <p:nvPicPr>
          <p:cNvPr id="4" name="Content Placeholder 3">
            <a:extLst>
              <a:ext uri="{FF2B5EF4-FFF2-40B4-BE49-F238E27FC236}">
                <a16:creationId xmlns:a16="http://schemas.microsoft.com/office/drawing/2014/main" id="{AC0A1CB3-053B-4A70-91B6-BB8F0D726603}"/>
              </a:ext>
            </a:extLst>
          </p:cNvPr>
          <p:cNvPicPr>
            <a:picLocks noGrp="1" noChangeAspect="1"/>
          </p:cNvPicPr>
          <p:nvPr>
            <p:ph idx="1"/>
          </p:nvPr>
        </p:nvPicPr>
        <p:blipFill>
          <a:blip r:embed="rId2"/>
          <a:stretch>
            <a:fillRect/>
          </a:stretch>
        </p:blipFill>
        <p:spPr>
          <a:xfrm>
            <a:off x="357353" y="1259813"/>
            <a:ext cx="10996447" cy="5445787"/>
          </a:xfrm>
          <a:prstGeom prst="rect">
            <a:avLst/>
          </a:prstGeom>
        </p:spPr>
      </p:pic>
    </p:spTree>
    <p:extLst>
      <p:ext uri="{BB962C8B-B14F-4D97-AF65-F5344CB8AC3E}">
        <p14:creationId xmlns:p14="http://schemas.microsoft.com/office/powerpoint/2010/main" val="811974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BFD4-085F-46CE-A400-444028C80ED7}"/>
              </a:ext>
            </a:extLst>
          </p:cNvPr>
          <p:cNvSpPr>
            <a:spLocks noGrp="1"/>
          </p:cNvSpPr>
          <p:nvPr>
            <p:ph type="title"/>
          </p:nvPr>
        </p:nvSpPr>
        <p:spPr/>
        <p:txBody>
          <a:bodyPr/>
          <a:lstStyle/>
          <a:p>
            <a:r>
              <a:rPr lang="en-US" dirty="0"/>
              <a:t>AIM</a:t>
            </a:r>
            <a:endParaRPr lang="en-GB" dirty="0"/>
          </a:p>
        </p:txBody>
      </p:sp>
      <p:sp>
        <p:nvSpPr>
          <p:cNvPr id="3" name="Content Placeholder 2">
            <a:extLst>
              <a:ext uri="{FF2B5EF4-FFF2-40B4-BE49-F238E27FC236}">
                <a16:creationId xmlns:a16="http://schemas.microsoft.com/office/drawing/2014/main" id="{DF668A57-8C1D-45DF-9C96-7D25AE11CC48}"/>
              </a:ext>
            </a:extLst>
          </p:cNvPr>
          <p:cNvSpPr>
            <a:spLocks noGrp="1"/>
          </p:cNvSpPr>
          <p:nvPr>
            <p:ph idx="1"/>
          </p:nvPr>
        </p:nvSpPr>
        <p:spPr/>
        <p:txBody>
          <a:bodyPr/>
          <a:lstStyle/>
          <a:p>
            <a:pPr marL="0" indent="0">
              <a:buNone/>
            </a:pPr>
            <a:r>
              <a:rPr lang="en-US" b="0" i="0" dirty="0">
                <a:solidFill>
                  <a:srgbClr val="24292F"/>
                </a:solidFill>
                <a:effectLst/>
                <a:latin typeface="-apple-system"/>
              </a:rPr>
              <a:t>The aim is to clean the data, utilizing columns that we need and uploading to a SQL database. We will use machine learning models to create a binary supervised algorithm to make predictions for unseen data in the future.</a:t>
            </a:r>
            <a:endParaRPr lang="en-GB" dirty="0"/>
          </a:p>
        </p:txBody>
      </p:sp>
    </p:spTree>
    <p:extLst>
      <p:ext uri="{BB962C8B-B14F-4D97-AF65-F5344CB8AC3E}">
        <p14:creationId xmlns:p14="http://schemas.microsoft.com/office/powerpoint/2010/main" val="1009803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2EC9-BC5A-443F-B795-48F79DB13DCB}"/>
              </a:ext>
            </a:extLst>
          </p:cNvPr>
          <p:cNvSpPr>
            <a:spLocks noGrp="1"/>
          </p:cNvSpPr>
          <p:nvPr>
            <p:ph type="title"/>
          </p:nvPr>
        </p:nvSpPr>
        <p:spPr>
          <a:xfrm>
            <a:off x="405063" y="0"/>
            <a:ext cx="10515600" cy="1325563"/>
          </a:xfrm>
        </p:spPr>
        <p:txBody>
          <a:bodyPr/>
          <a:lstStyle/>
          <a:p>
            <a:r>
              <a:rPr lang="en-US" dirty="0"/>
              <a:t>DATA BALANCE</a:t>
            </a:r>
            <a:endParaRPr lang="en-GB" dirty="0"/>
          </a:p>
        </p:txBody>
      </p:sp>
      <p:pic>
        <p:nvPicPr>
          <p:cNvPr id="4" name="Content Placeholder 3">
            <a:extLst>
              <a:ext uri="{FF2B5EF4-FFF2-40B4-BE49-F238E27FC236}">
                <a16:creationId xmlns:a16="http://schemas.microsoft.com/office/drawing/2014/main" id="{7DD1A377-C493-4A1B-BEF6-1745AC3F68F0}"/>
              </a:ext>
            </a:extLst>
          </p:cNvPr>
          <p:cNvPicPr>
            <a:picLocks noGrp="1" noChangeAspect="1"/>
          </p:cNvPicPr>
          <p:nvPr>
            <p:ph idx="1"/>
          </p:nvPr>
        </p:nvPicPr>
        <p:blipFill>
          <a:blip r:embed="rId2"/>
          <a:stretch>
            <a:fillRect/>
          </a:stretch>
        </p:blipFill>
        <p:spPr>
          <a:xfrm>
            <a:off x="208548" y="1315452"/>
            <a:ext cx="11726778" cy="5325979"/>
          </a:xfrm>
          <a:prstGeom prst="rect">
            <a:avLst/>
          </a:prstGeom>
        </p:spPr>
      </p:pic>
    </p:spTree>
    <p:extLst>
      <p:ext uri="{BB962C8B-B14F-4D97-AF65-F5344CB8AC3E}">
        <p14:creationId xmlns:p14="http://schemas.microsoft.com/office/powerpoint/2010/main" val="2096838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F85AE-F6F8-4763-921C-FC85366C396A}"/>
              </a:ext>
            </a:extLst>
          </p:cNvPr>
          <p:cNvSpPr>
            <a:spLocks noGrp="1"/>
          </p:cNvSpPr>
          <p:nvPr>
            <p:ph type="title"/>
          </p:nvPr>
        </p:nvSpPr>
        <p:spPr>
          <a:xfrm>
            <a:off x="372979" y="204704"/>
            <a:ext cx="10515600" cy="1325563"/>
          </a:xfrm>
        </p:spPr>
        <p:txBody>
          <a:bodyPr/>
          <a:lstStyle/>
          <a:p>
            <a:r>
              <a:rPr lang="en-US" dirty="0"/>
              <a:t>FEATURE SELECTION</a:t>
            </a:r>
            <a:endParaRPr lang="en-GB" dirty="0"/>
          </a:p>
        </p:txBody>
      </p:sp>
      <p:sp>
        <p:nvSpPr>
          <p:cNvPr id="3" name="Content Placeholder 2">
            <a:extLst>
              <a:ext uri="{FF2B5EF4-FFF2-40B4-BE49-F238E27FC236}">
                <a16:creationId xmlns:a16="http://schemas.microsoft.com/office/drawing/2014/main" id="{EC21A84B-F656-4492-90E0-7D09FA77FC4A}"/>
              </a:ext>
            </a:extLst>
          </p:cNvPr>
          <p:cNvSpPr>
            <a:spLocks noGrp="1"/>
          </p:cNvSpPr>
          <p:nvPr>
            <p:ph idx="1"/>
          </p:nvPr>
        </p:nvSpPr>
        <p:spPr>
          <a:xfrm>
            <a:off x="372979" y="1697288"/>
            <a:ext cx="4616116" cy="4351338"/>
          </a:xfrm>
        </p:spPr>
        <p:txBody>
          <a:bodyPr>
            <a:normAutofit fontScale="85000" lnSpcReduction="20000"/>
          </a:bodyPr>
          <a:lstStyle/>
          <a:p>
            <a:pPr marL="0" indent="0">
              <a:buNone/>
            </a:pPr>
            <a:r>
              <a:rPr lang="en-US" dirty="0"/>
              <a:t>PEARSON CORRELATION</a:t>
            </a:r>
          </a:p>
          <a:p>
            <a:pPr marL="0" indent="0">
              <a:buNone/>
            </a:pPr>
            <a:r>
              <a:rPr lang="en-GB" dirty="0"/>
              <a:t>From the Pearson Correlation carried out on the feature selection for the model, we observe that the following features produce a positive relationship with the target.</a:t>
            </a:r>
          </a:p>
          <a:p>
            <a:r>
              <a:rPr lang="en-GB" dirty="0"/>
              <a:t>Distance covered by horse. </a:t>
            </a:r>
          </a:p>
          <a:p>
            <a:r>
              <a:rPr lang="en-GB" dirty="0"/>
              <a:t>Weight of the horse.</a:t>
            </a:r>
          </a:p>
          <a:p>
            <a:r>
              <a:rPr lang="en-GB" dirty="0"/>
              <a:t>prize money which is linked to the trainer and jockey for the particular race</a:t>
            </a:r>
          </a:p>
          <a:p>
            <a:r>
              <a:rPr lang="en-GB" dirty="0"/>
              <a:t>Top speed which is the speed of the horse</a:t>
            </a:r>
          </a:p>
          <a:p>
            <a:pPr marL="0" indent="0">
              <a:buNone/>
            </a:pPr>
            <a:endParaRPr lang="en-GB" dirty="0"/>
          </a:p>
        </p:txBody>
      </p:sp>
      <p:pic>
        <p:nvPicPr>
          <p:cNvPr id="4" name="Content Placeholder 4">
            <a:extLst>
              <a:ext uri="{FF2B5EF4-FFF2-40B4-BE49-F238E27FC236}">
                <a16:creationId xmlns:a16="http://schemas.microsoft.com/office/drawing/2014/main" id="{BF575FCF-3D0F-4CEF-8243-57E507A09432}"/>
              </a:ext>
            </a:extLst>
          </p:cNvPr>
          <p:cNvPicPr>
            <a:picLocks noChangeAspect="1"/>
          </p:cNvPicPr>
          <p:nvPr/>
        </p:nvPicPr>
        <p:blipFill>
          <a:blip r:embed="rId2"/>
          <a:stretch>
            <a:fillRect/>
          </a:stretch>
        </p:blipFill>
        <p:spPr>
          <a:xfrm>
            <a:off x="5282029" y="204704"/>
            <a:ext cx="6662229" cy="6448592"/>
          </a:xfrm>
          <a:prstGeom prst="rect">
            <a:avLst/>
          </a:prstGeom>
        </p:spPr>
      </p:pic>
    </p:spTree>
    <p:extLst>
      <p:ext uri="{BB962C8B-B14F-4D97-AF65-F5344CB8AC3E}">
        <p14:creationId xmlns:p14="http://schemas.microsoft.com/office/powerpoint/2010/main" val="1538243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3CAA6-8210-4E9B-866D-BF94ACC732DE}"/>
              </a:ext>
            </a:extLst>
          </p:cNvPr>
          <p:cNvSpPr>
            <a:spLocks noGrp="1"/>
          </p:cNvSpPr>
          <p:nvPr>
            <p:ph type="title"/>
          </p:nvPr>
        </p:nvSpPr>
        <p:spPr>
          <a:xfrm>
            <a:off x="176463" y="204704"/>
            <a:ext cx="10515600" cy="1325563"/>
          </a:xfrm>
        </p:spPr>
        <p:txBody>
          <a:bodyPr/>
          <a:lstStyle/>
          <a:p>
            <a:r>
              <a:rPr lang="en-GB" b="1" dirty="0"/>
              <a:t>From </a:t>
            </a:r>
            <a:r>
              <a:rPr lang="en-GB" b="1" dirty="0" err="1"/>
              <a:t>sklearn-train:validate:test</a:t>
            </a:r>
            <a:r>
              <a:rPr lang="en-GB" b="1" dirty="0"/>
              <a:t> split</a:t>
            </a:r>
            <a:br>
              <a:rPr lang="en-GB" b="1" dirty="0"/>
            </a:br>
            <a:r>
              <a:rPr lang="en-GB" b="1" dirty="0" err="1"/>
              <a:t>split</a:t>
            </a:r>
            <a:r>
              <a:rPr lang="en-GB" b="1" dirty="0"/>
              <a:t> ratio- 80:10:10</a:t>
            </a:r>
            <a:endParaRPr lang="en-GB" dirty="0"/>
          </a:p>
        </p:txBody>
      </p:sp>
      <p:sp>
        <p:nvSpPr>
          <p:cNvPr id="3" name="Content Placeholder 2">
            <a:extLst>
              <a:ext uri="{FF2B5EF4-FFF2-40B4-BE49-F238E27FC236}">
                <a16:creationId xmlns:a16="http://schemas.microsoft.com/office/drawing/2014/main" id="{0371E5A8-618E-4039-AA81-4A0A9D3008CA}"/>
              </a:ext>
            </a:extLst>
          </p:cNvPr>
          <p:cNvSpPr>
            <a:spLocks noGrp="1"/>
          </p:cNvSpPr>
          <p:nvPr>
            <p:ph idx="1"/>
          </p:nvPr>
        </p:nvSpPr>
        <p:spPr/>
        <p:txBody>
          <a:bodyPr/>
          <a:lstStyle/>
          <a:p>
            <a:endParaRPr lang="en-GB"/>
          </a:p>
        </p:txBody>
      </p:sp>
      <p:pic>
        <p:nvPicPr>
          <p:cNvPr id="4" name="Content Placeholder 3">
            <a:extLst>
              <a:ext uri="{FF2B5EF4-FFF2-40B4-BE49-F238E27FC236}">
                <a16:creationId xmlns:a16="http://schemas.microsoft.com/office/drawing/2014/main" id="{D8BAEE97-DD8D-477C-A7BF-8AEA26D08D47}"/>
              </a:ext>
            </a:extLst>
          </p:cNvPr>
          <p:cNvPicPr>
            <a:picLocks noChangeAspect="1"/>
          </p:cNvPicPr>
          <p:nvPr/>
        </p:nvPicPr>
        <p:blipFill>
          <a:blip r:embed="rId2"/>
          <a:stretch>
            <a:fillRect/>
          </a:stretch>
        </p:blipFill>
        <p:spPr>
          <a:xfrm>
            <a:off x="176463" y="1693074"/>
            <a:ext cx="11839074" cy="5164925"/>
          </a:xfrm>
          <a:prstGeom prst="rect">
            <a:avLst/>
          </a:prstGeom>
        </p:spPr>
      </p:pic>
    </p:spTree>
    <p:extLst>
      <p:ext uri="{BB962C8B-B14F-4D97-AF65-F5344CB8AC3E}">
        <p14:creationId xmlns:p14="http://schemas.microsoft.com/office/powerpoint/2010/main" val="1817384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FAC5-1703-48AB-AE03-0BDE8BD2AEEA}"/>
              </a:ext>
            </a:extLst>
          </p:cNvPr>
          <p:cNvSpPr>
            <a:spLocks noGrp="1"/>
          </p:cNvSpPr>
          <p:nvPr>
            <p:ph type="title"/>
          </p:nvPr>
        </p:nvSpPr>
        <p:spPr>
          <a:xfrm>
            <a:off x="196516" y="204704"/>
            <a:ext cx="10515600" cy="1325563"/>
          </a:xfrm>
        </p:spPr>
        <p:txBody>
          <a:bodyPr/>
          <a:lstStyle/>
          <a:p>
            <a:r>
              <a:rPr lang="en-GB" sz="4400" b="1" dirty="0"/>
              <a:t>from </a:t>
            </a:r>
            <a:r>
              <a:rPr lang="en-GB" sz="4400" b="1" dirty="0" err="1"/>
              <a:t>sklearn.preprocessing</a:t>
            </a:r>
            <a:r>
              <a:rPr lang="en-GB" sz="4400" b="1" dirty="0"/>
              <a:t> import </a:t>
            </a:r>
            <a:r>
              <a:rPr lang="en-GB" sz="4400" b="1" dirty="0" err="1"/>
              <a:t>StandardScaler</a:t>
            </a:r>
            <a:r>
              <a:rPr lang="en-GB" sz="4400" b="1" dirty="0"/>
              <a:t>,</a:t>
            </a:r>
            <a:endParaRPr lang="en-GB" dirty="0"/>
          </a:p>
        </p:txBody>
      </p:sp>
      <p:pic>
        <p:nvPicPr>
          <p:cNvPr id="4" name="Picture 3">
            <a:extLst>
              <a:ext uri="{FF2B5EF4-FFF2-40B4-BE49-F238E27FC236}">
                <a16:creationId xmlns:a16="http://schemas.microsoft.com/office/drawing/2014/main" id="{369412CE-02D8-4F7F-B2C4-45DF4B549172}"/>
              </a:ext>
            </a:extLst>
          </p:cNvPr>
          <p:cNvPicPr>
            <a:picLocks noChangeAspect="1"/>
          </p:cNvPicPr>
          <p:nvPr/>
        </p:nvPicPr>
        <p:blipFill>
          <a:blip r:embed="rId2"/>
          <a:stretch>
            <a:fillRect/>
          </a:stretch>
        </p:blipFill>
        <p:spPr>
          <a:xfrm>
            <a:off x="7946834" y="131028"/>
            <a:ext cx="4219218" cy="1472916"/>
          </a:xfrm>
          <a:prstGeom prst="rect">
            <a:avLst/>
          </a:prstGeom>
        </p:spPr>
      </p:pic>
      <p:pic>
        <p:nvPicPr>
          <p:cNvPr id="5" name="Picture 4">
            <a:extLst>
              <a:ext uri="{FF2B5EF4-FFF2-40B4-BE49-F238E27FC236}">
                <a16:creationId xmlns:a16="http://schemas.microsoft.com/office/drawing/2014/main" id="{367E9D96-8364-4916-9D8F-4E115578EAEB}"/>
              </a:ext>
            </a:extLst>
          </p:cNvPr>
          <p:cNvPicPr>
            <a:picLocks noChangeAspect="1"/>
          </p:cNvPicPr>
          <p:nvPr/>
        </p:nvPicPr>
        <p:blipFill>
          <a:blip r:embed="rId3"/>
          <a:stretch>
            <a:fillRect/>
          </a:stretch>
        </p:blipFill>
        <p:spPr>
          <a:xfrm>
            <a:off x="196516" y="1603944"/>
            <a:ext cx="3396916" cy="5049352"/>
          </a:xfrm>
          <a:prstGeom prst="rect">
            <a:avLst/>
          </a:prstGeom>
        </p:spPr>
      </p:pic>
      <p:pic>
        <p:nvPicPr>
          <p:cNvPr id="7" name="Picture 6">
            <a:extLst>
              <a:ext uri="{FF2B5EF4-FFF2-40B4-BE49-F238E27FC236}">
                <a16:creationId xmlns:a16="http://schemas.microsoft.com/office/drawing/2014/main" id="{92C5BB96-C3E0-4525-880E-C50DF64C0445}"/>
              </a:ext>
            </a:extLst>
          </p:cNvPr>
          <p:cNvPicPr>
            <a:picLocks noChangeAspect="1"/>
          </p:cNvPicPr>
          <p:nvPr/>
        </p:nvPicPr>
        <p:blipFill>
          <a:blip r:embed="rId4"/>
          <a:stretch>
            <a:fillRect/>
          </a:stretch>
        </p:blipFill>
        <p:spPr>
          <a:xfrm>
            <a:off x="3867616" y="1603943"/>
            <a:ext cx="3903723" cy="5049351"/>
          </a:xfrm>
          <a:prstGeom prst="rect">
            <a:avLst/>
          </a:prstGeom>
        </p:spPr>
      </p:pic>
      <p:pic>
        <p:nvPicPr>
          <p:cNvPr id="8" name="Picture 7">
            <a:extLst>
              <a:ext uri="{FF2B5EF4-FFF2-40B4-BE49-F238E27FC236}">
                <a16:creationId xmlns:a16="http://schemas.microsoft.com/office/drawing/2014/main" id="{FB4C3DF1-8CCD-4ED5-B1EA-F4AEBD92B601}"/>
              </a:ext>
            </a:extLst>
          </p:cNvPr>
          <p:cNvPicPr>
            <a:picLocks noChangeAspect="1"/>
          </p:cNvPicPr>
          <p:nvPr/>
        </p:nvPicPr>
        <p:blipFill>
          <a:blip r:embed="rId5"/>
          <a:stretch>
            <a:fillRect/>
          </a:stretch>
        </p:blipFill>
        <p:spPr>
          <a:xfrm>
            <a:off x="8091761" y="1677620"/>
            <a:ext cx="3903723" cy="4975674"/>
          </a:xfrm>
          <a:prstGeom prst="rect">
            <a:avLst/>
          </a:prstGeom>
        </p:spPr>
      </p:pic>
    </p:spTree>
    <p:extLst>
      <p:ext uri="{BB962C8B-B14F-4D97-AF65-F5344CB8AC3E}">
        <p14:creationId xmlns:p14="http://schemas.microsoft.com/office/powerpoint/2010/main" val="529176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9C35-C1BF-4D83-A29F-63A7AB25C4B0}"/>
              </a:ext>
            </a:extLst>
          </p:cNvPr>
          <p:cNvSpPr>
            <a:spLocks noGrp="1"/>
          </p:cNvSpPr>
          <p:nvPr>
            <p:ph type="title"/>
          </p:nvPr>
        </p:nvSpPr>
        <p:spPr>
          <a:xfrm>
            <a:off x="260684" y="172620"/>
            <a:ext cx="10515600" cy="1325563"/>
          </a:xfrm>
        </p:spPr>
        <p:txBody>
          <a:bodyPr/>
          <a:lstStyle/>
          <a:p>
            <a:r>
              <a:rPr lang="en-US" dirty="0"/>
              <a:t>LOGISTIC REGRESSION</a:t>
            </a:r>
            <a:endParaRPr lang="en-GB" dirty="0"/>
          </a:p>
        </p:txBody>
      </p:sp>
      <p:pic>
        <p:nvPicPr>
          <p:cNvPr id="4" name="Content Placeholder 3">
            <a:extLst>
              <a:ext uri="{FF2B5EF4-FFF2-40B4-BE49-F238E27FC236}">
                <a16:creationId xmlns:a16="http://schemas.microsoft.com/office/drawing/2014/main" id="{5569FCA8-ADF6-4BED-9A07-2CBB76447EF1}"/>
              </a:ext>
            </a:extLst>
          </p:cNvPr>
          <p:cNvPicPr>
            <a:picLocks noChangeAspect="1"/>
          </p:cNvPicPr>
          <p:nvPr/>
        </p:nvPicPr>
        <p:blipFill>
          <a:blip r:embed="rId2"/>
          <a:stretch>
            <a:fillRect/>
          </a:stretch>
        </p:blipFill>
        <p:spPr>
          <a:xfrm>
            <a:off x="260684" y="1251284"/>
            <a:ext cx="11670632" cy="5434096"/>
          </a:xfrm>
          <a:prstGeom prst="rect">
            <a:avLst/>
          </a:prstGeom>
        </p:spPr>
      </p:pic>
    </p:spTree>
    <p:extLst>
      <p:ext uri="{BB962C8B-B14F-4D97-AF65-F5344CB8AC3E}">
        <p14:creationId xmlns:p14="http://schemas.microsoft.com/office/powerpoint/2010/main" val="2089969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30160-EE8F-406B-A8BD-CF2D4C35312E}"/>
              </a:ext>
            </a:extLst>
          </p:cNvPr>
          <p:cNvSpPr>
            <a:spLocks noGrp="1"/>
          </p:cNvSpPr>
          <p:nvPr>
            <p:ph type="title"/>
          </p:nvPr>
        </p:nvSpPr>
        <p:spPr>
          <a:xfrm>
            <a:off x="196516" y="236788"/>
            <a:ext cx="10515600" cy="1325563"/>
          </a:xfrm>
        </p:spPr>
        <p:txBody>
          <a:bodyPr/>
          <a:lstStyle/>
          <a:p>
            <a:r>
              <a:rPr lang="en-US" dirty="0"/>
              <a:t>DECISION TREE CLASSIFIER</a:t>
            </a:r>
            <a:endParaRPr lang="en-GB" dirty="0"/>
          </a:p>
        </p:txBody>
      </p:sp>
      <p:pic>
        <p:nvPicPr>
          <p:cNvPr id="4" name="Content Placeholder 3">
            <a:extLst>
              <a:ext uri="{FF2B5EF4-FFF2-40B4-BE49-F238E27FC236}">
                <a16:creationId xmlns:a16="http://schemas.microsoft.com/office/drawing/2014/main" id="{445B0AB9-778A-4FF7-8D81-0738ED2B52A6}"/>
              </a:ext>
            </a:extLst>
          </p:cNvPr>
          <p:cNvPicPr>
            <a:picLocks noGrp="1" noChangeAspect="1"/>
          </p:cNvPicPr>
          <p:nvPr>
            <p:ph idx="1"/>
          </p:nvPr>
        </p:nvPicPr>
        <p:blipFill>
          <a:blip r:embed="rId2"/>
          <a:stretch>
            <a:fillRect/>
          </a:stretch>
        </p:blipFill>
        <p:spPr>
          <a:xfrm>
            <a:off x="309227" y="1371985"/>
            <a:ext cx="11401510" cy="5249227"/>
          </a:xfrm>
          <a:prstGeom prst="rect">
            <a:avLst/>
          </a:prstGeom>
        </p:spPr>
      </p:pic>
    </p:spTree>
    <p:extLst>
      <p:ext uri="{BB962C8B-B14F-4D97-AF65-F5344CB8AC3E}">
        <p14:creationId xmlns:p14="http://schemas.microsoft.com/office/powerpoint/2010/main" val="1308926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93A1-EDFC-4A67-9A5A-7A59E3ABFB41}"/>
              </a:ext>
            </a:extLst>
          </p:cNvPr>
          <p:cNvSpPr>
            <a:spLocks noGrp="1"/>
          </p:cNvSpPr>
          <p:nvPr>
            <p:ph type="title"/>
          </p:nvPr>
        </p:nvSpPr>
        <p:spPr>
          <a:xfrm>
            <a:off x="260685" y="268873"/>
            <a:ext cx="10515600" cy="1325563"/>
          </a:xfrm>
        </p:spPr>
        <p:txBody>
          <a:bodyPr/>
          <a:lstStyle/>
          <a:p>
            <a:r>
              <a:rPr lang="en-US" dirty="0"/>
              <a:t>RANDOM FOREST CLASSIFIER</a:t>
            </a:r>
            <a:endParaRPr lang="en-GB" dirty="0"/>
          </a:p>
        </p:txBody>
      </p:sp>
      <p:pic>
        <p:nvPicPr>
          <p:cNvPr id="4" name="Content Placeholder 3">
            <a:extLst>
              <a:ext uri="{FF2B5EF4-FFF2-40B4-BE49-F238E27FC236}">
                <a16:creationId xmlns:a16="http://schemas.microsoft.com/office/drawing/2014/main" id="{3FB14F03-BDB0-4651-B544-F3FA87C3E875}"/>
              </a:ext>
            </a:extLst>
          </p:cNvPr>
          <p:cNvPicPr>
            <a:picLocks noGrp="1" noChangeAspect="1"/>
          </p:cNvPicPr>
          <p:nvPr>
            <p:ph idx="1"/>
          </p:nvPr>
        </p:nvPicPr>
        <p:blipFill>
          <a:blip r:embed="rId2"/>
          <a:stretch>
            <a:fillRect/>
          </a:stretch>
        </p:blipFill>
        <p:spPr>
          <a:xfrm>
            <a:off x="260685" y="1323444"/>
            <a:ext cx="11670630" cy="5265683"/>
          </a:xfrm>
          <a:prstGeom prst="rect">
            <a:avLst/>
          </a:prstGeom>
        </p:spPr>
      </p:pic>
    </p:spTree>
    <p:extLst>
      <p:ext uri="{BB962C8B-B14F-4D97-AF65-F5344CB8AC3E}">
        <p14:creationId xmlns:p14="http://schemas.microsoft.com/office/powerpoint/2010/main" val="4110738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F4920-ADDE-4E6B-8FBC-36699631C9E3}"/>
              </a:ext>
            </a:extLst>
          </p:cNvPr>
          <p:cNvSpPr>
            <a:spLocks noGrp="1"/>
          </p:cNvSpPr>
          <p:nvPr>
            <p:ph type="title"/>
          </p:nvPr>
        </p:nvSpPr>
        <p:spPr>
          <a:xfrm>
            <a:off x="148390" y="188661"/>
            <a:ext cx="10515600" cy="1325563"/>
          </a:xfrm>
        </p:spPr>
        <p:txBody>
          <a:bodyPr/>
          <a:lstStyle/>
          <a:p>
            <a:r>
              <a:rPr lang="en-GB" sz="4400" b="1" dirty="0"/>
              <a:t>Confusion Matrix as confirmation of model</a:t>
            </a:r>
            <a:endParaRPr lang="en-GB" dirty="0"/>
          </a:p>
        </p:txBody>
      </p:sp>
      <p:pic>
        <p:nvPicPr>
          <p:cNvPr id="4" name="Content Placeholder 3">
            <a:extLst>
              <a:ext uri="{FF2B5EF4-FFF2-40B4-BE49-F238E27FC236}">
                <a16:creationId xmlns:a16="http://schemas.microsoft.com/office/drawing/2014/main" id="{18DD073A-0766-482D-90EB-51CFF3BA85E9}"/>
              </a:ext>
            </a:extLst>
          </p:cNvPr>
          <p:cNvPicPr>
            <a:picLocks noGrp="1" noChangeAspect="1"/>
          </p:cNvPicPr>
          <p:nvPr>
            <p:ph idx="1"/>
          </p:nvPr>
        </p:nvPicPr>
        <p:blipFill>
          <a:blip r:embed="rId2"/>
          <a:stretch>
            <a:fillRect/>
          </a:stretch>
        </p:blipFill>
        <p:spPr>
          <a:xfrm>
            <a:off x="148389" y="1208525"/>
            <a:ext cx="5546557" cy="3750197"/>
          </a:xfrm>
          <a:prstGeom prst="rect">
            <a:avLst/>
          </a:prstGeom>
        </p:spPr>
      </p:pic>
      <p:pic>
        <p:nvPicPr>
          <p:cNvPr id="5" name="Picture 4">
            <a:extLst>
              <a:ext uri="{FF2B5EF4-FFF2-40B4-BE49-F238E27FC236}">
                <a16:creationId xmlns:a16="http://schemas.microsoft.com/office/drawing/2014/main" id="{3A1B9DA7-ECEE-4595-A95C-E11FA5FC9D9F}"/>
              </a:ext>
            </a:extLst>
          </p:cNvPr>
          <p:cNvPicPr>
            <a:picLocks noChangeAspect="1"/>
          </p:cNvPicPr>
          <p:nvPr/>
        </p:nvPicPr>
        <p:blipFill>
          <a:blip r:embed="rId3"/>
          <a:stretch>
            <a:fillRect/>
          </a:stretch>
        </p:blipFill>
        <p:spPr>
          <a:xfrm>
            <a:off x="5840950" y="1208524"/>
            <a:ext cx="6202659" cy="3750197"/>
          </a:xfrm>
          <a:prstGeom prst="rect">
            <a:avLst/>
          </a:prstGeom>
        </p:spPr>
      </p:pic>
      <p:pic>
        <p:nvPicPr>
          <p:cNvPr id="6" name="Picture 5">
            <a:extLst>
              <a:ext uri="{FF2B5EF4-FFF2-40B4-BE49-F238E27FC236}">
                <a16:creationId xmlns:a16="http://schemas.microsoft.com/office/drawing/2014/main" id="{CE3E2221-890E-41E3-AB1A-2F7BA7C2BD63}"/>
              </a:ext>
            </a:extLst>
          </p:cNvPr>
          <p:cNvPicPr>
            <a:picLocks noChangeAspect="1"/>
          </p:cNvPicPr>
          <p:nvPr/>
        </p:nvPicPr>
        <p:blipFill>
          <a:blip r:embed="rId4"/>
          <a:stretch>
            <a:fillRect/>
          </a:stretch>
        </p:blipFill>
        <p:spPr>
          <a:xfrm>
            <a:off x="148389" y="5297451"/>
            <a:ext cx="11895220" cy="1362265"/>
          </a:xfrm>
          <a:prstGeom prst="rect">
            <a:avLst/>
          </a:prstGeom>
        </p:spPr>
      </p:pic>
    </p:spTree>
    <p:extLst>
      <p:ext uri="{BB962C8B-B14F-4D97-AF65-F5344CB8AC3E}">
        <p14:creationId xmlns:p14="http://schemas.microsoft.com/office/powerpoint/2010/main" val="2215272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F1B4-04E3-4BE9-91C7-121D8F7C540E}"/>
              </a:ext>
            </a:extLst>
          </p:cNvPr>
          <p:cNvSpPr>
            <a:spLocks noGrp="1"/>
          </p:cNvSpPr>
          <p:nvPr>
            <p:ph type="title"/>
          </p:nvPr>
        </p:nvSpPr>
        <p:spPr>
          <a:xfrm>
            <a:off x="196516" y="252831"/>
            <a:ext cx="10515600" cy="1325563"/>
          </a:xfrm>
        </p:spPr>
        <p:txBody>
          <a:bodyPr/>
          <a:lstStyle/>
          <a:p>
            <a:r>
              <a:rPr lang="en-GB" b="1" dirty="0"/>
              <a:t>Metrics Classification Report</a:t>
            </a:r>
            <a:endParaRPr lang="en-GB" dirty="0"/>
          </a:p>
        </p:txBody>
      </p:sp>
      <p:pic>
        <p:nvPicPr>
          <p:cNvPr id="4" name="Content Placeholder 3">
            <a:extLst>
              <a:ext uri="{FF2B5EF4-FFF2-40B4-BE49-F238E27FC236}">
                <a16:creationId xmlns:a16="http://schemas.microsoft.com/office/drawing/2014/main" id="{19DA8216-821E-4BF1-89D0-0296CE9CA33B}"/>
              </a:ext>
            </a:extLst>
          </p:cNvPr>
          <p:cNvPicPr>
            <a:picLocks noGrp="1" noChangeAspect="1"/>
          </p:cNvPicPr>
          <p:nvPr>
            <p:ph idx="1"/>
          </p:nvPr>
        </p:nvPicPr>
        <p:blipFill>
          <a:blip r:embed="rId2"/>
          <a:stretch>
            <a:fillRect/>
          </a:stretch>
        </p:blipFill>
        <p:spPr>
          <a:xfrm>
            <a:off x="196516" y="1307816"/>
            <a:ext cx="11798968" cy="5499029"/>
          </a:xfrm>
          <a:prstGeom prst="rect">
            <a:avLst/>
          </a:prstGeom>
        </p:spPr>
      </p:pic>
    </p:spTree>
    <p:extLst>
      <p:ext uri="{BB962C8B-B14F-4D97-AF65-F5344CB8AC3E}">
        <p14:creationId xmlns:p14="http://schemas.microsoft.com/office/powerpoint/2010/main" val="4102624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10E41-1729-42DB-9162-94019AB02794}"/>
              </a:ext>
            </a:extLst>
          </p:cNvPr>
          <p:cNvSpPr>
            <a:spLocks noGrp="1"/>
          </p:cNvSpPr>
          <p:nvPr>
            <p:ph type="title"/>
          </p:nvPr>
        </p:nvSpPr>
        <p:spPr>
          <a:xfrm>
            <a:off x="260684" y="252830"/>
            <a:ext cx="10515600" cy="1325563"/>
          </a:xfrm>
        </p:spPr>
        <p:txBody>
          <a:bodyPr/>
          <a:lstStyle/>
          <a:p>
            <a:r>
              <a:rPr lang="en-US" dirty="0"/>
              <a:t>MODEL SUMMARY</a:t>
            </a:r>
            <a:endParaRPr lang="en-GB" dirty="0"/>
          </a:p>
        </p:txBody>
      </p:sp>
      <p:pic>
        <p:nvPicPr>
          <p:cNvPr id="4" name="Content Placeholder 3">
            <a:extLst>
              <a:ext uri="{FF2B5EF4-FFF2-40B4-BE49-F238E27FC236}">
                <a16:creationId xmlns:a16="http://schemas.microsoft.com/office/drawing/2014/main" id="{8637A8F3-10D4-4ABC-A721-DECF6F77D9EE}"/>
              </a:ext>
            </a:extLst>
          </p:cNvPr>
          <p:cNvPicPr>
            <a:picLocks noGrp="1" noChangeAspect="1"/>
          </p:cNvPicPr>
          <p:nvPr>
            <p:ph idx="1"/>
          </p:nvPr>
        </p:nvPicPr>
        <p:blipFill>
          <a:blip r:embed="rId2"/>
          <a:stretch>
            <a:fillRect/>
          </a:stretch>
        </p:blipFill>
        <p:spPr>
          <a:xfrm>
            <a:off x="260683" y="1315452"/>
            <a:ext cx="11819021" cy="5289717"/>
          </a:xfrm>
          <a:prstGeom prst="rect">
            <a:avLst/>
          </a:prstGeom>
        </p:spPr>
      </p:pic>
    </p:spTree>
    <p:extLst>
      <p:ext uri="{BB962C8B-B14F-4D97-AF65-F5344CB8AC3E}">
        <p14:creationId xmlns:p14="http://schemas.microsoft.com/office/powerpoint/2010/main" val="168777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B85B9-EFC0-4265-886F-3675A4B44574}"/>
              </a:ext>
            </a:extLst>
          </p:cNvPr>
          <p:cNvSpPr>
            <a:spLocks noGrp="1"/>
          </p:cNvSpPr>
          <p:nvPr>
            <p:ph type="title"/>
          </p:nvPr>
        </p:nvSpPr>
        <p:spPr/>
        <p:txBody>
          <a:bodyPr/>
          <a:lstStyle/>
          <a:p>
            <a:r>
              <a:rPr lang="en-US" dirty="0"/>
              <a:t>RESOURCES</a:t>
            </a:r>
            <a:endParaRPr lang="en-GB" dirty="0"/>
          </a:p>
        </p:txBody>
      </p:sp>
      <p:sp>
        <p:nvSpPr>
          <p:cNvPr id="3" name="Content Placeholder 2">
            <a:extLst>
              <a:ext uri="{FF2B5EF4-FFF2-40B4-BE49-F238E27FC236}">
                <a16:creationId xmlns:a16="http://schemas.microsoft.com/office/drawing/2014/main" id="{921C5FC1-CA7A-4732-B199-AFA789DCA13C}"/>
              </a:ext>
            </a:extLst>
          </p:cNvPr>
          <p:cNvSpPr>
            <a:spLocks noGrp="1"/>
          </p:cNvSpPr>
          <p:nvPr>
            <p:ph idx="1"/>
          </p:nvPr>
        </p:nvSpPr>
        <p:spPr/>
        <p:txBody>
          <a:bodyPr/>
          <a:lstStyle/>
          <a:p>
            <a:pPr algn="l">
              <a:buFont typeface="Arial" panose="020B0604020202020204" pitchFamily="34" charset="0"/>
              <a:buChar char="•"/>
            </a:pPr>
            <a:r>
              <a:rPr lang="en-GB" b="0" i="0" dirty="0">
                <a:solidFill>
                  <a:srgbClr val="24292F"/>
                </a:solidFill>
                <a:effectLst/>
                <a:latin typeface="-apple-system"/>
              </a:rPr>
              <a:t>Kaggle (CSV File)</a:t>
            </a:r>
          </a:p>
          <a:p>
            <a:pPr algn="l">
              <a:buFont typeface="Arial" panose="020B0604020202020204" pitchFamily="34" charset="0"/>
              <a:buChar char="•"/>
            </a:pPr>
            <a:r>
              <a:rPr lang="en-GB" b="0" i="0" dirty="0" err="1">
                <a:solidFill>
                  <a:srgbClr val="24292F"/>
                </a:solidFill>
                <a:effectLst/>
                <a:latin typeface="-apple-system"/>
              </a:rPr>
              <a:t>Jupyter</a:t>
            </a:r>
            <a:r>
              <a:rPr lang="en-GB" b="0" i="0" dirty="0">
                <a:solidFill>
                  <a:srgbClr val="24292F"/>
                </a:solidFill>
                <a:effectLst/>
                <a:latin typeface="-apple-system"/>
              </a:rPr>
              <a:t> Notebook (Data cleaning and Machine Learning Codes)</a:t>
            </a:r>
          </a:p>
          <a:p>
            <a:pPr algn="l">
              <a:buFont typeface="Arial" panose="020B0604020202020204" pitchFamily="34" charset="0"/>
              <a:buChar char="•"/>
            </a:pPr>
            <a:r>
              <a:rPr lang="en-GB" b="0" i="0" dirty="0">
                <a:solidFill>
                  <a:srgbClr val="24292F"/>
                </a:solidFill>
                <a:effectLst/>
                <a:latin typeface="-apple-system"/>
              </a:rPr>
              <a:t>PG Admin (SQL Database)</a:t>
            </a:r>
          </a:p>
        </p:txBody>
      </p:sp>
    </p:spTree>
    <p:extLst>
      <p:ext uri="{BB962C8B-B14F-4D97-AF65-F5344CB8AC3E}">
        <p14:creationId xmlns:p14="http://schemas.microsoft.com/office/powerpoint/2010/main" val="2865812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Eye of a white horse">
            <a:extLst>
              <a:ext uri="{FF2B5EF4-FFF2-40B4-BE49-F238E27FC236}">
                <a16:creationId xmlns:a16="http://schemas.microsoft.com/office/drawing/2014/main" id="{AA9B2018-7D31-474B-A4BF-82D18DAC71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590" y="336884"/>
            <a:ext cx="11758864" cy="6256421"/>
          </a:xfrm>
        </p:spPr>
      </p:pic>
      <p:sp>
        <p:nvSpPr>
          <p:cNvPr id="2" name="Title 1">
            <a:extLst>
              <a:ext uri="{FF2B5EF4-FFF2-40B4-BE49-F238E27FC236}">
                <a16:creationId xmlns:a16="http://schemas.microsoft.com/office/drawing/2014/main" id="{B13B0130-2471-4423-A541-76236781151B}"/>
              </a:ext>
            </a:extLst>
          </p:cNvPr>
          <p:cNvSpPr>
            <a:spLocks noGrp="1"/>
          </p:cNvSpPr>
          <p:nvPr>
            <p:ph type="title"/>
          </p:nvPr>
        </p:nvSpPr>
        <p:spPr>
          <a:xfrm>
            <a:off x="4050632" y="2139531"/>
            <a:ext cx="10515600" cy="1325563"/>
          </a:xfrm>
        </p:spPr>
        <p:txBody>
          <a:bodyPr/>
          <a:lstStyle/>
          <a:p>
            <a:pPr algn="ctr"/>
            <a:r>
              <a:rPr lang="en-US" dirty="0">
                <a:solidFill>
                  <a:schemeClr val="bg1"/>
                </a:solidFill>
              </a:rPr>
              <a:t>THANK YOU!!!!</a:t>
            </a:r>
            <a:endParaRPr lang="en-GB" dirty="0">
              <a:solidFill>
                <a:schemeClr val="bg1"/>
              </a:solidFill>
            </a:endParaRPr>
          </a:p>
        </p:txBody>
      </p:sp>
    </p:spTree>
    <p:extLst>
      <p:ext uri="{BB962C8B-B14F-4D97-AF65-F5344CB8AC3E}">
        <p14:creationId xmlns:p14="http://schemas.microsoft.com/office/powerpoint/2010/main" val="224959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CC99-F291-4E6E-A50F-9A3BBF935ED2}"/>
              </a:ext>
            </a:extLst>
          </p:cNvPr>
          <p:cNvSpPr>
            <a:spLocks noGrp="1"/>
          </p:cNvSpPr>
          <p:nvPr>
            <p:ph type="title"/>
          </p:nvPr>
        </p:nvSpPr>
        <p:spPr>
          <a:xfrm>
            <a:off x="982578" y="2766218"/>
            <a:ext cx="10515600" cy="1325563"/>
          </a:xfrm>
        </p:spPr>
        <p:txBody>
          <a:bodyPr/>
          <a:lstStyle/>
          <a:p>
            <a:pPr algn="ctr"/>
            <a:r>
              <a:rPr lang="en-GB" sz="4400" b="1" dirty="0"/>
              <a:t>Data Processing and Cleaning</a:t>
            </a:r>
            <a:endParaRPr lang="en-GB" dirty="0"/>
          </a:p>
        </p:txBody>
      </p:sp>
    </p:spTree>
    <p:extLst>
      <p:ext uri="{BB962C8B-B14F-4D97-AF65-F5344CB8AC3E}">
        <p14:creationId xmlns:p14="http://schemas.microsoft.com/office/powerpoint/2010/main" val="995724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9FB61-0468-437C-8A5C-908F9B104AFD}"/>
              </a:ext>
            </a:extLst>
          </p:cNvPr>
          <p:cNvSpPr>
            <a:spLocks noGrp="1"/>
          </p:cNvSpPr>
          <p:nvPr>
            <p:ph idx="1"/>
          </p:nvPr>
        </p:nvSpPr>
        <p:spPr>
          <a:xfrm>
            <a:off x="685800" y="535278"/>
            <a:ext cx="10515600" cy="4351338"/>
          </a:xfrm>
        </p:spPr>
        <p:txBody>
          <a:bodyPr/>
          <a:lstStyle/>
          <a:p>
            <a:pPr marL="0" indent="0">
              <a:buNone/>
            </a:pPr>
            <a:r>
              <a:rPr lang="en-US" b="0" i="0" dirty="0">
                <a:solidFill>
                  <a:srgbClr val="24292F"/>
                </a:solidFill>
                <a:effectLst/>
                <a:latin typeface="-apple-system"/>
              </a:rPr>
              <a:t>Initial review of the CSV file showed that there were over 700K rows across 42 columns. </a:t>
            </a:r>
            <a:endParaRPr lang="en-GB" dirty="0"/>
          </a:p>
        </p:txBody>
      </p:sp>
      <p:pic>
        <p:nvPicPr>
          <p:cNvPr id="7" name="Content Placeholder 5">
            <a:extLst>
              <a:ext uri="{FF2B5EF4-FFF2-40B4-BE49-F238E27FC236}">
                <a16:creationId xmlns:a16="http://schemas.microsoft.com/office/drawing/2014/main" id="{86C3907B-F27B-4117-BF60-07853BDF1312}"/>
              </a:ext>
            </a:extLst>
          </p:cNvPr>
          <p:cNvPicPr>
            <a:picLocks noChangeAspect="1"/>
          </p:cNvPicPr>
          <p:nvPr/>
        </p:nvPicPr>
        <p:blipFill>
          <a:blip r:embed="rId2"/>
          <a:stretch>
            <a:fillRect/>
          </a:stretch>
        </p:blipFill>
        <p:spPr>
          <a:xfrm>
            <a:off x="439775" y="1297751"/>
            <a:ext cx="11335130" cy="5239407"/>
          </a:xfrm>
          <a:prstGeom prst="rect">
            <a:avLst/>
          </a:prstGeom>
        </p:spPr>
      </p:pic>
    </p:spTree>
    <p:extLst>
      <p:ext uri="{BB962C8B-B14F-4D97-AF65-F5344CB8AC3E}">
        <p14:creationId xmlns:p14="http://schemas.microsoft.com/office/powerpoint/2010/main" val="310662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2ABEA6F-8331-4FB7-9CD6-8269C527E695}"/>
              </a:ext>
            </a:extLst>
          </p:cNvPr>
          <p:cNvSpPr>
            <a:spLocks noGrp="1"/>
          </p:cNvSpPr>
          <p:nvPr>
            <p:ph type="title"/>
          </p:nvPr>
        </p:nvSpPr>
        <p:spPr>
          <a:xfrm>
            <a:off x="838200" y="365125"/>
            <a:ext cx="10515600" cy="1325563"/>
          </a:xfrm>
        </p:spPr>
        <p:txBody>
          <a:bodyPr/>
          <a:lstStyle/>
          <a:p>
            <a:r>
              <a:rPr lang="en-GB" sz="3200" b="1" dirty="0"/>
              <a:t>Check categorical and numeric variables</a:t>
            </a:r>
          </a:p>
        </p:txBody>
      </p:sp>
      <p:pic>
        <p:nvPicPr>
          <p:cNvPr id="6" name="Content Placeholder 9">
            <a:extLst>
              <a:ext uri="{FF2B5EF4-FFF2-40B4-BE49-F238E27FC236}">
                <a16:creationId xmlns:a16="http://schemas.microsoft.com/office/drawing/2014/main" id="{68498877-E2F1-45E5-9A1B-A901817DEB2A}"/>
              </a:ext>
            </a:extLst>
          </p:cNvPr>
          <p:cNvPicPr>
            <a:picLocks noChangeAspect="1"/>
          </p:cNvPicPr>
          <p:nvPr/>
        </p:nvPicPr>
        <p:blipFill>
          <a:blip r:embed="rId2"/>
          <a:stretch>
            <a:fillRect/>
          </a:stretch>
        </p:blipFill>
        <p:spPr>
          <a:xfrm>
            <a:off x="385011" y="1249119"/>
            <a:ext cx="5534526" cy="5423806"/>
          </a:xfrm>
          <a:prstGeom prst="rect">
            <a:avLst/>
          </a:prstGeom>
        </p:spPr>
      </p:pic>
      <p:pic>
        <p:nvPicPr>
          <p:cNvPr id="7" name="Content Placeholder 7">
            <a:extLst>
              <a:ext uri="{FF2B5EF4-FFF2-40B4-BE49-F238E27FC236}">
                <a16:creationId xmlns:a16="http://schemas.microsoft.com/office/drawing/2014/main" id="{EB1F93F8-484E-469F-AD34-33ECF83C2125}"/>
              </a:ext>
            </a:extLst>
          </p:cNvPr>
          <p:cNvPicPr>
            <a:picLocks noChangeAspect="1"/>
          </p:cNvPicPr>
          <p:nvPr/>
        </p:nvPicPr>
        <p:blipFill>
          <a:blip r:embed="rId3"/>
          <a:stretch>
            <a:fillRect/>
          </a:stretch>
        </p:blipFill>
        <p:spPr>
          <a:xfrm>
            <a:off x="6096001" y="1231591"/>
            <a:ext cx="5951620" cy="5474009"/>
          </a:xfrm>
          <a:prstGeom prst="rect">
            <a:avLst/>
          </a:prstGeom>
        </p:spPr>
      </p:pic>
    </p:spTree>
    <p:extLst>
      <p:ext uri="{BB962C8B-B14F-4D97-AF65-F5344CB8AC3E}">
        <p14:creationId xmlns:p14="http://schemas.microsoft.com/office/powerpoint/2010/main" val="1739613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BE4A3-0062-4D09-8628-DC62662223A7}"/>
              </a:ext>
            </a:extLst>
          </p:cNvPr>
          <p:cNvSpPr>
            <a:spLocks noGrp="1"/>
          </p:cNvSpPr>
          <p:nvPr>
            <p:ph type="title"/>
          </p:nvPr>
        </p:nvSpPr>
        <p:spPr>
          <a:xfrm>
            <a:off x="298764" y="337965"/>
            <a:ext cx="11561276" cy="1325563"/>
          </a:xfrm>
        </p:spPr>
        <p:txBody>
          <a:bodyPr>
            <a:normAutofit fontScale="90000"/>
          </a:bodyPr>
          <a:lstStyle/>
          <a:p>
            <a:r>
              <a:rPr lang="en-US" dirty="0"/>
              <a:t>DROPPED COLUMNS:</a:t>
            </a:r>
            <a:br>
              <a:rPr lang="en-US" dirty="0"/>
            </a:br>
            <a:r>
              <a:rPr lang="en-US" sz="2000" dirty="0"/>
              <a:t>A review of the column data was performed and those features that were duplicates in meaning e.g. </a:t>
            </a:r>
            <a:br>
              <a:rPr lang="en-US" sz="2000" dirty="0"/>
            </a:br>
            <a:r>
              <a:rPr lang="en-US" sz="2000" dirty="0"/>
              <a:t>columns with heading month, time, year were dropped and instead only 'Date' was kept. </a:t>
            </a:r>
            <a:br>
              <a:rPr lang="en-US" sz="2000" dirty="0"/>
            </a:br>
            <a:r>
              <a:rPr lang="en-US" sz="2000" dirty="0"/>
              <a:t>Also </a:t>
            </a:r>
            <a:r>
              <a:rPr lang="en-US" sz="2000" dirty="0" err="1"/>
              <a:t>dist.f</a:t>
            </a:r>
            <a:r>
              <a:rPr lang="en-US" sz="2000" dirty="0"/>
              <a:t> (distance in furlong) was dropped and </a:t>
            </a:r>
            <a:r>
              <a:rPr lang="en-US" sz="2000" dirty="0" err="1"/>
              <a:t>dist.m</a:t>
            </a:r>
            <a:r>
              <a:rPr lang="en-US" sz="2000" dirty="0"/>
              <a:t> (distance in </a:t>
            </a:r>
            <a:r>
              <a:rPr lang="en-US" sz="2000" dirty="0" err="1"/>
              <a:t>metres</a:t>
            </a:r>
            <a:r>
              <a:rPr lang="en-US" sz="2000" dirty="0"/>
              <a:t>) was kept. </a:t>
            </a:r>
            <a:br>
              <a:rPr lang="en-US" sz="2000" dirty="0"/>
            </a:br>
            <a:r>
              <a:rPr lang="en-US" sz="2000" dirty="0"/>
              <a:t>Other features were dropped based on the </a:t>
            </a:r>
            <a:r>
              <a:rPr lang="en-US" sz="2000"/>
              <a:t>same assessment.</a:t>
            </a:r>
            <a:br>
              <a:rPr lang="en-US" sz="2000" dirty="0"/>
            </a:br>
            <a:r>
              <a:rPr lang="en-US" sz="2000" dirty="0"/>
              <a:t>Having duplicate meanings in features would not have added value to the model. </a:t>
            </a:r>
            <a:endParaRPr lang="en-GB" sz="2000" dirty="0"/>
          </a:p>
        </p:txBody>
      </p:sp>
      <p:pic>
        <p:nvPicPr>
          <p:cNvPr id="5" name="Content Placeholder 4">
            <a:extLst>
              <a:ext uri="{FF2B5EF4-FFF2-40B4-BE49-F238E27FC236}">
                <a16:creationId xmlns:a16="http://schemas.microsoft.com/office/drawing/2014/main" id="{7B543BC5-98AD-4C80-806A-0C51EE122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764" y="1955550"/>
            <a:ext cx="11631925" cy="4780874"/>
          </a:xfrm>
        </p:spPr>
      </p:pic>
    </p:spTree>
    <p:extLst>
      <p:ext uri="{BB962C8B-B14F-4D97-AF65-F5344CB8AC3E}">
        <p14:creationId xmlns:p14="http://schemas.microsoft.com/office/powerpoint/2010/main" val="2099961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24340-90D2-4FB4-AAA0-A84106165B38}"/>
              </a:ext>
            </a:extLst>
          </p:cNvPr>
          <p:cNvSpPr>
            <a:spLocks noGrp="1"/>
          </p:cNvSpPr>
          <p:nvPr>
            <p:ph type="title"/>
          </p:nvPr>
        </p:nvSpPr>
        <p:spPr/>
        <p:txBody>
          <a:bodyPr/>
          <a:lstStyle/>
          <a:p>
            <a:r>
              <a:rPr lang="en-US" dirty="0"/>
              <a:t>RENAME FEATURES</a:t>
            </a:r>
            <a:endParaRPr lang="en-GB" dirty="0"/>
          </a:p>
        </p:txBody>
      </p:sp>
      <p:pic>
        <p:nvPicPr>
          <p:cNvPr id="5" name="Content Placeholder 4">
            <a:extLst>
              <a:ext uri="{FF2B5EF4-FFF2-40B4-BE49-F238E27FC236}">
                <a16:creationId xmlns:a16="http://schemas.microsoft.com/office/drawing/2014/main" id="{39201724-1ECA-43A8-A59E-D055647F1D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004" y="1436162"/>
            <a:ext cx="11301210" cy="4899323"/>
          </a:xfrm>
        </p:spPr>
      </p:pic>
    </p:spTree>
    <p:extLst>
      <p:ext uri="{BB962C8B-B14F-4D97-AF65-F5344CB8AC3E}">
        <p14:creationId xmlns:p14="http://schemas.microsoft.com/office/powerpoint/2010/main" val="1266684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BC3C-3205-4D4D-83D6-19922FC42ABF}"/>
              </a:ext>
            </a:extLst>
          </p:cNvPr>
          <p:cNvSpPr>
            <a:spLocks noGrp="1"/>
          </p:cNvSpPr>
          <p:nvPr>
            <p:ph type="title"/>
          </p:nvPr>
        </p:nvSpPr>
        <p:spPr/>
        <p:txBody>
          <a:bodyPr/>
          <a:lstStyle/>
          <a:p>
            <a:r>
              <a:rPr lang="en-GB" sz="4400" b="1" dirty="0"/>
              <a:t>Reduce number of unique values by binning ‘rare’ categorical variables</a:t>
            </a:r>
            <a:endParaRPr lang="en-GB" dirty="0"/>
          </a:p>
        </p:txBody>
      </p:sp>
      <p:sp>
        <p:nvSpPr>
          <p:cNvPr id="4" name="Text Placeholder 2">
            <a:extLst>
              <a:ext uri="{FF2B5EF4-FFF2-40B4-BE49-F238E27FC236}">
                <a16:creationId xmlns:a16="http://schemas.microsoft.com/office/drawing/2014/main" id="{6C53B721-6969-48B5-AE55-68E82B5F37A1}"/>
              </a:ext>
            </a:extLst>
          </p:cNvPr>
          <p:cNvSpPr txBox="1">
            <a:spLocks/>
          </p:cNvSpPr>
          <p:nvPr/>
        </p:nvSpPr>
        <p:spPr>
          <a:xfrm>
            <a:off x="632947" y="1981200"/>
            <a:ext cx="2946866" cy="57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Jockey</a:t>
            </a:r>
            <a:endParaRPr lang="en-GB" dirty="0"/>
          </a:p>
        </p:txBody>
      </p:sp>
      <p:sp>
        <p:nvSpPr>
          <p:cNvPr id="5" name="Text Placeholder 4">
            <a:extLst>
              <a:ext uri="{FF2B5EF4-FFF2-40B4-BE49-F238E27FC236}">
                <a16:creationId xmlns:a16="http://schemas.microsoft.com/office/drawing/2014/main" id="{1DC7EE9B-5FA3-47BA-B7A9-985A4FA67587}"/>
              </a:ext>
            </a:extLst>
          </p:cNvPr>
          <p:cNvSpPr txBox="1">
            <a:spLocks/>
          </p:cNvSpPr>
          <p:nvPr/>
        </p:nvSpPr>
        <p:spPr>
          <a:xfrm>
            <a:off x="4689808" y="1981200"/>
            <a:ext cx="2936241" cy="5762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Trainer</a:t>
            </a:r>
          </a:p>
        </p:txBody>
      </p:sp>
      <p:sp>
        <p:nvSpPr>
          <p:cNvPr id="7" name="Text Placeholder 6">
            <a:extLst>
              <a:ext uri="{FF2B5EF4-FFF2-40B4-BE49-F238E27FC236}">
                <a16:creationId xmlns:a16="http://schemas.microsoft.com/office/drawing/2014/main" id="{51EF1D3B-A02D-4EB2-8E75-07229E8E2F3B}"/>
              </a:ext>
            </a:extLst>
          </p:cNvPr>
          <p:cNvSpPr txBox="1">
            <a:spLocks/>
          </p:cNvSpPr>
          <p:nvPr/>
        </p:nvSpPr>
        <p:spPr>
          <a:xfrm>
            <a:off x="8256925" y="1989221"/>
            <a:ext cx="2932113" cy="5762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Track condition</a:t>
            </a:r>
          </a:p>
        </p:txBody>
      </p:sp>
      <p:pic>
        <p:nvPicPr>
          <p:cNvPr id="11" name="Picture 10">
            <a:extLst>
              <a:ext uri="{FF2B5EF4-FFF2-40B4-BE49-F238E27FC236}">
                <a16:creationId xmlns:a16="http://schemas.microsoft.com/office/drawing/2014/main" id="{5EE193CC-B6EF-4E66-9BE0-CB8736483BA9}"/>
              </a:ext>
            </a:extLst>
          </p:cNvPr>
          <p:cNvPicPr>
            <a:picLocks noChangeAspect="1"/>
          </p:cNvPicPr>
          <p:nvPr/>
        </p:nvPicPr>
        <p:blipFill>
          <a:blip r:embed="rId2"/>
          <a:stretch>
            <a:fillRect/>
          </a:stretch>
        </p:blipFill>
        <p:spPr>
          <a:xfrm>
            <a:off x="75913" y="2416605"/>
            <a:ext cx="3723238" cy="4147186"/>
          </a:xfrm>
          <a:prstGeom prst="rect">
            <a:avLst/>
          </a:prstGeom>
        </p:spPr>
      </p:pic>
      <p:pic>
        <p:nvPicPr>
          <p:cNvPr id="13" name="Picture 12">
            <a:extLst>
              <a:ext uri="{FF2B5EF4-FFF2-40B4-BE49-F238E27FC236}">
                <a16:creationId xmlns:a16="http://schemas.microsoft.com/office/drawing/2014/main" id="{F8FD1D1C-381E-462B-A75E-AE53E289A48F}"/>
              </a:ext>
            </a:extLst>
          </p:cNvPr>
          <p:cNvPicPr>
            <a:picLocks noChangeAspect="1"/>
          </p:cNvPicPr>
          <p:nvPr/>
        </p:nvPicPr>
        <p:blipFill>
          <a:blip r:embed="rId3"/>
          <a:stretch>
            <a:fillRect/>
          </a:stretch>
        </p:blipFill>
        <p:spPr>
          <a:xfrm>
            <a:off x="4072526" y="2427154"/>
            <a:ext cx="3633901" cy="4177370"/>
          </a:xfrm>
          <a:prstGeom prst="rect">
            <a:avLst/>
          </a:prstGeom>
        </p:spPr>
      </p:pic>
      <p:pic>
        <p:nvPicPr>
          <p:cNvPr id="14" name="Picture 13">
            <a:extLst>
              <a:ext uri="{FF2B5EF4-FFF2-40B4-BE49-F238E27FC236}">
                <a16:creationId xmlns:a16="http://schemas.microsoft.com/office/drawing/2014/main" id="{8B41D0A4-316F-4EB3-B5C1-7A89F9687E4A}"/>
              </a:ext>
            </a:extLst>
          </p:cNvPr>
          <p:cNvPicPr>
            <a:picLocks noChangeAspect="1"/>
          </p:cNvPicPr>
          <p:nvPr/>
        </p:nvPicPr>
        <p:blipFill>
          <a:blip r:embed="rId3"/>
          <a:stretch>
            <a:fillRect/>
          </a:stretch>
        </p:blipFill>
        <p:spPr>
          <a:xfrm>
            <a:off x="7975337" y="2467886"/>
            <a:ext cx="3840389" cy="4095905"/>
          </a:xfrm>
          <a:prstGeom prst="rect">
            <a:avLst/>
          </a:prstGeom>
        </p:spPr>
      </p:pic>
    </p:spTree>
    <p:extLst>
      <p:ext uri="{BB962C8B-B14F-4D97-AF65-F5344CB8AC3E}">
        <p14:creationId xmlns:p14="http://schemas.microsoft.com/office/powerpoint/2010/main" val="1324383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1605</TotalTime>
  <Words>380</Words>
  <Application>Microsoft Office PowerPoint</Application>
  <PresentationFormat>Widescreen</PresentationFormat>
  <Paragraphs>45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-apple-system</vt:lpstr>
      <vt:lpstr>Arial</vt:lpstr>
      <vt:lpstr>Calibri</vt:lpstr>
      <vt:lpstr>Calibri Light</vt:lpstr>
      <vt:lpstr>Office Theme</vt:lpstr>
      <vt:lpstr>Project 4 CREATE AN ALGORITHM TO ANALYZE HORSE RACING DATA AND PREDICT FUTURE OUTCOMES</vt:lpstr>
      <vt:lpstr>AIM</vt:lpstr>
      <vt:lpstr>RESOURCES</vt:lpstr>
      <vt:lpstr>Data Processing and Cleaning</vt:lpstr>
      <vt:lpstr>PowerPoint Presentation</vt:lpstr>
      <vt:lpstr>Check categorical and numeric variables</vt:lpstr>
      <vt:lpstr>DROPPED COLUMNS: A review of the column data was performed and those features that were duplicates in meaning e.g.  columns with heading month, time, year were dropped and instead only 'Date' was kept.  Also dist.f (distance in furlong) was dropped and dist.m (distance in metres) was kept.  Other features were dropped based on the same assessment. Having duplicate meanings in features would not have added value to the model. </vt:lpstr>
      <vt:lpstr>RENAME FEATURES</vt:lpstr>
      <vt:lpstr>Reduce number of unique values by binning ‘rare’ categorical variables</vt:lpstr>
      <vt:lpstr>CONVERSION TO NUMERICAL DATA</vt:lpstr>
      <vt:lpstr>EXPORT TO CSV FILE</vt:lpstr>
      <vt:lpstr>SQL DATABASE</vt:lpstr>
      <vt:lpstr>Importing clean CSV file and creating a table in the database</vt:lpstr>
      <vt:lpstr>Creation of connections to the SQL Database</vt:lpstr>
      <vt:lpstr>MACHINE LEARNING</vt:lpstr>
      <vt:lpstr>PowerPoint Presentation</vt:lpstr>
      <vt:lpstr>Data Balancing for Machine Learning</vt:lpstr>
      <vt:lpstr>X,Y LABELS</vt:lpstr>
      <vt:lpstr>INITIAL DATA BALANCE</vt:lpstr>
      <vt:lpstr>DATA BALANCE</vt:lpstr>
      <vt:lpstr>FEATURE SELECTION</vt:lpstr>
      <vt:lpstr>From sklearn-train:validate:test split split ratio- 80:10:10</vt:lpstr>
      <vt:lpstr>from sklearn.preprocessing import StandardScaler,</vt:lpstr>
      <vt:lpstr>LOGISTIC REGRESSION</vt:lpstr>
      <vt:lpstr>DECISION TREE CLASSIFIER</vt:lpstr>
      <vt:lpstr>RANDOM FOREST CLASSIFIER</vt:lpstr>
      <vt:lpstr>Confusion Matrix as confirmation of model</vt:lpstr>
      <vt:lpstr>Metrics Classification Report</vt:lpstr>
      <vt:lpstr>MODEL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dc:title>
  <dc:creator>Arshad Masood</dc:creator>
  <cp:lastModifiedBy>Arshad Masood</cp:lastModifiedBy>
  <cp:revision>12</cp:revision>
  <dcterms:created xsi:type="dcterms:W3CDTF">2021-12-09T18:57:32Z</dcterms:created>
  <dcterms:modified xsi:type="dcterms:W3CDTF">2021-12-11T23:35:38Z</dcterms:modified>
</cp:coreProperties>
</file>