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3" r:id="rId7"/>
    <p:sldId id="265" r:id="rId8"/>
    <p:sldId id="264" r:id="rId9"/>
    <p:sldId id="267" r:id="rId10"/>
    <p:sldId id="266"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C8AAA-F7B8-47AA-A236-7EE653074D11}" type="datetimeFigureOut">
              <a:rPr lang="en-GB" smtClean="0"/>
              <a:t>21/08/2021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49AF8-D188-4456-B3FF-3C8A8A21B176}" type="slidenum">
              <a:rPr lang="en-GB" smtClean="0"/>
              <a:t>‹#›</a:t>
            </a:fld>
            <a:endParaRPr lang="en-GB"/>
          </a:p>
        </p:txBody>
      </p:sp>
    </p:spTree>
    <p:extLst>
      <p:ext uri="{BB962C8B-B14F-4D97-AF65-F5344CB8AC3E}">
        <p14:creationId xmlns:p14="http://schemas.microsoft.com/office/powerpoint/2010/main" val="5223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2</a:t>
            </a:fld>
            <a:endParaRPr lang="en-GB"/>
          </a:p>
        </p:txBody>
      </p:sp>
    </p:spTree>
    <p:extLst>
      <p:ext uri="{BB962C8B-B14F-4D97-AF65-F5344CB8AC3E}">
        <p14:creationId xmlns:p14="http://schemas.microsoft.com/office/powerpoint/2010/main" val="181605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11</a:t>
            </a:fld>
            <a:endParaRPr lang="en-GB"/>
          </a:p>
        </p:txBody>
      </p:sp>
    </p:spTree>
    <p:extLst>
      <p:ext uri="{BB962C8B-B14F-4D97-AF65-F5344CB8AC3E}">
        <p14:creationId xmlns:p14="http://schemas.microsoft.com/office/powerpoint/2010/main" val="3668204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12</a:t>
            </a:fld>
            <a:endParaRPr lang="en-GB"/>
          </a:p>
        </p:txBody>
      </p:sp>
    </p:spTree>
    <p:extLst>
      <p:ext uri="{BB962C8B-B14F-4D97-AF65-F5344CB8AC3E}">
        <p14:creationId xmlns:p14="http://schemas.microsoft.com/office/powerpoint/2010/main" val="102508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3</a:t>
            </a:fld>
            <a:endParaRPr lang="en-GB"/>
          </a:p>
        </p:txBody>
      </p:sp>
    </p:spTree>
    <p:extLst>
      <p:ext uri="{BB962C8B-B14F-4D97-AF65-F5344CB8AC3E}">
        <p14:creationId xmlns:p14="http://schemas.microsoft.com/office/powerpoint/2010/main" val="2020007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4</a:t>
            </a:fld>
            <a:endParaRPr lang="en-GB"/>
          </a:p>
        </p:txBody>
      </p:sp>
    </p:spTree>
    <p:extLst>
      <p:ext uri="{BB962C8B-B14F-4D97-AF65-F5344CB8AC3E}">
        <p14:creationId xmlns:p14="http://schemas.microsoft.com/office/powerpoint/2010/main" val="358438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5</a:t>
            </a:fld>
            <a:endParaRPr lang="en-GB"/>
          </a:p>
        </p:txBody>
      </p:sp>
    </p:spTree>
    <p:extLst>
      <p:ext uri="{BB962C8B-B14F-4D97-AF65-F5344CB8AC3E}">
        <p14:creationId xmlns:p14="http://schemas.microsoft.com/office/powerpoint/2010/main" val="305651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6</a:t>
            </a:fld>
            <a:endParaRPr lang="en-GB"/>
          </a:p>
        </p:txBody>
      </p:sp>
    </p:spTree>
    <p:extLst>
      <p:ext uri="{BB962C8B-B14F-4D97-AF65-F5344CB8AC3E}">
        <p14:creationId xmlns:p14="http://schemas.microsoft.com/office/powerpoint/2010/main" val="200792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7</a:t>
            </a:fld>
            <a:endParaRPr lang="en-GB"/>
          </a:p>
        </p:txBody>
      </p:sp>
    </p:spTree>
    <p:extLst>
      <p:ext uri="{BB962C8B-B14F-4D97-AF65-F5344CB8AC3E}">
        <p14:creationId xmlns:p14="http://schemas.microsoft.com/office/powerpoint/2010/main" val="198685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8</a:t>
            </a:fld>
            <a:endParaRPr lang="en-GB"/>
          </a:p>
        </p:txBody>
      </p:sp>
    </p:spTree>
    <p:extLst>
      <p:ext uri="{BB962C8B-B14F-4D97-AF65-F5344CB8AC3E}">
        <p14:creationId xmlns:p14="http://schemas.microsoft.com/office/powerpoint/2010/main" val="249801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9</a:t>
            </a:fld>
            <a:endParaRPr lang="en-GB"/>
          </a:p>
        </p:txBody>
      </p:sp>
    </p:spTree>
    <p:extLst>
      <p:ext uri="{BB962C8B-B14F-4D97-AF65-F5344CB8AC3E}">
        <p14:creationId xmlns:p14="http://schemas.microsoft.com/office/powerpoint/2010/main" val="66018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D649AF8-D188-4456-B3FF-3C8A8A21B176}" type="slidenum">
              <a:rPr lang="en-GB" smtClean="0"/>
              <a:t>10</a:t>
            </a:fld>
            <a:endParaRPr lang="en-GB"/>
          </a:p>
        </p:txBody>
      </p:sp>
    </p:spTree>
    <p:extLst>
      <p:ext uri="{BB962C8B-B14F-4D97-AF65-F5344CB8AC3E}">
        <p14:creationId xmlns:p14="http://schemas.microsoft.com/office/powerpoint/2010/main" val="142900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68FC-4288-413A-9AF9-26E04D85A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FA3AF2-91DD-4926-8C51-4B7CA9EAC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9F4611-54F6-4561-A9EA-74809B741D15}"/>
              </a:ext>
            </a:extLst>
          </p:cNvPr>
          <p:cNvSpPr>
            <a:spLocks noGrp="1"/>
          </p:cNvSpPr>
          <p:nvPr>
            <p:ph type="dt" sz="half" idx="10"/>
          </p:nvPr>
        </p:nvSpPr>
        <p:spPr/>
        <p:txBody>
          <a:bodyPr/>
          <a:lstStyle/>
          <a:p>
            <a:fld id="{11F7FA4B-CE2F-4EFE-8D3F-E8A877526CB3}" type="datetime1">
              <a:rPr lang="en-GB" smtClean="0"/>
              <a:t>21/08/2021</a:t>
            </a:fld>
            <a:endParaRPr lang="en-GB"/>
          </a:p>
        </p:txBody>
      </p:sp>
      <p:sp>
        <p:nvSpPr>
          <p:cNvPr id="5" name="Footer Placeholder 4">
            <a:extLst>
              <a:ext uri="{FF2B5EF4-FFF2-40B4-BE49-F238E27FC236}">
                <a16:creationId xmlns:a16="http://schemas.microsoft.com/office/drawing/2014/main" id="{F5648EB4-96FE-4BE7-877A-C75C9F2B2FD3}"/>
              </a:ext>
            </a:extLst>
          </p:cNvPr>
          <p:cNvSpPr>
            <a:spLocks noGrp="1"/>
          </p:cNvSpPr>
          <p:nvPr>
            <p:ph type="ftr" sz="quarter" idx="11"/>
          </p:nvPr>
        </p:nvSpPr>
        <p:spPr/>
        <p:txBody>
          <a:bodyPr/>
          <a:lstStyle/>
          <a:p>
            <a:r>
              <a:rPr lang="en-GB"/>
              <a:t>Analysis of Summer Olympic Medal Winning Trends  </a:t>
            </a:r>
          </a:p>
        </p:txBody>
      </p:sp>
      <p:sp>
        <p:nvSpPr>
          <p:cNvPr id="6" name="Slide Number Placeholder 5">
            <a:extLst>
              <a:ext uri="{FF2B5EF4-FFF2-40B4-BE49-F238E27FC236}">
                <a16:creationId xmlns:a16="http://schemas.microsoft.com/office/drawing/2014/main" id="{10899426-B786-432E-ADE4-DCAF8CE30986}"/>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31626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FCD9-7438-448D-9083-C8BF8CB6C5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A995D0-22D0-443A-A5DA-5D0A42401E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35BCA6-46F5-4E5C-A08A-695EDD719FDC}"/>
              </a:ext>
            </a:extLst>
          </p:cNvPr>
          <p:cNvSpPr>
            <a:spLocks noGrp="1"/>
          </p:cNvSpPr>
          <p:nvPr>
            <p:ph type="dt" sz="half" idx="10"/>
          </p:nvPr>
        </p:nvSpPr>
        <p:spPr/>
        <p:txBody>
          <a:bodyPr/>
          <a:lstStyle/>
          <a:p>
            <a:fld id="{CBA6ECD6-E30C-4495-9B14-604E254F68B4}" type="datetime1">
              <a:rPr lang="en-GB" smtClean="0"/>
              <a:t>21/08/2021</a:t>
            </a:fld>
            <a:endParaRPr lang="en-GB"/>
          </a:p>
        </p:txBody>
      </p:sp>
      <p:sp>
        <p:nvSpPr>
          <p:cNvPr id="5" name="Footer Placeholder 4">
            <a:extLst>
              <a:ext uri="{FF2B5EF4-FFF2-40B4-BE49-F238E27FC236}">
                <a16:creationId xmlns:a16="http://schemas.microsoft.com/office/drawing/2014/main" id="{D0362A5E-400D-4676-ACB4-BCCA2FBF6575}"/>
              </a:ext>
            </a:extLst>
          </p:cNvPr>
          <p:cNvSpPr>
            <a:spLocks noGrp="1"/>
          </p:cNvSpPr>
          <p:nvPr>
            <p:ph type="ftr" sz="quarter" idx="11"/>
          </p:nvPr>
        </p:nvSpPr>
        <p:spPr/>
        <p:txBody>
          <a:bodyPr/>
          <a:lstStyle/>
          <a:p>
            <a:r>
              <a:rPr lang="en-GB"/>
              <a:t>Analysis of Summer Olympic Medal Winning Trends  </a:t>
            </a:r>
          </a:p>
        </p:txBody>
      </p:sp>
      <p:sp>
        <p:nvSpPr>
          <p:cNvPr id="6" name="Slide Number Placeholder 5">
            <a:extLst>
              <a:ext uri="{FF2B5EF4-FFF2-40B4-BE49-F238E27FC236}">
                <a16:creationId xmlns:a16="http://schemas.microsoft.com/office/drawing/2014/main" id="{20CD65B5-E609-4249-A628-209267E2EB8A}"/>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135630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A8D41-CE5C-4948-BC30-36034A154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1EAC1A-2DE2-4A47-8E5C-4B0F3F6BD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0BA5A3-C7F6-449C-8D07-42B8D81E7DEF}"/>
              </a:ext>
            </a:extLst>
          </p:cNvPr>
          <p:cNvSpPr>
            <a:spLocks noGrp="1"/>
          </p:cNvSpPr>
          <p:nvPr>
            <p:ph type="dt" sz="half" idx="10"/>
          </p:nvPr>
        </p:nvSpPr>
        <p:spPr/>
        <p:txBody>
          <a:bodyPr/>
          <a:lstStyle/>
          <a:p>
            <a:fld id="{CDC991FC-F384-4966-B3E7-BF3F376E2392}" type="datetime1">
              <a:rPr lang="en-GB" smtClean="0"/>
              <a:t>21/08/2021</a:t>
            </a:fld>
            <a:endParaRPr lang="en-GB"/>
          </a:p>
        </p:txBody>
      </p:sp>
      <p:sp>
        <p:nvSpPr>
          <p:cNvPr id="5" name="Footer Placeholder 4">
            <a:extLst>
              <a:ext uri="{FF2B5EF4-FFF2-40B4-BE49-F238E27FC236}">
                <a16:creationId xmlns:a16="http://schemas.microsoft.com/office/drawing/2014/main" id="{368ABAAC-AFCF-43B9-A89C-5BF0E181F8F0}"/>
              </a:ext>
            </a:extLst>
          </p:cNvPr>
          <p:cNvSpPr>
            <a:spLocks noGrp="1"/>
          </p:cNvSpPr>
          <p:nvPr>
            <p:ph type="ftr" sz="quarter" idx="11"/>
          </p:nvPr>
        </p:nvSpPr>
        <p:spPr/>
        <p:txBody>
          <a:bodyPr/>
          <a:lstStyle/>
          <a:p>
            <a:r>
              <a:rPr lang="en-GB"/>
              <a:t>Analysis of Summer Olympic Medal Winning Trends  </a:t>
            </a:r>
          </a:p>
        </p:txBody>
      </p:sp>
      <p:sp>
        <p:nvSpPr>
          <p:cNvPr id="6" name="Slide Number Placeholder 5">
            <a:extLst>
              <a:ext uri="{FF2B5EF4-FFF2-40B4-BE49-F238E27FC236}">
                <a16:creationId xmlns:a16="http://schemas.microsoft.com/office/drawing/2014/main" id="{AA779F32-5EAC-484C-92CA-20C77E791893}"/>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214964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1B77-332D-4AF5-ABE4-FC4A0EE5D7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CE3A77-4524-472B-B1EE-100BDF110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AF1F33-FDC2-42C8-8CEE-53799456B9EF}"/>
              </a:ext>
            </a:extLst>
          </p:cNvPr>
          <p:cNvSpPr>
            <a:spLocks noGrp="1"/>
          </p:cNvSpPr>
          <p:nvPr>
            <p:ph type="dt" sz="half" idx="10"/>
          </p:nvPr>
        </p:nvSpPr>
        <p:spPr/>
        <p:txBody>
          <a:bodyPr/>
          <a:lstStyle/>
          <a:p>
            <a:fld id="{5E4B92DA-E70A-4F70-9082-8F518731B2BF}" type="datetime1">
              <a:rPr lang="en-GB" smtClean="0"/>
              <a:t>21/08/2021</a:t>
            </a:fld>
            <a:endParaRPr lang="en-GB"/>
          </a:p>
        </p:txBody>
      </p:sp>
      <p:sp>
        <p:nvSpPr>
          <p:cNvPr id="5" name="Footer Placeholder 4">
            <a:extLst>
              <a:ext uri="{FF2B5EF4-FFF2-40B4-BE49-F238E27FC236}">
                <a16:creationId xmlns:a16="http://schemas.microsoft.com/office/drawing/2014/main" id="{28FB055B-D7EB-4C4B-8343-3624D835CE39}"/>
              </a:ext>
            </a:extLst>
          </p:cNvPr>
          <p:cNvSpPr>
            <a:spLocks noGrp="1"/>
          </p:cNvSpPr>
          <p:nvPr>
            <p:ph type="ftr" sz="quarter" idx="11"/>
          </p:nvPr>
        </p:nvSpPr>
        <p:spPr/>
        <p:txBody>
          <a:bodyPr/>
          <a:lstStyle/>
          <a:p>
            <a:r>
              <a:rPr lang="en-GB"/>
              <a:t>Analysis of Summer Olympic Medal Winning Trends  </a:t>
            </a:r>
          </a:p>
        </p:txBody>
      </p:sp>
      <p:sp>
        <p:nvSpPr>
          <p:cNvPr id="6" name="Slide Number Placeholder 5">
            <a:extLst>
              <a:ext uri="{FF2B5EF4-FFF2-40B4-BE49-F238E27FC236}">
                <a16:creationId xmlns:a16="http://schemas.microsoft.com/office/drawing/2014/main" id="{581C5C3B-0B4A-4E0D-AC30-BDC179BCB73A}"/>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407516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C5B4-7A29-4649-8980-BBB38DC49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96E09-21A7-4064-9544-16DBC4641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34568-0704-4486-B416-641E12C5CD12}"/>
              </a:ext>
            </a:extLst>
          </p:cNvPr>
          <p:cNvSpPr>
            <a:spLocks noGrp="1"/>
          </p:cNvSpPr>
          <p:nvPr>
            <p:ph type="dt" sz="half" idx="10"/>
          </p:nvPr>
        </p:nvSpPr>
        <p:spPr/>
        <p:txBody>
          <a:bodyPr/>
          <a:lstStyle/>
          <a:p>
            <a:fld id="{DC68CC66-FD1A-41D9-A510-9B306B65C5DA}" type="datetime1">
              <a:rPr lang="en-GB" smtClean="0"/>
              <a:t>21/08/2021</a:t>
            </a:fld>
            <a:endParaRPr lang="en-GB"/>
          </a:p>
        </p:txBody>
      </p:sp>
      <p:sp>
        <p:nvSpPr>
          <p:cNvPr id="5" name="Footer Placeholder 4">
            <a:extLst>
              <a:ext uri="{FF2B5EF4-FFF2-40B4-BE49-F238E27FC236}">
                <a16:creationId xmlns:a16="http://schemas.microsoft.com/office/drawing/2014/main" id="{C48E9E8C-FE37-435E-9D95-84E52E29EDF8}"/>
              </a:ext>
            </a:extLst>
          </p:cNvPr>
          <p:cNvSpPr>
            <a:spLocks noGrp="1"/>
          </p:cNvSpPr>
          <p:nvPr>
            <p:ph type="ftr" sz="quarter" idx="11"/>
          </p:nvPr>
        </p:nvSpPr>
        <p:spPr/>
        <p:txBody>
          <a:bodyPr/>
          <a:lstStyle/>
          <a:p>
            <a:r>
              <a:rPr lang="en-GB"/>
              <a:t>Analysis of Summer Olympic Medal Winning Trends  </a:t>
            </a:r>
          </a:p>
        </p:txBody>
      </p:sp>
      <p:sp>
        <p:nvSpPr>
          <p:cNvPr id="6" name="Slide Number Placeholder 5">
            <a:extLst>
              <a:ext uri="{FF2B5EF4-FFF2-40B4-BE49-F238E27FC236}">
                <a16:creationId xmlns:a16="http://schemas.microsoft.com/office/drawing/2014/main" id="{7B248D1E-0762-4692-9D6F-8E2BE7ACC48A}"/>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90055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488D-2174-41E7-914E-86E3C43193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A0C50-3752-4DF8-BC57-FEB814423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8B34A1-29E8-49A6-94F1-DB7B0D99E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F547D0-B709-4F7E-85CD-9B7BDA04B7D2}"/>
              </a:ext>
            </a:extLst>
          </p:cNvPr>
          <p:cNvSpPr>
            <a:spLocks noGrp="1"/>
          </p:cNvSpPr>
          <p:nvPr>
            <p:ph type="dt" sz="half" idx="10"/>
          </p:nvPr>
        </p:nvSpPr>
        <p:spPr/>
        <p:txBody>
          <a:bodyPr/>
          <a:lstStyle/>
          <a:p>
            <a:fld id="{9FF80F43-CB25-4146-A302-9BF5F3D2E3CF}" type="datetime1">
              <a:rPr lang="en-GB" smtClean="0"/>
              <a:t>21/08/2021</a:t>
            </a:fld>
            <a:endParaRPr lang="en-GB"/>
          </a:p>
        </p:txBody>
      </p:sp>
      <p:sp>
        <p:nvSpPr>
          <p:cNvPr id="6" name="Footer Placeholder 5">
            <a:extLst>
              <a:ext uri="{FF2B5EF4-FFF2-40B4-BE49-F238E27FC236}">
                <a16:creationId xmlns:a16="http://schemas.microsoft.com/office/drawing/2014/main" id="{82154083-F49E-47E2-B599-868D59D03398}"/>
              </a:ext>
            </a:extLst>
          </p:cNvPr>
          <p:cNvSpPr>
            <a:spLocks noGrp="1"/>
          </p:cNvSpPr>
          <p:nvPr>
            <p:ph type="ftr" sz="quarter" idx="11"/>
          </p:nvPr>
        </p:nvSpPr>
        <p:spPr/>
        <p:txBody>
          <a:bodyPr/>
          <a:lstStyle/>
          <a:p>
            <a:r>
              <a:rPr lang="en-GB"/>
              <a:t>Analysis of Summer Olympic Medal Winning Trends  </a:t>
            </a:r>
          </a:p>
        </p:txBody>
      </p:sp>
      <p:sp>
        <p:nvSpPr>
          <p:cNvPr id="7" name="Slide Number Placeholder 6">
            <a:extLst>
              <a:ext uri="{FF2B5EF4-FFF2-40B4-BE49-F238E27FC236}">
                <a16:creationId xmlns:a16="http://schemas.microsoft.com/office/drawing/2014/main" id="{86357935-5896-49F0-AC38-3238C1338D57}"/>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19747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A5ED-5B62-4AD2-AEA3-6678755CC9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991DA4-EC8E-42DD-B343-3C0684FAF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DEE310-CAF1-4617-A08A-6A64F3C7A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032E901-6ACE-41BD-9049-CAD64E500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A3D82-94BF-40F1-9EF0-F46DA109C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64C88E4-924B-4CA6-90AF-2469C4068F02}"/>
              </a:ext>
            </a:extLst>
          </p:cNvPr>
          <p:cNvSpPr>
            <a:spLocks noGrp="1"/>
          </p:cNvSpPr>
          <p:nvPr>
            <p:ph type="dt" sz="half" idx="10"/>
          </p:nvPr>
        </p:nvSpPr>
        <p:spPr/>
        <p:txBody>
          <a:bodyPr/>
          <a:lstStyle/>
          <a:p>
            <a:fld id="{11B885DE-E3D4-4A97-AE93-FC20653C477E}" type="datetime1">
              <a:rPr lang="en-GB" smtClean="0"/>
              <a:t>21/08/2021</a:t>
            </a:fld>
            <a:endParaRPr lang="en-GB"/>
          </a:p>
        </p:txBody>
      </p:sp>
      <p:sp>
        <p:nvSpPr>
          <p:cNvPr id="8" name="Footer Placeholder 7">
            <a:extLst>
              <a:ext uri="{FF2B5EF4-FFF2-40B4-BE49-F238E27FC236}">
                <a16:creationId xmlns:a16="http://schemas.microsoft.com/office/drawing/2014/main" id="{35BC3644-845A-4EBA-84C2-53D26F3C6D51}"/>
              </a:ext>
            </a:extLst>
          </p:cNvPr>
          <p:cNvSpPr>
            <a:spLocks noGrp="1"/>
          </p:cNvSpPr>
          <p:nvPr>
            <p:ph type="ftr" sz="quarter" idx="11"/>
          </p:nvPr>
        </p:nvSpPr>
        <p:spPr/>
        <p:txBody>
          <a:bodyPr/>
          <a:lstStyle/>
          <a:p>
            <a:r>
              <a:rPr lang="en-GB"/>
              <a:t>Analysis of Summer Olympic Medal Winning Trends  </a:t>
            </a:r>
          </a:p>
        </p:txBody>
      </p:sp>
      <p:sp>
        <p:nvSpPr>
          <p:cNvPr id="9" name="Slide Number Placeholder 8">
            <a:extLst>
              <a:ext uri="{FF2B5EF4-FFF2-40B4-BE49-F238E27FC236}">
                <a16:creationId xmlns:a16="http://schemas.microsoft.com/office/drawing/2014/main" id="{52617D8B-AD73-418E-8D7E-E3FF21F798F2}"/>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212805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5736-8953-4943-8EF9-E9A70530D6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2FC77F-C9A5-4EEB-A42B-08173C7BE9CB}"/>
              </a:ext>
            </a:extLst>
          </p:cNvPr>
          <p:cNvSpPr>
            <a:spLocks noGrp="1"/>
          </p:cNvSpPr>
          <p:nvPr>
            <p:ph type="dt" sz="half" idx="10"/>
          </p:nvPr>
        </p:nvSpPr>
        <p:spPr/>
        <p:txBody>
          <a:bodyPr/>
          <a:lstStyle/>
          <a:p>
            <a:fld id="{DE3FE3E6-F60D-4960-99E5-C2FAA69F25F3}" type="datetime1">
              <a:rPr lang="en-GB" smtClean="0"/>
              <a:t>21/08/2021</a:t>
            </a:fld>
            <a:endParaRPr lang="en-GB"/>
          </a:p>
        </p:txBody>
      </p:sp>
      <p:sp>
        <p:nvSpPr>
          <p:cNvPr id="4" name="Footer Placeholder 3">
            <a:extLst>
              <a:ext uri="{FF2B5EF4-FFF2-40B4-BE49-F238E27FC236}">
                <a16:creationId xmlns:a16="http://schemas.microsoft.com/office/drawing/2014/main" id="{4DEFBC9F-0D61-4F7A-8421-A789D66531A9}"/>
              </a:ext>
            </a:extLst>
          </p:cNvPr>
          <p:cNvSpPr>
            <a:spLocks noGrp="1"/>
          </p:cNvSpPr>
          <p:nvPr>
            <p:ph type="ftr" sz="quarter" idx="11"/>
          </p:nvPr>
        </p:nvSpPr>
        <p:spPr/>
        <p:txBody>
          <a:bodyPr/>
          <a:lstStyle/>
          <a:p>
            <a:r>
              <a:rPr lang="en-GB"/>
              <a:t>Analysis of Summer Olympic Medal Winning Trends  </a:t>
            </a:r>
          </a:p>
        </p:txBody>
      </p:sp>
      <p:sp>
        <p:nvSpPr>
          <p:cNvPr id="5" name="Slide Number Placeholder 4">
            <a:extLst>
              <a:ext uri="{FF2B5EF4-FFF2-40B4-BE49-F238E27FC236}">
                <a16:creationId xmlns:a16="http://schemas.microsoft.com/office/drawing/2014/main" id="{590B3270-9586-41BA-9384-B66295A3A7FB}"/>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206379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68565-558D-45A2-85FA-0B248370F642}"/>
              </a:ext>
            </a:extLst>
          </p:cNvPr>
          <p:cNvSpPr>
            <a:spLocks noGrp="1"/>
          </p:cNvSpPr>
          <p:nvPr>
            <p:ph type="dt" sz="half" idx="10"/>
          </p:nvPr>
        </p:nvSpPr>
        <p:spPr/>
        <p:txBody>
          <a:bodyPr/>
          <a:lstStyle/>
          <a:p>
            <a:fld id="{F1CEA0F7-C9A2-4E55-AED8-1331673B8D7C}" type="datetime1">
              <a:rPr lang="en-GB" smtClean="0"/>
              <a:t>21/08/2021</a:t>
            </a:fld>
            <a:endParaRPr lang="en-GB"/>
          </a:p>
        </p:txBody>
      </p:sp>
      <p:sp>
        <p:nvSpPr>
          <p:cNvPr id="3" name="Footer Placeholder 2">
            <a:extLst>
              <a:ext uri="{FF2B5EF4-FFF2-40B4-BE49-F238E27FC236}">
                <a16:creationId xmlns:a16="http://schemas.microsoft.com/office/drawing/2014/main" id="{6913CB1C-1D6B-4372-8860-A90A9B2FC4A5}"/>
              </a:ext>
            </a:extLst>
          </p:cNvPr>
          <p:cNvSpPr>
            <a:spLocks noGrp="1"/>
          </p:cNvSpPr>
          <p:nvPr>
            <p:ph type="ftr" sz="quarter" idx="11"/>
          </p:nvPr>
        </p:nvSpPr>
        <p:spPr/>
        <p:txBody>
          <a:bodyPr/>
          <a:lstStyle/>
          <a:p>
            <a:r>
              <a:rPr lang="en-GB"/>
              <a:t>Analysis of Summer Olympic Medal Winning Trends  </a:t>
            </a:r>
          </a:p>
        </p:txBody>
      </p:sp>
      <p:sp>
        <p:nvSpPr>
          <p:cNvPr id="4" name="Slide Number Placeholder 3">
            <a:extLst>
              <a:ext uri="{FF2B5EF4-FFF2-40B4-BE49-F238E27FC236}">
                <a16:creationId xmlns:a16="http://schemas.microsoft.com/office/drawing/2014/main" id="{BEAF774A-B9EC-46AA-B7D1-BFA4BDFA3F87}"/>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25527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18DB-0F22-417C-8042-627665BA6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CF31E0-E889-4D77-8AAF-38EF4A26C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0F9AE0-A595-495F-9EC6-396E6C1FE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1D4C4-8FAD-4E82-915C-4D8B262A2EE7}"/>
              </a:ext>
            </a:extLst>
          </p:cNvPr>
          <p:cNvSpPr>
            <a:spLocks noGrp="1"/>
          </p:cNvSpPr>
          <p:nvPr>
            <p:ph type="dt" sz="half" idx="10"/>
          </p:nvPr>
        </p:nvSpPr>
        <p:spPr/>
        <p:txBody>
          <a:bodyPr/>
          <a:lstStyle/>
          <a:p>
            <a:fld id="{1FDBC75A-6436-42A8-93C4-2A48D500EFE1}" type="datetime1">
              <a:rPr lang="en-GB" smtClean="0"/>
              <a:t>21/08/2021</a:t>
            </a:fld>
            <a:endParaRPr lang="en-GB"/>
          </a:p>
        </p:txBody>
      </p:sp>
      <p:sp>
        <p:nvSpPr>
          <p:cNvPr id="6" name="Footer Placeholder 5">
            <a:extLst>
              <a:ext uri="{FF2B5EF4-FFF2-40B4-BE49-F238E27FC236}">
                <a16:creationId xmlns:a16="http://schemas.microsoft.com/office/drawing/2014/main" id="{3BDFACDE-B095-4735-B61D-FA04C560F261}"/>
              </a:ext>
            </a:extLst>
          </p:cNvPr>
          <p:cNvSpPr>
            <a:spLocks noGrp="1"/>
          </p:cNvSpPr>
          <p:nvPr>
            <p:ph type="ftr" sz="quarter" idx="11"/>
          </p:nvPr>
        </p:nvSpPr>
        <p:spPr/>
        <p:txBody>
          <a:bodyPr/>
          <a:lstStyle/>
          <a:p>
            <a:r>
              <a:rPr lang="en-GB"/>
              <a:t>Analysis of Summer Olympic Medal Winning Trends  </a:t>
            </a:r>
          </a:p>
        </p:txBody>
      </p:sp>
      <p:sp>
        <p:nvSpPr>
          <p:cNvPr id="7" name="Slide Number Placeholder 6">
            <a:extLst>
              <a:ext uri="{FF2B5EF4-FFF2-40B4-BE49-F238E27FC236}">
                <a16:creationId xmlns:a16="http://schemas.microsoft.com/office/drawing/2014/main" id="{0524A4F0-8F1D-45F0-8B21-5188C0D517B2}"/>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418712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592E-C566-442E-9B10-83FC3734B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F42FB3-AD9F-465B-946B-FC1440D18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ECF573-E88E-4225-8B9F-DCD5866DF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DE30-B456-4245-AF20-035967382EC4}"/>
              </a:ext>
            </a:extLst>
          </p:cNvPr>
          <p:cNvSpPr>
            <a:spLocks noGrp="1"/>
          </p:cNvSpPr>
          <p:nvPr>
            <p:ph type="dt" sz="half" idx="10"/>
          </p:nvPr>
        </p:nvSpPr>
        <p:spPr/>
        <p:txBody>
          <a:bodyPr/>
          <a:lstStyle/>
          <a:p>
            <a:fld id="{98679ADA-1C0F-4765-8821-88FFA8FC0257}" type="datetime1">
              <a:rPr lang="en-GB" smtClean="0"/>
              <a:t>21/08/2021</a:t>
            </a:fld>
            <a:endParaRPr lang="en-GB"/>
          </a:p>
        </p:txBody>
      </p:sp>
      <p:sp>
        <p:nvSpPr>
          <p:cNvPr id="6" name="Footer Placeholder 5">
            <a:extLst>
              <a:ext uri="{FF2B5EF4-FFF2-40B4-BE49-F238E27FC236}">
                <a16:creationId xmlns:a16="http://schemas.microsoft.com/office/drawing/2014/main" id="{084E6A65-FB91-4F75-BFD8-CF04604445D6}"/>
              </a:ext>
            </a:extLst>
          </p:cNvPr>
          <p:cNvSpPr>
            <a:spLocks noGrp="1"/>
          </p:cNvSpPr>
          <p:nvPr>
            <p:ph type="ftr" sz="quarter" idx="11"/>
          </p:nvPr>
        </p:nvSpPr>
        <p:spPr/>
        <p:txBody>
          <a:bodyPr/>
          <a:lstStyle/>
          <a:p>
            <a:r>
              <a:rPr lang="en-GB"/>
              <a:t>Analysis of Summer Olympic Medal Winning Trends  </a:t>
            </a:r>
          </a:p>
        </p:txBody>
      </p:sp>
      <p:sp>
        <p:nvSpPr>
          <p:cNvPr id="7" name="Slide Number Placeholder 6">
            <a:extLst>
              <a:ext uri="{FF2B5EF4-FFF2-40B4-BE49-F238E27FC236}">
                <a16:creationId xmlns:a16="http://schemas.microsoft.com/office/drawing/2014/main" id="{235D2E14-63F2-4760-97B1-E70C2E8F8E2C}"/>
              </a:ext>
            </a:extLst>
          </p:cNvPr>
          <p:cNvSpPr>
            <a:spLocks noGrp="1"/>
          </p:cNvSpPr>
          <p:nvPr>
            <p:ph type="sldNum" sz="quarter" idx="12"/>
          </p:nvPr>
        </p:nvSpPr>
        <p:spPr/>
        <p:txBody>
          <a:bodyPr/>
          <a:lstStyle/>
          <a:p>
            <a:fld id="{BB2DF2B4-BC07-4EF9-AFD3-18DED9EB812B}" type="slidenum">
              <a:rPr lang="en-GB" smtClean="0"/>
              <a:t>‹#›</a:t>
            </a:fld>
            <a:endParaRPr lang="en-GB"/>
          </a:p>
        </p:txBody>
      </p:sp>
    </p:spTree>
    <p:extLst>
      <p:ext uri="{BB962C8B-B14F-4D97-AF65-F5344CB8AC3E}">
        <p14:creationId xmlns:p14="http://schemas.microsoft.com/office/powerpoint/2010/main" val="55316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C60417-601D-423C-82B2-3F0A44405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5A29D9-6B09-4C0A-9047-917BB7677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49E67F-DC02-4601-8CFB-6642B91B5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2448C-3DA8-4FB6-81E8-A4444B2B2ED1}" type="datetime1">
              <a:rPr lang="en-GB" smtClean="0"/>
              <a:t>21/08/2021</a:t>
            </a:fld>
            <a:endParaRPr lang="en-GB"/>
          </a:p>
        </p:txBody>
      </p:sp>
      <p:sp>
        <p:nvSpPr>
          <p:cNvPr id="5" name="Footer Placeholder 4">
            <a:extLst>
              <a:ext uri="{FF2B5EF4-FFF2-40B4-BE49-F238E27FC236}">
                <a16:creationId xmlns:a16="http://schemas.microsoft.com/office/drawing/2014/main" id="{BD401EC6-F1AD-484F-B571-31270557E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Analysis of Summer Olympic Medal Winning Trends  </a:t>
            </a:r>
          </a:p>
        </p:txBody>
      </p:sp>
      <p:sp>
        <p:nvSpPr>
          <p:cNvPr id="6" name="Slide Number Placeholder 5">
            <a:extLst>
              <a:ext uri="{FF2B5EF4-FFF2-40B4-BE49-F238E27FC236}">
                <a16:creationId xmlns:a16="http://schemas.microsoft.com/office/drawing/2014/main" id="{D84C45AC-A726-40DE-A38C-2C019EB3D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DF2B4-BC07-4EF9-AFD3-18DED9EB812B}" type="slidenum">
              <a:rPr lang="en-GB" smtClean="0"/>
              <a:t>‹#›</a:t>
            </a:fld>
            <a:endParaRPr lang="en-GB"/>
          </a:p>
        </p:txBody>
      </p:sp>
    </p:spTree>
    <p:extLst>
      <p:ext uri="{BB962C8B-B14F-4D97-AF65-F5344CB8AC3E}">
        <p14:creationId xmlns:p14="http://schemas.microsoft.com/office/powerpoint/2010/main" val="97639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07FF6E-87E6-40DB-8D9A-86C6185C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395" y="1632170"/>
            <a:ext cx="3311210" cy="1510526"/>
          </a:xfrm>
          <a:prstGeom prst="rect">
            <a:avLst/>
          </a:prstGeom>
        </p:spPr>
      </p:pic>
      <p:sp>
        <p:nvSpPr>
          <p:cNvPr id="10" name="TextBox 9">
            <a:extLst>
              <a:ext uri="{FF2B5EF4-FFF2-40B4-BE49-F238E27FC236}">
                <a16:creationId xmlns:a16="http://schemas.microsoft.com/office/drawing/2014/main" id="{4B451BFE-7EA4-46B1-B981-E1ED761A07A1}"/>
              </a:ext>
            </a:extLst>
          </p:cNvPr>
          <p:cNvSpPr txBox="1"/>
          <p:nvPr/>
        </p:nvSpPr>
        <p:spPr>
          <a:xfrm>
            <a:off x="4836109" y="4683330"/>
            <a:ext cx="2519779" cy="400110"/>
          </a:xfrm>
          <a:prstGeom prst="rect">
            <a:avLst/>
          </a:prstGeom>
          <a:noFill/>
        </p:spPr>
        <p:txBody>
          <a:bodyPr wrap="square" rtlCol="0">
            <a:spAutoFit/>
          </a:bodyPr>
          <a:lstStyle/>
          <a:p>
            <a:pPr algn="ctr"/>
            <a:r>
              <a:rPr lang="en-GB" sz="2000" b="1" dirty="0">
                <a:latin typeface="Franklin Gothic Medium" panose="020B0603020102020204" pitchFamily="34" charset="0"/>
              </a:rPr>
              <a:t>(1896-2014)</a:t>
            </a:r>
          </a:p>
        </p:txBody>
      </p:sp>
      <p:sp>
        <p:nvSpPr>
          <p:cNvPr id="11" name="TextBox 10">
            <a:extLst>
              <a:ext uri="{FF2B5EF4-FFF2-40B4-BE49-F238E27FC236}">
                <a16:creationId xmlns:a16="http://schemas.microsoft.com/office/drawing/2014/main" id="{FC3DAC39-E57A-4C99-90FE-CB261AB67E24}"/>
              </a:ext>
            </a:extLst>
          </p:cNvPr>
          <p:cNvSpPr txBox="1"/>
          <p:nvPr/>
        </p:nvSpPr>
        <p:spPr>
          <a:xfrm>
            <a:off x="-1243614" y="6304627"/>
            <a:ext cx="4439575" cy="400110"/>
          </a:xfrm>
          <a:prstGeom prst="rect">
            <a:avLst/>
          </a:prstGeom>
          <a:noFill/>
        </p:spPr>
        <p:txBody>
          <a:bodyPr wrap="square" rtlCol="0">
            <a:spAutoFit/>
          </a:bodyPr>
          <a:lstStyle/>
          <a:p>
            <a:pPr algn="ctr"/>
            <a:r>
              <a:rPr lang="en-GB" sz="2000" dirty="0">
                <a:latin typeface="Franklin Gothic Medium" panose="020B0603020102020204" pitchFamily="34" charset="0"/>
              </a:rPr>
              <a:t>Jesse</a:t>
            </a:r>
            <a:r>
              <a:rPr lang="en-GB" sz="2000" b="1" dirty="0">
                <a:latin typeface="Franklin Gothic Medium" panose="020B0603020102020204" pitchFamily="34" charset="0"/>
              </a:rPr>
              <a:t> </a:t>
            </a:r>
            <a:r>
              <a:rPr lang="en-GB" sz="2000" dirty="0">
                <a:latin typeface="Franklin Gothic Medium" panose="020B0603020102020204" pitchFamily="34" charset="0"/>
              </a:rPr>
              <a:t>Edwards</a:t>
            </a:r>
          </a:p>
        </p:txBody>
      </p:sp>
      <p:sp>
        <p:nvSpPr>
          <p:cNvPr id="12" name="TextBox 11">
            <a:extLst>
              <a:ext uri="{FF2B5EF4-FFF2-40B4-BE49-F238E27FC236}">
                <a16:creationId xmlns:a16="http://schemas.microsoft.com/office/drawing/2014/main" id="{00E98C1C-F86E-4329-8AAC-6CC991106C4F}"/>
              </a:ext>
            </a:extLst>
          </p:cNvPr>
          <p:cNvSpPr txBox="1"/>
          <p:nvPr/>
        </p:nvSpPr>
        <p:spPr>
          <a:xfrm>
            <a:off x="3114582" y="3588798"/>
            <a:ext cx="5962835" cy="1077218"/>
          </a:xfrm>
          <a:prstGeom prst="rect">
            <a:avLst/>
          </a:prstGeom>
          <a:noFill/>
        </p:spPr>
        <p:txBody>
          <a:bodyPr wrap="square" rtlCol="0">
            <a:spAutoFit/>
          </a:bodyPr>
          <a:lstStyle/>
          <a:p>
            <a:pPr algn="ctr"/>
            <a:r>
              <a:rPr lang="en-GB" sz="3200" b="1" dirty="0">
                <a:latin typeface="Franklin Gothic Medium" panose="020B0603020102020204" pitchFamily="34" charset="0"/>
              </a:rPr>
              <a:t>Analysis of Summer Olympic Medal Winning Trends</a:t>
            </a:r>
          </a:p>
        </p:txBody>
      </p:sp>
    </p:spTree>
    <p:extLst>
      <p:ext uri="{BB962C8B-B14F-4D97-AF65-F5344CB8AC3E}">
        <p14:creationId xmlns:p14="http://schemas.microsoft.com/office/powerpoint/2010/main" val="116309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Analysis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8" y="894940"/>
            <a:ext cx="7150764" cy="3847207"/>
          </a:xfrm>
          <a:prstGeom prst="rect">
            <a:avLst/>
          </a:prstGeom>
          <a:noFill/>
        </p:spPr>
        <p:txBody>
          <a:bodyPr wrap="square">
            <a:spAutoFit/>
          </a:bodyPr>
          <a:lstStyle/>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ZZX is actually an old IOC code used for teams consisting of different nationalities, which happened in some of the earlier games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RUI is also a defunct code used for the Russian Empire</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Azerbaijan is the nation with the highest proportion of their total medals made up from new events 55% (11/20)</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Belgium also have a high proportion of total medals won in new events at 40% (50/126)</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China was surprising in that 37% of total medals have been won in new events (73/195)</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Great Britain have also won 37% of their medals in new events and they have the third highest overall count at 610 total medals</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10</a:t>
            </a:fld>
            <a:endParaRPr lang="en-GB"/>
          </a:p>
        </p:txBody>
      </p:sp>
      <p:pic>
        <p:nvPicPr>
          <p:cNvPr id="21" name="Picture 20">
            <a:extLst>
              <a:ext uri="{FF2B5EF4-FFF2-40B4-BE49-F238E27FC236}">
                <a16:creationId xmlns:a16="http://schemas.microsoft.com/office/drawing/2014/main" id="{7CB2170D-C899-45D1-AA55-0A32017381F5}"/>
              </a:ext>
            </a:extLst>
          </p:cNvPr>
          <p:cNvPicPr>
            <a:picLocks noChangeAspect="1"/>
          </p:cNvPicPr>
          <p:nvPr/>
        </p:nvPicPr>
        <p:blipFill rotWithShape="1">
          <a:blip r:embed="rId3">
            <a:extLst>
              <a:ext uri="{28A0092B-C50C-407E-A947-70E740481C1C}">
                <a14:useLocalDpi xmlns:a14="http://schemas.microsoft.com/office/drawing/2010/main" val="0"/>
              </a:ext>
            </a:extLst>
          </a:blip>
          <a:srcRect b="10554"/>
          <a:stretch/>
        </p:blipFill>
        <p:spPr>
          <a:xfrm>
            <a:off x="8552382" y="-221673"/>
            <a:ext cx="3429000" cy="6134201"/>
          </a:xfrm>
          <a:prstGeom prst="rect">
            <a:avLst/>
          </a:prstGeom>
        </p:spPr>
      </p:pic>
    </p:spTree>
    <p:extLst>
      <p:ext uri="{BB962C8B-B14F-4D97-AF65-F5344CB8AC3E}">
        <p14:creationId xmlns:p14="http://schemas.microsoft.com/office/powerpoint/2010/main" val="132988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Analysis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8" y="894940"/>
            <a:ext cx="3370782" cy="3662541"/>
          </a:xfrm>
          <a:prstGeom prst="rect">
            <a:avLst/>
          </a:prstGeom>
          <a:noFill/>
        </p:spPr>
        <p:txBody>
          <a:bodyPr wrap="square">
            <a:spAutoFit/>
          </a:bodyPr>
          <a:lstStyle/>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I wanted to see the relationship between medals won for the top and bottom half of our dataset</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dropped rows based on a condition to return the top and bottom 10 nations for total medal count</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then plotted both series on two separate plots (top &amp; bottom) so that we could look more closely at the relationship between medals won in all events and medals won in new events</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11</a:t>
            </a:fld>
            <a:endParaRPr lang="en-GB"/>
          </a:p>
        </p:txBody>
      </p:sp>
      <p:pic>
        <p:nvPicPr>
          <p:cNvPr id="17" name="Picture 16">
            <a:extLst>
              <a:ext uri="{FF2B5EF4-FFF2-40B4-BE49-F238E27FC236}">
                <a16:creationId xmlns:a16="http://schemas.microsoft.com/office/drawing/2014/main" id="{61D71277-2862-4204-819C-D5FBC64A8FC9}"/>
              </a:ext>
            </a:extLst>
          </p:cNvPr>
          <p:cNvPicPr>
            <a:picLocks noChangeAspect="1"/>
          </p:cNvPicPr>
          <p:nvPr/>
        </p:nvPicPr>
        <p:blipFill rotWithShape="1">
          <a:blip r:embed="rId3">
            <a:extLst>
              <a:ext uri="{28A0092B-C50C-407E-A947-70E740481C1C}">
                <a14:useLocalDpi xmlns:a14="http://schemas.microsoft.com/office/drawing/2010/main" val="0"/>
              </a:ext>
            </a:extLst>
          </a:blip>
          <a:srcRect r="38266"/>
          <a:stretch/>
        </p:blipFill>
        <p:spPr>
          <a:xfrm>
            <a:off x="6096000" y="606878"/>
            <a:ext cx="4350640" cy="2511714"/>
          </a:xfrm>
          <a:prstGeom prst="rect">
            <a:avLst/>
          </a:prstGeom>
          <a:noFill/>
          <a:ln w="47625">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46B0DA7-F298-4B3E-B17A-A2D8CBA040C1}"/>
              </a:ext>
            </a:extLst>
          </p:cNvPr>
          <p:cNvPicPr>
            <a:picLocks noChangeAspect="1"/>
          </p:cNvPicPr>
          <p:nvPr/>
        </p:nvPicPr>
        <p:blipFill rotWithShape="1">
          <a:blip r:embed="rId4">
            <a:extLst>
              <a:ext uri="{28A0092B-C50C-407E-A947-70E740481C1C}">
                <a14:useLocalDpi xmlns:a14="http://schemas.microsoft.com/office/drawing/2010/main" val="0"/>
              </a:ext>
            </a:extLst>
          </a:blip>
          <a:srcRect r="36405"/>
          <a:stretch/>
        </p:blipFill>
        <p:spPr>
          <a:xfrm>
            <a:off x="6121936" y="3374443"/>
            <a:ext cx="4062927" cy="2638057"/>
          </a:xfrm>
          <a:prstGeom prst="rect">
            <a:avLst/>
          </a:prstGeom>
          <a:noFill/>
          <a:ln w="476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7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12</a:t>
            </a:fld>
            <a:endParaRPr lang="en-GB"/>
          </a:p>
        </p:txBody>
      </p:sp>
      <p:sp>
        <p:nvSpPr>
          <p:cNvPr id="10" name="TextBox 9">
            <a:extLst>
              <a:ext uri="{FF2B5EF4-FFF2-40B4-BE49-F238E27FC236}">
                <a16:creationId xmlns:a16="http://schemas.microsoft.com/office/drawing/2014/main" id="{52BDEBA8-570F-49C5-981F-0AC19A721807}"/>
              </a:ext>
            </a:extLst>
          </p:cNvPr>
          <p:cNvSpPr txBox="1"/>
          <p:nvPr/>
        </p:nvSpPr>
        <p:spPr>
          <a:xfrm>
            <a:off x="595906" y="4457501"/>
            <a:ext cx="6451534" cy="400110"/>
          </a:xfrm>
          <a:prstGeom prst="rect">
            <a:avLst/>
          </a:prstGeom>
          <a:noFill/>
        </p:spPr>
        <p:txBody>
          <a:bodyPr wrap="square" rtlCol="0">
            <a:spAutoFit/>
          </a:bodyPr>
          <a:lstStyle/>
          <a:p>
            <a:r>
              <a:rPr lang="en-GB" sz="2000" b="1" dirty="0">
                <a:latin typeface="Franklin Gothic Medium" panose="020B0603020102020204" pitchFamily="34" charset="0"/>
              </a:rPr>
              <a:t>Limitations</a:t>
            </a:r>
          </a:p>
        </p:txBody>
      </p:sp>
      <p:sp>
        <p:nvSpPr>
          <p:cNvPr id="11" name="TextBox 10">
            <a:extLst>
              <a:ext uri="{FF2B5EF4-FFF2-40B4-BE49-F238E27FC236}">
                <a16:creationId xmlns:a16="http://schemas.microsoft.com/office/drawing/2014/main" id="{1ED32419-63F3-4159-9232-8D1AB433CE8A}"/>
              </a:ext>
            </a:extLst>
          </p:cNvPr>
          <p:cNvSpPr txBox="1"/>
          <p:nvPr/>
        </p:nvSpPr>
        <p:spPr>
          <a:xfrm>
            <a:off x="259696" y="1200380"/>
            <a:ext cx="4114800" cy="4031873"/>
          </a:xfrm>
          <a:prstGeom prst="rect">
            <a:avLst/>
          </a:prstGeom>
          <a:noFill/>
        </p:spPr>
        <p:txBody>
          <a:bodyPr wrap="square">
            <a:spAutoFit/>
          </a:bodyPr>
          <a:lstStyle/>
          <a:p>
            <a:pPr marL="171450" indent="-171450">
              <a:buFont typeface="Arial" panose="020B0604020202020204" pitchFamily="34" charset="0"/>
              <a:buChar char="•"/>
            </a:pPr>
            <a:r>
              <a:rPr lang="en-GB" sz="1200" dirty="0">
                <a:latin typeface="Franklin Gothic Medium" panose="020B0603020102020204" pitchFamily="34" charset="0"/>
              </a:rPr>
              <a:t>This analysis shows that the practice of adding new events to the Olympic Games each time gives some of the lower medalling nations more opportunity to win medals in the future, however, we can also see that the vast majority of new events are won by the highest overall performing nations, such as USA, Russia and GBR</a:t>
            </a:r>
          </a:p>
          <a:p>
            <a:pPr marL="171450" indent="-171450">
              <a:buFont typeface="Arial" panose="020B0604020202020204" pitchFamily="34" charset="0"/>
              <a:buChar char="•"/>
            </a:pPr>
            <a:endParaRPr lang="en-GB" sz="1200" dirty="0">
              <a:latin typeface="Franklin Gothic Medium" panose="020B0603020102020204" pitchFamily="34" charset="0"/>
            </a:endParaRPr>
          </a:p>
          <a:p>
            <a:pPr marL="171450" indent="-171450">
              <a:buFont typeface="Arial" panose="020B0604020202020204" pitchFamily="34" charset="0"/>
              <a:buChar char="•"/>
            </a:pPr>
            <a:r>
              <a:rPr lang="en-GB" sz="1200" dirty="0">
                <a:latin typeface="Franklin Gothic Medium" panose="020B0603020102020204" pitchFamily="34" charset="0"/>
              </a:rPr>
              <a:t>Great Britain indicates a trend of intentionally targeting and training for new events in order to increase the total medal count, with almost half of all medals one coming from new events in the year that they were added</a:t>
            </a:r>
          </a:p>
          <a:p>
            <a:pPr marL="171450" indent="-171450">
              <a:buFont typeface="Arial" panose="020B0604020202020204" pitchFamily="34" charset="0"/>
              <a:buChar char="•"/>
            </a:pPr>
            <a:endParaRPr lang="en-GB" sz="1200" dirty="0">
              <a:latin typeface="Franklin Gothic Medium" panose="020B0603020102020204" pitchFamily="34" charset="0"/>
            </a:endParaRPr>
          </a:p>
          <a:p>
            <a:pPr marL="171450" indent="-171450">
              <a:buFont typeface="Arial" panose="020B0604020202020204" pitchFamily="34" charset="0"/>
              <a:buChar char="•"/>
            </a:pPr>
            <a:r>
              <a:rPr lang="en-GB" sz="1200" dirty="0">
                <a:latin typeface="Franklin Gothic Medium" panose="020B0603020102020204" pitchFamily="34" charset="0"/>
              </a:rPr>
              <a:t>There are many contributing factors to consider, such as national wealth, funding, and population, but our analysis indicates that the best performing nations continue to benefit from the addition of new Olympic events</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pic>
        <p:nvPicPr>
          <p:cNvPr id="12" name="Picture 11">
            <a:extLst>
              <a:ext uri="{FF2B5EF4-FFF2-40B4-BE49-F238E27FC236}">
                <a16:creationId xmlns:a16="http://schemas.microsoft.com/office/drawing/2014/main" id="{2556B761-6200-4B32-ACE5-A31519992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382" y="0"/>
            <a:ext cx="3429000" cy="6858000"/>
          </a:xfrm>
          <a:prstGeom prst="rect">
            <a:avLst/>
          </a:prstGeom>
        </p:spPr>
      </p:pic>
      <p:pic>
        <p:nvPicPr>
          <p:cNvPr id="14" name="Picture 13">
            <a:extLst>
              <a:ext uri="{FF2B5EF4-FFF2-40B4-BE49-F238E27FC236}">
                <a16:creationId xmlns:a16="http://schemas.microsoft.com/office/drawing/2014/main" id="{93E67124-4E61-4656-B7F8-E34DA6929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396" y="0"/>
            <a:ext cx="3429000" cy="6858000"/>
          </a:xfrm>
          <a:prstGeom prst="rect">
            <a:avLst/>
          </a:prstGeom>
        </p:spPr>
      </p:pic>
      <p:sp>
        <p:nvSpPr>
          <p:cNvPr id="17" name="TextBox 16">
            <a:extLst>
              <a:ext uri="{FF2B5EF4-FFF2-40B4-BE49-F238E27FC236}">
                <a16:creationId xmlns:a16="http://schemas.microsoft.com/office/drawing/2014/main" id="{4FB5A75F-DC08-47D6-B00B-2757018BBC6B}"/>
              </a:ext>
            </a:extLst>
          </p:cNvPr>
          <p:cNvSpPr txBox="1"/>
          <p:nvPr/>
        </p:nvSpPr>
        <p:spPr>
          <a:xfrm>
            <a:off x="5740466" y="245927"/>
            <a:ext cx="2524645" cy="307777"/>
          </a:xfrm>
          <a:prstGeom prst="rect">
            <a:avLst/>
          </a:prstGeom>
          <a:noFill/>
        </p:spPr>
        <p:txBody>
          <a:bodyPr wrap="square" rtlCol="0">
            <a:spAutoFit/>
          </a:bodyPr>
          <a:lstStyle/>
          <a:p>
            <a:r>
              <a:rPr lang="en-GB" sz="1400" b="1" dirty="0">
                <a:latin typeface="Franklin Gothic Medium" panose="020B0603020102020204" pitchFamily="34" charset="0"/>
              </a:rPr>
              <a:t>Top Ten Overall Medal Winners</a:t>
            </a:r>
          </a:p>
        </p:txBody>
      </p:sp>
      <p:sp>
        <p:nvSpPr>
          <p:cNvPr id="16" name="TextBox 15">
            <a:extLst>
              <a:ext uri="{FF2B5EF4-FFF2-40B4-BE49-F238E27FC236}">
                <a16:creationId xmlns:a16="http://schemas.microsoft.com/office/drawing/2014/main" id="{CD20949A-B91A-4A43-8170-A2A570B617A7}"/>
              </a:ext>
            </a:extLst>
          </p:cNvPr>
          <p:cNvSpPr txBox="1"/>
          <p:nvPr/>
        </p:nvSpPr>
        <p:spPr>
          <a:xfrm>
            <a:off x="310098" y="5013295"/>
            <a:ext cx="4114800" cy="2000548"/>
          </a:xfrm>
          <a:prstGeom prst="rect">
            <a:avLst/>
          </a:prstGeom>
          <a:noFill/>
        </p:spPr>
        <p:txBody>
          <a:bodyPr wrap="square">
            <a:spAutoFit/>
          </a:bodyPr>
          <a:lstStyle/>
          <a:p>
            <a:pPr marL="171450" indent="-171450">
              <a:buFont typeface="Arial" panose="020B0604020202020204" pitchFamily="34" charset="0"/>
              <a:buChar char="•"/>
            </a:pPr>
            <a:r>
              <a:rPr lang="en-GB" sz="1200" dirty="0">
                <a:latin typeface="Franklin Gothic Medium" panose="020B0603020102020204" pitchFamily="34" charset="0"/>
              </a:rPr>
              <a:t>A decision must be made whether to combine IOC codes – for example – Russia has multiple codes to cover the Soviet Union etc. I decided to keep the separate for this analysis, but there is an equal argument for combining the medal counts</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18" name="TextBox 17">
            <a:extLst>
              <a:ext uri="{FF2B5EF4-FFF2-40B4-BE49-F238E27FC236}">
                <a16:creationId xmlns:a16="http://schemas.microsoft.com/office/drawing/2014/main" id="{93038C1E-DE8F-4CBF-B5B7-FF9D8EB7A6DA}"/>
              </a:ext>
            </a:extLst>
          </p:cNvPr>
          <p:cNvSpPr txBox="1"/>
          <p:nvPr/>
        </p:nvSpPr>
        <p:spPr>
          <a:xfrm>
            <a:off x="531362" y="709388"/>
            <a:ext cx="6451534" cy="400110"/>
          </a:xfrm>
          <a:prstGeom prst="rect">
            <a:avLst/>
          </a:prstGeom>
          <a:noFill/>
        </p:spPr>
        <p:txBody>
          <a:bodyPr wrap="square" rtlCol="0">
            <a:spAutoFit/>
          </a:bodyPr>
          <a:lstStyle/>
          <a:p>
            <a:r>
              <a:rPr lang="en-GB" sz="2000" b="1" dirty="0">
                <a:latin typeface="Franklin Gothic Medium" panose="020B0603020102020204" pitchFamily="34" charset="0"/>
              </a:rPr>
              <a:t>Conclusion</a:t>
            </a:r>
          </a:p>
        </p:txBody>
      </p:sp>
      <p:sp>
        <p:nvSpPr>
          <p:cNvPr id="19" name="TextBox 18">
            <a:extLst>
              <a:ext uri="{FF2B5EF4-FFF2-40B4-BE49-F238E27FC236}">
                <a16:creationId xmlns:a16="http://schemas.microsoft.com/office/drawing/2014/main" id="{EE7A65E6-1029-4DA1-816D-037EA7C6B0E3}"/>
              </a:ext>
            </a:extLst>
          </p:cNvPr>
          <p:cNvSpPr txBox="1"/>
          <p:nvPr/>
        </p:nvSpPr>
        <p:spPr>
          <a:xfrm>
            <a:off x="8852929" y="245927"/>
            <a:ext cx="2900396" cy="307777"/>
          </a:xfrm>
          <a:prstGeom prst="rect">
            <a:avLst/>
          </a:prstGeom>
          <a:noFill/>
        </p:spPr>
        <p:txBody>
          <a:bodyPr wrap="square" rtlCol="0">
            <a:spAutoFit/>
          </a:bodyPr>
          <a:lstStyle/>
          <a:p>
            <a:r>
              <a:rPr lang="en-GB" sz="1400" b="1" dirty="0">
                <a:latin typeface="Franklin Gothic Medium" panose="020B0603020102020204" pitchFamily="34" charset="0"/>
              </a:rPr>
              <a:t>Bottom Ten Overall Medal Winners</a:t>
            </a:r>
          </a:p>
        </p:txBody>
      </p:sp>
    </p:spTree>
    <p:extLst>
      <p:ext uri="{BB962C8B-B14F-4D97-AF65-F5344CB8AC3E}">
        <p14:creationId xmlns:p14="http://schemas.microsoft.com/office/powerpoint/2010/main" val="195461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04ADCF-B41B-46EB-8D8A-FD608B8F57F0}"/>
              </a:ext>
            </a:extLst>
          </p:cNvPr>
          <p:cNvSpPr txBox="1"/>
          <p:nvPr/>
        </p:nvSpPr>
        <p:spPr>
          <a:xfrm>
            <a:off x="751081" y="1003176"/>
            <a:ext cx="6094520" cy="4524315"/>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Franklin Gothic Medium" panose="020B0603020102020204" pitchFamily="34" charset="0"/>
              </a:rPr>
              <a:t>The motivation for analysing Olympic Medal winning trends came from the most recent Tokyo Olympics medal table</a:t>
            </a:r>
          </a:p>
          <a:p>
            <a:pPr marL="285750" indent="-285750">
              <a:buFont typeface="Arial" panose="020B0604020202020204" pitchFamily="34" charset="0"/>
              <a:buChar char="•"/>
            </a:pPr>
            <a:endParaRPr lang="en-GB" sz="1600" dirty="0">
              <a:latin typeface="Franklin Gothic Medium" panose="020B0603020102020204" pitchFamily="34" charset="0"/>
            </a:endParaRPr>
          </a:p>
          <a:p>
            <a:pPr marL="285750" indent="-285750">
              <a:buFont typeface="Arial" panose="020B0604020202020204" pitchFamily="34" charset="0"/>
              <a:buChar char="•"/>
            </a:pPr>
            <a:r>
              <a:rPr lang="en-GB" sz="1600" dirty="0">
                <a:latin typeface="Franklin Gothic Medium" panose="020B0603020102020204" pitchFamily="34" charset="0"/>
              </a:rPr>
              <a:t>Japan had achieved a total medal tally of 58, which seemed incredibly high for a nation that would not typically be considered an Olympic super power</a:t>
            </a:r>
          </a:p>
          <a:p>
            <a:pPr marL="285750" indent="-285750">
              <a:buFont typeface="Arial" panose="020B0604020202020204" pitchFamily="34" charset="0"/>
              <a:buChar char="•"/>
            </a:pPr>
            <a:endParaRPr lang="en-GB" sz="1600" dirty="0">
              <a:latin typeface="Franklin Gothic Medium" panose="020B0603020102020204" pitchFamily="34" charset="0"/>
            </a:endParaRPr>
          </a:p>
          <a:p>
            <a:pPr marL="285750" indent="-285750">
              <a:buFont typeface="Arial" panose="020B0604020202020204" pitchFamily="34" charset="0"/>
              <a:buChar char="•"/>
            </a:pPr>
            <a:r>
              <a:rPr lang="en-GB" sz="1600" dirty="0">
                <a:latin typeface="Franklin Gothic Medium" panose="020B0603020102020204" pitchFamily="34" charset="0"/>
              </a:rPr>
              <a:t>We were interested in exploring the factors that could contribute towards a nation’s ability to win medals at the Summer Olympics</a:t>
            </a:r>
          </a:p>
          <a:p>
            <a:pPr marL="285750" indent="-285750">
              <a:buFont typeface="Arial" panose="020B0604020202020204" pitchFamily="34" charset="0"/>
              <a:buChar char="•"/>
            </a:pPr>
            <a:endParaRPr lang="en-GB" sz="1600" dirty="0">
              <a:latin typeface="Franklin Gothic Medium" panose="020B0603020102020204" pitchFamily="34" charset="0"/>
            </a:endParaRPr>
          </a:p>
          <a:p>
            <a:pPr marL="285750" indent="-285750">
              <a:buFont typeface="Arial" panose="020B0604020202020204" pitchFamily="34" charset="0"/>
              <a:buChar char="•"/>
            </a:pPr>
            <a:r>
              <a:rPr lang="en-GB" sz="1600" dirty="0">
                <a:latin typeface="Franklin Gothic Medium" panose="020B0603020102020204" pitchFamily="34" charset="0"/>
              </a:rPr>
              <a:t>Our data was acquired from Kaggle and contained a record of every Olympic Medal winner from the first games in 1896 until 2014</a:t>
            </a:r>
          </a:p>
          <a:p>
            <a:pPr marL="285750" indent="-285750">
              <a:buFont typeface="Arial" panose="020B0604020202020204" pitchFamily="34" charset="0"/>
              <a:buChar char="•"/>
            </a:pPr>
            <a:endParaRPr lang="en-GB" sz="1600" dirty="0">
              <a:latin typeface="Franklin Gothic Medium" panose="020B0603020102020204" pitchFamily="34" charset="0"/>
            </a:endParaRPr>
          </a:p>
          <a:p>
            <a:pPr marL="285750" indent="-285750">
              <a:buFont typeface="Arial" panose="020B0604020202020204" pitchFamily="34" charset="0"/>
              <a:buChar char="•"/>
            </a:pPr>
            <a:r>
              <a:rPr lang="en-GB" sz="1600" dirty="0">
                <a:latin typeface="Franklin Gothic Medium" panose="020B0603020102020204" pitchFamily="34" charset="0"/>
              </a:rPr>
              <a:t>The question: “are there any identifiable trends in the medal winners of the </a:t>
            </a:r>
            <a:r>
              <a:rPr lang="en-GB" sz="1600" i="1" dirty="0">
                <a:latin typeface="Franklin Gothic Medium" panose="020B0603020102020204" pitchFamily="34" charset="0"/>
              </a:rPr>
              <a:t>new sports </a:t>
            </a:r>
            <a:r>
              <a:rPr lang="en-GB" sz="1600" dirty="0">
                <a:latin typeface="Franklin Gothic Medium" panose="020B0603020102020204" pitchFamily="34" charset="0"/>
              </a:rPr>
              <a:t>added over time, and has this any impact on a nations overall medal winning dominance?”</a:t>
            </a:r>
          </a:p>
        </p:txBody>
      </p:sp>
      <p:pic>
        <p:nvPicPr>
          <p:cNvPr id="1026" name="Picture 2" descr="New Tokyo 2020 Olympics Logo Unveiled | HYPEBEAST">
            <a:extLst>
              <a:ext uri="{FF2B5EF4-FFF2-40B4-BE49-F238E27FC236}">
                <a16:creationId xmlns:a16="http://schemas.microsoft.com/office/drawing/2014/main" id="{18C68DF8-AD6B-4693-845D-F8834092DD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7383837" y="636450"/>
            <a:ext cx="3668281" cy="4891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D8205D-5567-4B08-8477-CC3AD44454B7}"/>
              </a:ext>
            </a:extLst>
          </p:cNvPr>
          <p:cNvSpPr txBox="1"/>
          <p:nvPr/>
        </p:nvSpPr>
        <p:spPr>
          <a:xfrm>
            <a:off x="104311" y="324394"/>
            <a:ext cx="2519779" cy="400110"/>
          </a:xfrm>
          <a:prstGeom prst="rect">
            <a:avLst/>
          </a:prstGeom>
          <a:noFill/>
        </p:spPr>
        <p:txBody>
          <a:bodyPr wrap="square" rtlCol="0">
            <a:spAutoFit/>
          </a:bodyPr>
          <a:lstStyle/>
          <a:p>
            <a:pPr algn="ctr"/>
            <a:r>
              <a:rPr lang="en-GB" sz="2000" b="1" dirty="0">
                <a:latin typeface="Franklin Gothic Medium" panose="020B0603020102020204" pitchFamily="34" charset="0"/>
              </a:rPr>
              <a:t>Overview</a:t>
            </a:r>
          </a:p>
        </p:txBody>
      </p:sp>
      <p:sp>
        <p:nvSpPr>
          <p:cNvPr id="6" name="Date Placeholder 5">
            <a:extLst>
              <a:ext uri="{FF2B5EF4-FFF2-40B4-BE49-F238E27FC236}">
                <a16:creationId xmlns:a16="http://schemas.microsoft.com/office/drawing/2014/main" id="{271A7A66-6F3F-40FD-8DA6-B995B67417D6}"/>
              </a:ext>
            </a:extLst>
          </p:cNvPr>
          <p:cNvSpPr>
            <a:spLocks noGrp="1"/>
          </p:cNvSpPr>
          <p:nvPr>
            <p:ph type="dt" sz="half" idx="10"/>
          </p:nvPr>
        </p:nvSpPr>
        <p:spPr/>
        <p:txBody>
          <a:bodyPr/>
          <a:lstStyle/>
          <a:p>
            <a:fld id="{9D13605B-2318-4497-A36E-2BBFBF14310E}" type="datetime1">
              <a:rPr lang="en-GB" smtClean="0"/>
              <a:t>21/08/2021</a:t>
            </a:fld>
            <a:endParaRPr lang="en-GB"/>
          </a:p>
        </p:txBody>
      </p:sp>
      <p:sp>
        <p:nvSpPr>
          <p:cNvPr id="8" name="Footer Placeholder 7">
            <a:extLst>
              <a:ext uri="{FF2B5EF4-FFF2-40B4-BE49-F238E27FC236}">
                <a16:creationId xmlns:a16="http://schemas.microsoft.com/office/drawing/2014/main" id="{C072EC7D-0790-495F-B107-9FC2BE85F70C}"/>
              </a:ext>
            </a:extLst>
          </p:cNvPr>
          <p:cNvSpPr>
            <a:spLocks noGrp="1"/>
          </p:cNvSpPr>
          <p:nvPr>
            <p:ph type="ftr" sz="quarter" idx="11"/>
          </p:nvPr>
        </p:nvSpPr>
        <p:spPr/>
        <p:txBody>
          <a:bodyPr/>
          <a:lstStyle/>
          <a:p>
            <a:r>
              <a:rPr lang="en-GB" sz="1200" dirty="0">
                <a:latin typeface="+mj-lt"/>
              </a:rPr>
              <a:t>Analysis of Summer Olympic Medal Winning Trends </a:t>
            </a:r>
          </a:p>
          <a:p>
            <a:endParaRPr lang="en-GB" dirty="0"/>
          </a:p>
        </p:txBody>
      </p:sp>
      <p:sp>
        <p:nvSpPr>
          <p:cNvPr id="9" name="Slide Number Placeholder 8">
            <a:extLst>
              <a:ext uri="{FF2B5EF4-FFF2-40B4-BE49-F238E27FC236}">
                <a16:creationId xmlns:a16="http://schemas.microsoft.com/office/drawing/2014/main" id="{28D796C3-8952-4B5C-B6A8-8203CBAEEDA5}"/>
              </a:ext>
            </a:extLst>
          </p:cNvPr>
          <p:cNvSpPr>
            <a:spLocks noGrp="1"/>
          </p:cNvSpPr>
          <p:nvPr>
            <p:ph type="sldNum" sz="quarter" idx="12"/>
          </p:nvPr>
        </p:nvSpPr>
        <p:spPr/>
        <p:txBody>
          <a:bodyPr/>
          <a:lstStyle/>
          <a:p>
            <a:fld id="{BB2DF2B4-BC07-4EF9-AFD3-18DED9EB812B}" type="slidenum">
              <a:rPr lang="en-GB" smtClean="0"/>
              <a:t>2</a:t>
            </a:fld>
            <a:endParaRPr lang="en-GB"/>
          </a:p>
        </p:txBody>
      </p:sp>
    </p:spTree>
    <p:extLst>
      <p:ext uri="{BB962C8B-B14F-4D97-AF65-F5344CB8AC3E}">
        <p14:creationId xmlns:p14="http://schemas.microsoft.com/office/powerpoint/2010/main" val="279181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5490952" cy="400110"/>
          </a:xfrm>
          <a:prstGeom prst="rect">
            <a:avLst/>
          </a:prstGeom>
          <a:noFill/>
        </p:spPr>
        <p:txBody>
          <a:bodyPr wrap="square" rtlCol="0">
            <a:spAutoFit/>
          </a:bodyPr>
          <a:lstStyle/>
          <a:p>
            <a:r>
              <a:rPr lang="en-GB" sz="2000" b="1" dirty="0">
                <a:latin typeface="Franklin Gothic Medium" panose="020B0603020102020204" pitchFamily="34" charset="0"/>
              </a:rPr>
              <a:t>Data Exploration</a:t>
            </a:r>
          </a:p>
        </p:txBody>
      </p:sp>
      <p:sp>
        <p:nvSpPr>
          <p:cNvPr id="6" name="TextBox 5">
            <a:extLst>
              <a:ext uri="{FF2B5EF4-FFF2-40B4-BE49-F238E27FC236}">
                <a16:creationId xmlns:a16="http://schemas.microsoft.com/office/drawing/2014/main" id="{DF7D7B24-5D98-41CB-BA82-19B606C56357}"/>
              </a:ext>
            </a:extLst>
          </p:cNvPr>
          <p:cNvSpPr txBox="1"/>
          <p:nvPr/>
        </p:nvSpPr>
        <p:spPr>
          <a:xfrm>
            <a:off x="238125" y="1643896"/>
            <a:ext cx="3123911" cy="3570208"/>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Franklin Gothic Medium" panose="020B0603020102020204" pitchFamily="34" charset="0"/>
              </a:rPr>
              <a:t>The first task was to explore the data to see the number of events that have been added over the years</a:t>
            </a:r>
          </a:p>
          <a:p>
            <a:pPr marL="285750" indent="-285750">
              <a:buFont typeface="Arial" panose="020B0604020202020204" pitchFamily="34" charset="0"/>
              <a:buChar char="•"/>
            </a:pPr>
            <a:endParaRPr lang="en-GB" sz="1600" dirty="0">
              <a:latin typeface="Franklin Gothic Medium" panose="020B0603020102020204" pitchFamily="34" charset="0"/>
            </a:endParaRPr>
          </a:p>
          <a:p>
            <a:pPr marL="285750" indent="-285750">
              <a:buFont typeface="Arial" panose="020B0604020202020204" pitchFamily="34" charset="0"/>
              <a:buChar char="•"/>
            </a:pPr>
            <a:r>
              <a:rPr lang="en-GB" sz="1600" dirty="0">
                <a:latin typeface="Franklin Gothic Medium" panose="020B0603020102020204" pitchFamily="34" charset="0"/>
              </a:rPr>
              <a:t>We initially intended to analyse both the Summer and Winter Olympic games, but after initial exploration it was clear that the Summer games was going to be the most interesting and meaningful dataset</a:t>
            </a:r>
          </a:p>
          <a:p>
            <a:endParaRPr lang="en-GB" sz="1600" dirty="0">
              <a:latin typeface="Franklin Gothic Medium" panose="020B0603020102020204" pitchFamily="34" charset="0"/>
            </a:endParaRPr>
          </a:p>
        </p:txBody>
      </p:sp>
      <p:pic>
        <p:nvPicPr>
          <p:cNvPr id="3" name="Picture 2">
            <a:extLst>
              <a:ext uri="{FF2B5EF4-FFF2-40B4-BE49-F238E27FC236}">
                <a16:creationId xmlns:a16="http://schemas.microsoft.com/office/drawing/2014/main" id="{811C541B-9554-4785-801C-B19F81BAEFFC}"/>
              </a:ext>
            </a:extLst>
          </p:cNvPr>
          <p:cNvPicPr>
            <a:picLocks noChangeAspect="1"/>
          </p:cNvPicPr>
          <p:nvPr/>
        </p:nvPicPr>
        <p:blipFill>
          <a:blip r:embed="rId3"/>
          <a:stretch>
            <a:fillRect/>
          </a:stretch>
        </p:blipFill>
        <p:spPr>
          <a:xfrm>
            <a:off x="3581400" y="1057275"/>
            <a:ext cx="8372475" cy="4743450"/>
          </a:xfrm>
          <a:prstGeom prst="rect">
            <a:avLst/>
          </a:prstGeom>
          <a:ln w="34925" cmpd="sng">
            <a:solidFill>
              <a:schemeClr val="tx1"/>
            </a:solidFill>
          </a:ln>
          <a:effectLst>
            <a:outerShdw blurRad="50800" dist="38100" dir="2700000" algn="tl" rotWithShape="0">
              <a:prstClr val="black">
                <a:alpha val="40000"/>
              </a:prstClr>
            </a:outerShdw>
          </a:effectLst>
        </p:spPr>
      </p:pic>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3</a:t>
            </a:fld>
            <a:endParaRPr lang="en-GB"/>
          </a:p>
        </p:txBody>
      </p:sp>
    </p:spTree>
    <p:extLst>
      <p:ext uri="{BB962C8B-B14F-4D97-AF65-F5344CB8AC3E}">
        <p14:creationId xmlns:p14="http://schemas.microsoft.com/office/powerpoint/2010/main" val="389858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3" y="351027"/>
            <a:ext cx="5703389" cy="400110"/>
          </a:xfrm>
          <a:prstGeom prst="rect">
            <a:avLst/>
          </a:prstGeom>
          <a:noFill/>
        </p:spPr>
        <p:txBody>
          <a:bodyPr wrap="square" rtlCol="0">
            <a:spAutoFit/>
          </a:bodyPr>
          <a:lstStyle/>
          <a:p>
            <a:r>
              <a:rPr lang="en-GB" sz="2000" b="1" dirty="0">
                <a:latin typeface="Franklin Gothic Medium" panose="020B0603020102020204" pitchFamily="34" charset="0"/>
              </a:rPr>
              <a:t>Data Exploration – Medal Counts for All Events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7" y="922254"/>
            <a:ext cx="3370783" cy="5447645"/>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Franklin Gothic Medium" panose="020B0603020102020204" pitchFamily="34" charset="0"/>
              </a:rPr>
              <a:t>First we needed to break the data down so that we can form a new </a:t>
            </a:r>
            <a:r>
              <a:rPr lang="en-GB" sz="1200" dirty="0" err="1">
                <a:latin typeface="Franklin Gothic Medium" panose="020B0603020102020204" pitchFamily="34" charset="0"/>
              </a:rPr>
              <a:t>DataFrame</a:t>
            </a:r>
            <a:r>
              <a:rPr lang="en-GB" sz="1200" dirty="0">
                <a:latin typeface="Franklin Gothic Medium" panose="020B0603020102020204" pitchFamily="34" charset="0"/>
              </a:rPr>
              <a:t> of medal counts for all events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need to aggregate a count of medals for each country</a:t>
            </a:r>
          </a:p>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Two problems were encountered with the dataset - every medal winner is listed by name, which includes multiple medal winners for team events (such as football) and we also have both men and women combined in the data and all medal classes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needed to divide the data by each medal class and by each sex before we could reduce the team events down to a count of one medal per event</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This was done by dropping duplicate values for the “Event”, “Year”, and “Country” columns, whilst keeping the first value and then appending our separate sex </a:t>
            </a:r>
            <a:r>
              <a:rPr lang="en-GB" sz="1200" dirty="0" err="1">
                <a:latin typeface="Franklin Gothic Medium" panose="020B0603020102020204" pitchFamily="34" charset="0"/>
              </a:rPr>
              <a:t>DataFrames</a:t>
            </a:r>
            <a:r>
              <a:rPr lang="en-GB" sz="1200" dirty="0">
                <a:latin typeface="Franklin Gothic Medium" panose="020B0603020102020204" pitchFamily="34" charset="0"/>
              </a:rPr>
              <a:t> back together. </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then count the number of medals and group by country for each of our three series (gold, silver, bronze) </a:t>
            </a:r>
            <a:endParaRPr lang="en-GB" sz="1600" dirty="0">
              <a:latin typeface="Franklin Gothic Medium" panose="020B0603020102020204" pitchFamily="34" charset="0"/>
            </a:endParaRPr>
          </a:p>
        </p:txBody>
      </p:sp>
      <p:pic>
        <p:nvPicPr>
          <p:cNvPr id="3" name="Picture 2">
            <a:extLst>
              <a:ext uri="{FF2B5EF4-FFF2-40B4-BE49-F238E27FC236}">
                <a16:creationId xmlns:a16="http://schemas.microsoft.com/office/drawing/2014/main" id="{811C541B-9554-4785-801C-B19F81BAEF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40840" y="1057275"/>
            <a:ext cx="7653595" cy="4743450"/>
          </a:xfrm>
          <a:prstGeom prst="rect">
            <a:avLst/>
          </a:prstGeom>
          <a:ln w="34925" cmpd="sng">
            <a:solidFill>
              <a:schemeClr val="tx1"/>
            </a:solidFill>
          </a:ln>
          <a:effectLst>
            <a:outerShdw blurRad="50800" dist="38100" dir="2700000" algn="tl" rotWithShape="0">
              <a:prstClr val="black">
                <a:alpha val="40000"/>
              </a:prstClr>
            </a:outerShdw>
          </a:effectLst>
        </p:spPr>
      </p:pic>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4</a:t>
            </a:fld>
            <a:endParaRPr lang="en-GB"/>
          </a:p>
        </p:txBody>
      </p:sp>
    </p:spTree>
    <p:extLst>
      <p:ext uri="{BB962C8B-B14F-4D97-AF65-F5344CB8AC3E}">
        <p14:creationId xmlns:p14="http://schemas.microsoft.com/office/powerpoint/2010/main" val="7843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5823461" cy="400110"/>
          </a:xfrm>
          <a:prstGeom prst="rect">
            <a:avLst/>
          </a:prstGeom>
          <a:noFill/>
        </p:spPr>
        <p:txBody>
          <a:bodyPr wrap="square" rtlCol="0">
            <a:spAutoFit/>
          </a:bodyPr>
          <a:lstStyle/>
          <a:p>
            <a:r>
              <a:rPr lang="en-GB" sz="2000" b="1" dirty="0">
                <a:latin typeface="Franklin Gothic Medium" panose="020B0603020102020204" pitchFamily="34" charset="0"/>
              </a:rPr>
              <a:t>Data Exploration – Medal Counts for All Events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7" y="1163568"/>
            <a:ext cx="3370783" cy="3662541"/>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Franklin Gothic Medium" panose="020B0603020102020204" pitchFamily="34" charset="0"/>
              </a:rPr>
              <a:t>Next we needed to add the series to a dictionary and combine with a list of strings as column headers to create our </a:t>
            </a:r>
            <a:r>
              <a:rPr lang="en-GB" sz="1200" dirty="0" err="1">
                <a:latin typeface="Franklin Gothic Medium" panose="020B0603020102020204" pitchFamily="34" charset="0"/>
              </a:rPr>
              <a:t>DataFrame</a:t>
            </a:r>
            <a:r>
              <a:rPr lang="en-GB" sz="1200" dirty="0">
                <a:latin typeface="Franklin Gothic Medium" panose="020B0603020102020204" pitchFamily="34" charset="0"/>
              </a:rPr>
              <a:t> for analysis</a:t>
            </a:r>
          </a:p>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Drop any rows with null values in all medal classes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Some countries only feature in some of the medal class columns, so we need to fill null values with zero</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Reset axis and index</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Add a totals column to display the combined total of medals for each country</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Sort rows by Country in descending order</a:t>
            </a:r>
          </a:p>
          <a:p>
            <a:endParaRPr lang="en-GB" sz="1600" dirty="0">
              <a:latin typeface="Franklin Gothic Medium" panose="020B0603020102020204" pitchFamily="34" charset="0"/>
            </a:endParaRPr>
          </a:p>
        </p:txBody>
      </p:sp>
      <p:pic>
        <p:nvPicPr>
          <p:cNvPr id="3" name="Picture 2">
            <a:extLst>
              <a:ext uri="{FF2B5EF4-FFF2-40B4-BE49-F238E27FC236}">
                <a16:creationId xmlns:a16="http://schemas.microsoft.com/office/drawing/2014/main" id="{811C541B-9554-4785-801C-B19F81BAEF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4037" y="1057275"/>
            <a:ext cx="6167200" cy="4743450"/>
          </a:xfrm>
          <a:prstGeom prst="rect">
            <a:avLst/>
          </a:prstGeom>
          <a:ln w="34925" cmpd="sng">
            <a:solidFill>
              <a:schemeClr val="tx1"/>
            </a:solidFill>
          </a:ln>
          <a:effectLst>
            <a:outerShdw blurRad="50800" dist="38100" dir="2700000" algn="tl" rotWithShape="0">
              <a:prstClr val="black">
                <a:alpha val="40000"/>
              </a:prstClr>
            </a:outerShdw>
          </a:effectLst>
        </p:spPr>
      </p:pic>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5</a:t>
            </a:fld>
            <a:endParaRPr lang="en-GB"/>
          </a:p>
        </p:txBody>
      </p:sp>
      <p:sp>
        <p:nvSpPr>
          <p:cNvPr id="2" name="Rectangle: Rounded Corners 1">
            <a:extLst>
              <a:ext uri="{FF2B5EF4-FFF2-40B4-BE49-F238E27FC236}">
                <a16:creationId xmlns:a16="http://schemas.microsoft.com/office/drawing/2014/main" id="{41473F0F-DA38-47A5-8D2D-ED1A68AA9684}"/>
              </a:ext>
            </a:extLst>
          </p:cNvPr>
          <p:cNvSpPr/>
          <p:nvPr/>
        </p:nvSpPr>
        <p:spPr>
          <a:xfrm>
            <a:off x="327956" y="4946148"/>
            <a:ext cx="3264989" cy="113166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latin typeface="Franklin Gothic Medium" panose="020B0603020102020204" pitchFamily="34" charset="0"/>
              </a:rPr>
              <a:t>We now have our final </a:t>
            </a:r>
            <a:r>
              <a:rPr lang="en-GB" sz="1400" b="1" dirty="0" err="1">
                <a:latin typeface="Franklin Gothic Medium" panose="020B0603020102020204" pitchFamily="34" charset="0"/>
              </a:rPr>
              <a:t>DataFrame</a:t>
            </a:r>
            <a:r>
              <a:rPr lang="en-GB" sz="1400" b="1" dirty="0">
                <a:latin typeface="Franklin Gothic Medium" panose="020B0603020102020204" pitchFamily="34" charset="0"/>
              </a:rPr>
              <a:t> – each column will be used as a separate series for our analysis</a:t>
            </a:r>
          </a:p>
        </p:txBody>
      </p:sp>
      <p:cxnSp>
        <p:nvCxnSpPr>
          <p:cNvPr id="10" name="Straight Arrow Connector 9">
            <a:extLst>
              <a:ext uri="{FF2B5EF4-FFF2-40B4-BE49-F238E27FC236}">
                <a16:creationId xmlns:a16="http://schemas.microsoft.com/office/drawing/2014/main" id="{46BC1C77-D7AA-4DA7-82C1-2D450E9F7661}"/>
              </a:ext>
            </a:extLst>
          </p:cNvPr>
          <p:cNvCxnSpPr>
            <a:cxnSpLocks/>
          </p:cNvCxnSpPr>
          <p:nvPr/>
        </p:nvCxnSpPr>
        <p:spPr>
          <a:xfrm>
            <a:off x="3645843" y="5511982"/>
            <a:ext cx="140623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17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Exploration – Medal Counts for only New Events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7" y="1163568"/>
            <a:ext cx="3370783" cy="6063198"/>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Franklin Gothic Medium" panose="020B0603020102020204" pitchFamily="34" charset="0"/>
              </a:rPr>
              <a:t>Next we needed to break the data down into another </a:t>
            </a:r>
            <a:r>
              <a:rPr lang="en-GB" sz="1200" dirty="0" err="1">
                <a:latin typeface="Franklin Gothic Medium" panose="020B0603020102020204" pitchFamily="34" charset="0"/>
              </a:rPr>
              <a:t>DataFrame</a:t>
            </a:r>
            <a:r>
              <a:rPr lang="en-GB" sz="1200" dirty="0">
                <a:latin typeface="Franklin Gothic Medium" panose="020B0603020102020204" pitchFamily="34" charset="0"/>
              </a:rPr>
              <a:t> that we will use for our analysis of medal counts for the new events in the year that they were added</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First job was to move all events that were featured in the initial Summer Games of 1896</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Split between men and women and then each medal class before then removing the duplicate rows for team events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Check all series to ensure that we have correctly reduced each series down to one medal of each class for each sex in each event</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Create </a:t>
            </a:r>
            <a:r>
              <a:rPr lang="en-GB" sz="1200" dirty="0" err="1">
                <a:latin typeface="Franklin Gothic Medium" panose="020B0603020102020204" pitchFamily="34" charset="0"/>
              </a:rPr>
              <a:t>DataFrame</a:t>
            </a:r>
            <a:r>
              <a:rPr lang="en-GB" sz="1200" dirty="0">
                <a:latin typeface="Franklin Gothic Medium" panose="020B0603020102020204" pitchFamily="34" charset="0"/>
              </a:rPr>
              <a:t> as before using the medal class series for each sex and also create total columns to combine medal count for men and women by medal class and another column that totals all medals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now have everything that we need for our analysis in two separate </a:t>
            </a:r>
            <a:r>
              <a:rPr lang="en-GB" sz="1200" dirty="0" err="1">
                <a:latin typeface="Franklin Gothic Medium" panose="020B0603020102020204" pitchFamily="34" charset="0"/>
              </a:rPr>
              <a:t>DataFrames</a:t>
            </a: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pic>
        <p:nvPicPr>
          <p:cNvPr id="3" name="Picture 2">
            <a:extLst>
              <a:ext uri="{FF2B5EF4-FFF2-40B4-BE49-F238E27FC236}">
                <a16:creationId xmlns:a16="http://schemas.microsoft.com/office/drawing/2014/main" id="{811C541B-9554-4785-801C-B19F81BAEFFC}"/>
              </a:ext>
            </a:extLst>
          </p:cNvPr>
          <p:cNvPicPr>
            <a:picLocks noChangeAspect="1"/>
          </p:cNvPicPr>
          <p:nvPr/>
        </p:nvPicPr>
        <p:blipFill rotWithShape="1">
          <a:blip r:embed="rId3">
            <a:extLst>
              <a:ext uri="{28A0092B-C50C-407E-A947-70E740481C1C}">
                <a14:useLocalDpi xmlns:a14="http://schemas.microsoft.com/office/drawing/2010/main" val="0"/>
              </a:ext>
            </a:extLst>
          </a:blip>
          <a:srcRect r="27251"/>
          <a:stretch/>
        </p:blipFill>
        <p:spPr>
          <a:xfrm>
            <a:off x="4038600" y="1163568"/>
            <a:ext cx="4486564" cy="2660501"/>
          </a:xfrm>
          <a:prstGeom prst="rect">
            <a:avLst/>
          </a:prstGeom>
          <a:ln w="34925" cmpd="sng">
            <a:solidFill>
              <a:schemeClr val="tx1"/>
            </a:solidFill>
          </a:ln>
          <a:effectLst>
            <a:outerShdw blurRad="50800" dist="38100" dir="2700000" algn="tl" rotWithShape="0">
              <a:prstClr val="black">
                <a:alpha val="40000"/>
              </a:prstClr>
            </a:outerShdw>
          </a:effectLst>
        </p:spPr>
      </p:pic>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6</a:t>
            </a:fld>
            <a:endParaRPr lang="en-GB"/>
          </a:p>
        </p:txBody>
      </p:sp>
      <p:pic>
        <p:nvPicPr>
          <p:cNvPr id="13" name="Picture 12">
            <a:extLst>
              <a:ext uri="{FF2B5EF4-FFF2-40B4-BE49-F238E27FC236}">
                <a16:creationId xmlns:a16="http://schemas.microsoft.com/office/drawing/2014/main" id="{F250753E-FAA0-43E8-BCD9-EF63B34A4A7F}"/>
              </a:ext>
            </a:extLst>
          </p:cNvPr>
          <p:cNvPicPr>
            <a:picLocks noChangeAspect="1"/>
          </p:cNvPicPr>
          <p:nvPr/>
        </p:nvPicPr>
        <p:blipFill rotWithShape="1">
          <a:blip r:embed="rId4">
            <a:extLst>
              <a:ext uri="{28A0092B-C50C-407E-A947-70E740481C1C}">
                <a14:useLocalDpi xmlns:a14="http://schemas.microsoft.com/office/drawing/2010/main" val="0"/>
              </a:ext>
            </a:extLst>
          </a:blip>
          <a:srcRect l="8820" t="43742" r="52431" b="26239"/>
          <a:stretch/>
        </p:blipFill>
        <p:spPr>
          <a:xfrm>
            <a:off x="8705760" y="1513000"/>
            <a:ext cx="3285348" cy="1916000"/>
          </a:xfrm>
          <a:prstGeom prst="rect">
            <a:avLst/>
          </a:prstGeom>
          <a:ln w="41275">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A23D0CE0-170A-4898-919F-9618E9067E8C}"/>
              </a:ext>
            </a:extLst>
          </p:cNvPr>
          <p:cNvPicPr>
            <a:picLocks noChangeAspect="1"/>
          </p:cNvPicPr>
          <p:nvPr/>
        </p:nvPicPr>
        <p:blipFill rotWithShape="1">
          <a:blip r:embed="rId5">
            <a:extLst>
              <a:ext uri="{28A0092B-C50C-407E-A947-70E740481C1C}">
                <a14:useLocalDpi xmlns:a14="http://schemas.microsoft.com/office/drawing/2010/main" val="0"/>
              </a:ext>
            </a:extLst>
          </a:blip>
          <a:srcRect l="8079" r="112"/>
          <a:stretch/>
        </p:blipFill>
        <p:spPr>
          <a:xfrm>
            <a:off x="4038600" y="4148707"/>
            <a:ext cx="7952508" cy="1545725"/>
          </a:xfrm>
          <a:prstGeom prst="rect">
            <a:avLst/>
          </a:prstGeom>
          <a:ln w="4127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7585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Analysis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8" y="894940"/>
            <a:ext cx="3370782" cy="4216539"/>
          </a:xfrm>
          <a:prstGeom prst="rect">
            <a:avLst/>
          </a:prstGeom>
          <a:noFill/>
        </p:spPr>
        <p:txBody>
          <a:bodyPr wrap="square">
            <a:spAutoFit/>
          </a:bodyPr>
          <a:lstStyle/>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Created two different figures using Pandas Plot</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“Medals Won for New Events by Country”</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742950" lvl="1" indent="-285750">
              <a:buFont typeface="Arial" panose="020B0604020202020204" pitchFamily="34" charset="0"/>
              <a:buChar char="•"/>
            </a:pPr>
            <a:r>
              <a:rPr lang="en-GB" sz="1200" dirty="0">
                <a:latin typeface="Franklin Gothic Medium" panose="020B0603020102020204" pitchFamily="34" charset="0"/>
              </a:rPr>
              <a:t>This shows us the total number of medals won by each country in new events in the year they were added to the Olympic Games – we broke the count into different medal classes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“Total Medals Won by Country</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742950" lvl="1" indent="-285750">
              <a:buFont typeface="Arial" panose="020B0604020202020204" pitchFamily="34" charset="0"/>
              <a:buChar char="•"/>
            </a:pPr>
            <a:r>
              <a:rPr lang="en-GB" sz="1200" dirty="0">
                <a:latin typeface="Franklin Gothic Medium" panose="020B0603020102020204" pitchFamily="34" charset="0"/>
              </a:rPr>
              <a:t>This shows us the total number of medals won by each country across all events in all Olympic Games  – we broke the count into different medal classes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7</a:t>
            </a:fld>
            <a:endParaRPr lang="en-GB"/>
          </a:p>
        </p:txBody>
      </p:sp>
      <p:pic>
        <p:nvPicPr>
          <p:cNvPr id="17" name="Picture 16">
            <a:extLst>
              <a:ext uri="{FF2B5EF4-FFF2-40B4-BE49-F238E27FC236}">
                <a16:creationId xmlns:a16="http://schemas.microsoft.com/office/drawing/2014/main" id="{61D71277-2862-4204-819C-D5FBC64A8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451" y="1026614"/>
            <a:ext cx="8226821" cy="4393977"/>
          </a:xfrm>
          <a:prstGeom prst="rect">
            <a:avLst/>
          </a:prstGeom>
          <a:noFill/>
          <a:ln w="476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75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Analysis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8" y="894940"/>
            <a:ext cx="3370782" cy="2923877"/>
          </a:xfrm>
          <a:prstGeom prst="rect">
            <a:avLst/>
          </a:prstGeom>
          <a:noFill/>
        </p:spPr>
        <p:txBody>
          <a:bodyPr wrap="square">
            <a:spAutoFit/>
          </a:bodyPr>
          <a:lstStyle/>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can see that USA are most dominant in both plots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21% of medals for new events were won by USA (430/2095)</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25% of USA total medals for all events were won in new events in the year they were added (430/1781)</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8</a:t>
            </a:fld>
            <a:endParaRPr lang="en-GB"/>
          </a:p>
        </p:txBody>
      </p:sp>
      <p:pic>
        <p:nvPicPr>
          <p:cNvPr id="12" name="Picture 11">
            <a:extLst>
              <a:ext uri="{FF2B5EF4-FFF2-40B4-BE49-F238E27FC236}">
                <a16:creationId xmlns:a16="http://schemas.microsoft.com/office/drawing/2014/main" id="{6948B1BF-0EBF-4B5A-B048-8816F81D1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582" y="0"/>
            <a:ext cx="3429000" cy="6858000"/>
          </a:xfrm>
          <a:prstGeom prst="rect">
            <a:avLst/>
          </a:prstGeom>
        </p:spPr>
      </p:pic>
      <p:pic>
        <p:nvPicPr>
          <p:cNvPr id="15" name="Picture 14">
            <a:extLst>
              <a:ext uri="{FF2B5EF4-FFF2-40B4-BE49-F238E27FC236}">
                <a16:creationId xmlns:a16="http://schemas.microsoft.com/office/drawing/2014/main" id="{AC000D05-19D2-43B9-ACED-AAA15C71F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991" y="0"/>
            <a:ext cx="3429000" cy="6858000"/>
          </a:xfrm>
          <a:prstGeom prst="rect">
            <a:avLst/>
          </a:prstGeom>
        </p:spPr>
      </p:pic>
    </p:spTree>
    <p:extLst>
      <p:ext uri="{BB962C8B-B14F-4D97-AF65-F5344CB8AC3E}">
        <p14:creationId xmlns:p14="http://schemas.microsoft.com/office/powerpoint/2010/main" val="241484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8F92-C261-4828-9580-490BEFB45E00}"/>
              </a:ext>
            </a:extLst>
          </p:cNvPr>
          <p:cNvSpPr txBox="1"/>
          <p:nvPr/>
        </p:nvSpPr>
        <p:spPr>
          <a:xfrm>
            <a:off x="512684" y="351027"/>
            <a:ext cx="6451534" cy="400110"/>
          </a:xfrm>
          <a:prstGeom prst="rect">
            <a:avLst/>
          </a:prstGeom>
          <a:noFill/>
        </p:spPr>
        <p:txBody>
          <a:bodyPr wrap="square" rtlCol="0">
            <a:spAutoFit/>
          </a:bodyPr>
          <a:lstStyle/>
          <a:p>
            <a:r>
              <a:rPr lang="en-GB" sz="2000" b="1" dirty="0">
                <a:latin typeface="Franklin Gothic Medium" panose="020B0603020102020204" pitchFamily="34" charset="0"/>
              </a:rPr>
              <a:t>Data Analysis</a:t>
            </a:r>
          </a:p>
        </p:txBody>
      </p:sp>
      <p:sp>
        <p:nvSpPr>
          <p:cNvPr id="6" name="TextBox 5">
            <a:extLst>
              <a:ext uri="{FF2B5EF4-FFF2-40B4-BE49-F238E27FC236}">
                <a16:creationId xmlns:a16="http://schemas.microsoft.com/office/drawing/2014/main" id="{DF7D7B24-5D98-41CB-BA82-19B606C56357}"/>
              </a:ext>
            </a:extLst>
          </p:cNvPr>
          <p:cNvSpPr txBox="1"/>
          <p:nvPr/>
        </p:nvSpPr>
        <p:spPr>
          <a:xfrm>
            <a:off x="210618" y="894940"/>
            <a:ext cx="3370782" cy="3293209"/>
          </a:xfrm>
          <a:prstGeom prst="rect">
            <a:avLst/>
          </a:prstGeom>
          <a:noFill/>
        </p:spPr>
        <p:txBody>
          <a:bodyPr wrap="square">
            <a:spAutoFit/>
          </a:bodyPr>
          <a:lstStyle/>
          <a:p>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We then wanted to see which nations had the highest percentage of medals made won in new events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Merged both of our </a:t>
            </a:r>
            <a:r>
              <a:rPr lang="en-GB" sz="1200" dirty="0" err="1">
                <a:latin typeface="Franklin Gothic Medium" panose="020B0603020102020204" pitchFamily="34" charset="0"/>
              </a:rPr>
              <a:t>DataFrames</a:t>
            </a:r>
            <a:r>
              <a:rPr lang="en-GB" sz="1200" dirty="0">
                <a:latin typeface="Franklin Gothic Medium" panose="020B0603020102020204" pitchFamily="34" charset="0"/>
              </a:rPr>
              <a:t> and locked to just the Country and both Totals columns</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Created two new columns for the difference and % Difference</a:t>
            </a: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r>
              <a:rPr lang="en-GB" sz="1200" dirty="0">
                <a:latin typeface="Franklin Gothic Medium" panose="020B0603020102020204" pitchFamily="34" charset="0"/>
              </a:rPr>
              <a:t>Created a new figure using pandas plot</a:t>
            </a: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pPr marL="285750" indent="-285750">
              <a:buFont typeface="Arial" panose="020B0604020202020204" pitchFamily="34" charset="0"/>
              <a:buChar char="•"/>
            </a:pPr>
            <a:endParaRPr lang="en-GB" sz="1200" dirty="0">
              <a:latin typeface="Franklin Gothic Medium" panose="020B0603020102020204" pitchFamily="34" charset="0"/>
            </a:endParaRPr>
          </a:p>
          <a:p>
            <a:endParaRPr lang="en-GB" sz="1600" dirty="0">
              <a:latin typeface="Franklin Gothic Medium" panose="020B0603020102020204" pitchFamily="34" charset="0"/>
            </a:endParaRPr>
          </a:p>
        </p:txBody>
      </p:sp>
      <p:sp>
        <p:nvSpPr>
          <p:cNvPr id="7" name="Date Placeholder 6">
            <a:extLst>
              <a:ext uri="{FF2B5EF4-FFF2-40B4-BE49-F238E27FC236}">
                <a16:creationId xmlns:a16="http://schemas.microsoft.com/office/drawing/2014/main" id="{2A0D7831-8006-4F65-9C48-46F1EAF64C56}"/>
              </a:ext>
            </a:extLst>
          </p:cNvPr>
          <p:cNvSpPr>
            <a:spLocks noGrp="1"/>
          </p:cNvSpPr>
          <p:nvPr>
            <p:ph type="dt" sz="half" idx="10"/>
          </p:nvPr>
        </p:nvSpPr>
        <p:spPr/>
        <p:txBody>
          <a:bodyPr/>
          <a:lstStyle/>
          <a:p>
            <a:fld id="{7080D4FE-88D1-4F02-9152-1ACB94C6450A}" type="datetime1">
              <a:rPr lang="en-GB" smtClean="0"/>
              <a:t>21/08/2021</a:t>
            </a:fld>
            <a:endParaRPr lang="en-GB" dirty="0"/>
          </a:p>
        </p:txBody>
      </p:sp>
      <p:sp>
        <p:nvSpPr>
          <p:cNvPr id="8" name="Footer Placeholder 7">
            <a:extLst>
              <a:ext uri="{FF2B5EF4-FFF2-40B4-BE49-F238E27FC236}">
                <a16:creationId xmlns:a16="http://schemas.microsoft.com/office/drawing/2014/main" id="{C0703AA6-4721-47CC-AF22-2D091448EF22}"/>
              </a:ext>
            </a:extLst>
          </p:cNvPr>
          <p:cNvSpPr>
            <a:spLocks noGrp="1"/>
          </p:cNvSpPr>
          <p:nvPr>
            <p:ph type="ftr" sz="quarter" idx="11"/>
          </p:nvPr>
        </p:nvSpPr>
        <p:spPr/>
        <p:txBody>
          <a:bodyPr/>
          <a:lstStyle/>
          <a:p>
            <a:r>
              <a:rPr lang="en-GB" dirty="0"/>
              <a:t>Analysis of Summer Olympic Medal Winning Trends  </a:t>
            </a:r>
          </a:p>
        </p:txBody>
      </p:sp>
      <p:sp>
        <p:nvSpPr>
          <p:cNvPr id="9" name="Slide Number Placeholder 8">
            <a:extLst>
              <a:ext uri="{FF2B5EF4-FFF2-40B4-BE49-F238E27FC236}">
                <a16:creationId xmlns:a16="http://schemas.microsoft.com/office/drawing/2014/main" id="{D4042923-2ABA-4CCE-97A9-13D64A712BCB}"/>
              </a:ext>
            </a:extLst>
          </p:cNvPr>
          <p:cNvSpPr>
            <a:spLocks noGrp="1"/>
          </p:cNvSpPr>
          <p:nvPr>
            <p:ph type="sldNum" sz="quarter" idx="12"/>
          </p:nvPr>
        </p:nvSpPr>
        <p:spPr/>
        <p:txBody>
          <a:bodyPr/>
          <a:lstStyle/>
          <a:p>
            <a:fld id="{BB2DF2B4-BC07-4EF9-AFD3-18DED9EB812B}" type="slidenum">
              <a:rPr lang="en-GB" smtClean="0"/>
              <a:t>9</a:t>
            </a:fld>
            <a:endParaRPr lang="en-GB"/>
          </a:p>
        </p:txBody>
      </p:sp>
      <p:pic>
        <p:nvPicPr>
          <p:cNvPr id="17" name="Picture 16">
            <a:extLst>
              <a:ext uri="{FF2B5EF4-FFF2-40B4-BE49-F238E27FC236}">
                <a16:creationId xmlns:a16="http://schemas.microsoft.com/office/drawing/2014/main" id="{61D71277-2862-4204-819C-D5FBC64A8FC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38451" y="1127120"/>
            <a:ext cx="8226821" cy="4192964"/>
          </a:xfrm>
          <a:prstGeom prst="rect">
            <a:avLst/>
          </a:prstGeom>
          <a:noFill/>
          <a:ln w="476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6392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1318</Words>
  <Application>Microsoft Office PowerPoint</Application>
  <PresentationFormat>Widescreen</PresentationFormat>
  <Paragraphs>178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Edwards</dc:creator>
  <cp:lastModifiedBy>Jesse Edwards</cp:lastModifiedBy>
  <cp:revision>23</cp:revision>
  <dcterms:created xsi:type="dcterms:W3CDTF">2021-08-20T20:26:11Z</dcterms:created>
  <dcterms:modified xsi:type="dcterms:W3CDTF">2021-08-21T17:10:29Z</dcterms:modified>
</cp:coreProperties>
</file>