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</p:sldMasterIdLst>
  <p:notesMasterIdLst>
    <p:notesMasterId r:id="rId54"/>
  </p:notesMasterIdLst>
  <p:sldIdLst>
    <p:sldId id="261" r:id="rId3"/>
    <p:sldId id="266" r:id="rId4"/>
    <p:sldId id="460" r:id="rId5"/>
    <p:sldId id="445" r:id="rId6"/>
    <p:sldId id="453" r:id="rId7"/>
    <p:sldId id="461" r:id="rId8"/>
    <p:sldId id="446" r:id="rId9"/>
    <p:sldId id="452" r:id="rId10"/>
    <p:sldId id="454" r:id="rId11"/>
    <p:sldId id="455" r:id="rId12"/>
    <p:sldId id="447" r:id="rId13"/>
    <p:sldId id="448" r:id="rId14"/>
    <p:sldId id="456" r:id="rId15"/>
    <p:sldId id="449" r:id="rId16"/>
    <p:sldId id="457" r:id="rId17"/>
    <p:sldId id="458" r:id="rId18"/>
    <p:sldId id="459" r:id="rId19"/>
    <p:sldId id="462" r:id="rId20"/>
    <p:sldId id="450" r:id="rId21"/>
    <p:sldId id="463" r:id="rId22"/>
    <p:sldId id="464" r:id="rId23"/>
    <p:sldId id="465" r:id="rId24"/>
    <p:sldId id="466" r:id="rId25"/>
    <p:sldId id="467" r:id="rId26"/>
    <p:sldId id="468" r:id="rId27"/>
    <p:sldId id="451" r:id="rId28"/>
    <p:sldId id="469" r:id="rId29"/>
    <p:sldId id="470" r:id="rId30"/>
    <p:sldId id="471" r:id="rId31"/>
    <p:sldId id="472" r:id="rId32"/>
    <p:sldId id="473" r:id="rId33"/>
    <p:sldId id="474" r:id="rId34"/>
    <p:sldId id="479" r:id="rId35"/>
    <p:sldId id="475" r:id="rId36"/>
    <p:sldId id="476" r:id="rId37"/>
    <p:sldId id="477" r:id="rId38"/>
    <p:sldId id="478" r:id="rId39"/>
    <p:sldId id="480" r:id="rId40"/>
    <p:sldId id="481" r:id="rId41"/>
    <p:sldId id="482" r:id="rId42"/>
    <p:sldId id="483" r:id="rId43"/>
    <p:sldId id="484" r:id="rId44"/>
    <p:sldId id="486" r:id="rId45"/>
    <p:sldId id="485" r:id="rId46"/>
    <p:sldId id="487" r:id="rId47"/>
    <p:sldId id="488" r:id="rId48"/>
    <p:sldId id="489" r:id="rId49"/>
    <p:sldId id="490" r:id="rId50"/>
    <p:sldId id="491" r:id="rId51"/>
    <p:sldId id="492" r:id="rId52"/>
    <p:sldId id="259" r:id="rId5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0B8"/>
    <a:srgbClr val="007BEA"/>
    <a:srgbClr val="006BCC"/>
    <a:srgbClr val="005DAF"/>
    <a:srgbClr val="00206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4988-622A-4E38-B987-E3B6CADA1F3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2497-B9E0-4DCF-B36A-E5E16266A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0" y="0"/>
            <a:ext cx="352426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81000">
                <a:schemeClr val="accent1">
                  <a:shade val="67500"/>
                  <a:satMod val="115000"/>
                </a:schemeClr>
              </a:gs>
              <a:gs pos="100000">
                <a:srgbClr val="0099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0" y="1108214"/>
            <a:ext cx="4149586" cy="414958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orte" panose="03060902040502070203" pitchFamily="66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한쪽 모서리가 둥근 사각형 26"/>
          <p:cNvSpPr/>
          <p:nvPr userDrawn="1"/>
        </p:nvSpPr>
        <p:spPr bwMode="white">
          <a:xfrm>
            <a:off x="2062162" y="765337"/>
            <a:ext cx="5019675" cy="4791075"/>
          </a:xfrm>
          <a:prstGeom prst="round1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72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8810625" y="0"/>
            <a:ext cx="352426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81000">
                <a:schemeClr val="accent1">
                  <a:shade val="67500"/>
                  <a:satMod val="115000"/>
                </a:schemeClr>
              </a:gs>
              <a:gs pos="100000">
                <a:srgbClr val="0099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9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265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8759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88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132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904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295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15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2020/10/31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47201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7415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한쪽 모서리가 잘린 사각형 11"/>
          <p:cNvSpPr/>
          <p:nvPr userDrawn="1"/>
        </p:nvSpPr>
        <p:spPr>
          <a:xfrm flipH="1">
            <a:off x="0" y="-4451"/>
            <a:ext cx="2990849" cy="6859276"/>
          </a:xfrm>
          <a:prstGeom prst="snip1Rect">
            <a:avLst>
              <a:gd name="adj" fmla="val 0"/>
            </a:avLst>
          </a:prstGeom>
          <a:gradFill>
            <a:gsLst>
              <a:gs pos="100000">
                <a:srgbClr val="005DB0"/>
              </a:gs>
              <a:gs pos="0">
                <a:srgbClr val="002060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 bwMode="white">
          <a:xfrm>
            <a:off x="-1" y="819150"/>
            <a:ext cx="299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Contents</a:t>
            </a: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30" name="제목 29"/>
          <p:cNvSpPr>
            <a:spLocks noGrp="1"/>
          </p:cNvSpPr>
          <p:nvPr>
            <p:ph type="title" hasCustomPrompt="1"/>
          </p:nvPr>
        </p:nvSpPr>
        <p:spPr>
          <a:xfrm>
            <a:off x="3181350" y="1782821"/>
            <a:ext cx="5429250" cy="4160779"/>
          </a:xfrm>
        </p:spPr>
        <p:txBody>
          <a:bodyPr anchor="t">
            <a:normAutofit/>
          </a:bodyPr>
          <a:lstStyle>
            <a:lvl1pPr>
              <a:defRPr sz="3200" baseline="0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Chapter_1 </a:t>
            </a:r>
            <a:r>
              <a:rPr lang="ko-KR" altLang="en-US" dirty="0" err="1"/>
              <a:t>블라블라</a:t>
            </a:r>
            <a:endParaRPr lang="ko-KR" altLang="en-US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2001810"/>
            <a:ext cx="7872413" cy="1358900"/>
            <a:chOff x="0" y="2226448"/>
            <a:chExt cx="7872413" cy="1358900"/>
          </a:xfrm>
        </p:grpSpPr>
        <p:sp>
          <p:nvSpPr>
            <p:cNvPr id="12" name="한쪽 모서리가 잘린 사각형 11"/>
            <p:cNvSpPr/>
            <p:nvPr userDrawn="1"/>
          </p:nvSpPr>
          <p:spPr>
            <a:xfrm rot="10800000" flipH="1">
              <a:off x="0" y="2388373"/>
              <a:ext cx="7724776" cy="1196975"/>
            </a:xfrm>
            <a:prstGeom prst="snip1Rect">
              <a:avLst>
                <a:gd name="adj" fmla="val 2453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한쪽 모서리가 잘린 사각형 15"/>
            <p:cNvSpPr/>
            <p:nvPr userDrawn="1"/>
          </p:nvSpPr>
          <p:spPr>
            <a:xfrm rot="10800000" flipH="1">
              <a:off x="147637" y="2226448"/>
              <a:ext cx="7724776" cy="1196975"/>
            </a:xfrm>
            <a:prstGeom prst="snip1Rect">
              <a:avLst>
                <a:gd name="adj" fmla="val 40451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" y="2004597"/>
            <a:ext cx="7724776" cy="119419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-1" y="1443"/>
            <a:ext cx="9144003" cy="638175"/>
            <a:chOff x="-1" y="4618"/>
            <a:chExt cx="9144003" cy="638175"/>
          </a:xfrm>
          <a:gradFill flip="none" rotWithShape="1">
            <a:gsLst>
              <a:gs pos="0">
                <a:srgbClr val="0060B8"/>
              </a:gs>
              <a:gs pos="49000">
                <a:srgbClr val="00499E"/>
              </a:gs>
              <a:gs pos="100000">
                <a:srgbClr val="002060"/>
              </a:gs>
            </a:gsLst>
            <a:lin ang="10800000" scaled="1"/>
            <a:tileRect/>
          </a:gradFill>
        </p:grpSpPr>
        <p:sp>
          <p:nvSpPr>
            <p:cNvPr id="2" name="한쪽 모서리가 잘린 사각형 1"/>
            <p:cNvSpPr/>
            <p:nvPr userDrawn="1"/>
          </p:nvSpPr>
          <p:spPr>
            <a:xfrm rot="10800000" flipH="1">
              <a:off x="-1" y="4618"/>
              <a:ext cx="4859599" cy="638175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467226" y="4762"/>
              <a:ext cx="4676776" cy="376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419100" y="767082"/>
            <a:ext cx="8391525" cy="5409881"/>
          </a:xfrm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1pPr>
            <a:lvl2pPr marL="514350" indent="-171450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2pPr>
            <a:lvl3pPr marL="857250" indent="-17145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200">
                <a:latin typeface="+mn-ea"/>
                <a:ea typeface="+mn-ea"/>
              </a:defRPr>
            </a:lvl4pPr>
            <a:lvl5pPr marL="1543050" indent="-171450">
              <a:buFont typeface="맑은 고딕" panose="020B0503020000020004" pitchFamily="50" charset="-127"/>
              <a:buChar char="─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 넷째 수준</a:t>
            </a:r>
          </a:p>
        </p:txBody>
      </p:sp>
      <p:sp>
        <p:nvSpPr>
          <p:cNvPr id="10" name="한쪽 모서리가 잘린 사각형 9"/>
          <p:cNvSpPr/>
          <p:nvPr userDrawn="1"/>
        </p:nvSpPr>
        <p:spPr bwMode="hidden">
          <a:xfrm rot="10800000" flipH="1">
            <a:off x="0" y="6721476"/>
            <a:ext cx="9144001" cy="133349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35" name="제목 1"/>
          <p:cNvSpPr>
            <a:spLocks noGrp="1"/>
          </p:cNvSpPr>
          <p:nvPr>
            <p:ph type="title"/>
          </p:nvPr>
        </p:nvSpPr>
        <p:spPr bwMode="gray">
          <a:xfrm>
            <a:off x="0" y="73952"/>
            <a:ext cx="4467226" cy="4617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latin typeface="HY얕은샘물M" panose="02030600000101010101" pitchFamily="18" charset="-127"/>
                <a:ea typeface="HY얕은샘물M" panose="02030600000101010101" pitchFamily="18" charset="-127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391275" y="38349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4" y="6283326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" y="1443"/>
            <a:ext cx="9144003" cy="638175"/>
            <a:chOff x="-1" y="4618"/>
            <a:chExt cx="9144003" cy="638175"/>
          </a:xfrm>
          <a:gradFill flip="none" rotWithShape="1">
            <a:gsLst>
              <a:gs pos="0">
                <a:srgbClr val="0060B8"/>
              </a:gs>
              <a:gs pos="49000">
                <a:srgbClr val="00499E"/>
              </a:gs>
              <a:gs pos="100000">
                <a:srgbClr val="002060"/>
              </a:gs>
            </a:gsLst>
            <a:lin ang="10800000" scaled="1"/>
            <a:tileRect/>
          </a:gradFill>
        </p:grpSpPr>
        <p:sp>
          <p:nvSpPr>
            <p:cNvPr id="20" name="한쪽 모서리가 잘린 사각형 19"/>
            <p:cNvSpPr/>
            <p:nvPr userDrawn="1"/>
          </p:nvSpPr>
          <p:spPr>
            <a:xfrm rot="10800000" flipH="1">
              <a:off x="-1" y="4618"/>
              <a:ext cx="4859599" cy="638175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467226" y="4762"/>
              <a:ext cx="4676776" cy="376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잘린 사각형 18"/>
          <p:cNvSpPr/>
          <p:nvPr userDrawn="1"/>
        </p:nvSpPr>
        <p:spPr bwMode="hidden">
          <a:xfrm rot="10800000" flipH="1">
            <a:off x="0" y="6721476"/>
            <a:ext cx="9144001" cy="133349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latin typeface="HY얕은샘물M" panose="02030600000101010101" pitchFamily="18" charset="-127"/>
                <a:ea typeface="HY얕은샘물M" panose="02030600000101010101" pitchFamily="18" charset="-127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6391275" y="38349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4" y="6283326"/>
            <a:ext cx="1346369" cy="438150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 bwMode="gray">
          <a:xfrm>
            <a:off x="0" y="73952"/>
            <a:ext cx="4467226" cy="4617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60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99" y="1491739"/>
            <a:ext cx="3649128" cy="36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00088" y="1345152"/>
            <a:ext cx="7829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Thank</a:t>
            </a:r>
            <a:r>
              <a:rPr lang="en-US" altLang="ko-KR" sz="7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7200" baseline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you</a:t>
            </a:r>
          </a:p>
          <a:p>
            <a:pPr algn="ctr"/>
            <a:r>
              <a:rPr lang="en-US" altLang="ko-KR" sz="24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pPr algn="ctr"/>
            <a:r>
              <a:rPr lang="en-US" altLang="ko-KR" sz="13800" baseline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Q</a:t>
            </a:r>
            <a:r>
              <a:rPr lang="en-US" altLang="ko-KR" sz="80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138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A</a:t>
            </a:r>
            <a:endParaRPr lang="en-US" altLang="ko-KR" sz="13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6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en-US" altLang="ko-KR"/>
              <a:t>2020/10/31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79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717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0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A2AF-849B-451D-9737-47E67AEA6CFD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5E83-C66E-45D8-AFF1-6789143A8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0" r:id="rId2"/>
    <p:sldLayoutId id="2147483742" r:id="rId3"/>
    <p:sldLayoutId id="2147483734" r:id="rId4"/>
    <p:sldLayoutId id="2147483739" r:id="rId5"/>
    <p:sldLayoutId id="2147483741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r>
              <a:rPr lang="en-US" altLang="ko-KR"/>
              <a:t>2020/10/31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AVR </a:t>
            </a:r>
            <a:r>
              <a:rPr lang="ko-KR" altLang="en-US" sz="4000" dirty="0"/>
              <a:t>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RRL</a:t>
            </a:r>
          </a:p>
          <a:p>
            <a:r>
              <a:rPr lang="ko-KR" altLang="en-US" sz="1600" dirty="0"/>
              <a:t>공성진</a:t>
            </a:r>
            <a:endParaRPr lang="en-US" altLang="ko-KR" sz="1600" dirty="0"/>
          </a:p>
          <a:p>
            <a:r>
              <a:rPr lang="en-US" altLang="ko-KR" sz="1600"/>
              <a:t>2021.09.02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041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509F6-3722-49A7-B5C6-4DC2DF815CD7}"/>
              </a:ext>
            </a:extLst>
          </p:cNvPr>
          <p:cNvSpPr txBox="1"/>
          <p:nvPr/>
        </p:nvSpPr>
        <p:spPr>
          <a:xfrm>
            <a:off x="1178741" y="1536174"/>
            <a:ext cx="6576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SRAM</a:t>
            </a:r>
            <a:r>
              <a:rPr lang="en-US" altLang="ko-KR" sz="1500" dirty="0"/>
              <a:t> : Static RAM</a:t>
            </a:r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주기적으로 </a:t>
            </a:r>
            <a:r>
              <a:rPr lang="en-US" altLang="ko-KR" sz="1500" dirty="0"/>
              <a:t>Refresh</a:t>
            </a:r>
            <a:r>
              <a:rPr lang="ko-KR" altLang="en-US" sz="1500" dirty="0"/>
              <a:t>가 필요한 </a:t>
            </a:r>
            <a:r>
              <a:rPr lang="en-US" altLang="ko-KR" sz="1500" dirty="0"/>
              <a:t>DRAM</a:t>
            </a:r>
            <a:r>
              <a:rPr lang="ko-KR" altLang="en-US" sz="1500" dirty="0"/>
              <a:t>과는 달리</a:t>
            </a:r>
            <a:r>
              <a:rPr lang="en-US" altLang="ko-KR" sz="1500" dirty="0"/>
              <a:t> </a:t>
            </a:r>
            <a:r>
              <a:rPr lang="ko-KR" altLang="en-US" sz="1500" dirty="0"/>
              <a:t>기억장치에 전원이</a:t>
            </a:r>
            <a:endParaRPr lang="en-US" altLang="ko-KR" sz="1500" dirty="0"/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 공급되는 한 그 내용이 계속 보존됨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>
                <a:solidFill>
                  <a:srgbClr val="FF0000"/>
                </a:solidFill>
              </a:rPr>
              <a:t>Flash Memory </a:t>
            </a:r>
            <a:r>
              <a:rPr lang="en-US" altLang="ko-KR" sz="1500" dirty="0"/>
              <a:t>: </a:t>
            </a:r>
            <a:r>
              <a:rPr lang="ko-KR" altLang="en-US" sz="1500" dirty="0"/>
              <a:t>전기적으로 데이터를 지우고 다시 쓸 수 있는 </a:t>
            </a:r>
            <a:endParaRPr lang="en-US" altLang="ko-KR" sz="1500" dirty="0"/>
          </a:p>
          <a:p>
            <a:r>
              <a:rPr lang="en-US" altLang="ko-KR" sz="1500" dirty="0"/>
              <a:t>                     </a:t>
            </a:r>
            <a:r>
              <a:rPr lang="ko-KR" altLang="en-US" sz="1500" dirty="0"/>
              <a:t>비휘발성 기억장치</a:t>
            </a:r>
            <a:endParaRPr lang="en-US" altLang="ko-KR" sz="1500" dirty="0"/>
          </a:p>
          <a:p>
            <a:r>
              <a:rPr lang="en-US" altLang="ko-KR" sz="1500" dirty="0"/>
              <a:t>                     </a:t>
            </a:r>
            <a:r>
              <a:rPr lang="ko-KR" altLang="en-US" sz="1500" dirty="0"/>
              <a:t>메모리 셀의 구조가 간단하여 대용량에 적합</a:t>
            </a:r>
            <a:endParaRPr lang="en-US" altLang="ko-KR" sz="1500" dirty="0"/>
          </a:p>
          <a:p>
            <a:r>
              <a:rPr lang="en-US" altLang="ko-KR" sz="1500" dirty="0"/>
              <a:t>                     </a:t>
            </a:r>
            <a:r>
              <a:rPr lang="ko-KR" altLang="en-US" sz="1500" dirty="0" err="1"/>
              <a:t>읽는건</a:t>
            </a:r>
            <a:r>
              <a:rPr lang="ko-KR" altLang="en-US" sz="1500" dirty="0"/>
              <a:t> </a:t>
            </a:r>
            <a:r>
              <a:rPr lang="en-US" altLang="ko-KR" sz="1500" dirty="0"/>
              <a:t>byte</a:t>
            </a:r>
            <a:r>
              <a:rPr lang="ko-KR" altLang="en-US" sz="1500" dirty="0"/>
              <a:t> 단위가 가능하지만 쓰기는 블록 단위</a:t>
            </a:r>
            <a:endParaRPr lang="en-US" altLang="ko-KR" sz="1500" dirty="0"/>
          </a:p>
          <a:p>
            <a:r>
              <a:rPr lang="en-US" altLang="ko-KR" sz="1500" dirty="0"/>
              <a:t>                     </a:t>
            </a:r>
          </a:p>
          <a:p>
            <a:endParaRPr lang="en-US" altLang="ko-KR" sz="1500" dirty="0"/>
          </a:p>
          <a:p>
            <a:r>
              <a:rPr lang="en-US" altLang="ko-KR" sz="1500" dirty="0">
                <a:solidFill>
                  <a:srgbClr val="FF0000"/>
                </a:solidFill>
              </a:rPr>
              <a:t>EEPROM</a:t>
            </a:r>
            <a:r>
              <a:rPr lang="en-US" altLang="ko-KR" sz="1500" dirty="0"/>
              <a:t> : Electrically Erasable PROM</a:t>
            </a:r>
          </a:p>
          <a:p>
            <a:r>
              <a:rPr lang="en-US" altLang="ko-KR" sz="1500" dirty="0"/>
              <a:t>              </a:t>
            </a:r>
            <a:r>
              <a:rPr lang="ko-KR" altLang="en-US" sz="1500" dirty="0"/>
              <a:t>전기적으로 데이터를 쓰고 지울 수 있는 비휘발성 메모리</a:t>
            </a:r>
            <a:endParaRPr lang="en-US" altLang="ko-KR" sz="1500" dirty="0"/>
          </a:p>
          <a:p>
            <a:r>
              <a:rPr lang="en-US" altLang="ko-KR" sz="1500" dirty="0"/>
              <a:t>              </a:t>
            </a:r>
            <a:r>
              <a:rPr lang="ko-KR" altLang="en-US" sz="1500" dirty="0" err="1"/>
              <a:t>메모리셀이</a:t>
            </a:r>
            <a:r>
              <a:rPr lang="ko-KR" altLang="en-US" sz="1500" dirty="0"/>
              <a:t> 플래시 메모리보다 복잡하여 대용량에 부적합</a:t>
            </a:r>
            <a:endParaRPr lang="en-US" altLang="ko-KR" sz="1500" dirty="0"/>
          </a:p>
          <a:p>
            <a:r>
              <a:rPr lang="en-US" altLang="ko-KR" sz="1500" dirty="0"/>
              <a:t>              byte</a:t>
            </a:r>
            <a:r>
              <a:rPr lang="ko-KR" altLang="en-US" sz="1500" dirty="0"/>
              <a:t> 단위로 수정할 수 있는 장점</a:t>
            </a:r>
          </a:p>
        </p:txBody>
      </p:sp>
    </p:spTree>
    <p:extLst>
      <p:ext uri="{BB962C8B-B14F-4D97-AF65-F5344CB8AC3E}">
        <p14:creationId xmlns:p14="http://schemas.microsoft.com/office/powerpoint/2010/main" val="53496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B4751B8-D4EB-407C-A74E-F3A791EA3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9" y="1264415"/>
            <a:ext cx="6716062" cy="1581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5392A-17BC-428B-A819-E5C0ED9B3829}"/>
              </a:ext>
            </a:extLst>
          </p:cNvPr>
          <p:cNvSpPr txBox="1"/>
          <p:nvPr/>
        </p:nvSpPr>
        <p:spPr>
          <a:xfrm>
            <a:off x="1371600" y="3429000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JTAG : Joint Test Action Group</a:t>
            </a:r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디지털 회로에서 특정 노드의 디지털 입출력을 위해 직렬 통신 </a:t>
            </a:r>
            <a:endParaRPr lang="en-US" altLang="ko-KR" sz="1500" dirty="0"/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방식으로 출력 데이터를 전송하거나 입력 데이터를 수신하는 </a:t>
            </a:r>
            <a:endParaRPr lang="en-US" altLang="ko-KR" sz="1500" dirty="0"/>
          </a:p>
          <a:p>
            <a:r>
              <a:rPr lang="ko-KR" altLang="en-US" sz="1500" dirty="0"/>
              <a:t>         방식을 말함</a:t>
            </a:r>
            <a:endParaRPr lang="en-US" altLang="ko-KR" sz="1500" dirty="0"/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컴퓨터와 반도체 소자를 연결하여 </a:t>
            </a:r>
            <a:r>
              <a:rPr lang="en-US" altLang="ko-KR" sz="1500" dirty="0"/>
              <a:t>On-Chip-Debug(OCD), ISP,</a:t>
            </a:r>
          </a:p>
          <a:p>
            <a:r>
              <a:rPr lang="en-US" altLang="ko-KR" sz="1500" dirty="0"/>
              <a:t>         PCB </a:t>
            </a:r>
            <a:r>
              <a:rPr lang="ko-KR" altLang="en-US" sz="1500" dirty="0"/>
              <a:t>테스트 등을 수행하는 인터페이스 기술</a:t>
            </a:r>
            <a:endParaRPr lang="en-US" altLang="ko-KR" sz="1500" dirty="0"/>
          </a:p>
          <a:p>
            <a:r>
              <a:rPr lang="en-US" altLang="ko-KR" sz="1500" dirty="0"/>
              <a:t>         IEEE Standard 1149.1</a:t>
            </a:r>
            <a:r>
              <a:rPr lang="ko-KR" altLang="en-US" sz="1500" dirty="0"/>
              <a:t>로 표준화되어 있음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ATmega128</a:t>
            </a:r>
            <a:r>
              <a:rPr lang="ko-KR" altLang="en-US" sz="1500" dirty="0"/>
              <a:t>은 이를 위해 소자 내부에 </a:t>
            </a:r>
            <a:r>
              <a:rPr lang="en-US" altLang="ko-KR" sz="1500" dirty="0"/>
              <a:t>JTAG </a:t>
            </a:r>
            <a:r>
              <a:rPr lang="ko-KR" altLang="en-US" sz="1500" dirty="0"/>
              <a:t>인터페이스 지원 기능을 포함하고 있으며 외부에는 </a:t>
            </a:r>
            <a:r>
              <a:rPr lang="en-US" altLang="ko-KR" sz="1500" dirty="0"/>
              <a:t>TMS, TCK, TDI, TDO </a:t>
            </a:r>
            <a:r>
              <a:rPr lang="ko-KR" altLang="en-US" sz="1500" dirty="0"/>
              <a:t>등 </a:t>
            </a:r>
            <a:r>
              <a:rPr lang="en-US" altLang="ko-KR" sz="1500" dirty="0"/>
              <a:t>4</a:t>
            </a:r>
            <a:r>
              <a:rPr lang="ko-KR" altLang="en-US" sz="1500" dirty="0"/>
              <a:t>개의 </a:t>
            </a:r>
            <a:r>
              <a:rPr lang="en-US" altLang="ko-KR" sz="1500" dirty="0"/>
              <a:t>JTAG </a:t>
            </a:r>
            <a:r>
              <a:rPr lang="ko-KR" altLang="en-US" sz="1500" dirty="0"/>
              <a:t>인터페이스 핀을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375907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88FC51A2-877A-449B-A2D1-192F15DC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38" y="1463856"/>
            <a:ext cx="7354326" cy="1581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228FD7-3736-4214-AC0B-55816B32A6F3}"/>
              </a:ext>
            </a:extLst>
          </p:cNvPr>
          <p:cNvSpPr txBox="1"/>
          <p:nvPr/>
        </p:nvSpPr>
        <p:spPr>
          <a:xfrm>
            <a:off x="790063" y="3518108"/>
            <a:ext cx="7354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별도의 </a:t>
            </a:r>
            <a:r>
              <a:rPr lang="ko-KR" altLang="en-US" sz="1500" dirty="0" err="1"/>
              <a:t>사전분주기와</a:t>
            </a:r>
            <a:r>
              <a:rPr lang="ko-KR" altLang="en-US" sz="1500" dirty="0"/>
              <a:t> 비교모드가 있는 두 개의 </a:t>
            </a:r>
            <a:r>
              <a:rPr lang="en-US" altLang="ko-KR" sz="1500" dirty="0"/>
              <a:t>8bit</a:t>
            </a:r>
            <a:r>
              <a:rPr lang="ko-KR" altLang="en-US" sz="1500" dirty="0"/>
              <a:t> 타이머</a:t>
            </a:r>
            <a:r>
              <a:rPr lang="en-US" altLang="ko-KR" sz="1500" dirty="0"/>
              <a:t>/</a:t>
            </a:r>
            <a:r>
              <a:rPr lang="ko-KR" altLang="en-US" sz="1500" dirty="0"/>
              <a:t>카운터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별도의 분주기와 비교모드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캡처모드가</a:t>
            </a:r>
            <a:r>
              <a:rPr lang="ko-KR" altLang="en-US" sz="1500" dirty="0"/>
              <a:t> 있는 </a:t>
            </a:r>
            <a:r>
              <a:rPr lang="en-US" altLang="ko-KR" sz="1500" dirty="0"/>
              <a:t>2</a:t>
            </a:r>
            <a:r>
              <a:rPr lang="ko-KR" altLang="en-US" sz="1500" dirty="0"/>
              <a:t>개의 확장된 </a:t>
            </a:r>
            <a:r>
              <a:rPr lang="en-US" altLang="ko-KR" sz="1500" dirty="0"/>
              <a:t>16bit </a:t>
            </a:r>
            <a:r>
              <a:rPr lang="ko-KR" altLang="en-US" sz="1500" dirty="0"/>
              <a:t>타이머</a:t>
            </a:r>
            <a:r>
              <a:rPr lang="en-US" altLang="ko-KR" sz="1500" dirty="0"/>
              <a:t>/</a:t>
            </a:r>
            <a:r>
              <a:rPr lang="ko-KR" altLang="en-US" sz="1500" dirty="0"/>
              <a:t>카운터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Real Time Counter</a:t>
            </a:r>
            <a:r>
              <a:rPr lang="ko-KR" altLang="en-US" sz="1500" dirty="0"/>
              <a:t>를 위한 </a:t>
            </a:r>
            <a:r>
              <a:rPr lang="ko-KR" altLang="en-US" sz="1500" dirty="0" err="1"/>
              <a:t>발진기가</a:t>
            </a:r>
            <a:r>
              <a:rPr lang="ko-KR" altLang="en-US" sz="1500" dirty="0"/>
              <a:t> 있음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두 개의 </a:t>
            </a:r>
            <a:r>
              <a:rPr lang="en-US" altLang="ko-KR" sz="1500" dirty="0"/>
              <a:t>8bit PWM </a:t>
            </a:r>
            <a:r>
              <a:rPr lang="ko-KR" altLang="en-US" sz="1500" dirty="0"/>
              <a:t>채널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2~16bit</a:t>
            </a:r>
            <a:r>
              <a:rPr lang="ko-KR" altLang="en-US" sz="1500" dirty="0"/>
              <a:t>로 설정할 수 있는 분해능을 가진 </a:t>
            </a:r>
            <a:r>
              <a:rPr lang="en-US" altLang="ko-KR" sz="1500" dirty="0"/>
              <a:t>PWM </a:t>
            </a:r>
            <a:r>
              <a:rPr lang="ko-KR" altLang="en-US" sz="1500" dirty="0"/>
              <a:t>채널이 </a:t>
            </a:r>
            <a:r>
              <a:rPr lang="en-US" altLang="ko-KR" sz="1500" dirty="0"/>
              <a:t>6</a:t>
            </a:r>
            <a:r>
              <a:rPr lang="ko-KR" altLang="en-US" sz="1500" dirty="0"/>
              <a:t>개 있음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출력 비교 </a:t>
            </a:r>
            <a:r>
              <a:rPr lang="en-US" altLang="ko-KR" sz="1500" dirty="0"/>
              <a:t>Modulator(</a:t>
            </a:r>
            <a:r>
              <a:rPr lang="ko-KR" altLang="en-US" sz="1500" dirty="0"/>
              <a:t>변조기</a:t>
            </a:r>
            <a:r>
              <a:rPr lang="en-US" altLang="ko-KR" sz="1500" dirty="0"/>
              <a:t>)</a:t>
            </a:r>
            <a:r>
              <a:rPr lang="ko-KR" altLang="en-US" sz="1500" dirty="0"/>
              <a:t>가 있음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A1A9B-3BA6-4B6D-B8F8-2112E9DA4851}"/>
              </a:ext>
            </a:extLst>
          </p:cNvPr>
          <p:cNvSpPr txBox="1"/>
          <p:nvPr/>
        </p:nvSpPr>
        <p:spPr>
          <a:xfrm>
            <a:off x="962802" y="5373839"/>
            <a:ext cx="6686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분해능 </a:t>
            </a:r>
            <a:r>
              <a:rPr lang="en-US" altLang="ko-KR" sz="1500" dirty="0"/>
              <a:t>: </a:t>
            </a:r>
            <a:r>
              <a:rPr lang="ko-KR" altLang="en-US" sz="1500" dirty="0"/>
              <a:t>서로 떨어져 있는 두 물체를 서로 구별할 수 있는 능력</a:t>
            </a:r>
          </a:p>
        </p:txBody>
      </p:sp>
    </p:spTree>
    <p:extLst>
      <p:ext uri="{BB962C8B-B14F-4D97-AF65-F5344CB8AC3E}">
        <p14:creationId xmlns:p14="http://schemas.microsoft.com/office/powerpoint/2010/main" val="290424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28FD7-3736-4214-AC0B-55816B32A6F3}"/>
              </a:ext>
            </a:extLst>
          </p:cNvPr>
          <p:cNvSpPr txBox="1"/>
          <p:nvPr/>
        </p:nvSpPr>
        <p:spPr>
          <a:xfrm>
            <a:off x="1226290" y="1571862"/>
            <a:ext cx="73543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PWM</a:t>
            </a:r>
            <a:r>
              <a:rPr lang="en-US" altLang="ko-KR" sz="1500" dirty="0"/>
              <a:t> : Pulse Width Modulation </a:t>
            </a:r>
            <a:r>
              <a:rPr lang="ko-KR" altLang="en-US" sz="1500" dirty="0"/>
              <a:t>펄스 폭 변조</a:t>
            </a:r>
            <a:endParaRPr lang="en-US" altLang="ko-KR" sz="1500" dirty="0"/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펄스 폭 변조를 통해 디지털 신호의 </a:t>
            </a:r>
            <a:r>
              <a:rPr lang="en-US" altLang="ko-KR" sz="1500" dirty="0"/>
              <a:t>0</a:t>
            </a:r>
            <a:r>
              <a:rPr lang="ko-KR" altLang="en-US" sz="1500" dirty="0"/>
              <a:t>과 </a:t>
            </a:r>
            <a:r>
              <a:rPr lang="en-US" altLang="ko-KR" sz="1500" dirty="0"/>
              <a:t>1</a:t>
            </a:r>
            <a:r>
              <a:rPr lang="ko-KR" altLang="en-US" sz="1500" dirty="0"/>
              <a:t>의 비율을 조정함</a:t>
            </a:r>
            <a:endParaRPr lang="en-US" altLang="ko-KR" sz="1500" dirty="0"/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디지털 신호를 아날로그 신호처럼</a:t>
            </a:r>
            <a:endParaRPr lang="en-US" altLang="ko-KR" sz="1500" dirty="0"/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모터 제어에도 사용됨</a:t>
            </a:r>
            <a:r>
              <a:rPr lang="en-US" altLang="ko-KR" sz="1500" dirty="0"/>
              <a:t>. </a:t>
            </a:r>
            <a:r>
              <a:rPr lang="ko-KR" altLang="en-US" sz="1500" dirty="0"/>
              <a:t>펄스 폭의 변조를 통해 모터의 속도를 제어할 수 있음</a:t>
            </a:r>
            <a:endParaRPr lang="en-US" altLang="ko-KR" sz="1500" dirty="0"/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파형의 주기가 짧으면 짧을수록 부드럽게 동작하게 됨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86015-1881-434A-84D4-F1776916D48B}"/>
              </a:ext>
            </a:extLst>
          </p:cNvPr>
          <p:cNvSpPr txBox="1"/>
          <p:nvPr/>
        </p:nvSpPr>
        <p:spPr>
          <a:xfrm>
            <a:off x="1226290" y="2809330"/>
            <a:ext cx="600651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Timer</a:t>
            </a:r>
            <a:r>
              <a:rPr lang="en-US" altLang="ko-KR" sz="1500" dirty="0"/>
              <a:t> : MCU</a:t>
            </a:r>
            <a:r>
              <a:rPr lang="ko-KR" altLang="en-US" sz="1500" dirty="0"/>
              <a:t>의</a:t>
            </a:r>
            <a:r>
              <a:rPr lang="en-US" altLang="ko-KR" sz="1500" dirty="0"/>
              <a:t> </a:t>
            </a:r>
            <a:r>
              <a:rPr lang="ko-KR" altLang="en-US" sz="1500" dirty="0"/>
              <a:t>내부 클럭을 이용하여 일정시간 간격의 펄스를 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만들어 내거나 일정시간 경과 후에 인터럽트를 발생시키는</a:t>
            </a:r>
            <a:endParaRPr lang="en-US" altLang="ko-KR" sz="1500" dirty="0"/>
          </a:p>
          <a:p>
            <a:r>
              <a:rPr lang="ko-KR" altLang="en-US" sz="1500" dirty="0"/>
              <a:t>          기능을 함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en-US" altLang="ko-KR" sz="1500" dirty="0" err="1"/>
              <a:t>prescaler</a:t>
            </a:r>
            <a:r>
              <a:rPr lang="ko-KR" altLang="en-US" sz="1500" dirty="0"/>
              <a:t>를 사용함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en-US" altLang="ko-KR" sz="1500" dirty="0" err="1"/>
              <a:t>Prescale</a:t>
            </a:r>
            <a:r>
              <a:rPr lang="en-US" altLang="ko-KR" sz="1500" dirty="0"/>
              <a:t> </a:t>
            </a:r>
            <a:r>
              <a:rPr lang="ko-KR" altLang="en-US" sz="1500" dirty="0"/>
              <a:t>값에 따라 분주비가 </a:t>
            </a:r>
            <a:r>
              <a:rPr lang="ko-KR" altLang="en-US" sz="1500" dirty="0" err="1"/>
              <a:t>정해짐</a:t>
            </a:r>
            <a:r>
              <a:rPr lang="ko-KR" altLang="en-US" sz="1500" dirty="0"/>
              <a:t> </a:t>
            </a:r>
            <a:r>
              <a:rPr lang="en-US" altLang="ko-KR" sz="1500" dirty="0"/>
              <a:t>(8, 64, 256, 1024)</a:t>
            </a:r>
          </a:p>
          <a:p>
            <a:r>
              <a:rPr lang="en-US" altLang="ko-KR" sz="1500" dirty="0"/>
              <a:t>          </a:t>
            </a:r>
            <a:r>
              <a:rPr lang="en-US" altLang="ko-KR" sz="1500" dirty="0" err="1"/>
              <a:t>prescale</a:t>
            </a:r>
            <a:r>
              <a:rPr lang="ko-KR" altLang="en-US" sz="1500" dirty="0"/>
              <a:t>은 </a:t>
            </a:r>
            <a:r>
              <a:rPr lang="en-US" altLang="ko-KR" sz="1500" dirty="0"/>
              <a:t>MCU</a:t>
            </a:r>
            <a:r>
              <a:rPr lang="ko-KR" altLang="en-US" sz="1500" dirty="0"/>
              <a:t>가 발생시키는 클럭에서 분주비의 개수만큼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을 묶어 그 묶은 클럭을 다시 하나의 클럭이라고 인지하도록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만드는 것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>
                <a:solidFill>
                  <a:srgbClr val="FF0000"/>
                </a:solidFill>
              </a:rPr>
              <a:t>Counter</a:t>
            </a:r>
            <a:r>
              <a:rPr lang="en-US" altLang="ko-KR" sz="1500" dirty="0"/>
              <a:t> : </a:t>
            </a:r>
            <a:r>
              <a:rPr lang="ko-KR" altLang="en-US" sz="1500" dirty="0"/>
              <a:t>외부 핀을 통해서 들어오는 펄스의 수를  세는 역할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073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CE9F33A-E216-4589-84CC-C95E970B2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5" y="1409186"/>
            <a:ext cx="5944430" cy="172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7BEBC-FCEE-443E-B227-4F45F7759FE0}"/>
              </a:ext>
            </a:extLst>
          </p:cNvPr>
          <p:cNvSpPr txBox="1"/>
          <p:nvPr/>
        </p:nvSpPr>
        <p:spPr>
          <a:xfrm>
            <a:off x="1333850" y="3429000"/>
            <a:ext cx="63756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/>
              <a:t>8</a:t>
            </a:r>
            <a:r>
              <a:rPr lang="ko-KR" altLang="en-US" sz="1500" dirty="0"/>
              <a:t>채널</a:t>
            </a:r>
            <a:r>
              <a:rPr lang="en-US" altLang="ko-KR" sz="1500" dirty="0"/>
              <a:t>, 10bit</a:t>
            </a:r>
            <a:r>
              <a:rPr lang="ko-KR" altLang="en-US" sz="1500" dirty="0"/>
              <a:t> </a:t>
            </a:r>
            <a:r>
              <a:rPr lang="en-US" altLang="ko-KR" sz="1500" dirty="0"/>
              <a:t>ADC </a:t>
            </a:r>
            <a:r>
              <a:rPr lang="ko-KR" altLang="en-US" sz="1500" dirty="0"/>
              <a:t>제공</a:t>
            </a:r>
            <a:endParaRPr lang="en-US" altLang="ko-KR" sz="1500" dirty="0"/>
          </a:p>
          <a:p>
            <a:r>
              <a:rPr lang="en-US" altLang="ko-KR" sz="1500" dirty="0"/>
              <a:t>    8</a:t>
            </a:r>
            <a:r>
              <a:rPr lang="ko-KR" altLang="en-US" sz="1500" dirty="0"/>
              <a:t>개의 단일 종단입력 채널</a:t>
            </a:r>
            <a:endParaRPr lang="en-US" altLang="ko-KR" sz="1500" dirty="0"/>
          </a:p>
          <a:p>
            <a:r>
              <a:rPr lang="en-US" altLang="ko-KR" sz="1500" dirty="0"/>
              <a:t>    7</a:t>
            </a:r>
            <a:r>
              <a:rPr lang="ko-KR" altLang="en-US" sz="1500" dirty="0"/>
              <a:t>개의 </a:t>
            </a:r>
            <a:r>
              <a:rPr lang="ko-KR" altLang="en-US" sz="1500" dirty="0" err="1"/>
              <a:t>차동입력</a:t>
            </a:r>
            <a:r>
              <a:rPr lang="ko-KR" altLang="en-US" sz="1500" dirty="0"/>
              <a:t> 채널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프로그램이 가능한 입력</a:t>
            </a:r>
            <a:r>
              <a:rPr lang="en-US" altLang="ko-KR" sz="1500" dirty="0"/>
              <a:t>gain</a:t>
            </a:r>
            <a:r>
              <a:rPr lang="ko-KR" altLang="en-US" sz="1500" dirty="0"/>
              <a:t>을 갖는 </a:t>
            </a:r>
            <a:r>
              <a:rPr lang="en-US" altLang="ko-KR" sz="1500" dirty="0"/>
              <a:t>2</a:t>
            </a:r>
            <a:r>
              <a:rPr lang="ko-KR" altLang="en-US" sz="1500" dirty="0"/>
              <a:t>개의 채널이 있음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2</a:t>
            </a:r>
            <a:r>
              <a:rPr lang="ko-KR" altLang="en-US" sz="1500" dirty="0"/>
              <a:t>선을 이용한 직렬 통신 </a:t>
            </a:r>
            <a:r>
              <a:rPr lang="en-US" altLang="ko-KR" sz="1500" dirty="0"/>
              <a:t>(TWI)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/>
              <a:t>2</a:t>
            </a:r>
            <a:r>
              <a:rPr lang="ko-KR" altLang="en-US" sz="1500" dirty="0"/>
              <a:t>개의 전 이중 직렬 통신포트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마스터</a:t>
            </a:r>
            <a:r>
              <a:rPr lang="en-US" altLang="ko-KR" sz="1500" dirty="0"/>
              <a:t>/</a:t>
            </a:r>
            <a:r>
              <a:rPr lang="ko-KR" altLang="en-US" sz="1500" dirty="0" err="1"/>
              <a:t>슬레이브</a:t>
            </a:r>
            <a:r>
              <a:rPr lang="ko-KR" altLang="en-US" sz="1500" dirty="0"/>
              <a:t> </a:t>
            </a:r>
            <a:r>
              <a:rPr lang="en-US" altLang="ko-KR" sz="1500" dirty="0"/>
              <a:t>SPI </a:t>
            </a:r>
            <a:r>
              <a:rPr lang="ko-KR" altLang="en-US" sz="1500" dirty="0"/>
              <a:t>직렬 인터페이스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내부 </a:t>
            </a:r>
            <a:r>
              <a:rPr lang="ko-KR" altLang="en-US" sz="1500" dirty="0" err="1"/>
              <a:t>발진기를</a:t>
            </a:r>
            <a:r>
              <a:rPr lang="ko-KR" altLang="en-US" sz="1500" dirty="0"/>
              <a:t> 가진 프로그램 가능한 </a:t>
            </a:r>
            <a:r>
              <a:rPr lang="en-US" altLang="ko-KR" sz="1500" dirty="0"/>
              <a:t>Watchdog Timer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칩 내부 아날로그 비교기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33619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7BEBC-FCEE-443E-B227-4F45F7759FE0}"/>
              </a:ext>
            </a:extLst>
          </p:cNvPr>
          <p:cNvSpPr txBox="1"/>
          <p:nvPr/>
        </p:nvSpPr>
        <p:spPr>
          <a:xfrm>
            <a:off x="1166070" y="1499532"/>
            <a:ext cx="63756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ATmega128</a:t>
            </a:r>
            <a:r>
              <a:rPr lang="ko-KR" altLang="en-US" sz="1500" dirty="0"/>
              <a:t>에서 신호를 </a:t>
            </a:r>
            <a:r>
              <a:rPr lang="ko-KR" altLang="en-US" sz="1500" dirty="0" err="1"/>
              <a:t>입력받는</a:t>
            </a:r>
            <a:r>
              <a:rPr lang="ko-KR" altLang="en-US" sz="1500" dirty="0"/>
              <a:t> </a:t>
            </a:r>
            <a:r>
              <a:rPr lang="en-US" altLang="ko-KR" sz="1500" dirty="0"/>
              <a:t>2</a:t>
            </a:r>
            <a:r>
              <a:rPr lang="ko-KR" altLang="en-US" sz="1500" dirty="0"/>
              <a:t>가지 방법</a:t>
            </a:r>
            <a:endParaRPr lang="en-US" altLang="ko-KR" sz="1500" dirty="0"/>
          </a:p>
          <a:p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>
                <a:solidFill>
                  <a:srgbClr val="FF0000"/>
                </a:solidFill>
              </a:rPr>
              <a:t>Single – ended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입력되는 신호의 크기를 접지와 비교하여 측정하는 것</a:t>
            </a:r>
            <a:endParaRPr lang="en-US" altLang="ko-KR" sz="1500" dirty="0"/>
          </a:p>
          <a:p>
            <a:pPr marL="342900" indent="-342900">
              <a:buAutoNum type="arabicPeriod" startAt="2"/>
            </a:pPr>
            <a:r>
              <a:rPr lang="en-US" altLang="ko-KR" sz="1500" dirty="0">
                <a:solidFill>
                  <a:srgbClr val="FF0000"/>
                </a:solidFill>
              </a:rPr>
              <a:t>Differential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두 개의 입력포트로 각 신호가 들어가게 되고</a:t>
            </a:r>
            <a:r>
              <a:rPr lang="en-US" altLang="ko-KR" sz="1500" dirty="0"/>
              <a:t>, </a:t>
            </a:r>
            <a:r>
              <a:rPr lang="ko-KR" altLang="en-US" sz="1500" dirty="0"/>
              <a:t>입력신호는 두 신호의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 전압 차로 주어짐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단일입력은 잡음이 들어오게 되면 그 잡음도 그대로 입력되는 특성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 err="1"/>
              <a:t>차동입력이</a:t>
            </a:r>
            <a:r>
              <a:rPr lang="ko-KR" altLang="en-US" sz="1500" dirty="0"/>
              <a:t> 단일입력에 비해 잡음에 강한 특성을 가짐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 err="1"/>
              <a:t>차동입력에서</a:t>
            </a:r>
            <a:r>
              <a:rPr lang="ko-KR" altLang="en-US" sz="1500" dirty="0"/>
              <a:t> 두 신호선에 잡음이 공통으로 나타나게 되면 두 신호의 차에는 잡음이 제거됨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879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7BEBC-FCEE-443E-B227-4F45F7759FE0}"/>
              </a:ext>
            </a:extLst>
          </p:cNvPr>
          <p:cNvSpPr txBox="1"/>
          <p:nvPr/>
        </p:nvSpPr>
        <p:spPr>
          <a:xfrm>
            <a:off x="1495172" y="4252437"/>
            <a:ext cx="63756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TWI : Two Wire Interface</a:t>
            </a:r>
          </a:p>
          <a:p>
            <a:r>
              <a:rPr lang="en-US" altLang="ko-KR" sz="1500" dirty="0"/>
              <a:t>        2</a:t>
            </a:r>
            <a:r>
              <a:rPr lang="ko-KR" altLang="en-US" sz="1500" dirty="0"/>
              <a:t>개의 라인으로만 데이터를 전송하는 직렬 전송 방식</a:t>
            </a:r>
            <a:endParaRPr lang="en-US" altLang="ko-KR" sz="1500" dirty="0"/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데이터</a:t>
            </a:r>
            <a:r>
              <a:rPr lang="en-US" altLang="ko-KR" sz="1500" dirty="0"/>
              <a:t>(SDA)</a:t>
            </a:r>
            <a:r>
              <a:rPr lang="ko-KR" altLang="en-US" sz="1500" dirty="0"/>
              <a:t>를 클럭</a:t>
            </a:r>
            <a:r>
              <a:rPr lang="en-US" altLang="ko-KR" sz="1500" dirty="0"/>
              <a:t>(SCK)</a:t>
            </a:r>
            <a:r>
              <a:rPr lang="ko-KR" altLang="en-US" sz="1500" dirty="0"/>
              <a:t>에 동기화하여 주고 받음</a:t>
            </a:r>
            <a:endParaRPr lang="en-US" altLang="ko-KR" sz="1500" dirty="0"/>
          </a:p>
          <a:p>
            <a:r>
              <a:rPr lang="en-US" altLang="ko-KR" sz="1500" dirty="0"/>
              <a:t>        (Serial Data line, Serial Clock line)</a:t>
            </a:r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앞에서 </a:t>
            </a:r>
            <a:r>
              <a:rPr lang="en-US" altLang="ko-KR" sz="1500" dirty="0"/>
              <a:t>SPI</a:t>
            </a:r>
            <a:r>
              <a:rPr lang="ko-KR" altLang="en-US" sz="1500" dirty="0"/>
              <a:t>보다 적은 라인을 사용</a:t>
            </a: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DB1BA-CCF8-4E79-B07B-09ADC92B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48" y="953174"/>
            <a:ext cx="5596755" cy="27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7BEBC-FCEE-443E-B227-4F45F7759FE0}"/>
              </a:ext>
            </a:extLst>
          </p:cNvPr>
          <p:cNvSpPr txBox="1"/>
          <p:nvPr/>
        </p:nvSpPr>
        <p:spPr>
          <a:xfrm>
            <a:off x="1201557" y="1618294"/>
            <a:ext cx="6375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UART : Universal Asynchronous Receiver / Transmitter  - </a:t>
            </a:r>
            <a:r>
              <a:rPr lang="ko-KR" altLang="en-US" sz="1500" dirty="0"/>
              <a:t>비동기식 통신</a:t>
            </a:r>
            <a:endParaRPr lang="en-US" altLang="ko-KR" sz="1500" dirty="0"/>
          </a:p>
          <a:p>
            <a:r>
              <a:rPr lang="en-US" altLang="ko-KR" sz="1500" dirty="0"/>
              <a:t>USRT : Universal Synchronous Receiver / Transmitter – </a:t>
            </a:r>
            <a:r>
              <a:rPr lang="ko-KR" altLang="en-US" sz="1500" dirty="0"/>
              <a:t>동기식 통신</a:t>
            </a:r>
            <a:endParaRPr lang="en-US" altLang="ko-KR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E8F450-A052-4C8A-82EE-C9BC07FA8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49" y="2625726"/>
            <a:ext cx="4796636" cy="1286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B940A-2188-4D6F-B15E-00CA709873B7}"/>
              </a:ext>
            </a:extLst>
          </p:cNvPr>
          <p:cNvSpPr txBox="1"/>
          <p:nvPr/>
        </p:nvSpPr>
        <p:spPr>
          <a:xfrm>
            <a:off x="1197578" y="4391043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통신방법은 클럭을 같이 보내느냐 </a:t>
            </a:r>
            <a:r>
              <a:rPr lang="ko-KR" altLang="en-US" dirty="0" err="1"/>
              <a:t>아니냐의</a:t>
            </a:r>
            <a:r>
              <a:rPr lang="ko-KR" altLang="en-US" dirty="0"/>
              <a:t> 차이가 있음</a:t>
            </a:r>
            <a:endParaRPr lang="en-US" altLang="ko-KR" dirty="0"/>
          </a:p>
          <a:p>
            <a:r>
              <a:rPr lang="en-US" altLang="ko-KR" dirty="0"/>
              <a:t>MCU</a:t>
            </a:r>
            <a:r>
              <a:rPr lang="ko-KR" altLang="en-US" dirty="0"/>
              <a:t>에는</a:t>
            </a:r>
            <a:r>
              <a:rPr lang="en-US" altLang="ko-KR" dirty="0"/>
              <a:t> </a:t>
            </a:r>
            <a:r>
              <a:rPr lang="ko-KR" altLang="en-US" dirty="0"/>
              <a:t>둘 다 포함되어 있어서 </a:t>
            </a:r>
            <a:r>
              <a:rPr lang="en-US" altLang="ko-KR" dirty="0"/>
              <a:t>USART</a:t>
            </a:r>
            <a:r>
              <a:rPr lang="ko-KR" altLang="en-US" dirty="0"/>
              <a:t> 라고 부름</a:t>
            </a:r>
          </a:p>
        </p:txBody>
      </p:sp>
    </p:spTree>
    <p:extLst>
      <p:ext uri="{BB962C8B-B14F-4D97-AF65-F5344CB8AC3E}">
        <p14:creationId xmlns:p14="http://schemas.microsoft.com/office/powerpoint/2010/main" val="117768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9AF78-3218-4A09-84E4-23516DB29883}"/>
              </a:ext>
            </a:extLst>
          </p:cNvPr>
          <p:cNvSpPr txBox="1"/>
          <p:nvPr/>
        </p:nvSpPr>
        <p:spPr>
          <a:xfrm>
            <a:off x="1317072" y="1149292"/>
            <a:ext cx="5872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Watchdog Timer : </a:t>
            </a:r>
            <a:r>
              <a:rPr lang="ko-KR" altLang="en-US" sz="1500" dirty="0"/>
              <a:t>시스템이 </a:t>
            </a:r>
            <a:r>
              <a:rPr lang="ko-KR" altLang="en-US" sz="1500" dirty="0" err="1"/>
              <a:t>고장나서</a:t>
            </a:r>
            <a:r>
              <a:rPr lang="ko-KR" altLang="en-US" sz="1500" dirty="0"/>
              <a:t> 중단되거나 소프트웨어 오류로 무한루프에 빠지는 상태를 감시하는 역할</a:t>
            </a:r>
            <a:endParaRPr lang="en-US" altLang="ko-KR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23A8CF-ADCA-4DA2-BF52-C3E52284C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74" y="1849637"/>
            <a:ext cx="6472904" cy="2785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38DC4-4DA5-4810-B2DC-61059C717757}"/>
              </a:ext>
            </a:extLst>
          </p:cNvPr>
          <p:cNvSpPr txBox="1"/>
          <p:nvPr/>
        </p:nvSpPr>
        <p:spPr>
          <a:xfrm>
            <a:off x="1317072" y="4915949"/>
            <a:ext cx="6082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Watchdog Timer</a:t>
            </a:r>
            <a:r>
              <a:rPr lang="ko-KR" altLang="en-US" sz="1500" dirty="0"/>
              <a:t>가 지정한 주기 이상이 지나면 펄스가 발생하여 리셋이 시작되고 </a:t>
            </a:r>
            <a:r>
              <a:rPr lang="en-US" altLang="ko-KR" sz="1500" dirty="0"/>
              <a:t>t(out)</a:t>
            </a:r>
            <a:r>
              <a:rPr lang="ko-KR" altLang="en-US" sz="1500" dirty="0"/>
              <a:t>동안 유지 </a:t>
            </a:r>
            <a:r>
              <a:rPr lang="en-US" altLang="ko-KR" sz="1500" dirty="0"/>
              <a:t>=&gt; Watchdog Reset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7195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1DB0E280-5C71-4B1F-A294-9DCB5C44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63" y="1448693"/>
            <a:ext cx="7059010" cy="1743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D3A1B-D022-4500-AA80-6CBD073B6FCC}"/>
              </a:ext>
            </a:extLst>
          </p:cNvPr>
          <p:cNvSpPr txBox="1"/>
          <p:nvPr/>
        </p:nvSpPr>
        <p:spPr>
          <a:xfrm>
            <a:off x="1143163" y="3640351"/>
            <a:ext cx="7059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/>
              <a:t>Power-on Reset</a:t>
            </a:r>
            <a:r>
              <a:rPr lang="ko-KR" altLang="en-US" sz="1500" dirty="0"/>
              <a:t>과 프로그램 가능한 </a:t>
            </a:r>
            <a:r>
              <a:rPr lang="ko-KR" altLang="en-US" sz="1500" dirty="0" err="1"/>
              <a:t>저전압</a:t>
            </a:r>
            <a:r>
              <a:rPr lang="ko-KR" altLang="en-US" sz="1500" dirty="0"/>
              <a:t> 검출회로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내부 </a:t>
            </a:r>
            <a:r>
              <a:rPr lang="en-US" altLang="ko-KR" sz="1500" dirty="0"/>
              <a:t>RC Oscillator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외부 내부 인터럽트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6</a:t>
            </a:r>
            <a:r>
              <a:rPr lang="ko-KR" altLang="en-US" sz="1500" dirty="0"/>
              <a:t>개의 슬립모드 </a:t>
            </a:r>
            <a:r>
              <a:rPr lang="en-US" altLang="ko-KR" sz="1500" dirty="0"/>
              <a:t>: Idle, ADC </a:t>
            </a:r>
            <a:r>
              <a:rPr lang="ko-KR" altLang="en-US" sz="1500" dirty="0"/>
              <a:t>노이즈</a:t>
            </a:r>
            <a:r>
              <a:rPr lang="en-US" altLang="ko-KR" sz="1500" dirty="0"/>
              <a:t> </a:t>
            </a:r>
            <a:r>
              <a:rPr lang="ko-KR" altLang="en-US" sz="1500" dirty="0"/>
              <a:t>감소</a:t>
            </a:r>
            <a:r>
              <a:rPr lang="en-US" altLang="ko-KR" sz="1500" dirty="0"/>
              <a:t>, </a:t>
            </a:r>
            <a:r>
              <a:rPr lang="ko-KR" altLang="en-US" sz="1500" dirty="0"/>
              <a:t>파워절약</a:t>
            </a:r>
            <a:r>
              <a:rPr lang="en-US" altLang="ko-KR" sz="1500" dirty="0"/>
              <a:t>, </a:t>
            </a:r>
            <a:r>
              <a:rPr lang="ko-KR" altLang="en-US" sz="1500" dirty="0"/>
              <a:t>파워다운</a:t>
            </a:r>
            <a:r>
              <a:rPr lang="en-US" altLang="ko-KR" sz="1500" dirty="0"/>
              <a:t>, </a:t>
            </a:r>
            <a:r>
              <a:rPr lang="ko-KR" altLang="en-US" sz="1500" dirty="0"/>
              <a:t>대기</a:t>
            </a:r>
            <a:r>
              <a:rPr lang="en-US" altLang="ko-KR" sz="1500" dirty="0"/>
              <a:t>, </a:t>
            </a:r>
            <a:r>
              <a:rPr lang="ko-KR" altLang="en-US" sz="1500" dirty="0"/>
              <a:t>확장대기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소프트웨어로 선택가능한 클럭 주파수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퓨즈를 통한 </a:t>
            </a:r>
            <a:r>
              <a:rPr lang="en-US" altLang="ko-KR" sz="1500" dirty="0"/>
              <a:t>ATmega103 </a:t>
            </a:r>
            <a:r>
              <a:rPr lang="ko-KR" altLang="en-US" sz="1500" dirty="0"/>
              <a:t>호환성 모드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err="1"/>
              <a:t>풀업</a:t>
            </a:r>
            <a:r>
              <a:rPr lang="ko-KR" altLang="en-US" sz="1500" dirty="0"/>
              <a:t> </a:t>
            </a:r>
            <a:r>
              <a:rPr lang="en-US" altLang="ko-KR" sz="1500" dirty="0"/>
              <a:t>Disable</a:t>
            </a:r>
            <a:r>
              <a:rPr lang="ko-KR" altLang="en-US" sz="1500" dirty="0"/>
              <a:t> 가능</a:t>
            </a:r>
            <a:endParaRPr lang="en-US" altLang="ko-KR" sz="1500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23797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5E83-C66E-45D8-AFF1-6789143A805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BACC2906-E5F2-4B4E-83BC-7DC47781B92A}"/>
              </a:ext>
            </a:extLst>
          </p:cNvPr>
          <p:cNvSpPr txBox="1">
            <a:spLocks/>
          </p:cNvSpPr>
          <p:nvPr/>
        </p:nvSpPr>
        <p:spPr>
          <a:xfrm>
            <a:off x="2402572" y="1590835"/>
            <a:ext cx="6510798" cy="4516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01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MCU &amp; MPU </a:t>
            </a:r>
          </a:p>
          <a:p>
            <a:endParaRPr lang="en-US" altLang="ko-KR" sz="24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Features</a:t>
            </a:r>
            <a:b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ATmega128 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메모리 구조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Pin configuration</a:t>
            </a: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05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Block Diagram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457200" indent="-457200">
              <a:buAutoNum type="arabicPlain" startAt="4"/>
            </a:pP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06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Status Resister</a:t>
            </a: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Interrupt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52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3D91D-4AED-4B69-AB9E-0EABA4722A32}"/>
              </a:ext>
            </a:extLst>
          </p:cNvPr>
          <p:cNvSpPr txBox="1"/>
          <p:nvPr/>
        </p:nvSpPr>
        <p:spPr>
          <a:xfrm>
            <a:off x="3261387" y="2105637"/>
            <a:ext cx="2543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</a:t>
            </a:r>
            <a:r>
              <a:rPr lang="ko-KR" altLang="en-US" dirty="0"/>
              <a:t>의 종류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Power-on Reset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External Reset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Brown-out Reset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Watchdog Reset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JTAG AVR Reset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846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3DA64-1950-4C12-ACE7-F617B8869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9" y="1532541"/>
            <a:ext cx="6611273" cy="281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F51B9-589C-4A93-8FAC-53DE417580D5}"/>
              </a:ext>
            </a:extLst>
          </p:cNvPr>
          <p:cNvSpPr txBox="1"/>
          <p:nvPr/>
        </p:nvSpPr>
        <p:spPr>
          <a:xfrm>
            <a:off x="3645016" y="1082180"/>
            <a:ext cx="1853967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Power-on Reset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8B539-09E5-4199-B075-131F92FC548F}"/>
              </a:ext>
            </a:extLst>
          </p:cNvPr>
          <p:cNvSpPr txBox="1"/>
          <p:nvPr/>
        </p:nvSpPr>
        <p:spPr>
          <a:xfrm>
            <a:off x="1375794" y="4697835"/>
            <a:ext cx="61155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전원</a:t>
            </a:r>
            <a:r>
              <a:rPr lang="en-US" altLang="ko-KR" sz="1500" dirty="0"/>
              <a:t> </a:t>
            </a:r>
            <a:r>
              <a:rPr lang="ko-KR" altLang="en-US" sz="1500" dirty="0"/>
              <a:t>전압이 </a:t>
            </a:r>
            <a:r>
              <a:rPr lang="en-US" altLang="ko-KR" sz="1500" dirty="0"/>
              <a:t>Power-on Reset Threshold (</a:t>
            </a:r>
            <a:r>
              <a:rPr lang="en-US" altLang="ko-KR" sz="1500" dirty="0" err="1"/>
              <a:t>Vpot</a:t>
            </a:r>
            <a:r>
              <a:rPr lang="en-US" altLang="ko-KR" sz="1500" dirty="0"/>
              <a:t>) </a:t>
            </a:r>
            <a:r>
              <a:rPr lang="ko-KR" altLang="en-US" sz="1500" dirty="0"/>
              <a:t>이하일 때 리셋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590207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F51B9-589C-4A93-8FAC-53DE417580D5}"/>
              </a:ext>
            </a:extLst>
          </p:cNvPr>
          <p:cNvSpPr txBox="1"/>
          <p:nvPr/>
        </p:nvSpPr>
        <p:spPr>
          <a:xfrm>
            <a:off x="3645016" y="1082180"/>
            <a:ext cx="1853967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External Reset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8B539-09E5-4199-B075-131F92FC548F}"/>
              </a:ext>
            </a:extLst>
          </p:cNvPr>
          <p:cNvSpPr txBox="1"/>
          <p:nvPr/>
        </p:nvSpPr>
        <p:spPr>
          <a:xfrm>
            <a:off x="1375794" y="4697835"/>
            <a:ext cx="6115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RESET </a:t>
            </a:r>
            <a:r>
              <a:rPr lang="ko-KR" altLang="en-US" sz="1500" dirty="0"/>
              <a:t>핀에</a:t>
            </a:r>
            <a:r>
              <a:rPr lang="en-US" altLang="ko-KR" sz="1500" dirty="0"/>
              <a:t> </a:t>
            </a:r>
            <a:r>
              <a:rPr lang="ko-KR" altLang="en-US" sz="1500" dirty="0"/>
              <a:t>지정된 </a:t>
            </a:r>
            <a:r>
              <a:rPr lang="ko-KR" altLang="en-US" sz="1500" dirty="0" err="1"/>
              <a:t>최소폭</a:t>
            </a:r>
            <a:r>
              <a:rPr lang="en-US" altLang="ko-KR" sz="1500" dirty="0"/>
              <a:t>(1.5us) </a:t>
            </a:r>
            <a:r>
              <a:rPr lang="ko-KR" altLang="en-US" sz="1500" dirty="0"/>
              <a:t>이상의 </a:t>
            </a:r>
            <a:r>
              <a:rPr lang="en-US" altLang="ko-KR" sz="1500" dirty="0"/>
              <a:t>L</a:t>
            </a:r>
            <a:r>
              <a:rPr lang="ko-KR" altLang="en-US" sz="1500" dirty="0"/>
              <a:t>레벨 펄스가 입력되어 리셋</a:t>
            </a:r>
            <a:endParaRPr lang="en-US" altLang="ko-KR" sz="1500" dirty="0"/>
          </a:p>
          <a:p>
            <a:r>
              <a:rPr lang="en-US" altLang="ko-KR" sz="1500" dirty="0"/>
              <a:t>Tout </a:t>
            </a:r>
            <a:r>
              <a:rPr lang="ko-KR" altLang="en-US" sz="1500" dirty="0"/>
              <a:t>동안 부가적으로 리셋 유지</a:t>
            </a: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D38D34-9864-4C4B-8CD9-7C2B30894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1" y="1542335"/>
            <a:ext cx="691611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7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F51B9-589C-4A93-8FAC-53DE417580D5}"/>
              </a:ext>
            </a:extLst>
          </p:cNvPr>
          <p:cNvSpPr txBox="1"/>
          <p:nvPr/>
        </p:nvSpPr>
        <p:spPr>
          <a:xfrm>
            <a:off x="3584195" y="930550"/>
            <a:ext cx="197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Brown-out Reset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8B539-09E5-4199-B075-131F92FC548F}"/>
              </a:ext>
            </a:extLst>
          </p:cNvPr>
          <p:cNvSpPr txBox="1"/>
          <p:nvPr/>
        </p:nvSpPr>
        <p:spPr>
          <a:xfrm>
            <a:off x="1409438" y="4886007"/>
            <a:ext cx="6115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전원 전압이 지정된 시간 이상동안 </a:t>
            </a:r>
            <a:r>
              <a:rPr lang="en-US" altLang="ko-KR" sz="1500" dirty="0" err="1"/>
              <a:t>Vbot</a:t>
            </a:r>
            <a:r>
              <a:rPr lang="en-US" altLang="ko-KR" sz="1500" dirty="0"/>
              <a:t> </a:t>
            </a:r>
            <a:r>
              <a:rPr lang="ko-KR" altLang="en-US" sz="1500" dirty="0"/>
              <a:t>이하로 떨어지면 리셋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en-US" altLang="ko-KR" sz="1500" dirty="0" err="1"/>
              <a:t>Vbot</a:t>
            </a:r>
            <a:r>
              <a:rPr lang="en-US" altLang="ko-KR" sz="1500" dirty="0"/>
              <a:t> : Brown-out Reset Threshold)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2C711-824F-4D3F-9BC9-B6998EC7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1" y="1299882"/>
            <a:ext cx="673511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F51B9-589C-4A93-8FAC-53DE417580D5}"/>
              </a:ext>
            </a:extLst>
          </p:cNvPr>
          <p:cNvSpPr txBox="1"/>
          <p:nvPr/>
        </p:nvSpPr>
        <p:spPr>
          <a:xfrm>
            <a:off x="3479421" y="969829"/>
            <a:ext cx="197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Watchdog Reset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8B539-09E5-4199-B075-131F92FC548F}"/>
              </a:ext>
            </a:extLst>
          </p:cNvPr>
          <p:cNvSpPr txBox="1"/>
          <p:nvPr/>
        </p:nvSpPr>
        <p:spPr>
          <a:xfrm>
            <a:off x="1522777" y="4917188"/>
            <a:ext cx="52303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Watchdog Timer</a:t>
            </a:r>
            <a:r>
              <a:rPr lang="ko-KR" altLang="en-US" sz="1500" dirty="0"/>
              <a:t>에서 지정된 주기 이상이 경과되어 리셋</a:t>
            </a: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49986-D1F5-42FB-841B-B5BE9ABAD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0" y="1493496"/>
            <a:ext cx="641122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F51B9-589C-4A93-8FAC-53DE417580D5}"/>
              </a:ext>
            </a:extLst>
          </p:cNvPr>
          <p:cNvSpPr txBox="1"/>
          <p:nvPr/>
        </p:nvSpPr>
        <p:spPr>
          <a:xfrm>
            <a:off x="3584196" y="1273595"/>
            <a:ext cx="197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JTAG AVR Reset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8B539-09E5-4199-B075-131F92FC548F}"/>
              </a:ext>
            </a:extLst>
          </p:cNvPr>
          <p:cNvSpPr txBox="1"/>
          <p:nvPr/>
        </p:nvSpPr>
        <p:spPr>
          <a:xfrm>
            <a:off x="1956820" y="1845612"/>
            <a:ext cx="5230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JTAG </a:t>
            </a:r>
            <a:r>
              <a:rPr lang="ko-KR" altLang="en-US" sz="1500" dirty="0"/>
              <a:t>시스템에서 리셋 레지스터에 논리값 </a:t>
            </a:r>
            <a:r>
              <a:rPr lang="en-US" altLang="ko-KR" sz="1500" dirty="0"/>
              <a:t>1</a:t>
            </a:r>
            <a:r>
              <a:rPr lang="ko-KR" altLang="en-US" sz="1500" dirty="0"/>
              <a:t>을 저장시키고 이에 관련된 하드웨어가 동작함으로써 </a:t>
            </a:r>
            <a:r>
              <a:rPr lang="en-US" altLang="ko-KR" sz="1500" dirty="0"/>
              <a:t>MCU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리셋됨</a:t>
            </a:r>
            <a:endParaRPr lang="en-US" altLang="ko-KR" sz="15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BB6EBF5-FE0D-45BF-9298-8800510C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89" y="3342864"/>
            <a:ext cx="6325483" cy="1114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259E7-EFB3-4553-AD08-A331A10297E2}"/>
              </a:ext>
            </a:extLst>
          </p:cNvPr>
          <p:cNvSpPr txBox="1"/>
          <p:nvPr/>
        </p:nvSpPr>
        <p:spPr>
          <a:xfrm>
            <a:off x="1233089" y="4706140"/>
            <a:ext cx="655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MCUCSR : MCU Control and Status Resister, MCU </a:t>
            </a:r>
            <a:r>
              <a:rPr lang="ko-KR" altLang="en-US" sz="1500" dirty="0"/>
              <a:t>제어 및 상태 레지스터</a:t>
            </a:r>
            <a:endParaRPr lang="en-US" altLang="ko-KR" sz="1500" dirty="0"/>
          </a:p>
          <a:p>
            <a:r>
              <a:rPr lang="en-US" altLang="ko-KR" sz="1500" dirty="0"/>
              <a:t>              Reset</a:t>
            </a:r>
            <a:r>
              <a:rPr lang="ko-KR" altLang="en-US" sz="1500" dirty="0"/>
              <a:t>이 발생한 원인을 </a:t>
            </a:r>
            <a:r>
              <a:rPr lang="en-US" altLang="ko-KR" sz="1500" dirty="0"/>
              <a:t>MCUCSR </a:t>
            </a:r>
            <a:r>
              <a:rPr lang="ko-KR" altLang="en-US" sz="1500" dirty="0"/>
              <a:t>레지스터에서 확인 가능함</a:t>
            </a:r>
          </a:p>
        </p:txBody>
      </p:sp>
    </p:spTree>
    <p:extLst>
      <p:ext uri="{BB962C8B-B14F-4D97-AF65-F5344CB8AC3E}">
        <p14:creationId xmlns:p14="http://schemas.microsoft.com/office/powerpoint/2010/main" val="677718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4B07982-2479-47D8-9EAD-234E7A45A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84" y="1330487"/>
            <a:ext cx="3967684" cy="1848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63A8BE-6BC4-44C1-89D9-6227BB0CEF61}"/>
              </a:ext>
            </a:extLst>
          </p:cNvPr>
          <p:cNvSpPr txBox="1"/>
          <p:nvPr/>
        </p:nvSpPr>
        <p:spPr>
          <a:xfrm>
            <a:off x="2512382" y="3431097"/>
            <a:ext cx="375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53</a:t>
            </a:r>
            <a:r>
              <a:rPr lang="ko-KR" altLang="en-US" sz="1500" dirty="0"/>
              <a:t>개의 설정 가능한 입출력 포트</a:t>
            </a:r>
            <a:endParaRPr lang="en-US" altLang="ko-KR" sz="1500" dirty="0"/>
          </a:p>
          <a:p>
            <a:r>
              <a:rPr lang="en-US" altLang="ko-KR" sz="1500" dirty="0"/>
              <a:t>TQFP : </a:t>
            </a:r>
            <a:r>
              <a:rPr lang="ko-KR" altLang="en-US" sz="1500" dirty="0"/>
              <a:t>집적회로</a:t>
            </a:r>
            <a:r>
              <a:rPr lang="en-US" altLang="ko-KR" sz="1500" dirty="0"/>
              <a:t> </a:t>
            </a:r>
            <a:r>
              <a:rPr lang="ko-KR" altLang="en-US" sz="1500" dirty="0"/>
              <a:t>패키지의 한 종류</a:t>
            </a:r>
            <a:endParaRPr lang="en-US" altLang="ko-KR" sz="1500" dirty="0"/>
          </a:p>
          <a:p>
            <a:r>
              <a:rPr lang="en-US" altLang="ko-KR" sz="1500" dirty="0"/>
              <a:t>QFN/MLF : </a:t>
            </a:r>
            <a:r>
              <a:rPr lang="ko-KR" altLang="en-US" sz="1500" dirty="0"/>
              <a:t>집적회로 패키지의 한 종류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바닥면의 </a:t>
            </a:r>
            <a:r>
              <a:rPr lang="en-US" altLang="ko-KR" sz="1500" dirty="0"/>
              <a:t>Pad</a:t>
            </a:r>
            <a:r>
              <a:rPr lang="ko-KR" altLang="en-US" sz="1500" dirty="0"/>
              <a:t>를 연결</a:t>
            </a:r>
            <a:r>
              <a:rPr lang="en-US" altLang="ko-KR" sz="1500" dirty="0"/>
              <a:t>)</a:t>
            </a:r>
          </a:p>
        </p:txBody>
      </p:sp>
      <p:pic>
        <p:nvPicPr>
          <p:cNvPr id="7" name="그림 6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0C5BC973-B764-4824-8D31-2517FFDFA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68" y="4709564"/>
            <a:ext cx="1417972" cy="913401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245A00F-8CA0-43C4-9D7E-5534A4EE0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99" y="4488161"/>
            <a:ext cx="1511501" cy="12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20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ATmega128 </a:t>
            </a:r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97917-C024-43E1-9502-C213C84DBA2C}"/>
              </a:ext>
            </a:extLst>
          </p:cNvPr>
          <p:cNvSpPr txBox="1"/>
          <p:nvPr/>
        </p:nvSpPr>
        <p:spPr>
          <a:xfrm>
            <a:off x="3049602" y="3496113"/>
            <a:ext cx="283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ATmega128 </a:t>
            </a:r>
            <a:r>
              <a:rPr lang="ko-KR" altLang="en-US" dirty="0"/>
              <a:t>메모리 구조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65575CC-2037-474C-83DA-98FC2DE2A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85" y="1897568"/>
            <a:ext cx="5011230" cy="14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ATmega128 </a:t>
            </a:r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F45186-E1E4-4A7C-92BB-88F6F6FAA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94" y="1614881"/>
            <a:ext cx="2276793" cy="3628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03DFB-2D03-48D1-B76E-F0A0045DD0F8}"/>
              </a:ext>
            </a:extLst>
          </p:cNvPr>
          <p:cNvSpPr txBox="1"/>
          <p:nvPr/>
        </p:nvSpPr>
        <p:spPr>
          <a:xfrm>
            <a:off x="3126587" y="1006679"/>
            <a:ext cx="211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메모리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895FE-306E-441A-AAAC-561F6C0D8111}"/>
              </a:ext>
            </a:extLst>
          </p:cNvPr>
          <p:cNvSpPr txBox="1"/>
          <p:nvPr/>
        </p:nvSpPr>
        <p:spPr>
          <a:xfrm>
            <a:off x="3454578" y="2583809"/>
            <a:ext cx="51256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응용 프로그램 섹션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사용자의 응용 프로그램을 저장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부트 </a:t>
            </a:r>
            <a:r>
              <a:rPr lang="ko-KR" altLang="en-US" sz="1500" dirty="0" err="1"/>
              <a:t>로더</a:t>
            </a:r>
            <a:r>
              <a:rPr lang="ko-KR" altLang="en-US" sz="1500" dirty="0"/>
              <a:t> 섹션 </a:t>
            </a:r>
            <a:r>
              <a:rPr lang="en-US" altLang="ko-KR" sz="1500" dirty="0"/>
              <a:t>: </a:t>
            </a:r>
            <a:r>
              <a:rPr lang="ko-KR" altLang="en-US" sz="1500" dirty="0"/>
              <a:t>응용 프로그램 또는 부트 </a:t>
            </a:r>
            <a:r>
              <a:rPr lang="ko-KR" altLang="en-US" sz="1500" dirty="0" err="1"/>
              <a:t>로더</a:t>
            </a:r>
            <a:r>
              <a:rPr lang="ko-KR" altLang="en-US" sz="1500" dirty="0"/>
              <a:t> 프로그램을 다운로드하여 갱신하는 기능을 수행하는 영역</a:t>
            </a:r>
            <a:endParaRPr lang="en-US" altLang="ko-KR" sz="1500" dirty="0"/>
          </a:p>
          <a:p>
            <a:r>
              <a:rPr lang="en-US" altLang="ko-KR" sz="1500" dirty="0"/>
              <a:t>Lock</a:t>
            </a:r>
            <a:r>
              <a:rPr lang="ko-KR" altLang="en-US" sz="1500" dirty="0"/>
              <a:t> </a:t>
            </a:r>
            <a:r>
              <a:rPr lang="en-US" altLang="ko-KR" sz="1500" dirty="0"/>
              <a:t>Bit</a:t>
            </a:r>
            <a:r>
              <a:rPr lang="ko-KR" altLang="en-US" sz="1500" dirty="0"/>
              <a:t>를 이용하여 보호기능을 설정할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17350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ATmega128 </a:t>
            </a:r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24202E-EF77-4CC0-AF04-4D777770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4" y="1189151"/>
            <a:ext cx="2314898" cy="4479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797917-C024-43E1-9502-C213C84DBA2C}"/>
              </a:ext>
            </a:extLst>
          </p:cNvPr>
          <p:cNvSpPr txBox="1"/>
          <p:nvPr/>
        </p:nvSpPr>
        <p:spPr>
          <a:xfrm>
            <a:off x="4803785" y="1727938"/>
            <a:ext cx="192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메모리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1518C-0F15-415E-82DB-22F2AA13E911}"/>
              </a:ext>
            </a:extLst>
          </p:cNvPr>
          <p:cNvSpPr txBox="1"/>
          <p:nvPr/>
        </p:nvSpPr>
        <p:spPr>
          <a:xfrm>
            <a:off x="3524349" y="2875002"/>
            <a:ext cx="4479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레지스터</a:t>
            </a:r>
            <a:r>
              <a:rPr lang="en-US" altLang="ko-KR" sz="1500" dirty="0"/>
              <a:t>, </a:t>
            </a:r>
            <a:r>
              <a:rPr lang="ko-KR" altLang="en-US" sz="1500" dirty="0"/>
              <a:t>내부 </a:t>
            </a:r>
            <a:r>
              <a:rPr lang="en-US" altLang="ko-KR" sz="1500" dirty="0"/>
              <a:t>SRAM, </a:t>
            </a:r>
            <a:r>
              <a:rPr lang="ko-KR" altLang="en-US" sz="1500" dirty="0"/>
              <a:t>외부 </a:t>
            </a:r>
            <a:r>
              <a:rPr lang="en-US" altLang="ko-KR" sz="1500" dirty="0"/>
              <a:t>SRAM, </a:t>
            </a:r>
            <a:r>
              <a:rPr lang="ko-KR" altLang="en-US" sz="1500" dirty="0"/>
              <a:t>내부 </a:t>
            </a:r>
            <a:r>
              <a:rPr lang="en-US" altLang="ko-KR" sz="1500" dirty="0"/>
              <a:t>EEPROM</a:t>
            </a:r>
            <a:r>
              <a:rPr lang="ko-KR" altLang="en-US" sz="1500" dirty="0"/>
              <a:t>의 </a:t>
            </a:r>
            <a:r>
              <a:rPr lang="en-US" altLang="ko-KR" sz="1500" dirty="0"/>
              <a:t>4</a:t>
            </a:r>
            <a:r>
              <a:rPr lang="ko-KR" altLang="en-US" sz="1500" dirty="0"/>
              <a:t>가지 종류로 나눌 수 있음</a:t>
            </a:r>
          </a:p>
        </p:txBody>
      </p:sp>
    </p:spTree>
    <p:extLst>
      <p:ext uri="{BB962C8B-B14F-4D97-AF65-F5344CB8AC3E}">
        <p14:creationId xmlns:p14="http://schemas.microsoft.com/office/powerpoint/2010/main" val="332838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MCU,</a:t>
            </a:r>
            <a:r>
              <a:rPr lang="ko-KR" altLang="en-US" dirty="0"/>
              <a:t> </a:t>
            </a:r>
            <a:r>
              <a:rPr lang="en-US" altLang="ko-KR" dirty="0"/>
              <a:t>MPU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53E3E-F43A-48A5-B11C-4A86E3716787}"/>
              </a:ext>
            </a:extLst>
          </p:cNvPr>
          <p:cNvSpPr txBox="1"/>
          <p:nvPr/>
        </p:nvSpPr>
        <p:spPr>
          <a:xfrm>
            <a:off x="2000774" y="1996580"/>
            <a:ext cx="5213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Micro Processor Unit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주기억장치</a:t>
            </a:r>
            <a:r>
              <a:rPr lang="en-US" altLang="ko-KR" dirty="0"/>
              <a:t>, I/O </a:t>
            </a:r>
            <a:r>
              <a:rPr lang="ko-KR" altLang="en-US" dirty="0"/>
              <a:t>내장되어 있지 않음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연산목적에 비중을 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MCU : Micro Controller Unit</a:t>
            </a:r>
          </a:p>
          <a:p>
            <a:r>
              <a:rPr lang="en-US" altLang="ko-KR" dirty="0"/>
              <a:t>         chip</a:t>
            </a:r>
            <a:r>
              <a:rPr lang="ko-KR" altLang="en-US" dirty="0"/>
              <a:t>에 메모리와 </a:t>
            </a:r>
            <a:r>
              <a:rPr lang="en-US" altLang="ko-KR" dirty="0"/>
              <a:t>I/O </a:t>
            </a:r>
            <a:r>
              <a:rPr lang="ko-KR" altLang="en-US" dirty="0"/>
              <a:t>가 내장되어 있음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제어목적에 비중을 둠</a:t>
            </a:r>
          </a:p>
        </p:txBody>
      </p:sp>
    </p:spTree>
    <p:extLst>
      <p:ext uri="{BB962C8B-B14F-4D97-AF65-F5344CB8AC3E}">
        <p14:creationId xmlns:p14="http://schemas.microsoft.com/office/powerpoint/2010/main" val="81259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ATmega128 </a:t>
            </a:r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97917-C024-43E1-9502-C213C84DBA2C}"/>
              </a:ext>
            </a:extLst>
          </p:cNvPr>
          <p:cNvSpPr txBox="1"/>
          <p:nvPr/>
        </p:nvSpPr>
        <p:spPr>
          <a:xfrm>
            <a:off x="3506802" y="1392378"/>
            <a:ext cx="192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범용 레지스터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AD07E3F-F7C6-4F30-927C-54F8CEC72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47" y="2042702"/>
            <a:ext cx="2686425" cy="3105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18F92-611C-4F6F-941E-BC30BE7E954A}"/>
              </a:ext>
            </a:extLst>
          </p:cNvPr>
          <p:cNvSpPr txBox="1"/>
          <p:nvPr/>
        </p:nvSpPr>
        <p:spPr>
          <a:xfrm>
            <a:off x="3987123" y="2114935"/>
            <a:ext cx="4186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ALU</a:t>
            </a:r>
            <a:r>
              <a:rPr lang="ko-KR" altLang="en-US" sz="1500" dirty="0"/>
              <a:t>가 연산과정 도중의 데이터를 임시적으로 저장</a:t>
            </a:r>
            <a:r>
              <a:rPr lang="en-US" altLang="ko-KR" sz="1500" dirty="0"/>
              <a:t>, </a:t>
            </a:r>
            <a:r>
              <a:rPr lang="ko-KR" altLang="en-US" sz="1500" dirty="0"/>
              <a:t>편집 </a:t>
            </a:r>
            <a:r>
              <a:rPr lang="en-US" altLang="ko-KR" sz="1500" dirty="0"/>
              <a:t>,</a:t>
            </a:r>
            <a:r>
              <a:rPr lang="ko-KR" altLang="en-US" sz="1500" dirty="0"/>
              <a:t>읽기를 하는 목적으로 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47C44-897B-473C-80C9-4958E914D324}"/>
              </a:ext>
            </a:extLst>
          </p:cNvPr>
          <p:cNvSpPr txBox="1"/>
          <p:nvPr/>
        </p:nvSpPr>
        <p:spPr>
          <a:xfrm>
            <a:off x="3987123" y="3145871"/>
            <a:ext cx="41861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마지막 </a:t>
            </a:r>
            <a:r>
              <a:rPr lang="en-US" altLang="ko-KR" sz="1500" dirty="0"/>
              <a:t>6</a:t>
            </a:r>
            <a:r>
              <a:rPr lang="ko-KR" altLang="en-US" sz="1500" dirty="0"/>
              <a:t>개 </a:t>
            </a:r>
            <a:r>
              <a:rPr lang="en-US" altLang="ko-KR" sz="1500" dirty="0"/>
              <a:t>R26~R31</a:t>
            </a:r>
            <a:r>
              <a:rPr lang="ko-KR" altLang="en-US" sz="1500" dirty="0"/>
              <a:t>은 각각 </a:t>
            </a:r>
            <a:r>
              <a:rPr lang="en-US" altLang="ko-KR" sz="1500" dirty="0"/>
              <a:t>2</a:t>
            </a:r>
            <a:r>
              <a:rPr lang="ko-KR" altLang="en-US" sz="1500" dirty="0"/>
              <a:t>개씩 합해져서 </a:t>
            </a:r>
            <a:r>
              <a:rPr lang="en-US" altLang="ko-KR" sz="1500" dirty="0"/>
              <a:t>3</a:t>
            </a:r>
            <a:r>
              <a:rPr lang="ko-KR" altLang="en-US" sz="1500" dirty="0"/>
              <a:t>개의 </a:t>
            </a:r>
            <a:r>
              <a:rPr lang="en-US" altLang="ko-KR" sz="1500" dirty="0"/>
              <a:t>16</a:t>
            </a:r>
            <a:r>
              <a:rPr lang="ko-KR" altLang="en-US" sz="1500" dirty="0"/>
              <a:t>비트 레지스터로 사용될 수 있음</a:t>
            </a:r>
            <a:endParaRPr lang="en-US" altLang="ko-KR" sz="1500" dirty="0"/>
          </a:p>
          <a:p>
            <a:r>
              <a:rPr lang="en-US" altLang="ko-KR" sz="1500" dirty="0"/>
              <a:t>(X </a:t>
            </a:r>
            <a:r>
              <a:rPr lang="ko-KR" altLang="en-US" sz="1500" dirty="0"/>
              <a:t>레지스터</a:t>
            </a:r>
            <a:r>
              <a:rPr lang="en-US" altLang="ko-KR" sz="1500" dirty="0"/>
              <a:t>, Y </a:t>
            </a:r>
            <a:r>
              <a:rPr lang="ko-KR" altLang="en-US" sz="1500" dirty="0"/>
              <a:t>레지스터</a:t>
            </a:r>
            <a:r>
              <a:rPr lang="en-US" altLang="ko-KR" sz="1500" dirty="0"/>
              <a:t>, Z </a:t>
            </a:r>
            <a:r>
              <a:rPr lang="ko-KR" altLang="en-US" sz="1500" dirty="0"/>
              <a:t>레지스터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r>
              <a:rPr lang="ko-KR" altLang="en-US" sz="1500" dirty="0"/>
              <a:t>주로 데이터 메모리의 </a:t>
            </a:r>
            <a:r>
              <a:rPr lang="en-US" altLang="ko-KR" sz="1500" dirty="0"/>
              <a:t>16</a:t>
            </a:r>
            <a:r>
              <a:rPr lang="ko-KR" altLang="en-US" sz="1500" dirty="0"/>
              <a:t>비트 주소를 간접 지정하는 주소 포인터로 사용됨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26147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ATmega128 </a:t>
            </a:r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97917-C024-43E1-9502-C213C84DBA2C}"/>
              </a:ext>
            </a:extLst>
          </p:cNvPr>
          <p:cNvSpPr txBox="1"/>
          <p:nvPr/>
        </p:nvSpPr>
        <p:spPr>
          <a:xfrm>
            <a:off x="3733304" y="2099283"/>
            <a:ext cx="192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 I/O Resisters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18F92-611C-4F6F-941E-BC30BE7E954A}"/>
              </a:ext>
            </a:extLst>
          </p:cNvPr>
          <p:cNvSpPr txBox="1"/>
          <p:nvPr/>
        </p:nvSpPr>
        <p:spPr>
          <a:xfrm>
            <a:off x="3689224" y="2551163"/>
            <a:ext cx="4330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각종 </a:t>
            </a:r>
            <a:r>
              <a:rPr lang="en-US" altLang="ko-KR" sz="1500" dirty="0"/>
              <a:t>I/O </a:t>
            </a:r>
            <a:r>
              <a:rPr lang="ko-KR" altLang="en-US" sz="1500" dirty="0"/>
              <a:t>디바이스들을 제어하기 위한 레지스터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668995-5330-4969-83B1-203C4AA78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30" y="1163984"/>
            <a:ext cx="2314898" cy="4479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7CE55D-1F77-4A5D-AEF6-4E97FD1F31B0}"/>
              </a:ext>
            </a:extLst>
          </p:cNvPr>
          <p:cNvSpPr txBox="1"/>
          <p:nvPr/>
        </p:nvSpPr>
        <p:spPr>
          <a:xfrm>
            <a:off x="3733304" y="3498101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160 Ext I/O Resisters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DE09B-63AB-4561-8468-B9DAB0B3D4B0}"/>
              </a:ext>
            </a:extLst>
          </p:cNvPr>
          <p:cNvSpPr txBox="1"/>
          <p:nvPr/>
        </p:nvSpPr>
        <p:spPr>
          <a:xfrm>
            <a:off x="3733304" y="3937208"/>
            <a:ext cx="3699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ATmega128</a:t>
            </a:r>
            <a:r>
              <a:rPr lang="ko-KR" altLang="en-US" sz="1500" dirty="0"/>
              <a:t>에 추가된 각종 </a:t>
            </a:r>
            <a:r>
              <a:rPr lang="en-US" altLang="ko-KR" sz="1500" dirty="0"/>
              <a:t>I/O </a:t>
            </a:r>
            <a:r>
              <a:rPr lang="ko-KR" altLang="en-US" sz="1500" dirty="0"/>
              <a:t>디바이스들을 제어</a:t>
            </a:r>
          </a:p>
        </p:txBody>
      </p:sp>
    </p:spTree>
    <p:extLst>
      <p:ext uri="{BB962C8B-B14F-4D97-AF65-F5344CB8AC3E}">
        <p14:creationId xmlns:p14="http://schemas.microsoft.com/office/powerpoint/2010/main" val="102587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ATmega128 </a:t>
            </a:r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97917-C024-43E1-9502-C213C84DBA2C}"/>
              </a:ext>
            </a:extLst>
          </p:cNvPr>
          <p:cNvSpPr txBox="1"/>
          <p:nvPr/>
        </p:nvSpPr>
        <p:spPr>
          <a:xfrm>
            <a:off x="3611576" y="1193272"/>
            <a:ext cx="192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 </a:t>
            </a:r>
            <a:r>
              <a:rPr lang="en-US" altLang="ko-KR" dirty="0"/>
              <a:t>SRAM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18F92-611C-4F6F-941E-BC30BE7E954A}"/>
              </a:ext>
            </a:extLst>
          </p:cNvPr>
          <p:cNvSpPr txBox="1"/>
          <p:nvPr/>
        </p:nvSpPr>
        <p:spPr>
          <a:xfrm>
            <a:off x="3611576" y="1620516"/>
            <a:ext cx="4330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프로그램이 실행되면서 사용되는 사용자 변수 저장 및 스택 영역으로 사용됨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668995-5330-4969-83B1-203C4AA78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1" y="1122039"/>
            <a:ext cx="2314898" cy="4479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7CE55D-1F77-4A5D-AEF6-4E97FD1F31B0}"/>
              </a:ext>
            </a:extLst>
          </p:cNvPr>
          <p:cNvSpPr txBox="1"/>
          <p:nvPr/>
        </p:nvSpPr>
        <p:spPr>
          <a:xfrm>
            <a:off x="3611576" y="2592090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</a:t>
            </a:r>
            <a:r>
              <a:rPr lang="en-US" altLang="ko-KR" dirty="0"/>
              <a:t>SRAM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DE09B-63AB-4561-8468-B9DAB0B3D4B0}"/>
              </a:ext>
            </a:extLst>
          </p:cNvPr>
          <p:cNvSpPr txBox="1"/>
          <p:nvPr/>
        </p:nvSpPr>
        <p:spPr>
          <a:xfrm>
            <a:off x="3611576" y="2955355"/>
            <a:ext cx="446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사용자가 </a:t>
            </a:r>
            <a:r>
              <a:rPr lang="en-US" altLang="ko-KR" sz="1500" dirty="0"/>
              <a:t>4KB</a:t>
            </a:r>
            <a:r>
              <a:rPr lang="ko-KR" altLang="en-US" sz="1500" dirty="0"/>
              <a:t>보다 더 확장된 데이터 메모리를 필요로 할 때 </a:t>
            </a:r>
            <a:r>
              <a:rPr lang="en-US" altLang="ko-KR" sz="1500" dirty="0"/>
              <a:t>60KB</a:t>
            </a:r>
            <a:r>
              <a:rPr lang="ko-KR" altLang="en-US" sz="1500" dirty="0"/>
              <a:t>의 외부 데이터 메모리 영역으로 이용 가능</a:t>
            </a:r>
            <a:endParaRPr lang="en-US" altLang="ko-KR" sz="1500" dirty="0"/>
          </a:p>
          <a:p>
            <a:r>
              <a:rPr lang="ko-KR" altLang="en-US" sz="1500" dirty="0"/>
              <a:t>별도의 </a:t>
            </a:r>
            <a:r>
              <a:rPr lang="en-US" altLang="ko-KR" sz="1500" dirty="0"/>
              <a:t>SRAM </a:t>
            </a:r>
            <a:r>
              <a:rPr lang="ko-KR" altLang="en-US" sz="1500" dirty="0"/>
              <a:t>칩이 필요함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E89C8-8008-4DC7-8E6F-D560DB312B8C}"/>
              </a:ext>
            </a:extLst>
          </p:cNvPr>
          <p:cNvSpPr txBox="1"/>
          <p:nvPr/>
        </p:nvSpPr>
        <p:spPr>
          <a:xfrm>
            <a:off x="3641026" y="4265040"/>
            <a:ext cx="12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EEPROM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E7527-1F57-4AD4-A4E4-E61B2289C095}"/>
              </a:ext>
            </a:extLst>
          </p:cNvPr>
          <p:cNvSpPr txBox="1"/>
          <p:nvPr/>
        </p:nvSpPr>
        <p:spPr>
          <a:xfrm>
            <a:off x="3611576" y="4675666"/>
            <a:ext cx="4330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 임의의 </a:t>
            </a:r>
            <a:r>
              <a:rPr lang="ko-KR" altLang="en-US" sz="1500" dirty="0" err="1"/>
              <a:t>설정값</a:t>
            </a:r>
            <a:r>
              <a:rPr lang="ko-KR" altLang="en-US" sz="1500" dirty="0"/>
              <a:t> 혹은 기타 데이터를 저장하는 목적으로 사용 </a:t>
            </a:r>
            <a:r>
              <a:rPr lang="en-US" altLang="ko-KR" sz="1500" dirty="0"/>
              <a:t>(</a:t>
            </a:r>
            <a:r>
              <a:rPr lang="ko-KR" altLang="en-US" sz="1500" dirty="0"/>
              <a:t>비휘발성</a:t>
            </a:r>
            <a:r>
              <a:rPr lang="en-US" altLang="ko-KR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177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Pin configuration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044F4B3-28E2-4D3F-83D2-A87FB22A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578"/>
            <a:ext cx="5880683" cy="54528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8E1C96-62A8-4207-A6DA-50438C0E4D36}"/>
              </a:ext>
            </a:extLst>
          </p:cNvPr>
          <p:cNvSpPr/>
          <p:nvPr/>
        </p:nvSpPr>
        <p:spPr>
          <a:xfrm>
            <a:off x="1568740" y="1337748"/>
            <a:ext cx="604009" cy="860167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10B98-EA23-4E64-9C1E-A78242834A1B}"/>
              </a:ext>
            </a:extLst>
          </p:cNvPr>
          <p:cNvSpPr txBox="1"/>
          <p:nvPr/>
        </p:nvSpPr>
        <p:spPr>
          <a:xfrm>
            <a:off x="5490595" y="843676"/>
            <a:ext cx="35820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PEN ( </a:t>
            </a:r>
            <a:r>
              <a:rPr lang="ko-KR" altLang="en-US" sz="1500" dirty="0"/>
              <a:t>핀 </a:t>
            </a:r>
            <a:r>
              <a:rPr lang="en-US" altLang="ko-KR" sz="1500" dirty="0"/>
              <a:t>1) : Programming Enable</a:t>
            </a:r>
          </a:p>
          <a:p>
            <a:endParaRPr lang="en-US" altLang="ko-KR" sz="1500" dirty="0"/>
          </a:p>
          <a:p>
            <a:r>
              <a:rPr lang="ko-KR" altLang="en-US" sz="1500" dirty="0"/>
              <a:t>전원</a:t>
            </a:r>
            <a:r>
              <a:rPr lang="en-US" altLang="ko-KR" sz="1500" dirty="0"/>
              <a:t> </a:t>
            </a:r>
            <a:r>
              <a:rPr lang="ko-KR" altLang="en-US" sz="1500" dirty="0"/>
              <a:t>투입에 의한 </a:t>
            </a:r>
            <a:r>
              <a:rPr lang="ko-KR" altLang="en-US" sz="1500" dirty="0" err="1"/>
              <a:t>리셋시에</a:t>
            </a:r>
            <a:r>
              <a:rPr lang="ko-KR" altLang="en-US" sz="1500" dirty="0"/>
              <a:t> </a:t>
            </a:r>
            <a:r>
              <a:rPr lang="en-US" altLang="ko-KR" sz="1500" dirty="0"/>
              <a:t>low </a:t>
            </a:r>
            <a:r>
              <a:rPr lang="ko-KR" altLang="en-US" sz="1500" dirty="0"/>
              <a:t>상태를 유지하면 </a:t>
            </a:r>
            <a:r>
              <a:rPr lang="en-US" altLang="ko-KR" sz="1500" dirty="0"/>
              <a:t>CPU</a:t>
            </a:r>
            <a:r>
              <a:rPr lang="ko-KR" altLang="en-US" sz="1500" dirty="0"/>
              <a:t>가 프로그래밍 모드로 들어가도록 허용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평상시엔 아무런 기능이 없어 </a:t>
            </a:r>
            <a:r>
              <a:rPr lang="en-US" altLang="ko-KR" sz="1500" dirty="0" err="1"/>
              <a:t>Vcc</a:t>
            </a:r>
            <a:r>
              <a:rPr lang="ko-KR" altLang="en-US" sz="1500" dirty="0"/>
              <a:t>에 접속하여 둠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RESET (</a:t>
            </a:r>
            <a:r>
              <a:rPr lang="ko-KR" altLang="en-US" sz="1500" dirty="0"/>
              <a:t>핀 </a:t>
            </a:r>
            <a:r>
              <a:rPr lang="en-US" altLang="ko-KR" sz="1500" dirty="0"/>
              <a:t>20) : CPU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리셋함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VCC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핀 </a:t>
            </a:r>
            <a:r>
              <a:rPr lang="en-US" altLang="ko-KR" sz="1500" dirty="0"/>
              <a:t>21,52) : </a:t>
            </a:r>
            <a:r>
              <a:rPr lang="ko-KR" altLang="en-US" sz="1500" dirty="0"/>
              <a:t>회로의 전원</a:t>
            </a:r>
            <a:endParaRPr lang="en-US" altLang="ko-KR" sz="1500" dirty="0"/>
          </a:p>
          <a:p>
            <a:r>
              <a:rPr lang="en-US" altLang="ko-KR" sz="1500" dirty="0"/>
              <a:t>GND (</a:t>
            </a:r>
            <a:r>
              <a:rPr lang="ko-KR" altLang="en-US" sz="1500" dirty="0"/>
              <a:t>핀 </a:t>
            </a:r>
            <a:r>
              <a:rPr lang="en-US" altLang="ko-KR" sz="1500" dirty="0"/>
              <a:t>22,53,63) : </a:t>
            </a:r>
            <a:r>
              <a:rPr lang="ko-KR" altLang="en-US" sz="1500" dirty="0"/>
              <a:t>회로의 접지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AVCC (</a:t>
            </a:r>
            <a:r>
              <a:rPr lang="ko-KR" altLang="en-US" sz="1500" dirty="0"/>
              <a:t>핀 </a:t>
            </a:r>
            <a:r>
              <a:rPr lang="en-US" altLang="ko-KR" sz="1500" dirty="0"/>
              <a:t>64) : A/D </a:t>
            </a:r>
            <a:r>
              <a:rPr lang="ko-KR" altLang="en-US" sz="1500" dirty="0"/>
              <a:t>컨버터 및 포트 </a:t>
            </a:r>
            <a:r>
              <a:rPr lang="en-US" altLang="ko-KR" sz="1500" dirty="0"/>
              <a:t>F</a:t>
            </a:r>
            <a:r>
              <a:rPr lang="ko-KR" altLang="en-US" sz="1500" dirty="0"/>
              <a:t>의 전원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AREF (</a:t>
            </a:r>
            <a:r>
              <a:rPr lang="ko-KR" altLang="en-US" sz="1500" dirty="0"/>
              <a:t>핀 </a:t>
            </a:r>
            <a:r>
              <a:rPr lang="en-US" altLang="ko-KR" sz="1500" dirty="0"/>
              <a:t>62) : A/D </a:t>
            </a:r>
            <a:r>
              <a:rPr lang="ko-KR" altLang="en-US" sz="1500" dirty="0"/>
              <a:t>컨버터의 기준 전압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XTAL1, XTAL2 (</a:t>
            </a:r>
            <a:r>
              <a:rPr lang="ko-KR" altLang="en-US" sz="1500" dirty="0"/>
              <a:t>핀 </a:t>
            </a:r>
            <a:r>
              <a:rPr lang="en-US" altLang="ko-KR" sz="1500" dirty="0"/>
              <a:t>23, 24) : </a:t>
            </a:r>
            <a:r>
              <a:rPr lang="ko-KR" altLang="en-US" sz="1500" dirty="0"/>
              <a:t>발진용 증폭기 입력 및 출력 단자</a:t>
            </a:r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C29B76-A5D6-48ED-926F-C17B4F6AC240}"/>
              </a:ext>
            </a:extLst>
          </p:cNvPr>
          <p:cNvSpPr/>
          <p:nvPr/>
        </p:nvSpPr>
        <p:spPr>
          <a:xfrm>
            <a:off x="840663" y="1971412"/>
            <a:ext cx="728077" cy="226503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CA2218-4EA7-414A-A663-76DA722F2BBD}"/>
              </a:ext>
            </a:extLst>
          </p:cNvPr>
          <p:cNvSpPr/>
          <p:nvPr/>
        </p:nvSpPr>
        <p:spPr>
          <a:xfrm>
            <a:off x="2114027" y="4493405"/>
            <a:ext cx="964734" cy="860167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562FE1-D901-4E5E-9E12-49DE73015266}"/>
              </a:ext>
            </a:extLst>
          </p:cNvPr>
          <p:cNvSpPr/>
          <p:nvPr/>
        </p:nvSpPr>
        <p:spPr>
          <a:xfrm>
            <a:off x="3678571" y="1337748"/>
            <a:ext cx="373310" cy="860167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81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Pin configuration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DF8224-9149-4366-8DE5-C8FB284D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67" y="782569"/>
            <a:ext cx="5880683" cy="54528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C69E9E-E9AF-42CB-BCB6-47988DDAED35}"/>
              </a:ext>
            </a:extLst>
          </p:cNvPr>
          <p:cNvSpPr/>
          <p:nvPr/>
        </p:nvSpPr>
        <p:spPr>
          <a:xfrm>
            <a:off x="1672114" y="2239861"/>
            <a:ext cx="1426128" cy="1325460"/>
          </a:xfrm>
          <a:prstGeom prst="rect">
            <a:avLst/>
          </a:prstGeom>
          <a:solidFill>
            <a:schemeClr val="accent1">
              <a:lumMod val="75000"/>
              <a:alpha val="5000"/>
            </a:schemeClr>
          </a:solidFill>
          <a:ln w="22225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F72EA7-DFEB-405B-8F04-E03E9540ED7C}"/>
              </a:ext>
            </a:extLst>
          </p:cNvPr>
          <p:cNvSpPr/>
          <p:nvPr/>
        </p:nvSpPr>
        <p:spPr>
          <a:xfrm>
            <a:off x="1797949" y="3565321"/>
            <a:ext cx="1426128" cy="2357307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6B6E4E-FC05-4B1D-BA51-C36BCCA7F4A7}"/>
              </a:ext>
            </a:extLst>
          </p:cNvPr>
          <p:cNvSpPr/>
          <p:nvPr/>
        </p:nvSpPr>
        <p:spPr>
          <a:xfrm>
            <a:off x="4600479" y="4647500"/>
            <a:ext cx="1450687" cy="1275127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6DE9-3444-417E-9E61-4DFC4473E458}"/>
              </a:ext>
            </a:extLst>
          </p:cNvPr>
          <p:cNvSpPr txBox="1"/>
          <p:nvPr/>
        </p:nvSpPr>
        <p:spPr>
          <a:xfrm>
            <a:off x="6125759" y="5620624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33160-1B63-4D0D-82E0-FBFC73789E3E}"/>
              </a:ext>
            </a:extLst>
          </p:cNvPr>
          <p:cNvSpPr txBox="1"/>
          <p:nvPr/>
        </p:nvSpPr>
        <p:spPr>
          <a:xfrm>
            <a:off x="1839287" y="4915731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포트 </a:t>
            </a:r>
            <a:r>
              <a:rPr lang="en-US" altLang="ko-KR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3CDF7-0635-4334-9C67-B6D2A7CF0CE4}"/>
              </a:ext>
            </a:extLst>
          </p:cNvPr>
          <p:cNvSpPr txBox="1"/>
          <p:nvPr/>
        </p:nvSpPr>
        <p:spPr>
          <a:xfrm>
            <a:off x="1605491" y="1804613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00E210-56C0-4566-9869-8A9A2D705518}"/>
              </a:ext>
            </a:extLst>
          </p:cNvPr>
          <p:cNvSpPr/>
          <p:nvPr/>
        </p:nvSpPr>
        <p:spPr>
          <a:xfrm>
            <a:off x="5909163" y="3076585"/>
            <a:ext cx="1450687" cy="1325459"/>
          </a:xfrm>
          <a:prstGeom prst="rect">
            <a:avLst/>
          </a:prstGeom>
          <a:solidFill>
            <a:schemeClr val="accent4">
              <a:alpha val="5000"/>
            </a:schemeClr>
          </a:solidFill>
          <a:ln w="22225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7FE6EF-25E8-4D5F-9161-70C3EE494C3F}"/>
              </a:ext>
            </a:extLst>
          </p:cNvPr>
          <p:cNvSpPr txBox="1"/>
          <p:nvPr/>
        </p:nvSpPr>
        <p:spPr>
          <a:xfrm>
            <a:off x="7418573" y="3565321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포트 </a:t>
            </a:r>
            <a:r>
              <a:rPr lang="en-US" altLang="ko-KR" dirty="0">
                <a:solidFill>
                  <a:schemeClr val="accent4"/>
                </a:solidFill>
              </a:rPr>
              <a:t>C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A03BE9-CE1B-4B95-BA67-19F26698A24B}"/>
              </a:ext>
            </a:extLst>
          </p:cNvPr>
          <p:cNvSpPr/>
          <p:nvPr/>
        </p:nvSpPr>
        <p:spPr>
          <a:xfrm>
            <a:off x="5491536" y="1213408"/>
            <a:ext cx="1591477" cy="1705961"/>
          </a:xfrm>
          <a:prstGeom prst="rect">
            <a:avLst/>
          </a:prstGeom>
          <a:solidFill>
            <a:srgbClr val="FF0000">
              <a:alpha val="5000"/>
            </a:srgbClr>
          </a:solidFill>
          <a:ln w="222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F5B20-12AB-4C1B-AEBB-A31B1ADE9059}"/>
              </a:ext>
            </a:extLst>
          </p:cNvPr>
          <p:cNvSpPr txBox="1"/>
          <p:nvPr/>
        </p:nvSpPr>
        <p:spPr>
          <a:xfrm>
            <a:off x="7083013" y="1921079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포트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3A34C3-58FB-470F-A94A-15D58DA9A64F}"/>
              </a:ext>
            </a:extLst>
          </p:cNvPr>
          <p:cNvSpPr/>
          <p:nvPr/>
        </p:nvSpPr>
        <p:spPr>
          <a:xfrm>
            <a:off x="3599273" y="914402"/>
            <a:ext cx="1591477" cy="1325459"/>
          </a:xfrm>
          <a:prstGeom prst="rect">
            <a:avLst/>
          </a:prstGeom>
          <a:solidFill>
            <a:schemeClr val="tx1">
              <a:alpha val="5000"/>
            </a:schemeClr>
          </a:solidFill>
          <a:ln w="2222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D9DA3-A9CA-4947-9C0E-3018C6E04358}"/>
              </a:ext>
            </a:extLst>
          </p:cNvPr>
          <p:cNvSpPr txBox="1"/>
          <p:nvPr/>
        </p:nvSpPr>
        <p:spPr>
          <a:xfrm>
            <a:off x="2808582" y="889451"/>
            <a:ext cx="97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 </a:t>
            </a:r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0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Pin configuration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EB8A75-8ECE-4FF0-AEE8-6DB43C71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578"/>
            <a:ext cx="5880683" cy="54528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60C3F4-EE74-41D7-876E-59A66A84DE7B}"/>
              </a:ext>
            </a:extLst>
          </p:cNvPr>
          <p:cNvSpPr/>
          <p:nvPr/>
        </p:nvSpPr>
        <p:spPr>
          <a:xfrm>
            <a:off x="192947" y="2159870"/>
            <a:ext cx="1426128" cy="1325460"/>
          </a:xfrm>
          <a:prstGeom prst="rect">
            <a:avLst/>
          </a:prstGeom>
          <a:solidFill>
            <a:schemeClr val="accent1">
              <a:lumMod val="75000"/>
              <a:alpha val="5000"/>
            </a:schemeClr>
          </a:solidFill>
          <a:ln w="22225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E72178-FC3E-4FC9-9F32-7720A11C731C}"/>
              </a:ext>
            </a:extLst>
          </p:cNvPr>
          <p:cNvSpPr/>
          <p:nvPr/>
        </p:nvSpPr>
        <p:spPr>
          <a:xfrm>
            <a:off x="318782" y="3485330"/>
            <a:ext cx="1426128" cy="2357307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CF4D2C-0726-4D1C-95F1-383543E57DB8}"/>
              </a:ext>
            </a:extLst>
          </p:cNvPr>
          <p:cNvSpPr/>
          <p:nvPr/>
        </p:nvSpPr>
        <p:spPr>
          <a:xfrm>
            <a:off x="3121312" y="4567509"/>
            <a:ext cx="1450687" cy="1275127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860846-C3EF-4C05-84E5-403D27C5D6D2}"/>
              </a:ext>
            </a:extLst>
          </p:cNvPr>
          <p:cNvSpPr/>
          <p:nvPr/>
        </p:nvSpPr>
        <p:spPr>
          <a:xfrm>
            <a:off x="4429996" y="2996594"/>
            <a:ext cx="1450687" cy="1325459"/>
          </a:xfrm>
          <a:prstGeom prst="rect">
            <a:avLst/>
          </a:prstGeom>
          <a:solidFill>
            <a:schemeClr val="accent4">
              <a:alpha val="5000"/>
            </a:schemeClr>
          </a:solidFill>
          <a:ln w="22225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131C00-BDDA-4546-8778-DEA3E829ECB2}"/>
              </a:ext>
            </a:extLst>
          </p:cNvPr>
          <p:cNvSpPr/>
          <p:nvPr/>
        </p:nvSpPr>
        <p:spPr>
          <a:xfrm>
            <a:off x="4012369" y="1133417"/>
            <a:ext cx="1591477" cy="1705961"/>
          </a:xfrm>
          <a:prstGeom prst="rect">
            <a:avLst/>
          </a:prstGeom>
          <a:solidFill>
            <a:srgbClr val="FF0000">
              <a:alpha val="5000"/>
            </a:srgbClr>
          </a:solidFill>
          <a:ln w="222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627D3D-4230-4D9E-9788-269CD5BFC6B6}"/>
              </a:ext>
            </a:extLst>
          </p:cNvPr>
          <p:cNvSpPr/>
          <p:nvPr/>
        </p:nvSpPr>
        <p:spPr>
          <a:xfrm>
            <a:off x="2120106" y="834411"/>
            <a:ext cx="1591477" cy="1325459"/>
          </a:xfrm>
          <a:prstGeom prst="rect">
            <a:avLst/>
          </a:prstGeom>
          <a:solidFill>
            <a:schemeClr val="tx1">
              <a:alpha val="5000"/>
            </a:schemeClr>
          </a:solidFill>
          <a:ln w="2222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E5BB-F053-40C9-A142-3DD616F4E3A8}"/>
              </a:ext>
            </a:extLst>
          </p:cNvPr>
          <p:cNvSpPr txBox="1"/>
          <p:nvPr/>
        </p:nvSpPr>
        <p:spPr>
          <a:xfrm>
            <a:off x="5904632" y="649258"/>
            <a:ext cx="28786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포트 </a:t>
            </a:r>
            <a:r>
              <a:rPr lang="en-US" altLang="ko-KR" sz="1500" dirty="0">
                <a:solidFill>
                  <a:srgbClr val="FF0000"/>
                </a:solidFill>
              </a:rPr>
              <a:t>A </a:t>
            </a:r>
            <a:r>
              <a:rPr lang="en-US" altLang="ko-KR" sz="1500" dirty="0"/>
              <a:t>(PA7 ~ PA0 : </a:t>
            </a:r>
            <a:r>
              <a:rPr lang="ko-KR" altLang="en-US" sz="1500" dirty="0"/>
              <a:t>핀</a:t>
            </a:r>
            <a:r>
              <a:rPr lang="en-US" altLang="ko-KR" sz="1500" dirty="0"/>
              <a:t> 44~51)</a:t>
            </a:r>
          </a:p>
          <a:p>
            <a:endParaRPr lang="en-US" altLang="ko-KR" sz="1500" dirty="0"/>
          </a:p>
          <a:p>
            <a:r>
              <a:rPr lang="ko-KR" altLang="en-US" sz="1500" dirty="0"/>
              <a:t>내부 </a:t>
            </a:r>
            <a:r>
              <a:rPr lang="ko-KR" altLang="en-US" sz="1500" dirty="0" err="1"/>
              <a:t>풀업</a:t>
            </a:r>
            <a:r>
              <a:rPr lang="ko-KR" altLang="en-US" sz="1500" dirty="0"/>
              <a:t> 저항이 있는 </a:t>
            </a:r>
            <a:r>
              <a:rPr lang="en-US" altLang="ko-KR" sz="1500" dirty="0"/>
              <a:t>8</a:t>
            </a:r>
            <a:r>
              <a:rPr lang="ko-KR" altLang="en-US" sz="1500" dirty="0"/>
              <a:t>비트 양방향 입출력 단자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DDRA </a:t>
            </a:r>
            <a:r>
              <a:rPr lang="ko-KR" altLang="en-US" sz="1500" dirty="0"/>
              <a:t>레지스터를 이용하여 포트를 출력 또는 입력으로 설정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PORTA </a:t>
            </a:r>
            <a:r>
              <a:rPr lang="ko-KR" altLang="en-US" sz="1500" dirty="0"/>
              <a:t>레지스터를 통해 출력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PINA </a:t>
            </a:r>
            <a:r>
              <a:rPr lang="ko-KR" altLang="en-US" sz="1500" dirty="0"/>
              <a:t>레지스터를 통해 입력</a:t>
            </a: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7CC0B-AE51-401E-94D3-C5D02DA5CA8E}"/>
              </a:ext>
            </a:extLst>
          </p:cNvPr>
          <p:cNvSpPr txBox="1"/>
          <p:nvPr/>
        </p:nvSpPr>
        <p:spPr>
          <a:xfrm>
            <a:off x="5904632" y="3147046"/>
            <a:ext cx="287864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2"/>
                </a:solidFill>
              </a:rPr>
              <a:t>포트 </a:t>
            </a:r>
            <a:r>
              <a:rPr lang="en-US" altLang="ko-KR" sz="1500" dirty="0">
                <a:solidFill>
                  <a:schemeClr val="accent2"/>
                </a:solidFill>
              </a:rPr>
              <a:t>B </a:t>
            </a:r>
            <a:r>
              <a:rPr lang="en-US" altLang="ko-KR" sz="1500" dirty="0"/>
              <a:t>(PB7 ~ PB0 : </a:t>
            </a:r>
            <a:r>
              <a:rPr lang="ko-KR" altLang="en-US" sz="1500" dirty="0"/>
              <a:t>핀</a:t>
            </a:r>
            <a:r>
              <a:rPr lang="en-US" altLang="ko-KR" sz="1500" dirty="0"/>
              <a:t> 10~17)</a:t>
            </a:r>
          </a:p>
          <a:p>
            <a:r>
              <a:rPr lang="en-US" altLang="ko-KR" sz="1500" dirty="0"/>
              <a:t>SPI, PWM </a:t>
            </a:r>
            <a:r>
              <a:rPr lang="ko-KR" altLang="en-US" sz="1500" dirty="0"/>
              <a:t>관련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>
                <a:solidFill>
                  <a:schemeClr val="accent4"/>
                </a:solidFill>
              </a:rPr>
              <a:t>포트 </a:t>
            </a:r>
            <a:r>
              <a:rPr lang="en-US" altLang="ko-KR" sz="1500" dirty="0">
                <a:solidFill>
                  <a:schemeClr val="accent4"/>
                </a:solidFill>
              </a:rPr>
              <a:t>C </a:t>
            </a:r>
            <a:r>
              <a:rPr lang="en-US" altLang="ko-KR" sz="1500" dirty="0"/>
              <a:t>(PC7 ~ PC0 : </a:t>
            </a:r>
            <a:r>
              <a:rPr lang="ko-KR" altLang="en-US" sz="1500" dirty="0"/>
              <a:t>핀</a:t>
            </a:r>
            <a:r>
              <a:rPr lang="en-US" altLang="ko-KR" sz="1500" dirty="0"/>
              <a:t> 35~42)</a:t>
            </a:r>
          </a:p>
          <a:p>
            <a:endParaRPr lang="en-US" altLang="ko-KR" sz="1500" dirty="0"/>
          </a:p>
          <a:p>
            <a:r>
              <a:rPr lang="ko-KR" altLang="en-US" sz="1500" dirty="0">
                <a:solidFill>
                  <a:schemeClr val="accent6"/>
                </a:solidFill>
              </a:rPr>
              <a:t>포트 </a:t>
            </a:r>
            <a:r>
              <a:rPr lang="en-US" altLang="ko-KR" sz="1500" dirty="0">
                <a:solidFill>
                  <a:schemeClr val="accent6"/>
                </a:solidFill>
              </a:rPr>
              <a:t>D </a:t>
            </a:r>
            <a:r>
              <a:rPr lang="en-US" altLang="ko-KR" sz="1500" dirty="0"/>
              <a:t>(PD7 ~ PD0 : </a:t>
            </a:r>
            <a:r>
              <a:rPr lang="ko-KR" altLang="en-US" sz="1500" dirty="0"/>
              <a:t>핀</a:t>
            </a:r>
            <a:r>
              <a:rPr lang="en-US" altLang="ko-KR" sz="1500" dirty="0"/>
              <a:t> 25~32)</a:t>
            </a:r>
          </a:p>
          <a:p>
            <a:r>
              <a:rPr lang="ko-KR" altLang="en-US" sz="1500" dirty="0"/>
              <a:t>타이머</a:t>
            </a:r>
            <a:r>
              <a:rPr lang="en-US" altLang="ko-KR" sz="1500" dirty="0"/>
              <a:t>/</a:t>
            </a:r>
            <a:r>
              <a:rPr lang="ko-KR" altLang="en-US" sz="1500" dirty="0"/>
              <a:t>카운터</a:t>
            </a:r>
            <a:r>
              <a:rPr lang="en-US" altLang="ko-KR" sz="1500" dirty="0"/>
              <a:t>, USART</a:t>
            </a:r>
            <a:r>
              <a:rPr lang="ko-KR" altLang="en-US" sz="1500" dirty="0"/>
              <a:t> 관련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E </a:t>
            </a:r>
            <a:r>
              <a:rPr lang="en-US" altLang="ko-KR" sz="1500" dirty="0"/>
              <a:t>(PE7 ~ PE0 : </a:t>
            </a:r>
            <a:r>
              <a:rPr lang="ko-KR" altLang="en-US" sz="1500" dirty="0"/>
              <a:t>핀</a:t>
            </a:r>
            <a:r>
              <a:rPr lang="en-US" altLang="ko-KR" sz="1500" dirty="0"/>
              <a:t> 2~9)</a:t>
            </a:r>
          </a:p>
          <a:p>
            <a:r>
              <a:rPr lang="en-US" altLang="ko-KR" sz="1500" dirty="0"/>
              <a:t>USART</a:t>
            </a:r>
            <a:r>
              <a:rPr lang="ko-KR" altLang="en-US" sz="1500" dirty="0"/>
              <a:t> 관련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포트 </a:t>
            </a:r>
            <a:r>
              <a:rPr lang="en-US" altLang="ko-KR" sz="1500" dirty="0"/>
              <a:t>F (PF7 ~ PF0 : </a:t>
            </a:r>
            <a:r>
              <a:rPr lang="ko-KR" altLang="en-US" sz="1500" dirty="0"/>
              <a:t>핀</a:t>
            </a:r>
            <a:r>
              <a:rPr lang="en-US" altLang="ko-KR" sz="1500" dirty="0"/>
              <a:t> 54~61)</a:t>
            </a:r>
          </a:p>
          <a:p>
            <a:r>
              <a:rPr lang="en-US" altLang="ko-KR" sz="1500" dirty="0"/>
              <a:t>JTAG</a:t>
            </a:r>
            <a:r>
              <a:rPr lang="ko-KR" altLang="en-US" sz="1500" dirty="0"/>
              <a:t> 관련</a:t>
            </a:r>
            <a:r>
              <a:rPr lang="en-US" altLang="ko-KR" sz="1500" dirty="0"/>
              <a:t>, ADC </a:t>
            </a:r>
            <a:r>
              <a:rPr lang="ko-KR" altLang="en-US" sz="1500" dirty="0"/>
              <a:t>관련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25036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Pin configuration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EB8A75-8ECE-4FF0-AEE8-6DB43C71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578"/>
            <a:ext cx="5880683" cy="54528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CF4D2C-0726-4D1C-95F1-383543E57DB8}"/>
              </a:ext>
            </a:extLst>
          </p:cNvPr>
          <p:cNvSpPr/>
          <p:nvPr/>
        </p:nvSpPr>
        <p:spPr>
          <a:xfrm>
            <a:off x="4521968" y="4315839"/>
            <a:ext cx="956043" cy="323273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E5BB-F053-40C9-A142-3DD616F4E3A8}"/>
              </a:ext>
            </a:extLst>
          </p:cNvPr>
          <p:cNvSpPr txBox="1"/>
          <p:nvPr/>
        </p:nvSpPr>
        <p:spPr>
          <a:xfrm>
            <a:off x="5880683" y="1513324"/>
            <a:ext cx="287864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030A0"/>
                </a:solidFill>
              </a:rPr>
              <a:t>포트 </a:t>
            </a:r>
            <a:r>
              <a:rPr lang="en-US" altLang="ko-KR" sz="1500" dirty="0">
                <a:solidFill>
                  <a:srgbClr val="7030A0"/>
                </a:solidFill>
              </a:rPr>
              <a:t>G </a:t>
            </a:r>
            <a:r>
              <a:rPr lang="en-US" altLang="ko-KR" sz="1500" dirty="0"/>
              <a:t>(PG4 ~ PG0 : </a:t>
            </a:r>
          </a:p>
          <a:p>
            <a:r>
              <a:rPr lang="ko-KR" altLang="en-US" sz="1500" dirty="0"/>
              <a:t>핀</a:t>
            </a:r>
            <a:r>
              <a:rPr lang="en-US" altLang="ko-KR" sz="1500" dirty="0"/>
              <a:t> 19, 18, 33, 34, 43)</a:t>
            </a:r>
          </a:p>
          <a:p>
            <a:endParaRPr lang="en-US" altLang="ko-KR" sz="1500" dirty="0"/>
          </a:p>
          <a:p>
            <a:r>
              <a:rPr lang="ko-KR" altLang="en-US" sz="1500" dirty="0"/>
              <a:t>내부 </a:t>
            </a:r>
            <a:r>
              <a:rPr lang="ko-KR" altLang="en-US" sz="1500" dirty="0" err="1"/>
              <a:t>풀업</a:t>
            </a:r>
            <a:r>
              <a:rPr lang="ko-KR" altLang="en-US" sz="1500" dirty="0"/>
              <a:t> 저항이 있는 </a:t>
            </a:r>
            <a:r>
              <a:rPr lang="en-US" altLang="ko-KR" sz="1500" dirty="0"/>
              <a:t>8</a:t>
            </a:r>
            <a:r>
              <a:rPr lang="ko-KR" altLang="en-US" sz="1500" dirty="0"/>
              <a:t>비트 양방향 입출력 단자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DDRA </a:t>
            </a:r>
            <a:r>
              <a:rPr lang="ko-KR" altLang="en-US" sz="1500" dirty="0"/>
              <a:t>레지스터를 이용하여 포트를 출력 또는 입력으로 설정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PORTA </a:t>
            </a:r>
            <a:r>
              <a:rPr lang="ko-KR" altLang="en-US" sz="1500" dirty="0"/>
              <a:t>레지스터를 통해 출력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PINA </a:t>
            </a:r>
            <a:r>
              <a:rPr lang="ko-KR" altLang="en-US" sz="1500" dirty="0"/>
              <a:t>레지스터를 통해 입력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RTC</a:t>
            </a:r>
            <a:r>
              <a:rPr lang="ko-KR" altLang="en-US" sz="1500" dirty="0"/>
              <a:t> </a:t>
            </a:r>
            <a:r>
              <a:rPr lang="en-US" altLang="ko-KR" sz="1500" dirty="0"/>
              <a:t>(Real Time Counter) </a:t>
            </a:r>
            <a:r>
              <a:rPr lang="ko-KR" altLang="en-US" sz="1500" dirty="0"/>
              <a:t>타이머용 발진기단자</a:t>
            </a:r>
            <a:r>
              <a:rPr lang="en-US" altLang="ko-KR" sz="1500" dirty="0"/>
              <a:t>, </a:t>
            </a:r>
            <a:r>
              <a:rPr lang="ko-KR" altLang="en-US" sz="1500" dirty="0"/>
              <a:t>외부 메모리 접속을 위한 </a:t>
            </a:r>
            <a:r>
              <a:rPr lang="ko-KR" altLang="en-US" sz="1500" dirty="0" err="1"/>
              <a:t>스트로브</a:t>
            </a:r>
            <a:r>
              <a:rPr lang="ko-KR" altLang="en-US" sz="1500" dirty="0"/>
              <a:t> 신호용으로 사용</a:t>
            </a:r>
            <a:endParaRPr lang="en-US" altLang="ko-KR" sz="1500" dirty="0"/>
          </a:p>
          <a:p>
            <a:r>
              <a:rPr lang="en-US" altLang="ko-KR" sz="1500" dirty="0"/>
              <a:t>(ALE : Address Latch Enable)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0EF8F2-D5A2-45DF-BA33-BE68DA8A1103}"/>
              </a:ext>
            </a:extLst>
          </p:cNvPr>
          <p:cNvSpPr/>
          <p:nvPr/>
        </p:nvSpPr>
        <p:spPr>
          <a:xfrm>
            <a:off x="4521967" y="2799530"/>
            <a:ext cx="956043" cy="250385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9F408-DBE1-4ACD-9D0F-7D53FC070B60}"/>
              </a:ext>
            </a:extLst>
          </p:cNvPr>
          <p:cNvSpPr/>
          <p:nvPr/>
        </p:nvSpPr>
        <p:spPr>
          <a:xfrm>
            <a:off x="1761688" y="4487262"/>
            <a:ext cx="402672" cy="1133362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02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Pin configuration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7" name="그림 6" descr="텍스트, 신문, 영수증이(가) 표시된 사진&#10;&#10;자동 생성된 설명">
            <a:extLst>
              <a:ext uri="{FF2B5EF4-FFF2-40B4-BE49-F238E27FC236}">
                <a16:creationId xmlns:a16="http://schemas.microsoft.com/office/drawing/2014/main" id="{70197956-E595-4E55-8C72-07471103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9" y="723845"/>
            <a:ext cx="7148077" cy="548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361F5B-88FF-4C81-AE27-1446079AC417}"/>
              </a:ext>
            </a:extLst>
          </p:cNvPr>
          <p:cNvSpPr txBox="1"/>
          <p:nvPr/>
        </p:nvSpPr>
        <p:spPr>
          <a:xfrm>
            <a:off x="7516536" y="3244334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AD783-4435-4206-8E33-E9A5DE8A4593}"/>
              </a:ext>
            </a:extLst>
          </p:cNvPr>
          <p:cNvSpPr txBox="1"/>
          <p:nvPr/>
        </p:nvSpPr>
        <p:spPr>
          <a:xfrm>
            <a:off x="7461125" y="963927"/>
            <a:ext cx="1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3D142-F4FC-46AF-A307-7BFA739761C2}"/>
              </a:ext>
            </a:extLst>
          </p:cNvPr>
          <p:cNvSpPr txBox="1"/>
          <p:nvPr/>
        </p:nvSpPr>
        <p:spPr>
          <a:xfrm>
            <a:off x="7447659" y="1483328"/>
            <a:ext cx="1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7D945-682A-474D-9185-F22AF5591992}"/>
              </a:ext>
            </a:extLst>
          </p:cNvPr>
          <p:cNvSpPr txBox="1"/>
          <p:nvPr/>
        </p:nvSpPr>
        <p:spPr>
          <a:xfrm>
            <a:off x="7447659" y="2040853"/>
            <a:ext cx="1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808E7-D326-4A1A-A2C8-AD65F54CD335}"/>
              </a:ext>
            </a:extLst>
          </p:cNvPr>
          <p:cNvSpPr txBox="1"/>
          <p:nvPr/>
        </p:nvSpPr>
        <p:spPr>
          <a:xfrm>
            <a:off x="7516536" y="2692439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포트 </a:t>
            </a:r>
            <a:r>
              <a:rPr lang="en-US" altLang="ko-KR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CE4F14-1B40-4FBD-9D1B-9EA69058316D}"/>
              </a:ext>
            </a:extLst>
          </p:cNvPr>
          <p:cNvSpPr txBox="1"/>
          <p:nvPr/>
        </p:nvSpPr>
        <p:spPr>
          <a:xfrm>
            <a:off x="7516536" y="3521785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포트 </a:t>
            </a:r>
            <a:r>
              <a:rPr lang="en-US" altLang="ko-KR" dirty="0">
                <a:solidFill>
                  <a:srgbClr val="7030A0"/>
                </a:solidFill>
              </a:rPr>
              <a:t>G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A4AF7-7432-4276-8860-D09C6198AB38}"/>
              </a:ext>
            </a:extLst>
          </p:cNvPr>
          <p:cNvSpPr txBox="1"/>
          <p:nvPr/>
        </p:nvSpPr>
        <p:spPr>
          <a:xfrm>
            <a:off x="7482098" y="3891117"/>
            <a:ext cx="1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61707D-1AC8-4D95-813D-CAEE1DA0AA55}"/>
              </a:ext>
            </a:extLst>
          </p:cNvPr>
          <p:cNvSpPr txBox="1"/>
          <p:nvPr/>
        </p:nvSpPr>
        <p:spPr>
          <a:xfrm>
            <a:off x="7478510" y="4629781"/>
            <a:ext cx="1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포트 </a:t>
            </a:r>
            <a:r>
              <a:rPr lang="en-US" altLang="ko-KR" dirty="0">
                <a:solidFill>
                  <a:schemeClr val="accent2"/>
                </a:solidFill>
              </a:rPr>
              <a:t>B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112059-BA89-41BE-8415-FBBA0F25B81E}"/>
              </a:ext>
            </a:extLst>
          </p:cNvPr>
          <p:cNvSpPr txBox="1"/>
          <p:nvPr/>
        </p:nvSpPr>
        <p:spPr>
          <a:xfrm>
            <a:off x="7495288" y="5564255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 </a:t>
            </a: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B8724-68AE-4673-8A09-067A7E8CEE0D}"/>
              </a:ext>
            </a:extLst>
          </p:cNvPr>
          <p:cNvSpPr txBox="1"/>
          <p:nvPr/>
        </p:nvSpPr>
        <p:spPr>
          <a:xfrm>
            <a:off x="7478510" y="5289019"/>
            <a:ext cx="1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B9CA30-488D-44BA-A860-CE0F0284C61E}"/>
              </a:ext>
            </a:extLst>
          </p:cNvPr>
          <p:cNvSpPr txBox="1"/>
          <p:nvPr/>
        </p:nvSpPr>
        <p:spPr>
          <a:xfrm>
            <a:off x="7461125" y="5887961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7D27C-B423-4903-837D-A067C539CABF}"/>
              </a:ext>
            </a:extLst>
          </p:cNvPr>
          <p:cNvSpPr txBox="1"/>
          <p:nvPr/>
        </p:nvSpPr>
        <p:spPr>
          <a:xfrm>
            <a:off x="5272206" y="409929"/>
            <a:ext cx="23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핀 기능 요약</a:t>
            </a:r>
          </a:p>
        </p:txBody>
      </p:sp>
    </p:spTree>
    <p:extLst>
      <p:ext uri="{BB962C8B-B14F-4D97-AF65-F5344CB8AC3E}">
        <p14:creationId xmlns:p14="http://schemas.microsoft.com/office/powerpoint/2010/main" val="282568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Block diagram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56EEA5-8461-456E-8283-7EEA9D1E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2" y="645952"/>
            <a:ext cx="7511174" cy="574685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90EEAD-DA73-4884-BB05-8BDA692EA889}"/>
              </a:ext>
            </a:extLst>
          </p:cNvPr>
          <p:cNvSpPr/>
          <p:nvPr/>
        </p:nvSpPr>
        <p:spPr>
          <a:xfrm>
            <a:off x="3561481" y="1065402"/>
            <a:ext cx="1672113" cy="1073791"/>
          </a:xfrm>
          <a:prstGeom prst="rect">
            <a:avLst/>
          </a:prstGeom>
          <a:solidFill>
            <a:srgbClr val="FF0000">
              <a:alpha val="5000"/>
            </a:srgbClr>
          </a:solidFill>
          <a:ln w="222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13472-E1E8-4025-8E4E-69AC0C910A36}"/>
              </a:ext>
            </a:extLst>
          </p:cNvPr>
          <p:cNvSpPr txBox="1"/>
          <p:nvPr/>
        </p:nvSpPr>
        <p:spPr>
          <a:xfrm>
            <a:off x="4027257" y="696070"/>
            <a:ext cx="8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포트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06CC3-D893-4115-B64D-99AA8A3B2C50}"/>
              </a:ext>
            </a:extLst>
          </p:cNvPr>
          <p:cNvSpPr/>
          <p:nvPr/>
        </p:nvSpPr>
        <p:spPr>
          <a:xfrm>
            <a:off x="1797655" y="1065402"/>
            <a:ext cx="1591477" cy="1073791"/>
          </a:xfrm>
          <a:prstGeom prst="rect">
            <a:avLst/>
          </a:prstGeom>
          <a:solidFill>
            <a:schemeClr val="tx1">
              <a:alpha val="5000"/>
            </a:schemeClr>
          </a:solidFill>
          <a:ln w="2222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2EB72-660B-446C-93F6-77A7521B69F0}"/>
              </a:ext>
            </a:extLst>
          </p:cNvPr>
          <p:cNvSpPr txBox="1"/>
          <p:nvPr/>
        </p:nvSpPr>
        <p:spPr>
          <a:xfrm>
            <a:off x="2189663" y="696070"/>
            <a:ext cx="97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 </a:t>
            </a: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A04385-99B1-44E0-B409-31224DC49E4C}"/>
              </a:ext>
            </a:extLst>
          </p:cNvPr>
          <p:cNvSpPr/>
          <p:nvPr/>
        </p:nvSpPr>
        <p:spPr>
          <a:xfrm>
            <a:off x="1773681" y="5025006"/>
            <a:ext cx="1591477" cy="1136924"/>
          </a:xfrm>
          <a:prstGeom prst="rect">
            <a:avLst/>
          </a:prstGeom>
          <a:solidFill>
            <a:schemeClr val="accent1">
              <a:lumMod val="75000"/>
              <a:alpha val="5000"/>
            </a:schemeClr>
          </a:solidFill>
          <a:ln w="22225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5D6F45-242B-4676-947C-C6E412BD932B}"/>
              </a:ext>
            </a:extLst>
          </p:cNvPr>
          <p:cNvSpPr txBox="1"/>
          <p:nvPr/>
        </p:nvSpPr>
        <p:spPr>
          <a:xfrm>
            <a:off x="2470484" y="4600524"/>
            <a:ext cx="88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740E05-4734-4CAF-B77A-144FA99B6890}"/>
              </a:ext>
            </a:extLst>
          </p:cNvPr>
          <p:cNvSpPr/>
          <p:nvPr/>
        </p:nvSpPr>
        <p:spPr>
          <a:xfrm>
            <a:off x="3389130" y="5025006"/>
            <a:ext cx="1645787" cy="1136924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03B8D-73B7-4C7E-90E4-F2361EBA879B}"/>
              </a:ext>
            </a:extLst>
          </p:cNvPr>
          <p:cNvSpPr txBox="1"/>
          <p:nvPr/>
        </p:nvSpPr>
        <p:spPr>
          <a:xfrm>
            <a:off x="3561481" y="4600524"/>
            <a:ext cx="14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포트 </a:t>
            </a:r>
            <a:r>
              <a:rPr lang="en-US" altLang="ko-KR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29E3F8-4564-4AF7-8969-0E16C7DFA9D3}"/>
              </a:ext>
            </a:extLst>
          </p:cNvPr>
          <p:cNvSpPr/>
          <p:nvPr/>
        </p:nvSpPr>
        <p:spPr>
          <a:xfrm>
            <a:off x="5406644" y="1065402"/>
            <a:ext cx="1591477" cy="1073791"/>
          </a:xfrm>
          <a:prstGeom prst="rect">
            <a:avLst/>
          </a:prstGeom>
          <a:solidFill>
            <a:schemeClr val="accent4">
              <a:alpha val="5000"/>
            </a:schemeClr>
          </a:solidFill>
          <a:ln w="22225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8FDFFB-59C6-47D9-9853-70BD94ABCD6A}"/>
              </a:ext>
            </a:extLst>
          </p:cNvPr>
          <p:cNvSpPr txBox="1"/>
          <p:nvPr/>
        </p:nvSpPr>
        <p:spPr>
          <a:xfrm>
            <a:off x="5764979" y="671011"/>
            <a:ext cx="87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포트 </a:t>
            </a:r>
            <a:r>
              <a:rPr lang="en-US" altLang="ko-KR" dirty="0">
                <a:solidFill>
                  <a:schemeClr val="accent4"/>
                </a:solidFill>
              </a:rPr>
              <a:t>C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4DA010-65C5-454D-865A-F77074BD94F8}"/>
              </a:ext>
            </a:extLst>
          </p:cNvPr>
          <p:cNvSpPr/>
          <p:nvPr/>
        </p:nvSpPr>
        <p:spPr>
          <a:xfrm>
            <a:off x="5058889" y="5025007"/>
            <a:ext cx="1577024" cy="1136924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15613-73E1-4B9B-A2AE-AD2451C5525C}"/>
              </a:ext>
            </a:extLst>
          </p:cNvPr>
          <p:cNvSpPr txBox="1"/>
          <p:nvPr/>
        </p:nvSpPr>
        <p:spPr>
          <a:xfrm>
            <a:off x="5397427" y="4609462"/>
            <a:ext cx="9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672D7B-BBEF-42C0-89BD-BCEB8011FF7F}"/>
              </a:ext>
            </a:extLst>
          </p:cNvPr>
          <p:cNvSpPr/>
          <p:nvPr/>
        </p:nvSpPr>
        <p:spPr>
          <a:xfrm>
            <a:off x="6683916" y="5025006"/>
            <a:ext cx="1277236" cy="1136924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222A0F-D61D-4637-B85B-9EF9E0E85A63}"/>
              </a:ext>
            </a:extLst>
          </p:cNvPr>
          <p:cNvSpPr txBox="1"/>
          <p:nvPr/>
        </p:nvSpPr>
        <p:spPr>
          <a:xfrm>
            <a:off x="7096780" y="4609462"/>
            <a:ext cx="9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포트 </a:t>
            </a:r>
            <a:r>
              <a:rPr lang="en-US" altLang="ko-KR" dirty="0">
                <a:solidFill>
                  <a:srgbClr val="7030A0"/>
                </a:solidFill>
              </a:rPr>
              <a:t>G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Status Resister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8A89B-EAC9-43DB-8C92-17242110CE89}"/>
              </a:ext>
            </a:extLst>
          </p:cNvPr>
          <p:cNvSpPr txBox="1"/>
          <p:nvPr/>
        </p:nvSpPr>
        <p:spPr>
          <a:xfrm>
            <a:off x="314587" y="1157681"/>
            <a:ext cx="8514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상태 레지스터 </a:t>
            </a:r>
            <a:r>
              <a:rPr lang="en-US" altLang="ko-KR" sz="1500" dirty="0"/>
              <a:t>(Status Resister)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가장 최근에 실행된 산술연산 명령의 결과에 따른 상태를 나타냄</a:t>
            </a:r>
            <a:endParaRPr lang="en-US" altLang="ko-KR" sz="1500" dirty="0"/>
          </a:p>
          <a:p>
            <a:r>
              <a:rPr lang="en-US" altLang="ko-KR" sz="1500" dirty="0"/>
              <a:t>                                          SREG</a:t>
            </a:r>
            <a:r>
              <a:rPr lang="ko-KR" altLang="en-US" sz="1500" dirty="0"/>
              <a:t>라고 표시함</a:t>
            </a:r>
          </a:p>
        </p:txBody>
      </p:sp>
      <p:pic>
        <p:nvPicPr>
          <p:cNvPr id="7" name="그림 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251FA6C-562F-42B4-84F0-73F335A2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17" y="1828812"/>
            <a:ext cx="5325218" cy="1009791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7D87AB9-BE5A-4C13-A93C-749C44FD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49971"/>
              </p:ext>
            </p:extLst>
          </p:nvPr>
        </p:nvGraphicFramePr>
        <p:xfrm>
          <a:off x="1245657" y="3100968"/>
          <a:ext cx="665268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567">
                  <a:extLst>
                    <a:ext uri="{9D8B030D-6E8A-4147-A177-3AD203B41FA5}">
                      <a16:colId xmlns:a16="http://schemas.microsoft.com/office/drawing/2014/main" val="519888147"/>
                    </a:ext>
                  </a:extLst>
                </a:gridCol>
                <a:gridCol w="4889118">
                  <a:extLst>
                    <a:ext uri="{9D8B030D-6E8A-4147-A177-3AD203B41FA5}">
                      <a16:colId xmlns:a16="http://schemas.microsoft.com/office/drawing/2014/main" val="1140569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2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Bit 7 - 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전체적으로 인터럽트를 허용하도록 설정하는 비트</a:t>
                      </a:r>
                      <a:r>
                        <a:rPr lang="en-US" altLang="ko-KR" dirty="0"/>
                        <a:t>. SEI, CLI </a:t>
                      </a:r>
                      <a:r>
                        <a:rPr lang="ko-KR" altLang="en-US" dirty="0"/>
                        <a:t>명령으로 </a:t>
                      </a:r>
                      <a:r>
                        <a:rPr lang="en-US" altLang="ko-KR" dirty="0"/>
                        <a:t>set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reset</a:t>
                      </a:r>
                      <a:r>
                        <a:rPr lang="ko-KR" altLang="en-US" dirty="0"/>
                        <a:t>시킬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3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Bit 6 –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BLD, BST </a:t>
                      </a:r>
                      <a:r>
                        <a:rPr lang="ko-KR" altLang="en-US" dirty="0"/>
                        <a:t>명령을 </a:t>
                      </a:r>
                      <a:r>
                        <a:rPr lang="ko-KR" altLang="en-US" dirty="0" err="1"/>
                        <a:t>사용하여어느</a:t>
                      </a:r>
                      <a:r>
                        <a:rPr lang="ko-KR" altLang="en-US" dirty="0"/>
                        <a:t> 레지스터의 한 </a:t>
                      </a:r>
                      <a:r>
                        <a:rPr lang="ko-KR" altLang="en-US" dirty="0" err="1"/>
                        <a:t>비트값의</a:t>
                      </a:r>
                      <a:r>
                        <a:rPr lang="ko-KR" altLang="en-US" dirty="0"/>
                        <a:t> 복사가 가능함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00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Bit 5 – 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산술연산의 가감산에서 비트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에 올림수가 발생하면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4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Bit 4 – 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플래그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과 플래그 </a:t>
                      </a:r>
                      <a:r>
                        <a:rPr lang="en-US" altLang="ko-KR" dirty="0"/>
                        <a:t>V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XOR </a:t>
                      </a:r>
                      <a:r>
                        <a:rPr lang="ko-KR" altLang="en-US" dirty="0"/>
                        <a:t>값으로 정수들의 크기를 판단함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7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Bit 3 – 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의 보수 연산에서 </a:t>
                      </a:r>
                      <a:r>
                        <a:rPr lang="en-US" altLang="ko-KR" dirty="0"/>
                        <a:t>overflow</a:t>
                      </a:r>
                      <a:r>
                        <a:rPr lang="ko-KR" altLang="en-US" dirty="0"/>
                        <a:t>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349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Bit 2 – 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 결과값의 최상위 비트가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되어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의 보수표현을 사용하는 경우연산 결과가 음수임을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602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Bit 1 – 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 결과값이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이 되었음을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13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Bit 0 -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연산으로 자리올림이나 </a:t>
                      </a:r>
                      <a:r>
                        <a:rPr lang="ko-KR" altLang="en-US" dirty="0" err="1"/>
                        <a:t>자리내림이</a:t>
                      </a:r>
                      <a:r>
                        <a:rPr lang="ko-KR" altLang="en-US" dirty="0"/>
                        <a:t> 발생하면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4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1CD64-07CE-4B17-91B7-41A5BD593497}"/>
              </a:ext>
            </a:extLst>
          </p:cNvPr>
          <p:cNvSpPr txBox="1"/>
          <p:nvPr/>
        </p:nvSpPr>
        <p:spPr>
          <a:xfrm>
            <a:off x="1213434" y="4044222"/>
            <a:ext cx="6839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Fully static operation : </a:t>
            </a:r>
            <a:r>
              <a:rPr lang="ko-KR" altLang="en-US" sz="1500" dirty="0"/>
              <a:t>완전 정적 동작</a:t>
            </a:r>
            <a:endParaRPr lang="en-US" altLang="ko-KR" sz="1500" dirty="0"/>
          </a:p>
          <a:p>
            <a:r>
              <a:rPr lang="ko-KR" altLang="en-US" sz="1500" dirty="0"/>
              <a:t>일부 초기 구형 모델에서는 </a:t>
            </a:r>
            <a:r>
              <a:rPr lang="en-US" altLang="ko-KR" sz="1500" dirty="0"/>
              <a:t>DRAM </a:t>
            </a:r>
            <a:r>
              <a:rPr lang="ko-KR" altLang="en-US" sz="1500" dirty="0"/>
              <a:t>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99A8B-B9D7-4676-BB48-84CB5EC48991}"/>
              </a:ext>
            </a:extLst>
          </p:cNvPr>
          <p:cNvSpPr txBox="1"/>
          <p:nvPr/>
        </p:nvSpPr>
        <p:spPr>
          <a:xfrm>
            <a:off x="1213434" y="4857226"/>
            <a:ext cx="6839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MIPS : Million Instructions per second</a:t>
            </a:r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컴퓨터의 연산속도를 나타내는 단위로 초당 백만 연산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4A4E815-691D-4B63-8C67-3E1F639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4" y="1667595"/>
            <a:ext cx="726858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42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8CD64-2498-4BB7-9EA1-F9D652A01464}"/>
              </a:ext>
            </a:extLst>
          </p:cNvPr>
          <p:cNvSpPr txBox="1"/>
          <p:nvPr/>
        </p:nvSpPr>
        <p:spPr>
          <a:xfrm>
            <a:off x="788564" y="1688318"/>
            <a:ext cx="7751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인터럽트 </a:t>
            </a:r>
            <a:r>
              <a:rPr lang="en-US" altLang="ko-KR" sz="1500" dirty="0"/>
              <a:t>(Interrupt)</a:t>
            </a:r>
            <a:r>
              <a:rPr lang="ko-KR" altLang="en-US" sz="1500" dirty="0"/>
              <a:t>의 개념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CPU</a:t>
            </a:r>
            <a:r>
              <a:rPr lang="ko-KR" altLang="en-US" sz="1500" dirty="0"/>
              <a:t> 외부의 </a:t>
            </a:r>
            <a:r>
              <a:rPr lang="ko-KR" altLang="en-US" sz="1500" dirty="0" err="1"/>
              <a:t>하드웨어적인</a:t>
            </a:r>
            <a:r>
              <a:rPr lang="ko-KR" altLang="en-US" sz="1500" dirty="0"/>
              <a:t> 요구에 의해서 정상적인 프로그램의 실행순서를 변경하여 보다 시급한 작업을 먼저 수행한 후 다시 원래의 프로그램으로 복귀하는 것을 말함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61B602-2B0D-4770-BFE2-0F64540B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39" y="3150729"/>
            <a:ext cx="3010320" cy="1438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7D1153-33FD-4AB3-8974-CBF59A9FE51A}"/>
              </a:ext>
            </a:extLst>
          </p:cNvPr>
          <p:cNvSpPr txBox="1"/>
          <p:nvPr/>
        </p:nvSpPr>
        <p:spPr>
          <a:xfrm>
            <a:off x="-2558642" y="1619069"/>
            <a:ext cx="23321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인터럽트가 발생하면 나중에 되돌아 올 복귀주소를 스택에 저장하였다가 인터럽트 서비스 루틴의 마지막에서 복귀명령을 만나면 스택으로부터 복귀주소를 되찾아 인터럽트 발생전의 위치로 </a:t>
            </a:r>
            <a:r>
              <a:rPr lang="ko-KR" altLang="en-US" sz="1500" dirty="0" err="1"/>
              <a:t>돌아감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57081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8CD64-2498-4BB7-9EA1-F9D652A01464}"/>
              </a:ext>
            </a:extLst>
          </p:cNvPr>
          <p:cNvSpPr txBox="1"/>
          <p:nvPr/>
        </p:nvSpPr>
        <p:spPr>
          <a:xfrm>
            <a:off x="805342" y="2040656"/>
            <a:ext cx="7751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인터럽트가 왜 중요한가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인터럽트는 주변장치의 서비스 요청에 </a:t>
            </a:r>
            <a:r>
              <a:rPr lang="en-US" altLang="ko-KR" sz="1500" dirty="0"/>
              <a:t>CPU</a:t>
            </a:r>
            <a:r>
              <a:rPr lang="ko-KR" altLang="en-US" sz="1500" dirty="0"/>
              <a:t>가 가장 빠르게 대응할 수 있는 방법임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이를 이용해 발생시기를 예측하기 어려운 </a:t>
            </a:r>
            <a:r>
              <a:rPr lang="ko-KR" altLang="en-US" sz="1500" dirty="0" err="1"/>
              <a:t>비동기적인</a:t>
            </a:r>
            <a:r>
              <a:rPr lang="ko-KR" altLang="en-US" sz="1500" dirty="0"/>
              <a:t> 일을 </a:t>
            </a:r>
            <a:r>
              <a:rPr lang="en-US" altLang="ko-KR" sz="1500" dirty="0"/>
              <a:t>CPU</a:t>
            </a:r>
            <a:r>
              <a:rPr lang="ko-KR" altLang="en-US" sz="1500" dirty="0"/>
              <a:t>가 빠르게 처리 가능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CPU(</a:t>
            </a:r>
            <a:r>
              <a:rPr lang="ko-KR" altLang="en-US" sz="1500" dirty="0"/>
              <a:t>고속</a:t>
            </a:r>
            <a:r>
              <a:rPr lang="en-US" altLang="ko-KR" sz="1500" dirty="0"/>
              <a:t>) </a:t>
            </a:r>
            <a:r>
              <a:rPr lang="ko-KR" altLang="en-US" sz="1500" dirty="0"/>
              <a:t>와 주변장치 </a:t>
            </a:r>
            <a:r>
              <a:rPr lang="en-US" altLang="ko-KR" sz="1500" dirty="0"/>
              <a:t>(CPU</a:t>
            </a:r>
            <a:r>
              <a:rPr lang="ko-KR" altLang="en-US" sz="1500" dirty="0"/>
              <a:t>에 비해 저속</a:t>
            </a:r>
            <a:r>
              <a:rPr lang="en-US" altLang="ko-KR" sz="1500" dirty="0"/>
              <a:t>) </a:t>
            </a:r>
            <a:r>
              <a:rPr lang="ko-KR" altLang="en-US" sz="1500" dirty="0"/>
              <a:t>사이에서 효율적으로 일을 수행함</a:t>
            </a:r>
            <a:endParaRPr lang="en-US" altLang="ko-KR" sz="1500" dirty="0"/>
          </a:p>
          <a:p>
            <a:r>
              <a:rPr lang="en-US" altLang="ko-KR" sz="1500" dirty="0"/>
              <a:t>    (CPU</a:t>
            </a:r>
            <a:r>
              <a:rPr lang="ko-KR" altLang="en-US" sz="1500" dirty="0"/>
              <a:t>와 주변장치는 서로 비동기적으로 동작함</a:t>
            </a:r>
            <a:r>
              <a:rPr lang="en-US" altLang="ko-KR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800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102A8-77A5-45DE-9F65-AF8992EF9DF8}"/>
              </a:ext>
            </a:extLst>
          </p:cNvPr>
          <p:cNvSpPr txBox="1"/>
          <p:nvPr/>
        </p:nvSpPr>
        <p:spPr>
          <a:xfrm>
            <a:off x="3568467" y="767643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인터럽트의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6750B-732C-415A-B897-7320F06C8686}"/>
              </a:ext>
            </a:extLst>
          </p:cNvPr>
          <p:cNvSpPr txBox="1"/>
          <p:nvPr/>
        </p:nvSpPr>
        <p:spPr>
          <a:xfrm>
            <a:off x="649098" y="1350362"/>
            <a:ext cx="291936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lang="ko-KR" altLang="en-US" dirty="0"/>
              <a:t> 발생원인에 따른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500" dirty="0"/>
              <a:t>    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■</a:t>
            </a:r>
            <a:r>
              <a:rPr lang="ko-KR" altLang="en-US" sz="1600" dirty="0"/>
              <a:t> 하드웨어 인터럽트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300" dirty="0"/>
              <a:t>           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lang="en-US" altLang="ko-KR" sz="1300" dirty="0"/>
              <a:t> </a:t>
            </a:r>
            <a:r>
              <a:rPr lang="ko-KR" altLang="en-US" sz="1300" dirty="0"/>
              <a:t>내부 인터럽트</a:t>
            </a:r>
            <a:endParaRPr lang="en-US" altLang="ko-KR" sz="1300" dirty="0"/>
          </a:p>
          <a:p>
            <a:r>
              <a:rPr lang="en-US" altLang="ko-KR" sz="1300" dirty="0"/>
              <a:t>           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lang="en-US" altLang="ko-KR" sz="1300" dirty="0"/>
              <a:t> </a:t>
            </a:r>
            <a:r>
              <a:rPr lang="ko-KR" altLang="en-US" sz="1300" dirty="0"/>
              <a:t>외부 인터럽트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500" dirty="0"/>
              <a:t>    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■</a:t>
            </a:r>
            <a:r>
              <a:rPr lang="ko-KR" altLang="en-US" sz="1600" dirty="0"/>
              <a:t> 하드웨어 인터럽트</a:t>
            </a:r>
            <a:endParaRPr lang="en-US" altLang="ko-KR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2AD66-94B4-43C4-9FF3-9324032BC86A}"/>
              </a:ext>
            </a:extLst>
          </p:cNvPr>
          <p:cNvSpPr txBox="1"/>
          <p:nvPr/>
        </p:nvSpPr>
        <p:spPr>
          <a:xfrm>
            <a:off x="649098" y="3433375"/>
            <a:ext cx="70584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lang="ko-KR" altLang="en-US" dirty="0"/>
              <a:t> 인터럽트 발생시 마이크로 프로세서의 반응 방식에 따른 분류</a:t>
            </a:r>
            <a:endParaRPr lang="en-US" altLang="ko-KR" dirty="0"/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■</a:t>
            </a:r>
            <a:r>
              <a:rPr lang="ko-KR" altLang="en-US" sz="1600" dirty="0"/>
              <a:t> 차단 가능 인터럽트 </a:t>
            </a:r>
            <a:r>
              <a:rPr lang="en-US" altLang="ko-KR" sz="1600" dirty="0"/>
              <a:t>(maskable interrupt)</a:t>
            </a:r>
          </a:p>
          <a:p>
            <a:r>
              <a:rPr lang="ko-KR" altLang="en-US" sz="1500" dirty="0"/>
              <a:t>    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■</a:t>
            </a:r>
            <a:r>
              <a:rPr lang="ko-KR" altLang="en-US" sz="1600" dirty="0"/>
              <a:t> 차단</a:t>
            </a:r>
            <a:r>
              <a:rPr lang="en-US" altLang="ko-KR" sz="1600" dirty="0"/>
              <a:t> </a:t>
            </a:r>
            <a:r>
              <a:rPr lang="ko-KR" altLang="en-US" sz="1600" dirty="0"/>
              <a:t>불가능 인터럽트 </a:t>
            </a:r>
            <a:r>
              <a:rPr lang="en-US" altLang="ko-KR" sz="1600" dirty="0"/>
              <a:t>(non-maskable interrupt)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7EB6E-875C-4959-928D-9A37A81D2A59}"/>
              </a:ext>
            </a:extLst>
          </p:cNvPr>
          <p:cNvSpPr txBox="1"/>
          <p:nvPr/>
        </p:nvSpPr>
        <p:spPr>
          <a:xfrm>
            <a:off x="649098" y="4721689"/>
            <a:ext cx="70584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lang="ko-KR" altLang="en-US" dirty="0"/>
              <a:t> 인터럽트를 요구한 입</a:t>
            </a:r>
            <a:r>
              <a:rPr lang="en-US" altLang="ko-KR" dirty="0"/>
              <a:t>/</a:t>
            </a:r>
            <a:r>
              <a:rPr lang="ko-KR" altLang="en-US" dirty="0"/>
              <a:t>출력 기기를 확인하는 방법에 따른 분류</a:t>
            </a:r>
            <a:endParaRPr lang="en-US" altLang="ko-KR" dirty="0"/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■</a:t>
            </a:r>
            <a:r>
              <a:rPr lang="ko-KR" altLang="en-US" sz="1600" dirty="0"/>
              <a:t> 조사형 인터럽트 </a:t>
            </a:r>
            <a:r>
              <a:rPr lang="en-US" altLang="ko-KR" sz="1600" dirty="0"/>
              <a:t>(polled interrupt)</a:t>
            </a:r>
          </a:p>
          <a:p>
            <a:r>
              <a:rPr lang="ko-KR" altLang="en-US" sz="1500" dirty="0"/>
              <a:t>    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■</a:t>
            </a:r>
            <a:r>
              <a:rPr lang="ko-KR" altLang="en-US" sz="1600" dirty="0"/>
              <a:t> 벡터형 인터럽트 </a:t>
            </a:r>
            <a:r>
              <a:rPr lang="en-US" altLang="ko-KR" sz="1600" dirty="0"/>
              <a:t>(vectored interrupt)</a:t>
            </a:r>
          </a:p>
        </p:txBody>
      </p:sp>
    </p:spTree>
    <p:extLst>
      <p:ext uri="{BB962C8B-B14F-4D97-AF65-F5344CB8AC3E}">
        <p14:creationId xmlns:p14="http://schemas.microsoft.com/office/powerpoint/2010/main" val="1519603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102A8-77A5-45DE-9F65-AF8992EF9DF8}"/>
              </a:ext>
            </a:extLst>
          </p:cNvPr>
          <p:cNvSpPr txBox="1"/>
          <p:nvPr/>
        </p:nvSpPr>
        <p:spPr>
          <a:xfrm>
            <a:off x="3598877" y="136326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 인터럽트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6750B-732C-415A-B897-7320F06C8686}"/>
              </a:ext>
            </a:extLst>
          </p:cNvPr>
          <p:cNvSpPr txBox="1"/>
          <p:nvPr/>
        </p:nvSpPr>
        <p:spPr>
          <a:xfrm>
            <a:off x="813732" y="1963497"/>
            <a:ext cx="75469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정의되지 않은 명령의 실행 </a:t>
            </a:r>
            <a:r>
              <a:rPr lang="en-US" altLang="ko-KR" sz="1500" dirty="0"/>
              <a:t>EX) 0</a:t>
            </a:r>
            <a:r>
              <a:rPr lang="ko-KR" altLang="en-US" sz="1500" dirty="0"/>
              <a:t>으로 나눗셈 시도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보호된 메모리 영역에 접근</a:t>
            </a:r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AAE14-E079-4E3B-B076-32E05B03DA49}"/>
              </a:ext>
            </a:extLst>
          </p:cNvPr>
          <p:cNvSpPr txBox="1"/>
          <p:nvPr/>
        </p:nvSpPr>
        <p:spPr>
          <a:xfrm>
            <a:off x="3598877" y="3580553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인터럽트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38FEE-E7C1-4020-AAD1-90F5A5DE365F}"/>
              </a:ext>
            </a:extLst>
          </p:cNvPr>
          <p:cNvSpPr txBox="1"/>
          <p:nvPr/>
        </p:nvSpPr>
        <p:spPr>
          <a:xfrm>
            <a:off x="813732" y="4181876"/>
            <a:ext cx="7546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타이머에서의 지정된 시간 경과</a:t>
            </a:r>
            <a:r>
              <a:rPr lang="en-US" altLang="ko-KR" sz="1500" dirty="0"/>
              <a:t>, </a:t>
            </a:r>
            <a:r>
              <a:rPr lang="ko-KR" altLang="en-US" sz="1500" dirty="0"/>
              <a:t>입력 장치에서의 서비스 요구</a:t>
            </a:r>
            <a:r>
              <a:rPr lang="en-US" altLang="ko-KR" sz="1500" dirty="0"/>
              <a:t>, </a:t>
            </a:r>
            <a:r>
              <a:rPr lang="ko-KR" altLang="en-US" sz="1500" dirty="0"/>
              <a:t>출력 장치의 작업 종료 등 외부장치에 의해 발생되는 순수한 의미에서의 인터럽트를 말함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일반적으로 인터럽트라고 하면 대부분 외부 인터럽트를 지칭함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38562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102A8-77A5-45DE-9F65-AF8992EF9DF8}"/>
              </a:ext>
            </a:extLst>
          </p:cNvPr>
          <p:cNvSpPr txBox="1"/>
          <p:nvPr/>
        </p:nvSpPr>
        <p:spPr>
          <a:xfrm>
            <a:off x="3460458" y="1002534"/>
            <a:ext cx="222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차단 가능 인터럽트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6750B-732C-415A-B897-7320F06C8686}"/>
              </a:ext>
            </a:extLst>
          </p:cNvPr>
          <p:cNvSpPr txBox="1"/>
          <p:nvPr/>
        </p:nvSpPr>
        <p:spPr>
          <a:xfrm>
            <a:off x="675314" y="1602770"/>
            <a:ext cx="78637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프로그래머에 의해 인터럽트 요청을 받아들이지 않고 무시</a:t>
            </a:r>
            <a:r>
              <a:rPr lang="en-US" altLang="ko-KR" sz="1500" dirty="0"/>
              <a:t>(mask)</a:t>
            </a:r>
            <a:r>
              <a:rPr lang="ko-KR" altLang="en-US" sz="1500" dirty="0"/>
              <a:t>할 수 있는  것을 말함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외부 인터럽트 마스크 레지스터</a:t>
            </a:r>
            <a:r>
              <a:rPr lang="en-US" altLang="ko-KR" sz="1500" dirty="0"/>
              <a:t> (External Interrupt Mask Resister, EIMSK)</a:t>
            </a:r>
            <a:r>
              <a:rPr lang="ko-KR" altLang="en-US" sz="1500" dirty="0"/>
              <a:t>와 같은 인터럽트 제어 레지스터를 통해 </a:t>
            </a:r>
            <a:r>
              <a:rPr lang="ko-KR" altLang="en-US" sz="1500" dirty="0">
                <a:solidFill>
                  <a:srgbClr val="FF0000"/>
                </a:solidFill>
              </a:rPr>
              <a:t>개별적으로</a:t>
            </a:r>
            <a:r>
              <a:rPr lang="ko-KR" altLang="en-US" sz="1500" dirty="0"/>
              <a:t> 인터럽트 차단 또는 허용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    SEI,</a:t>
            </a:r>
            <a:r>
              <a:rPr lang="ko-KR" altLang="en-US" sz="1500" dirty="0"/>
              <a:t> </a:t>
            </a:r>
            <a:r>
              <a:rPr lang="en-US" altLang="ko-KR" sz="1500" dirty="0"/>
              <a:t>CLI</a:t>
            </a:r>
            <a:r>
              <a:rPr lang="ko-KR" altLang="en-US" sz="1500" dirty="0"/>
              <a:t> 명령을 사용해 </a:t>
            </a:r>
            <a:r>
              <a:rPr lang="ko-KR" altLang="en-US" sz="1500" dirty="0">
                <a:solidFill>
                  <a:srgbClr val="FF0000"/>
                </a:solidFill>
              </a:rPr>
              <a:t>전체적으로</a:t>
            </a:r>
            <a:r>
              <a:rPr lang="ko-KR" altLang="en-US" sz="1500" dirty="0"/>
              <a:t> 인터럽트를 허용 또는 금지</a:t>
            </a:r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AAE14-E079-4E3B-B076-32E05B03DA49}"/>
              </a:ext>
            </a:extLst>
          </p:cNvPr>
          <p:cNvSpPr txBox="1"/>
          <p:nvPr/>
        </p:nvSpPr>
        <p:spPr>
          <a:xfrm>
            <a:off x="3359791" y="3219826"/>
            <a:ext cx="24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차단 불가능 인터럽트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99AC3-D12D-430F-A6F3-46BF40C7D2E9}"/>
              </a:ext>
            </a:extLst>
          </p:cNvPr>
          <p:cNvSpPr txBox="1"/>
          <p:nvPr/>
        </p:nvSpPr>
        <p:spPr>
          <a:xfrm>
            <a:off x="690436" y="3934945"/>
            <a:ext cx="74862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프로그래머에 의하여 어떤 방법으로도 인터럽트 요청이 차단될 수 없는 것을 말함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전원 이상이나 비상정지 스위치 등과 같이 심각한 돌발 사태에 대비하기 위해 주로 사용됨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요즘은</a:t>
            </a:r>
            <a:r>
              <a:rPr lang="en-US" altLang="ko-KR" sz="1500" dirty="0"/>
              <a:t> </a:t>
            </a:r>
            <a:r>
              <a:rPr lang="ko-KR" altLang="en-US" sz="1500" dirty="0"/>
              <a:t>차단 불가능 인터럽트를 사용하지 않는 </a:t>
            </a:r>
            <a:r>
              <a:rPr lang="ko-KR" altLang="en-US" sz="1500" dirty="0" err="1"/>
              <a:t>마이크로컨트롤러가</a:t>
            </a:r>
            <a:r>
              <a:rPr lang="ko-KR" altLang="en-US" sz="1500" dirty="0"/>
              <a:t> 많으며</a:t>
            </a:r>
            <a:endParaRPr lang="en-US" altLang="ko-KR" sz="1500" dirty="0"/>
          </a:p>
          <a:p>
            <a:r>
              <a:rPr lang="en-US" altLang="ko-KR" sz="1500" dirty="0"/>
              <a:t>    ATmega128</a:t>
            </a:r>
            <a:r>
              <a:rPr lang="ko-KR" altLang="en-US" sz="1500" dirty="0"/>
              <a:t>에서도 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4248872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102A8-77A5-45DE-9F65-AF8992EF9DF8}"/>
              </a:ext>
            </a:extLst>
          </p:cNvPr>
          <p:cNvSpPr txBox="1"/>
          <p:nvPr/>
        </p:nvSpPr>
        <p:spPr>
          <a:xfrm>
            <a:off x="3496718" y="1072317"/>
            <a:ext cx="187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조사형 인터럽트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6750B-732C-415A-B897-7320F06C8686}"/>
              </a:ext>
            </a:extLst>
          </p:cNvPr>
          <p:cNvSpPr txBox="1"/>
          <p:nvPr/>
        </p:nvSpPr>
        <p:spPr>
          <a:xfrm>
            <a:off x="675314" y="1602770"/>
            <a:ext cx="786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인터럽트가 발생하면 이 인터럽트를 요청한 장치를 찾아내기 위해 각 주변장치를 소프트웨어적으로 조사하는 방식임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주변장치의 수가 많을수록 처리 시간이 길어져 인터럽트 응답이 늦어지는 단점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ATmega128</a:t>
            </a:r>
            <a:r>
              <a:rPr lang="ko-KR" altLang="en-US" sz="1500" dirty="0"/>
              <a:t>에서는 이를 사용하지 않음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496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AAE14-E079-4E3B-B076-32E05B03DA49}"/>
              </a:ext>
            </a:extLst>
          </p:cNvPr>
          <p:cNvSpPr txBox="1"/>
          <p:nvPr/>
        </p:nvSpPr>
        <p:spPr>
          <a:xfrm>
            <a:off x="3512978" y="866386"/>
            <a:ext cx="19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벡터형 인터럽트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99AC3-D12D-430F-A6F3-46BF40C7D2E9}"/>
              </a:ext>
            </a:extLst>
          </p:cNvPr>
          <p:cNvSpPr txBox="1"/>
          <p:nvPr/>
        </p:nvSpPr>
        <p:spPr>
          <a:xfrm>
            <a:off x="684972" y="3884611"/>
            <a:ext cx="77740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벡터형 인터럽트의 처리방식은 </a:t>
            </a:r>
            <a:r>
              <a:rPr lang="en-US" altLang="ko-KR" sz="1500" dirty="0"/>
              <a:t>2</a:t>
            </a:r>
            <a:r>
              <a:rPr lang="ko-KR" altLang="en-US" sz="1500" dirty="0"/>
              <a:t>가지가 있음</a:t>
            </a:r>
            <a:endParaRPr lang="en-US" altLang="ko-KR" sz="1500" dirty="0"/>
          </a:p>
          <a:p>
            <a:r>
              <a:rPr lang="en-US" altLang="ko-KR" sz="1500" dirty="0"/>
              <a:t>    1. </a:t>
            </a:r>
            <a:r>
              <a:rPr lang="ko-KR" altLang="en-US" sz="1500" dirty="0"/>
              <a:t>인터럽트가 발생할 때마다 인터럽트를 요청한 장치가 인터럽트 벡터를 </a:t>
            </a:r>
            <a:r>
              <a:rPr lang="en-US" altLang="ko-KR" sz="1500" dirty="0"/>
              <a:t>CPU</a:t>
            </a:r>
            <a:r>
              <a:rPr lang="ko-KR" altLang="en-US" sz="1500" dirty="0"/>
              <a:t>에 전송</a:t>
            </a:r>
            <a:endParaRPr lang="en-US" altLang="ko-KR" sz="1500" dirty="0"/>
          </a:p>
          <a:p>
            <a:r>
              <a:rPr lang="ko-KR" altLang="en-US" sz="1500" dirty="0"/>
              <a:t>       하는 방식</a:t>
            </a:r>
            <a:r>
              <a:rPr lang="en-US" altLang="ko-KR" sz="1500" dirty="0"/>
              <a:t>, </a:t>
            </a:r>
            <a:r>
              <a:rPr lang="ko-KR" altLang="en-US" sz="1500" dirty="0"/>
              <a:t>각 장치가 인터럽트 벡터를 가지고 있음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    2. </a:t>
            </a:r>
            <a:r>
              <a:rPr lang="ko-KR" altLang="en-US" sz="1500" dirty="0"/>
              <a:t>각 주변장치가 별개의 인터럽트 신호선을 가지고 있고 이들이 인터럽트를 요청하면</a:t>
            </a:r>
            <a:endParaRPr lang="en-US" altLang="ko-KR" sz="1500" dirty="0"/>
          </a:p>
          <a:p>
            <a:r>
              <a:rPr lang="en-US" altLang="ko-KR" sz="1500" dirty="0"/>
              <a:t>       CPU</a:t>
            </a:r>
            <a:r>
              <a:rPr lang="ko-KR" altLang="en-US" sz="1500" dirty="0"/>
              <a:t>가 즉시 해당 인터럽트 서비스 루틴을 찾아가는 방식</a:t>
            </a:r>
            <a:endParaRPr lang="en-US" altLang="ko-KR" sz="1500" dirty="0"/>
          </a:p>
          <a:p>
            <a:r>
              <a:rPr lang="en-US" altLang="ko-KR" sz="1500" dirty="0"/>
              <a:t>       ATmega128</a:t>
            </a:r>
            <a:r>
              <a:rPr lang="ko-KR" altLang="en-US" sz="1500" dirty="0"/>
              <a:t>에서는 이 방식을 사용함</a:t>
            </a:r>
            <a:endParaRPr lang="en-US" altLang="ko-KR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13DEFC-992C-4862-8B2C-C7EA5E43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31" y="1432229"/>
            <a:ext cx="654458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57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AAE14-E079-4E3B-B076-32E05B03DA49}"/>
              </a:ext>
            </a:extLst>
          </p:cNvPr>
          <p:cNvSpPr txBox="1"/>
          <p:nvPr/>
        </p:nvSpPr>
        <p:spPr>
          <a:xfrm>
            <a:off x="3512978" y="866386"/>
            <a:ext cx="2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인터럽트 처리과정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D7A3-03E3-4EED-BBC6-861F06937218}"/>
              </a:ext>
            </a:extLst>
          </p:cNvPr>
          <p:cNvSpPr txBox="1"/>
          <p:nvPr/>
        </p:nvSpPr>
        <p:spPr>
          <a:xfrm>
            <a:off x="188250" y="1476245"/>
            <a:ext cx="876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인터럽트 요청 신호 검출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500" dirty="0"/>
          </a:p>
          <a:p>
            <a:r>
              <a:rPr lang="ko-KR" altLang="en-US" sz="1500" dirty="0"/>
              <a:t>프로그램을 수행하는 도중에 인터럽트 요청이 발생할 경우 해당 장치의 인터럽트 플래그가 </a:t>
            </a:r>
            <a:r>
              <a:rPr lang="en-US" altLang="ko-KR" sz="1500" dirty="0"/>
              <a:t>set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50A6-5BF1-44C5-8D62-B37B6BDBE95A}"/>
              </a:ext>
            </a:extLst>
          </p:cNvPr>
          <p:cNvSpPr txBox="1"/>
          <p:nvPr/>
        </p:nvSpPr>
        <p:spPr>
          <a:xfrm>
            <a:off x="188249" y="2547769"/>
            <a:ext cx="87674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인터럽트 우선순위 제어 및 허용 여부 판단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500" dirty="0"/>
              <a:t>해당 장치의 인터럽트 마스크 레지스터의 비트와 </a:t>
            </a:r>
            <a:r>
              <a:rPr lang="en-US" altLang="ko-KR" sz="1500" dirty="0"/>
              <a:t>SREG</a:t>
            </a:r>
            <a:r>
              <a:rPr lang="ko-KR" altLang="en-US" sz="1500" dirty="0"/>
              <a:t>의</a:t>
            </a:r>
            <a:r>
              <a:rPr lang="en-US" altLang="ko-KR" sz="1500" dirty="0"/>
              <a:t> </a:t>
            </a:r>
            <a:r>
              <a:rPr lang="ko-KR" altLang="en-US" sz="1500" dirty="0"/>
              <a:t>전역 인터럽트 비트를 보고 허용 여부 결정</a:t>
            </a:r>
            <a:endParaRPr lang="en-US" altLang="ko-KR" sz="1500" dirty="0"/>
          </a:p>
          <a:p>
            <a:r>
              <a:rPr lang="ko-KR" altLang="en-US" sz="1500" dirty="0"/>
              <a:t>또한 동시에 발생한 인터럽트에 대해서 우선 순위를 결정</a:t>
            </a:r>
            <a:endParaRPr lang="en-US" altLang="ko-KR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EF79A-DABC-49A1-943A-362064EB480D}"/>
              </a:ext>
            </a:extLst>
          </p:cNvPr>
          <p:cNvSpPr txBox="1"/>
          <p:nvPr/>
        </p:nvSpPr>
        <p:spPr>
          <a:xfrm>
            <a:off x="164295" y="3719762"/>
            <a:ext cx="876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인터럽트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처리루틴의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시작 번지 확인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500" dirty="0"/>
          </a:p>
          <a:p>
            <a:r>
              <a:rPr lang="ko-KR" altLang="en-US" sz="1500" dirty="0"/>
              <a:t>인터럽트 벡터 주소가 하드웨어적으로 정해져 있어서 해당 주소로 점프</a:t>
            </a:r>
            <a:endParaRPr lang="en-US" altLang="ko-KR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80E06-E57C-4A17-B971-0227BE81F5BC}"/>
              </a:ext>
            </a:extLst>
          </p:cNvPr>
          <p:cNvSpPr txBox="1"/>
          <p:nvPr/>
        </p:nvSpPr>
        <p:spPr>
          <a:xfrm>
            <a:off x="188249" y="4791286"/>
            <a:ext cx="8767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복귀주소 및 레지스터를 저장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500" dirty="0"/>
          </a:p>
          <a:p>
            <a:r>
              <a:rPr lang="ko-KR" altLang="en-US" sz="1500" dirty="0"/>
              <a:t>현재의 동작중인 위치인 </a:t>
            </a:r>
            <a:r>
              <a:rPr lang="en-US" altLang="ko-KR" sz="1500" dirty="0"/>
              <a:t>PC</a:t>
            </a:r>
            <a:r>
              <a:rPr lang="ko-KR" altLang="en-US" sz="1500" dirty="0"/>
              <a:t>값을 메모리 스택에 저장함</a:t>
            </a:r>
            <a:endParaRPr lang="en-US" altLang="ko-KR" sz="1500" dirty="0"/>
          </a:p>
          <a:p>
            <a:r>
              <a:rPr lang="ko-KR" altLang="en-US" sz="1500" dirty="0"/>
              <a:t>또한 인터럽트 수행 중에 다른 인터럽트의 허용을 막기위해 일시적으로 인터럽트 금지 상태로 설정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275483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AAE14-E079-4E3B-B076-32E05B03DA49}"/>
              </a:ext>
            </a:extLst>
          </p:cNvPr>
          <p:cNvSpPr txBox="1"/>
          <p:nvPr/>
        </p:nvSpPr>
        <p:spPr>
          <a:xfrm>
            <a:off x="3311643" y="1060667"/>
            <a:ext cx="2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인터럽트 처리과정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D7A3-03E3-4EED-BBC6-861F06937218}"/>
              </a:ext>
            </a:extLst>
          </p:cNvPr>
          <p:cNvSpPr txBox="1"/>
          <p:nvPr/>
        </p:nvSpPr>
        <p:spPr>
          <a:xfrm>
            <a:off x="607699" y="1736304"/>
            <a:ext cx="680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인터럽트 서비스 루틴을 실행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500" dirty="0"/>
          </a:p>
          <a:p>
            <a:r>
              <a:rPr lang="en-US" altLang="ko-KR" sz="1500" dirty="0"/>
              <a:t>CPU</a:t>
            </a:r>
            <a:r>
              <a:rPr lang="ko-KR" altLang="en-US" sz="1500" dirty="0"/>
              <a:t>가 인터럽트 서비스 루틴으로 점프하여 해당 프로그램을 수행함</a:t>
            </a:r>
            <a:endParaRPr lang="en-US" altLang="ko-KR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50A6-5BF1-44C5-8D62-B37B6BDBE95A}"/>
              </a:ext>
            </a:extLst>
          </p:cNvPr>
          <p:cNvSpPr txBox="1"/>
          <p:nvPr/>
        </p:nvSpPr>
        <p:spPr>
          <a:xfrm>
            <a:off x="607698" y="2807828"/>
            <a:ext cx="68081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인터럽트 서비스 루틴을 종료하고 원래 프로그램으로 복귀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500" dirty="0"/>
              <a:t>스택에서 </a:t>
            </a:r>
            <a:r>
              <a:rPr lang="en-US" altLang="ko-KR" sz="1500" dirty="0"/>
              <a:t>PC</a:t>
            </a:r>
            <a:r>
              <a:rPr lang="ko-KR" altLang="en-US" sz="1500" dirty="0"/>
              <a:t>값을 찾아와 다시 원래 수행하던 주 프로그램으로 복귀</a:t>
            </a:r>
            <a:endParaRPr lang="en-US" altLang="ko-KR" sz="1500" dirty="0"/>
          </a:p>
          <a:p>
            <a:r>
              <a:rPr lang="ko-KR" altLang="en-US" sz="1500" dirty="0"/>
              <a:t>일시적으로 금지된 인터럽트 상태도 해제됨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70938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AAE14-E079-4E3B-B076-32E05B03DA49}"/>
              </a:ext>
            </a:extLst>
          </p:cNvPr>
          <p:cNvSpPr txBox="1"/>
          <p:nvPr/>
        </p:nvSpPr>
        <p:spPr>
          <a:xfrm>
            <a:off x="3286476" y="850942"/>
            <a:ext cx="2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인터럽트 우선순위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50A6-5BF1-44C5-8D62-B37B6BDBE95A}"/>
              </a:ext>
            </a:extLst>
          </p:cNvPr>
          <p:cNvSpPr txBox="1"/>
          <p:nvPr/>
        </p:nvSpPr>
        <p:spPr>
          <a:xfrm>
            <a:off x="1095644" y="2394140"/>
            <a:ext cx="71540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조사형 인터럽트의 동적 우선순위 제어와 정적 우선순위 제어가 있음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동적 우선순위 제어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인터럽트를 요청한 장치를 찾아내기 위해 조사를 하므로 조사 순서에 의해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우선순위를 지정하며</a:t>
            </a:r>
            <a:r>
              <a:rPr lang="en-US" altLang="ko-KR" sz="1500" dirty="0"/>
              <a:t>, </a:t>
            </a:r>
            <a:r>
              <a:rPr lang="ko-KR" altLang="en-US" sz="1500" dirty="0"/>
              <a:t>필요할 때마다 소프트웨어를 수정하여 변경 가능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정적 우선순위 제어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인터럽트 우선순위를 사용자가 하드웨어적으로 결정함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하드웨어적으로 회로를 수정하지 않으면 변경하기 곤란하여 정적 우선순위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제어라고 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벡터형 인터럽트의 경우는 미리 우선순위가 정해져 있는 경우가 많음</a:t>
            </a:r>
            <a:endParaRPr lang="en-US" altLang="ko-KR" sz="1500" dirty="0"/>
          </a:p>
          <a:p>
            <a:r>
              <a:rPr lang="ko-KR" altLang="en-US" sz="1500" dirty="0"/>
              <a:t>사용자가 인터럽트 우선순위 제어 레지스터를 이용하여 변경할 수 있는</a:t>
            </a:r>
            <a:endParaRPr lang="en-US" altLang="ko-KR" sz="1500" dirty="0"/>
          </a:p>
          <a:p>
            <a:r>
              <a:rPr lang="ko-KR" altLang="en-US" sz="1500" dirty="0"/>
              <a:t>마이크로프로세서와 </a:t>
            </a:r>
            <a:r>
              <a:rPr lang="en-US" altLang="ko-KR" sz="1500" dirty="0">
                <a:solidFill>
                  <a:srgbClr val="FF0000"/>
                </a:solidFill>
              </a:rPr>
              <a:t>ATmega128</a:t>
            </a:r>
            <a:r>
              <a:rPr lang="ko-KR" altLang="en-US" sz="1500" dirty="0">
                <a:solidFill>
                  <a:srgbClr val="FF0000"/>
                </a:solidFill>
              </a:rPr>
              <a:t>처럼 변경하지 못하는 것도 있음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6F0-30F7-4D0D-B3EB-751742E9F00E}"/>
              </a:ext>
            </a:extLst>
          </p:cNvPr>
          <p:cNvSpPr txBox="1"/>
          <p:nvPr/>
        </p:nvSpPr>
        <p:spPr>
          <a:xfrm>
            <a:off x="1685183" y="1319645"/>
            <a:ext cx="537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한번에 </a:t>
            </a:r>
            <a:r>
              <a:rPr lang="en-US" altLang="ko-KR" dirty="0"/>
              <a:t>1</a:t>
            </a:r>
            <a:r>
              <a:rPr lang="ko-KR" altLang="en-US" dirty="0"/>
              <a:t>개의 인터럽트를 처리하게 되므로 동시에 인터럽트 요청을 받았을 때 우선 순위가 필요함</a:t>
            </a:r>
          </a:p>
        </p:txBody>
      </p:sp>
    </p:spTree>
    <p:extLst>
      <p:ext uri="{BB962C8B-B14F-4D97-AF65-F5344CB8AC3E}">
        <p14:creationId xmlns:p14="http://schemas.microsoft.com/office/powerpoint/2010/main" val="126166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1CD64-07CE-4B17-91B7-41A5BD593497}"/>
              </a:ext>
            </a:extLst>
          </p:cNvPr>
          <p:cNvSpPr txBox="1"/>
          <p:nvPr/>
        </p:nvSpPr>
        <p:spPr>
          <a:xfrm>
            <a:off x="1227502" y="1301722"/>
            <a:ext cx="683999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RISC</a:t>
            </a:r>
            <a:r>
              <a:rPr lang="en-US" altLang="ko-KR" sz="1500" dirty="0"/>
              <a:t> : Reduced Instruction Set Computer</a:t>
            </a:r>
          </a:p>
          <a:p>
            <a:r>
              <a:rPr lang="en-US" altLang="ko-KR" sz="1500" dirty="0"/>
              <a:t>        CPU </a:t>
            </a:r>
            <a:r>
              <a:rPr lang="ko-KR" altLang="en-US" sz="1500" dirty="0"/>
              <a:t>명령어의 개수를 줄여 하드웨어 구조를 간단하게 만든 방식</a:t>
            </a:r>
            <a:endParaRPr lang="en-US" altLang="ko-KR" sz="1500" dirty="0"/>
          </a:p>
          <a:p>
            <a:r>
              <a:rPr lang="ko-KR" altLang="en-US" sz="1500" dirty="0"/>
              <a:t>        최소화된 명령어들을 조합하여 복잡한 명령을 수행</a:t>
            </a:r>
            <a:endParaRPr lang="en-US" altLang="ko-KR" sz="1500" dirty="0"/>
          </a:p>
          <a:p>
            <a:r>
              <a:rPr lang="en-US" altLang="ko-KR" sz="1500" dirty="0"/>
              <a:t>       </a:t>
            </a:r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장점 </a:t>
            </a:r>
            <a:r>
              <a:rPr lang="en-US" altLang="ko-KR" sz="1500" dirty="0"/>
              <a:t>: </a:t>
            </a:r>
            <a:r>
              <a:rPr lang="ko-KR" altLang="en-US" sz="1500" dirty="0"/>
              <a:t>각 명령어가 한 클럭에 실행되도록 고정되어 파이프라인 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성능에 최적화됨</a:t>
            </a:r>
            <a:r>
              <a:rPr lang="en-US" altLang="ko-KR" sz="1500" dirty="0"/>
              <a:t> </a:t>
            </a:r>
          </a:p>
          <a:p>
            <a:endParaRPr lang="en-US" altLang="ko-KR" sz="1500" dirty="0"/>
          </a:p>
          <a:p>
            <a:r>
              <a:rPr lang="ko-KR" altLang="en-US" sz="1500" dirty="0"/>
              <a:t> 단점 </a:t>
            </a:r>
            <a:r>
              <a:rPr lang="en-US" altLang="ko-KR" sz="1500" dirty="0"/>
              <a:t>: </a:t>
            </a:r>
            <a:r>
              <a:rPr lang="ko-KR" altLang="en-US" sz="1500" dirty="0"/>
              <a:t>코드효율이 낮고 컴파일러의 최적화 과정이 복잡해짐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>
                <a:solidFill>
                  <a:srgbClr val="FF0000"/>
                </a:solidFill>
              </a:rPr>
              <a:t>CISC</a:t>
            </a:r>
            <a:r>
              <a:rPr lang="en-US" altLang="ko-KR" sz="1500" dirty="0"/>
              <a:t> : Complex Instruction Set Computer</a:t>
            </a:r>
          </a:p>
          <a:p>
            <a:r>
              <a:rPr lang="en-US" altLang="ko-KR" sz="1500" dirty="0"/>
              <a:t>         </a:t>
            </a:r>
            <a:r>
              <a:rPr lang="ko-KR" altLang="en-US" sz="1500" dirty="0"/>
              <a:t>복잡한 명령어 집합을 갖는 </a:t>
            </a:r>
            <a:r>
              <a:rPr lang="en-US" altLang="ko-KR" sz="1500" dirty="0"/>
              <a:t>CPU </a:t>
            </a:r>
            <a:r>
              <a:rPr lang="ko-KR" altLang="en-US" sz="1500" dirty="0"/>
              <a:t>구조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장점 </a:t>
            </a:r>
            <a:r>
              <a:rPr lang="en-US" altLang="ko-KR" sz="1500" dirty="0"/>
              <a:t>: </a:t>
            </a:r>
            <a:r>
              <a:rPr lang="ko-KR" altLang="en-US" sz="1500" dirty="0"/>
              <a:t>복잡한 명령의 실행효율이 좋음</a:t>
            </a:r>
            <a:endParaRPr lang="en-US" altLang="ko-KR" sz="1500" dirty="0"/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호환성이 좋음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단점 </a:t>
            </a:r>
            <a:r>
              <a:rPr lang="en-US" altLang="ko-KR" sz="1500" dirty="0"/>
              <a:t>: </a:t>
            </a:r>
            <a:r>
              <a:rPr lang="ko-KR" altLang="en-US" sz="1500" dirty="0"/>
              <a:t>전력소비가 큼</a:t>
            </a:r>
            <a:endParaRPr lang="en-US" altLang="ko-KR" sz="1500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62617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Interrupt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5" name="그림 4" descr="텍스트, 신문, 영수증이(가) 표시된 사진&#10;&#10;자동 생성된 설명">
            <a:extLst>
              <a:ext uri="{FF2B5EF4-FFF2-40B4-BE49-F238E27FC236}">
                <a16:creationId xmlns:a16="http://schemas.microsoft.com/office/drawing/2014/main" id="{D6CDA7F3-13D1-43B4-A31F-011873B6A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" y="838898"/>
            <a:ext cx="5658640" cy="5553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230AF-413B-4DF3-8D71-DE76743D5897}"/>
              </a:ext>
            </a:extLst>
          </p:cNvPr>
          <p:cNvSpPr txBox="1"/>
          <p:nvPr/>
        </p:nvSpPr>
        <p:spPr>
          <a:xfrm>
            <a:off x="5991971" y="1820504"/>
            <a:ext cx="3053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ATmega128</a:t>
            </a:r>
            <a:r>
              <a:rPr lang="ko-KR" altLang="en-US" sz="1500" dirty="0"/>
              <a:t>에는 </a:t>
            </a:r>
            <a:r>
              <a:rPr lang="en-US" altLang="ko-KR" sz="1500" dirty="0"/>
              <a:t>RESET</a:t>
            </a:r>
            <a:r>
              <a:rPr lang="ko-KR" altLang="en-US" sz="1500" dirty="0"/>
              <a:t>을 포함하여 총 </a:t>
            </a:r>
            <a:r>
              <a:rPr lang="en-US" altLang="ko-KR" sz="1500" dirty="0"/>
              <a:t>35</a:t>
            </a:r>
            <a:r>
              <a:rPr lang="ko-KR" altLang="en-US" sz="1500" dirty="0"/>
              <a:t>개의 리셋 및 인터럽트 벡터를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1931544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5E83-C66E-45D8-AFF1-6789143A8055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65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1CD64-07CE-4B17-91B7-41A5BD593497}"/>
              </a:ext>
            </a:extLst>
          </p:cNvPr>
          <p:cNvSpPr txBox="1"/>
          <p:nvPr/>
        </p:nvSpPr>
        <p:spPr>
          <a:xfrm>
            <a:off x="852925" y="1184276"/>
            <a:ext cx="7228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Pipeline </a:t>
            </a:r>
            <a:r>
              <a:rPr lang="ko-KR" altLang="en-US" sz="1500" dirty="0"/>
              <a:t>구조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여러 개의 명령어가 중첩해 실행되는 구조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모든 단계가 계속적으로 쉬지 않고 일을 처리하여 총 처리량을 늘릴 수 있게 됨</a:t>
            </a: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13894B-D673-4ADD-A1D3-25C4E1C3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27" y="2116443"/>
            <a:ext cx="6268720" cy="35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1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9A0155D6-8E2F-4876-B475-EC11FC6E8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73" y="1285276"/>
            <a:ext cx="5915851" cy="2324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612E1C-95E0-4732-B9B4-C8ECF89F00F6}"/>
              </a:ext>
            </a:extLst>
          </p:cNvPr>
          <p:cNvSpPr txBox="1"/>
          <p:nvPr/>
        </p:nvSpPr>
        <p:spPr>
          <a:xfrm>
            <a:off x="1312877" y="3983527"/>
            <a:ext cx="651824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ISP : In-System Programming, </a:t>
            </a:r>
            <a:r>
              <a:rPr lang="ko-KR" altLang="en-US" sz="1500" dirty="0"/>
              <a:t>시스템에 이미 장착한 이후에 그 내용물을 프로그래밍 하는 것을 말함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200" dirty="0"/>
              <a:t>프로그램 메모리에 </a:t>
            </a:r>
            <a:r>
              <a:rPr lang="en-US" altLang="ko-KR" sz="1200" dirty="0"/>
              <a:t>Boot Loader Section</a:t>
            </a:r>
            <a:r>
              <a:rPr lang="ko-KR" altLang="en-US" sz="1200" dirty="0"/>
              <a:t>이 있고 </a:t>
            </a:r>
            <a:r>
              <a:rPr lang="en-US" altLang="ko-KR" sz="1200" dirty="0"/>
              <a:t>Lock Bit</a:t>
            </a:r>
            <a:r>
              <a:rPr lang="ko-KR" altLang="en-US" sz="1200" dirty="0"/>
              <a:t>를 통해 보호가능</a:t>
            </a:r>
          </a:p>
        </p:txBody>
      </p:sp>
    </p:spTree>
    <p:extLst>
      <p:ext uri="{BB962C8B-B14F-4D97-AF65-F5344CB8AC3E}">
        <p14:creationId xmlns:p14="http://schemas.microsoft.com/office/powerpoint/2010/main" val="32972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12E1C-95E0-4732-B9B4-C8ECF89F00F6}"/>
              </a:ext>
            </a:extLst>
          </p:cNvPr>
          <p:cNvSpPr txBox="1"/>
          <p:nvPr/>
        </p:nvSpPr>
        <p:spPr>
          <a:xfrm>
            <a:off x="1312877" y="3274511"/>
            <a:ext cx="65182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SPI : Serial Peripheral Interface</a:t>
            </a:r>
            <a:r>
              <a:rPr lang="ko-KR" altLang="en-US" sz="1500" dirty="0"/>
              <a:t>의 약자로 직렬통신 방식 중 하나임</a:t>
            </a:r>
            <a:endParaRPr lang="en-US" altLang="ko-KR" sz="1500" dirty="0"/>
          </a:p>
          <a:p>
            <a:r>
              <a:rPr lang="en-US" altLang="ko-KR" sz="1500" dirty="0"/>
              <a:t>      </a:t>
            </a:r>
            <a:r>
              <a:rPr lang="ko-KR" altLang="en-US" sz="1500" dirty="0" err="1"/>
              <a:t>전이중</a:t>
            </a:r>
            <a:r>
              <a:rPr lang="ko-KR" altLang="en-US" sz="1500" dirty="0"/>
              <a:t> 통신모드</a:t>
            </a:r>
            <a:r>
              <a:rPr lang="en-US" altLang="ko-KR" sz="1500" dirty="0"/>
              <a:t>(Full Duplex), </a:t>
            </a:r>
            <a:r>
              <a:rPr lang="ko-KR" altLang="en-US" sz="1500" dirty="0"/>
              <a:t>마스터 </a:t>
            </a:r>
            <a:r>
              <a:rPr lang="ko-KR" altLang="en-US" sz="1500" dirty="0" err="1"/>
              <a:t>슬레이브</a:t>
            </a:r>
            <a:r>
              <a:rPr lang="ko-KR" altLang="en-US" sz="1500" dirty="0"/>
              <a:t> 모드로 동작</a:t>
            </a:r>
            <a:endParaRPr lang="en-US" altLang="ko-KR" sz="1500" dirty="0"/>
          </a:p>
          <a:p>
            <a:r>
              <a:rPr lang="en-US" altLang="ko-KR" sz="1500" dirty="0"/>
              <a:t>      </a:t>
            </a:r>
            <a:r>
              <a:rPr lang="ko-KR" altLang="en-US" sz="1500" dirty="0"/>
              <a:t>클럭을 사용하는 동기식 통신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      SPI</a:t>
            </a:r>
            <a:r>
              <a:rPr lang="ko-KR" altLang="en-US" sz="1500" dirty="0"/>
              <a:t>는 </a:t>
            </a:r>
            <a:r>
              <a:rPr lang="en-US" altLang="ko-KR" sz="1500" dirty="0"/>
              <a:t>4</a:t>
            </a:r>
            <a:r>
              <a:rPr lang="ko-KR" altLang="en-US" sz="1500" dirty="0"/>
              <a:t>가지 신호를 지정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  1. SCLK : Serial Clock</a:t>
            </a:r>
            <a:r>
              <a:rPr lang="ko-KR" altLang="en-US" sz="1500" dirty="0"/>
              <a:t>으로 마스터에서 출력하여 </a:t>
            </a:r>
            <a:r>
              <a:rPr lang="ko-KR" altLang="en-US" sz="1500" dirty="0" err="1"/>
              <a:t>슬레이브로</a:t>
            </a:r>
            <a:r>
              <a:rPr lang="ko-KR" altLang="en-US" sz="1500" dirty="0"/>
              <a:t> 입력</a:t>
            </a:r>
            <a:endParaRPr lang="en-US" altLang="ko-KR" sz="1500" dirty="0"/>
          </a:p>
          <a:p>
            <a:r>
              <a:rPr lang="en-US" altLang="ko-KR" sz="1500" dirty="0"/>
              <a:t>      2. MOSI : Master output Slave Input   (</a:t>
            </a:r>
            <a:r>
              <a:rPr lang="ko-KR" altLang="en-US" sz="1500" dirty="0"/>
              <a:t>마스터 기준으로 출력신호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3. MISO : Master Input Slave Output   (</a:t>
            </a:r>
            <a:r>
              <a:rPr lang="ko-KR" altLang="en-US" sz="1500" dirty="0"/>
              <a:t>마스터 기준으로 입력신호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4. CS : </a:t>
            </a:r>
            <a:r>
              <a:rPr lang="ko-KR" altLang="en-US" sz="1500" dirty="0"/>
              <a:t>보통 </a:t>
            </a:r>
            <a:r>
              <a:rPr lang="en-US" altLang="ko-KR" sz="1500" dirty="0"/>
              <a:t>SS</a:t>
            </a:r>
            <a:r>
              <a:rPr lang="ko-KR" altLang="en-US" sz="1500" dirty="0"/>
              <a:t>핀</a:t>
            </a:r>
            <a:r>
              <a:rPr lang="en-US" altLang="ko-KR" sz="1500" dirty="0"/>
              <a:t> Slave Select</a:t>
            </a:r>
            <a:r>
              <a:rPr lang="ko-KR" altLang="en-US" sz="1500" dirty="0"/>
              <a:t>로 </a:t>
            </a:r>
            <a:r>
              <a:rPr lang="ko-KR" altLang="en-US" sz="1500" dirty="0" err="1"/>
              <a:t>슬레이브를</a:t>
            </a:r>
            <a:r>
              <a:rPr lang="ko-KR" altLang="en-US" sz="1500" dirty="0"/>
              <a:t> 선택할 때 사용</a:t>
            </a:r>
            <a:endParaRPr lang="en-US" altLang="ko-KR" sz="1500" dirty="0"/>
          </a:p>
          <a:p>
            <a:r>
              <a:rPr lang="en-US" altLang="ko-KR" sz="1500" dirty="0"/>
              <a:t>         (CS</a:t>
            </a:r>
            <a:r>
              <a:rPr lang="ko-KR" altLang="en-US" sz="1500" dirty="0"/>
              <a:t>는 </a:t>
            </a:r>
            <a:r>
              <a:rPr lang="en-US" altLang="ko-KR" sz="1500" dirty="0"/>
              <a:t>Chip Select)</a:t>
            </a:r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0C8D5-24CC-4BF0-B117-91F12E93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09" y="953518"/>
            <a:ext cx="3216285" cy="2238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DA8D44-FE72-4CFB-B592-56302407D8B0}"/>
              </a:ext>
            </a:extLst>
          </p:cNvPr>
          <p:cNvSpPr txBox="1"/>
          <p:nvPr/>
        </p:nvSpPr>
        <p:spPr>
          <a:xfrm>
            <a:off x="310393" y="2072861"/>
            <a:ext cx="227011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두 대의 통신장치가 각각 </a:t>
            </a:r>
            <a:endParaRPr lang="en-US" altLang="ko-KR" sz="1300" dirty="0"/>
          </a:p>
          <a:p>
            <a:r>
              <a:rPr lang="ko-KR" altLang="en-US" sz="1300" dirty="0"/>
              <a:t>독립된 회선을 사용하여 </a:t>
            </a:r>
            <a:endParaRPr lang="en-US" altLang="ko-KR" sz="1300" dirty="0"/>
          </a:p>
          <a:p>
            <a:r>
              <a:rPr lang="ko-KR" altLang="en-US" sz="1300" dirty="0"/>
              <a:t>동시에 통신이 가능한 방식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002C58-0115-424F-8681-8DC97412348A}"/>
              </a:ext>
            </a:extLst>
          </p:cNvPr>
          <p:cNvCxnSpPr/>
          <p:nvPr/>
        </p:nvCxnSpPr>
        <p:spPr>
          <a:xfrm flipH="1" flipV="1">
            <a:off x="1568741" y="2765358"/>
            <a:ext cx="664872" cy="80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7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Features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A615A-C75E-4202-8FE0-80B96DB0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8" y="979586"/>
            <a:ext cx="2953162" cy="189574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E19EE36-0B9E-40C5-B7FF-45370395C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03" y="1446659"/>
            <a:ext cx="4401164" cy="1286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33D93-DD38-4D57-95B9-DE8DFADD7797}"/>
              </a:ext>
            </a:extLst>
          </p:cNvPr>
          <p:cNvSpPr txBox="1"/>
          <p:nvPr/>
        </p:nvSpPr>
        <p:spPr>
          <a:xfrm>
            <a:off x="4815281" y="2978091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ATmega128</a:t>
            </a:r>
            <a:r>
              <a:rPr lang="ko-KR" altLang="en-US" dirty="0"/>
              <a:t>의 메모리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79F6A-D780-4E02-8D44-B8CDF68574B5}"/>
              </a:ext>
            </a:extLst>
          </p:cNvPr>
          <p:cNvSpPr txBox="1"/>
          <p:nvPr/>
        </p:nvSpPr>
        <p:spPr>
          <a:xfrm>
            <a:off x="687778" y="2978091"/>
            <a:ext cx="310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하버드 구조</a:t>
            </a:r>
            <a:endParaRPr lang="en-US" altLang="ko-KR" dirty="0"/>
          </a:p>
          <a:p>
            <a:r>
              <a:rPr lang="en-US" altLang="ko-KR" dirty="0"/>
              <a:t>(Harvard architecture)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ACD7E6-D5B3-414C-8FF0-9F610B0469B7}"/>
              </a:ext>
            </a:extLst>
          </p:cNvPr>
          <p:cNvSpPr txBox="1"/>
          <p:nvPr/>
        </p:nvSpPr>
        <p:spPr>
          <a:xfrm>
            <a:off x="1124125" y="4039095"/>
            <a:ext cx="6350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하버드</a:t>
            </a:r>
            <a:r>
              <a:rPr lang="en-US" altLang="ko-KR" sz="1500" dirty="0"/>
              <a:t> </a:t>
            </a:r>
            <a:r>
              <a:rPr lang="ko-KR" altLang="en-US" sz="1500" dirty="0"/>
              <a:t>구조는 명령용 버스와 데이터용 버스를 물리적으로 분할한 컴퓨터 구조를 나타냄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장점 </a:t>
            </a:r>
            <a:r>
              <a:rPr lang="en-US" altLang="ko-KR" sz="1500" dirty="0"/>
              <a:t>: </a:t>
            </a:r>
            <a:r>
              <a:rPr lang="ko-KR" altLang="en-US" sz="1500" dirty="0"/>
              <a:t>명령을 메모리로부터 읽는 것과 데이터를 메모리로부터 읽는 것을 동시에 할 수 있음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단점 </a:t>
            </a:r>
            <a:r>
              <a:rPr lang="en-US" altLang="ko-KR" sz="1500" dirty="0"/>
              <a:t>: </a:t>
            </a:r>
            <a:r>
              <a:rPr lang="ko-KR" altLang="en-US" sz="1500" dirty="0"/>
              <a:t>두 개의 버스와 메모리를 가지게 되므로 </a:t>
            </a:r>
            <a:r>
              <a:rPr lang="en-US" altLang="ko-KR" sz="1500" dirty="0"/>
              <a:t>CPU</a:t>
            </a:r>
            <a:r>
              <a:rPr lang="ko-KR" altLang="en-US" sz="1500" dirty="0"/>
              <a:t>코어에서 공간을 많이 차지함</a:t>
            </a:r>
          </a:p>
        </p:txBody>
      </p:sp>
    </p:spTree>
    <p:extLst>
      <p:ext uri="{BB962C8B-B14F-4D97-AF65-F5344CB8AC3E}">
        <p14:creationId xmlns:p14="http://schemas.microsoft.com/office/powerpoint/2010/main" val="33151723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10022</TotalTime>
  <Words>2665</Words>
  <Application>Microsoft Office PowerPoint</Application>
  <PresentationFormat>화면 슬라이드 쇼(4:3)</PresentationFormat>
  <Paragraphs>504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FM College Team</vt:lpstr>
      <vt:lpstr>HY견고딕</vt:lpstr>
      <vt:lpstr>HY견명조</vt:lpstr>
      <vt:lpstr>HY얕은샘물M</vt:lpstr>
      <vt:lpstr>굴림</vt:lpstr>
      <vt:lpstr>맑은 고딕</vt:lpstr>
      <vt:lpstr>Arial</vt:lpstr>
      <vt:lpstr>Forte</vt:lpstr>
      <vt:lpstr>Franklin Gothic Demi</vt:lpstr>
      <vt:lpstr>Tw Cen MT</vt:lpstr>
      <vt:lpstr>Wingdings</vt:lpstr>
      <vt:lpstr>Wingdings 2</vt:lpstr>
      <vt:lpstr>Office 테마</vt:lpstr>
      <vt:lpstr>가을</vt:lpstr>
      <vt:lpstr>AVR 개요</vt:lpstr>
      <vt:lpstr>PowerPoint 프레젠테이션</vt:lpstr>
      <vt:lpstr>1. MCU, MPU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2. Features</vt:lpstr>
      <vt:lpstr>3. ATmega128 메모리 구조</vt:lpstr>
      <vt:lpstr>3. ATmega128 메모리 구조</vt:lpstr>
      <vt:lpstr>3. ATmega128 메모리 구조</vt:lpstr>
      <vt:lpstr>3. ATmega128 메모리 구조</vt:lpstr>
      <vt:lpstr>3. ATmega128 메모리 구조</vt:lpstr>
      <vt:lpstr>3. ATmega128 메모리 구조</vt:lpstr>
      <vt:lpstr>4. Pin configuration</vt:lpstr>
      <vt:lpstr>4. Pin configuration</vt:lpstr>
      <vt:lpstr>4. Pin configuration</vt:lpstr>
      <vt:lpstr>4. Pin configuration</vt:lpstr>
      <vt:lpstr>4. Pin configuration</vt:lpstr>
      <vt:lpstr>5. Block diagram</vt:lpstr>
      <vt:lpstr>6. Status Resister</vt:lpstr>
      <vt:lpstr>7. Interrupt</vt:lpstr>
      <vt:lpstr>7. Interrupt</vt:lpstr>
      <vt:lpstr>7. Interrupt</vt:lpstr>
      <vt:lpstr>7. Interrupt</vt:lpstr>
      <vt:lpstr>7. Interrupt</vt:lpstr>
      <vt:lpstr>7. Interrupt</vt:lpstr>
      <vt:lpstr>7. Interrupt</vt:lpstr>
      <vt:lpstr>7. Interrupt</vt:lpstr>
      <vt:lpstr>7. Interrupt</vt:lpstr>
      <vt:lpstr>7. Interrupt</vt:lpstr>
      <vt:lpstr>7. Interrupt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Jisu Kim</dc:creator>
  <cp:lastModifiedBy>공성진</cp:lastModifiedBy>
  <cp:revision>276</cp:revision>
  <cp:lastPrinted>2015-03-30T03:55:36Z</cp:lastPrinted>
  <dcterms:created xsi:type="dcterms:W3CDTF">2015-01-07T14:56:26Z</dcterms:created>
  <dcterms:modified xsi:type="dcterms:W3CDTF">2021-09-02T11:33:53Z</dcterms:modified>
</cp:coreProperties>
</file>