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44" r:id="rId2"/>
  </p:sldMasterIdLst>
  <p:notesMasterIdLst>
    <p:notesMasterId r:id="rId26"/>
  </p:notesMasterIdLst>
  <p:sldIdLst>
    <p:sldId id="261" r:id="rId3"/>
    <p:sldId id="266" r:id="rId4"/>
    <p:sldId id="452" r:id="rId5"/>
    <p:sldId id="453" r:id="rId6"/>
    <p:sldId id="451" r:id="rId7"/>
    <p:sldId id="454" r:id="rId8"/>
    <p:sldId id="455" r:id="rId9"/>
    <p:sldId id="456" r:id="rId10"/>
    <p:sldId id="457" r:id="rId11"/>
    <p:sldId id="470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259" r:id="rId2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60B8"/>
    <a:srgbClr val="007BEA"/>
    <a:srgbClr val="006BCC"/>
    <a:srgbClr val="005DAF"/>
    <a:srgbClr val="00206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36" y="-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3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4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54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64988-622A-4E38-B987-E3B6CADA1F35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62497-B9E0-4DCF-B36A-E5E16266A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9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 userDrawn="1"/>
        </p:nvSpPr>
        <p:spPr>
          <a:xfrm>
            <a:off x="0" y="0"/>
            <a:ext cx="352426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81000">
                <a:schemeClr val="accent1">
                  <a:shade val="67500"/>
                  <a:satMod val="115000"/>
                </a:schemeClr>
              </a:gs>
              <a:gs pos="100000">
                <a:srgbClr val="0099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70" y="1108214"/>
            <a:ext cx="4149586" cy="414958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 bwMode="hidden">
          <a:xfrm>
            <a:off x="6753225" y="6328801"/>
            <a:ext cx="2057400" cy="3651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Forte" panose="03060902040502070203" pitchFamily="66" charset="0"/>
              </a:defRPr>
            </a:lvl1pPr>
          </a:lstStyle>
          <a:p>
            <a:fld id="{66B25E83-C66E-45D8-AFF1-6789143A80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7" name="한쪽 모서리가 둥근 사각형 26"/>
          <p:cNvSpPr/>
          <p:nvPr userDrawn="1"/>
        </p:nvSpPr>
        <p:spPr bwMode="white">
          <a:xfrm>
            <a:off x="2062162" y="765337"/>
            <a:ext cx="5019675" cy="4791075"/>
          </a:xfrm>
          <a:prstGeom prst="round1Rect">
            <a:avLst>
              <a:gd name="adj" fmla="val 0"/>
            </a:avLst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ctr">
            <a:normAutofit/>
          </a:bodyPr>
          <a:lstStyle>
            <a:lvl1pPr algn="ctr">
              <a:defRPr sz="72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8810625" y="0"/>
            <a:ext cx="352426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81000">
                <a:schemeClr val="accent1">
                  <a:shade val="67500"/>
                  <a:satMod val="115000"/>
                </a:schemeClr>
              </a:gs>
              <a:gs pos="100000">
                <a:srgbClr val="0099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352426" y="6511363"/>
            <a:ext cx="2419349" cy="330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3200" kern="1200">
                <a:solidFill>
                  <a:schemeClr val="tx1">
                    <a:tint val="75000"/>
                  </a:schemeClr>
                </a:solidFill>
                <a:latin typeface="FM College Team" panose="00000400000000000000" pitchFamily="2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70000"/>
              </a:lnSpc>
            </a:pPr>
            <a:r>
              <a:rPr lang="en-US" altLang="ko-KR" sz="1500" b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ROBOTICS</a:t>
            </a:r>
            <a:r>
              <a:rPr lang="en-US" altLang="ko-KR" sz="1500" b="0" baseline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 RESEARCH LAB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10364" y="66675"/>
            <a:ext cx="1346369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9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3C1DBB5-A407-48C3-AF98-0B31E1A2E16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4265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C1987C1-2174-44A3-BEFB-3574260E1A1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87596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6D025-79D7-4122-9AE2-C25DF50E82D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2881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C0360DC-CCD2-4E90-B07B-A0C7DC259B3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1030"/>
          <p:cNvSpPr txBox="1">
            <a:spLocks noChangeArrowheads="1"/>
          </p:cNvSpPr>
          <p:nvPr userDrawn="1"/>
        </p:nvSpPr>
        <p:spPr>
          <a:xfrm>
            <a:off x="0" y="6381750"/>
            <a:ext cx="152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21F21-2FAF-4537-A71C-F8304929F323}" type="slidenum">
              <a:rPr lang="ko-KR" altLang="en-US" smtClean="0">
                <a:ea typeface="굴림" pitchFamily="50" charset="-127"/>
              </a:rPr>
              <a:pPr>
                <a:defRPr/>
              </a:pPr>
              <a:t>‹#›</a:t>
            </a:fld>
            <a:r>
              <a:rPr lang="ko-KR" altLang="en-US">
                <a:ea typeface="굴림" pitchFamily="50" charset="-127"/>
              </a:rPr>
              <a:t>/</a:t>
            </a:r>
            <a:r>
              <a:rPr lang="en-US" altLang="ko-KR">
                <a:ea typeface="굴림" pitchFamily="50" charset="-127"/>
              </a:rPr>
              <a:t>44ch10</a:t>
            </a:r>
            <a:endParaRPr lang="ko-KR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34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0509A91-8BF8-43B2-B64F-B03E1E24458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01321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63F7193-50E1-4AFE-BEBD-E34B7AD4F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89040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BA48D-E905-4C1A-A6AA-A5B77A385D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2954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r>
              <a:rPr lang="en-US" altLang="ko-KR"/>
              <a:t>2020/10/31</a:t>
            </a:r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E0537F94-F03D-4F62-9DC6-29BEBA93D8B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158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2020/10/31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247201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17415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한쪽 모서리가 잘린 사각형 11"/>
          <p:cNvSpPr/>
          <p:nvPr userDrawn="1"/>
        </p:nvSpPr>
        <p:spPr>
          <a:xfrm flipH="1">
            <a:off x="0" y="-4451"/>
            <a:ext cx="2990849" cy="6859276"/>
          </a:xfrm>
          <a:prstGeom prst="snip1Rect">
            <a:avLst>
              <a:gd name="adj" fmla="val 0"/>
            </a:avLst>
          </a:prstGeom>
          <a:gradFill>
            <a:gsLst>
              <a:gs pos="100000">
                <a:srgbClr val="005DB0"/>
              </a:gs>
              <a:gs pos="0">
                <a:srgbClr val="002060"/>
              </a:gs>
              <a:gs pos="100000">
                <a:srgbClr val="0099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 bwMode="hidden">
          <a:xfrm>
            <a:off x="6753225" y="6328801"/>
            <a:ext cx="2057400" cy="3651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FM College Team" panose="00000400000000000000" pitchFamily="2" charset="0"/>
              </a:defRPr>
            </a:lvl1pPr>
          </a:lstStyle>
          <a:p>
            <a:fld id="{66B25E83-C66E-45D8-AFF1-6789143A80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TextBox 16"/>
          <p:cNvSpPr txBox="1"/>
          <p:nvPr userDrawn="1"/>
        </p:nvSpPr>
        <p:spPr bwMode="white">
          <a:xfrm>
            <a:off x="-1" y="819150"/>
            <a:ext cx="2990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Contents</a:t>
            </a:r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817">
            <a:off x="5388022" y="2996689"/>
            <a:ext cx="3649128" cy="3625686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rig="threePt" dir="t"/>
          </a:scene3d>
        </p:spPr>
      </p:pic>
      <p:sp>
        <p:nvSpPr>
          <p:cNvPr id="30" name="제목 29"/>
          <p:cNvSpPr>
            <a:spLocks noGrp="1"/>
          </p:cNvSpPr>
          <p:nvPr>
            <p:ph type="title" hasCustomPrompt="1"/>
          </p:nvPr>
        </p:nvSpPr>
        <p:spPr>
          <a:xfrm>
            <a:off x="3181350" y="1782821"/>
            <a:ext cx="5429250" cy="4160779"/>
          </a:xfrm>
        </p:spPr>
        <p:txBody>
          <a:bodyPr anchor="t">
            <a:normAutofit/>
          </a:bodyPr>
          <a:lstStyle>
            <a:lvl1pPr>
              <a:defRPr sz="3200" baseline="0">
                <a:latin typeface="+mn-ea"/>
                <a:ea typeface="+mn-ea"/>
              </a:defRPr>
            </a:lvl1pPr>
          </a:lstStyle>
          <a:p>
            <a:r>
              <a:rPr lang="en-US" altLang="ko-KR" dirty="0"/>
              <a:t>Chapter_1 </a:t>
            </a:r>
            <a:r>
              <a:rPr lang="ko-KR" altLang="en-US" dirty="0" err="1"/>
              <a:t>블라블라</a:t>
            </a:r>
            <a:endParaRPr lang="ko-KR" altLang="en-US" dirty="0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352426" y="6511363"/>
            <a:ext cx="2419349" cy="330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3200" kern="1200">
                <a:solidFill>
                  <a:schemeClr val="tx1">
                    <a:tint val="75000"/>
                  </a:schemeClr>
                </a:solidFill>
                <a:latin typeface="FM College Team" panose="00000400000000000000" pitchFamily="2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70000"/>
              </a:lnSpc>
            </a:pPr>
            <a:r>
              <a:rPr lang="en-US" altLang="ko-KR" sz="1500" b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ROBOTICS</a:t>
            </a:r>
            <a:r>
              <a:rPr lang="en-US" altLang="ko-KR" sz="1500" b="0" baseline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 RESEARCH LAB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10364" y="66675"/>
            <a:ext cx="1346369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2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2001810"/>
            <a:ext cx="7872413" cy="1358900"/>
            <a:chOff x="0" y="2226448"/>
            <a:chExt cx="7872413" cy="1358900"/>
          </a:xfrm>
        </p:grpSpPr>
        <p:sp>
          <p:nvSpPr>
            <p:cNvPr id="12" name="한쪽 모서리가 잘린 사각형 11"/>
            <p:cNvSpPr/>
            <p:nvPr userDrawn="1"/>
          </p:nvSpPr>
          <p:spPr>
            <a:xfrm rot="10800000" flipH="1">
              <a:off x="0" y="2388373"/>
              <a:ext cx="7724776" cy="1196975"/>
            </a:xfrm>
            <a:prstGeom prst="snip1Rect">
              <a:avLst>
                <a:gd name="adj" fmla="val 24536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한쪽 모서리가 잘린 사각형 15"/>
            <p:cNvSpPr/>
            <p:nvPr userDrawn="1"/>
          </p:nvSpPr>
          <p:spPr>
            <a:xfrm rot="10800000" flipH="1">
              <a:off x="147637" y="2226448"/>
              <a:ext cx="7724776" cy="1196975"/>
            </a:xfrm>
            <a:prstGeom prst="snip1Rect">
              <a:avLst>
                <a:gd name="adj" fmla="val 40451"/>
              </a:avLst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817">
            <a:off x="5388022" y="2996689"/>
            <a:ext cx="3649128" cy="3625686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rig="threePt" dir="t"/>
          </a:scene3d>
        </p:spPr>
      </p:pic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 bwMode="hidden">
          <a:xfrm>
            <a:off x="6753225" y="6328801"/>
            <a:ext cx="2057400" cy="3651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FM College Team" panose="00000400000000000000" pitchFamily="2" charset="0"/>
              </a:defRPr>
            </a:lvl1pPr>
          </a:lstStyle>
          <a:p>
            <a:fld id="{66B25E83-C66E-45D8-AFF1-6789143A80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637" y="2004597"/>
            <a:ext cx="7724776" cy="119419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352426" y="6511363"/>
            <a:ext cx="2419349" cy="330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3200" kern="1200">
                <a:solidFill>
                  <a:schemeClr val="tx1">
                    <a:tint val="75000"/>
                  </a:schemeClr>
                </a:solidFill>
                <a:latin typeface="FM College Team" panose="00000400000000000000" pitchFamily="2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70000"/>
              </a:lnSpc>
            </a:pPr>
            <a:r>
              <a:rPr lang="en-US" altLang="ko-KR" sz="1500" b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ROBOTICS</a:t>
            </a:r>
            <a:r>
              <a:rPr lang="en-US" altLang="ko-KR" sz="1500" b="0" baseline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 RESEARCH LAB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10364" y="66675"/>
            <a:ext cx="1346369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1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-1" y="1443"/>
            <a:ext cx="9144003" cy="638175"/>
            <a:chOff x="-1" y="4618"/>
            <a:chExt cx="9144003" cy="638175"/>
          </a:xfrm>
          <a:gradFill flip="none" rotWithShape="1">
            <a:gsLst>
              <a:gs pos="0">
                <a:srgbClr val="0060B8"/>
              </a:gs>
              <a:gs pos="49000">
                <a:srgbClr val="00499E"/>
              </a:gs>
              <a:gs pos="100000">
                <a:srgbClr val="002060"/>
              </a:gs>
            </a:gsLst>
            <a:lin ang="10800000" scaled="1"/>
            <a:tileRect/>
          </a:gradFill>
        </p:grpSpPr>
        <p:sp>
          <p:nvSpPr>
            <p:cNvPr id="2" name="한쪽 모서리가 잘린 사각형 1"/>
            <p:cNvSpPr/>
            <p:nvPr userDrawn="1"/>
          </p:nvSpPr>
          <p:spPr>
            <a:xfrm rot="10800000" flipH="1">
              <a:off x="-1" y="4618"/>
              <a:ext cx="4859599" cy="638175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4467226" y="4762"/>
              <a:ext cx="4676776" cy="376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419100" y="767082"/>
            <a:ext cx="8391525" cy="5409881"/>
          </a:xfrm>
        </p:spPr>
        <p:txBody>
          <a:bodyPr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1pPr>
            <a:lvl2pPr marL="514350" indent="-171450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2pPr>
            <a:lvl3pPr marL="857250" indent="-171450">
              <a:buFont typeface="Wingdings" panose="05000000000000000000" pitchFamily="2" charset="2"/>
              <a:buChar char="Ø"/>
              <a:defRPr sz="1400">
                <a:latin typeface="+mn-ea"/>
                <a:ea typeface="+mn-ea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200">
                <a:latin typeface="+mn-ea"/>
                <a:ea typeface="+mn-ea"/>
              </a:defRPr>
            </a:lvl4pPr>
            <a:lvl5pPr marL="1543050" indent="-171450">
              <a:buFont typeface="맑은 고딕" panose="020B0503020000020004" pitchFamily="50" charset="-127"/>
              <a:buChar char="─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 넷째 수준</a:t>
            </a:r>
          </a:p>
        </p:txBody>
      </p:sp>
      <p:sp>
        <p:nvSpPr>
          <p:cNvPr id="10" name="한쪽 모서리가 잘린 사각형 9"/>
          <p:cNvSpPr/>
          <p:nvPr userDrawn="1"/>
        </p:nvSpPr>
        <p:spPr bwMode="hidden">
          <a:xfrm rot="10800000" flipH="1">
            <a:off x="0" y="6721476"/>
            <a:ext cx="9144001" cy="133349"/>
          </a:xfrm>
          <a:prstGeom prst="snip1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817">
            <a:off x="5388022" y="2996689"/>
            <a:ext cx="3649128" cy="3625686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rig="threePt" dir="t"/>
          </a:scene3d>
        </p:spPr>
      </p:pic>
      <p:sp>
        <p:nvSpPr>
          <p:cNvPr id="35" name="제목 1"/>
          <p:cNvSpPr>
            <a:spLocks noGrp="1"/>
          </p:cNvSpPr>
          <p:nvPr>
            <p:ph type="title"/>
          </p:nvPr>
        </p:nvSpPr>
        <p:spPr bwMode="gray">
          <a:xfrm>
            <a:off x="0" y="73952"/>
            <a:ext cx="4467226" cy="4617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53225" y="6328801"/>
            <a:ext cx="2057400" cy="365125"/>
          </a:xfrm>
        </p:spPr>
        <p:txBody>
          <a:bodyPr/>
          <a:lstStyle>
            <a:lvl1pPr>
              <a:defRPr sz="3200">
                <a:latin typeface="HY얕은샘물M" panose="02030600000101010101" pitchFamily="18" charset="-127"/>
                <a:ea typeface="HY얕은샘물M" panose="02030600000101010101" pitchFamily="18" charset="-127"/>
              </a:defRPr>
            </a:lvl1pPr>
          </a:lstStyle>
          <a:p>
            <a:fld id="{66B25E83-C66E-45D8-AFF1-6789143A80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391275" y="38349"/>
            <a:ext cx="2419349" cy="330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3200" kern="1200">
                <a:solidFill>
                  <a:schemeClr val="tx1">
                    <a:tint val="75000"/>
                  </a:schemeClr>
                </a:solidFill>
                <a:latin typeface="FM College Team" panose="00000400000000000000" pitchFamily="2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70000"/>
              </a:lnSpc>
            </a:pPr>
            <a:r>
              <a:rPr lang="en-US" altLang="ko-KR" sz="1500" b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ROBOTICS</a:t>
            </a:r>
            <a:r>
              <a:rPr lang="en-US" altLang="ko-KR" sz="1500" b="0" baseline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 RESEARCH LAB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4" y="6283326"/>
            <a:ext cx="1346369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-1" y="1443"/>
            <a:ext cx="9144003" cy="638175"/>
            <a:chOff x="-1" y="4618"/>
            <a:chExt cx="9144003" cy="638175"/>
          </a:xfrm>
          <a:gradFill flip="none" rotWithShape="1">
            <a:gsLst>
              <a:gs pos="0">
                <a:srgbClr val="0060B8"/>
              </a:gs>
              <a:gs pos="49000">
                <a:srgbClr val="00499E"/>
              </a:gs>
              <a:gs pos="100000">
                <a:srgbClr val="002060"/>
              </a:gs>
            </a:gsLst>
            <a:lin ang="10800000" scaled="1"/>
            <a:tileRect/>
          </a:gradFill>
        </p:grpSpPr>
        <p:sp>
          <p:nvSpPr>
            <p:cNvPr id="20" name="한쪽 모서리가 잘린 사각형 19"/>
            <p:cNvSpPr/>
            <p:nvPr userDrawn="1"/>
          </p:nvSpPr>
          <p:spPr>
            <a:xfrm rot="10800000" flipH="1">
              <a:off x="-1" y="4618"/>
              <a:ext cx="4859599" cy="638175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467226" y="4762"/>
              <a:ext cx="4676776" cy="376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잘린 사각형 18"/>
          <p:cNvSpPr/>
          <p:nvPr userDrawn="1"/>
        </p:nvSpPr>
        <p:spPr bwMode="hidden">
          <a:xfrm rot="10800000" flipH="1">
            <a:off x="0" y="6721476"/>
            <a:ext cx="9144001" cy="133349"/>
          </a:xfrm>
          <a:prstGeom prst="snip1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817">
            <a:off x="5388022" y="2996689"/>
            <a:ext cx="3649128" cy="3625686"/>
          </a:xfrm>
          <a:prstGeom prst="rect">
            <a:avLst/>
          </a:prstGeom>
          <a:noFill/>
          <a:ln>
            <a:noFill/>
          </a:ln>
          <a:scene3d>
            <a:camera prst="perspectiveLeft"/>
            <a:lightRig rig="threePt" dir="t"/>
          </a:scene3d>
        </p:spPr>
      </p:pic>
      <p:sp>
        <p:nvSpPr>
          <p:cNvPr id="5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53225" y="6328801"/>
            <a:ext cx="2057400" cy="365125"/>
          </a:xfrm>
        </p:spPr>
        <p:txBody>
          <a:bodyPr/>
          <a:lstStyle>
            <a:lvl1pPr>
              <a:defRPr sz="3200">
                <a:latin typeface="HY얕은샘물M" panose="02030600000101010101" pitchFamily="18" charset="-127"/>
                <a:ea typeface="HY얕은샘물M" panose="02030600000101010101" pitchFamily="18" charset="-127"/>
              </a:defRPr>
            </a:lvl1pPr>
          </a:lstStyle>
          <a:p>
            <a:fld id="{66B25E83-C66E-45D8-AFF1-6789143A80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슬라이드 번호 개체 틀 5"/>
          <p:cNvSpPr txBox="1">
            <a:spLocks/>
          </p:cNvSpPr>
          <p:nvPr userDrawn="1"/>
        </p:nvSpPr>
        <p:spPr>
          <a:xfrm>
            <a:off x="6391275" y="38349"/>
            <a:ext cx="2419349" cy="330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3200" kern="1200">
                <a:solidFill>
                  <a:schemeClr val="tx1">
                    <a:tint val="75000"/>
                  </a:schemeClr>
                </a:solidFill>
                <a:latin typeface="FM College Team" panose="00000400000000000000" pitchFamily="2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70000"/>
              </a:lnSpc>
            </a:pPr>
            <a:r>
              <a:rPr lang="en-US" altLang="ko-KR" sz="1500" b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ROBOTICS</a:t>
            </a:r>
            <a:r>
              <a:rPr lang="en-US" altLang="ko-KR" sz="1500" b="0" baseline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 RESEARCH LAB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4" y="6283326"/>
            <a:ext cx="1346369" cy="438150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 bwMode="gray">
          <a:xfrm>
            <a:off x="0" y="73952"/>
            <a:ext cx="4467226" cy="4617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604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99" y="1491739"/>
            <a:ext cx="3649128" cy="362568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 bwMode="hidden">
          <a:xfrm>
            <a:off x="6753225" y="6328801"/>
            <a:ext cx="2057400" cy="3651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FM College Team" panose="00000400000000000000" pitchFamily="2" charset="0"/>
              </a:defRPr>
            </a:lvl1pPr>
          </a:lstStyle>
          <a:p>
            <a:fld id="{66B25E83-C66E-45D8-AFF1-6789143A80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00088" y="1345152"/>
            <a:ext cx="7829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Thank</a:t>
            </a:r>
            <a:r>
              <a:rPr lang="en-US" altLang="ko-KR" sz="72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7200" baseline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you</a:t>
            </a:r>
          </a:p>
          <a:p>
            <a:pPr algn="ctr"/>
            <a:r>
              <a:rPr lang="en-US" altLang="ko-KR" sz="24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</a:p>
          <a:p>
            <a:pPr algn="ctr"/>
            <a:r>
              <a:rPr lang="en-US" altLang="ko-KR" sz="13800" baseline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Q</a:t>
            </a:r>
            <a:r>
              <a:rPr lang="en-US" altLang="ko-KR" sz="80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138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A</a:t>
            </a:r>
            <a:endParaRPr lang="en-US" altLang="ko-KR" sz="13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352426" y="6511363"/>
            <a:ext cx="2419349" cy="330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3200" kern="1200">
                <a:solidFill>
                  <a:schemeClr val="tx1">
                    <a:tint val="75000"/>
                  </a:schemeClr>
                </a:solidFill>
                <a:latin typeface="FM College Team" panose="00000400000000000000" pitchFamily="2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70000"/>
              </a:lnSpc>
            </a:pPr>
            <a:r>
              <a:rPr lang="en-US" altLang="ko-KR" sz="1500" b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ROBOTICS</a:t>
            </a:r>
            <a:r>
              <a:rPr lang="en-US" altLang="ko-KR" sz="1500" b="0" baseline="0" dirty="0">
                <a:solidFill>
                  <a:schemeClr val="bg1">
                    <a:lumMod val="65000"/>
                  </a:schemeClr>
                </a:solidFill>
                <a:latin typeface="Franklin Gothic Demi" panose="020B0703020102020204" pitchFamily="34" charset="0"/>
              </a:rPr>
              <a:t> RESEARCH LAB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10364" y="66675"/>
            <a:ext cx="1346369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6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r>
              <a:rPr lang="en-US" altLang="ko-KR"/>
              <a:t>2020/10/31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BE442C3-9F1D-4293-B001-C642B8E1F21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779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altLang="ko-KR"/>
              <a:t>2020/10/31</a:t>
            </a:r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E4CD32A-D0CB-499F-BA14-BB9D69191C5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717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 altLang="ko-KR"/>
              <a:t>2020/10/31</a:t>
            </a:r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D2EF0C-10B6-4BAC-8C1F-3F5472E286D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Rectangle 1030"/>
          <p:cNvSpPr txBox="1">
            <a:spLocks noChangeArrowheads="1"/>
          </p:cNvSpPr>
          <p:nvPr userDrawn="1"/>
        </p:nvSpPr>
        <p:spPr>
          <a:xfrm>
            <a:off x="0" y="6381750"/>
            <a:ext cx="152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21F21-2FAF-4537-A71C-F8304929F323}" type="slidenum">
              <a:rPr lang="ko-KR" altLang="en-US" smtClean="0">
                <a:ea typeface="굴림" pitchFamily="50" charset="-127"/>
              </a:rPr>
              <a:pPr>
                <a:defRPr/>
              </a:pPr>
              <a:t>‹#›</a:t>
            </a:fld>
            <a:r>
              <a:rPr lang="ko-KR" altLang="en-US">
                <a:ea typeface="굴림" pitchFamily="50" charset="-127"/>
              </a:rPr>
              <a:t>/</a:t>
            </a:r>
            <a:r>
              <a:rPr lang="en-US" altLang="ko-KR">
                <a:ea typeface="굴림" pitchFamily="50" charset="-127"/>
              </a:rPr>
              <a:t>44ch10</a:t>
            </a:r>
            <a:endParaRPr lang="ko-KR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202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0A2AF-849B-451D-9737-47E67AEA6CFD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5E83-C66E-45D8-AFF1-6789143A8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40" r:id="rId2"/>
    <p:sldLayoutId id="2147483742" r:id="rId3"/>
    <p:sldLayoutId id="2147483734" r:id="rId4"/>
    <p:sldLayoutId id="2147483739" r:id="rId5"/>
    <p:sldLayoutId id="2147483741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r>
              <a:rPr lang="en-US" altLang="ko-KR"/>
              <a:t>2020/10/31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Rectangle 1030"/>
          <p:cNvSpPr txBox="1">
            <a:spLocks noChangeArrowheads="1"/>
          </p:cNvSpPr>
          <p:nvPr userDrawn="1"/>
        </p:nvSpPr>
        <p:spPr>
          <a:xfrm>
            <a:off x="0" y="6381750"/>
            <a:ext cx="1524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21F21-2FAF-4537-A71C-F8304929F323}" type="slidenum">
              <a:rPr lang="ko-KR" altLang="en-US" smtClean="0">
                <a:ea typeface="굴림" pitchFamily="50" charset="-127"/>
              </a:rPr>
              <a:pPr>
                <a:defRPr/>
              </a:pPr>
              <a:t>‹#›</a:t>
            </a:fld>
            <a:r>
              <a:rPr lang="ko-KR" altLang="en-US">
                <a:ea typeface="굴림" pitchFamily="50" charset="-127"/>
              </a:rPr>
              <a:t>/</a:t>
            </a:r>
            <a:r>
              <a:rPr lang="en-US" altLang="ko-KR">
                <a:ea typeface="굴림" pitchFamily="50" charset="-127"/>
              </a:rPr>
              <a:t>44ch10</a:t>
            </a:r>
            <a:endParaRPr lang="ko-KR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5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sldNum="0" hdr="0" ftr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AVR </a:t>
            </a:r>
            <a:r>
              <a:rPr lang="ko-KR" altLang="en-US" sz="4000" dirty="0"/>
              <a:t>개요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RRL</a:t>
            </a:r>
          </a:p>
          <a:p>
            <a:r>
              <a:rPr lang="ko-KR" altLang="en-US" sz="1600" dirty="0"/>
              <a:t>공성진</a:t>
            </a:r>
            <a:endParaRPr lang="en-US" altLang="ko-KR" sz="1600" dirty="0"/>
          </a:p>
          <a:p>
            <a:r>
              <a:rPr lang="en-US" altLang="ko-KR" sz="1600" dirty="0"/>
              <a:t>2021.09.09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041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회로내 소자들의 용도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A65C279-A91A-4569-A45C-E354AF50B0DE}"/>
              </a:ext>
            </a:extLst>
          </p:cNvPr>
          <p:cNvSpPr/>
          <p:nvPr/>
        </p:nvSpPr>
        <p:spPr>
          <a:xfrm>
            <a:off x="1677798" y="1898890"/>
            <a:ext cx="1686188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수동소자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E2FB275-8AC4-40FD-866D-461D0997C7C8}"/>
              </a:ext>
            </a:extLst>
          </p:cNvPr>
          <p:cNvSpPr/>
          <p:nvPr/>
        </p:nvSpPr>
        <p:spPr>
          <a:xfrm>
            <a:off x="5563299" y="1898890"/>
            <a:ext cx="1686188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능동소자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71F50-2716-42B3-9C66-A3764E088DE1}"/>
              </a:ext>
            </a:extLst>
          </p:cNvPr>
          <p:cNvSpPr txBox="1"/>
          <p:nvPr/>
        </p:nvSpPr>
        <p:spPr>
          <a:xfrm>
            <a:off x="666924" y="2860646"/>
            <a:ext cx="37079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에너지를 단지 소비</a:t>
            </a:r>
            <a:r>
              <a:rPr lang="en-US" altLang="ko-KR" sz="1500" dirty="0"/>
              <a:t>, </a:t>
            </a:r>
            <a:r>
              <a:rPr lang="ko-KR" altLang="en-US" sz="1500" dirty="0"/>
              <a:t>축적</a:t>
            </a:r>
            <a:r>
              <a:rPr lang="en-US" altLang="ko-KR" sz="1500" dirty="0"/>
              <a:t>, </a:t>
            </a:r>
            <a:r>
              <a:rPr lang="ko-KR" altLang="en-US" sz="1500" dirty="0"/>
              <a:t>통과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외부 전원이 필요없이 단독으로 작용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생산된 후에는 입력 조건에 소자의 특성 변화가 불가능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저항</a:t>
            </a:r>
            <a:r>
              <a:rPr lang="en-US" altLang="ko-KR" sz="1500" dirty="0"/>
              <a:t>, </a:t>
            </a:r>
            <a:r>
              <a:rPr lang="ko-KR" altLang="en-US" sz="1500" dirty="0"/>
              <a:t>인덕터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커패시터</a:t>
            </a:r>
            <a:endParaRPr lang="en-US" altLang="ko-KR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57875-D6BA-4AF9-8874-817F7F2E9AB5}"/>
              </a:ext>
            </a:extLst>
          </p:cNvPr>
          <p:cNvSpPr txBox="1"/>
          <p:nvPr/>
        </p:nvSpPr>
        <p:spPr>
          <a:xfrm>
            <a:off x="4881951" y="2952925"/>
            <a:ext cx="3476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입력과 출력을 갖추고 있음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입력과 출력에 일정한 관계를 갖는 소자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외부 전원이 필요함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연산증폭기</a:t>
            </a:r>
            <a:r>
              <a:rPr lang="en-US" altLang="ko-KR" sz="1500" dirty="0"/>
              <a:t>, </a:t>
            </a:r>
            <a:r>
              <a:rPr lang="ko-KR" altLang="en-US" sz="1500" dirty="0"/>
              <a:t>다이오드</a:t>
            </a:r>
            <a:r>
              <a:rPr lang="en-US" altLang="ko-KR" sz="1500" dirty="0"/>
              <a:t>, </a:t>
            </a:r>
            <a:r>
              <a:rPr lang="ko-KR" altLang="en-US" sz="1500" dirty="0"/>
              <a:t>트랜지스터</a:t>
            </a:r>
          </a:p>
        </p:txBody>
      </p:sp>
    </p:spTree>
    <p:extLst>
      <p:ext uri="{BB962C8B-B14F-4D97-AF65-F5344CB8AC3E}">
        <p14:creationId xmlns:p14="http://schemas.microsoft.com/office/powerpoint/2010/main" val="94818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회로내 소자들의 용도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ECB4F-63B9-4316-B4F8-740DF7CA299E}"/>
              </a:ext>
            </a:extLst>
          </p:cNvPr>
          <p:cNvSpPr txBox="1"/>
          <p:nvPr/>
        </p:nvSpPr>
        <p:spPr>
          <a:xfrm>
            <a:off x="3703971" y="1260086"/>
            <a:ext cx="152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가변저항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9D387F-1037-4AFD-A508-C7D54DF70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4" y="1803380"/>
            <a:ext cx="4697835" cy="2257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E3A96A-D902-44B2-8192-A8F186BE0F98}"/>
              </a:ext>
            </a:extLst>
          </p:cNvPr>
          <p:cNvSpPr txBox="1"/>
          <p:nvPr/>
        </p:nvSpPr>
        <p:spPr>
          <a:xfrm>
            <a:off x="5054311" y="3161237"/>
            <a:ext cx="3447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가변저항의 </a:t>
            </a:r>
            <a:r>
              <a:rPr lang="ko-KR" altLang="en-US" sz="1500" dirty="0" err="1"/>
              <a:t>노브를</a:t>
            </a:r>
            <a:r>
              <a:rPr lang="ko-KR" altLang="en-US" sz="1500" dirty="0"/>
              <a:t> 돌리고 길이에 비례하여 전압분배가 이루어짐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LED</a:t>
            </a:r>
            <a:r>
              <a:rPr lang="ko-KR" altLang="en-US" sz="1500" dirty="0"/>
              <a:t>의 밝기 조절</a:t>
            </a:r>
            <a:r>
              <a:rPr lang="en-US" altLang="ko-KR" sz="1500" dirty="0"/>
              <a:t>, </a:t>
            </a:r>
            <a:r>
              <a:rPr lang="ko-KR" altLang="en-US" sz="1500" dirty="0"/>
              <a:t>음량 조절 등에 사용</a:t>
            </a:r>
          </a:p>
        </p:txBody>
      </p:sp>
      <p:pic>
        <p:nvPicPr>
          <p:cNvPr id="11" name="그림 10" descr="음악이(가) 표시된 사진&#10;&#10;자동 생성된 설명">
            <a:extLst>
              <a:ext uri="{FF2B5EF4-FFF2-40B4-BE49-F238E27FC236}">
                <a16:creationId xmlns:a16="http://schemas.microsoft.com/office/drawing/2014/main" id="{542DCFB2-F014-4F81-8741-4D418F570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97" y="4176900"/>
            <a:ext cx="1619476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73952"/>
            <a:ext cx="4764947" cy="461700"/>
          </a:xfrm>
        </p:spPr>
        <p:txBody>
          <a:bodyPr/>
          <a:lstStyle/>
          <a:p>
            <a:r>
              <a:rPr lang="en-US" altLang="ko-KR" sz="2300" dirty="0"/>
              <a:t>2. </a:t>
            </a:r>
            <a:r>
              <a:rPr lang="ko-KR" altLang="en-US" sz="2300" dirty="0"/>
              <a:t>회로도와 직접 설계한 회로 비교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3B4344-62D4-4F99-93AC-562D19410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38134"/>
            <a:ext cx="9144001" cy="53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2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73952"/>
            <a:ext cx="4764947" cy="461700"/>
          </a:xfrm>
        </p:spPr>
        <p:txBody>
          <a:bodyPr/>
          <a:lstStyle/>
          <a:p>
            <a:r>
              <a:rPr lang="en-US" altLang="ko-KR" sz="2300" dirty="0"/>
              <a:t>2. </a:t>
            </a:r>
            <a:r>
              <a:rPr lang="ko-KR" altLang="en-US" sz="2300" dirty="0"/>
              <a:t>회로도와 직접 설계한 회로 비교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그림 7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10B2410-89B3-4876-85A2-1FEFADA0F0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8" y="1004319"/>
            <a:ext cx="6465814" cy="48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3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73952"/>
            <a:ext cx="4764947" cy="461700"/>
          </a:xfrm>
        </p:spPr>
        <p:txBody>
          <a:bodyPr/>
          <a:lstStyle/>
          <a:p>
            <a:r>
              <a:rPr lang="en-US" altLang="ko-KR" sz="2300" dirty="0"/>
              <a:t>2. </a:t>
            </a:r>
            <a:r>
              <a:rPr lang="ko-KR" altLang="en-US" sz="2300" dirty="0"/>
              <a:t>회로도와 직접 설계한 회로 비교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45BF386-CEE2-41C7-AF8F-701C466D40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38105" y="705989"/>
            <a:ext cx="5645793" cy="57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19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73952"/>
            <a:ext cx="4764947" cy="461700"/>
          </a:xfrm>
        </p:spPr>
        <p:txBody>
          <a:bodyPr/>
          <a:lstStyle/>
          <a:p>
            <a:r>
              <a:rPr lang="en-US" altLang="ko-KR" sz="2300" dirty="0"/>
              <a:t>3. 2page</a:t>
            </a:r>
            <a:r>
              <a:rPr lang="ko-KR" altLang="en-US" sz="2300" dirty="0"/>
              <a:t> </a:t>
            </a:r>
            <a:r>
              <a:rPr lang="en-US" altLang="ko-KR" sz="2300" dirty="0"/>
              <a:t>Pin Configuration</a:t>
            </a:r>
            <a:r>
              <a:rPr lang="ko-KR" altLang="en-US" sz="2300" dirty="0"/>
              <a:t>과 비교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8727B3-6203-413D-B615-C15DCD131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45" y="702578"/>
            <a:ext cx="5880683" cy="54528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90CF3E-C672-498D-A8B3-CAAB16CE84A3}"/>
              </a:ext>
            </a:extLst>
          </p:cNvPr>
          <p:cNvSpPr/>
          <p:nvPr/>
        </p:nvSpPr>
        <p:spPr>
          <a:xfrm>
            <a:off x="774492" y="2159870"/>
            <a:ext cx="1426128" cy="1325460"/>
          </a:xfrm>
          <a:prstGeom prst="rect">
            <a:avLst/>
          </a:prstGeom>
          <a:solidFill>
            <a:schemeClr val="accent1">
              <a:lumMod val="75000"/>
              <a:alpha val="5000"/>
            </a:schemeClr>
          </a:solidFill>
          <a:ln w="22225">
            <a:solidFill>
              <a:schemeClr val="accent1">
                <a:lumMod val="75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0D70E9-0F2A-4B27-9CA8-44F951EAB75A}"/>
              </a:ext>
            </a:extLst>
          </p:cNvPr>
          <p:cNvSpPr/>
          <p:nvPr/>
        </p:nvSpPr>
        <p:spPr>
          <a:xfrm>
            <a:off x="900327" y="3485330"/>
            <a:ext cx="1426128" cy="2357307"/>
          </a:xfrm>
          <a:prstGeom prst="rect">
            <a:avLst/>
          </a:prstGeom>
          <a:solidFill>
            <a:schemeClr val="accent2">
              <a:alpha val="5000"/>
            </a:schemeClr>
          </a:solidFill>
          <a:ln w="22225">
            <a:solidFill>
              <a:schemeClr val="accent2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29AB0-EB5F-4AEE-B24F-6514E042DD13}"/>
              </a:ext>
            </a:extLst>
          </p:cNvPr>
          <p:cNvSpPr/>
          <p:nvPr/>
        </p:nvSpPr>
        <p:spPr>
          <a:xfrm>
            <a:off x="3702857" y="4567509"/>
            <a:ext cx="1450687" cy="1275127"/>
          </a:xfrm>
          <a:prstGeom prst="rect">
            <a:avLst/>
          </a:prstGeom>
          <a:solidFill>
            <a:schemeClr val="accent6">
              <a:alpha val="5000"/>
            </a:schemeClr>
          </a:solidFill>
          <a:ln w="22225">
            <a:solidFill>
              <a:schemeClr val="accent6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09A56-BEA9-4283-B392-4E19FED48765}"/>
              </a:ext>
            </a:extLst>
          </p:cNvPr>
          <p:cNvSpPr txBox="1"/>
          <p:nvPr/>
        </p:nvSpPr>
        <p:spPr>
          <a:xfrm>
            <a:off x="5228137" y="5540633"/>
            <a:ext cx="125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</a:rPr>
              <a:t>포트 </a:t>
            </a:r>
            <a:r>
              <a:rPr lang="en-US" altLang="ko-KR" dirty="0">
                <a:solidFill>
                  <a:schemeClr val="accent6"/>
                </a:solidFill>
              </a:rPr>
              <a:t>D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99910-34A9-41EE-B7B6-CB31F67BA4E2}"/>
              </a:ext>
            </a:extLst>
          </p:cNvPr>
          <p:cNvSpPr txBox="1"/>
          <p:nvPr/>
        </p:nvSpPr>
        <p:spPr>
          <a:xfrm>
            <a:off x="941665" y="4835740"/>
            <a:ext cx="125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포트 </a:t>
            </a:r>
            <a:r>
              <a:rPr lang="en-US" altLang="ko-KR" dirty="0">
                <a:solidFill>
                  <a:schemeClr val="accent2"/>
                </a:solidFill>
              </a:rPr>
              <a:t>B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99E422-78AA-4CD2-AADD-0496965645BE}"/>
              </a:ext>
            </a:extLst>
          </p:cNvPr>
          <p:cNvSpPr txBox="1"/>
          <p:nvPr/>
        </p:nvSpPr>
        <p:spPr>
          <a:xfrm>
            <a:off x="707869" y="1724622"/>
            <a:ext cx="125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포트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CDE70A-2144-47B0-A333-DADBA5AFF63A}"/>
              </a:ext>
            </a:extLst>
          </p:cNvPr>
          <p:cNvSpPr/>
          <p:nvPr/>
        </p:nvSpPr>
        <p:spPr>
          <a:xfrm>
            <a:off x="5011541" y="2996594"/>
            <a:ext cx="1450687" cy="1325459"/>
          </a:xfrm>
          <a:prstGeom prst="rect">
            <a:avLst/>
          </a:prstGeom>
          <a:solidFill>
            <a:schemeClr val="accent4">
              <a:alpha val="5000"/>
            </a:schemeClr>
          </a:solidFill>
          <a:ln w="22225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56BB65-82BC-44EE-86F2-FDA6D47CB2C8}"/>
              </a:ext>
            </a:extLst>
          </p:cNvPr>
          <p:cNvSpPr/>
          <p:nvPr/>
        </p:nvSpPr>
        <p:spPr>
          <a:xfrm>
            <a:off x="4593914" y="1133417"/>
            <a:ext cx="1591477" cy="1705961"/>
          </a:xfrm>
          <a:prstGeom prst="rect">
            <a:avLst/>
          </a:prstGeom>
          <a:solidFill>
            <a:srgbClr val="FF0000">
              <a:alpha val="5000"/>
            </a:srgbClr>
          </a:solidFill>
          <a:ln w="222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5DB3A6-B4CB-44B3-BA65-3F47EE7C306B}"/>
              </a:ext>
            </a:extLst>
          </p:cNvPr>
          <p:cNvSpPr/>
          <p:nvPr/>
        </p:nvSpPr>
        <p:spPr>
          <a:xfrm>
            <a:off x="2701651" y="834411"/>
            <a:ext cx="1591477" cy="1325459"/>
          </a:xfrm>
          <a:prstGeom prst="rect">
            <a:avLst/>
          </a:prstGeom>
          <a:solidFill>
            <a:schemeClr val="tx1">
              <a:alpha val="5000"/>
            </a:schemeClr>
          </a:solidFill>
          <a:ln w="2222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62169A-8A27-445A-9021-58BA4F46E609}"/>
              </a:ext>
            </a:extLst>
          </p:cNvPr>
          <p:cNvSpPr txBox="1"/>
          <p:nvPr/>
        </p:nvSpPr>
        <p:spPr>
          <a:xfrm>
            <a:off x="1910960" y="809460"/>
            <a:ext cx="97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포트 </a:t>
            </a: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15691-5663-4820-92EE-5422CFA5BCDE}"/>
              </a:ext>
            </a:extLst>
          </p:cNvPr>
          <p:cNvSpPr txBox="1"/>
          <p:nvPr/>
        </p:nvSpPr>
        <p:spPr>
          <a:xfrm>
            <a:off x="5282223" y="1450706"/>
            <a:ext cx="125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포트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DB2F3-3F43-4B2F-B6C5-DAC0114F74EE}"/>
              </a:ext>
            </a:extLst>
          </p:cNvPr>
          <p:cNvSpPr txBox="1"/>
          <p:nvPr/>
        </p:nvSpPr>
        <p:spPr>
          <a:xfrm>
            <a:off x="6462228" y="3474657"/>
            <a:ext cx="125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포트 </a:t>
            </a:r>
            <a:r>
              <a:rPr lang="en-US" altLang="ko-KR" dirty="0">
                <a:solidFill>
                  <a:schemeClr val="accent4"/>
                </a:solidFill>
              </a:rPr>
              <a:t>C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4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73952"/>
            <a:ext cx="4764947" cy="461700"/>
          </a:xfrm>
        </p:spPr>
        <p:txBody>
          <a:bodyPr/>
          <a:lstStyle/>
          <a:p>
            <a:r>
              <a:rPr lang="en-US" altLang="ko-KR" sz="2300" dirty="0"/>
              <a:t>3. 2page</a:t>
            </a:r>
            <a:r>
              <a:rPr lang="ko-KR" altLang="en-US" sz="2300" dirty="0"/>
              <a:t> </a:t>
            </a:r>
            <a:r>
              <a:rPr lang="en-US" altLang="ko-KR" sz="2300" dirty="0"/>
              <a:t>Pin Configuration</a:t>
            </a:r>
            <a:r>
              <a:rPr lang="ko-KR" altLang="en-US" sz="2300" dirty="0"/>
              <a:t>과 비교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4CFE4-B72E-4BCF-BAA6-0691914DE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49" y="713068"/>
            <a:ext cx="3953427" cy="543186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E4A363-1C68-413C-9EDC-96CE73B79D8D}"/>
              </a:ext>
            </a:extLst>
          </p:cNvPr>
          <p:cNvSpPr/>
          <p:nvPr/>
        </p:nvSpPr>
        <p:spPr>
          <a:xfrm>
            <a:off x="4764946" y="2053706"/>
            <a:ext cx="1494455" cy="1067000"/>
          </a:xfrm>
          <a:prstGeom prst="rect">
            <a:avLst/>
          </a:prstGeom>
          <a:solidFill>
            <a:srgbClr val="FF0000">
              <a:alpha val="5000"/>
            </a:srgbClr>
          </a:solidFill>
          <a:ln w="222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6D3C3A-6E91-4331-9ECA-76A902AF434A}"/>
              </a:ext>
            </a:extLst>
          </p:cNvPr>
          <p:cNvSpPr txBox="1"/>
          <p:nvPr/>
        </p:nvSpPr>
        <p:spPr>
          <a:xfrm>
            <a:off x="6259401" y="2329952"/>
            <a:ext cx="125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포트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735637-F4BE-413A-A75D-D9098F434082}"/>
              </a:ext>
            </a:extLst>
          </p:cNvPr>
          <p:cNvSpPr/>
          <p:nvPr/>
        </p:nvSpPr>
        <p:spPr>
          <a:xfrm>
            <a:off x="4764946" y="3201322"/>
            <a:ext cx="1450687" cy="1067001"/>
          </a:xfrm>
          <a:prstGeom prst="rect">
            <a:avLst/>
          </a:prstGeom>
          <a:solidFill>
            <a:schemeClr val="accent4">
              <a:alpha val="5000"/>
            </a:schemeClr>
          </a:solidFill>
          <a:ln w="22225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8F51A5-E407-4E79-9D0F-1C1C7D2D576F}"/>
              </a:ext>
            </a:extLst>
          </p:cNvPr>
          <p:cNvSpPr txBox="1"/>
          <p:nvPr/>
        </p:nvSpPr>
        <p:spPr>
          <a:xfrm>
            <a:off x="6306039" y="3483527"/>
            <a:ext cx="125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포트 </a:t>
            </a:r>
            <a:r>
              <a:rPr lang="en-US" altLang="ko-KR" dirty="0">
                <a:solidFill>
                  <a:schemeClr val="accent4"/>
                </a:solidFill>
              </a:rPr>
              <a:t>C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2CAA12-DCA9-4D0E-8F75-1303F4DD2ECC}"/>
              </a:ext>
            </a:extLst>
          </p:cNvPr>
          <p:cNvSpPr/>
          <p:nvPr/>
        </p:nvSpPr>
        <p:spPr>
          <a:xfrm>
            <a:off x="2441471" y="3852859"/>
            <a:ext cx="1607375" cy="987589"/>
          </a:xfrm>
          <a:prstGeom prst="rect">
            <a:avLst/>
          </a:prstGeom>
          <a:solidFill>
            <a:schemeClr val="accent6">
              <a:alpha val="5000"/>
            </a:schemeClr>
          </a:solidFill>
          <a:ln w="22225">
            <a:solidFill>
              <a:schemeClr val="accent6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725EBB-5DF8-4B15-9C2A-829C1FE65C59}"/>
              </a:ext>
            </a:extLst>
          </p:cNvPr>
          <p:cNvSpPr txBox="1"/>
          <p:nvPr/>
        </p:nvSpPr>
        <p:spPr>
          <a:xfrm>
            <a:off x="1434330" y="4161987"/>
            <a:ext cx="139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</a:rPr>
              <a:t>포트 </a:t>
            </a:r>
            <a:r>
              <a:rPr lang="en-US" altLang="ko-KR" dirty="0">
                <a:solidFill>
                  <a:schemeClr val="accent6"/>
                </a:solidFill>
              </a:rPr>
              <a:t>D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3BA504-2089-42B4-8EB8-931FC89010E0}"/>
              </a:ext>
            </a:extLst>
          </p:cNvPr>
          <p:cNvSpPr/>
          <p:nvPr/>
        </p:nvSpPr>
        <p:spPr>
          <a:xfrm>
            <a:off x="2492494" y="2424219"/>
            <a:ext cx="1556352" cy="987590"/>
          </a:xfrm>
          <a:prstGeom prst="rect">
            <a:avLst/>
          </a:prstGeom>
          <a:solidFill>
            <a:schemeClr val="accent2">
              <a:alpha val="5000"/>
            </a:schemeClr>
          </a:solidFill>
          <a:ln w="22225">
            <a:solidFill>
              <a:schemeClr val="accent2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65CD3B-E885-4DEA-904F-57F084C0D337}"/>
              </a:ext>
            </a:extLst>
          </p:cNvPr>
          <p:cNvSpPr txBox="1"/>
          <p:nvPr/>
        </p:nvSpPr>
        <p:spPr>
          <a:xfrm>
            <a:off x="1649352" y="2751374"/>
            <a:ext cx="96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포트 </a:t>
            </a:r>
            <a:r>
              <a:rPr lang="en-US" altLang="ko-KR" dirty="0">
                <a:solidFill>
                  <a:schemeClr val="accent2"/>
                </a:solidFill>
              </a:rPr>
              <a:t>B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58A4ED-65EF-4528-A4DD-28689520C28F}"/>
              </a:ext>
            </a:extLst>
          </p:cNvPr>
          <p:cNvSpPr/>
          <p:nvPr/>
        </p:nvSpPr>
        <p:spPr>
          <a:xfrm>
            <a:off x="2517328" y="1455157"/>
            <a:ext cx="1591367" cy="969062"/>
          </a:xfrm>
          <a:prstGeom prst="rect">
            <a:avLst/>
          </a:prstGeom>
          <a:solidFill>
            <a:schemeClr val="accent1">
              <a:lumMod val="75000"/>
              <a:alpha val="5000"/>
            </a:schemeClr>
          </a:solidFill>
          <a:ln w="22225">
            <a:solidFill>
              <a:schemeClr val="accent1">
                <a:lumMod val="75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0C66E3-4284-424E-8C31-45584B9F47B9}"/>
              </a:ext>
            </a:extLst>
          </p:cNvPr>
          <p:cNvSpPr txBox="1"/>
          <p:nvPr/>
        </p:nvSpPr>
        <p:spPr>
          <a:xfrm>
            <a:off x="1547464" y="1736408"/>
            <a:ext cx="140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포트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1EDE0D-055D-4E2B-87EA-829B0AC9377E}"/>
              </a:ext>
            </a:extLst>
          </p:cNvPr>
          <p:cNvSpPr/>
          <p:nvPr/>
        </p:nvSpPr>
        <p:spPr>
          <a:xfrm>
            <a:off x="4572000" y="4293910"/>
            <a:ext cx="1734039" cy="987590"/>
          </a:xfrm>
          <a:prstGeom prst="rect">
            <a:avLst/>
          </a:prstGeom>
          <a:solidFill>
            <a:schemeClr val="tx1">
              <a:alpha val="5000"/>
            </a:schemeClr>
          </a:solidFill>
          <a:ln w="2222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32EC20-E6C6-4FF1-822C-FDCDB6583A8E}"/>
              </a:ext>
            </a:extLst>
          </p:cNvPr>
          <p:cNvSpPr txBox="1"/>
          <p:nvPr/>
        </p:nvSpPr>
        <p:spPr>
          <a:xfrm>
            <a:off x="6394898" y="4771972"/>
            <a:ext cx="106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포트 </a:t>
            </a:r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D7D308-E103-4155-92E8-2E1FF55884E9}"/>
              </a:ext>
            </a:extLst>
          </p:cNvPr>
          <p:cNvSpPr/>
          <p:nvPr/>
        </p:nvSpPr>
        <p:spPr>
          <a:xfrm>
            <a:off x="4764946" y="1300294"/>
            <a:ext cx="1356682" cy="721544"/>
          </a:xfrm>
          <a:prstGeom prst="rect">
            <a:avLst/>
          </a:prstGeom>
          <a:solidFill>
            <a:schemeClr val="accent6">
              <a:alpha val="5000"/>
            </a:schemeClr>
          </a:solidFill>
          <a:ln w="22225">
            <a:solidFill>
              <a:srgbClr val="7030A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332FD2-2329-4B78-B806-F6334A10273F}"/>
              </a:ext>
            </a:extLst>
          </p:cNvPr>
          <p:cNvSpPr txBox="1"/>
          <p:nvPr/>
        </p:nvSpPr>
        <p:spPr>
          <a:xfrm>
            <a:off x="6306038" y="1455157"/>
            <a:ext cx="125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포트 </a:t>
            </a:r>
            <a:r>
              <a:rPr lang="en-US" altLang="ko-KR" dirty="0">
                <a:solidFill>
                  <a:srgbClr val="7030A0"/>
                </a:solidFill>
              </a:rPr>
              <a:t>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3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73952"/>
            <a:ext cx="4764947" cy="461700"/>
          </a:xfrm>
        </p:spPr>
        <p:txBody>
          <a:bodyPr/>
          <a:lstStyle/>
          <a:p>
            <a:r>
              <a:rPr lang="en-US" altLang="ko-KR" sz="2300" dirty="0"/>
              <a:t>3. 2page</a:t>
            </a:r>
            <a:r>
              <a:rPr lang="ko-KR" altLang="en-US" sz="2300" dirty="0"/>
              <a:t> </a:t>
            </a:r>
            <a:r>
              <a:rPr lang="en-US" altLang="ko-KR" sz="2300" dirty="0"/>
              <a:t>Pin Configuration</a:t>
            </a:r>
            <a:r>
              <a:rPr lang="ko-KR" altLang="en-US" sz="2300" dirty="0"/>
              <a:t>과 비교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B39BA8-63EB-429C-8ABD-2F5316A58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72" y="1214858"/>
            <a:ext cx="4219664" cy="301533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38D8A4E-4A6A-4033-A23D-75E72096E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7" y="4471403"/>
            <a:ext cx="8106906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77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73952"/>
            <a:ext cx="4764947" cy="461700"/>
          </a:xfrm>
        </p:spPr>
        <p:txBody>
          <a:bodyPr/>
          <a:lstStyle/>
          <a:p>
            <a:r>
              <a:rPr lang="en-US" altLang="ko-KR" sz="2300" dirty="0"/>
              <a:t>3. 2page</a:t>
            </a:r>
            <a:r>
              <a:rPr lang="ko-KR" altLang="en-US" sz="2300" dirty="0"/>
              <a:t> </a:t>
            </a:r>
            <a:r>
              <a:rPr lang="en-US" altLang="ko-KR" sz="2300" dirty="0"/>
              <a:t>Pin Configuration</a:t>
            </a:r>
            <a:r>
              <a:rPr lang="ko-KR" altLang="en-US" sz="2300" dirty="0"/>
              <a:t>과 비교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62ADA1-15C7-4DE2-9474-8C4F2EE4A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46" y="1478427"/>
            <a:ext cx="4764947" cy="2035881"/>
          </a:xfrm>
          <a:prstGeom prst="rect">
            <a:avLst/>
          </a:prstGeom>
        </p:spPr>
      </p:pic>
      <p:pic>
        <p:nvPicPr>
          <p:cNvPr id="11" name="그림 10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58060DFF-9DB1-49FB-A01B-41C544AE6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56" y="3872608"/>
            <a:ext cx="7916380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60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73952"/>
            <a:ext cx="4764947" cy="461700"/>
          </a:xfrm>
        </p:spPr>
        <p:txBody>
          <a:bodyPr/>
          <a:lstStyle/>
          <a:p>
            <a:r>
              <a:rPr lang="en-US" altLang="ko-KR" sz="2300" dirty="0"/>
              <a:t>3. 2page</a:t>
            </a:r>
            <a:r>
              <a:rPr lang="ko-KR" altLang="en-US" sz="2300" dirty="0"/>
              <a:t> </a:t>
            </a:r>
            <a:r>
              <a:rPr lang="en-US" altLang="ko-KR" sz="2300" dirty="0"/>
              <a:t>Pin Configuration</a:t>
            </a:r>
            <a:r>
              <a:rPr lang="ko-KR" altLang="en-US" sz="2300" dirty="0"/>
              <a:t>과 비교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798FB5-5304-4551-8C4E-6F9FB01D6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52" y="1335695"/>
            <a:ext cx="4831482" cy="445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2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5E83-C66E-45D8-AFF1-6789143A805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BACC2906-E5F2-4B4E-83BC-7DC47781B92A}"/>
              </a:ext>
            </a:extLst>
          </p:cNvPr>
          <p:cNvSpPr txBox="1">
            <a:spLocks/>
          </p:cNvSpPr>
          <p:nvPr/>
        </p:nvSpPr>
        <p:spPr>
          <a:xfrm>
            <a:off x="2299827" y="2350584"/>
            <a:ext cx="6510798" cy="41607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</a:p>
          <a:p>
            <a:r>
              <a:rPr lang="en-US" altLang="ko-KR" sz="24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01   </a:t>
            </a:r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회로내 소자들의 용도</a:t>
            </a: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02   </a:t>
            </a:r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회로도와 직접 설계한 회로의 비교</a:t>
            </a:r>
            <a:b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24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   </a:t>
            </a:r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2page Pin Configuration</a:t>
            </a:r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과 비교</a:t>
            </a: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24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 Q &amp; A</a:t>
            </a: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457200" indent="-457200">
              <a:buAutoNum type="arabicPlain" startAt="4"/>
            </a:pP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457200" indent="-457200">
              <a:buAutoNum type="arabicPlain" startAt="4"/>
            </a:pP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520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73952"/>
            <a:ext cx="4764947" cy="461700"/>
          </a:xfrm>
        </p:spPr>
        <p:txBody>
          <a:bodyPr/>
          <a:lstStyle/>
          <a:p>
            <a:r>
              <a:rPr lang="en-US" altLang="ko-KR" sz="2300" dirty="0"/>
              <a:t>3. 2page</a:t>
            </a:r>
            <a:r>
              <a:rPr lang="ko-KR" altLang="en-US" sz="2300" dirty="0"/>
              <a:t> </a:t>
            </a:r>
            <a:r>
              <a:rPr lang="en-US" altLang="ko-KR" sz="2300" dirty="0"/>
              <a:t>Pin Configuration</a:t>
            </a:r>
            <a:r>
              <a:rPr lang="ko-KR" altLang="en-US" sz="2300" dirty="0"/>
              <a:t>과 비교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55F0F0-7C86-4667-8DD2-1DEA666F3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26" y="816169"/>
            <a:ext cx="4764947" cy="46552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ECBF58-E5E1-4AFE-B6AD-95AC7CBEF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4" y="5471395"/>
            <a:ext cx="8296712" cy="45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32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73952"/>
            <a:ext cx="4764947" cy="461700"/>
          </a:xfrm>
        </p:spPr>
        <p:txBody>
          <a:bodyPr/>
          <a:lstStyle/>
          <a:p>
            <a:r>
              <a:rPr lang="en-US" altLang="ko-KR" sz="2300" dirty="0"/>
              <a:t>3. 2page</a:t>
            </a:r>
            <a:r>
              <a:rPr lang="ko-KR" altLang="en-US" sz="2300" dirty="0"/>
              <a:t> </a:t>
            </a:r>
            <a:r>
              <a:rPr lang="en-US" altLang="ko-KR" sz="2300" dirty="0"/>
              <a:t>Pin Configuration</a:t>
            </a:r>
            <a:r>
              <a:rPr lang="ko-KR" altLang="en-US" sz="2300" dirty="0"/>
              <a:t>과 비교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937F62-6D35-4D42-B597-DD031009D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51" y="1360224"/>
            <a:ext cx="5122684" cy="41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23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73952"/>
            <a:ext cx="4764947" cy="461700"/>
          </a:xfrm>
        </p:spPr>
        <p:txBody>
          <a:bodyPr/>
          <a:lstStyle/>
          <a:p>
            <a:r>
              <a:rPr lang="en-US" altLang="ko-KR" sz="2300" dirty="0"/>
              <a:t>3. 2page</a:t>
            </a:r>
            <a:r>
              <a:rPr lang="ko-KR" altLang="en-US" sz="2300" dirty="0"/>
              <a:t> </a:t>
            </a:r>
            <a:r>
              <a:rPr lang="en-US" altLang="ko-KR" sz="2300" dirty="0"/>
              <a:t>Pin Configuration</a:t>
            </a:r>
            <a:r>
              <a:rPr lang="ko-KR" altLang="en-US" sz="2300" dirty="0"/>
              <a:t>과 비교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011267-08A9-4B9A-9ED8-2BFCF996C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033" y="1066155"/>
            <a:ext cx="5009826" cy="37152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5F6695-FD07-483D-BE24-54CE7B408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36" y="4987601"/>
            <a:ext cx="6781291" cy="80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21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5E83-C66E-45D8-AFF1-6789143A8055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65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회로내 소자들의 용도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930CA-2CA1-4BA3-8B1A-27CF29F884A2}"/>
              </a:ext>
            </a:extLst>
          </p:cNvPr>
          <p:cNvSpPr txBox="1"/>
          <p:nvPr/>
        </p:nvSpPr>
        <p:spPr>
          <a:xfrm>
            <a:off x="3196206" y="1005747"/>
            <a:ext cx="235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TTL </a:t>
            </a:r>
            <a:r>
              <a:rPr lang="ko-KR" altLang="en-US" sz="2400" dirty="0"/>
              <a:t>레벨이란 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DF223-B88D-4FD0-AFBD-0123F8F7F41C}"/>
              </a:ext>
            </a:extLst>
          </p:cNvPr>
          <p:cNvSpPr txBox="1"/>
          <p:nvPr/>
        </p:nvSpPr>
        <p:spPr>
          <a:xfrm>
            <a:off x="5152054" y="2574920"/>
            <a:ext cx="36302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Transistor To Transistor Logic </a:t>
            </a:r>
            <a:r>
              <a:rPr lang="ko-KR" altLang="en-US" sz="1500" dirty="0"/>
              <a:t>의 약자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TTL </a:t>
            </a:r>
            <a:r>
              <a:rPr lang="ko-KR" altLang="en-US" sz="1500" dirty="0"/>
              <a:t>레벨은 </a:t>
            </a:r>
            <a:r>
              <a:rPr lang="en-US" altLang="ko-KR" sz="1500" dirty="0"/>
              <a:t>0V</a:t>
            </a:r>
            <a:r>
              <a:rPr lang="ko-KR" altLang="en-US" sz="1500" dirty="0"/>
              <a:t>와</a:t>
            </a:r>
            <a:r>
              <a:rPr lang="en-US" altLang="ko-KR" sz="1500" dirty="0"/>
              <a:t> 5V</a:t>
            </a:r>
            <a:r>
              <a:rPr lang="ko-KR" altLang="en-US" sz="1500" dirty="0"/>
              <a:t>를 </a:t>
            </a:r>
            <a:r>
              <a:rPr lang="ko-KR" altLang="en-US" sz="1500" dirty="0" err="1"/>
              <a:t>왔다갔다</a:t>
            </a:r>
            <a:r>
              <a:rPr lang="ko-KR" altLang="en-US" sz="1500" dirty="0"/>
              <a:t> 하면서 </a:t>
            </a:r>
            <a:r>
              <a:rPr lang="en-US" altLang="ko-KR" sz="1500" dirty="0"/>
              <a:t>0</a:t>
            </a:r>
            <a:r>
              <a:rPr lang="ko-KR" altLang="en-US" sz="1500" dirty="0"/>
              <a:t>과 </a:t>
            </a:r>
            <a:r>
              <a:rPr lang="en-US" altLang="ko-KR" sz="1500" dirty="0"/>
              <a:t>1</a:t>
            </a:r>
            <a:r>
              <a:rPr lang="ko-KR" altLang="en-US" sz="1500" dirty="0"/>
              <a:t>을 표현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보통 </a:t>
            </a:r>
            <a:r>
              <a:rPr lang="en-US" altLang="ko-KR" sz="1500" dirty="0"/>
              <a:t>0 ~ 0.8V : low</a:t>
            </a:r>
          </a:p>
          <a:p>
            <a:r>
              <a:rPr lang="en-US" altLang="ko-KR" sz="1500" dirty="0"/>
              <a:t>2 ~ 5V : high</a:t>
            </a:r>
            <a:endParaRPr lang="ko-KR" altLang="en-US" sz="1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E3F495-4E09-4181-A6D0-791F0B65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7" y="1937508"/>
            <a:ext cx="4939267" cy="33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6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회로내 소자들의 용도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930CA-2CA1-4BA3-8B1A-27CF29F884A2}"/>
              </a:ext>
            </a:extLst>
          </p:cNvPr>
          <p:cNvSpPr txBox="1"/>
          <p:nvPr/>
        </p:nvSpPr>
        <p:spPr>
          <a:xfrm>
            <a:off x="3782496" y="869665"/>
            <a:ext cx="1369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RS 232</a:t>
            </a:r>
            <a:endParaRPr lang="ko-KR" alt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DF223-B88D-4FD0-AFBD-0123F8F7F41C}"/>
              </a:ext>
            </a:extLst>
          </p:cNvPr>
          <p:cNvSpPr txBox="1"/>
          <p:nvPr/>
        </p:nvSpPr>
        <p:spPr>
          <a:xfrm>
            <a:off x="5152054" y="2574920"/>
            <a:ext cx="363029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Recommended Standard </a:t>
            </a:r>
            <a:r>
              <a:rPr lang="ko-KR" altLang="en-US" sz="1500" dirty="0"/>
              <a:t>의 약자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최대 </a:t>
            </a:r>
            <a:r>
              <a:rPr lang="en-US" altLang="ko-KR" sz="1500" dirty="0"/>
              <a:t>5V</a:t>
            </a:r>
            <a:r>
              <a:rPr lang="ko-KR" altLang="en-US" sz="1500" dirty="0"/>
              <a:t>인</a:t>
            </a:r>
            <a:r>
              <a:rPr lang="en-US" altLang="ko-KR" sz="1500" dirty="0"/>
              <a:t> USART </a:t>
            </a:r>
            <a:r>
              <a:rPr lang="ko-KR" altLang="en-US" sz="1500" dirty="0"/>
              <a:t>만으로는 먼 거리에서의 통신은 </a:t>
            </a:r>
            <a:r>
              <a:rPr lang="ko-KR" altLang="en-US" sz="1500" dirty="0" err="1"/>
              <a:t>힘듬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RS232</a:t>
            </a:r>
            <a:r>
              <a:rPr lang="ko-KR" altLang="en-US" sz="1500" dirty="0"/>
              <a:t>는 조금 더 큰 전압을 지원하여 거리문제를 해소함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보통 </a:t>
            </a:r>
            <a:r>
              <a:rPr lang="en-US" altLang="ko-KR" sz="1500" dirty="0"/>
              <a:t>12V</a:t>
            </a:r>
            <a:r>
              <a:rPr lang="ko-KR" altLang="en-US" sz="1500" dirty="0"/>
              <a:t>는</a:t>
            </a:r>
            <a:r>
              <a:rPr lang="en-US" altLang="ko-KR" sz="1500" dirty="0"/>
              <a:t> 0, -12V</a:t>
            </a:r>
            <a:r>
              <a:rPr lang="ko-KR" altLang="en-US" sz="1500" dirty="0"/>
              <a:t>는 </a:t>
            </a:r>
            <a:r>
              <a:rPr lang="en-US" altLang="ko-KR" sz="1500" dirty="0"/>
              <a:t>1</a:t>
            </a:r>
            <a:r>
              <a:rPr lang="ko-KR" altLang="en-US" sz="1500" dirty="0"/>
              <a:t>을</a:t>
            </a:r>
            <a:r>
              <a:rPr lang="en-US" altLang="ko-KR" sz="1500" dirty="0"/>
              <a:t> </a:t>
            </a:r>
            <a:r>
              <a:rPr lang="ko-KR" altLang="en-US" sz="1500" dirty="0"/>
              <a:t>많이 사용</a:t>
            </a:r>
            <a:endParaRPr lang="en-US" altLang="ko-KR" sz="1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E3F495-4E09-4181-A6D0-791F0B65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7" y="1937508"/>
            <a:ext cx="4939267" cy="33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1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회로내 소자들의 용도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6E8FC-DBC1-4945-9573-2DA97B4A6CEF}"/>
              </a:ext>
            </a:extLst>
          </p:cNvPr>
          <p:cNvSpPr txBox="1"/>
          <p:nvPr/>
        </p:nvSpPr>
        <p:spPr>
          <a:xfrm>
            <a:off x="3733099" y="634637"/>
            <a:ext cx="167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MAX 232</a:t>
            </a:r>
            <a:endParaRPr lang="ko-KR" altLang="en-US" sz="2400" dirty="0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7B1FC00E-9F78-4B0C-BBF2-C3E123AFF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26" y="1003969"/>
            <a:ext cx="6620799" cy="51632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8F4B58-8048-4166-B4F9-EFCE1A89043E}"/>
              </a:ext>
            </a:extLst>
          </p:cNvPr>
          <p:cNvSpPr txBox="1"/>
          <p:nvPr/>
        </p:nvSpPr>
        <p:spPr>
          <a:xfrm>
            <a:off x="6174298" y="2269331"/>
            <a:ext cx="27264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Charge pump </a:t>
            </a:r>
            <a:r>
              <a:rPr lang="en-US" altLang="ko-KR" sz="1500" dirty="0"/>
              <a:t>: </a:t>
            </a:r>
          </a:p>
          <a:p>
            <a:r>
              <a:rPr lang="ko-KR" altLang="en-US" sz="1500" dirty="0"/>
              <a:t>전원의 전압보다 </a:t>
            </a:r>
            <a:r>
              <a:rPr lang="ko-KR" altLang="en-US" sz="1500" dirty="0" err="1"/>
              <a:t>높거나낮은</a:t>
            </a:r>
            <a:r>
              <a:rPr lang="ko-KR" altLang="en-US" sz="1500" dirty="0"/>
              <a:t> 전압의 </a:t>
            </a:r>
            <a:r>
              <a:rPr lang="en-US" altLang="ko-KR" sz="1500" dirty="0"/>
              <a:t>Power source</a:t>
            </a:r>
            <a:r>
              <a:rPr lang="ko-KR" altLang="en-US" sz="1500" dirty="0"/>
              <a:t>를</a:t>
            </a:r>
            <a:r>
              <a:rPr lang="en-US" altLang="ko-KR" sz="1500" dirty="0"/>
              <a:t> </a:t>
            </a:r>
            <a:r>
              <a:rPr lang="ko-KR" altLang="en-US" sz="1500" dirty="0"/>
              <a:t>만들기 위해 </a:t>
            </a:r>
            <a:r>
              <a:rPr lang="ko-KR" altLang="en-US" sz="1500" dirty="0" err="1"/>
              <a:t>커패시터를</a:t>
            </a:r>
            <a:r>
              <a:rPr lang="ko-KR" altLang="en-US" sz="1500" dirty="0"/>
              <a:t> 이용하는 </a:t>
            </a:r>
            <a:r>
              <a:rPr lang="en-US" altLang="ko-KR" sz="1500" dirty="0"/>
              <a:t>DC to DC converter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4A33C7-51D2-4D8D-A2DB-6D1E64EB49AB}"/>
              </a:ext>
            </a:extLst>
          </p:cNvPr>
          <p:cNvSpPr txBox="1"/>
          <p:nvPr/>
        </p:nvSpPr>
        <p:spPr>
          <a:xfrm>
            <a:off x="399110" y="2505670"/>
            <a:ext cx="2427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USART</a:t>
            </a:r>
            <a:r>
              <a:rPr lang="ko-KR" altLang="en-US" dirty="0"/>
              <a:t>와 </a:t>
            </a:r>
            <a:r>
              <a:rPr lang="en-US" altLang="ko-KR" dirty="0"/>
              <a:t>RS232 </a:t>
            </a:r>
            <a:r>
              <a:rPr lang="ko-KR" altLang="en-US" dirty="0"/>
              <a:t>간의 전압 방식을 맞춰 통신가능</a:t>
            </a:r>
          </a:p>
        </p:txBody>
      </p:sp>
    </p:spTree>
    <p:extLst>
      <p:ext uri="{BB962C8B-B14F-4D97-AF65-F5344CB8AC3E}">
        <p14:creationId xmlns:p14="http://schemas.microsoft.com/office/powerpoint/2010/main" val="14826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회로내 소자들의 용도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ECB4F-63B9-4316-B4F8-740DF7CA299E}"/>
              </a:ext>
            </a:extLst>
          </p:cNvPr>
          <p:cNvSpPr txBox="1"/>
          <p:nvPr/>
        </p:nvSpPr>
        <p:spPr>
          <a:xfrm>
            <a:off x="3586382" y="897622"/>
            <a:ext cx="176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레귤레이터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AC299-69BF-4C25-A108-6F2F99C82366}"/>
              </a:ext>
            </a:extLst>
          </p:cNvPr>
          <p:cNvSpPr txBox="1"/>
          <p:nvPr/>
        </p:nvSpPr>
        <p:spPr>
          <a:xfrm>
            <a:off x="417485" y="2987994"/>
            <a:ext cx="34100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직접적으로 전압을 떨어뜨리는 방식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발열이 심함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전력 효율 낮음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78XX </a:t>
            </a:r>
            <a:r>
              <a:rPr lang="ko-KR" altLang="en-US" sz="1500" dirty="0"/>
              <a:t>시리즈가 대표적</a:t>
            </a:r>
            <a:endParaRPr lang="en-US" altLang="ko-KR" sz="1500" dirty="0"/>
          </a:p>
          <a:p>
            <a:r>
              <a:rPr lang="ko-KR" altLang="en-US" sz="1500" dirty="0"/>
              <a:t>뒤의 </a:t>
            </a:r>
            <a:r>
              <a:rPr lang="ko-KR" altLang="en-US" sz="1500" dirty="0" err="1"/>
              <a:t>두자리</a:t>
            </a:r>
            <a:r>
              <a:rPr lang="ko-KR" altLang="en-US" sz="1500" dirty="0"/>
              <a:t> 수는 전압을 의미함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BAAFE4A-9557-41F2-8C47-B63902A1BCC1}"/>
              </a:ext>
            </a:extLst>
          </p:cNvPr>
          <p:cNvSpPr/>
          <p:nvPr/>
        </p:nvSpPr>
        <p:spPr>
          <a:xfrm>
            <a:off x="583124" y="2164359"/>
            <a:ext cx="3078759" cy="601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리니어 방식의 </a:t>
            </a:r>
            <a:r>
              <a:rPr lang="ko-KR" altLang="en-US" dirty="0" err="1"/>
              <a:t>레귤레이터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5814703-E88B-43D9-9B87-C683D78D43F3}"/>
              </a:ext>
            </a:extLst>
          </p:cNvPr>
          <p:cNvSpPr/>
          <p:nvPr/>
        </p:nvSpPr>
        <p:spPr>
          <a:xfrm>
            <a:off x="5348070" y="2164359"/>
            <a:ext cx="3078759" cy="601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스위칭 방식의 </a:t>
            </a:r>
            <a:r>
              <a:rPr lang="ko-KR" altLang="en-US" dirty="0" err="1"/>
              <a:t>레귤레이터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AB5A2B-7CBF-470C-8725-3DB4D68D1FA7}"/>
              </a:ext>
            </a:extLst>
          </p:cNvPr>
          <p:cNvSpPr txBox="1"/>
          <p:nvPr/>
        </p:nvSpPr>
        <p:spPr>
          <a:xfrm>
            <a:off x="5060526" y="3036585"/>
            <a:ext cx="366598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최소의 소자로 매우 간단한 소자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리니어 </a:t>
            </a:r>
            <a:r>
              <a:rPr lang="ko-KR" altLang="en-US" sz="1500" dirty="0" err="1"/>
              <a:t>레귤레이터에</a:t>
            </a:r>
            <a:r>
              <a:rPr lang="ko-KR" altLang="en-US" sz="1500" dirty="0"/>
              <a:t> 비해 발열이적음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더 큰 전류 부하를 견딜 수 있음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회로의 면적을 많이 차지함</a:t>
            </a:r>
          </a:p>
        </p:txBody>
      </p:sp>
    </p:spTree>
    <p:extLst>
      <p:ext uri="{BB962C8B-B14F-4D97-AF65-F5344CB8AC3E}">
        <p14:creationId xmlns:p14="http://schemas.microsoft.com/office/powerpoint/2010/main" val="178122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회로내 소자들의 용도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ECB4F-63B9-4316-B4F8-740DF7CA299E}"/>
              </a:ext>
            </a:extLst>
          </p:cNvPr>
          <p:cNvSpPr txBox="1"/>
          <p:nvPr/>
        </p:nvSpPr>
        <p:spPr>
          <a:xfrm>
            <a:off x="3586382" y="897622"/>
            <a:ext cx="176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레귤레이터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07B944-BAC5-4AB1-B767-E8905FB97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7" y="2090373"/>
            <a:ext cx="4810796" cy="2972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6A5EEC-6AA6-4C05-A76D-3BB95463B1AC}"/>
              </a:ext>
            </a:extLst>
          </p:cNvPr>
          <p:cNvSpPr txBox="1"/>
          <p:nvPr/>
        </p:nvSpPr>
        <p:spPr>
          <a:xfrm>
            <a:off x="5192785" y="2376151"/>
            <a:ext cx="3484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입력전압 </a:t>
            </a:r>
            <a:r>
              <a:rPr lang="en-US" altLang="ko-KR" sz="1500" dirty="0"/>
              <a:t>: 7 ~ 35V </a:t>
            </a:r>
            <a:r>
              <a:rPr lang="ko-KR" altLang="en-US" sz="1500" dirty="0"/>
              <a:t>범위</a:t>
            </a:r>
            <a:endParaRPr lang="en-US" altLang="ko-KR" sz="1500" dirty="0"/>
          </a:p>
          <a:p>
            <a:r>
              <a:rPr lang="en-US" altLang="ko-KR" sz="1500" dirty="0"/>
              <a:t>7.2V</a:t>
            </a:r>
            <a:r>
              <a:rPr lang="ko-KR" altLang="en-US" sz="1500" dirty="0"/>
              <a:t>에서 최대 효율 달성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주의 </a:t>
            </a:r>
            <a:r>
              <a:rPr lang="en-US" altLang="ko-KR" sz="1500" dirty="0"/>
              <a:t>: </a:t>
            </a:r>
            <a:r>
              <a:rPr lang="ko-KR" altLang="en-US" sz="1500" dirty="0"/>
              <a:t>자체적으로 전압강하가 </a:t>
            </a:r>
            <a:r>
              <a:rPr lang="en-US" altLang="ko-KR" sz="1500" dirty="0"/>
              <a:t>1.5V </a:t>
            </a:r>
            <a:r>
              <a:rPr lang="ko-KR" altLang="en-US" sz="1500" dirty="0"/>
              <a:t>가량</a:t>
            </a:r>
            <a:r>
              <a:rPr lang="en-US" altLang="ko-KR" sz="1500" dirty="0"/>
              <a:t> </a:t>
            </a:r>
            <a:r>
              <a:rPr lang="ko-KR" altLang="en-US" sz="1500" dirty="0"/>
              <a:t>일어나기 때문에 입력전압은 출력전압보다 </a:t>
            </a:r>
            <a:r>
              <a:rPr lang="en-US" altLang="ko-KR" sz="1500" dirty="0"/>
              <a:t>1.5V </a:t>
            </a:r>
            <a:r>
              <a:rPr lang="ko-KR" altLang="en-US" sz="1500" dirty="0"/>
              <a:t>이상 입력되어야 정상작동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허용전류 </a:t>
            </a:r>
            <a:r>
              <a:rPr lang="en-US" altLang="ko-KR" sz="1500" dirty="0"/>
              <a:t>: 1A ~ 1.5A</a:t>
            </a:r>
          </a:p>
          <a:p>
            <a:r>
              <a:rPr lang="ko-KR" altLang="en-US" sz="1500" dirty="0"/>
              <a:t>발열로 인해 성능저하 또는 출력 다운</a:t>
            </a:r>
          </a:p>
        </p:txBody>
      </p:sp>
    </p:spTree>
    <p:extLst>
      <p:ext uri="{BB962C8B-B14F-4D97-AF65-F5344CB8AC3E}">
        <p14:creationId xmlns:p14="http://schemas.microsoft.com/office/powerpoint/2010/main" val="81047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회로내 소자들의 용도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ECB4F-63B9-4316-B4F8-740DF7CA299E}"/>
              </a:ext>
            </a:extLst>
          </p:cNvPr>
          <p:cNvSpPr txBox="1"/>
          <p:nvPr/>
        </p:nvSpPr>
        <p:spPr>
          <a:xfrm>
            <a:off x="3455624" y="1565900"/>
            <a:ext cx="176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오실레이터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A5EEC-6AA6-4C05-A76D-3BB95463B1AC}"/>
              </a:ext>
            </a:extLst>
          </p:cNvPr>
          <p:cNvSpPr txBox="1"/>
          <p:nvPr/>
        </p:nvSpPr>
        <p:spPr>
          <a:xfrm>
            <a:off x="4175223" y="2802393"/>
            <a:ext cx="45673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Oscillator : </a:t>
            </a:r>
            <a:r>
              <a:rPr lang="ko-KR" altLang="en-US" sz="1500" dirty="0"/>
              <a:t>발진 회로가 내장되어 있어 주변회로가 </a:t>
            </a:r>
            <a:r>
              <a:rPr lang="ko-KR" altLang="en-US" sz="1500" dirty="0" err="1"/>
              <a:t>필요없음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전원 공급만 되면 발진 신호가 출력</a:t>
            </a:r>
            <a:endParaRPr lang="en-US" altLang="ko-KR" sz="1500" dirty="0"/>
          </a:p>
          <a:p>
            <a:r>
              <a:rPr lang="en-US" altLang="ko-KR" sz="1500" dirty="0"/>
              <a:t>(</a:t>
            </a:r>
            <a:r>
              <a:rPr lang="ko-KR" altLang="en-US" sz="1500" dirty="0"/>
              <a:t>능동소자 </a:t>
            </a:r>
            <a:r>
              <a:rPr lang="en-US" altLang="ko-KR" sz="1500" dirty="0"/>
              <a:t>: </a:t>
            </a:r>
            <a:r>
              <a:rPr lang="ko-KR" altLang="en-US" sz="1500" dirty="0"/>
              <a:t>전원이 인가되어야 동작이 결정</a:t>
            </a:r>
            <a:r>
              <a:rPr lang="en-US" altLang="ko-KR" sz="1500" dirty="0"/>
              <a:t>)</a:t>
            </a:r>
          </a:p>
          <a:p>
            <a:endParaRPr lang="en-US" altLang="ko-KR" sz="1500" dirty="0"/>
          </a:p>
          <a:p>
            <a:r>
              <a:rPr lang="ko-KR" altLang="en-US" sz="1500" dirty="0"/>
              <a:t>수십 </a:t>
            </a:r>
            <a:r>
              <a:rPr lang="en-US" altLang="ko-KR" sz="1500" dirty="0"/>
              <a:t>MHz </a:t>
            </a:r>
            <a:r>
              <a:rPr lang="ko-KR" altLang="en-US" sz="1500" dirty="0"/>
              <a:t>이상의 주파수를 필요로 하는 경우 사용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가격이 비쌈</a:t>
            </a:r>
          </a:p>
        </p:txBody>
      </p:sp>
      <p:pic>
        <p:nvPicPr>
          <p:cNvPr id="9" name="그림 8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C182D022-CB04-45DF-970A-7F25ECD88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4" y="2672230"/>
            <a:ext cx="2553056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6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회로내 소자들의 용도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F765C539-7356-4F3D-B4E1-6E6B02C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0128" y="6027683"/>
            <a:ext cx="2057400" cy="365125"/>
          </a:xfrm>
        </p:spPr>
        <p:txBody>
          <a:bodyPr/>
          <a:lstStyle/>
          <a:p>
            <a:fld id="{66B25E83-C66E-45D8-AFF1-6789143A805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ECB4F-63B9-4316-B4F8-740DF7CA299E}"/>
              </a:ext>
            </a:extLst>
          </p:cNvPr>
          <p:cNvSpPr txBox="1"/>
          <p:nvPr/>
        </p:nvSpPr>
        <p:spPr>
          <a:xfrm>
            <a:off x="3703971" y="1260086"/>
            <a:ext cx="152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크리스탈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A5EEC-6AA6-4C05-A76D-3BB95463B1AC}"/>
              </a:ext>
            </a:extLst>
          </p:cNvPr>
          <p:cNvSpPr txBox="1"/>
          <p:nvPr/>
        </p:nvSpPr>
        <p:spPr>
          <a:xfrm>
            <a:off x="4184251" y="1950762"/>
            <a:ext cx="470275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Crystal : </a:t>
            </a:r>
          </a:p>
          <a:p>
            <a:endParaRPr lang="en-US" altLang="ko-KR" dirty="0"/>
          </a:p>
          <a:p>
            <a:r>
              <a:rPr lang="ko-KR" altLang="en-US" sz="1500" dirty="0"/>
              <a:t>두께 진동에 의해 주파수 발생</a:t>
            </a:r>
            <a:endParaRPr lang="en-US" altLang="ko-KR" sz="1500" dirty="0"/>
          </a:p>
          <a:p>
            <a:r>
              <a:rPr lang="ko-KR" altLang="en-US" sz="1500" dirty="0"/>
              <a:t>두께가 얇아질수록 주파수가 증가함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발진</a:t>
            </a:r>
            <a:r>
              <a:rPr lang="en-US" altLang="ko-KR" sz="1500" dirty="0"/>
              <a:t> </a:t>
            </a:r>
            <a:r>
              <a:rPr lang="ko-KR" altLang="en-US" sz="1500" dirty="0"/>
              <a:t>회로</a:t>
            </a:r>
            <a:r>
              <a:rPr lang="en-US" altLang="ko-KR" sz="1500" dirty="0"/>
              <a:t>(</a:t>
            </a:r>
            <a:r>
              <a:rPr lang="ko-KR" altLang="en-US" sz="1500" dirty="0"/>
              <a:t>주변회로</a:t>
            </a:r>
            <a:r>
              <a:rPr lang="en-US" altLang="ko-KR" sz="1500" dirty="0"/>
              <a:t>)</a:t>
            </a:r>
            <a:r>
              <a:rPr lang="ko-KR" altLang="en-US" sz="1500" dirty="0"/>
              <a:t> 필요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MCU</a:t>
            </a:r>
            <a:r>
              <a:rPr lang="ko-KR" altLang="en-US" sz="1500" dirty="0"/>
              <a:t>는</a:t>
            </a:r>
            <a:r>
              <a:rPr lang="en-US" altLang="ko-KR" sz="1500" dirty="0"/>
              <a:t> </a:t>
            </a:r>
            <a:r>
              <a:rPr lang="ko-KR" altLang="en-US" sz="1500" dirty="0"/>
              <a:t>내부에 발진 회로 내장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수동소자 </a:t>
            </a:r>
            <a:r>
              <a:rPr lang="en-US" altLang="ko-KR" sz="1500" dirty="0"/>
              <a:t>(</a:t>
            </a:r>
            <a:r>
              <a:rPr lang="ko-KR" altLang="en-US" sz="1500" dirty="0"/>
              <a:t>소자의 특성이 전류</a:t>
            </a:r>
            <a:r>
              <a:rPr lang="en-US" altLang="ko-KR" sz="1500" dirty="0"/>
              <a:t>,</a:t>
            </a:r>
            <a:r>
              <a:rPr lang="ko-KR" altLang="en-US" sz="1500" dirty="0"/>
              <a:t>전압이 인가되지 않은 상황에 맞게 결정되어 있는 소자</a:t>
            </a:r>
            <a:r>
              <a:rPr lang="en-US" altLang="ko-KR" sz="1500" dirty="0"/>
              <a:t>)</a:t>
            </a:r>
          </a:p>
          <a:p>
            <a:endParaRPr lang="en-US" altLang="ko-KR" sz="1500" dirty="0"/>
          </a:p>
          <a:p>
            <a:r>
              <a:rPr lang="ko-KR" altLang="en-US" sz="1500" dirty="0"/>
              <a:t>가격이 저렴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XTAL IN, XTAL OUT 2</a:t>
            </a:r>
            <a:r>
              <a:rPr lang="ko-KR" altLang="en-US" sz="1500" dirty="0"/>
              <a:t>개의 핀 이용</a:t>
            </a:r>
            <a:endParaRPr lang="en-US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D3D9B0-3025-46E2-8C33-139198BCB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8" y="2126448"/>
            <a:ext cx="3273080" cy="260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2557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8590</TotalTime>
  <Words>521</Words>
  <Application>Microsoft Office PowerPoint</Application>
  <PresentationFormat>화면 슬라이드 쇼(4:3)</PresentationFormat>
  <Paragraphs>157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7" baseType="lpstr">
      <vt:lpstr>FM College Team</vt:lpstr>
      <vt:lpstr>HY견고딕</vt:lpstr>
      <vt:lpstr>HY견명조</vt:lpstr>
      <vt:lpstr>HY얕은샘물M</vt:lpstr>
      <vt:lpstr>굴림</vt:lpstr>
      <vt:lpstr>맑은 고딕</vt:lpstr>
      <vt:lpstr>Arial</vt:lpstr>
      <vt:lpstr>Forte</vt:lpstr>
      <vt:lpstr>Franklin Gothic Demi</vt:lpstr>
      <vt:lpstr>Tw Cen MT</vt:lpstr>
      <vt:lpstr>Wingdings</vt:lpstr>
      <vt:lpstr>Wingdings 2</vt:lpstr>
      <vt:lpstr>Office 테마</vt:lpstr>
      <vt:lpstr>가을</vt:lpstr>
      <vt:lpstr>AVR 개요</vt:lpstr>
      <vt:lpstr>PowerPoint 프레젠테이션</vt:lpstr>
      <vt:lpstr>1. 회로내 소자들의 용도</vt:lpstr>
      <vt:lpstr>1. 회로내 소자들의 용도</vt:lpstr>
      <vt:lpstr>1. 회로내 소자들의 용도</vt:lpstr>
      <vt:lpstr>1. 회로내 소자들의 용도</vt:lpstr>
      <vt:lpstr>1. 회로내 소자들의 용도</vt:lpstr>
      <vt:lpstr>1. 회로내 소자들의 용도</vt:lpstr>
      <vt:lpstr>1. 회로내 소자들의 용도</vt:lpstr>
      <vt:lpstr>1. 회로내 소자들의 용도</vt:lpstr>
      <vt:lpstr>1. 회로내 소자들의 용도</vt:lpstr>
      <vt:lpstr>2. 회로도와 직접 설계한 회로 비교</vt:lpstr>
      <vt:lpstr>2. 회로도와 직접 설계한 회로 비교</vt:lpstr>
      <vt:lpstr>2. 회로도와 직접 설계한 회로 비교</vt:lpstr>
      <vt:lpstr>3. 2page Pin Configuration과 비교</vt:lpstr>
      <vt:lpstr>3. 2page Pin Configuration과 비교</vt:lpstr>
      <vt:lpstr>3. 2page Pin Configuration과 비교</vt:lpstr>
      <vt:lpstr>3. 2page Pin Configuration과 비교</vt:lpstr>
      <vt:lpstr>3. 2page Pin Configuration과 비교</vt:lpstr>
      <vt:lpstr>3. 2page Pin Configuration과 비교</vt:lpstr>
      <vt:lpstr>3. 2page Pin Configuration과 비교</vt:lpstr>
      <vt:lpstr>3. 2page Pin Configuration과 비교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Jisu Kim</dc:creator>
  <cp:lastModifiedBy>공성진</cp:lastModifiedBy>
  <cp:revision>269</cp:revision>
  <cp:lastPrinted>2015-03-30T03:55:36Z</cp:lastPrinted>
  <dcterms:created xsi:type="dcterms:W3CDTF">2015-01-07T14:56:26Z</dcterms:created>
  <dcterms:modified xsi:type="dcterms:W3CDTF">2021-09-09T07:53:53Z</dcterms:modified>
</cp:coreProperties>
</file>