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</p:sldMasterIdLst>
  <p:notesMasterIdLst>
    <p:notesMasterId r:id="rId25"/>
  </p:notesMasterIdLst>
  <p:sldIdLst>
    <p:sldId id="261" r:id="rId3"/>
    <p:sldId id="266" r:id="rId4"/>
    <p:sldId id="431" r:id="rId5"/>
    <p:sldId id="449" r:id="rId6"/>
    <p:sldId id="435" r:id="rId7"/>
    <p:sldId id="437" r:id="rId8"/>
    <p:sldId id="438" r:id="rId9"/>
    <p:sldId id="436" r:id="rId10"/>
    <p:sldId id="432" r:id="rId11"/>
    <p:sldId id="433" r:id="rId12"/>
    <p:sldId id="439" r:id="rId13"/>
    <p:sldId id="434" r:id="rId14"/>
    <p:sldId id="440" r:id="rId15"/>
    <p:sldId id="444" r:id="rId16"/>
    <p:sldId id="441" r:id="rId17"/>
    <p:sldId id="442" r:id="rId18"/>
    <p:sldId id="443" r:id="rId19"/>
    <p:sldId id="446" r:id="rId20"/>
    <p:sldId id="447" r:id="rId21"/>
    <p:sldId id="448" r:id="rId22"/>
    <p:sldId id="445" r:id="rId23"/>
    <p:sldId id="259" r:id="rId2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0B8"/>
    <a:srgbClr val="007BEA"/>
    <a:srgbClr val="006BCC"/>
    <a:srgbClr val="005DAF"/>
    <a:srgbClr val="00206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4988-622A-4E38-B987-E3B6CADA1F35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2497-B9E0-4DCF-B36A-E5E16266A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0" y="0"/>
            <a:ext cx="352426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81000">
                <a:schemeClr val="accent1">
                  <a:shade val="67500"/>
                  <a:satMod val="115000"/>
                </a:schemeClr>
              </a:gs>
              <a:gs pos="100000">
                <a:srgbClr val="0099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0" y="1108214"/>
            <a:ext cx="4149586" cy="414958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orte" panose="03060902040502070203" pitchFamily="66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한쪽 모서리가 둥근 사각형 26"/>
          <p:cNvSpPr/>
          <p:nvPr userDrawn="1"/>
        </p:nvSpPr>
        <p:spPr bwMode="white">
          <a:xfrm>
            <a:off x="2062162" y="765337"/>
            <a:ext cx="5019675" cy="4791075"/>
          </a:xfrm>
          <a:prstGeom prst="round1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72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8810625" y="0"/>
            <a:ext cx="352426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81000">
                <a:schemeClr val="accent1">
                  <a:shade val="67500"/>
                  <a:satMod val="115000"/>
                </a:schemeClr>
              </a:gs>
              <a:gs pos="100000">
                <a:srgbClr val="0099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9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265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8759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88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132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904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295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15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2020/10/31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47201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7415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한쪽 모서리가 잘린 사각형 11"/>
          <p:cNvSpPr/>
          <p:nvPr userDrawn="1"/>
        </p:nvSpPr>
        <p:spPr>
          <a:xfrm flipH="1">
            <a:off x="0" y="-4451"/>
            <a:ext cx="2990849" cy="6859276"/>
          </a:xfrm>
          <a:prstGeom prst="snip1Rect">
            <a:avLst>
              <a:gd name="adj" fmla="val 0"/>
            </a:avLst>
          </a:prstGeom>
          <a:gradFill>
            <a:gsLst>
              <a:gs pos="100000">
                <a:srgbClr val="005DB0"/>
              </a:gs>
              <a:gs pos="0">
                <a:srgbClr val="002060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 bwMode="white">
          <a:xfrm>
            <a:off x="-1" y="819150"/>
            <a:ext cx="299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Contents</a:t>
            </a: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30" name="제목 29"/>
          <p:cNvSpPr>
            <a:spLocks noGrp="1"/>
          </p:cNvSpPr>
          <p:nvPr>
            <p:ph type="title" hasCustomPrompt="1"/>
          </p:nvPr>
        </p:nvSpPr>
        <p:spPr>
          <a:xfrm>
            <a:off x="3181350" y="1782821"/>
            <a:ext cx="5429250" cy="4160779"/>
          </a:xfrm>
        </p:spPr>
        <p:txBody>
          <a:bodyPr anchor="t">
            <a:normAutofit/>
          </a:bodyPr>
          <a:lstStyle>
            <a:lvl1pPr>
              <a:defRPr sz="3200" baseline="0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Chapter_1 </a:t>
            </a:r>
            <a:r>
              <a:rPr lang="ko-KR" altLang="en-US" dirty="0" err="1"/>
              <a:t>블라블라</a:t>
            </a:r>
            <a:endParaRPr lang="ko-KR" altLang="en-US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2001810"/>
            <a:ext cx="7872413" cy="1358900"/>
            <a:chOff x="0" y="2226448"/>
            <a:chExt cx="7872413" cy="1358900"/>
          </a:xfrm>
        </p:grpSpPr>
        <p:sp>
          <p:nvSpPr>
            <p:cNvPr id="12" name="한쪽 모서리가 잘린 사각형 11"/>
            <p:cNvSpPr/>
            <p:nvPr userDrawn="1"/>
          </p:nvSpPr>
          <p:spPr>
            <a:xfrm rot="10800000" flipH="1">
              <a:off x="0" y="2388373"/>
              <a:ext cx="7724776" cy="1196975"/>
            </a:xfrm>
            <a:prstGeom prst="snip1Rect">
              <a:avLst>
                <a:gd name="adj" fmla="val 2453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한쪽 모서리가 잘린 사각형 15"/>
            <p:cNvSpPr/>
            <p:nvPr userDrawn="1"/>
          </p:nvSpPr>
          <p:spPr>
            <a:xfrm rot="10800000" flipH="1">
              <a:off x="147637" y="2226448"/>
              <a:ext cx="7724776" cy="1196975"/>
            </a:xfrm>
            <a:prstGeom prst="snip1Rect">
              <a:avLst>
                <a:gd name="adj" fmla="val 40451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" y="2004597"/>
            <a:ext cx="7724776" cy="119419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-1" y="1443"/>
            <a:ext cx="9144003" cy="638175"/>
            <a:chOff x="-1" y="4618"/>
            <a:chExt cx="9144003" cy="638175"/>
          </a:xfrm>
          <a:gradFill flip="none" rotWithShape="1">
            <a:gsLst>
              <a:gs pos="0">
                <a:srgbClr val="0060B8"/>
              </a:gs>
              <a:gs pos="49000">
                <a:srgbClr val="00499E"/>
              </a:gs>
              <a:gs pos="100000">
                <a:srgbClr val="002060"/>
              </a:gs>
            </a:gsLst>
            <a:lin ang="10800000" scaled="1"/>
            <a:tileRect/>
          </a:gradFill>
        </p:grpSpPr>
        <p:sp>
          <p:nvSpPr>
            <p:cNvPr id="2" name="한쪽 모서리가 잘린 사각형 1"/>
            <p:cNvSpPr/>
            <p:nvPr userDrawn="1"/>
          </p:nvSpPr>
          <p:spPr>
            <a:xfrm rot="10800000" flipH="1">
              <a:off x="-1" y="4618"/>
              <a:ext cx="4859599" cy="638175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467226" y="4762"/>
              <a:ext cx="4676776" cy="376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419100" y="767082"/>
            <a:ext cx="8391525" cy="5409881"/>
          </a:xfrm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1pPr>
            <a:lvl2pPr marL="514350" indent="-171450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2pPr>
            <a:lvl3pPr marL="857250" indent="-17145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200">
                <a:latin typeface="+mn-ea"/>
                <a:ea typeface="+mn-ea"/>
              </a:defRPr>
            </a:lvl4pPr>
            <a:lvl5pPr marL="1543050" indent="-171450">
              <a:buFont typeface="맑은 고딕" panose="020B0503020000020004" pitchFamily="50" charset="-127"/>
              <a:buChar char="─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 넷째 수준</a:t>
            </a:r>
          </a:p>
        </p:txBody>
      </p:sp>
      <p:sp>
        <p:nvSpPr>
          <p:cNvPr id="10" name="한쪽 모서리가 잘린 사각형 9"/>
          <p:cNvSpPr/>
          <p:nvPr userDrawn="1"/>
        </p:nvSpPr>
        <p:spPr bwMode="hidden">
          <a:xfrm rot="10800000" flipH="1">
            <a:off x="0" y="6721476"/>
            <a:ext cx="9144001" cy="133349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35" name="제목 1"/>
          <p:cNvSpPr>
            <a:spLocks noGrp="1"/>
          </p:cNvSpPr>
          <p:nvPr>
            <p:ph type="title"/>
          </p:nvPr>
        </p:nvSpPr>
        <p:spPr bwMode="gray">
          <a:xfrm>
            <a:off x="0" y="73952"/>
            <a:ext cx="4467226" cy="4617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latin typeface="HY얕은샘물M" panose="02030600000101010101" pitchFamily="18" charset="-127"/>
                <a:ea typeface="HY얕은샘물M" panose="02030600000101010101" pitchFamily="18" charset="-127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391275" y="38349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4" y="6283326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" y="1443"/>
            <a:ext cx="9144003" cy="638175"/>
            <a:chOff x="-1" y="4618"/>
            <a:chExt cx="9144003" cy="638175"/>
          </a:xfrm>
          <a:gradFill flip="none" rotWithShape="1">
            <a:gsLst>
              <a:gs pos="0">
                <a:srgbClr val="0060B8"/>
              </a:gs>
              <a:gs pos="49000">
                <a:srgbClr val="00499E"/>
              </a:gs>
              <a:gs pos="100000">
                <a:srgbClr val="002060"/>
              </a:gs>
            </a:gsLst>
            <a:lin ang="10800000" scaled="1"/>
            <a:tileRect/>
          </a:gradFill>
        </p:grpSpPr>
        <p:sp>
          <p:nvSpPr>
            <p:cNvPr id="20" name="한쪽 모서리가 잘린 사각형 19"/>
            <p:cNvSpPr/>
            <p:nvPr userDrawn="1"/>
          </p:nvSpPr>
          <p:spPr>
            <a:xfrm rot="10800000" flipH="1">
              <a:off x="-1" y="4618"/>
              <a:ext cx="4859599" cy="638175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467226" y="4762"/>
              <a:ext cx="4676776" cy="376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잘린 사각형 18"/>
          <p:cNvSpPr/>
          <p:nvPr userDrawn="1"/>
        </p:nvSpPr>
        <p:spPr bwMode="hidden">
          <a:xfrm rot="10800000" flipH="1">
            <a:off x="0" y="6721476"/>
            <a:ext cx="9144001" cy="133349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latin typeface="HY얕은샘물M" panose="02030600000101010101" pitchFamily="18" charset="-127"/>
                <a:ea typeface="HY얕은샘물M" panose="02030600000101010101" pitchFamily="18" charset="-127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6391275" y="38349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4" y="6283326"/>
            <a:ext cx="1346369" cy="438150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 bwMode="gray">
          <a:xfrm>
            <a:off x="0" y="73952"/>
            <a:ext cx="4467226" cy="4617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60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99" y="1491739"/>
            <a:ext cx="3649128" cy="36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00088" y="1345152"/>
            <a:ext cx="7829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Thank</a:t>
            </a:r>
            <a:r>
              <a:rPr lang="en-US" altLang="ko-KR" sz="7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7200" baseline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you</a:t>
            </a:r>
          </a:p>
          <a:p>
            <a:pPr algn="ctr"/>
            <a:r>
              <a:rPr lang="en-US" altLang="ko-KR" sz="24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pPr algn="ctr"/>
            <a:r>
              <a:rPr lang="en-US" altLang="ko-KR" sz="13800" baseline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Q</a:t>
            </a:r>
            <a:r>
              <a:rPr lang="en-US" altLang="ko-KR" sz="80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138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A</a:t>
            </a:r>
            <a:endParaRPr lang="en-US" altLang="ko-KR" sz="13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6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en-US" altLang="ko-KR"/>
              <a:t>2020/10/31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79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717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0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A2AF-849B-451D-9737-47E67AEA6CFD}" type="datetime1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5E83-C66E-45D8-AFF1-6789143A8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0" r:id="rId2"/>
    <p:sldLayoutId id="2147483742" r:id="rId3"/>
    <p:sldLayoutId id="2147483734" r:id="rId4"/>
    <p:sldLayoutId id="2147483739" r:id="rId5"/>
    <p:sldLayoutId id="2147483741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r>
              <a:rPr lang="en-US" altLang="ko-KR"/>
              <a:t>2020/10/31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269847"/>
            <a:ext cx="6858000" cy="2387600"/>
          </a:xfrm>
        </p:spPr>
        <p:txBody>
          <a:bodyPr>
            <a:normAutofit/>
          </a:bodyPr>
          <a:lstStyle/>
          <a:p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4000" dirty="0"/>
              <a:t>LED Shift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68058"/>
            <a:ext cx="6858000" cy="165576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RRL</a:t>
            </a:r>
          </a:p>
          <a:p>
            <a:r>
              <a:rPr lang="ko-KR" altLang="en-US" sz="1600" dirty="0"/>
              <a:t>공성진</a:t>
            </a:r>
            <a:endParaRPr lang="en-US" altLang="ko-KR" sz="1600" dirty="0"/>
          </a:p>
          <a:p>
            <a:r>
              <a:rPr lang="en-US" altLang="ko-KR" sz="1600" dirty="0"/>
              <a:t>2021.09.15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041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GPIO</a:t>
            </a:r>
            <a:r>
              <a:rPr lang="ko-KR" altLang="en-US" dirty="0"/>
              <a:t>를 위한 레지스터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9604E-FBBF-41E1-9E90-D4B98CB1787E}"/>
              </a:ext>
            </a:extLst>
          </p:cNvPr>
          <p:cNvSpPr txBox="1"/>
          <p:nvPr/>
        </p:nvSpPr>
        <p:spPr>
          <a:xfrm>
            <a:off x="2424418" y="785527"/>
            <a:ext cx="453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GPIO : General Purpose Input Output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DF1A2-7F01-4DFF-89BE-8ACF03B69FBD}"/>
              </a:ext>
            </a:extLst>
          </p:cNvPr>
          <p:cNvSpPr txBox="1"/>
          <p:nvPr/>
        </p:nvSpPr>
        <p:spPr>
          <a:xfrm>
            <a:off x="2001448" y="1267518"/>
            <a:ext cx="574645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입력과 출력 </a:t>
            </a:r>
            <a:r>
              <a:rPr lang="en-US" altLang="ko-KR" sz="1500" dirty="0"/>
              <a:t>PORT</a:t>
            </a:r>
            <a:r>
              <a:rPr lang="ko-KR" altLang="en-US" sz="1500" dirty="0"/>
              <a:t>를 제어하기 위해 </a:t>
            </a:r>
            <a:r>
              <a:rPr lang="en-US" altLang="ko-KR" sz="1500" dirty="0"/>
              <a:t>3</a:t>
            </a:r>
            <a:r>
              <a:rPr lang="ko-KR" altLang="en-US" sz="1500" dirty="0"/>
              <a:t>개의 레지스터가 있음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DDRx</a:t>
            </a:r>
            <a:r>
              <a:rPr lang="en-US" altLang="ko-KR" sz="1500" dirty="0"/>
              <a:t> : </a:t>
            </a:r>
            <a:r>
              <a:rPr lang="ko-KR" altLang="en-US" sz="1500" dirty="0"/>
              <a:t>입출력의 방향을 결정하는 레지스터</a:t>
            </a:r>
            <a:endParaRPr lang="en-US" altLang="ko-KR" sz="1500" dirty="0"/>
          </a:p>
          <a:p>
            <a:r>
              <a:rPr lang="en-US" altLang="ko-KR" sz="1500" dirty="0" err="1"/>
              <a:t>PORTx</a:t>
            </a:r>
            <a:r>
              <a:rPr lang="en-US" altLang="ko-KR" sz="1500" dirty="0"/>
              <a:t> : </a:t>
            </a:r>
            <a:r>
              <a:rPr lang="ko-KR" altLang="en-US" sz="1500" dirty="0"/>
              <a:t>데이터 출력에 해당하는 레지스터</a:t>
            </a:r>
            <a:endParaRPr lang="en-US" altLang="ko-KR" sz="1500" dirty="0"/>
          </a:p>
          <a:p>
            <a:r>
              <a:rPr lang="en-US" altLang="ko-KR" sz="1500" dirty="0" err="1"/>
              <a:t>PINx</a:t>
            </a:r>
            <a:r>
              <a:rPr lang="en-US" altLang="ko-KR" sz="1500" dirty="0"/>
              <a:t> : </a:t>
            </a:r>
            <a:r>
              <a:rPr lang="ko-KR" altLang="en-US" sz="1500" dirty="0"/>
              <a:t>포트 입력 핀에 해당하는 레지스터</a:t>
            </a:r>
            <a:endParaRPr lang="en-US" altLang="ko-KR" sz="1500" dirty="0"/>
          </a:p>
          <a:p>
            <a:r>
              <a:rPr lang="en-US" altLang="ko-KR" sz="1500" dirty="0"/>
              <a:t>PORTA</a:t>
            </a:r>
            <a:r>
              <a:rPr lang="ko-KR" altLang="en-US" sz="1500" dirty="0"/>
              <a:t>를 읽으면 포트 </a:t>
            </a:r>
            <a:r>
              <a:rPr lang="en-US" altLang="ko-KR" sz="1500" dirty="0"/>
              <a:t>A </a:t>
            </a:r>
            <a:r>
              <a:rPr lang="ko-KR" altLang="en-US" sz="1500" dirty="0"/>
              <a:t>데이터 레지스터에 래치 되어 있는 값을 읽으며</a:t>
            </a:r>
            <a:r>
              <a:rPr lang="en-US" altLang="ko-KR" sz="1500" dirty="0"/>
              <a:t>, PINA</a:t>
            </a:r>
            <a:r>
              <a:rPr lang="ko-KR" altLang="en-US" sz="1500" dirty="0"/>
              <a:t>를 읽으면 핀의 실제 상태 값을 읽어 온다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8352E9-B4FA-42D3-9F39-24457706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5" y="3006456"/>
            <a:ext cx="7700422" cy="3199582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362C66-2A18-4F2D-BBE3-4EC22E56A4A0}"/>
              </a:ext>
            </a:extLst>
          </p:cNvPr>
          <p:cNvCxnSpPr>
            <a:cxnSpLocks/>
          </p:cNvCxnSpPr>
          <p:nvPr/>
        </p:nvCxnSpPr>
        <p:spPr>
          <a:xfrm>
            <a:off x="2508308" y="5897461"/>
            <a:ext cx="51508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4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GPIO</a:t>
            </a:r>
            <a:r>
              <a:rPr lang="ko-KR" altLang="en-US" dirty="0"/>
              <a:t>를 위한 레지스터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9604E-FBBF-41E1-9E90-D4B98CB1787E}"/>
              </a:ext>
            </a:extLst>
          </p:cNvPr>
          <p:cNvSpPr txBox="1"/>
          <p:nvPr/>
        </p:nvSpPr>
        <p:spPr>
          <a:xfrm>
            <a:off x="920807" y="1616077"/>
            <a:ext cx="76043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SFIOR : Special Function IO Resister (</a:t>
            </a:r>
            <a:r>
              <a:rPr lang="ko-KR" altLang="en-US" dirty="0"/>
              <a:t>특수 기능 </a:t>
            </a:r>
            <a:r>
              <a:rPr lang="en-US" altLang="ko-KR" dirty="0"/>
              <a:t>I/O </a:t>
            </a:r>
            <a:r>
              <a:rPr lang="ko-KR" altLang="en-US" dirty="0"/>
              <a:t>레지스터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sz="1500" dirty="0"/>
              <a:t>PUD (Pull Up Disable) </a:t>
            </a:r>
            <a:r>
              <a:rPr lang="ko-KR" altLang="en-US" sz="1500" dirty="0"/>
              <a:t>비트를 </a:t>
            </a:r>
            <a:r>
              <a:rPr lang="en-US" altLang="ko-KR" sz="1500" dirty="0"/>
              <a:t>1</a:t>
            </a:r>
            <a:r>
              <a:rPr lang="ko-KR" altLang="en-US" sz="1500" dirty="0"/>
              <a:t>로 설정 </a:t>
            </a:r>
            <a:r>
              <a:rPr lang="en-US" altLang="ko-KR" sz="1500" dirty="0"/>
              <a:t>: ATmega128 </a:t>
            </a:r>
            <a:r>
              <a:rPr lang="ko-KR" altLang="en-US" sz="1500" dirty="0"/>
              <a:t>내부의 </a:t>
            </a:r>
            <a:r>
              <a:rPr lang="ko-KR" altLang="en-US" sz="1500" dirty="0" err="1"/>
              <a:t>풀업</a:t>
            </a:r>
            <a:r>
              <a:rPr lang="ko-KR" altLang="en-US" sz="1500" dirty="0"/>
              <a:t> 저항 사용하지 않음</a:t>
            </a:r>
            <a:endParaRPr lang="en-US" altLang="ko-KR" sz="1500" dirty="0"/>
          </a:p>
          <a:p>
            <a:r>
              <a:rPr lang="ko-KR" altLang="en-US" sz="1500" dirty="0"/>
              <a:t>                                    </a:t>
            </a:r>
            <a:r>
              <a:rPr lang="en-US" altLang="ko-KR" sz="1500" dirty="0"/>
              <a:t>0</a:t>
            </a:r>
            <a:r>
              <a:rPr lang="ko-KR" altLang="en-US" sz="1500" dirty="0"/>
              <a:t>으로 설정 </a:t>
            </a:r>
            <a:r>
              <a:rPr lang="en-US" altLang="ko-KR" sz="1500" dirty="0"/>
              <a:t>: </a:t>
            </a:r>
            <a:r>
              <a:rPr lang="ko-KR" altLang="en-US" sz="1500" dirty="0"/>
              <a:t>내부 </a:t>
            </a:r>
            <a:r>
              <a:rPr lang="ko-KR" altLang="en-US" sz="1500" dirty="0" err="1"/>
              <a:t>풀업</a:t>
            </a:r>
            <a:r>
              <a:rPr lang="ko-KR" altLang="en-US" sz="1500" dirty="0"/>
              <a:t> 저항 사용</a:t>
            </a:r>
            <a:endParaRPr lang="en-US" altLang="ko-KR" sz="15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FA9B10D-1258-4057-8DF2-7F3C1A25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8" y="3313150"/>
            <a:ext cx="810690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GPIO</a:t>
            </a:r>
            <a:r>
              <a:rPr lang="ko-KR" altLang="en-US" dirty="0"/>
              <a:t>를 위한 레지스터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320A748-7C4D-4D1C-961D-983E1AE0C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46" y="4459287"/>
            <a:ext cx="5559122" cy="19293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DAACD1-F258-4E90-AC9B-66BFED27D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86" y="673968"/>
            <a:ext cx="5691462" cy="386655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25FA2E-30EC-47FF-A27B-CCD30D47594B}"/>
              </a:ext>
            </a:extLst>
          </p:cNvPr>
          <p:cNvSpPr/>
          <p:nvPr/>
        </p:nvSpPr>
        <p:spPr>
          <a:xfrm>
            <a:off x="5795977" y="1499567"/>
            <a:ext cx="1073790" cy="52850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DDRx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AD75D3-B202-4490-8FAB-5B59EEAB6AB1}"/>
              </a:ext>
            </a:extLst>
          </p:cNvPr>
          <p:cNvSpPr/>
          <p:nvPr/>
        </p:nvSpPr>
        <p:spPr>
          <a:xfrm>
            <a:off x="5795977" y="2554818"/>
            <a:ext cx="1090568" cy="57762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PORTxn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3E8B63-19E8-408C-8C13-B0F208A5809B}"/>
              </a:ext>
            </a:extLst>
          </p:cNvPr>
          <p:cNvSpPr/>
          <p:nvPr/>
        </p:nvSpPr>
        <p:spPr>
          <a:xfrm>
            <a:off x="5419288" y="3382181"/>
            <a:ext cx="1090568" cy="57762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PINxn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1DBE315-E218-40F5-97AC-F4394B675C5D}"/>
              </a:ext>
            </a:extLst>
          </p:cNvPr>
          <p:cNvSpPr/>
          <p:nvPr/>
        </p:nvSpPr>
        <p:spPr>
          <a:xfrm>
            <a:off x="2978675" y="1598247"/>
            <a:ext cx="1073790" cy="52850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Pull 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29564EE-09E2-41F7-B8CF-F47984345575}"/>
              </a:ext>
            </a:extLst>
          </p:cNvPr>
          <p:cNvSpPr/>
          <p:nvPr/>
        </p:nvSpPr>
        <p:spPr>
          <a:xfrm>
            <a:off x="1696718" y="2579982"/>
            <a:ext cx="1073790" cy="57640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PORT pin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2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5A291-9E53-499C-83F4-325D49B8C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22" y="702467"/>
            <a:ext cx="5611008" cy="4077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ED8F9-F3B2-42B6-B140-EDEE2280F279}"/>
              </a:ext>
            </a:extLst>
          </p:cNvPr>
          <p:cNvSpPr txBox="1"/>
          <p:nvPr/>
        </p:nvSpPr>
        <p:spPr>
          <a:xfrm>
            <a:off x="335559" y="4946551"/>
            <a:ext cx="358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생산성이 높아짐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단위로 에러 수정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672F-8746-46F3-92C4-8045B8871D05}"/>
              </a:ext>
            </a:extLst>
          </p:cNvPr>
          <p:cNvSpPr txBox="1"/>
          <p:nvPr/>
        </p:nvSpPr>
        <p:spPr>
          <a:xfrm>
            <a:off x="4370663" y="4946551"/>
            <a:ext cx="44377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메인 기능을 하는 파일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main.c</a:t>
            </a:r>
            <a:r>
              <a:rPr lang="en-US" altLang="ko-KR" sz="15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사용자가 정의한 함수들이 있는 파일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func.c</a:t>
            </a:r>
            <a:r>
              <a:rPr lang="en-US" altLang="ko-KR" sz="15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매크로</a:t>
            </a:r>
            <a:r>
              <a:rPr lang="en-US" altLang="ko-KR" sz="1500" dirty="0"/>
              <a:t>, </a:t>
            </a:r>
            <a:r>
              <a:rPr lang="ko-KR" altLang="en-US" sz="1500" dirty="0"/>
              <a:t>헤더가 포함된 파일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func.h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9979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884DE-8D78-46C2-A079-7176995D45B6}"/>
              </a:ext>
            </a:extLst>
          </p:cNvPr>
          <p:cNvSpPr txBox="1"/>
          <p:nvPr/>
        </p:nvSpPr>
        <p:spPr>
          <a:xfrm>
            <a:off x="864066" y="1870745"/>
            <a:ext cx="7692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컴파일러가 설치된 폴더에서 헤더파일을 찾으라는 명령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 err="1"/>
              <a:t>stdio.h</a:t>
            </a:r>
            <a:r>
              <a:rPr lang="ko-KR" altLang="en-US" dirty="0"/>
              <a:t> 와 같은 헤더파일은 컴파일러와 같은 경로에 있음 </a:t>
            </a:r>
            <a:r>
              <a:rPr lang="en-US" altLang="ko-KR" dirty="0"/>
              <a:t>(</a:t>
            </a:r>
            <a:r>
              <a:rPr lang="ko-KR" altLang="en-US" dirty="0"/>
              <a:t>같은 위치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헤더파일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사용자의 프로젝트 폴더나 개발자가 추가 디렉터리로 지정해준 경로에서 찾으라는 명령</a:t>
            </a:r>
            <a:endParaRPr lang="en-US" altLang="ko-KR" dirty="0"/>
          </a:p>
          <a:p>
            <a:r>
              <a:rPr lang="ko-KR" altLang="en-US" dirty="0"/>
              <a:t>개발자가 만든 헤더파일</a:t>
            </a:r>
            <a:r>
              <a:rPr lang="en-US" altLang="ko-KR" dirty="0"/>
              <a:t>, </a:t>
            </a:r>
            <a:r>
              <a:rPr lang="ko-KR" altLang="en-US" dirty="0"/>
              <a:t>추가로 외부 라이브러리를 포함하는 경우 사용</a:t>
            </a:r>
          </a:p>
        </p:txBody>
      </p:sp>
    </p:spTree>
    <p:extLst>
      <p:ext uri="{BB962C8B-B14F-4D97-AF65-F5344CB8AC3E}">
        <p14:creationId xmlns:p14="http://schemas.microsoft.com/office/powerpoint/2010/main" val="180465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198C4AB-C594-4DD3-A845-81466691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12" y="1801087"/>
            <a:ext cx="7173326" cy="1857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509FE-17DF-41DA-A599-227C8D273564}"/>
              </a:ext>
            </a:extLst>
          </p:cNvPr>
          <p:cNvSpPr txBox="1"/>
          <p:nvPr/>
        </p:nvSpPr>
        <p:spPr>
          <a:xfrm>
            <a:off x="1799672" y="4223194"/>
            <a:ext cx="586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동일한 헤더파일을 </a:t>
            </a:r>
            <a:r>
              <a:rPr lang="en-US" altLang="ko-KR" dirty="0"/>
              <a:t>include </a:t>
            </a:r>
            <a:r>
              <a:rPr lang="ko-KR" altLang="en-US" dirty="0"/>
              <a:t>하게 되면 컴파일 오류 발생</a:t>
            </a:r>
            <a:endParaRPr lang="en-US" altLang="ko-KR" dirty="0"/>
          </a:p>
          <a:p>
            <a:r>
              <a:rPr lang="en-US" altLang="ko-KR" dirty="0"/>
              <a:t>=&gt; #ifndef</a:t>
            </a:r>
            <a:r>
              <a:rPr lang="ko-KR" altLang="en-US" dirty="0"/>
              <a:t> 사용 </a:t>
            </a:r>
          </a:p>
        </p:txBody>
      </p:sp>
    </p:spTree>
    <p:extLst>
      <p:ext uri="{BB962C8B-B14F-4D97-AF65-F5344CB8AC3E}">
        <p14:creationId xmlns:p14="http://schemas.microsoft.com/office/powerpoint/2010/main" val="107095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3861E7-D79E-495B-9908-9B28D5A3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6" y="1860990"/>
            <a:ext cx="2575120" cy="2750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6C4FF-CA27-4AE0-92B8-020F6B8FCB39}"/>
              </a:ext>
            </a:extLst>
          </p:cNvPr>
          <p:cNvSpPr txBox="1"/>
          <p:nvPr/>
        </p:nvSpPr>
        <p:spPr>
          <a:xfrm>
            <a:off x="3674081" y="2256639"/>
            <a:ext cx="479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#ifndef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if not defined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헤더파일이 정의되어 있지 않다면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 #define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즉 정의를 한다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는 뜻</a:t>
            </a: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이미 정의되어 있다면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#endif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를 만날 때까지 사이의 모든 코드를 무시함</a:t>
            </a:r>
          </a:p>
        </p:txBody>
      </p:sp>
    </p:spTree>
    <p:extLst>
      <p:ext uri="{BB962C8B-B14F-4D97-AF65-F5344CB8AC3E}">
        <p14:creationId xmlns:p14="http://schemas.microsoft.com/office/powerpoint/2010/main" val="94137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7F3CC-12B0-452D-9E4A-6775FAECA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" y="1868216"/>
            <a:ext cx="8984609" cy="2963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5C4472-0DA7-44B9-BBC4-8E7A5467B794}"/>
              </a:ext>
            </a:extLst>
          </p:cNvPr>
          <p:cNvSpPr txBox="1"/>
          <p:nvPr/>
        </p:nvSpPr>
        <p:spPr>
          <a:xfrm>
            <a:off x="2424419" y="2200569"/>
            <a:ext cx="38924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사용하는 장치의 </a:t>
            </a:r>
            <a:r>
              <a:rPr lang="ko-KR" altLang="en-US" sz="1500" dirty="0" err="1"/>
              <a:t>클럭속도는</a:t>
            </a:r>
            <a:r>
              <a:rPr lang="ko-KR" altLang="en-US" sz="1500" dirty="0"/>
              <a:t> 필요에 따라서 바뀔 수 있음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외부 클럭을 사용하여 </a:t>
            </a:r>
            <a:r>
              <a:rPr lang="en-US" altLang="ko-KR" sz="1500" dirty="0"/>
              <a:t>16MHz</a:t>
            </a:r>
            <a:r>
              <a:rPr lang="ko-KR" altLang="en-US" sz="1500" dirty="0"/>
              <a:t>까지 높일 수 있음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컴파일러는 </a:t>
            </a:r>
            <a:r>
              <a:rPr lang="en-US" altLang="ko-KR" sz="1500" dirty="0"/>
              <a:t>PC</a:t>
            </a:r>
            <a:r>
              <a:rPr lang="ko-KR" altLang="en-US" sz="1500" dirty="0"/>
              <a:t>에서 실행되므로</a:t>
            </a:r>
            <a:r>
              <a:rPr lang="en-US" altLang="ko-KR" sz="1500" dirty="0"/>
              <a:t> </a:t>
            </a:r>
            <a:r>
              <a:rPr lang="ko-KR" altLang="en-US" sz="1500" dirty="0"/>
              <a:t>실행될 장치의 클럭 속도를 미리 알 수 없음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#define F_CPU </a:t>
            </a:r>
            <a:r>
              <a:rPr lang="ko-KR" altLang="en-US" sz="1500" dirty="0"/>
              <a:t>선행</a:t>
            </a:r>
            <a:r>
              <a:rPr lang="en-US" altLang="ko-KR" sz="1500" dirty="0"/>
              <a:t> </a:t>
            </a:r>
            <a:r>
              <a:rPr lang="ko-KR" altLang="en-US" sz="1500" dirty="0"/>
              <a:t>처리 명령으로 컴파일러에게 미리 </a:t>
            </a:r>
            <a:r>
              <a:rPr lang="ko-KR" altLang="en-US" sz="1500" dirty="0" err="1"/>
              <a:t>알려줘야함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207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E6634-C27C-4A34-A8CF-F197D544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919"/>
            <a:ext cx="9144000" cy="49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1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D7F5E-5E7A-465E-958F-E204403E5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984"/>
            <a:ext cx="9144000" cy="28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5E83-C66E-45D8-AFF1-6789143A805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BACC2906-E5F2-4B4E-83BC-7DC47781B92A}"/>
              </a:ext>
            </a:extLst>
          </p:cNvPr>
          <p:cNvSpPr txBox="1">
            <a:spLocks/>
          </p:cNvSpPr>
          <p:nvPr/>
        </p:nvSpPr>
        <p:spPr>
          <a:xfrm>
            <a:off x="2419350" y="1728132"/>
            <a:ext cx="6510798" cy="4600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01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Feedback</a:t>
            </a:r>
          </a:p>
          <a:p>
            <a:endParaRPr lang="en-US" altLang="ko-KR" sz="24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02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Pull up / Pull down 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개념</a:t>
            </a:r>
            <a:b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Source Current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/ Sink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Current 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GPIO</a:t>
            </a: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05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GPIO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를 사용하기 위한 레지스터 소개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06   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파일분할 소개 및 실습 적용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07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9652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6BFEC-07C1-45F4-B8FD-ECE01ED08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506"/>
            <a:ext cx="9144000" cy="27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파일분할 소개 및 적용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48A60-6602-4879-AFD7-7439E219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2356"/>
            <a:ext cx="9051721" cy="29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8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5E83-C66E-45D8-AFF1-6789143A805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6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Feedback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E3946-ED17-421C-95DE-40B094CA053B}"/>
              </a:ext>
            </a:extLst>
          </p:cNvPr>
          <p:cNvSpPr txBox="1"/>
          <p:nvPr/>
        </p:nvSpPr>
        <p:spPr>
          <a:xfrm>
            <a:off x="3439486" y="816829"/>
            <a:ext cx="22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스위칭 </a:t>
            </a:r>
            <a:r>
              <a:rPr lang="ko-KR" altLang="en-US" dirty="0" err="1"/>
              <a:t>레귤레이터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ED876-1DD7-4D2F-ADCC-D1ABEFF5F81C}"/>
              </a:ext>
            </a:extLst>
          </p:cNvPr>
          <p:cNvSpPr txBox="1"/>
          <p:nvPr/>
        </p:nvSpPr>
        <p:spPr>
          <a:xfrm>
            <a:off x="1359016" y="1346962"/>
            <a:ext cx="6769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리니어 </a:t>
            </a:r>
            <a:r>
              <a:rPr lang="ko-KR" altLang="en-US" dirty="0" err="1"/>
              <a:t>레귤레이터와</a:t>
            </a:r>
            <a:r>
              <a:rPr lang="ko-KR" altLang="en-US" dirty="0"/>
              <a:t> 달리 강압과 </a:t>
            </a:r>
            <a:r>
              <a:rPr lang="ko-KR" altLang="en-US" dirty="0" err="1"/>
              <a:t>승압</a:t>
            </a:r>
            <a:r>
              <a:rPr lang="ko-KR" altLang="en-US" dirty="0"/>
              <a:t> 모두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스위치 소자의 </a:t>
            </a:r>
            <a:r>
              <a:rPr lang="en-US" altLang="ko-KR" dirty="0"/>
              <a:t>ON/OFF </a:t>
            </a:r>
            <a:r>
              <a:rPr lang="ko-KR" altLang="en-US" dirty="0"/>
              <a:t>반복을 통해 출력 전압을 만들어 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전력 효율이 높지만 노이즈가 많음 </a:t>
            </a:r>
            <a:r>
              <a:rPr lang="en-US" altLang="ko-KR" dirty="0"/>
              <a:t>(</a:t>
            </a:r>
            <a:r>
              <a:rPr lang="ko-KR" altLang="en-US" dirty="0"/>
              <a:t>스위칭 노이즈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C34433-A7C1-4A07-B510-363C7560A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3" y="2857307"/>
            <a:ext cx="5952572" cy="30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Feedback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BEF2B7-B9C6-4279-B5CF-DA683EBF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48" y="1601105"/>
            <a:ext cx="5167156" cy="2307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B237EF-0A69-46B3-B3B8-2309E20A72AF}"/>
              </a:ext>
            </a:extLst>
          </p:cNvPr>
          <p:cNvSpPr txBox="1"/>
          <p:nvPr/>
        </p:nvSpPr>
        <p:spPr>
          <a:xfrm>
            <a:off x="1153485" y="4472065"/>
            <a:ext cx="68370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출력 전압이 입력 전압보다 높게 상승하는 경우 </a:t>
            </a:r>
            <a:r>
              <a:rPr lang="ko-KR" altLang="en-US" sz="1500" dirty="0" err="1"/>
              <a:t>역전류</a:t>
            </a:r>
            <a:r>
              <a:rPr lang="ko-KR" altLang="en-US" sz="1500" dirty="0"/>
              <a:t> 발생</a:t>
            </a:r>
            <a:r>
              <a:rPr lang="en-US" altLang="ko-KR" sz="1500" dirty="0"/>
              <a:t>, </a:t>
            </a:r>
            <a:r>
              <a:rPr lang="ko-KR" altLang="en-US" sz="1500" dirty="0"/>
              <a:t>회로 손상 유발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 err="1"/>
              <a:t>역전류</a:t>
            </a:r>
            <a:r>
              <a:rPr lang="ko-KR" altLang="en-US" sz="1500" dirty="0"/>
              <a:t> 보호를 위해 다이오드 사용</a:t>
            </a:r>
          </a:p>
        </p:txBody>
      </p:sp>
    </p:spTree>
    <p:extLst>
      <p:ext uri="{BB962C8B-B14F-4D97-AF65-F5344CB8AC3E}">
        <p14:creationId xmlns:p14="http://schemas.microsoft.com/office/powerpoint/2010/main" val="37388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Pull up, Pull down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01E8-A904-4A71-BFD7-04A83E1E5A49}"/>
              </a:ext>
            </a:extLst>
          </p:cNvPr>
          <p:cNvSpPr txBox="1"/>
          <p:nvPr/>
        </p:nvSpPr>
        <p:spPr>
          <a:xfrm>
            <a:off x="3899134" y="1054427"/>
            <a:ext cx="14194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floating</a:t>
            </a:r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905D6F-E004-411C-B670-49FB26BF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9" y="1734382"/>
            <a:ext cx="2791215" cy="3724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A8ECA5-F3F3-429D-B30C-17601B46E659}"/>
              </a:ext>
            </a:extLst>
          </p:cNvPr>
          <p:cNvSpPr txBox="1"/>
          <p:nvPr/>
        </p:nvSpPr>
        <p:spPr>
          <a:xfrm>
            <a:off x="4467226" y="2631504"/>
            <a:ext cx="446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플로팅</a:t>
            </a:r>
            <a:r>
              <a:rPr lang="ko-KR" altLang="en-US" dirty="0"/>
              <a:t> 상태가 되면 스위치가 </a:t>
            </a:r>
            <a:r>
              <a:rPr lang="ko-KR" altLang="en-US" dirty="0" err="1"/>
              <a:t>정상작동하지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스위치가 눌려지지 않은 </a:t>
            </a:r>
            <a:r>
              <a:rPr lang="ko-KR" altLang="en-US" dirty="0" err="1"/>
              <a:t>상태인데도</a:t>
            </a:r>
            <a:r>
              <a:rPr lang="ko-KR" altLang="en-US" dirty="0"/>
              <a:t>  전류가 흐르게 되는 문제가 발생함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그 반대 현상도 발생가능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3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Pull up, Pull down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11085C-86C4-475E-A2BC-75650AA55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5" y="1887514"/>
            <a:ext cx="3753374" cy="3610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AD6C68-6D07-4171-90F8-B2E401FAF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73" y="1887514"/>
            <a:ext cx="3362794" cy="3439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501E8-A904-4A71-BFD7-04A83E1E5A49}"/>
              </a:ext>
            </a:extLst>
          </p:cNvPr>
          <p:cNvSpPr txBox="1"/>
          <p:nvPr/>
        </p:nvSpPr>
        <p:spPr>
          <a:xfrm>
            <a:off x="3899135" y="1054427"/>
            <a:ext cx="1260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Pull up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7108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Pull up, Pull down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01E8-A904-4A71-BFD7-04A83E1E5A49}"/>
              </a:ext>
            </a:extLst>
          </p:cNvPr>
          <p:cNvSpPr txBox="1"/>
          <p:nvPr/>
        </p:nvSpPr>
        <p:spPr>
          <a:xfrm>
            <a:off x="3404184" y="1121480"/>
            <a:ext cx="17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Pull down</a:t>
            </a:r>
            <a:endParaRPr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5072F-BCAF-4393-AAC3-F6CA7076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9" y="1905215"/>
            <a:ext cx="3486637" cy="3181794"/>
          </a:xfrm>
          <a:prstGeom prst="rect">
            <a:avLst/>
          </a:prstGeom>
        </p:spPr>
      </p:pic>
      <p:pic>
        <p:nvPicPr>
          <p:cNvPr id="9" name="그림 8" descr="텍스트, 서류이(가) 표시된 사진&#10;&#10;자동 생성된 설명">
            <a:extLst>
              <a:ext uri="{FF2B5EF4-FFF2-40B4-BE49-F238E27FC236}">
                <a16:creationId xmlns:a16="http://schemas.microsoft.com/office/drawing/2014/main" id="{902A6DBC-60AE-4351-A8E0-B87944100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6" y="1905215"/>
            <a:ext cx="358190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3. Source Current, Sink Current</a:t>
            </a:r>
            <a:endParaRPr lang="ko-KR" altLang="en-US" sz="2300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397B64-59D0-42EF-8443-59EA5BB5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9" y="1313223"/>
            <a:ext cx="3400900" cy="3191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B8533B-E2F5-42A8-BB41-CB530535D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63" y="1313223"/>
            <a:ext cx="3101078" cy="3191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1D2A1F-32AD-4334-B8BF-D97E81869382}"/>
              </a:ext>
            </a:extLst>
          </p:cNvPr>
          <p:cNvSpPr txBox="1"/>
          <p:nvPr/>
        </p:nvSpPr>
        <p:spPr>
          <a:xfrm>
            <a:off x="1614239" y="4319877"/>
            <a:ext cx="159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Sink Current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31696-89D7-4ECE-A1D7-52D6CAEDE9EC}"/>
              </a:ext>
            </a:extLst>
          </p:cNvPr>
          <p:cNvSpPr txBox="1"/>
          <p:nvPr/>
        </p:nvSpPr>
        <p:spPr>
          <a:xfrm>
            <a:off x="5956339" y="4395486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Current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A7950-EF65-4B9C-B01C-C57C395420FD}"/>
              </a:ext>
            </a:extLst>
          </p:cNvPr>
          <p:cNvSpPr txBox="1"/>
          <p:nvPr/>
        </p:nvSpPr>
        <p:spPr>
          <a:xfrm>
            <a:off x="1015068" y="4764818"/>
            <a:ext cx="2835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전류를 받아들이는 형태</a:t>
            </a:r>
            <a:endParaRPr lang="en-US" altLang="ko-KR" sz="1500" dirty="0"/>
          </a:p>
          <a:p>
            <a:r>
              <a:rPr lang="ko-KR" altLang="en-US" sz="1500" dirty="0"/>
              <a:t>외부 전류를 통해 </a:t>
            </a:r>
            <a:r>
              <a:rPr lang="en-US" altLang="ko-KR" sz="1500" dirty="0"/>
              <a:t>LED on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31F97-D113-40FB-9961-C59652B2AEB0}"/>
              </a:ext>
            </a:extLst>
          </p:cNvPr>
          <p:cNvSpPr txBox="1"/>
          <p:nvPr/>
        </p:nvSpPr>
        <p:spPr>
          <a:xfrm>
            <a:off x="5293453" y="4764818"/>
            <a:ext cx="2835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전류를</a:t>
            </a:r>
            <a:r>
              <a:rPr lang="en-US" altLang="ko-KR" sz="1500" dirty="0"/>
              <a:t> </a:t>
            </a:r>
            <a:r>
              <a:rPr lang="ko-KR" altLang="en-US" sz="1500" dirty="0"/>
              <a:t>내보내는 형태</a:t>
            </a:r>
            <a:endParaRPr lang="en-US" altLang="ko-KR" sz="1500" dirty="0"/>
          </a:p>
          <a:p>
            <a:r>
              <a:rPr lang="ko-KR" altLang="en-US" sz="1500" dirty="0"/>
              <a:t>내부 전류를 통해 </a:t>
            </a:r>
            <a:r>
              <a:rPr lang="en-US" altLang="ko-KR" sz="1500" dirty="0"/>
              <a:t>LED on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0742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GPIO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876" y="6023476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9604E-FBBF-41E1-9E90-D4B98CB1787E}"/>
              </a:ext>
            </a:extLst>
          </p:cNvPr>
          <p:cNvSpPr txBox="1"/>
          <p:nvPr/>
        </p:nvSpPr>
        <p:spPr>
          <a:xfrm>
            <a:off x="2306972" y="968090"/>
            <a:ext cx="453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GPIO : General Purpose Input Output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DF1A2-7F01-4DFF-89BE-8ACF03B69FBD}"/>
              </a:ext>
            </a:extLst>
          </p:cNvPr>
          <p:cNvSpPr txBox="1"/>
          <p:nvPr/>
        </p:nvSpPr>
        <p:spPr>
          <a:xfrm>
            <a:off x="1820412" y="1551963"/>
            <a:ext cx="5746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ATmega128</a:t>
            </a:r>
            <a:r>
              <a:rPr lang="ko-KR" altLang="en-US" sz="1500" dirty="0"/>
              <a:t>은 </a:t>
            </a:r>
            <a:r>
              <a:rPr lang="en-US" altLang="ko-KR" sz="1500" dirty="0"/>
              <a:t>A,B,C,D,E,F PORT</a:t>
            </a:r>
            <a:r>
              <a:rPr lang="ko-KR" altLang="en-US" sz="1500" dirty="0"/>
              <a:t>에 각각 </a:t>
            </a:r>
            <a:r>
              <a:rPr lang="en-US" altLang="ko-KR" sz="1500" dirty="0"/>
              <a:t>8</a:t>
            </a:r>
            <a:r>
              <a:rPr lang="ko-KR" altLang="en-US" sz="1500" dirty="0"/>
              <a:t>개씩</a:t>
            </a:r>
            <a:r>
              <a:rPr lang="en-US" altLang="ko-KR" sz="1500" dirty="0"/>
              <a:t>, G PORT</a:t>
            </a:r>
            <a:r>
              <a:rPr lang="ko-KR" altLang="en-US" sz="1500" dirty="0"/>
              <a:t>는 </a:t>
            </a:r>
            <a:r>
              <a:rPr lang="en-US" altLang="ko-KR" sz="1500" dirty="0"/>
              <a:t>5</a:t>
            </a:r>
            <a:r>
              <a:rPr lang="ko-KR" altLang="en-US" sz="1500" dirty="0"/>
              <a:t>개로</a:t>
            </a:r>
            <a:endParaRPr lang="en-US" altLang="ko-KR" sz="1500" dirty="0"/>
          </a:p>
          <a:p>
            <a:r>
              <a:rPr lang="ko-KR" altLang="en-US" sz="1500" dirty="0"/>
              <a:t>총 </a:t>
            </a:r>
            <a:r>
              <a:rPr lang="en-US" altLang="ko-KR" sz="1500" dirty="0"/>
              <a:t>53</a:t>
            </a:r>
            <a:r>
              <a:rPr lang="ko-KR" altLang="en-US" sz="1500" dirty="0"/>
              <a:t>개의 범용 목적의 핀이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A7D9E4-79BF-43D8-B42F-9468753A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57" y="2489617"/>
            <a:ext cx="3648604" cy="33831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C4E39D-F7E5-4506-A384-3EC22F0D8EC1}"/>
              </a:ext>
            </a:extLst>
          </p:cNvPr>
          <p:cNvSpPr/>
          <p:nvPr/>
        </p:nvSpPr>
        <p:spPr>
          <a:xfrm>
            <a:off x="2720349" y="3395945"/>
            <a:ext cx="856491" cy="822367"/>
          </a:xfrm>
          <a:prstGeom prst="rect">
            <a:avLst/>
          </a:prstGeom>
          <a:solidFill>
            <a:schemeClr val="accent1">
              <a:lumMod val="75000"/>
              <a:alpha val="5000"/>
            </a:schemeClr>
          </a:solidFill>
          <a:ln w="22225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CDD258-5CC7-444C-B538-1BCCA67C260A}"/>
              </a:ext>
            </a:extLst>
          </p:cNvPr>
          <p:cNvSpPr/>
          <p:nvPr/>
        </p:nvSpPr>
        <p:spPr>
          <a:xfrm>
            <a:off x="2854643" y="4218312"/>
            <a:ext cx="856491" cy="1462565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A485D-2253-4738-8AC2-084044496A4B}"/>
              </a:ext>
            </a:extLst>
          </p:cNvPr>
          <p:cNvSpPr/>
          <p:nvPr/>
        </p:nvSpPr>
        <p:spPr>
          <a:xfrm>
            <a:off x="4528184" y="4889739"/>
            <a:ext cx="904683" cy="791138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C7932-F932-4188-B9E1-A5724BF97199}"/>
              </a:ext>
            </a:extLst>
          </p:cNvPr>
          <p:cNvSpPr txBox="1"/>
          <p:nvPr/>
        </p:nvSpPr>
        <p:spPr>
          <a:xfrm>
            <a:off x="5423420" y="5360982"/>
            <a:ext cx="7560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6"/>
                </a:solidFill>
              </a:rPr>
              <a:t>포트 </a:t>
            </a:r>
            <a:r>
              <a:rPr lang="en-US" altLang="ko-KR" sz="1300" dirty="0">
                <a:solidFill>
                  <a:schemeClr val="accent6"/>
                </a:solidFill>
              </a:rPr>
              <a:t>D</a:t>
            </a:r>
            <a:endParaRPr lang="ko-KR" altLang="en-US" sz="13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2E084-A851-4EF6-B273-70DB0E48791D}"/>
              </a:ext>
            </a:extLst>
          </p:cNvPr>
          <p:cNvSpPr txBox="1"/>
          <p:nvPr/>
        </p:nvSpPr>
        <p:spPr>
          <a:xfrm>
            <a:off x="2098551" y="4832252"/>
            <a:ext cx="7560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2"/>
                </a:solidFill>
              </a:rPr>
              <a:t>포트 </a:t>
            </a:r>
            <a:r>
              <a:rPr lang="en-US" altLang="ko-KR" sz="1300" dirty="0">
                <a:solidFill>
                  <a:schemeClr val="accent2"/>
                </a:solidFill>
              </a:rPr>
              <a:t>B</a:t>
            </a:r>
            <a:endParaRPr lang="ko-KR" altLang="en-US" sz="13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C3E5A-09A7-4626-9343-E2A23B5ED584}"/>
              </a:ext>
            </a:extLst>
          </p:cNvPr>
          <p:cNvSpPr txBox="1"/>
          <p:nvPr/>
        </p:nvSpPr>
        <p:spPr>
          <a:xfrm>
            <a:off x="2413132" y="3100152"/>
            <a:ext cx="7560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B49C32-5F3A-4828-935E-A8A57F924E85}"/>
              </a:ext>
            </a:extLst>
          </p:cNvPr>
          <p:cNvSpPr/>
          <p:nvPr/>
        </p:nvSpPr>
        <p:spPr>
          <a:xfrm>
            <a:off x="5365846" y="3900880"/>
            <a:ext cx="871240" cy="822366"/>
          </a:xfrm>
          <a:prstGeom prst="rect">
            <a:avLst/>
          </a:prstGeom>
          <a:solidFill>
            <a:schemeClr val="accent4">
              <a:alpha val="5000"/>
            </a:schemeClr>
          </a:solidFill>
          <a:ln w="22225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35B893-B55E-4BBC-885E-F140D2F19142}"/>
              </a:ext>
            </a:extLst>
          </p:cNvPr>
          <p:cNvSpPr/>
          <p:nvPr/>
        </p:nvSpPr>
        <p:spPr>
          <a:xfrm>
            <a:off x="5098637" y="2748685"/>
            <a:ext cx="955795" cy="1058444"/>
          </a:xfrm>
          <a:prstGeom prst="rect">
            <a:avLst/>
          </a:prstGeom>
          <a:solidFill>
            <a:srgbClr val="FF0000">
              <a:alpha val="5000"/>
            </a:srgbClr>
          </a:solidFill>
          <a:ln w="222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6194E-7FAC-4C3E-81CB-7ACE5A28CA9F}"/>
              </a:ext>
            </a:extLst>
          </p:cNvPr>
          <p:cNvSpPr txBox="1"/>
          <p:nvPr/>
        </p:nvSpPr>
        <p:spPr>
          <a:xfrm>
            <a:off x="6072894" y="3078513"/>
            <a:ext cx="8892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</a:rPr>
              <a:t>포트 </a:t>
            </a:r>
            <a:r>
              <a:rPr lang="en-US" altLang="ko-KR" sz="1300" dirty="0">
                <a:solidFill>
                  <a:srgbClr val="FF0000"/>
                </a:solidFill>
              </a:rPr>
              <a:t>A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24B6F-0C02-438B-BE67-F98BA4461024}"/>
              </a:ext>
            </a:extLst>
          </p:cNvPr>
          <p:cNvSpPr/>
          <p:nvPr/>
        </p:nvSpPr>
        <p:spPr>
          <a:xfrm>
            <a:off x="3930122" y="2523089"/>
            <a:ext cx="955795" cy="822366"/>
          </a:xfrm>
          <a:prstGeom prst="rect">
            <a:avLst/>
          </a:prstGeom>
          <a:solidFill>
            <a:schemeClr val="tx1">
              <a:alpha val="5000"/>
            </a:schemeClr>
          </a:solidFill>
          <a:ln w="2222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D93C9-5D96-4570-AEDC-1610BDCA3FC3}"/>
              </a:ext>
            </a:extLst>
          </p:cNvPr>
          <p:cNvSpPr txBox="1"/>
          <p:nvPr/>
        </p:nvSpPr>
        <p:spPr>
          <a:xfrm>
            <a:off x="3711134" y="2202021"/>
            <a:ext cx="7560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포트 </a:t>
            </a:r>
            <a:r>
              <a:rPr lang="en-US" altLang="ko-KR" sz="1300" dirty="0"/>
              <a:t>F</a:t>
            </a:r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100C9-2B8B-4742-843A-C76CD1B22B44}"/>
              </a:ext>
            </a:extLst>
          </p:cNvPr>
          <p:cNvSpPr txBox="1"/>
          <p:nvPr/>
        </p:nvSpPr>
        <p:spPr>
          <a:xfrm>
            <a:off x="6227548" y="4246956"/>
            <a:ext cx="7560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4">
                    <a:lumMod val="75000"/>
                  </a:schemeClr>
                </a:solidFill>
              </a:rPr>
              <a:t>포트 </a:t>
            </a:r>
            <a:r>
              <a:rPr lang="en-US" altLang="ko-KR" sz="130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endParaRPr lang="ko-KR" altLang="en-US" sz="13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298105-3EE1-46DA-B148-9FD777EEBA1D}"/>
              </a:ext>
            </a:extLst>
          </p:cNvPr>
          <p:cNvSpPr/>
          <p:nvPr/>
        </p:nvSpPr>
        <p:spPr>
          <a:xfrm>
            <a:off x="5359141" y="3807129"/>
            <a:ext cx="889233" cy="93751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247A55-18BC-4C2B-ADCE-75B728037F21}"/>
              </a:ext>
            </a:extLst>
          </p:cNvPr>
          <p:cNvSpPr/>
          <p:nvPr/>
        </p:nvSpPr>
        <p:spPr>
          <a:xfrm>
            <a:off x="5450997" y="4732275"/>
            <a:ext cx="776552" cy="227049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A1C025-AFE7-465D-B749-1DA57D97BA5E}"/>
              </a:ext>
            </a:extLst>
          </p:cNvPr>
          <p:cNvSpPr/>
          <p:nvPr/>
        </p:nvSpPr>
        <p:spPr>
          <a:xfrm>
            <a:off x="3711134" y="4889739"/>
            <a:ext cx="218988" cy="646995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11B09-FAE4-4E5B-A997-9C3F09D98AD5}"/>
              </a:ext>
            </a:extLst>
          </p:cNvPr>
          <p:cNvSpPr txBox="1"/>
          <p:nvPr/>
        </p:nvSpPr>
        <p:spPr>
          <a:xfrm>
            <a:off x="6210035" y="4988310"/>
            <a:ext cx="7560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7030A0"/>
                </a:solidFill>
              </a:rPr>
              <a:t>포트 </a:t>
            </a:r>
            <a:r>
              <a:rPr lang="en-US" altLang="ko-KR" sz="1300" dirty="0">
                <a:solidFill>
                  <a:srgbClr val="7030A0"/>
                </a:solidFill>
              </a:rPr>
              <a:t>G</a:t>
            </a:r>
            <a:endParaRPr lang="ko-KR" altLang="en-US" sz="13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8432CB-B9A5-4AC3-8D58-8385C61E735B}"/>
              </a:ext>
            </a:extLst>
          </p:cNvPr>
          <p:cNvSpPr txBox="1"/>
          <p:nvPr/>
        </p:nvSpPr>
        <p:spPr>
          <a:xfrm>
            <a:off x="8436411" y="2695944"/>
            <a:ext cx="301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대부분의 포트는 범용 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입출력 기능 이외에도 부수적인 기능들을 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 1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가지 또는 그 이상씩 가지고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/>
      <p:bldP spid="17" grpId="0" animBg="1"/>
      <p:bldP spid="18" grpId="0"/>
      <p:bldP spid="19" grpId="0"/>
      <p:bldP spid="23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10112</TotalTime>
  <Words>610</Words>
  <Application>Microsoft Office PowerPoint</Application>
  <PresentationFormat>화면 슬라이드 쇼(4:3)</PresentationFormat>
  <Paragraphs>143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8" baseType="lpstr">
      <vt:lpstr>FM College Team</vt:lpstr>
      <vt:lpstr>HY견고딕</vt:lpstr>
      <vt:lpstr>HY견명조</vt:lpstr>
      <vt:lpstr>HY얕은샘물M</vt:lpstr>
      <vt:lpstr>Nanum Gothic</vt:lpstr>
      <vt:lpstr>Spoqa Han Sans</vt:lpstr>
      <vt:lpstr>굴림</vt:lpstr>
      <vt:lpstr>맑은 고딕</vt:lpstr>
      <vt:lpstr>Arial</vt:lpstr>
      <vt:lpstr>Forte</vt:lpstr>
      <vt:lpstr>Franklin Gothic Demi</vt:lpstr>
      <vt:lpstr>Tw Cen MT</vt:lpstr>
      <vt:lpstr>Wingdings</vt:lpstr>
      <vt:lpstr>Wingdings 2</vt:lpstr>
      <vt:lpstr>Office 테마</vt:lpstr>
      <vt:lpstr>가을</vt:lpstr>
      <vt:lpstr>  LED Shift </vt:lpstr>
      <vt:lpstr>PowerPoint 프레젠테이션</vt:lpstr>
      <vt:lpstr>1. Feedback</vt:lpstr>
      <vt:lpstr>1. Feedback</vt:lpstr>
      <vt:lpstr>2. Pull up, Pull down</vt:lpstr>
      <vt:lpstr>2. Pull up, Pull down</vt:lpstr>
      <vt:lpstr>2. Pull up, Pull down</vt:lpstr>
      <vt:lpstr>3. Source Current, Sink Current</vt:lpstr>
      <vt:lpstr>4. GPIO</vt:lpstr>
      <vt:lpstr>5. GPIO를 위한 레지스터</vt:lpstr>
      <vt:lpstr>5. GPIO를 위한 레지스터</vt:lpstr>
      <vt:lpstr>5. GPIO를 위한 레지스터</vt:lpstr>
      <vt:lpstr>6. 파일분할 소개 및 적용</vt:lpstr>
      <vt:lpstr>6. 파일분할 소개 및 적용</vt:lpstr>
      <vt:lpstr>6. 파일분할 소개 및 적용</vt:lpstr>
      <vt:lpstr>6. 파일분할 소개 및 적용</vt:lpstr>
      <vt:lpstr>6. 파일분할 소개 및 적용</vt:lpstr>
      <vt:lpstr>6. 파일분할 소개 및 적용</vt:lpstr>
      <vt:lpstr>6. 파일분할 소개 및 적용</vt:lpstr>
      <vt:lpstr>6. 파일분할 소개 및 적용</vt:lpstr>
      <vt:lpstr>6. 파일분할 소개 및 적용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Jisu Kim</dc:creator>
  <cp:lastModifiedBy>공성진</cp:lastModifiedBy>
  <cp:revision>283</cp:revision>
  <cp:lastPrinted>2015-03-30T03:55:36Z</cp:lastPrinted>
  <dcterms:created xsi:type="dcterms:W3CDTF">2015-01-07T14:56:26Z</dcterms:created>
  <dcterms:modified xsi:type="dcterms:W3CDTF">2021-09-14T12:49:46Z</dcterms:modified>
</cp:coreProperties>
</file>