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670" r:id="rId2"/>
    <p:sldId id="2672" r:id="rId3"/>
    <p:sldId id="2673" r:id="rId4"/>
    <p:sldId id="2676" r:id="rId5"/>
    <p:sldId id="2677" r:id="rId6"/>
  </p:sldIdLst>
  <p:sldSz cx="11049000" cy="6858000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33">
          <p15:clr>
            <a:srgbClr val="A4A3A4"/>
          </p15:clr>
        </p15:guide>
        <p15:guide id="6" pos="6428">
          <p15:clr>
            <a:srgbClr val="A4A3A4"/>
          </p15:clr>
        </p15:guide>
        <p15:guide id="7" pos="395">
          <p15:clr>
            <a:srgbClr val="A4A3A4"/>
          </p15:clr>
        </p15:guide>
        <p15:guide id="8" pos="3480">
          <p15:clr>
            <a:srgbClr val="A4A3A4"/>
          </p15:clr>
        </p15:guide>
        <p15:guide id="9" pos="1031">
          <p15:clr>
            <a:srgbClr val="A4A3A4"/>
          </p15:clr>
        </p15:guide>
        <p15:guide id="10" pos="3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9FF"/>
    <a:srgbClr val="E7FFFF"/>
    <a:srgbClr val="DEEFFE"/>
    <a:srgbClr val="E2E7FE"/>
    <a:srgbClr val="FDFEDA"/>
    <a:srgbClr val="FFFFCC"/>
    <a:srgbClr val="FFFFBD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876" autoAdjust="0"/>
    <p:restoredTop sz="98345" autoAdjust="0"/>
  </p:normalViewPr>
  <p:slideViewPr>
    <p:cSldViewPr>
      <p:cViewPr varScale="1">
        <p:scale>
          <a:sx n="106" d="100"/>
          <a:sy n="106" d="100"/>
        </p:scale>
        <p:origin x="114" y="288"/>
      </p:cViewPr>
      <p:guideLst>
        <p:guide orient="horz" pos="4319"/>
        <p:guide orient="horz" pos="618"/>
        <p:guide orient="horz" pos="4110"/>
        <p:guide orient="horz" pos="708"/>
        <p:guide pos="33"/>
        <p:guide pos="6428"/>
        <p:guide pos="395"/>
        <p:guide pos="3480"/>
        <p:guide pos="1031"/>
        <p:guide pos="3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0"/>
    </p:cViewPr>
  </p:sorterViewPr>
  <p:notesViewPr>
    <p:cSldViewPr>
      <p:cViewPr varScale="1">
        <p:scale>
          <a:sx n="46" d="100"/>
          <a:sy n="46" d="100"/>
        </p:scale>
        <p:origin x="-1692" y="-102"/>
      </p:cViewPr>
      <p:guideLst>
        <p:guide orient="horz" pos="3110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711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38" y="768350"/>
            <a:ext cx="59642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69900" y="554038"/>
            <a:ext cx="5740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47675" y="231775"/>
            <a:ext cx="3178175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200" b="1" dirty="0">
                <a:latin typeface="NewCenturySchlbk" pitchFamily="18" charset="0"/>
                <a:ea typeface="HY얕은샘물M" pitchFamily="18" charset="-127"/>
              </a:rPr>
              <a:t>KCSC</a:t>
            </a:r>
            <a:r>
              <a:rPr lang="en-US" altLang="ko-KR" sz="1200" b="1" dirty="0">
                <a:latin typeface="HY얕은샘물M" pitchFamily="18" charset="-127"/>
                <a:ea typeface="HY얕은샘물M" pitchFamily="18" charset="-127"/>
              </a:rPr>
              <a:t> SW</a:t>
            </a:r>
            <a:r>
              <a:rPr lang="ko-KR" altLang="en-US" sz="1200" b="1" dirty="0">
                <a:latin typeface="HY얕은샘물M" pitchFamily="18" charset="-127"/>
                <a:ea typeface="HY얕은샘물M" pitchFamily="18" charset="-127"/>
              </a:rPr>
              <a:t>컴포넌트 전문 교육 과정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52438" y="4681538"/>
            <a:ext cx="5740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416175" y="9488488"/>
            <a:ext cx="1965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- </a:t>
            </a:r>
            <a:fld id="{9D96E411-92C7-4279-B648-F6B94E4EA1EF}" type="slidenum"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pPr algn="ctr">
                <a:defRPr/>
              </a:pPr>
              <a:t>‹#›</a:t>
            </a:fld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 -</a:t>
            </a:r>
          </a:p>
        </p:txBody>
      </p:sp>
      <p:pic>
        <p:nvPicPr>
          <p:cNvPr id="9223" name="Picture 18" descr="KCSC전체로고0211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2100" y="9501188"/>
            <a:ext cx="25685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416175" y="295275"/>
            <a:ext cx="3776663" cy="1968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915988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CBD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설계전문가 과정 </a:t>
            </a: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: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컴포넌트 모델링</a:t>
            </a:r>
          </a:p>
        </p:txBody>
      </p:sp>
    </p:spTree>
    <p:extLst>
      <p:ext uri="{BB962C8B-B14F-4D97-AF65-F5344CB8AC3E}">
        <p14:creationId xmlns:p14="http://schemas.microsoft.com/office/powerpoint/2010/main" val="834334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9592" y="3643314"/>
            <a:ext cx="9391650" cy="412635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0"/>
          </p:nvPr>
        </p:nvSpPr>
        <p:spPr>
          <a:xfrm>
            <a:off x="809592" y="5659571"/>
            <a:ext cx="9391650" cy="412635"/>
          </a:xfrm>
        </p:spPr>
        <p:txBody>
          <a:bodyPr anchor="b"/>
          <a:lstStyle>
            <a:lvl1pPr marL="0" indent="0" algn="ctr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altLang="ko-KR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B53D3F-726E-4834-BBC3-FF8F9957CAE3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smtClean="0"/>
              <a:t> -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636712" y="1123950"/>
            <a:ext cx="8567737" cy="152063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19201" y="231756"/>
            <a:ext cx="10034587" cy="554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C6C87014-95FF-4F04-8320-CD2D81D988B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981075"/>
            <a:ext cx="101123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 </a:t>
            </a:r>
          </a:p>
          <a:p>
            <a:pPr lvl="4"/>
            <a:endParaRPr lang="en-US" altLang="ko-KR" smtClean="0"/>
          </a:p>
        </p:txBody>
      </p:sp>
      <p:sp>
        <p:nvSpPr>
          <p:cNvPr id="741387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E3B53D3F-726E-4834-BBC3-FF8F9957CAE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  <a:endParaRPr lang="en-US" altLang="ko-KR" dirty="0"/>
          </a:p>
        </p:txBody>
      </p:sp>
      <p:sp>
        <p:nvSpPr>
          <p:cNvPr id="1028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919163" y="231775"/>
            <a:ext cx="81772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41413" name="Rectangle 1061"/>
          <p:cNvSpPr>
            <a:spLocks noChangeArrowheads="1"/>
          </p:cNvSpPr>
          <p:nvPr userDrawn="1"/>
        </p:nvSpPr>
        <p:spPr bwMode="auto">
          <a:xfrm>
            <a:off x="8382000" y="6572250"/>
            <a:ext cx="2644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95" tIns="54798" rIns="109595" bIns="54798">
            <a:spAutoFit/>
          </a:bodyPr>
          <a:lstStyle/>
          <a:p>
            <a:pPr defTabSz="1089025" eaLnBrk="0" latinLnBrk="0" hangingPunct="0">
              <a:lnSpc>
                <a:spcPct val="80000"/>
              </a:lnSpc>
              <a:defRPr/>
            </a:pPr>
            <a:r>
              <a:rPr kumimoji="0" lang="en-US" altLang="ko-KR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Copyright © 2008 all rights reserved</a:t>
            </a:r>
          </a:p>
        </p:txBody>
      </p:sp>
      <p:sp>
        <p:nvSpPr>
          <p:cNvPr id="7" name="Rectangle 1061"/>
          <p:cNvSpPr>
            <a:spLocks noChangeArrowheads="1"/>
          </p:cNvSpPr>
          <p:nvPr userDrawn="1"/>
        </p:nvSpPr>
        <p:spPr bwMode="auto">
          <a:xfrm>
            <a:off x="52388" y="6540500"/>
            <a:ext cx="2998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95" tIns="54798" rIns="109595" bIns="54798">
            <a:spAutoFit/>
          </a:bodyPr>
          <a:lstStyle/>
          <a:p>
            <a:pPr defTabSz="1089025" eaLnBrk="0" latinLnBrk="0" hangingPunct="0">
              <a:lnSpc>
                <a:spcPct val="80000"/>
              </a:lnSpc>
              <a:defRPr/>
            </a:pPr>
            <a:r>
              <a:rPr kumimoji="0" lang="ko-KR" altLang="en-US" sz="1100" b="1">
                <a:solidFill>
                  <a:srgbClr val="29B8FF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시스템 프로그래밍</a:t>
            </a:r>
            <a:endParaRPr kumimoji="0" lang="en-US" altLang="ko-KR" sz="1100" b="1">
              <a:solidFill>
                <a:srgbClr val="29B8FF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2pPr>
      <a:lvl3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3pPr>
      <a:lvl4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4pPr>
      <a:lvl5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5pPr>
      <a:lvl6pPr marL="4572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6pPr>
      <a:lvl7pPr marL="9144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7pPr>
      <a:lvl8pPr marL="13716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8pPr>
      <a:lvl9pPr marL="18288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88938" indent="-388938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q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966788" indent="-3603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443038" indent="-260350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91770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Ø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9395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511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3083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7655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2227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yunghol@mju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yunghol@mju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4"/>
          <p:cNvSpPr>
            <a:spLocks noGrp="1"/>
          </p:cNvSpPr>
          <p:nvPr>
            <p:ph type="title" idx="4294967295"/>
          </p:nvPr>
        </p:nvSpPr>
        <p:spPr>
          <a:xfrm>
            <a:off x="809625" y="2643188"/>
            <a:ext cx="9391650" cy="928687"/>
          </a:xfrm>
        </p:spPr>
        <p:txBody>
          <a:bodyPr/>
          <a:lstStyle/>
          <a:p>
            <a:pPr algn="ctr"/>
            <a:r>
              <a:rPr lang="ko-KR" altLang="en-US" cap="none" dirty="0" smtClean="0"/>
              <a:t>시스템 프로그래밍</a:t>
            </a:r>
          </a:p>
        </p:txBody>
      </p:sp>
      <p:sp>
        <p:nvSpPr>
          <p:cNvPr id="4099" name="텍스트 개체 틀 5"/>
          <p:cNvSpPr>
            <a:spLocks noGrp="1"/>
          </p:cNvSpPr>
          <p:nvPr>
            <p:ph type="body" idx="1"/>
          </p:nvPr>
        </p:nvSpPr>
        <p:spPr>
          <a:xfrm>
            <a:off x="809625" y="3646488"/>
            <a:ext cx="9391650" cy="409575"/>
          </a:xfrm>
        </p:spPr>
        <p:txBody>
          <a:bodyPr/>
          <a:lstStyle/>
          <a:p>
            <a:r>
              <a:rPr lang="en-US" altLang="ko-KR" smtClean="0"/>
              <a:t>- Linux</a:t>
            </a:r>
            <a:r>
              <a:rPr lang="ko-KR" altLang="en-US" smtClean="0"/>
              <a:t>를 활용한 </a:t>
            </a:r>
            <a:r>
              <a:rPr lang="en-US" altLang="ko-KR" smtClean="0"/>
              <a:t>-</a:t>
            </a:r>
            <a:endParaRPr lang="ko-KR" altLang="en-US" smtClean="0"/>
          </a:p>
        </p:txBody>
      </p:sp>
      <p:sp>
        <p:nvSpPr>
          <p:cNvPr id="4100" name="텍스트 개체 틀 6"/>
          <p:cNvSpPr>
            <a:spLocks noGrp="1"/>
          </p:cNvSpPr>
          <p:nvPr>
            <p:ph type="body" idx="10"/>
          </p:nvPr>
        </p:nvSpPr>
        <p:spPr>
          <a:xfrm>
            <a:off x="844550" y="5607050"/>
            <a:ext cx="9391650" cy="774700"/>
          </a:xfrm>
        </p:spPr>
        <p:txBody>
          <a:bodyPr/>
          <a:lstStyle/>
          <a:p>
            <a:r>
              <a:rPr lang="ko-KR" altLang="en-US" dirty="0" smtClean="0"/>
              <a:t>장혁수</a:t>
            </a:r>
            <a:r>
              <a:rPr lang="en-US" altLang="ko-KR" dirty="0" smtClean="0"/>
              <a:t>(</a:t>
            </a:r>
            <a:r>
              <a:rPr lang="en-US" altLang="ko-KR" u="sng" dirty="0" smtClean="0">
                <a:hlinkClick r:id="rId2"/>
              </a:rPr>
              <a:t>jang</a:t>
            </a:r>
            <a:r>
              <a:rPr lang="en-US" altLang="ko-KR" u="sng" dirty="0" smtClean="0"/>
              <a:t>-h</a:t>
            </a:r>
            <a:r>
              <a:rPr lang="en-US" altLang="ko-KR" u="sng" dirty="0" smtClean="0">
                <a:hlinkClick r:id="rId2"/>
              </a:rPr>
              <a:t>@mju.ac.kr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명지대학교 컴퓨터공학과</a:t>
            </a:r>
          </a:p>
        </p:txBody>
      </p:sp>
      <p:sp>
        <p:nvSpPr>
          <p:cNvPr id="4101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9877425" y="6492875"/>
            <a:ext cx="1171575" cy="365125"/>
          </a:xfrm>
          <a:noFill/>
        </p:spPr>
        <p:txBody>
          <a:bodyPr/>
          <a:lstStyle/>
          <a:p>
            <a:r>
              <a:rPr lang="en-US" altLang="ko-KR" smtClean="0"/>
              <a:t>- </a:t>
            </a:r>
            <a:fld id="{1DC58BAE-0335-4BF8-B7E8-B40812C11E3F}" type="slidenum">
              <a:rPr lang="en-US" altLang="ko-KR" smtClean="0"/>
              <a:pPr/>
              <a:t>1</a:t>
            </a:fld>
            <a:r>
              <a:rPr lang="en-US" altLang="ko-KR" smtClean="0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BE8830B4-4D9F-4D59-81FD-898EF66BE978}" type="slidenum">
              <a:rPr lang="en-US" altLang="ko-KR" smtClean="0"/>
              <a:pPr/>
              <a:t>2</a:t>
            </a:fld>
            <a:r>
              <a:rPr lang="en-US" altLang="ko-KR" smtClean="0"/>
              <a:t> -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1636713" y="1123950"/>
            <a:ext cx="8567737" cy="3108757"/>
          </a:xfrm>
        </p:spPr>
        <p:txBody>
          <a:bodyPr/>
          <a:lstStyle/>
          <a:p>
            <a:r>
              <a:rPr lang="ko-KR" altLang="en-US" dirty="0" smtClean="0"/>
              <a:t>공개 소프트웨어인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의 이해 </a:t>
            </a:r>
          </a:p>
          <a:p>
            <a:pPr marL="742950" lvl="1" indent="-285750"/>
            <a:r>
              <a:rPr lang="ko-KR" altLang="en-US" sz="1800" dirty="0" smtClean="0"/>
              <a:t>파일 시스템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파일 입출력</a:t>
            </a:r>
          </a:p>
          <a:p>
            <a:pPr marL="742950" lvl="1" indent="-285750"/>
            <a:r>
              <a:rPr lang="ko-KR" altLang="en-US" sz="1800" dirty="0" smtClean="0"/>
              <a:t>프로세스</a:t>
            </a:r>
          </a:p>
          <a:p>
            <a:pPr marL="742950" lvl="1" indent="-285750"/>
            <a:r>
              <a:rPr lang="ko-KR" altLang="en-US" sz="1800" dirty="0" smtClean="0"/>
              <a:t>프로세스간의 통신 및 시그널</a:t>
            </a:r>
            <a:endParaRPr lang="en-US" altLang="ko-KR" sz="1800" dirty="0" smtClean="0"/>
          </a:p>
          <a:p>
            <a:pPr marL="742950" lvl="1" indent="-285750"/>
            <a:r>
              <a:rPr lang="ko-KR" altLang="en-US" sz="1800" dirty="0" smtClean="0"/>
              <a:t>네트워크에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연결된 타 컴퓨터의 프로세스와 통신</a:t>
            </a:r>
            <a:endParaRPr lang="en-US" altLang="ko-KR" sz="1800" dirty="0" smtClean="0"/>
          </a:p>
          <a:p>
            <a:pPr marL="742950" lvl="1" indent="-285750"/>
            <a:endParaRPr lang="ko-KR" altLang="en-US" sz="1800" dirty="0" smtClean="0"/>
          </a:p>
          <a:p>
            <a:r>
              <a:rPr lang="en-US" altLang="ko-KR" dirty="0" smtClean="0"/>
              <a:t>System Call</a:t>
            </a:r>
            <a:r>
              <a:rPr lang="ko-KR" altLang="en-US" dirty="0" smtClean="0"/>
              <a:t>과 같은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활용한 프로그램 작성 능력 개발</a:t>
            </a:r>
          </a:p>
          <a:p>
            <a:pPr marL="742950" lvl="1" indent="-285750"/>
            <a:r>
              <a:rPr lang="ko-KR" altLang="en-US" sz="1800" dirty="0" smtClean="0"/>
              <a:t>각 </a:t>
            </a:r>
            <a:r>
              <a:rPr lang="en-US" altLang="ko-KR" sz="1800" dirty="0" smtClean="0"/>
              <a:t>System Call</a:t>
            </a:r>
            <a:r>
              <a:rPr lang="ko-KR" altLang="en-US" sz="1800" dirty="0" smtClean="0"/>
              <a:t>의 이해를 위한 간략한 예제 </a:t>
            </a:r>
            <a:r>
              <a:rPr lang="ko-KR" altLang="en-US" sz="1800" smtClean="0"/>
              <a:t>프로그램 실습 및 과제</a:t>
            </a:r>
            <a:endParaRPr lang="ko-KR" altLang="en-US" sz="1800" dirty="0" smtClean="0"/>
          </a:p>
          <a:p>
            <a:pPr marL="742950" lvl="1" indent="-285750"/>
            <a:r>
              <a:rPr lang="ko-KR" altLang="en-US" sz="1800" dirty="0" smtClean="0"/>
              <a:t>프로젝트 수행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네트워크 기반 프로세스간 통신</a:t>
            </a:r>
          </a:p>
        </p:txBody>
      </p:sp>
      <p:sp>
        <p:nvSpPr>
          <p:cNvPr id="5124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ko-KR" altLang="en-US" dirty="0" smtClean="0"/>
              <a:t>과목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(objectives)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381F650D-0B17-451D-ADD1-9805D8BF7F6B}" type="slidenum">
              <a:rPr lang="en-US" altLang="ko-KR" smtClean="0"/>
              <a:pPr/>
              <a:t>3</a:t>
            </a:fld>
            <a:r>
              <a:rPr lang="en-US" altLang="ko-KR" smtClean="0"/>
              <a:t> -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1636713" y="1123950"/>
            <a:ext cx="8567737" cy="5989546"/>
          </a:xfrm>
        </p:spPr>
        <p:txBody>
          <a:bodyPr/>
          <a:lstStyle/>
          <a:p>
            <a:r>
              <a:rPr lang="ko-KR" altLang="en-US" dirty="0" smtClean="0"/>
              <a:t>장혁수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교수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컴퓨터공학과</a:t>
            </a:r>
          </a:p>
          <a:p>
            <a:pPr lvl="1"/>
            <a:r>
              <a:rPr lang="ko-KR" altLang="en-US" sz="1800" dirty="0" smtClean="0"/>
              <a:t>연락처</a:t>
            </a:r>
            <a:endParaRPr lang="en-US" altLang="ko-KR" sz="1800" dirty="0" smtClean="0"/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 smtClean="0"/>
              <a:t>공학관 </a:t>
            </a:r>
            <a:r>
              <a:rPr lang="en-US" altLang="ko-KR" dirty="0" smtClean="0"/>
              <a:t>5646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E-mail: </a:t>
            </a:r>
            <a:r>
              <a:rPr lang="en-US" altLang="ko-KR" dirty="0" smtClean="0">
                <a:hlinkClick r:id="rId2"/>
              </a:rPr>
              <a:t>jang</a:t>
            </a:r>
            <a:r>
              <a:rPr lang="en-US" altLang="ko-KR" dirty="0" smtClean="0"/>
              <a:t>-h</a:t>
            </a:r>
            <a:r>
              <a:rPr lang="en-US" altLang="ko-KR" dirty="0" smtClean="0">
                <a:hlinkClick r:id="rId2"/>
              </a:rPr>
              <a:t>@mju.ac.kr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Tel: 031-330-6778</a:t>
            </a:r>
          </a:p>
          <a:p>
            <a:pPr lvl="2"/>
            <a:r>
              <a:rPr lang="en-US" altLang="ko-KR" dirty="0"/>
              <a:t>h</a:t>
            </a:r>
            <a:r>
              <a:rPr lang="en-US" altLang="ko-KR" dirty="0" smtClean="0"/>
              <a:t>ttp://accs.mju.ac.kr</a:t>
            </a:r>
          </a:p>
          <a:p>
            <a:pPr lvl="1"/>
            <a:r>
              <a:rPr lang="ko-KR" altLang="en-US" sz="1800" dirty="0" smtClean="0"/>
              <a:t>관심 분야</a:t>
            </a:r>
            <a:endParaRPr lang="en-US" altLang="ko-KR" sz="1800" dirty="0" smtClean="0"/>
          </a:p>
          <a:p>
            <a:pPr lvl="2"/>
            <a:r>
              <a:rPr lang="ko-KR" altLang="en-US" dirty="0" smtClean="0"/>
              <a:t>컴퓨터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시스템  어플리케이션과 사용자 </a:t>
            </a:r>
            <a:r>
              <a:rPr lang="ko-KR" altLang="en-US" smtClean="0"/>
              <a:t>어플리케이션이</a:t>
            </a:r>
            <a:r>
              <a:rPr lang="en-US" altLang="ko-KR" smtClean="0"/>
              <a:t> </a:t>
            </a:r>
            <a:r>
              <a:rPr lang="ko-KR" altLang="en-US" smtClean="0"/>
              <a:t>혼합된 </a:t>
            </a:r>
            <a:r>
              <a:rPr lang="ko-KR" altLang="en-US" dirty="0" smtClean="0"/>
              <a:t>시스템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스마트그리드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전기자동차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전력 </a:t>
            </a:r>
            <a:r>
              <a:rPr lang="en-US" altLang="ko-KR" dirty="0" smtClean="0"/>
              <a:t>IT</a:t>
            </a:r>
          </a:p>
          <a:p>
            <a:pPr lvl="3"/>
            <a:r>
              <a:rPr lang="en-US" altLang="ko-KR" dirty="0" smtClean="0"/>
              <a:t>IEC 61850, CMD (Condition Monitoring), HSR, IEEE 1588</a:t>
            </a:r>
          </a:p>
          <a:p>
            <a:pPr lvl="3"/>
            <a:r>
              <a:rPr lang="en-US" altLang="ko-KR" dirty="0" smtClean="0"/>
              <a:t>CIM (Common Information Model, IEC 61970, IEC 61968)</a:t>
            </a:r>
          </a:p>
          <a:p>
            <a:pPr lvl="3"/>
            <a:r>
              <a:rPr lang="en-US" altLang="ko-KR" dirty="0" smtClean="0"/>
              <a:t>Testing (</a:t>
            </a:r>
            <a:r>
              <a:rPr lang="ko-KR" altLang="en-US" dirty="0" smtClean="0"/>
              <a:t>적합성 시험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기능시험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통합시험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6148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ko-KR" altLang="en-US" dirty="0" smtClean="0"/>
              <a:t>과목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강사</a:t>
            </a:r>
            <a:r>
              <a:rPr lang="en-US" altLang="ko-KR" dirty="0" smtClean="0"/>
              <a:t>(instructor)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1164EA25-AE5B-4F74-B96C-B347921823AE}" type="slidenum">
              <a:rPr lang="en-US" altLang="ko-KR" smtClean="0"/>
              <a:pPr/>
              <a:t>4</a:t>
            </a:fld>
            <a:r>
              <a:rPr lang="en-US" altLang="ko-KR" smtClean="0"/>
              <a:t> -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1636713" y="1123950"/>
            <a:ext cx="8567737" cy="4659951"/>
          </a:xfrm>
        </p:spPr>
        <p:txBody>
          <a:bodyPr/>
          <a:lstStyle/>
          <a:p>
            <a:r>
              <a:rPr lang="ko-KR" altLang="en-US" dirty="0" smtClean="0"/>
              <a:t>선수 과목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필수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고급 </a:t>
            </a:r>
            <a:r>
              <a:rPr lang="en-US" altLang="ko-KR" sz="1800" dirty="0"/>
              <a:t>C </a:t>
            </a:r>
            <a:r>
              <a:rPr lang="ko-KR" altLang="en-US" sz="1800" dirty="0"/>
              <a:t>프로그래밍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추천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컴퓨터구조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운영체제</a:t>
            </a:r>
            <a:endParaRPr lang="ko-KR" altLang="en-US" sz="1800" dirty="0" smtClean="0"/>
          </a:p>
          <a:p>
            <a:pPr lvl="1"/>
            <a:r>
              <a:rPr lang="ko-KR" altLang="en-US" sz="1800" dirty="0" smtClean="0"/>
              <a:t>추천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컴퓨터 </a:t>
            </a:r>
            <a:r>
              <a:rPr lang="ko-KR" altLang="en-US" sz="1800" dirty="0" smtClean="0"/>
              <a:t>네트워크</a:t>
            </a:r>
            <a:endParaRPr lang="en-US" altLang="ko-KR" sz="1800" dirty="0" smtClean="0"/>
          </a:p>
          <a:p>
            <a:pPr lvl="1"/>
            <a:endParaRPr lang="ko-KR" altLang="en-US" sz="1800" dirty="0" smtClean="0"/>
          </a:p>
          <a:p>
            <a:r>
              <a:rPr lang="ko-KR" altLang="en-US" dirty="0" smtClean="0"/>
              <a:t>실습 환경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Linux </a:t>
            </a:r>
            <a:r>
              <a:rPr lang="ko-KR" altLang="en-US" sz="1800" dirty="0" smtClean="0"/>
              <a:t>기반의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accs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연구실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서버 활용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개인별 계좌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“vi” </a:t>
            </a:r>
            <a:r>
              <a:rPr lang="ko-KR" altLang="en-US" sz="1800" dirty="0" smtClean="0"/>
              <a:t>에디터</a:t>
            </a:r>
            <a:r>
              <a:rPr lang="en-US" altLang="ko-KR" sz="1800" dirty="0" smtClean="0"/>
              <a:t>, C</a:t>
            </a:r>
            <a:r>
              <a:rPr lang="ko-KR" altLang="en-US" sz="1800" dirty="0" smtClean="0"/>
              <a:t>언어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리눅스</a:t>
            </a:r>
            <a:r>
              <a:rPr lang="ko-KR" altLang="en-US" sz="1800" dirty="0" smtClean="0"/>
              <a:t> 시스템 함수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라이브러리</a:t>
            </a:r>
            <a:r>
              <a:rPr lang="en-US" altLang="ko-KR" sz="1800" dirty="0" smtClean="0"/>
              <a:t>) 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ko-KR" altLang="en-US" dirty="0" smtClean="0"/>
              <a:t>수업운</a:t>
            </a:r>
            <a:r>
              <a:rPr lang="ko-KR" altLang="en-US" dirty="0"/>
              <a:t>영</a:t>
            </a:r>
            <a:endParaRPr lang="en-US" altLang="ko-KR" dirty="0"/>
          </a:p>
          <a:p>
            <a:pPr lvl="1"/>
            <a:r>
              <a:rPr lang="ko-KR" altLang="en-US" sz="1800" dirty="0" smtClean="0"/>
              <a:t>지정좌석제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학기 시작 후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째 주에 확정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요청 시 수정 </a:t>
            </a:r>
            <a:r>
              <a:rPr lang="ko-KR" altLang="en-US" sz="1800" dirty="0" smtClean="0"/>
              <a:t>가능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출석 </a:t>
            </a:r>
            <a:r>
              <a:rPr lang="en-US" altLang="ko-KR" sz="1800" dirty="0" smtClean="0"/>
              <a:t>– 8</a:t>
            </a:r>
            <a:r>
              <a:rPr lang="ko-KR" altLang="en-US" sz="1800" dirty="0" smtClean="0"/>
              <a:t>회 이상 결석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지각포함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“F”, </a:t>
            </a:r>
            <a:r>
              <a:rPr lang="ko-KR" altLang="en-US" sz="1800" smtClean="0"/>
              <a:t>출석은 수업 시작과 동시에 체크</a:t>
            </a:r>
            <a:endParaRPr lang="en-US" altLang="ko-KR" sz="600" dirty="0"/>
          </a:p>
          <a:p>
            <a:pPr marL="0" indent="0">
              <a:buNone/>
            </a:pPr>
            <a:endParaRPr lang="ko-KR" altLang="en-US" sz="1000" dirty="0" smtClean="0"/>
          </a:p>
        </p:txBody>
      </p:sp>
      <p:sp>
        <p:nvSpPr>
          <p:cNvPr id="7172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ko-KR" altLang="en-US" dirty="0" smtClean="0"/>
              <a:t>과목 소개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환경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82618F60-2F54-4656-AF66-09EC42957DDF}" type="slidenum">
              <a:rPr lang="en-US" altLang="ko-KR" smtClean="0"/>
              <a:pPr/>
              <a:t>5</a:t>
            </a:fld>
            <a:r>
              <a:rPr lang="en-US" altLang="ko-KR" smtClean="0"/>
              <a:t> -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636713" y="1123950"/>
            <a:ext cx="8567737" cy="403824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Part 0 : </a:t>
            </a:r>
            <a:r>
              <a:rPr lang="ko-KR" altLang="en-US" sz="1800" dirty="0" smtClean="0"/>
              <a:t>과목 전체의 이해</a:t>
            </a:r>
            <a:endParaRPr lang="en-US" altLang="ko-KR" sz="1800" dirty="0" smtClean="0"/>
          </a:p>
          <a:p>
            <a:pPr>
              <a:buFont typeface="Wingdings" pitchFamily="2" charset="2"/>
              <a:buNone/>
            </a:pPr>
            <a:r>
              <a:rPr lang="en-US" altLang="ko-KR" sz="1600" dirty="0" smtClean="0"/>
              <a:t>	1. System Call</a:t>
            </a:r>
            <a:r>
              <a:rPr lang="ko-KR" altLang="en-US" sz="1600" dirty="0" smtClean="0"/>
              <a:t>등의</a:t>
            </a:r>
            <a:r>
              <a:rPr lang="en-US" altLang="ko-KR" sz="1600" dirty="0" smtClean="0"/>
              <a:t> API </a:t>
            </a:r>
            <a:r>
              <a:rPr lang="ko-KR" altLang="en-US" sz="1600" dirty="0" smtClean="0"/>
              <a:t>소개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Part I :  </a:t>
            </a:r>
            <a:r>
              <a:rPr lang="ko-KR" altLang="en-US" sz="1800" dirty="0" smtClean="0"/>
              <a:t>파일</a:t>
            </a:r>
          </a:p>
          <a:p>
            <a:pPr>
              <a:buNone/>
            </a:pPr>
            <a:r>
              <a:rPr lang="en-US" altLang="ko-KR" sz="1600" dirty="0" smtClean="0"/>
              <a:t>	2. File </a:t>
            </a:r>
            <a:r>
              <a:rPr lang="ko-KR" altLang="en-US" sz="1600" dirty="0" smtClean="0"/>
              <a:t>소개</a:t>
            </a:r>
            <a:endParaRPr lang="en-US" altLang="ko-KR" sz="1600" dirty="0" smtClean="0"/>
          </a:p>
          <a:p>
            <a:pPr>
              <a:buFont typeface="Wingdings" pitchFamily="2" charset="2"/>
              <a:buNone/>
            </a:pPr>
            <a:r>
              <a:rPr lang="en-US" altLang="ko-KR" sz="1600" dirty="0" smtClean="0"/>
              <a:t>	3. File </a:t>
            </a:r>
            <a:r>
              <a:rPr lang="ko-KR" altLang="en-US" sz="1600" dirty="0" smtClean="0"/>
              <a:t>입출력</a:t>
            </a:r>
          </a:p>
          <a:p>
            <a:pPr>
              <a:buFont typeface="Wingdings" pitchFamily="2" charset="2"/>
              <a:buNone/>
            </a:pPr>
            <a:r>
              <a:rPr lang="ko-KR" altLang="en-US" sz="1600" dirty="0" smtClean="0"/>
              <a:t>	</a:t>
            </a:r>
            <a:r>
              <a:rPr lang="en-US" altLang="ko-KR" sz="1600" dirty="0" smtClean="0"/>
              <a:t>4. </a:t>
            </a:r>
            <a:r>
              <a:rPr lang="ko-KR" altLang="en-US" sz="1600" dirty="0" smtClean="0"/>
              <a:t>파일 조작</a:t>
            </a:r>
            <a:endParaRPr lang="en-US" altLang="ko-KR" sz="1600" dirty="0" smtClean="0"/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Part II : Process </a:t>
            </a:r>
            <a:r>
              <a:rPr lang="ko-KR" altLang="en-US" sz="1800" dirty="0" smtClean="0"/>
              <a:t>및 프로세스 간 통신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600" dirty="0" smtClean="0"/>
              <a:t>	5. Process </a:t>
            </a:r>
            <a:r>
              <a:rPr lang="ko-KR" altLang="en-US" sz="1600" dirty="0" smtClean="0"/>
              <a:t>소개 	</a:t>
            </a:r>
            <a:endParaRPr lang="en-US" altLang="ko-KR" sz="1600" dirty="0" smtClean="0"/>
          </a:p>
          <a:p>
            <a:pPr>
              <a:buFont typeface="Wingdings" pitchFamily="2" charset="2"/>
              <a:buNone/>
            </a:pPr>
            <a:r>
              <a:rPr lang="en-US" altLang="ko-KR" sz="1600" dirty="0" smtClean="0"/>
              <a:t>	6. Process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Process </a:t>
            </a:r>
            <a:r>
              <a:rPr lang="ko-KR" altLang="en-US" sz="1600" dirty="0" smtClean="0"/>
              <a:t>제어</a:t>
            </a:r>
            <a:endParaRPr lang="en-US" altLang="ko-KR" sz="1600" dirty="0" smtClean="0"/>
          </a:p>
          <a:p>
            <a:pPr>
              <a:buFont typeface="Wingdings" pitchFamily="2" charset="2"/>
              <a:buNone/>
            </a:pPr>
            <a:r>
              <a:rPr lang="en-US" altLang="ko-KR" sz="1600" dirty="0" smtClean="0"/>
              <a:t>	7. </a:t>
            </a:r>
            <a:r>
              <a:rPr lang="ko-KR" altLang="en-US" sz="1600" dirty="0" smtClean="0"/>
              <a:t>프로세스 간 통신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시그널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포함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Part III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네트워크 기반 </a:t>
            </a:r>
            <a:r>
              <a:rPr lang="en-US" altLang="ko-KR" sz="1800" dirty="0" smtClean="0"/>
              <a:t>Process</a:t>
            </a:r>
            <a:r>
              <a:rPr lang="ko-KR" altLang="en-US" sz="1800" dirty="0" smtClean="0"/>
              <a:t>간의 통신 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600" dirty="0" smtClean="0"/>
              <a:t>	</a:t>
            </a:r>
            <a:r>
              <a:rPr lang="en-US" altLang="ko-KR" sz="1600" dirty="0" smtClean="0"/>
              <a:t>8. </a:t>
            </a:r>
            <a:r>
              <a:rPr lang="ko-KR" altLang="en-US" sz="1600" dirty="0" smtClean="0"/>
              <a:t>네트워크 기반 </a:t>
            </a:r>
            <a:r>
              <a:rPr lang="en-US" altLang="ko-KR" sz="1600" dirty="0" smtClean="0"/>
              <a:t>Process</a:t>
            </a:r>
            <a:r>
              <a:rPr lang="ko-KR" altLang="en-US" sz="1600" dirty="0" smtClean="0"/>
              <a:t>간 통신 소개</a:t>
            </a:r>
          </a:p>
          <a:p>
            <a:pPr>
              <a:buFont typeface="Wingdings" pitchFamily="2" charset="2"/>
              <a:buNone/>
            </a:pPr>
            <a:r>
              <a:rPr lang="ko-KR" altLang="en-US" sz="1600" dirty="0" smtClean="0"/>
              <a:t>	</a:t>
            </a:r>
            <a:r>
              <a:rPr lang="en-US" altLang="ko-KR" sz="1600" dirty="0" smtClean="0"/>
              <a:t>9. </a:t>
            </a:r>
            <a:r>
              <a:rPr lang="ko-KR" altLang="en-US" sz="1600" dirty="0" smtClean="0"/>
              <a:t>네트워크 기반 프로세스간 통신</a:t>
            </a: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ko-KR" altLang="en-US" dirty="0" smtClean="0"/>
              <a:t>과목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교육 내용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교육교재템플릿040323">
  <a:themeElements>
    <a:clrScheme name="교육교재템플릿040323 6">
      <a:dk1>
        <a:srgbClr val="333333"/>
      </a:dk1>
      <a:lt1>
        <a:srgbClr val="FFFFFF"/>
      </a:lt1>
      <a:dk2>
        <a:srgbClr val="003399"/>
      </a:dk2>
      <a:lt2>
        <a:srgbClr val="336600"/>
      </a:lt2>
      <a:accent1>
        <a:srgbClr val="EFA001"/>
      </a:accent1>
      <a:accent2>
        <a:srgbClr val="006699"/>
      </a:accent2>
      <a:accent3>
        <a:srgbClr val="FFFFFF"/>
      </a:accent3>
      <a:accent4>
        <a:srgbClr val="2A2A2A"/>
      </a:accent4>
      <a:accent5>
        <a:srgbClr val="F6CDAA"/>
      </a:accent5>
      <a:accent6>
        <a:srgbClr val="005C8A"/>
      </a:accent6>
      <a:hlink>
        <a:srgbClr val="FF0000"/>
      </a:hlink>
      <a:folHlink>
        <a:srgbClr val="969696"/>
      </a:folHlink>
    </a:clrScheme>
    <a:fontScheme name="교육교재템플릿040323">
      <a:majorFont>
        <a:latin typeface="휴먼엑스포"/>
        <a:ea typeface="휴먼엑스포"/>
        <a:cs typeface=""/>
      </a:majorFont>
      <a:minorFont>
        <a:latin typeface="Tahoma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9855" tIns="49928" rIns="99855" bIns="49928" numCol="1" rtlCol="0" anchor="ctr" anchorCtr="0" compatLnSpc="1">
        <a:prstTxWarp prst="textNoShape">
          <a:avLst/>
        </a:prstTxWarp>
      </a:bodyPr>
      <a:lstStyle>
        <a:defPPr marL="360363" marR="0" indent="-360363" algn="ctr" defTabSz="1038225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chemeClr val="tx1">
              <a:lumMod val="7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교육교재템플릿040323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4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7797FF"/>
        </a:accent1>
        <a:accent2>
          <a:srgbClr val="F167E4"/>
        </a:accent2>
        <a:accent3>
          <a:srgbClr val="FFFFFF"/>
        </a:accent3>
        <a:accent4>
          <a:srgbClr val="000000"/>
        </a:accent4>
        <a:accent5>
          <a:srgbClr val="BDC9FF"/>
        </a:accent5>
        <a:accent6>
          <a:srgbClr val="DA5DCF"/>
        </a:accent6>
        <a:hlink>
          <a:srgbClr val="2EE43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5">
        <a:dk1>
          <a:srgbClr val="3C3C5A"/>
        </a:dk1>
        <a:lt1>
          <a:srgbClr val="FFFFFF"/>
        </a:lt1>
        <a:dk2>
          <a:srgbClr val="000099"/>
        </a:dk2>
        <a:lt2>
          <a:srgbClr val="336699"/>
        </a:lt2>
        <a:accent1>
          <a:srgbClr val="CCCC00"/>
        </a:accent1>
        <a:accent2>
          <a:srgbClr val="CCFFCC"/>
        </a:accent2>
        <a:accent3>
          <a:srgbClr val="FFFFFF"/>
        </a:accent3>
        <a:accent4>
          <a:srgbClr val="32324C"/>
        </a:accent4>
        <a:accent5>
          <a:srgbClr val="E2E2AA"/>
        </a:accent5>
        <a:accent6>
          <a:srgbClr val="B9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6">
        <a:dk1>
          <a:srgbClr val="333333"/>
        </a:dk1>
        <a:lt1>
          <a:srgbClr val="FFFFFF"/>
        </a:lt1>
        <a:dk2>
          <a:srgbClr val="003399"/>
        </a:dk2>
        <a:lt2>
          <a:srgbClr val="336600"/>
        </a:lt2>
        <a:accent1>
          <a:srgbClr val="EFA001"/>
        </a:accent1>
        <a:accent2>
          <a:srgbClr val="006699"/>
        </a:accent2>
        <a:accent3>
          <a:srgbClr val="FFFFFF"/>
        </a:accent3>
        <a:accent4>
          <a:srgbClr val="2A2A2A"/>
        </a:accent4>
        <a:accent5>
          <a:srgbClr val="F6CDAA"/>
        </a:accent5>
        <a:accent6>
          <a:srgbClr val="005C8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\\Semiyoon\윤세미공유\이귀준\교재\교육교재템플릿040323.pot</Template>
  <TotalTime>47552</TotalTime>
  <Words>249</Words>
  <Application>Microsoft Office PowerPoint</Application>
  <PresentationFormat>사용자 지정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HY얕은샘물M</vt:lpstr>
      <vt:lpstr>NewCenturySchlbk</vt:lpstr>
      <vt:lpstr>굴림</vt:lpstr>
      <vt:lpstr>굴림체</vt:lpstr>
      <vt:lpstr>맑은 고딕</vt:lpstr>
      <vt:lpstr>휴먼엑스포</vt:lpstr>
      <vt:lpstr>휴먼태가람체</vt:lpstr>
      <vt:lpstr>Arial</vt:lpstr>
      <vt:lpstr>Century Gothic</vt:lpstr>
      <vt:lpstr>Tahoma</vt:lpstr>
      <vt:lpstr>Wingdings</vt:lpstr>
      <vt:lpstr>교육교재템플릿040323</vt:lpstr>
      <vt:lpstr>시스템 프로그래밍</vt:lpstr>
      <vt:lpstr>과목 소개 – 목표(objectives)  </vt:lpstr>
      <vt:lpstr>과목 소개 – 강사(instructor)</vt:lpstr>
      <vt:lpstr>과목 소개 – 환경</vt:lpstr>
      <vt:lpstr>과목 소개 – 교육 내용</vt:lpstr>
    </vt:vector>
  </TitlesOfParts>
  <Company>KCSC(한국소프트웨어컴포넌트컨소시엄)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과정명</dc:title>
  <dc:creator>교재집필자</dc:creator>
  <cp:lastModifiedBy>Prof.Jang</cp:lastModifiedBy>
  <cp:revision>1855</cp:revision>
  <dcterms:created xsi:type="dcterms:W3CDTF">2002-02-15T02:31:30Z</dcterms:created>
  <dcterms:modified xsi:type="dcterms:W3CDTF">2015-09-01T00:03:11Z</dcterms:modified>
</cp:coreProperties>
</file>