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675" r:id="rId2"/>
    <p:sldId id="2665" r:id="rId3"/>
    <p:sldId id="2671" r:id="rId4"/>
    <p:sldId id="2680" r:id="rId5"/>
    <p:sldId id="2681" r:id="rId6"/>
    <p:sldId id="2682" r:id="rId7"/>
    <p:sldId id="2683" r:id="rId8"/>
    <p:sldId id="2684" r:id="rId9"/>
    <p:sldId id="2688" r:id="rId10"/>
    <p:sldId id="2685" r:id="rId11"/>
    <p:sldId id="2690" r:id="rId12"/>
    <p:sldId id="2691" r:id="rId13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8429" autoAdjust="0"/>
  </p:normalViewPr>
  <p:slideViewPr>
    <p:cSldViewPr>
      <p:cViewPr varScale="1">
        <p:scale>
          <a:sx n="92" d="100"/>
          <a:sy n="92" d="100"/>
        </p:scale>
        <p:origin x="96" y="492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91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E0FD1F8F-D37E-4002-B2CE-3DE475DBD054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7175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50495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ko-KR"/>
              <a:t>- </a:t>
            </a:r>
            <a:fld id="{69F8AB3C-47FD-47B8-9B3D-552A7590597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534" y="2000240"/>
            <a:ext cx="8177199" cy="5540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809592" y="2928934"/>
            <a:ext cx="9391650" cy="320302"/>
          </a:xfrm>
        </p:spPr>
        <p:txBody>
          <a:bodyPr anchor="b"/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723F240-4475-4D6A-BE0B-55D10E52233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 </a:t>
            </a:r>
          </a:p>
          <a:p>
            <a:pPr lvl="4"/>
            <a:endParaRPr lang="en-US" altLang="ko-KR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 smtClean="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13F66F92-37A2-4857-88F0-4B9EF80975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41413" name="Rectangle 1061"/>
          <p:cNvSpPr>
            <a:spLocks noChangeArrowheads="1"/>
          </p:cNvSpPr>
          <p:nvPr userDrawn="1"/>
        </p:nvSpPr>
        <p:spPr bwMode="auto">
          <a:xfrm>
            <a:off x="8382000" y="6572250"/>
            <a:ext cx="2644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Copyright © 2008 all rights reserved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4"/>
          <p:cNvSpPr>
            <a:spLocks noGrp="1"/>
          </p:cNvSpPr>
          <p:nvPr>
            <p:ph type="title"/>
          </p:nvPr>
        </p:nvSpPr>
        <p:spPr>
          <a:xfrm>
            <a:off x="1452563" y="2000250"/>
            <a:ext cx="8177212" cy="554038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장 </a:t>
            </a:r>
            <a:r>
              <a:rPr lang="en-US" altLang="ko-KR" smtClean="0"/>
              <a:t>– </a:t>
            </a:r>
            <a:r>
              <a:rPr lang="en-US" altLang="ko-KR" smtClean="0">
                <a:solidFill>
                  <a:schemeClr val="tx1"/>
                </a:solidFill>
              </a:rPr>
              <a:t>System Call (Overview)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/>
              <a:t>- </a:t>
            </a:r>
            <a:fld id="{6D19169C-E1B0-4BD6-90E6-70DE0A36C58D}" type="slidenum">
              <a:rPr lang="en-US" altLang="ko-KR"/>
              <a:pPr/>
              <a:t>1</a:t>
            </a:fld>
            <a:r>
              <a:rPr lang="en-US" altLang="ko-KR"/>
              <a:t> -</a:t>
            </a:r>
          </a:p>
        </p:txBody>
      </p:sp>
      <p:sp>
        <p:nvSpPr>
          <p:cNvPr id="15363" name="텍스트 개체 틀 5"/>
          <p:cNvSpPr>
            <a:spLocks noGrp="1"/>
          </p:cNvSpPr>
          <p:nvPr>
            <p:ph type="body" idx="11"/>
          </p:nvPr>
        </p:nvSpPr>
        <p:spPr>
          <a:xfrm>
            <a:off x="1060450" y="3511550"/>
            <a:ext cx="9391650" cy="379413"/>
          </a:xfrm>
        </p:spPr>
        <p:txBody>
          <a:bodyPr/>
          <a:lstStyle/>
          <a:p>
            <a:pPr algn="l"/>
            <a:r>
              <a:rPr lang="ko-KR" altLang="en-US" sz="1800" dirty="0" smtClean="0"/>
              <a:t>이번 장에서는 </a:t>
            </a:r>
            <a:r>
              <a:rPr lang="en-US" altLang="ko-KR" sz="1800" smtClean="0"/>
              <a:t>System Call </a:t>
            </a:r>
            <a:r>
              <a:rPr lang="ko-KR" altLang="en-US" sz="1800" smtClean="0"/>
              <a:t>기초에 관한 전반적 </a:t>
            </a:r>
            <a:r>
              <a:rPr lang="ko-KR" altLang="en-US" sz="1800" dirty="0" smtClean="0"/>
              <a:t>내용을 소개합니다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CABDC7A-32BF-4FF3-BC91-39E2432ACA6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140983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System Call Table entries</a:t>
            </a:r>
          </a:p>
          <a:p>
            <a:pPr marL="742950" lvl="1" indent="-285750" eaLnBrk="1" hangingPunct="1"/>
            <a:r>
              <a:rPr lang="en-US" altLang="ko-KR" sz="1800" dirty="0" smtClean="0"/>
              <a:t>System call no: 3, 4</a:t>
            </a:r>
          </a:p>
          <a:p>
            <a:pPr marL="742950" lvl="1" indent="-285750" eaLnBrk="1" hangingPunct="1"/>
            <a:r>
              <a:rPr lang="en-US" altLang="ko-KR" sz="1800" dirty="0" smtClean="0"/>
              <a:t>No of parameters: 3, 3</a:t>
            </a:r>
          </a:p>
          <a:p>
            <a:pPr marL="742950" lvl="1" indent="-285750" eaLnBrk="1" hangingPunct="1"/>
            <a:r>
              <a:rPr lang="en-US" altLang="ko-KR" sz="1800" dirty="0" smtClean="0"/>
              <a:t>Routine name: read, write</a:t>
            </a:r>
            <a:endParaRPr lang="ko-KR" altLang="en-US" sz="1800" dirty="0" smtClean="0"/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1.2 Systems Call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CABDC7A-32BF-4FF3-BC91-39E2432ACA6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1.3 Systems Calls: Number and Name</a:t>
            </a:r>
            <a:endParaRPr lang="ko-KR" alt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452534" y="1357298"/>
            <a:ext cx="1143265" cy="428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…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29319" y="1357298"/>
            <a:ext cx="7093611" cy="4284464"/>
          </a:xfrm>
          <a:prstGeom prst="rect">
            <a:avLst/>
          </a:prstGeom>
        </p:spPr>
        <p:txBody>
          <a:bodyPr/>
          <a:lstStyle/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Exit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Fork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Read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Write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Open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Close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Wait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Create</a:t>
            </a:r>
          </a:p>
          <a:p>
            <a:pPr marL="388938" marR="0" lvl="0" indent="-388938" algn="l" defTabSz="1038225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+mn-cs"/>
              </a:rPr>
              <a:t>…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CABDC7A-32BF-4FF3-BC91-39E2432ACA6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63950" y="1268700"/>
            <a:ext cx="563968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명령어는</a:t>
            </a:r>
            <a:r>
              <a:rPr lang="en-US" altLang="ko-KR" sz="1400" dirty="0" smtClean="0"/>
              <a:t> section 1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System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call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section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</a:p>
          <a:p>
            <a:r>
              <a:rPr lang="en-US" altLang="ko-KR" sz="1400" dirty="0" smtClean="0"/>
              <a:t>Library </a:t>
            </a:r>
            <a:r>
              <a:rPr lang="ko-KR" altLang="en-US" sz="1400" dirty="0" smtClean="0"/>
              <a:t>함수는</a:t>
            </a:r>
            <a:r>
              <a:rPr lang="en-US" altLang="ko-KR" sz="1400" dirty="0" smtClean="0"/>
              <a:t> section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명령어와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시스템 </a:t>
            </a:r>
            <a:r>
              <a:rPr lang="en-US" altLang="ko-KR" sz="1400" dirty="0" smtClean="0"/>
              <a:t>call</a:t>
            </a:r>
            <a:r>
              <a:rPr lang="ko-KR" altLang="en-US" sz="1400" dirty="0" smtClean="0"/>
              <a:t>에 다 존재하는 경우 섹션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명시해야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uname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kernel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version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정보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</a:t>
            </a:r>
            <a:endParaRPr lang="en-US" altLang="ko-KR" sz="1400" dirty="0" smtClean="0"/>
          </a:p>
          <a:p>
            <a:r>
              <a:rPr lang="en-US" altLang="ko-KR" sz="1400" dirty="0" smtClean="0"/>
              <a:t>  %man </a:t>
            </a:r>
            <a:r>
              <a:rPr lang="en-US" altLang="ko-KR" sz="1400" dirty="0" err="1" smtClean="0"/>
              <a:t>uname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/* </a:t>
            </a:r>
            <a:r>
              <a:rPr lang="ko-KR" altLang="en-US" sz="1400" dirty="0" smtClean="0"/>
              <a:t>명령어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uname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대한 </a:t>
            </a:r>
            <a:r>
              <a:rPr lang="en-US" altLang="ko-KR" sz="1400" dirty="0" smtClean="0"/>
              <a:t>man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page</a:t>
            </a:r>
          </a:p>
          <a:p>
            <a:r>
              <a:rPr lang="en-US" altLang="ko-KR" sz="1400" dirty="0" smtClean="0"/>
              <a:t>  %man –s 2 </a:t>
            </a:r>
            <a:r>
              <a:rPr lang="en-US" altLang="ko-KR" sz="1400" dirty="0" err="1" smtClean="0"/>
              <a:t>uname</a:t>
            </a:r>
            <a:r>
              <a:rPr lang="en-US" altLang="ko-KR" sz="1400" dirty="0" smtClean="0"/>
              <a:t> /*system call </a:t>
            </a:r>
            <a:r>
              <a:rPr lang="en-US" altLang="ko-KR" sz="1400" dirty="0" err="1" smtClean="0"/>
              <a:t>uname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대한 </a:t>
            </a:r>
            <a:r>
              <a:rPr lang="en-US" altLang="ko-KR" sz="1400" dirty="0" smtClean="0"/>
              <a:t>man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page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-----------------------------------------------------------------------------------</a:t>
            </a:r>
            <a:endParaRPr lang="en-US" altLang="ko-KR" sz="1400" dirty="0"/>
          </a:p>
          <a:p>
            <a:r>
              <a:rPr lang="en-US" altLang="ko-KR" sz="1400" dirty="0"/>
              <a:t>MANUAL SECTIONS</a:t>
            </a:r>
          </a:p>
          <a:p>
            <a:r>
              <a:rPr lang="en-US" altLang="ko-KR" sz="1400" dirty="0"/>
              <a:t>    The standard sections of the manual include: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1      User Commands</a:t>
            </a:r>
          </a:p>
          <a:p>
            <a:r>
              <a:rPr lang="en-US" altLang="ko-KR" sz="1400" dirty="0"/>
              <a:t>    2      System Calls</a:t>
            </a:r>
          </a:p>
          <a:p>
            <a:r>
              <a:rPr lang="en-US" altLang="ko-KR" sz="1400" dirty="0"/>
              <a:t>    3      C Library Functions</a:t>
            </a:r>
          </a:p>
          <a:p>
            <a:r>
              <a:rPr lang="en-US" altLang="ko-KR" sz="1400" dirty="0"/>
              <a:t>    4      Devices and Special Files</a:t>
            </a:r>
          </a:p>
          <a:p>
            <a:r>
              <a:rPr lang="en-US" altLang="ko-KR" sz="1400" dirty="0"/>
              <a:t>    5      File Formats and Conventions</a:t>
            </a:r>
          </a:p>
          <a:p>
            <a:r>
              <a:rPr lang="en-US" altLang="ko-KR" sz="1400" dirty="0"/>
              <a:t>    6      Games et. Al.</a:t>
            </a:r>
          </a:p>
          <a:p>
            <a:r>
              <a:rPr lang="en-US" altLang="ko-KR" sz="1400" dirty="0"/>
              <a:t>    7      Miscellanea</a:t>
            </a:r>
          </a:p>
          <a:p>
            <a:r>
              <a:rPr lang="en-US" altLang="ko-KR" sz="1400" dirty="0"/>
              <a:t>    8      System Administration tools and </a:t>
            </a:r>
            <a:r>
              <a:rPr lang="en-US" altLang="ko-KR" sz="1400" dirty="0" err="1"/>
              <a:t>Deamons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Distributions customize the manual section to their specifics,</a:t>
            </a:r>
          </a:p>
          <a:p>
            <a:r>
              <a:rPr lang="en-US" altLang="ko-KR" sz="1400" dirty="0"/>
              <a:t>    which often include additional sections.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50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659AF1B6-1919-4D60-A9BB-294670C88638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16386" name="내용 개체 틀 5"/>
          <p:cNvSpPr>
            <a:spLocks noGrp="1"/>
          </p:cNvSpPr>
          <p:nvPr>
            <p:ph idx="1"/>
          </p:nvPr>
        </p:nvSpPr>
        <p:spPr>
          <a:xfrm>
            <a:off x="917575" y="1117600"/>
            <a:ext cx="9286875" cy="1889962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Systems Calls and Library Functions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System Call Structure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System Calls: No &amp; Name</a:t>
            </a: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</a:t>
            </a:r>
            <a:r>
              <a:rPr lang="ko-KR" altLang="en-US" smtClean="0"/>
              <a:t>장 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195D99C0-9B53-4948-8925-83245B46D223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412635"/>
          </a:xfrm>
        </p:spPr>
        <p:txBody>
          <a:bodyPr/>
          <a:lstStyle/>
          <a:p>
            <a:r>
              <a:rPr lang="en-US" altLang="ko-KR" sz="2000" dirty="0" smtClean="0"/>
              <a:t>System Call</a:t>
            </a:r>
            <a:r>
              <a:rPr lang="ko-KR" altLang="en-US" sz="2000" dirty="0" smtClean="0"/>
              <a:t>의 구조</a:t>
            </a:r>
          </a:p>
        </p:txBody>
      </p:sp>
      <p:sp>
        <p:nvSpPr>
          <p:cNvPr id="17411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1.1 Systems Calls and Library Functions</a:t>
            </a:r>
            <a:endParaRPr lang="ko-KR" altLang="en-US" dirty="0" smtClean="0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3436938" y="1801813"/>
            <a:ext cx="5472112" cy="4075112"/>
            <a:chOff x="2165" y="1026"/>
            <a:chExt cx="3447" cy="2567"/>
          </a:xfrm>
        </p:grpSpPr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3355" y="1162"/>
              <a:ext cx="1077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application code</a:t>
              </a: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2328" y="1778"/>
              <a:ext cx="12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library functions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2258" y="2667"/>
              <a:ext cx="2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system call 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2263" y="3356"/>
              <a:ext cx="227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hardware (hard disk, …)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4116" y="1388"/>
              <a:ext cx="0" cy="1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H="1">
              <a:off x="2822" y="1392"/>
              <a:ext cx="755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2788" y="2014"/>
              <a:ext cx="24" cy="6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4700" y="1480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user process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254" y="3026"/>
              <a:ext cx="227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latin typeface="Times New Roman" pitchFamily="18" charset="0"/>
                  <a:ea typeface="바탕" pitchFamily="18" charset="-127"/>
                </a:rPr>
                <a:t>kernel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2165" y="1026"/>
              <a:ext cx="2540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359B3C8-D7B1-43AD-8FAF-5A99161FEC1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73942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Library Functions</a:t>
            </a:r>
          </a:p>
          <a:p>
            <a:pPr marL="742950" lvl="1" indent="-285750" eaLnBrk="1" hangingPunct="1"/>
            <a:r>
              <a:rPr lang="en-US" altLang="ko-KR" sz="1800" dirty="0" smtClean="0"/>
              <a:t>Library function is often more elaborate than the system call</a:t>
            </a:r>
          </a:p>
          <a:p>
            <a:pPr marL="742950" lvl="1" indent="-285750" eaLnBrk="1" hangingPunct="1"/>
            <a:r>
              <a:rPr lang="en-US" altLang="ko-KR" sz="1800" dirty="0" smtClean="0"/>
              <a:t>Usually invokes system calls</a:t>
            </a:r>
          </a:p>
          <a:p>
            <a:pPr marL="742950" lvl="1" indent="-285750" eaLnBrk="1" hangingPunct="1"/>
            <a:r>
              <a:rPr lang="en-US" altLang="ko-KR" sz="1800" dirty="0" smtClean="0">
                <a:ea typeface="굴림" pitchFamily="50" charset="-127"/>
              </a:rPr>
              <a:t>Example library functions:</a:t>
            </a:r>
          </a:p>
          <a:p>
            <a:pPr marL="1143000" lvl="2" indent="-228600" eaLnBrk="1" hangingPunct="1"/>
            <a:r>
              <a:rPr lang="en-US" altLang="ko-KR" dirty="0" err="1" smtClean="0">
                <a:ea typeface="굴림" pitchFamily="50" charset="-127"/>
              </a:rPr>
              <a:t>printf</a:t>
            </a:r>
            <a:r>
              <a:rPr lang="en-US" altLang="ko-KR" dirty="0" smtClean="0">
                <a:ea typeface="굴림" pitchFamily="50" charset="-127"/>
              </a:rPr>
              <a:t>(), </a:t>
            </a:r>
            <a:r>
              <a:rPr lang="en-US" altLang="ko-KR" dirty="0" err="1" smtClean="0">
                <a:ea typeface="굴림" pitchFamily="50" charset="-127"/>
              </a:rPr>
              <a:t>scanf</a:t>
            </a:r>
            <a:r>
              <a:rPr lang="en-US" altLang="ko-KR" dirty="0" smtClean="0">
                <a:ea typeface="굴림" pitchFamily="50" charset="-127"/>
              </a:rPr>
              <a:t>(), </a:t>
            </a:r>
            <a:r>
              <a:rPr lang="en-US" altLang="ko-KR" dirty="0" err="1" smtClean="0">
                <a:ea typeface="굴림" pitchFamily="50" charset="-127"/>
              </a:rPr>
              <a:t>fopen</a:t>
            </a:r>
            <a:r>
              <a:rPr lang="en-US" altLang="ko-KR" dirty="0" smtClean="0">
                <a:ea typeface="굴림" pitchFamily="50" charset="-127"/>
              </a:rPr>
              <a:t>(), </a:t>
            </a:r>
            <a:r>
              <a:rPr lang="en-US" altLang="ko-KR" dirty="0" err="1" smtClean="0">
                <a:ea typeface="굴림" pitchFamily="50" charset="-127"/>
              </a:rPr>
              <a:t>fclose</a:t>
            </a:r>
            <a:r>
              <a:rPr lang="en-US" altLang="ko-KR" dirty="0" smtClean="0">
                <a:ea typeface="굴림" pitchFamily="50" charset="-127"/>
              </a:rPr>
              <a:t>(), gets(), puts(), </a:t>
            </a:r>
            <a:r>
              <a:rPr lang="en-US" altLang="ko-KR" dirty="0" err="1" smtClean="0">
                <a:ea typeface="굴림" pitchFamily="50" charset="-127"/>
              </a:rPr>
              <a:t>getw</a:t>
            </a:r>
            <a:r>
              <a:rPr lang="en-US" altLang="ko-KR" dirty="0" smtClean="0">
                <a:ea typeface="굴림" pitchFamily="50" charset="-127"/>
              </a:rPr>
              <a:t>(), </a:t>
            </a:r>
            <a:r>
              <a:rPr lang="en-US" altLang="ko-KR" dirty="0" err="1" smtClean="0">
                <a:ea typeface="굴림" pitchFamily="50" charset="-127"/>
              </a:rPr>
              <a:t>fread</a:t>
            </a:r>
            <a:r>
              <a:rPr lang="en-US" altLang="ko-KR" dirty="0" smtClean="0">
                <a:ea typeface="굴림" pitchFamily="50" charset="-127"/>
              </a:rPr>
              <a:t>(), </a:t>
            </a:r>
            <a:r>
              <a:rPr lang="en-US" altLang="ko-KR" dirty="0" err="1" smtClean="0">
                <a:ea typeface="굴림" pitchFamily="50" charset="-127"/>
              </a:rPr>
              <a:t>fseek</a:t>
            </a:r>
            <a:r>
              <a:rPr lang="en-US" altLang="ko-KR" dirty="0" smtClean="0">
                <a:ea typeface="굴림" pitchFamily="50" charset="-127"/>
              </a:rPr>
              <a:t>()</a:t>
            </a:r>
          </a:p>
          <a:p>
            <a:pPr marL="742950" lvl="1" indent="-285750" eaLnBrk="1" hangingPunct="1"/>
            <a:r>
              <a:rPr lang="en-US" altLang="ko-KR" sz="1800" dirty="0" smtClean="0">
                <a:ea typeface="굴림" pitchFamily="50" charset="-127"/>
              </a:rPr>
              <a:t>Try the man page for </a:t>
            </a:r>
            <a:r>
              <a:rPr lang="en-US" altLang="ko-KR" sz="1800" dirty="0" smtClean="0">
                <a:latin typeface="Times New Roman" pitchFamily="18" charset="0"/>
              </a:rPr>
              <a:t>“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err="1" smtClean="0">
                <a:sym typeface="Wingdings" pitchFamily="2" charset="2"/>
              </a:rPr>
              <a:t>printf</a:t>
            </a:r>
            <a:r>
              <a:rPr lang="en-US" altLang="ko-KR" sz="1800" dirty="0" smtClean="0">
                <a:sym typeface="Wingdings" pitchFamily="2" charset="2"/>
              </a:rPr>
              <a:t>(3)?</a:t>
            </a:r>
          </a:p>
          <a:p>
            <a:pPr marL="1219200" lvl="2" indent="-285750" eaLnBrk="1" hangingPunct="1"/>
            <a:r>
              <a:rPr lang="en-US" altLang="ko-KR" sz="1600" dirty="0" smtClean="0">
                <a:sym typeface="Wingdings" pitchFamily="2" charset="2"/>
              </a:rPr>
              <a:t>“man 3 </a:t>
            </a:r>
            <a:r>
              <a:rPr lang="en-US" altLang="ko-KR" sz="1600" dirty="0" err="1" smtClean="0">
                <a:sym typeface="Wingdings" pitchFamily="2" charset="2"/>
              </a:rPr>
              <a:t>printf</a:t>
            </a:r>
            <a:r>
              <a:rPr lang="en-US" altLang="ko-KR" sz="1600" dirty="0" smtClean="0">
                <a:sym typeface="Wingdings" pitchFamily="2" charset="2"/>
              </a:rPr>
              <a:t>”</a:t>
            </a:r>
          </a:p>
          <a:p>
            <a:pPr marL="1143000" lvl="2" indent="-228600" eaLnBrk="1" hangingPunct="1"/>
            <a:r>
              <a:rPr lang="en-US" altLang="ko-KR" dirty="0" smtClean="0">
                <a:sym typeface="Wingdings" pitchFamily="2" charset="2"/>
              </a:rPr>
              <a:t>(3) means library function – Section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3 means library function.</a:t>
            </a:r>
            <a:endParaRPr lang="ko-KR" altLang="en-US" dirty="0" smtClean="0"/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1.1 Systems Calls and Library Functions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91C0182-692F-451F-ABE1-5B9D5F932D3A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59080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System Calls</a:t>
            </a:r>
          </a:p>
          <a:p>
            <a:pPr marL="742950" lvl="1" indent="-285750" eaLnBrk="1" hangingPunct="1"/>
            <a:r>
              <a:rPr lang="en-US" altLang="ko-KR" dirty="0" smtClean="0"/>
              <a:t>Well-defined entry points directly into the kernel</a:t>
            </a:r>
          </a:p>
          <a:p>
            <a:pPr marL="742950" lvl="1" indent="-285750" eaLnBrk="1" hangingPunct="1"/>
            <a:r>
              <a:rPr lang="en-US" altLang="ko-KR" dirty="0" smtClean="0"/>
              <a:t>look like C functions which can be called from a user's program </a:t>
            </a:r>
          </a:p>
          <a:p>
            <a:pPr marL="742950" lvl="1" indent="-285750" eaLnBrk="1" hangingPunct="1"/>
            <a:r>
              <a:rPr lang="en-US" altLang="ko-KR" dirty="0" smtClean="0"/>
              <a:t>Example system calls:</a:t>
            </a:r>
          </a:p>
          <a:p>
            <a:pPr marL="1143000" lvl="2" indent="-228600" eaLnBrk="1" hangingPunct="1"/>
            <a:r>
              <a:rPr lang="en-US" altLang="ko-KR" dirty="0" smtClean="0"/>
              <a:t>open(), create(), close(), read(), write(), </a:t>
            </a:r>
            <a:r>
              <a:rPr lang="en-US" altLang="ko-KR" dirty="0" err="1" smtClean="0"/>
              <a:t>lseek</a:t>
            </a:r>
            <a:r>
              <a:rPr lang="en-US" altLang="ko-KR" dirty="0" smtClean="0"/>
              <a:t>(), unlink() </a:t>
            </a:r>
          </a:p>
          <a:p>
            <a:pPr marL="742950" lvl="1" indent="-285750" eaLnBrk="1" hangingPunct="1"/>
            <a:r>
              <a:rPr lang="en-US" altLang="ko-KR" dirty="0" smtClean="0"/>
              <a:t>Try the man page for </a:t>
            </a:r>
            <a:r>
              <a:rPr lang="en-US" altLang="ko-KR" dirty="0" smtClean="0">
                <a:latin typeface="Helvetica" pitchFamily="34" charset="0"/>
                <a:ea typeface="굴림" pitchFamily="50" charset="-127"/>
              </a:rPr>
              <a:t>“</a:t>
            </a:r>
            <a:r>
              <a:rPr lang="en-US" altLang="ko-KR" dirty="0" smtClean="0">
                <a:ea typeface="굴림" pitchFamily="50" charset="-127"/>
              </a:rPr>
              <a:t>write</a:t>
            </a:r>
            <a:r>
              <a:rPr lang="en-US" altLang="ko-KR" dirty="0" smtClean="0">
                <a:latin typeface="Helvetica" pitchFamily="34" charset="0"/>
                <a:ea typeface="굴림" pitchFamily="50" charset="-127"/>
              </a:rPr>
              <a:t>”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 write(2)?</a:t>
            </a:r>
          </a:p>
          <a:p>
            <a:pPr marL="1143000" lvl="2" indent="-228600" eaLnBrk="1" hangingPunct="1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2 means system call – Section 2 means system call.</a:t>
            </a:r>
            <a:endParaRPr lang="ko-KR" altLang="en-US" dirty="0" smtClean="0">
              <a:ea typeface="굴림" pitchFamily="50" charset="-127"/>
              <a:sym typeface="Wingdings" pitchFamily="2" charset="2"/>
            </a:endParaRPr>
          </a:p>
        </p:txBody>
      </p:sp>
      <p:sp>
        <p:nvSpPr>
          <p:cNvPr id="2867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1.1 Systems Calls and Library Functions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B74407EE-1FD4-4271-85A7-968E74F9E24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09029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In which library file are the system calls included?</a:t>
            </a:r>
          </a:p>
          <a:p>
            <a:pPr marL="742950" lvl="1" indent="-285750" eaLnBrk="1" hangingPunct="1"/>
            <a:r>
              <a:rPr lang="en-US" altLang="ko-KR" sz="1800" dirty="0" err="1" smtClean="0"/>
              <a:t>libc</a:t>
            </a:r>
            <a:r>
              <a:rPr lang="en-US" altLang="ko-KR" sz="1800" dirty="0" smtClean="0"/>
              <a:t>: 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/lib/</a:t>
            </a:r>
            <a:r>
              <a:rPr lang="en-US" altLang="ko-KR" sz="1800" dirty="0" err="1" smtClean="0"/>
              <a:t>libc.a</a:t>
            </a:r>
            <a:endParaRPr lang="en-US" altLang="ko-KR" sz="1800" dirty="0" smtClean="0"/>
          </a:p>
          <a:p>
            <a:pPr marL="742950" lvl="1" indent="-285750" eaLnBrk="1" hangingPunct="1"/>
            <a:r>
              <a:rPr lang="en-US" altLang="ko-KR" sz="1800" dirty="0"/>
              <a:t>/* A </a:t>
            </a:r>
            <a:r>
              <a:rPr lang="en-US" altLang="ko-KR" sz="1800" dirty="0" smtClean="0"/>
              <a:t>“.a” </a:t>
            </a:r>
            <a:r>
              <a:rPr lang="en-US" altLang="ko-KR" sz="1800" dirty="0"/>
              <a:t>file is a static library, while a </a:t>
            </a:r>
            <a:r>
              <a:rPr lang="en-US" altLang="ko-KR" sz="1800" dirty="0" smtClean="0"/>
              <a:t>“.so” </a:t>
            </a:r>
            <a:r>
              <a:rPr lang="en-US" altLang="ko-KR" sz="1800" dirty="0"/>
              <a:t>file is a shared object (dynamic) library similar to a DLL on Windows</a:t>
            </a:r>
            <a:r>
              <a:rPr lang="en-US" altLang="ko-KR" sz="1800" dirty="0" smtClean="0"/>
              <a:t>.  */</a:t>
            </a:r>
            <a:endParaRPr lang="en-US" altLang="ko-KR" sz="1800" dirty="0" smtClean="0"/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Use “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” command (% 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t) to check the .o </a:t>
            </a:r>
            <a:r>
              <a:rPr lang="en-US" altLang="ko-KR" sz="2000" dirty="0" smtClean="0"/>
              <a:t>files</a:t>
            </a:r>
          </a:p>
          <a:p>
            <a:pPr lvl="1" eaLnBrk="1" hangingPunct="1"/>
            <a:r>
              <a:rPr lang="en-US" altLang="ko-KR" sz="1600" dirty="0" err="1"/>
              <a:t>a</a:t>
            </a:r>
            <a:r>
              <a:rPr lang="en-US" altLang="ko-KR" sz="1600" dirty="0" err="1" smtClean="0"/>
              <a:t>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–t 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/lib/</a:t>
            </a:r>
            <a:r>
              <a:rPr lang="en-US" altLang="ko-KR" sz="1600" dirty="0" err="1" smtClean="0"/>
              <a:t>libc.a</a:t>
            </a:r>
            <a:endParaRPr lang="en-US" altLang="ko-KR" sz="16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Use nm (name) command (nm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g) to check the functions implemented</a:t>
            </a:r>
            <a:endParaRPr lang="ko-KR" altLang="en-US" sz="2000" dirty="0" smtClean="0"/>
          </a:p>
        </p:txBody>
      </p:sp>
      <p:sp>
        <p:nvSpPr>
          <p:cNvPr id="2970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1.1 Systems Calls and Library Functions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B87683F-A77E-44F0-B5F1-5690AA32A46A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81329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What else in </a:t>
            </a:r>
            <a:r>
              <a:rPr lang="en-US" altLang="ko-KR" sz="2000" dirty="0" err="1" smtClean="0"/>
              <a:t>libc.a</a:t>
            </a:r>
            <a:r>
              <a:rPr lang="en-US" altLang="ko-KR" sz="2000" dirty="0" smtClean="0"/>
              <a:t>?</a:t>
            </a:r>
          </a:p>
          <a:p>
            <a:pPr marL="742950" lvl="1" indent="-285750" eaLnBrk="1" hangingPunct="1"/>
            <a:r>
              <a:rPr lang="en-US" altLang="ko-KR" sz="1800" dirty="0" smtClean="0"/>
              <a:t>C std library functions</a:t>
            </a:r>
          </a:p>
          <a:p>
            <a:pPr marL="742950" lvl="1" indent="-285750" eaLnBrk="1" hangingPunct="1"/>
            <a:r>
              <a:rPr lang="en-US" altLang="ko-KR" sz="1800" dirty="0" smtClean="0"/>
              <a:t>Std I/O library functions</a:t>
            </a:r>
          </a:p>
          <a:p>
            <a:pPr marL="742950" lvl="1" indent="-285750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Other library functions?</a:t>
            </a:r>
          </a:p>
          <a:p>
            <a:pPr marL="742950" lvl="1" indent="-285750" eaLnBrk="1" hangingPunct="1"/>
            <a:r>
              <a:rPr lang="en-US" altLang="ko-KR" sz="1800" dirty="0" err="1" smtClean="0"/>
              <a:t>libm.a</a:t>
            </a:r>
            <a:r>
              <a:rPr lang="en-US" altLang="ko-KR" sz="1800" dirty="0" smtClean="0"/>
              <a:t> – math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library</a:t>
            </a:r>
          </a:p>
          <a:p>
            <a:pPr marL="742950" lvl="1" indent="-285750" eaLnBrk="1" hangingPunct="1"/>
            <a:r>
              <a:rPr lang="en-US" altLang="ko-KR" sz="1800" dirty="0" smtClean="0"/>
              <a:t>libf77.a – </a:t>
            </a:r>
            <a:r>
              <a:rPr lang="en-US" altLang="ko-KR" sz="1800" dirty="0"/>
              <a:t>F</a:t>
            </a:r>
            <a:r>
              <a:rPr lang="en-US" altLang="ko-KR" sz="1800" dirty="0" smtClean="0"/>
              <a:t>ortran 77</a:t>
            </a:r>
          </a:p>
          <a:p>
            <a:pPr marL="742950" lvl="1" indent="-285750" eaLnBrk="1" hangingPunct="1"/>
            <a:r>
              <a:rPr lang="en-US" altLang="ko-KR" sz="1800" dirty="0" err="1" smtClean="0"/>
              <a:t>libcurses.a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latin typeface="Times New Roman" pitchFamily="18" charset="0"/>
              </a:rPr>
              <a:t>…</a:t>
            </a:r>
            <a:endParaRPr lang="ko-KR" altLang="en-US" sz="1800" dirty="0" smtClean="0">
              <a:latin typeface="Times New Roman" pitchFamily="18" charset="0"/>
            </a:endParaRPr>
          </a:p>
        </p:txBody>
      </p:sp>
      <p:sp>
        <p:nvSpPr>
          <p:cNvPr id="3072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1.1 Systems Calls and Library Functions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C7FE680-686D-4A77-B9D3-9A65FD2597A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25649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When a user program calls a system call, it invokes a kernel service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Two phases</a:t>
            </a:r>
          </a:p>
          <a:p>
            <a:pPr marL="742950" lvl="1" indent="-285750" eaLnBrk="1" hangingPunct="1"/>
            <a:r>
              <a:rPr lang="en-US" altLang="ko-KR" sz="1800" dirty="0" smtClean="0"/>
              <a:t>User code execution </a:t>
            </a:r>
            <a:r>
              <a:rPr lang="en-US" altLang="ko-KR" sz="1800" dirty="0" smtClean="0">
                <a:sym typeface="Wingdings" pitchFamily="2" charset="2"/>
              </a:rPr>
              <a:t> user space/mode</a:t>
            </a:r>
            <a:endParaRPr lang="en-US" altLang="ko-KR" sz="1800" dirty="0" smtClean="0"/>
          </a:p>
          <a:p>
            <a:pPr marL="742950" lvl="1" indent="-285750" eaLnBrk="1" hangingPunct="1"/>
            <a:r>
              <a:rPr lang="en-US" altLang="ko-KR" sz="1800" dirty="0" smtClean="0"/>
              <a:t>Kernel code execution </a:t>
            </a:r>
            <a:r>
              <a:rPr lang="en-US" altLang="ko-KR" sz="1800" dirty="0" smtClean="0">
                <a:sym typeface="Wingdings" pitchFamily="2" charset="2"/>
              </a:rPr>
              <a:t> kernel space/mode</a:t>
            </a:r>
          </a:p>
          <a:p>
            <a:pPr marL="742950" lvl="1" indent="-285750" eaLnBrk="1" hangingPunct="1"/>
            <a:endParaRPr lang="en-US" altLang="ko-KR" sz="1800" dirty="0" smtClean="0">
              <a:sym typeface="Wingdings" pitchFamily="2" charset="2"/>
            </a:endParaRPr>
          </a:p>
          <a:p>
            <a:pPr eaLnBrk="1" hangingPunct="1"/>
            <a:r>
              <a:rPr lang="en-US" altLang="ko-KR" sz="2000" dirty="0" smtClean="0">
                <a:sym typeface="Wingdings" pitchFamily="2" charset="2"/>
              </a:rPr>
              <a:t>Kernel mode</a:t>
            </a:r>
          </a:p>
          <a:p>
            <a:pPr marL="742950" lvl="1" indent="-285750" eaLnBrk="1" hangingPunct="1"/>
            <a:r>
              <a:rPr lang="en-US" altLang="ko-KR" dirty="0" smtClean="0">
                <a:sym typeface="Wingdings" pitchFamily="2" charset="2"/>
              </a:rPr>
              <a:t>Usually enabled by an exception such as interrupts, etc.  </a:t>
            </a:r>
          </a:p>
          <a:p>
            <a:pPr marL="742950" lvl="1" indent="-285750" eaLnBrk="1" hangingPunct="1"/>
            <a:r>
              <a:rPr lang="en-US" altLang="ko-KR" dirty="0" smtClean="0">
                <a:sym typeface="Wingdings" pitchFamily="2" charset="2"/>
              </a:rPr>
              <a:t>Enabled within a system call by a trap (SW interrupt)</a:t>
            </a:r>
            <a:endParaRPr lang="ko-KR" altLang="en-US" dirty="0" smtClean="0">
              <a:sym typeface="Wingdings" pitchFamily="2" charset="2"/>
            </a:endParaRPr>
          </a:p>
        </p:txBody>
      </p:sp>
      <p:sp>
        <p:nvSpPr>
          <p:cNvPr id="3174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1.2 System Call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64305A4-2766-4322-8F8B-EB29EA793935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1.2 System Call Structure</a:t>
            </a:r>
            <a:endParaRPr lang="ko-KR" altLang="en-US" smtClean="0"/>
          </a:p>
        </p:txBody>
      </p:sp>
      <p:grpSp>
        <p:nvGrpSpPr>
          <p:cNvPr id="35845" name="Group 48"/>
          <p:cNvGrpSpPr>
            <a:grpSpLocks/>
          </p:cNvGrpSpPr>
          <p:nvPr/>
        </p:nvGrpSpPr>
        <p:grpSpPr bwMode="auto">
          <a:xfrm>
            <a:off x="2860675" y="1087438"/>
            <a:ext cx="5041900" cy="5221287"/>
            <a:chOff x="810" y="884"/>
            <a:chExt cx="3176" cy="3289"/>
          </a:xfrm>
        </p:grpSpPr>
        <p:grpSp>
          <p:nvGrpSpPr>
            <p:cNvPr id="35846" name="Group 16"/>
            <p:cNvGrpSpPr>
              <a:grpSpLocks/>
            </p:cNvGrpSpPr>
            <p:nvPr/>
          </p:nvGrpSpPr>
          <p:grpSpPr bwMode="auto">
            <a:xfrm>
              <a:off x="810" y="884"/>
              <a:ext cx="3176" cy="1157"/>
              <a:chOff x="810" y="1088"/>
              <a:chExt cx="3176" cy="1157"/>
            </a:xfrm>
          </p:grpSpPr>
          <p:grpSp>
            <p:nvGrpSpPr>
              <p:cNvPr id="35847" name="Group 12"/>
              <p:cNvGrpSpPr>
                <a:grpSpLocks/>
              </p:cNvGrpSpPr>
              <p:nvPr/>
            </p:nvGrpSpPr>
            <p:grpSpPr bwMode="auto">
              <a:xfrm>
                <a:off x="952" y="1366"/>
                <a:ext cx="1361" cy="709"/>
                <a:chOff x="952" y="1366"/>
                <a:chExt cx="1361" cy="709"/>
              </a:xfrm>
            </p:grpSpPr>
            <p:sp>
              <p:nvSpPr>
                <p:cNvPr id="35848" name="Rectangle 5"/>
                <p:cNvSpPr>
                  <a:spLocks noChangeArrowheads="1"/>
                </p:cNvSpPr>
                <p:nvPr/>
              </p:nvSpPr>
              <p:spPr bwMode="auto">
                <a:xfrm>
                  <a:off x="952" y="1565"/>
                  <a:ext cx="1361" cy="5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584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1" y="1366"/>
                  <a:ext cx="83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800">
                      <a:latin typeface="굴림" pitchFamily="50" charset="-127"/>
                      <a:ea typeface="굴림" pitchFamily="50" charset="-127"/>
                    </a:rPr>
                    <a:t>read(x,y,z)</a:t>
                  </a:r>
                </a:p>
              </p:txBody>
            </p:sp>
            <p:sp>
              <p:nvSpPr>
                <p:cNvPr id="3585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981" y="1621"/>
                  <a:ext cx="1269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>
                      <a:latin typeface="굴림" pitchFamily="50" charset="-127"/>
                      <a:ea typeface="굴림" pitchFamily="50" charset="-127"/>
                    </a:rPr>
                    <a:t>System Call No = 3</a:t>
                  </a:r>
                </a:p>
                <a:p>
                  <a:r>
                    <a:rPr lang="en-US" altLang="ko-KR" sz="1600">
                      <a:latin typeface="굴림" pitchFamily="50" charset="-127"/>
                      <a:ea typeface="굴림" pitchFamily="50" charset="-127"/>
                    </a:rPr>
                    <a:t>Trap instruction</a:t>
                  </a:r>
                </a:p>
              </p:txBody>
            </p:sp>
          </p:grpSp>
          <p:grpSp>
            <p:nvGrpSpPr>
              <p:cNvPr id="35851" name="Group 13"/>
              <p:cNvGrpSpPr>
                <a:grpSpLocks/>
              </p:cNvGrpSpPr>
              <p:nvPr/>
            </p:nvGrpSpPr>
            <p:grpSpPr bwMode="auto">
              <a:xfrm>
                <a:off x="2455" y="1366"/>
                <a:ext cx="1361" cy="709"/>
                <a:chOff x="3220" y="1422"/>
                <a:chExt cx="1361" cy="709"/>
              </a:xfrm>
            </p:grpSpPr>
            <p:sp>
              <p:nvSpPr>
                <p:cNvPr id="358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04" y="1422"/>
                  <a:ext cx="8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800">
                      <a:latin typeface="굴림" pitchFamily="50" charset="-127"/>
                      <a:ea typeface="굴림" pitchFamily="50" charset="-127"/>
                    </a:rPr>
                    <a:t>write(a,b,c)</a:t>
                  </a:r>
                </a:p>
              </p:txBody>
            </p:sp>
            <p:sp>
              <p:nvSpPr>
                <p:cNvPr id="3585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49" y="1678"/>
                  <a:ext cx="1269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>
                      <a:latin typeface="굴림" pitchFamily="50" charset="-127"/>
                      <a:ea typeface="굴림" pitchFamily="50" charset="-127"/>
                    </a:rPr>
                    <a:t>System Call No = 4</a:t>
                  </a:r>
                </a:p>
                <a:p>
                  <a:r>
                    <a:rPr lang="en-US" altLang="ko-KR" sz="1600">
                      <a:latin typeface="굴림" pitchFamily="50" charset="-127"/>
                      <a:ea typeface="굴림" pitchFamily="50" charset="-127"/>
                    </a:rPr>
                    <a:t>Trap instruction</a:t>
                  </a:r>
                </a:p>
              </p:txBody>
            </p:sp>
            <p:sp>
              <p:nvSpPr>
                <p:cNvPr id="35854" name="Rectangle 11"/>
                <p:cNvSpPr>
                  <a:spLocks noChangeArrowheads="1"/>
                </p:cNvSpPr>
                <p:nvPr/>
              </p:nvSpPr>
              <p:spPr bwMode="auto">
                <a:xfrm>
                  <a:off x="3220" y="1621"/>
                  <a:ext cx="1361" cy="5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sp>
            <p:nvSpPr>
              <p:cNvPr id="35855" name="Rectangle 14"/>
              <p:cNvSpPr>
                <a:spLocks noChangeArrowheads="1"/>
              </p:cNvSpPr>
              <p:nvPr/>
            </p:nvSpPr>
            <p:spPr bwMode="auto">
              <a:xfrm>
                <a:off x="810" y="1338"/>
                <a:ext cx="3176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56" name="Text Box 15"/>
              <p:cNvSpPr txBox="1">
                <a:spLocks noChangeArrowheads="1"/>
              </p:cNvSpPr>
              <p:nvPr/>
            </p:nvSpPr>
            <p:spPr bwMode="auto">
              <a:xfrm>
                <a:off x="1718" y="1088"/>
                <a:ext cx="1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>
                    <a:latin typeface="굴림" pitchFamily="50" charset="-127"/>
                    <a:ea typeface="굴림" pitchFamily="50" charset="-127"/>
                  </a:rPr>
                  <a:t>User Space/Mode</a:t>
                </a:r>
              </a:p>
            </p:txBody>
          </p:sp>
        </p:grpSp>
        <p:grpSp>
          <p:nvGrpSpPr>
            <p:cNvPr id="35857" name="Group 34"/>
            <p:cNvGrpSpPr>
              <a:grpSpLocks/>
            </p:cNvGrpSpPr>
            <p:nvPr/>
          </p:nvGrpSpPr>
          <p:grpSpPr bwMode="auto">
            <a:xfrm>
              <a:off x="2030" y="3322"/>
              <a:ext cx="822" cy="509"/>
              <a:chOff x="4326" y="1735"/>
              <a:chExt cx="822" cy="509"/>
            </a:xfrm>
          </p:grpSpPr>
          <p:sp>
            <p:nvSpPr>
              <p:cNvPr id="35858" name="Rectangle 19"/>
              <p:cNvSpPr>
                <a:spLocks noChangeArrowheads="1"/>
              </p:cNvSpPr>
              <p:nvPr/>
            </p:nvSpPr>
            <p:spPr bwMode="auto">
              <a:xfrm>
                <a:off x="4326" y="1933"/>
                <a:ext cx="822" cy="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59" name="Text Box 20"/>
              <p:cNvSpPr txBox="1">
                <a:spLocks noChangeArrowheads="1"/>
              </p:cNvSpPr>
              <p:nvPr/>
            </p:nvSpPr>
            <p:spPr bwMode="auto">
              <a:xfrm>
                <a:off x="4553" y="1735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write</a:t>
                </a:r>
              </a:p>
            </p:txBody>
          </p:sp>
        </p:grpSp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810" y="2387"/>
              <a:ext cx="3176" cy="15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861" name="Text Box 27"/>
            <p:cNvSpPr txBox="1">
              <a:spLocks noChangeArrowheads="1"/>
            </p:cNvSpPr>
            <p:nvPr/>
          </p:nvSpPr>
          <p:spPr bwMode="auto">
            <a:xfrm>
              <a:off x="1604" y="3923"/>
              <a:ext cx="1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굴림" pitchFamily="50" charset="-127"/>
                  <a:ea typeface="굴림" pitchFamily="50" charset="-127"/>
                </a:rPr>
                <a:t>Kernel Space/Mode</a:t>
              </a:r>
            </a:p>
          </p:txBody>
        </p:sp>
        <p:grpSp>
          <p:nvGrpSpPr>
            <p:cNvPr id="35862" name="Group 30"/>
            <p:cNvGrpSpPr>
              <a:grpSpLocks/>
            </p:cNvGrpSpPr>
            <p:nvPr/>
          </p:nvGrpSpPr>
          <p:grpSpPr bwMode="auto">
            <a:xfrm>
              <a:off x="1831" y="2387"/>
              <a:ext cx="1248" cy="312"/>
              <a:chOff x="4212" y="2897"/>
              <a:chExt cx="1248" cy="312"/>
            </a:xfrm>
          </p:grpSpPr>
          <p:sp>
            <p:nvSpPr>
              <p:cNvPr id="35863" name="Rectangle 28"/>
              <p:cNvSpPr>
                <a:spLocks noChangeArrowheads="1"/>
              </p:cNvSpPr>
              <p:nvPr/>
            </p:nvSpPr>
            <p:spPr bwMode="auto">
              <a:xfrm>
                <a:off x="4212" y="2897"/>
                <a:ext cx="1248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64" name="Text Box 29"/>
              <p:cNvSpPr txBox="1">
                <a:spLocks noChangeArrowheads="1"/>
              </p:cNvSpPr>
              <p:nvPr/>
            </p:nvSpPr>
            <p:spPr bwMode="auto">
              <a:xfrm>
                <a:off x="4268" y="2935"/>
                <a:ext cx="11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굴림" pitchFamily="50" charset="-127"/>
                    <a:ea typeface="굴림" pitchFamily="50" charset="-127"/>
                  </a:rPr>
                  <a:t>Interrupt Handler</a:t>
                </a:r>
              </a:p>
            </p:txBody>
          </p:sp>
        </p:grpSp>
        <p:grpSp>
          <p:nvGrpSpPr>
            <p:cNvPr id="35865" name="Group 31"/>
            <p:cNvGrpSpPr>
              <a:grpSpLocks/>
            </p:cNvGrpSpPr>
            <p:nvPr/>
          </p:nvGrpSpPr>
          <p:grpSpPr bwMode="auto">
            <a:xfrm>
              <a:off x="1831" y="2840"/>
              <a:ext cx="1248" cy="312"/>
              <a:chOff x="4212" y="2897"/>
              <a:chExt cx="1248" cy="312"/>
            </a:xfrm>
          </p:grpSpPr>
          <p:sp>
            <p:nvSpPr>
              <p:cNvPr id="35866" name="Rectangle 32"/>
              <p:cNvSpPr>
                <a:spLocks noChangeArrowheads="1"/>
              </p:cNvSpPr>
              <p:nvPr/>
            </p:nvSpPr>
            <p:spPr bwMode="auto">
              <a:xfrm>
                <a:off x="4212" y="2897"/>
                <a:ext cx="1248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67" name="Text Box 33"/>
              <p:cNvSpPr txBox="1">
                <a:spLocks noChangeArrowheads="1"/>
              </p:cNvSpPr>
              <p:nvPr/>
            </p:nvSpPr>
            <p:spPr bwMode="auto">
              <a:xfrm>
                <a:off x="4268" y="2935"/>
                <a:ext cx="118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>
                    <a:latin typeface="굴림" pitchFamily="50" charset="-127"/>
                    <a:ea typeface="굴림" pitchFamily="50" charset="-127"/>
                  </a:rPr>
                  <a:t>System Call Table</a:t>
                </a:r>
              </a:p>
            </p:txBody>
          </p:sp>
        </p:grpSp>
        <p:grpSp>
          <p:nvGrpSpPr>
            <p:cNvPr id="35868" name="Group 35"/>
            <p:cNvGrpSpPr>
              <a:grpSpLocks/>
            </p:cNvGrpSpPr>
            <p:nvPr/>
          </p:nvGrpSpPr>
          <p:grpSpPr bwMode="auto">
            <a:xfrm>
              <a:off x="3078" y="3322"/>
              <a:ext cx="822" cy="509"/>
              <a:chOff x="4326" y="1735"/>
              <a:chExt cx="822" cy="509"/>
            </a:xfrm>
          </p:grpSpPr>
          <p:sp>
            <p:nvSpPr>
              <p:cNvPr id="35869" name="Rectangle 36"/>
              <p:cNvSpPr>
                <a:spLocks noChangeArrowheads="1"/>
              </p:cNvSpPr>
              <p:nvPr/>
            </p:nvSpPr>
            <p:spPr bwMode="auto">
              <a:xfrm>
                <a:off x="4326" y="1933"/>
                <a:ext cx="822" cy="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70" name="Text Box 37"/>
              <p:cNvSpPr txBox="1">
                <a:spLocks noChangeArrowheads="1"/>
              </p:cNvSpPr>
              <p:nvPr/>
            </p:nvSpPr>
            <p:spPr bwMode="auto">
              <a:xfrm>
                <a:off x="4553" y="1735"/>
                <a:ext cx="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ko-KR" altLang="ko-KR" sz="1800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35871" name="Group 38"/>
            <p:cNvGrpSpPr>
              <a:grpSpLocks/>
            </p:cNvGrpSpPr>
            <p:nvPr/>
          </p:nvGrpSpPr>
          <p:grpSpPr bwMode="auto">
            <a:xfrm>
              <a:off x="896" y="3324"/>
              <a:ext cx="822" cy="509"/>
              <a:chOff x="4326" y="1735"/>
              <a:chExt cx="822" cy="509"/>
            </a:xfrm>
          </p:grpSpPr>
          <p:sp>
            <p:nvSpPr>
              <p:cNvPr id="35872" name="Rectangle 39"/>
              <p:cNvSpPr>
                <a:spLocks noChangeArrowheads="1"/>
              </p:cNvSpPr>
              <p:nvPr/>
            </p:nvSpPr>
            <p:spPr bwMode="auto">
              <a:xfrm>
                <a:off x="4326" y="1933"/>
                <a:ext cx="822" cy="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873" name="Text Box 40"/>
              <p:cNvSpPr txBox="1">
                <a:spLocks noChangeArrowheads="1"/>
              </p:cNvSpPr>
              <p:nvPr/>
            </p:nvSpPr>
            <p:spPr bwMode="auto">
              <a:xfrm>
                <a:off x="4553" y="1735"/>
                <a:ext cx="4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read</a:t>
                </a:r>
              </a:p>
            </p:txBody>
          </p:sp>
        </p:grpSp>
        <p:sp>
          <p:nvSpPr>
            <p:cNvPr id="35874" name="Line 42"/>
            <p:cNvSpPr>
              <a:spLocks noChangeShapeType="1"/>
            </p:cNvSpPr>
            <p:nvPr/>
          </p:nvSpPr>
          <p:spPr bwMode="auto">
            <a:xfrm>
              <a:off x="1718" y="1877"/>
              <a:ext cx="567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Line 43"/>
            <p:cNvSpPr>
              <a:spLocks noChangeShapeType="1"/>
            </p:cNvSpPr>
            <p:nvPr/>
          </p:nvSpPr>
          <p:spPr bwMode="auto">
            <a:xfrm flipH="1">
              <a:off x="2455" y="1877"/>
              <a:ext cx="567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Line 44"/>
            <p:cNvSpPr>
              <a:spLocks noChangeShapeType="1"/>
            </p:cNvSpPr>
            <p:nvPr/>
          </p:nvSpPr>
          <p:spPr bwMode="auto">
            <a:xfrm>
              <a:off x="2370" y="2699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Line 45"/>
            <p:cNvSpPr>
              <a:spLocks noChangeShapeType="1"/>
            </p:cNvSpPr>
            <p:nvPr/>
          </p:nvSpPr>
          <p:spPr bwMode="auto">
            <a:xfrm flipH="1">
              <a:off x="1349" y="3152"/>
              <a:ext cx="82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Line 46"/>
            <p:cNvSpPr>
              <a:spLocks noChangeShapeType="1"/>
            </p:cNvSpPr>
            <p:nvPr/>
          </p:nvSpPr>
          <p:spPr bwMode="auto">
            <a:xfrm>
              <a:off x="2370" y="3152"/>
              <a:ext cx="5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Line 47"/>
            <p:cNvSpPr>
              <a:spLocks noChangeShapeType="1"/>
            </p:cNvSpPr>
            <p:nvPr/>
          </p:nvSpPr>
          <p:spPr bwMode="auto">
            <a:xfrm>
              <a:off x="2653" y="3152"/>
              <a:ext cx="82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47494</TotalTime>
  <Words>643</Words>
  <Application>Microsoft Office PowerPoint</Application>
  <PresentationFormat>사용자 지정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HY얕은샘물M</vt:lpstr>
      <vt:lpstr>NewCenturySchlbk</vt:lpstr>
      <vt:lpstr>굴림</vt:lpstr>
      <vt:lpstr>굴림체</vt:lpstr>
      <vt:lpstr>맑은 고딕</vt:lpstr>
      <vt:lpstr>바탕</vt:lpstr>
      <vt:lpstr>휴먼엑스포</vt:lpstr>
      <vt:lpstr>휴먼태가람체</vt:lpstr>
      <vt:lpstr>Arial</vt:lpstr>
      <vt:lpstr>Century Gothic</vt:lpstr>
      <vt:lpstr>Helvetica</vt:lpstr>
      <vt:lpstr>Tahoma</vt:lpstr>
      <vt:lpstr>Times New Roman</vt:lpstr>
      <vt:lpstr>Wingdings</vt:lpstr>
      <vt:lpstr>교육교재템플릿040323</vt:lpstr>
      <vt:lpstr>제 1 장 – System Call (Overview)</vt:lpstr>
      <vt:lpstr>제 1장 목차</vt:lpstr>
      <vt:lpstr>1.1 Systems Calls and Library Functions</vt:lpstr>
      <vt:lpstr>1.1 Systems Calls and Library Functions</vt:lpstr>
      <vt:lpstr>1.1 Systems Calls and Library Functions</vt:lpstr>
      <vt:lpstr>1.1 Systems Calls and Library Functions</vt:lpstr>
      <vt:lpstr>1.1 Systems Calls and Library Functions</vt:lpstr>
      <vt:lpstr>1.2 System Call Structure</vt:lpstr>
      <vt:lpstr>1.2 System Call Structure</vt:lpstr>
      <vt:lpstr>1.2 Systems Call Structure</vt:lpstr>
      <vt:lpstr>1.3 Systems Calls: Number and Name</vt:lpstr>
      <vt:lpstr>1.4 명령어 </vt:lpstr>
    </vt:vector>
  </TitlesOfParts>
  <Company>KCSC(한국소프트웨어컴포넌트컨소시엄)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Prof.Jang</cp:lastModifiedBy>
  <cp:revision>1842</cp:revision>
  <dcterms:created xsi:type="dcterms:W3CDTF">2002-02-15T02:31:30Z</dcterms:created>
  <dcterms:modified xsi:type="dcterms:W3CDTF">2015-09-08T23:24:54Z</dcterms:modified>
</cp:coreProperties>
</file>