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7"/>
  </p:notesMasterIdLst>
  <p:handoutMasterIdLst>
    <p:handoutMasterId r:id="rId28"/>
  </p:handoutMasterIdLst>
  <p:sldIdLst>
    <p:sldId id="2675" r:id="rId2"/>
    <p:sldId id="2665" r:id="rId3"/>
    <p:sldId id="2713" r:id="rId4"/>
    <p:sldId id="2671" r:id="rId5"/>
    <p:sldId id="2714" r:id="rId6"/>
    <p:sldId id="2680" r:id="rId7"/>
    <p:sldId id="2689" r:id="rId8"/>
    <p:sldId id="2691" r:id="rId9"/>
    <p:sldId id="2692" r:id="rId10"/>
    <p:sldId id="2693" r:id="rId11"/>
    <p:sldId id="2694" r:id="rId12"/>
    <p:sldId id="2695" r:id="rId13"/>
    <p:sldId id="2696" r:id="rId14"/>
    <p:sldId id="2681" r:id="rId15"/>
    <p:sldId id="2697" r:id="rId16"/>
    <p:sldId id="2700" r:id="rId17"/>
    <p:sldId id="2702" r:id="rId18"/>
    <p:sldId id="2703" r:id="rId19"/>
    <p:sldId id="2706" r:id="rId20"/>
    <p:sldId id="2708" r:id="rId21"/>
    <p:sldId id="2704" r:id="rId22"/>
    <p:sldId id="2701" r:id="rId23"/>
    <p:sldId id="2699" r:id="rId24"/>
    <p:sldId id="2709" r:id="rId25"/>
    <p:sldId id="2712" r:id="rId26"/>
  </p:sldIdLst>
  <p:sldSz cx="11049000" cy="6858000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5pPr>
    <a:lvl6pPr marL="2286000" algn="l" defTabSz="914400" rtl="0" eaLnBrk="1" latinLnBrk="1" hangingPunct="1"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6pPr>
    <a:lvl7pPr marL="2743200" algn="l" defTabSz="914400" rtl="0" eaLnBrk="1" latinLnBrk="1" hangingPunct="1"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7pPr>
    <a:lvl8pPr marL="3200400" algn="l" defTabSz="914400" rtl="0" eaLnBrk="1" latinLnBrk="1" hangingPunct="1"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8pPr>
    <a:lvl9pPr marL="3657600" algn="l" defTabSz="914400" rtl="0" eaLnBrk="1" latinLnBrk="1" hangingPunct="1">
      <a:defRPr kumimoji="1" sz="2100" kern="1200">
        <a:solidFill>
          <a:schemeClr val="tx1"/>
        </a:solidFill>
        <a:latin typeface="Tahoma" pitchFamily="34" charset="0"/>
        <a:ea typeface="굴림체" pitchFamily="49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19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33">
          <p15:clr>
            <a:srgbClr val="A4A3A4"/>
          </p15:clr>
        </p15:guide>
        <p15:guide id="6" pos="6428">
          <p15:clr>
            <a:srgbClr val="A4A3A4"/>
          </p15:clr>
        </p15:guide>
        <p15:guide id="7" pos="395">
          <p15:clr>
            <a:srgbClr val="A4A3A4"/>
          </p15:clr>
        </p15:guide>
        <p15:guide id="8" pos="3480">
          <p15:clr>
            <a:srgbClr val="A4A3A4"/>
          </p15:clr>
        </p15:guide>
        <p15:guide id="9" pos="1031">
          <p15:clr>
            <a:srgbClr val="A4A3A4"/>
          </p15:clr>
        </p15:guide>
        <p15:guide id="10" pos="35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C9FF"/>
    <a:srgbClr val="E7FFFF"/>
    <a:srgbClr val="DEEFFE"/>
    <a:srgbClr val="E2E7FE"/>
    <a:srgbClr val="FDFEDA"/>
    <a:srgbClr val="FFFFCC"/>
    <a:srgbClr val="FFFFBD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9" autoAdjust="0"/>
    <p:restoredTop sz="98429" autoAdjust="0"/>
  </p:normalViewPr>
  <p:slideViewPr>
    <p:cSldViewPr>
      <p:cViewPr varScale="1">
        <p:scale>
          <a:sx n="90" d="100"/>
          <a:sy n="90" d="100"/>
        </p:scale>
        <p:origin x="-810" y="-96"/>
      </p:cViewPr>
      <p:guideLst>
        <p:guide orient="horz" pos="4319"/>
        <p:guide orient="horz" pos="618"/>
        <p:guide orient="horz" pos="4110"/>
        <p:guide orient="horz" pos="708"/>
        <p:guide pos="33"/>
        <p:guide pos="6428"/>
        <p:guide pos="395"/>
        <p:guide pos="3480"/>
        <p:guide pos="1031"/>
        <p:guide pos="3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1692" y="-102"/>
      </p:cViewPr>
      <p:guideLst>
        <p:guide orient="horz" pos="3110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425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6238" y="768350"/>
            <a:ext cx="59642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469900" y="554038"/>
            <a:ext cx="57404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dirty="0"/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447675" y="231775"/>
            <a:ext cx="3178175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200" b="1" dirty="0">
                <a:latin typeface="NewCenturySchlbk" pitchFamily="18" charset="0"/>
                <a:ea typeface="HY얕은샘물M" pitchFamily="18" charset="-127"/>
              </a:rPr>
              <a:t>KCSC</a:t>
            </a:r>
            <a:r>
              <a:rPr lang="en-US" altLang="ko-KR" sz="1200" b="1" dirty="0">
                <a:latin typeface="HY얕은샘물M" pitchFamily="18" charset="-127"/>
                <a:ea typeface="HY얕은샘물M" pitchFamily="18" charset="-127"/>
              </a:rPr>
              <a:t> SW</a:t>
            </a:r>
            <a:r>
              <a:rPr lang="ko-KR" altLang="en-US" sz="1200" b="1" dirty="0">
                <a:latin typeface="HY얕은샘물M" pitchFamily="18" charset="-127"/>
                <a:ea typeface="HY얕은샘물M" pitchFamily="18" charset="-127"/>
              </a:rPr>
              <a:t>컴포넌트 전문 교육 과정</a:t>
            </a:r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452438" y="4681538"/>
            <a:ext cx="5740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dirty="0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2416175" y="9488488"/>
            <a:ext cx="1965325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US" altLang="ko-KR" sz="1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휴먼태가람체" pitchFamily="18" charset="-127"/>
                <a:ea typeface="휴먼태가람체" pitchFamily="18" charset="-127"/>
              </a:rPr>
              <a:t>- </a:t>
            </a:r>
            <a:fld id="{BDEB18B4-ABCD-4C5A-A6B4-85E955A265D2}" type="slidenum">
              <a:rPr lang="en-US" altLang="ko-KR" sz="1000" b="1">
                <a:effectLst>
                  <a:outerShdw blurRad="38100" dist="38100" dir="2700000" algn="tl">
                    <a:srgbClr val="C0C0C0"/>
                  </a:outerShdw>
                </a:effectLst>
                <a:latin typeface="휴먼태가람체" pitchFamily="18" charset="-127"/>
                <a:ea typeface="휴먼태가람체" pitchFamily="18" charset="-127"/>
              </a:rPr>
              <a:pPr algn="ctr">
                <a:defRPr/>
              </a:pPr>
              <a:t>‹#›</a:t>
            </a:fld>
            <a:r>
              <a:rPr lang="en-US" altLang="ko-KR" sz="1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휴먼태가람체" pitchFamily="18" charset="-127"/>
                <a:ea typeface="휴먼태가람체" pitchFamily="18" charset="-127"/>
              </a:rPr>
              <a:t> -</a:t>
            </a:r>
          </a:p>
        </p:txBody>
      </p:sp>
      <p:pic>
        <p:nvPicPr>
          <p:cNvPr id="7175" name="Picture 18" descr="KCSC전체로고0211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2100" y="9501188"/>
            <a:ext cx="2568575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2416175" y="295275"/>
            <a:ext cx="3776663" cy="1968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defTabSz="915988">
              <a:spcBef>
                <a:spcPct val="50000"/>
              </a:spcBef>
              <a:defRPr/>
            </a:pPr>
            <a:r>
              <a:rPr lang="en-US" altLang="ko-KR" sz="1200" dirty="0">
                <a:solidFill>
                  <a:schemeClr val="tx2"/>
                </a:solidFill>
                <a:latin typeface="HY얕은샘물M" pitchFamily="18" charset="-127"/>
                <a:ea typeface="HY얕은샘물M" pitchFamily="18" charset="-127"/>
              </a:rPr>
              <a:t>CBD </a:t>
            </a:r>
            <a:r>
              <a:rPr lang="ko-KR" altLang="en-US" sz="1200" dirty="0">
                <a:solidFill>
                  <a:schemeClr val="tx2"/>
                </a:solidFill>
                <a:latin typeface="HY얕은샘물M" pitchFamily="18" charset="-127"/>
                <a:ea typeface="HY얕은샘물M" pitchFamily="18" charset="-127"/>
              </a:rPr>
              <a:t>설계전문가 과정 </a:t>
            </a:r>
            <a:r>
              <a:rPr lang="en-US" altLang="ko-KR" sz="1200" dirty="0">
                <a:solidFill>
                  <a:schemeClr val="tx2"/>
                </a:solidFill>
                <a:latin typeface="HY얕은샘물M" pitchFamily="18" charset="-127"/>
                <a:ea typeface="HY얕은샘물M" pitchFamily="18" charset="-127"/>
              </a:rPr>
              <a:t>: </a:t>
            </a:r>
            <a:r>
              <a:rPr lang="ko-KR" altLang="en-US" sz="1200" dirty="0">
                <a:solidFill>
                  <a:schemeClr val="tx2"/>
                </a:solidFill>
                <a:latin typeface="HY얕은샘물M" pitchFamily="18" charset="-127"/>
                <a:ea typeface="HY얕은샘물M" pitchFamily="18" charset="-127"/>
              </a:rPr>
              <a:t>컴포넌트 모델링</a:t>
            </a:r>
          </a:p>
        </p:txBody>
      </p:sp>
    </p:spTree>
    <p:extLst>
      <p:ext uri="{BB962C8B-B14F-4D97-AF65-F5344CB8AC3E}">
        <p14:creationId xmlns:p14="http://schemas.microsoft.com/office/powerpoint/2010/main" val="3103039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빈 화면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915988" y="1123950"/>
            <a:ext cx="9288462" cy="1520630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19201" y="231756"/>
            <a:ext cx="10034587" cy="5540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Rectangle 103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ko-KR"/>
              <a:t>- </a:t>
            </a:r>
            <a:fld id="{4F745C99-55E6-400E-BDA5-07F4F8AB1BF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2534" y="2000240"/>
            <a:ext cx="8177199" cy="5540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1"/>
          </p:nvPr>
        </p:nvSpPr>
        <p:spPr>
          <a:xfrm>
            <a:off x="809592" y="2928934"/>
            <a:ext cx="9391650" cy="320302"/>
          </a:xfrm>
        </p:spPr>
        <p:txBody>
          <a:bodyPr anchor="b"/>
          <a:lstStyle>
            <a:lvl1pPr marL="0" indent="0" algn="ctr">
              <a:buNone/>
              <a:defRPr sz="14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altLang="ko-KR" dirty="0" smtClean="0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AEF0B6F7-FEA9-455D-90B4-468CC7ED36F3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981075"/>
            <a:ext cx="101123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843" tIns="51922" rIns="103843" bIns="51922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 </a:t>
            </a:r>
          </a:p>
          <a:p>
            <a:pPr lvl="4"/>
            <a:endParaRPr lang="en-US" altLang="ko-KR" dirty="0" smtClean="0"/>
          </a:p>
        </p:txBody>
      </p:sp>
      <p:sp>
        <p:nvSpPr>
          <p:cNvPr id="741387" name="Rectangle 103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843" tIns="51922" rIns="103843" bIns="51922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600" b="1" i="1" smtClean="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- </a:t>
            </a:r>
            <a:fld id="{0728D16E-518E-4D8C-B2CC-816308592AFE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  <a:endParaRPr lang="en-US" altLang="ko-KR" dirty="0"/>
          </a:p>
        </p:txBody>
      </p:sp>
      <p:sp>
        <p:nvSpPr>
          <p:cNvPr id="1028" name="Rectangle 1051"/>
          <p:cNvSpPr>
            <a:spLocks noGrp="1" noChangeArrowheads="1"/>
          </p:cNvSpPr>
          <p:nvPr>
            <p:ph type="title"/>
          </p:nvPr>
        </p:nvSpPr>
        <p:spPr bwMode="auto">
          <a:xfrm>
            <a:off x="919163" y="231775"/>
            <a:ext cx="8177212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843" tIns="51922" rIns="103843" bIns="519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741413" name="Rectangle 1061"/>
          <p:cNvSpPr>
            <a:spLocks noChangeArrowheads="1"/>
          </p:cNvSpPr>
          <p:nvPr userDrawn="1"/>
        </p:nvSpPr>
        <p:spPr bwMode="auto">
          <a:xfrm>
            <a:off x="8382000" y="6572250"/>
            <a:ext cx="26447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9595" tIns="54798" rIns="109595" bIns="54798">
            <a:spAutoFit/>
          </a:bodyPr>
          <a:lstStyle/>
          <a:p>
            <a:pPr defTabSz="1089025" eaLnBrk="0" latinLnBrk="0" hangingPunct="0">
              <a:lnSpc>
                <a:spcPct val="80000"/>
              </a:lnSpc>
              <a:defRPr/>
            </a:pPr>
            <a:r>
              <a:rPr kumimoji="0" lang="en-US" altLang="ko-KR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Copyright © 2008 all rights reserved</a:t>
            </a:r>
          </a:p>
        </p:txBody>
      </p:sp>
      <p:sp>
        <p:nvSpPr>
          <p:cNvPr id="7" name="Rectangle 1061"/>
          <p:cNvSpPr>
            <a:spLocks noChangeArrowheads="1"/>
          </p:cNvSpPr>
          <p:nvPr userDrawn="1"/>
        </p:nvSpPr>
        <p:spPr bwMode="auto">
          <a:xfrm>
            <a:off x="52388" y="6540500"/>
            <a:ext cx="29987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9595" tIns="54798" rIns="109595" bIns="54798">
            <a:spAutoFit/>
          </a:bodyPr>
          <a:lstStyle/>
          <a:p>
            <a:pPr defTabSz="1089025" eaLnBrk="0" latinLnBrk="0" hangingPunct="0">
              <a:lnSpc>
                <a:spcPct val="80000"/>
              </a:lnSpc>
            </a:pPr>
            <a:r>
              <a:rPr kumimoji="0" lang="ko-KR" altLang="en-US" sz="1100" b="1">
                <a:solidFill>
                  <a:srgbClr val="29B8FF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시스템 프로그래밍</a:t>
            </a:r>
            <a:endParaRPr kumimoji="0" lang="en-US" altLang="ko-KR" sz="1100" b="1">
              <a:solidFill>
                <a:srgbClr val="29B8FF"/>
              </a:solidFill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hf hdr="0" ftr="0" dt="0"/>
  <p:txStyles>
    <p:titleStyle>
      <a:lvl1pPr algn="l" defTabSz="1038225" rtl="0" eaLnBrk="0" fontAlgn="base" latinLnBrk="1" hangingPunct="0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1038225" rtl="0" eaLnBrk="0" fontAlgn="base" latinLnBrk="1" hangingPunct="0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2pPr>
      <a:lvl3pPr algn="l" defTabSz="1038225" rtl="0" eaLnBrk="0" fontAlgn="base" latinLnBrk="1" hangingPunct="0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3pPr>
      <a:lvl4pPr algn="l" defTabSz="1038225" rtl="0" eaLnBrk="0" fontAlgn="base" latinLnBrk="1" hangingPunct="0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4pPr>
      <a:lvl5pPr algn="l" defTabSz="1038225" rtl="0" eaLnBrk="0" fontAlgn="base" latinLnBrk="1" hangingPunct="0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5pPr>
      <a:lvl6pPr marL="457200" algn="l" defTabSz="1038225" rtl="0" fontAlgn="base" latinLnBrk="1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6pPr>
      <a:lvl7pPr marL="914400" algn="l" defTabSz="1038225" rtl="0" fontAlgn="base" latinLnBrk="1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7pPr>
      <a:lvl8pPr marL="1371600" algn="l" defTabSz="1038225" rtl="0" fontAlgn="base" latinLnBrk="1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8pPr>
      <a:lvl9pPr marL="1828800" algn="l" defTabSz="1038225" rtl="0" fontAlgn="base" latinLnBrk="1">
        <a:spcBef>
          <a:spcPct val="0"/>
        </a:spcBef>
        <a:spcAft>
          <a:spcPct val="0"/>
        </a:spcAft>
        <a:buFont typeface="Wingdings" pitchFamily="2" charset="2"/>
        <a:defRPr kumimoji="1"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9pPr>
    </p:titleStyle>
    <p:bodyStyle>
      <a:lvl1pPr marL="388938" indent="-388938" algn="l" defTabSz="1038225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q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966788" indent="-360363" algn="l" defTabSz="1038225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443038" indent="-260350" algn="l" defTabSz="1038225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917700" indent="-258763" algn="l" defTabSz="1038225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Ø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393950" indent="-258763" algn="l" defTabSz="1038225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70000"/>
        <a:buFont typeface="Wingdings" pitchFamily="2" charset="2"/>
        <a:buChar char="§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851150" indent="-258763" algn="l" defTabSz="1038225" rtl="0" fontAlgn="base" latinLnBrk="1">
        <a:spcBef>
          <a:spcPct val="20000"/>
        </a:spcBef>
        <a:spcAft>
          <a:spcPct val="0"/>
        </a:spcAft>
        <a:buClr>
          <a:srgbClr val="000000"/>
        </a:buClr>
        <a:buSzPct val="70000"/>
        <a:buFont typeface="Wingdings" pitchFamily="2" charset="2"/>
        <a:buChar char="§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3308350" indent="-258763" algn="l" defTabSz="1038225" rtl="0" fontAlgn="base" latinLnBrk="1">
        <a:spcBef>
          <a:spcPct val="20000"/>
        </a:spcBef>
        <a:spcAft>
          <a:spcPct val="0"/>
        </a:spcAft>
        <a:buClr>
          <a:srgbClr val="000000"/>
        </a:buClr>
        <a:buSzPct val="70000"/>
        <a:buFont typeface="Wingdings" pitchFamily="2" charset="2"/>
        <a:buChar char="§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765550" indent="-258763" algn="l" defTabSz="1038225" rtl="0" fontAlgn="base" latinLnBrk="1">
        <a:spcBef>
          <a:spcPct val="20000"/>
        </a:spcBef>
        <a:spcAft>
          <a:spcPct val="0"/>
        </a:spcAft>
        <a:buClr>
          <a:srgbClr val="000000"/>
        </a:buClr>
        <a:buSzPct val="70000"/>
        <a:buFont typeface="Wingdings" pitchFamily="2" charset="2"/>
        <a:buChar char="§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4222750" indent="-258763" algn="l" defTabSz="1038225" rtl="0" fontAlgn="base" latinLnBrk="1">
        <a:spcBef>
          <a:spcPct val="20000"/>
        </a:spcBef>
        <a:spcAft>
          <a:spcPct val="0"/>
        </a:spcAft>
        <a:buClr>
          <a:srgbClr val="000000"/>
        </a:buClr>
        <a:buSzPct val="70000"/>
        <a:buFont typeface="Wingdings" pitchFamily="2" charset="2"/>
        <a:buChar char="§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제목 4"/>
          <p:cNvSpPr>
            <a:spLocks noGrp="1"/>
          </p:cNvSpPr>
          <p:nvPr>
            <p:ph type="title"/>
          </p:nvPr>
        </p:nvSpPr>
        <p:spPr>
          <a:xfrm>
            <a:off x="1452563" y="2000250"/>
            <a:ext cx="8177212" cy="554038"/>
          </a:xfrm>
        </p:spPr>
        <p:txBody>
          <a:bodyPr/>
          <a:lstStyle/>
          <a:p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</a:t>
            </a:r>
            <a:r>
              <a:rPr lang="en-US" altLang="ko-KR" smtClean="0"/>
              <a:t>– </a:t>
            </a:r>
            <a:r>
              <a:rPr lang="en-US" altLang="ko-KR" smtClean="0">
                <a:solidFill>
                  <a:schemeClr val="tx1"/>
                </a:solidFill>
              </a:rPr>
              <a:t>File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en-US" altLang="ko-KR" smtClean="0">
                <a:solidFill>
                  <a:schemeClr val="tx1"/>
                </a:solidFill>
              </a:rPr>
              <a:t>(Overview)</a:t>
            </a:r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1536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/>
              <a:t>- </a:t>
            </a:r>
            <a:fld id="{91C71A25-C73C-4F91-A738-915EE81D36F9}" type="slidenum">
              <a:rPr lang="en-US" altLang="ko-KR"/>
              <a:pPr/>
              <a:t>1</a:t>
            </a:fld>
            <a:r>
              <a:rPr lang="en-US" altLang="ko-KR"/>
              <a:t> -</a:t>
            </a:r>
          </a:p>
        </p:txBody>
      </p:sp>
      <p:sp>
        <p:nvSpPr>
          <p:cNvPr id="15363" name="텍스트 개체 틀 5"/>
          <p:cNvSpPr>
            <a:spLocks noGrp="1"/>
          </p:cNvSpPr>
          <p:nvPr>
            <p:ph type="body" idx="11"/>
          </p:nvPr>
        </p:nvSpPr>
        <p:spPr>
          <a:xfrm>
            <a:off x="1060450" y="3511550"/>
            <a:ext cx="9391650" cy="379413"/>
          </a:xfrm>
        </p:spPr>
        <p:txBody>
          <a:bodyPr/>
          <a:lstStyle/>
          <a:p>
            <a:pPr algn="l"/>
            <a:r>
              <a:rPr lang="ko-KR" altLang="en-US" sz="1800" dirty="0" smtClean="0"/>
              <a:t>이번 장에서는 </a:t>
            </a:r>
            <a:r>
              <a:rPr lang="en-US" altLang="ko-KR" sz="1800" dirty="0" smtClean="0"/>
              <a:t>File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File System </a:t>
            </a:r>
            <a:r>
              <a:rPr lang="ko-KR" altLang="en-US" sz="1800" dirty="0" smtClean="0"/>
              <a:t>기초에 관한 전반적 내용을 소개합니다</a:t>
            </a:r>
            <a:r>
              <a:rPr lang="en-US" altLang="ko-KR" sz="180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F12BCE17-8D1C-4B2D-9995-889A6D1877C4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10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40963" name="내용 개체 틀 2"/>
          <p:cNvSpPr>
            <a:spLocks noGrp="1"/>
          </p:cNvSpPr>
          <p:nvPr>
            <p:ph idx="4294967295"/>
          </p:nvPr>
        </p:nvSpPr>
        <p:spPr>
          <a:xfrm>
            <a:off x="917575" y="1123950"/>
            <a:ext cx="9286875" cy="4918484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sz="2000" u="sng" dirty="0" smtClean="0"/>
              <a:t>d</a:t>
            </a:r>
            <a:r>
              <a:rPr lang="en-US" altLang="ko-KR" sz="2000" dirty="0" smtClean="0"/>
              <a:t>	</a:t>
            </a:r>
            <a:r>
              <a:rPr lang="en-US" altLang="ko-KR" sz="2000" u="sng" dirty="0" err="1" smtClean="0"/>
              <a:t>rwx</a:t>
            </a:r>
            <a:r>
              <a:rPr lang="en-US" altLang="ko-KR" sz="2000" u="sng" dirty="0" smtClean="0"/>
              <a:t>(user)</a:t>
            </a:r>
            <a:r>
              <a:rPr lang="en-US" altLang="ko-KR" sz="2000" dirty="0" smtClean="0"/>
              <a:t>	</a:t>
            </a:r>
            <a:r>
              <a:rPr lang="en-US" altLang="ko-KR" sz="2000" u="sng" dirty="0" err="1" smtClean="0"/>
              <a:t>rwx</a:t>
            </a:r>
            <a:r>
              <a:rPr lang="en-US" altLang="ko-KR" sz="2000" u="sng" dirty="0" smtClean="0"/>
              <a:t>(group)</a:t>
            </a:r>
            <a:r>
              <a:rPr lang="en-US" altLang="ko-KR" sz="2000" dirty="0" smtClean="0"/>
              <a:t>	</a:t>
            </a:r>
            <a:r>
              <a:rPr lang="en-US" altLang="ko-KR" sz="2000" u="sng" dirty="0" err="1" smtClean="0"/>
              <a:t>rwx</a:t>
            </a:r>
            <a:r>
              <a:rPr lang="en-US" altLang="ko-KR" sz="2000" u="sng" dirty="0" smtClean="0"/>
              <a:t>(other)</a:t>
            </a:r>
          </a:p>
          <a:p>
            <a:pPr eaLnBrk="1" hangingPunct="1"/>
            <a:r>
              <a:rPr lang="en-US" altLang="ko-KR" sz="2000" dirty="0" smtClean="0"/>
              <a:t>d: directory file</a:t>
            </a:r>
          </a:p>
          <a:p>
            <a:pPr eaLnBrk="1" hangingPunct="1"/>
            <a:r>
              <a:rPr lang="en-US" altLang="ko-KR" sz="2000" dirty="0" smtClean="0"/>
              <a:t>-: </a:t>
            </a:r>
            <a:r>
              <a:rPr lang="ko-KR" altLang="en-US" sz="2000" dirty="0" smtClean="0"/>
              <a:t>일반 </a:t>
            </a:r>
            <a:r>
              <a:rPr lang="en-US" altLang="ko-KR" sz="2000" dirty="0" smtClean="0"/>
              <a:t>file</a:t>
            </a:r>
          </a:p>
          <a:p>
            <a:pPr eaLnBrk="1" hangingPunct="1"/>
            <a:r>
              <a:rPr lang="en-US" altLang="ko-KR" sz="2000" dirty="0" smtClean="0"/>
              <a:t>l: symbolic link</a:t>
            </a:r>
          </a:p>
          <a:p>
            <a:pPr eaLnBrk="1" hangingPunct="1"/>
            <a:r>
              <a:rPr lang="en-US" altLang="ko-KR" sz="2000" dirty="0" smtClean="0"/>
              <a:t>b: block device file</a:t>
            </a:r>
          </a:p>
          <a:p>
            <a:pPr eaLnBrk="1" hangingPunct="1"/>
            <a:r>
              <a:rPr lang="en-US" altLang="ko-KR" sz="2000" dirty="0" smtClean="0"/>
              <a:t>c: char device file</a:t>
            </a:r>
          </a:p>
          <a:p>
            <a:pPr eaLnBrk="1" hangingPunct="1"/>
            <a:r>
              <a:rPr lang="en-US" altLang="ko-KR" sz="2000" dirty="0" smtClean="0"/>
              <a:t>p: named pipe (FIFO)</a:t>
            </a:r>
          </a:p>
          <a:p>
            <a:pPr eaLnBrk="1" hangingPunct="1"/>
            <a:r>
              <a:rPr lang="en-US" altLang="ko-KR" sz="2000" dirty="0" smtClean="0"/>
              <a:t>s: socket ( socket</a:t>
            </a:r>
            <a:r>
              <a:rPr lang="ko-KR" altLang="en-US" sz="2000" dirty="0" smtClean="0"/>
              <a:t>은 네트워크에서 사용하는데 프로세스끼리 대화 할 때 사용</a:t>
            </a:r>
            <a:r>
              <a:rPr lang="en-US" altLang="ko-KR" sz="2000" dirty="0" smtClean="0"/>
              <a:t>)</a:t>
            </a:r>
          </a:p>
          <a:p>
            <a:pPr eaLnBrk="1" hangingPunct="1"/>
            <a:endParaRPr lang="en-US" altLang="ko-KR" sz="2000" dirty="0"/>
          </a:p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ko-KR" altLang="en-US" sz="2000" dirty="0" smtClean="0"/>
              <a:t>맨 앞에 있는 것은 파일의 타입을 나타낸다</a:t>
            </a:r>
            <a:r>
              <a:rPr lang="en-US" altLang="ko-KR" sz="2000" dirty="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dirty="0" smtClean="0">
              <a:sym typeface="Wingdings" pitchFamily="2" charset="2"/>
            </a:endParaRPr>
          </a:p>
        </p:txBody>
      </p:sp>
      <p:sp>
        <p:nvSpPr>
          <p:cNvPr id="40964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smtClean="0"/>
              <a:t>2.4 File Info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217BD356-02FB-4E40-8153-344DD4CDE89F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11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41987" name="내용 개체 틀 2"/>
          <p:cNvSpPr>
            <a:spLocks noGrp="1"/>
          </p:cNvSpPr>
          <p:nvPr>
            <p:ph idx="4294967295"/>
          </p:nvPr>
        </p:nvSpPr>
        <p:spPr>
          <a:xfrm>
            <a:off x="917575" y="1123950"/>
            <a:ext cx="9286875" cy="29610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2000" b="0" u="sng" dirty="0" err="1" smtClean="0"/>
              <a:t>rwx</a:t>
            </a:r>
            <a:r>
              <a:rPr lang="en-US" altLang="ko-KR" sz="2000" b="0" dirty="0" smtClean="0"/>
              <a:t>  (permission</a:t>
            </a:r>
            <a:r>
              <a:rPr lang="ko-KR" altLang="en-US" sz="2000" b="0" dirty="0" smtClean="0"/>
              <a:t>과 </a:t>
            </a:r>
            <a:r>
              <a:rPr lang="ko-KR" altLang="en-US" sz="2000" b="0" dirty="0" err="1" smtClean="0"/>
              <a:t>관련되있는</a:t>
            </a:r>
            <a:r>
              <a:rPr lang="ko-KR" altLang="en-US" sz="2000" b="0" dirty="0" smtClean="0"/>
              <a:t> 정보</a:t>
            </a:r>
            <a:r>
              <a:rPr lang="en-US" altLang="ko-KR" sz="2000" b="0" dirty="0" smtClean="0"/>
              <a:t>), user, group, other </a:t>
            </a:r>
            <a:r>
              <a:rPr lang="ko-KR" altLang="en-US" sz="2000" b="0" dirty="0" smtClean="0"/>
              <a:t>카테고리로 나눠서 </a:t>
            </a:r>
            <a:endParaRPr lang="en-US" altLang="ko-KR" sz="2000" b="0" dirty="0" smtClean="0"/>
          </a:p>
          <a:p>
            <a:pPr eaLnBrk="1" hangingPunct="1">
              <a:buFont typeface="Wingdings" pitchFamily="2" charset="2"/>
              <a:buNone/>
            </a:pPr>
            <a:r>
              <a:rPr lang="ko-KR" altLang="en-US" sz="2000" b="0" dirty="0" smtClean="0"/>
              <a:t>권한 설정</a:t>
            </a:r>
            <a:endParaRPr lang="en-US" altLang="ko-KR" sz="2000" b="0" dirty="0" smtClean="0"/>
          </a:p>
          <a:p>
            <a:pPr eaLnBrk="1" hangingPunct="1"/>
            <a:r>
              <a:rPr lang="en-US" altLang="ko-KR" sz="2000" dirty="0" smtClean="0"/>
              <a:t>Read</a:t>
            </a:r>
          </a:p>
          <a:p>
            <a:pPr eaLnBrk="1" hangingPunct="1"/>
            <a:r>
              <a:rPr lang="en-US" altLang="ko-KR" sz="2000" dirty="0" smtClean="0"/>
              <a:t>Write</a:t>
            </a:r>
          </a:p>
          <a:p>
            <a:pPr eaLnBrk="1" hangingPunct="1"/>
            <a:r>
              <a:rPr lang="en-US" altLang="ko-KR" sz="2000" dirty="0" smtClean="0"/>
              <a:t>Execute</a:t>
            </a:r>
          </a:p>
          <a:p>
            <a:pPr eaLnBrk="1" hangingPunct="1"/>
            <a:r>
              <a:rPr lang="en-US" altLang="ko-KR" sz="2000" dirty="0" smtClean="0"/>
              <a:t>-: no permission</a:t>
            </a:r>
          </a:p>
          <a:p>
            <a:pPr eaLnBrk="1" hangingPunct="1"/>
            <a:r>
              <a:rPr lang="en-US" altLang="ko-KR" sz="2000" dirty="0" smtClean="0"/>
              <a:t>Owner:</a:t>
            </a:r>
          </a:p>
          <a:p>
            <a:pPr marL="742950" lvl="1" indent="-285750" eaLnBrk="1" hangingPunct="1"/>
            <a:r>
              <a:rPr lang="en-US" altLang="ko-KR" sz="1800" dirty="0" smtClean="0"/>
              <a:t>User, Group, Other</a:t>
            </a:r>
            <a:endParaRPr lang="ko-KR" altLang="en-US" sz="1800" dirty="0" smtClean="0"/>
          </a:p>
        </p:txBody>
      </p:sp>
      <p:sp>
        <p:nvSpPr>
          <p:cNvPr id="41988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smtClean="0"/>
              <a:t>2.4 File Info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5E255C03-668C-4278-9A13-1810C9CE2DD8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12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43011" name="내용 개체 틀 2"/>
          <p:cNvSpPr>
            <a:spLocks noGrp="1"/>
          </p:cNvSpPr>
          <p:nvPr>
            <p:ph idx="4294967295"/>
          </p:nvPr>
        </p:nvSpPr>
        <p:spPr>
          <a:xfrm>
            <a:off x="917575" y="1123950"/>
            <a:ext cx="9286875" cy="586643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% </a:t>
            </a:r>
            <a:r>
              <a:rPr lang="en-US" altLang="ko-KR" sz="2000" dirty="0" err="1" smtClean="0"/>
              <a:t>chmod</a:t>
            </a:r>
            <a:endParaRPr lang="en-US" altLang="ko-KR" sz="2000" dirty="0" smtClean="0"/>
          </a:p>
          <a:p>
            <a:pPr eaLnBrk="1" hangingPunct="1"/>
            <a:r>
              <a:rPr lang="en-US" altLang="ko-KR" sz="2000" dirty="0" smtClean="0"/>
              <a:t>Whom: u, g, o, a</a:t>
            </a:r>
          </a:p>
          <a:p>
            <a:pPr eaLnBrk="1" hangingPunct="1"/>
            <a:r>
              <a:rPr lang="en-US" altLang="ko-KR" sz="2000" dirty="0" smtClean="0"/>
              <a:t>What: r, w, x</a:t>
            </a:r>
          </a:p>
          <a:p>
            <a:pPr eaLnBrk="1" hangingPunct="1"/>
            <a:r>
              <a:rPr lang="en-US" altLang="ko-KR" sz="2000" dirty="0" smtClean="0"/>
              <a:t>How: +, -</a:t>
            </a:r>
          </a:p>
          <a:p>
            <a:pPr eaLnBrk="1" hangingPunct="1"/>
            <a:r>
              <a:rPr lang="en-US" altLang="ko-KR" sz="2000" dirty="0" err="1" smtClean="0"/>
              <a:t>Chmod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ug+rw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filename (</a:t>
            </a:r>
            <a:r>
              <a:rPr lang="ko-KR" altLang="en-US" sz="2000" dirty="0" smtClean="0"/>
              <a:t>유저와 그룹에 대해서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rw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  <a:p>
            <a:pPr eaLnBrk="1" hangingPunct="1"/>
            <a:endParaRPr lang="en-US" altLang="ko-KR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 smtClean="0"/>
              <a:t>% </a:t>
            </a:r>
            <a:r>
              <a:rPr lang="en-US" altLang="ko-KR" sz="2000" dirty="0" err="1" smtClean="0"/>
              <a:t>chown</a:t>
            </a:r>
            <a:r>
              <a:rPr lang="en-US" altLang="ko-KR" sz="2000" dirty="0" smtClean="0"/>
              <a:t>: super user</a:t>
            </a:r>
            <a:r>
              <a:rPr lang="ko-KR" altLang="en-US" sz="2000" dirty="0" smtClean="0"/>
              <a:t>만 가능</a:t>
            </a:r>
            <a:endParaRPr lang="en-US" altLang="ko-KR" sz="2000" dirty="0" smtClean="0"/>
          </a:p>
          <a:p>
            <a:pPr eaLnBrk="1" hangingPunct="1">
              <a:buNone/>
            </a:pPr>
            <a:r>
              <a:rPr lang="en-US" altLang="ko-KR" sz="2000" dirty="0" err="1" smtClean="0"/>
              <a:t>chown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root /</a:t>
            </a: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/run/</a:t>
            </a:r>
            <a:r>
              <a:rPr lang="en-US" altLang="ko-KR" sz="2000" dirty="0" err="1" smtClean="0"/>
              <a:t>httpd.pid</a:t>
            </a:r>
            <a:r>
              <a:rPr lang="en-US" altLang="ko-KR" sz="2000" dirty="0" smtClean="0"/>
              <a:t> - root</a:t>
            </a:r>
            <a:r>
              <a:rPr lang="ko-KR" altLang="en-US" sz="2000" dirty="0" smtClean="0"/>
              <a:t>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바꿈</a:t>
            </a:r>
            <a:endParaRPr lang="en-US" altLang="ko-KR" sz="2000" dirty="0" smtClean="0"/>
          </a:p>
          <a:p>
            <a:pPr eaLnBrk="1" hangingPunct="1">
              <a:buNone/>
            </a:pPr>
            <a:r>
              <a:rPr lang="en-US" altLang="ko-KR" sz="2000" dirty="0" err="1" smtClean="0"/>
              <a:t>chown</a:t>
            </a:r>
            <a:r>
              <a:rPr lang="en-US" altLang="ko-KR" sz="2000" dirty="0" smtClean="0"/>
              <a:t> </a:t>
            </a:r>
            <a:r>
              <a:rPr lang="en-US" altLang="ko-KR" sz="2000" dirty="0" err="1"/>
              <a:t>rob:developers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strace.log - rob </a:t>
            </a:r>
            <a:r>
              <a:rPr lang="ko-KR" altLang="en-US" sz="2000" dirty="0" smtClean="0"/>
              <a:t>개인과</a:t>
            </a:r>
            <a:r>
              <a:rPr lang="en-US" altLang="ko-KR" sz="2000" dirty="0" smtClean="0"/>
              <a:t> developers </a:t>
            </a:r>
            <a:r>
              <a:rPr lang="ko-KR" altLang="en-US" sz="2000" dirty="0" smtClean="0"/>
              <a:t>그룹으로 바꿈 </a:t>
            </a:r>
            <a:endParaRPr lang="en-US" altLang="ko-KR" sz="200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ko-KR" sz="2000" dirty="0" smtClean="0"/>
          </a:p>
          <a:p>
            <a:pPr eaLnBrk="1" hangingPunct="1">
              <a:buNone/>
            </a:pPr>
            <a:r>
              <a:rPr lang="en-US" altLang="ko-KR" sz="2000" dirty="0" smtClean="0"/>
              <a:t>% </a:t>
            </a:r>
            <a:r>
              <a:rPr lang="en-US" altLang="ko-KR" sz="2000" dirty="0" err="1" smtClean="0"/>
              <a:t>chgrp</a:t>
            </a:r>
            <a:r>
              <a:rPr lang="en-US" altLang="ko-KR" sz="2000" dirty="0" smtClean="0"/>
              <a:t>: unprivileged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command, only to </a:t>
            </a:r>
            <a:r>
              <a:rPr lang="en-US" altLang="ko-KR" sz="2000" dirty="0"/>
              <a:t>one of which they are a member.</a:t>
            </a:r>
            <a:endParaRPr lang="en-US" altLang="ko-KR" sz="2000" dirty="0" smtClean="0"/>
          </a:p>
          <a:p>
            <a:pPr eaLnBrk="1" hangingPunct="1">
              <a:buNone/>
            </a:pPr>
            <a:r>
              <a:rPr lang="en-US" altLang="ko-KR" sz="2000" dirty="0"/>
              <a:t> </a:t>
            </a:r>
            <a:r>
              <a:rPr lang="en-US" altLang="ko-KR" sz="1200" dirty="0"/>
              <a:t>$ </a:t>
            </a:r>
            <a:r>
              <a:rPr lang="en-US" altLang="ko-KR" sz="1200" dirty="0" err="1"/>
              <a:t>ls</a:t>
            </a:r>
            <a:r>
              <a:rPr lang="en-US" altLang="ko-KR" sz="1200" dirty="0"/>
              <a:t> -l </a:t>
            </a:r>
            <a:r>
              <a:rPr lang="en-US" altLang="ko-KR" sz="1200" dirty="0" err="1"/>
              <a:t>ttt</a:t>
            </a:r>
            <a:endParaRPr lang="en-US" altLang="ko-KR" sz="1200" dirty="0"/>
          </a:p>
          <a:p>
            <a:pPr eaLnBrk="1" hangingPunct="1">
              <a:buNone/>
            </a:pPr>
            <a:r>
              <a:rPr lang="en-US" altLang="ko-KR" sz="1200" dirty="0"/>
              <a:t> -</a:t>
            </a:r>
            <a:r>
              <a:rPr lang="en-US" altLang="ko-KR" sz="1200" dirty="0" err="1"/>
              <a:t>rw</a:t>
            </a:r>
            <a:r>
              <a:rPr lang="en-US" altLang="ko-KR" sz="1200" dirty="0"/>
              <a:t>-r--r--   1 </a:t>
            </a:r>
            <a:r>
              <a:rPr lang="en-US" altLang="ko-KR" sz="1200" dirty="0" err="1"/>
              <a:t>gbeeker</a:t>
            </a:r>
            <a:r>
              <a:rPr lang="en-US" altLang="ko-KR" sz="1200" dirty="0"/>
              <a:t>  staff           545 Nov 04 2004  </a:t>
            </a:r>
            <a:r>
              <a:rPr lang="en-US" altLang="ko-KR" sz="1200" dirty="0" err="1"/>
              <a:t>ttt</a:t>
            </a:r>
            <a:endParaRPr lang="en-US" altLang="ko-KR" sz="1200" dirty="0"/>
          </a:p>
          <a:p>
            <a:pPr eaLnBrk="1" hangingPunct="1">
              <a:buNone/>
            </a:pPr>
            <a:r>
              <a:rPr lang="en-US" altLang="ko-KR" sz="1200" dirty="0"/>
              <a:t> $ </a:t>
            </a:r>
            <a:r>
              <a:rPr lang="en-US" altLang="ko-KR" sz="1200" dirty="0" err="1"/>
              <a:t>chgrp</a:t>
            </a:r>
            <a:r>
              <a:rPr lang="en-US" altLang="ko-KR" sz="1200" dirty="0"/>
              <a:t> system </a:t>
            </a:r>
            <a:r>
              <a:rPr lang="en-US" altLang="ko-KR" sz="1200" dirty="0" err="1"/>
              <a:t>ttt</a:t>
            </a:r>
            <a:endParaRPr lang="en-US" altLang="ko-KR" sz="1200" dirty="0"/>
          </a:p>
          <a:p>
            <a:pPr eaLnBrk="1" hangingPunct="1">
              <a:buNone/>
            </a:pPr>
            <a:r>
              <a:rPr lang="en-US" altLang="ko-KR" sz="1200" dirty="0"/>
              <a:t> $ </a:t>
            </a:r>
            <a:r>
              <a:rPr lang="en-US" altLang="ko-KR" sz="1200" dirty="0" err="1"/>
              <a:t>ls</a:t>
            </a:r>
            <a:r>
              <a:rPr lang="en-US" altLang="ko-KR" sz="1200" dirty="0"/>
              <a:t> -l </a:t>
            </a:r>
            <a:r>
              <a:rPr lang="en-US" altLang="ko-KR" sz="1200" dirty="0" err="1"/>
              <a:t>ttt</a:t>
            </a:r>
            <a:endParaRPr lang="en-US" altLang="ko-KR" sz="1200" dirty="0"/>
          </a:p>
          <a:p>
            <a:pPr eaLnBrk="1" hangingPunct="1">
              <a:buNone/>
            </a:pPr>
            <a:r>
              <a:rPr lang="en-US" altLang="ko-KR" sz="1200" dirty="0"/>
              <a:t> -</a:t>
            </a:r>
            <a:r>
              <a:rPr lang="en-US" altLang="ko-KR" sz="1200" dirty="0" err="1"/>
              <a:t>rw</a:t>
            </a:r>
            <a:r>
              <a:rPr lang="en-US" altLang="ko-KR" sz="1200" dirty="0"/>
              <a:t>-r--r--   1 </a:t>
            </a:r>
            <a:r>
              <a:rPr lang="en-US" altLang="ko-KR" sz="1200" dirty="0" err="1"/>
              <a:t>gbeeker</a:t>
            </a:r>
            <a:r>
              <a:rPr lang="en-US" altLang="ko-KR" sz="1200" dirty="0"/>
              <a:t>  system          545 Nov 04 2004  </a:t>
            </a:r>
            <a:r>
              <a:rPr lang="en-US" altLang="ko-KR" sz="1200" dirty="0" err="1"/>
              <a:t>ttt</a:t>
            </a:r>
            <a:endParaRPr lang="en-US" altLang="ko-KR" sz="1200" dirty="0"/>
          </a:p>
          <a:p>
            <a:pPr eaLnBrk="1" hangingPunct="1">
              <a:buFont typeface="Wingdings" pitchFamily="2" charset="2"/>
              <a:buNone/>
            </a:pPr>
            <a:endParaRPr lang="ko-KR" altLang="en-US" sz="2000" dirty="0" smtClean="0"/>
          </a:p>
        </p:txBody>
      </p:sp>
      <p:sp>
        <p:nvSpPr>
          <p:cNvPr id="43012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smtClean="0"/>
              <a:t>2.4 File Info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ACD58EF1-81DF-4E0E-8554-B9F4EF595941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13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44035" name="내용 개체 틀 2"/>
          <p:cNvSpPr>
            <a:spLocks noGrp="1"/>
          </p:cNvSpPr>
          <p:nvPr>
            <p:ph idx="4294967295"/>
          </p:nvPr>
        </p:nvSpPr>
        <p:spPr>
          <a:xfrm>
            <a:off x="917575" y="1123950"/>
            <a:ext cx="9286875" cy="2517826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Disk</a:t>
            </a:r>
          </a:p>
          <a:p>
            <a:pPr marL="742950" lvl="1" indent="-285750" eaLnBrk="1" hangingPunct="1"/>
            <a:r>
              <a:rPr lang="en-US" altLang="ko-KR" sz="1800" dirty="0" smtClean="0"/>
              <a:t>Collection of contiguous blocks</a:t>
            </a:r>
          </a:p>
          <a:p>
            <a:pPr marL="742950" lvl="1" indent="-285750" eaLnBrk="1" hangingPunct="1"/>
            <a:r>
              <a:rPr lang="en-US" altLang="ko-KR" sz="1800" dirty="0" smtClean="0"/>
              <a:t>Sector, track, cylinder</a:t>
            </a:r>
          </a:p>
          <a:p>
            <a:pPr marL="742950" lvl="1" indent="-285750" eaLnBrk="1" hangingPunct="1"/>
            <a:endParaRPr lang="en-US" altLang="ko-KR" sz="1800" dirty="0" smtClean="0"/>
          </a:p>
          <a:p>
            <a:pPr eaLnBrk="1" hangingPunct="1"/>
            <a:r>
              <a:rPr lang="en-US" altLang="ko-KR" sz="2000" dirty="0" smtClean="0"/>
              <a:t>Divided into many partitions and used as logically independent disks </a:t>
            </a:r>
          </a:p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en-US" altLang="ko-KR" sz="2000" dirty="0" smtClean="0"/>
              <a:t>Separate device file per each partition</a:t>
            </a:r>
            <a:endParaRPr lang="ko-KR" altLang="en-US" sz="2000" dirty="0" smtClean="0"/>
          </a:p>
        </p:txBody>
      </p:sp>
      <p:sp>
        <p:nvSpPr>
          <p:cNvPr id="44036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2.5 File System </a:t>
            </a:r>
            <a:r>
              <a:rPr lang="ko-KR" altLang="en-US" dirty="0" smtClean="0"/>
              <a:t>소개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2E62E90D-9ADB-4AA8-9BEF-9881D536FA14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14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28676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2.5 File System </a:t>
            </a:r>
            <a:r>
              <a:rPr lang="ko-KR" altLang="en-US" dirty="0" smtClean="0"/>
              <a:t>소개</a:t>
            </a:r>
          </a:p>
        </p:txBody>
      </p:sp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2725738" y="1268413"/>
            <a:ext cx="6254750" cy="4725987"/>
            <a:chOff x="896" y="1026"/>
            <a:chExt cx="3940" cy="2977"/>
          </a:xfrm>
        </p:grpSpPr>
        <p:sp>
          <p:nvSpPr>
            <p:cNvPr id="28678" name="Oval 4"/>
            <p:cNvSpPr>
              <a:spLocks noChangeArrowheads="1"/>
            </p:cNvSpPr>
            <p:nvPr/>
          </p:nvSpPr>
          <p:spPr bwMode="auto">
            <a:xfrm>
              <a:off x="896" y="3516"/>
              <a:ext cx="2410" cy="48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8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8679" name="Rectangle 5"/>
            <p:cNvSpPr>
              <a:spLocks noChangeArrowheads="1"/>
            </p:cNvSpPr>
            <p:nvPr/>
          </p:nvSpPr>
          <p:spPr bwMode="auto">
            <a:xfrm>
              <a:off x="896" y="1508"/>
              <a:ext cx="2410" cy="2267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8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8680" name="Oval 6"/>
            <p:cNvSpPr>
              <a:spLocks noChangeArrowheads="1"/>
            </p:cNvSpPr>
            <p:nvPr/>
          </p:nvSpPr>
          <p:spPr bwMode="auto">
            <a:xfrm>
              <a:off x="896" y="1281"/>
              <a:ext cx="2410" cy="48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8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8681" name="Line 7"/>
            <p:cNvSpPr>
              <a:spLocks noChangeShapeType="1"/>
            </p:cNvSpPr>
            <p:nvPr/>
          </p:nvSpPr>
          <p:spPr bwMode="auto">
            <a:xfrm>
              <a:off x="896" y="1508"/>
              <a:ext cx="0" cy="2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2" name="Line 8"/>
            <p:cNvSpPr>
              <a:spLocks noChangeShapeType="1"/>
            </p:cNvSpPr>
            <p:nvPr/>
          </p:nvSpPr>
          <p:spPr bwMode="auto">
            <a:xfrm flipV="1">
              <a:off x="3306" y="1540"/>
              <a:ext cx="0" cy="2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3" name="Rectangle 9"/>
            <p:cNvSpPr>
              <a:spLocks noChangeArrowheads="1"/>
            </p:cNvSpPr>
            <p:nvPr/>
          </p:nvSpPr>
          <p:spPr bwMode="auto">
            <a:xfrm>
              <a:off x="2058" y="3601"/>
              <a:ext cx="1134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ko-KR" sz="1400">
                  <a:latin typeface="Times New Roman" pitchFamily="18" charset="0"/>
                  <a:ea typeface="MD개성체" pitchFamily="18" charset="-127"/>
                </a:rPr>
                <a:t>……</a:t>
              </a:r>
              <a:endParaRPr lang="en-US" altLang="ko-KR" sz="1400">
                <a:latin typeface="MD개성체" pitchFamily="18" charset="-127"/>
                <a:ea typeface="MD개성체" pitchFamily="18" charset="-127"/>
              </a:endParaRPr>
            </a:p>
          </p:txBody>
        </p:sp>
        <p:sp>
          <p:nvSpPr>
            <p:cNvPr id="28684" name="Rectangle 10"/>
            <p:cNvSpPr>
              <a:spLocks noChangeArrowheads="1"/>
            </p:cNvSpPr>
            <p:nvPr/>
          </p:nvSpPr>
          <p:spPr bwMode="auto">
            <a:xfrm>
              <a:off x="2058" y="3227"/>
              <a:ext cx="1134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ko-KR" sz="1400">
                  <a:latin typeface="MD개성체" pitchFamily="18" charset="-127"/>
                  <a:ea typeface="MD개성체" pitchFamily="18" charset="-127"/>
                </a:rPr>
                <a:t>Fourth partition</a:t>
              </a:r>
            </a:p>
            <a:p>
              <a:pPr>
                <a:spcBef>
                  <a:spcPct val="20000"/>
                </a:spcBef>
              </a:pPr>
              <a:r>
                <a:rPr lang="en-US" altLang="ko-KR" sz="1400">
                  <a:latin typeface="MD개성체" pitchFamily="18" charset="-127"/>
                  <a:ea typeface="MD개성체" pitchFamily="18" charset="-127"/>
                </a:rPr>
                <a:t>(home file system)</a:t>
              </a:r>
            </a:p>
          </p:txBody>
        </p:sp>
        <p:sp>
          <p:nvSpPr>
            <p:cNvPr id="28685" name="Rectangle 11"/>
            <p:cNvSpPr>
              <a:spLocks noChangeArrowheads="1"/>
            </p:cNvSpPr>
            <p:nvPr/>
          </p:nvSpPr>
          <p:spPr bwMode="auto">
            <a:xfrm>
              <a:off x="2058" y="2852"/>
              <a:ext cx="1134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ko-KR" sz="1400">
                  <a:latin typeface="MD개성체" pitchFamily="18" charset="-127"/>
                  <a:ea typeface="MD개성체" pitchFamily="18" charset="-127"/>
                </a:rPr>
                <a:t>Third partition</a:t>
              </a:r>
            </a:p>
            <a:p>
              <a:pPr>
                <a:spcBef>
                  <a:spcPct val="20000"/>
                </a:spcBef>
              </a:pPr>
              <a:r>
                <a:rPr lang="en-US" altLang="ko-KR" sz="1400">
                  <a:latin typeface="MD개성체" pitchFamily="18" charset="-127"/>
                  <a:ea typeface="MD개성체" pitchFamily="18" charset="-127"/>
                </a:rPr>
                <a:t>(usr file system)</a:t>
              </a:r>
            </a:p>
          </p:txBody>
        </p:sp>
        <p:sp>
          <p:nvSpPr>
            <p:cNvPr id="28686" name="Rectangle 12"/>
            <p:cNvSpPr>
              <a:spLocks noChangeArrowheads="1"/>
            </p:cNvSpPr>
            <p:nvPr/>
          </p:nvSpPr>
          <p:spPr bwMode="auto">
            <a:xfrm>
              <a:off x="2058" y="2478"/>
              <a:ext cx="1134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ko-KR" sz="1400">
                  <a:latin typeface="MD개성체" pitchFamily="18" charset="-127"/>
                  <a:ea typeface="MD개성체" pitchFamily="18" charset="-127"/>
                </a:rPr>
                <a:t>Second partition</a:t>
              </a:r>
            </a:p>
            <a:p>
              <a:pPr>
                <a:spcBef>
                  <a:spcPct val="20000"/>
                </a:spcBef>
              </a:pPr>
              <a:r>
                <a:rPr lang="en-US" altLang="ko-KR" sz="1400">
                  <a:latin typeface="MD개성체" pitchFamily="18" charset="-127"/>
                  <a:ea typeface="MD개성체" pitchFamily="18" charset="-127"/>
                </a:rPr>
                <a:t>(swap area)</a:t>
              </a:r>
            </a:p>
          </p:txBody>
        </p:sp>
        <p:sp>
          <p:nvSpPr>
            <p:cNvPr id="28687" name="Rectangle 13"/>
            <p:cNvSpPr>
              <a:spLocks noChangeArrowheads="1"/>
            </p:cNvSpPr>
            <p:nvPr/>
          </p:nvSpPr>
          <p:spPr bwMode="auto">
            <a:xfrm>
              <a:off x="2058" y="2104"/>
              <a:ext cx="1134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ko-KR" sz="1400">
                  <a:latin typeface="MD개성체" pitchFamily="18" charset="-127"/>
                  <a:ea typeface="MD개성체" pitchFamily="18" charset="-127"/>
                </a:rPr>
                <a:t>First partition</a:t>
              </a:r>
            </a:p>
            <a:p>
              <a:pPr>
                <a:spcBef>
                  <a:spcPct val="20000"/>
                </a:spcBef>
              </a:pPr>
              <a:r>
                <a:rPr lang="en-US" altLang="ko-KR" sz="1400">
                  <a:latin typeface="MD개성체" pitchFamily="18" charset="-127"/>
                  <a:ea typeface="MD개성체" pitchFamily="18" charset="-127"/>
                </a:rPr>
                <a:t>(root file system)</a:t>
              </a:r>
            </a:p>
          </p:txBody>
        </p:sp>
        <p:sp>
          <p:nvSpPr>
            <p:cNvPr id="28688" name="Line 14"/>
            <p:cNvSpPr>
              <a:spLocks noChangeShapeType="1"/>
            </p:cNvSpPr>
            <p:nvPr/>
          </p:nvSpPr>
          <p:spPr bwMode="auto">
            <a:xfrm>
              <a:off x="2058" y="2104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89" name="Line 15"/>
            <p:cNvSpPr>
              <a:spLocks noChangeShapeType="1"/>
            </p:cNvSpPr>
            <p:nvPr/>
          </p:nvSpPr>
          <p:spPr bwMode="auto">
            <a:xfrm>
              <a:off x="2058" y="2478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0" name="Line 16"/>
            <p:cNvSpPr>
              <a:spLocks noChangeShapeType="1"/>
            </p:cNvSpPr>
            <p:nvPr/>
          </p:nvSpPr>
          <p:spPr bwMode="auto">
            <a:xfrm>
              <a:off x="2058" y="2852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1" name="Line 17"/>
            <p:cNvSpPr>
              <a:spLocks noChangeShapeType="1"/>
            </p:cNvSpPr>
            <p:nvPr/>
          </p:nvSpPr>
          <p:spPr bwMode="auto">
            <a:xfrm>
              <a:off x="2058" y="3227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2" name="Line 18"/>
            <p:cNvSpPr>
              <a:spLocks noChangeShapeType="1"/>
            </p:cNvSpPr>
            <p:nvPr/>
          </p:nvSpPr>
          <p:spPr bwMode="auto">
            <a:xfrm>
              <a:off x="2058" y="3601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3" name="Line 19"/>
            <p:cNvSpPr>
              <a:spLocks noChangeShapeType="1"/>
            </p:cNvSpPr>
            <p:nvPr/>
          </p:nvSpPr>
          <p:spPr bwMode="auto">
            <a:xfrm>
              <a:off x="2058" y="3792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4" name="Line 20"/>
            <p:cNvSpPr>
              <a:spLocks noChangeShapeType="1"/>
            </p:cNvSpPr>
            <p:nvPr/>
          </p:nvSpPr>
          <p:spPr bwMode="auto">
            <a:xfrm>
              <a:off x="2058" y="2104"/>
              <a:ext cx="0" cy="16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5" name="Line 21"/>
            <p:cNvSpPr>
              <a:spLocks noChangeShapeType="1"/>
            </p:cNvSpPr>
            <p:nvPr/>
          </p:nvSpPr>
          <p:spPr bwMode="auto">
            <a:xfrm>
              <a:off x="3192" y="2104"/>
              <a:ext cx="0" cy="16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96" name="Rectangle 22"/>
            <p:cNvSpPr>
              <a:spLocks noChangeArrowheads="1"/>
            </p:cNvSpPr>
            <p:nvPr/>
          </p:nvSpPr>
          <p:spPr bwMode="auto">
            <a:xfrm>
              <a:off x="1207" y="3601"/>
              <a:ext cx="90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endParaRPr lang="ko-KR" altLang="ko-KR" sz="1400">
                <a:latin typeface="MD개성체" pitchFamily="18" charset="-127"/>
                <a:ea typeface="MD개성체" pitchFamily="18" charset="-127"/>
              </a:endParaRPr>
            </a:p>
          </p:txBody>
        </p:sp>
        <p:sp>
          <p:nvSpPr>
            <p:cNvPr id="28697" name="Rectangle 23"/>
            <p:cNvSpPr>
              <a:spLocks noChangeArrowheads="1"/>
            </p:cNvSpPr>
            <p:nvPr/>
          </p:nvSpPr>
          <p:spPr bwMode="auto">
            <a:xfrm>
              <a:off x="1207" y="3227"/>
              <a:ext cx="907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ko-KR" sz="1400">
                  <a:latin typeface="MD개성체" pitchFamily="18" charset="-127"/>
                  <a:ea typeface="MD개성체" pitchFamily="18" charset="-127"/>
                </a:rPr>
                <a:t>/dev/dsk/0s4</a:t>
              </a:r>
            </a:p>
          </p:txBody>
        </p:sp>
        <p:sp>
          <p:nvSpPr>
            <p:cNvPr id="28698" name="Rectangle 24"/>
            <p:cNvSpPr>
              <a:spLocks noChangeArrowheads="1"/>
            </p:cNvSpPr>
            <p:nvPr/>
          </p:nvSpPr>
          <p:spPr bwMode="auto">
            <a:xfrm>
              <a:off x="1207" y="2852"/>
              <a:ext cx="907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ko-KR" sz="1400">
                  <a:latin typeface="MD개성체" pitchFamily="18" charset="-127"/>
                  <a:ea typeface="MD개성체" pitchFamily="18" charset="-127"/>
                </a:rPr>
                <a:t>/dev/dsk/0s3</a:t>
              </a:r>
            </a:p>
          </p:txBody>
        </p:sp>
        <p:sp>
          <p:nvSpPr>
            <p:cNvPr id="28699" name="Rectangle 25"/>
            <p:cNvSpPr>
              <a:spLocks noChangeArrowheads="1"/>
            </p:cNvSpPr>
            <p:nvPr/>
          </p:nvSpPr>
          <p:spPr bwMode="auto">
            <a:xfrm>
              <a:off x="1207" y="2478"/>
              <a:ext cx="907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ko-KR" sz="1400">
                  <a:latin typeface="MD개성체" pitchFamily="18" charset="-127"/>
                  <a:ea typeface="MD개성체" pitchFamily="18" charset="-127"/>
                </a:rPr>
                <a:t>/dev/dsk/0s2</a:t>
              </a:r>
            </a:p>
            <a:p>
              <a:pPr>
                <a:spcBef>
                  <a:spcPct val="20000"/>
                </a:spcBef>
              </a:pPr>
              <a:r>
                <a:rPr lang="en-US" altLang="ko-KR" sz="1400">
                  <a:latin typeface="MD개성체" pitchFamily="18" charset="-127"/>
                  <a:ea typeface="MD개성체" pitchFamily="18" charset="-127"/>
                </a:rPr>
                <a:t>(/dev/swap)</a:t>
              </a:r>
            </a:p>
          </p:txBody>
        </p:sp>
        <p:sp>
          <p:nvSpPr>
            <p:cNvPr id="28700" name="Rectangle 26"/>
            <p:cNvSpPr>
              <a:spLocks noChangeArrowheads="1"/>
            </p:cNvSpPr>
            <p:nvPr/>
          </p:nvSpPr>
          <p:spPr bwMode="auto">
            <a:xfrm>
              <a:off x="1207" y="2104"/>
              <a:ext cx="907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ko-KR" sz="1400">
                  <a:latin typeface="MD개성체" pitchFamily="18" charset="-127"/>
                  <a:ea typeface="MD개성체" pitchFamily="18" charset="-127"/>
                </a:rPr>
                <a:t>/dev/dsk/0s1</a:t>
              </a:r>
            </a:p>
          </p:txBody>
        </p:sp>
        <p:sp>
          <p:nvSpPr>
            <p:cNvPr id="28701" name="Line 27"/>
            <p:cNvSpPr>
              <a:spLocks noChangeShapeType="1"/>
            </p:cNvSpPr>
            <p:nvPr/>
          </p:nvSpPr>
          <p:spPr bwMode="auto">
            <a:xfrm>
              <a:off x="1207" y="2104"/>
              <a:ext cx="907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2" name="Line 28"/>
            <p:cNvSpPr>
              <a:spLocks noChangeShapeType="1"/>
            </p:cNvSpPr>
            <p:nvPr/>
          </p:nvSpPr>
          <p:spPr bwMode="auto">
            <a:xfrm>
              <a:off x="1207" y="2478"/>
              <a:ext cx="907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3" name="Line 29"/>
            <p:cNvSpPr>
              <a:spLocks noChangeShapeType="1"/>
            </p:cNvSpPr>
            <p:nvPr/>
          </p:nvSpPr>
          <p:spPr bwMode="auto">
            <a:xfrm>
              <a:off x="1207" y="2852"/>
              <a:ext cx="907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4" name="Line 30"/>
            <p:cNvSpPr>
              <a:spLocks noChangeShapeType="1"/>
            </p:cNvSpPr>
            <p:nvPr/>
          </p:nvSpPr>
          <p:spPr bwMode="auto">
            <a:xfrm>
              <a:off x="1207" y="3227"/>
              <a:ext cx="907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5" name="Line 31"/>
            <p:cNvSpPr>
              <a:spLocks noChangeShapeType="1"/>
            </p:cNvSpPr>
            <p:nvPr/>
          </p:nvSpPr>
          <p:spPr bwMode="auto">
            <a:xfrm>
              <a:off x="1207" y="3601"/>
              <a:ext cx="907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6" name="Line 32"/>
            <p:cNvSpPr>
              <a:spLocks noChangeShapeType="1"/>
            </p:cNvSpPr>
            <p:nvPr/>
          </p:nvSpPr>
          <p:spPr bwMode="auto">
            <a:xfrm>
              <a:off x="1207" y="3805"/>
              <a:ext cx="907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7" name="Line 33"/>
            <p:cNvSpPr>
              <a:spLocks noChangeShapeType="1"/>
            </p:cNvSpPr>
            <p:nvPr/>
          </p:nvSpPr>
          <p:spPr bwMode="auto">
            <a:xfrm>
              <a:off x="1207" y="2104"/>
              <a:ext cx="0" cy="170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8" name="Line 34"/>
            <p:cNvSpPr>
              <a:spLocks noChangeShapeType="1"/>
            </p:cNvSpPr>
            <p:nvPr/>
          </p:nvSpPr>
          <p:spPr bwMode="auto">
            <a:xfrm>
              <a:off x="2114" y="2104"/>
              <a:ext cx="0" cy="170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09" name="Rectangle 35"/>
            <p:cNvSpPr>
              <a:spLocks noChangeArrowheads="1"/>
            </p:cNvSpPr>
            <p:nvPr/>
          </p:nvSpPr>
          <p:spPr bwMode="auto">
            <a:xfrm>
              <a:off x="952" y="1848"/>
              <a:ext cx="2183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ko-KR" sz="1400">
                  <a:latin typeface="MD개성체" pitchFamily="18" charset="-127"/>
                  <a:ea typeface="MD개성체" pitchFamily="18" charset="-127"/>
                </a:rPr>
                <a:t> &lt;Device File name&gt;    &lt;Logical Disk&gt;</a:t>
              </a:r>
            </a:p>
          </p:txBody>
        </p:sp>
        <p:sp>
          <p:nvSpPr>
            <p:cNvPr id="28710" name="Line 36"/>
            <p:cNvSpPr>
              <a:spLocks noChangeShapeType="1"/>
            </p:cNvSpPr>
            <p:nvPr/>
          </p:nvSpPr>
          <p:spPr bwMode="auto">
            <a:xfrm>
              <a:off x="952" y="1848"/>
              <a:ext cx="2183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11" name="Line 37"/>
            <p:cNvSpPr>
              <a:spLocks noChangeShapeType="1"/>
            </p:cNvSpPr>
            <p:nvPr/>
          </p:nvSpPr>
          <p:spPr bwMode="auto">
            <a:xfrm>
              <a:off x="952" y="2039"/>
              <a:ext cx="2183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12" name="Line 38"/>
            <p:cNvSpPr>
              <a:spLocks noChangeShapeType="1"/>
            </p:cNvSpPr>
            <p:nvPr/>
          </p:nvSpPr>
          <p:spPr bwMode="auto">
            <a:xfrm>
              <a:off x="952" y="1848"/>
              <a:ext cx="0" cy="19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13" name="Line 39"/>
            <p:cNvSpPr>
              <a:spLocks noChangeShapeType="1"/>
            </p:cNvSpPr>
            <p:nvPr/>
          </p:nvSpPr>
          <p:spPr bwMode="auto">
            <a:xfrm>
              <a:off x="3135" y="1848"/>
              <a:ext cx="0" cy="19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14" name="Rectangle 40"/>
            <p:cNvSpPr>
              <a:spLocks noChangeArrowheads="1"/>
            </p:cNvSpPr>
            <p:nvPr/>
          </p:nvSpPr>
          <p:spPr bwMode="auto">
            <a:xfrm>
              <a:off x="3845" y="2784"/>
              <a:ext cx="794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ko-KR" sz="1400">
                  <a:latin typeface="MD개성체" pitchFamily="18" charset="-127"/>
                  <a:ea typeface="MD개성체" pitchFamily="18" charset="-127"/>
                </a:rPr>
                <a:t>Data block</a:t>
              </a:r>
            </a:p>
          </p:txBody>
        </p:sp>
        <p:sp>
          <p:nvSpPr>
            <p:cNvPr id="28715" name="Rectangle 41"/>
            <p:cNvSpPr>
              <a:spLocks noChangeArrowheads="1"/>
            </p:cNvSpPr>
            <p:nvPr/>
          </p:nvSpPr>
          <p:spPr bwMode="auto">
            <a:xfrm>
              <a:off x="3845" y="2529"/>
              <a:ext cx="794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ko-KR" sz="1400">
                  <a:latin typeface="MD개성체" pitchFamily="18" charset="-127"/>
                  <a:ea typeface="MD개성체" pitchFamily="18" charset="-127"/>
                </a:rPr>
                <a:t>i-node list</a:t>
              </a:r>
            </a:p>
          </p:txBody>
        </p:sp>
        <p:sp>
          <p:nvSpPr>
            <p:cNvPr id="28716" name="Rectangle 42"/>
            <p:cNvSpPr>
              <a:spLocks noChangeArrowheads="1"/>
            </p:cNvSpPr>
            <p:nvPr/>
          </p:nvSpPr>
          <p:spPr bwMode="auto">
            <a:xfrm>
              <a:off x="3845" y="2274"/>
              <a:ext cx="794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ko-KR" sz="1400">
                  <a:latin typeface="MD개성체" pitchFamily="18" charset="-127"/>
                  <a:ea typeface="MD개성체" pitchFamily="18" charset="-127"/>
                </a:rPr>
                <a:t>Super block</a:t>
              </a:r>
            </a:p>
          </p:txBody>
        </p:sp>
        <p:sp>
          <p:nvSpPr>
            <p:cNvPr id="28717" name="Rectangle 43"/>
            <p:cNvSpPr>
              <a:spLocks noChangeArrowheads="1"/>
            </p:cNvSpPr>
            <p:nvPr/>
          </p:nvSpPr>
          <p:spPr bwMode="auto">
            <a:xfrm>
              <a:off x="3845" y="2019"/>
              <a:ext cx="794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ko-KR" sz="1400">
                  <a:latin typeface="MD개성체" pitchFamily="18" charset="-127"/>
                  <a:ea typeface="MD개성체" pitchFamily="18" charset="-127"/>
                </a:rPr>
                <a:t>Boot block</a:t>
              </a:r>
            </a:p>
          </p:txBody>
        </p:sp>
        <p:sp>
          <p:nvSpPr>
            <p:cNvPr id="28718" name="Line 44"/>
            <p:cNvSpPr>
              <a:spLocks noChangeShapeType="1"/>
            </p:cNvSpPr>
            <p:nvPr/>
          </p:nvSpPr>
          <p:spPr bwMode="auto">
            <a:xfrm>
              <a:off x="3845" y="2019"/>
              <a:ext cx="79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19" name="Line 45"/>
            <p:cNvSpPr>
              <a:spLocks noChangeShapeType="1"/>
            </p:cNvSpPr>
            <p:nvPr/>
          </p:nvSpPr>
          <p:spPr bwMode="auto">
            <a:xfrm>
              <a:off x="3845" y="2274"/>
              <a:ext cx="7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20" name="Line 46"/>
            <p:cNvSpPr>
              <a:spLocks noChangeShapeType="1"/>
            </p:cNvSpPr>
            <p:nvPr/>
          </p:nvSpPr>
          <p:spPr bwMode="auto">
            <a:xfrm>
              <a:off x="3845" y="2529"/>
              <a:ext cx="7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21" name="Line 47"/>
            <p:cNvSpPr>
              <a:spLocks noChangeShapeType="1"/>
            </p:cNvSpPr>
            <p:nvPr/>
          </p:nvSpPr>
          <p:spPr bwMode="auto">
            <a:xfrm>
              <a:off x="3845" y="2784"/>
              <a:ext cx="7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22" name="Line 48"/>
            <p:cNvSpPr>
              <a:spLocks noChangeShapeType="1"/>
            </p:cNvSpPr>
            <p:nvPr/>
          </p:nvSpPr>
          <p:spPr bwMode="auto">
            <a:xfrm>
              <a:off x="3845" y="3039"/>
              <a:ext cx="79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23" name="Line 49"/>
            <p:cNvSpPr>
              <a:spLocks noChangeShapeType="1"/>
            </p:cNvSpPr>
            <p:nvPr/>
          </p:nvSpPr>
          <p:spPr bwMode="auto">
            <a:xfrm>
              <a:off x="3845" y="2019"/>
              <a:ext cx="0" cy="10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24" name="Line 50"/>
            <p:cNvSpPr>
              <a:spLocks noChangeShapeType="1"/>
            </p:cNvSpPr>
            <p:nvPr/>
          </p:nvSpPr>
          <p:spPr bwMode="auto">
            <a:xfrm>
              <a:off x="4639" y="2019"/>
              <a:ext cx="0" cy="10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25" name="Line 51"/>
            <p:cNvSpPr>
              <a:spLocks noChangeShapeType="1"/>
            </p:cNvSpPr>
            <p:nvPr/>
          </p:nvSpPr>
          <p:spPr bwMode="auto">
            <a:xfrm flipV="1">
              <a:off x="3193" y="2019"/>
              <a:ext cx="652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26" name="Line 52"/>
            <p:cNvSpPr>
              <a:spLocks noChangeShapeType="1"/>
            </p:cNvSpPr>
            <p:nvPr/>
          </p:nvSpPr>
          <p:spPr bwMode="auto">
            <a:xfrm>
              <a:off x="3193" y="2472"/>
              <a:ext cx="652" cy="5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27" name="Rectangle 53"/>
            <p:cNvSpPr>
              <a:spLocks noChangeArrowheads="1"/>
            </p:cNvSpPr>
            <p:nvPr/>
          </p:nvSpPr>
          <p:spPr bwMode="auto">
            <a:xfrm>
              <a:off x="1605" y="1026"/>
              <a:ext cx="9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ko-KR" sz="2000">
                  <a:latin typeface="MD개성체" pitchFamily="18" charset="-127"/>
                  <a:ea typeface="MD개성체" pitchFamily="18" charset="-127"/>
                </a:rPr>
                <a:t>Disk Device</a:t>
              </a:r>
            </a:p>
          </p:txBody>
        </p:sp>
        <p:sp>
          <p:nvSpPr>
            <p:cNvPr id="28728" name="Line 54"/>
            <p:cNvSpPr>
              <a:spLocks noChangeShapeType="1"/>
            </p:cNvSpPr>
            <p:nvPr/>
          </p:nvSpPr>
          <p:spPr bwMode="auto">
            <a:xfrm>
              <a:off x="1605" y="1026"/>
              <a:ext cx="979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29" name="Line 55"/>
            <p:cNvSpPr>
              <a:spLocks noChangeShapeType="1"/>
            </p:cNvSpPr>
            <p:nvPr/>
          </p:nvSpPr>
          <p:spPr bwMode="auto">
            <a:xfrm>
              <a:off x="1605" y="1314"/>
              <a:ext cx="979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30" name="Line 56"/>
            <p:cNvSpPr>
              <a:spLocks noChangeShapeType="1"/>
            </p:cNvSpPr>
            <p:nvPr/>
          </p:nvSpPr>
          <p:spPr bwMode="auto">
            <a:xfrm>
              <a:off x="1605" y="1026"/>
              <a:ext cx="0" cy="288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31" name="Line 57"/>
            <p:cNvSpPr>
              <a:spLocks noChangeShapeType="1"/>
            </p:cNvSpPr>
            <p:nvPr/>
          </p:nvSpPr>
          <p:spPr bwMode="auto">
            <a:xfrm>
              <a:off x="2584" y="1026"/>
              <a:ext cx="0" cy="288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32" name="Rectangle 58"/>
            <p:cNvSpPr>
              <a:spLocks noChangeArrowheads="1"/>
            </p:cNvSpPr>
            <p:nvPr/>
          </p:nvSpPr>
          <p:spPr bwMode="auto">
            <a:xfrm>
              <a:off x="3788" y="1735"/>
              <a:ext cx="10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ko-KR" sz="2000">
                  <a:latin typeface="MD개성체" pitchFamily="18" charset="-127"/>
                  <a:ea typeface="MD개성체" pitchFamily="18" charset="-127"/>
                </a:rPr>
                <a:t>File system</a:t>
              </a:r>
            </a:p>
          </p:txBody>
        </p:sp>
        <p:sp>
          <p:nvSpPr>
            <p:cNvPr id="28733" name="Line 59"/>
            <p:cNvSpPr>
              <a:spLocks noChangeShapeType="1"/>
            </p:cNvSpPr>
            <p:nvPr/>
          </p:nvSpPr>
          <p:spPr bwMode="auto">
            <a:xfrm>
              <a:off x="3788" y="1735"/>
              <a:ext cx="883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34" name="Line 60"/>
            <p:cNvSpPr>
              <a:spLocks noChangeShapeType="1"/>
            </p:cNvSpPr>
            <p:nvPr/>
          </p:nvSpPr>
          <p:spPr bwMode="auto">
            <a:xfrm>
              <a:off x="3788" y="2023"/>
              <a:ext cx="883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35" name="Line 61"/>
            <p:cNvSpPr>
              <a:spLocks noChangeShapeType="1"/>
            </p:cNvSpPr>
            <p:nvPr/>
          </p:nvSpPr>
          <p:spPr bwMode="auto">
            <a:xfrm>
              <a:off x="3788" y="1735"/>
              <a:ext cx="0" cy="288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36" name="Line 62"/>
            <p:cNvSpPr>
              <a:spLocks noChangeShapeType="1"/>
            </p:cNvSpPr>
            <p:nvPr/>
          </p:nvSpPr>
          <p:spPr bwMode="auto">
            <a:xfrm>
              <a:off x="4671" y="1735"/>
              <a:ext cx="0" cy="288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cxnSp>
        <p:nvCxnSpPr>
          <p:cNvPr id="65" name="직선 화살표 연결선 64"/>
          <p:cNvCxnSpPr/>
          <p:nvPr/>
        </p:nvCxnSpPr>
        <p:spPr bwMode="auto">
          <a:xfrm rot="5400000" flipH="1" flipV="1">
            <a:off x="3832265" y="1808775"/>
            <a:ext cx="1656230" cy="864120"/>
          </a:xfrm>
          <a:prstGeom prst="straightConnector1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5020430" y="1196690"/>
            <a:ext cx="2162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Drive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0, space #1 (1</a:t>
            </a:r>
            <a:r>
              <a:rPr lang="en-US" altLang="ko-KR" sz="1100" baseline="30000" dirty="0" smtClean="0"/>
              <a:t>st</a:t>
            </a:r>
            <a:r>
              <a:rPr lang="en-US" altLang="ko-KR" sz="1100" dirty="0" smtClean="0"/>
              <a:t> partition)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8E414A4B-9ACF-4E31-A4FA-CF00AE061339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15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45059" name="내용 개체 틀 2"/>
          <p:cNvSpPr>
            <a:spLocks noGrp="1"/>
          </p:cNvSpPr>
          <p:nvPr>
            <p:ph idx="4294967295"/>
          </p:nvPr>
        </p:nvSpPr>
        <p:spPr>
          <a:xfrm>
            <a:off x="917575" y="1123950"/>
            <a:ext cx="9286875" cy="4918484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Root file system</a:t>
            </a:r>
          </a:p>
          <a:p>
            <a:pPr marL="742950" lvl="1" indent="-285750" eaLnBrk="1" hangingPunct="1"/>
            <a:r>
              <a:rPr lang="en-US" altLang="ko-KR" sz="1800" dirty="0" smtClean="0"/>
              <a:t>OS</a:t>
            </a:r>
            <a:r>
              <a:rPr lang="ko-KR" altLang="en-US" sz="1800" dirty="0" smtClean="0"/>
              <a:t>가 동작하는데 필요한 최소한의 </a:t>
            </a:r>
            <a:r>
              <a:rPr lang="en-US" altLang="ko-KR" sz="1800" dirty="0" smtClean="0"/>
              <a:t>file</a:t>
            </a:r>
            <a:r>
              <a:rPr lang="ko-KR" altLang="en-US" sz="1800" dirty="0" smtClean="0"/>
              <a:t>과</a:t>
            </a:r>
            <a:r>
              <a:rPr lang="en-US" altLang="ko-KR" sz="1800" dirty="0" smtClean="0"/>
              <a:t>directory </a:t>
            </a:r>
            <a:r>
              <a:rPr lang="ko-KR" altLang="en-US" sz="1800" dirty="0" smtClean="0"/>
              <a:t>들로 이루어짐 </a:t>
            </a:r>
          </a:p>
          <a:p>
            <a:pPr marL="742950" lvl="1" indent="-285750" eaLnBrk="1" hangingPunct="1"/>
            <a:r>
              <a:rPr lang="en-US" altLang="ko-KR" sz="1800" dirty="0" smtClean="0"/>
              <a:t>Kernel system file, /bin, /etc, /lib, /dev</a:t>
            </a:r>
          </a:p>
          <a:p>
            <a:pPr marL="742950" lvl="1" indent="-285750" eaLnBrk="1" hangingPunct="1"/>
            <a:endParaRPr lang="en-US" altLang="ko-KR" dirty="0" smtClean="0"/>
          </a:p>
          <a:p>
            <a:pPr eaLnBrk="1" hangingPunct="1"/>
            <a:r>
              <a:rPr lang="en-US" altLang="ko-KR" sz="2000" dirty="0" smtClean="0"/>
              <a:t>Swap file system</a:t>
            </a:r>
          </a:p>
          <a:p>
            <a:pPr marL="742950" lvl="1" indent="-285750" eaLnBrk="1" hangingPunct="1"/>
            <a:r>
              <a:rPr lang="en-US" altLang="ko-KR" sz="1800" dirty="0" smtClean="0"/>
              <a:t>Used for storing the data in memory (DRAM) when it is getting full</a:t>
            </a:r>
          </a:p>
          <a:p>
            <a:pPr marL="742950" lvl="1" indent="-285750" eaLnBrk="1" hangingPunct="1"/>
            <a:r>
              <a:rPr lang="en-US" altLang="ko-KR" sz="1800" dirty="0" smtClean="0"/>
              <a:t>At least &gt; 2 X DRAM size</a:t>
            </a:r>
          </a:p>
          <a:p>
            <a:pPr marL="742950" lvl="1" indent="-285750" eaLnBrk="1" hangingPunct="1"/>
            <a:endParaRPr lang="en-US" altLang="ko-KR" sz="1800" dirty="0" smtClean="0"/>
          </a:p>
          <a:p>
            <a:pPr eaLnBrk="1" hangingPunct="1"/>
            <a:r>
              <a:rPr lang="en-US" altLang="ko-KR" sz="2000" dirty="0" err="1" smtClean="0"/>
              <a:t>Usr</a:t>
            </a:r>
            <a:r>
              <a:rPr lang="en-US" altLang="ko-KR" sz="2000" dirty="0" smtClean="0"/>
              <a:t> file system</a:t>
            </a:r>
          </a:p>
          <a:p>
            <a:pPr marL="742950" lvl="1" indent="-285750" eaLnBrk="1" hangingPunct="1"/>
            <a:r>
              <a:rPr lang="en-US" altLang="ko-KR" sz="1800" dirty="0" smtClean="0"/>
              <a:t>Utility files </a:t>
            </a:r>
          </a:p>
          <a:p>
            <a:pPr marL="742950" lvl="1" indent="-285750" eaLnBrk="1" hangingPunct="1"/>
            <a:endParaRPr lang="en-US" altLang="ko-KR" dirty="0" smtClean="0"/>
          </a:p>
          <a:p>
            <a:pPr eaLnBrk="1" hangingPunct="1"/>
            <a:r>
              <a:rPr lang="en-US" altLang="ko-KR" sz="2000" dirty="0" smtClean="0"/>
              <a:t>Home file system</a:t>
            </a:r>
          </a:p>
          <a:p>
            <a:pPr marL="742950" lvl="1" indent="-285750" eaLnBrk="1" hangingPunct="1"/>
            <a:r>
              <a:rPr lang="en-US" altLang="ko-KR" sz="1800" dirty="0" smtClean="0"/>
              <a:t>User area</a:t>
            </a:r>
          </a:p>
          <a:p>
            <a:pPr marL="742950" lvl="1" indent="-285750" eaLnBrk="1" hangingPunct="1"/>
            <a:r>
              <a:rPr lang="en-US" altLang="ko-KR" sz="1800" dirty="0" smtClean="0"/>
              <a:t>Login directories, etc.</a:t>
            </a:r>
          </a:p>
        </p:txBody>
      </p:sp>
      <p:sp>
        <p:nvSpPr>
          <p:cNvPr id="45060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2.5 File System </a:t>
            </a:r>
            <a:r>
              <a:rPr lang="ko-KR" altLang="en-US" dirty="0" smtClean="0"/>
              <a:t>소개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9F4F5631-8AE2-4BFE-8539-52697888477B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16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48131" name="내용 개체 틀 2"/>
          <p:cNvSpPr>
            <a:spLocks noGrp="1"/>
          </p:cNvSpPr>
          <p:nvPr>
            <p:ph idx="4294967295"/>
          </p:nvPr>
        </p:nvSpPr>
        <p:spPr>
          <a:xfrm>
            <a:off x="917575" y="1123950"/>
            <a:ext cx="9286875" cy="2111561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Each file system is composed of 4 areas</a:t>
            </a:r>
          </a:p>
          <a:p>
            <a:pPr marL="742950" lvl="1" indent="-285750" eaLnBrk="1" hangingPunct="1"/>
            <a:r>
              <a:rPr lang="en-US" altLang="ko-KR" sz="1800" dirty="0" smtClean="0"/>
              <a:t>Boot block</a:t>
            </a:r>
          </a:p>
          <a:p>
            <a:pPr marL="742950" lvl="1" indent="-285750" eaLnBrk="1" hangingPunct="1"/>
            <a:r>
              <a:rPr lang="en-US" altLang="ko-KR" sz="1800" dirty="0" smtClean="0"/>
              <a:t>Super block</a:t>
            </a:r>
          </a:p>
          <a:p>
            <a:pPr marL="742950" lvl="1" indent="-285750" eaLnBrk="1" hangingPunct="1"/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-node block list</a:t>
            </a:r>
          </a:p>
          <a:p>
            <a:pPr marL="742950" lvl="1" indent="-285750" eaLnBrk="1" hangingPunct="1"/>
            <a:r>
              <a:rPr lang="en-US" altLang="ko-KR" sz="1800" dirty="0" smtClean="0"/>
              <a:t>Data block</a:t>
            </a:r>
          </a:p>
          <a:p>
            <a:pPr marL="742950" lvl="1" indent="-285750" eaLnBrk="1" hangingPunct="1"/>
            <a:endParaRPr lang="ko-KR" altLang="en-US" dirty="0" smtClean="0"/>
          </a:p>
        </p:txBody>
      </p:sp>
      <p:sp>
        <p:nvSpPr>
          <p:cNvPr id="48132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smtClean="0"/>
              <a:t>2.6 File System Structure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EB170261-E129-4D61-86EC-85DB163CEDAB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17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50179" name="내용 개체 틀 2"/>
          <p:cNvSpPr>
            <a:spLocks noGrp="1"/>
          </p:cNvSpPr>
          <p:nvPr>
            <p:ph idx="4294967295"/>
          </p:nvPr>
        </p:nvSpPr>
        <p:spPr>
          <a:xfrm>
            <a:off x="917575" y="1123950"/>
            <a:ext cx="9286875" cy="1409831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Boot block</a:t>
            </a:r>
          </a:p>
          <a:p>
            <a:pPr marL="742950" lvl="1" indent="-285750" eaLnBrk="1" hangingPunct="1"/>
            <a:r>
              <a:rPr lang="en-US" altLang="ko-KR" sz="1800" dirty="0" smtClean="0"/>
              <a:t>First block of the file system</a:t>
            </a:r>
          </a:p>
          <a:p>
            <a:pPr marL="742950" lvl="1" indent="-285750" eaLnBrk="1" hangingPunct="1"/>
            <a:r>
              <a:rPr lang="en-US" altLang="ko-KR" sz="1800" dirty="0" smtClean="0"/>
              <a:t>Program to run system is located</a:t>
            </a:r>
          </a:p>
          <a:p>
            <a:pPr marL="742950" lvl="1" indent="-285750" eaLnBrk="1" hangingPunct="1"/>
            <a:endParaRPr lang="ko-KR" altLang="en-US" sz="1800" dirty="0" smtClean="0"/>
          </a:p>
        </p:txBody>
      </p:sp>
      <p:sp>
        <p:nvSpPr>
          <p:cNvPr id="50180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smtClean="0"/>
              <a:t>2.6 File System Structure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D8E15C02-7668-4B51-BB2F-C3408798EC16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18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51203" name="내용 개체 틀 2"/>
          <p:cNvSpPr>
            <a:spLocks noGrp="1"/>
          </p:cNvSpPr>
          <p:nvPr>
            <p:ph idx="4294967295"/>
          </p:nvPr>
        </p:nvSpPr>
        <p:spPr>
          <a:xfrm>
            <a:off x="917575" y="1123950"/>
            <a:ext cx="9286875" cy="4530685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Super block</a:t>
            </a:r>
          </a:p>
          <a:p>
            <a:pPr marL="742950" lvl="1" indent="-285750" eaLnBrk="1" hangingPunct="1"/>
            <a:r>
              <a:rPr lang="en-US" altLang="ko-KR" sz="1800" dirty="0" smtClean="0"/>
              <a:t>Boot block </a:t>
            </a:r>
            <a:r>
              <a:rPr lang="ko-KR" altLang="en-US" sz="1800" dirty="0" smtClean="0"/>
              <a:t>바로 다음의 영역</a:t>
            </a:r>
          </a:p>
          <a:p>
            <a:pPr marL="742950" lvl="1" indent="-285750" eaLnBrk="1" hangingPunct="1"/>
            <a:r>
              <a:rPr lang="en-US" altLang="ko-KR" sz="1800" dirty="0" smtClean="0"/>
              <a:t>File system </a:t>
            </a:r>
            <a:r>
              <a:rPr lang="ko-KR" altLang="en-US" sz="1800" dirty="0" smtClean="0"/>
              <a:t>을 관리하는 정보가 저장됨</a:t>
            </a:r>
          </a:p>
          <a:p>
            <a:pPr marL="1143000" lvl="2" indent="-228600" eaLnBrk="1" hangingPunct="1"/>
            <a:r>
              <a:rPr lang="en-US" altLang="ko-KR" sz="1600" dirty="0" smtClean="0"/>
              <a:t>Size of file system</a:t>
            </a:r>
          </a:p>
          <a:p>
            <a:pPr marL="1143000" lvl="2" indent="-228600" eaLnBrk="1" hangingPunct="1"/>
            <a:r>
              <a:rPr lang="en-US" altLang="ko-KR" sz="1600" dirty="0" smtClean="0"/>
              <a:t>Information for free block</a:t>
            </a:r>
          </a:p>
          <a:p>
            <a:pPr marL="1143000" lvl="2" indent="-228600" eaLnBrk="1" hangingPunct="1"/>
            <a:r>
              <a:rPr lang="en-US" altLang="ko-KR" sz="1600" dirty="0" smtClean="0"/>
              <a:t>Information for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-node</a:t>
            </a:r>
          </a:p>
          <a:p>
            <a:pPr marL="1143000" lvl="2" indent="-228600" eaLnBrk="1" hangingPunct="1"/>
            <a:r>
              <a:rPr lang="en-US" altLang="ko-KR" sz="1600" dirty="0" smtClean="0"/>
              <a:t>Block to notify that super block is modified.</a:t>
            </a:r>
          </a:p>
          <a:p>
            <a:pPr marL="1143000" lvl="2" indent="-228600" eaLnBrk="1" hangingPunct="1"/>
            <a:r>
              <a:rPr lang="en-US" altLang="ko-KR" sz="1600" dirty="0" smtClean="0"/>
              <a:t>Etc.</a:t>
            </a:r>
          </a:p>
          <a:p>
            <a:pPr marL="742950" lvl="1" indent="-285750" eaLnBrk="1" hangingPunct="1"/>
            <a:r>
              <a:rPr lang="en-US" altLang="ko-KR" sz="1800" dirty="0" smtClean="0"/>
              <a:t>Resides in kernel memory space in DRAM</a:t>
            </a:r>
          </a:p>
          <a:p>
            <a:pPr marL="742950" lvl="1" indent="-285750" eaLnBrk="1" hangingPunct="1"/>
            <a:r>
              <a:rPr lang="en-US" altLang="ko-KR" sz="1800" dirty="0" smtClean="0"/>
              <a:t>Needed to be consistent with the super block in disk</a:t>
            </a:r>
          </a:p>
          <a:p>
            <a:pPr marL="742950" lvl="1" indent="-285750" eaLnBrk="1" hangingPunct="1"/>
            <a:r>
              <a:rPr lang="en-US" altLang="ko-KR" sz="1800" dirty="0" smtClean="0"/>
              <a:t>Use </a:t>
            </a:r>
            <a:r>
              <a:rPr lang="en-US" altLang="ko-KR" sz="1800" dirty="0" smtClean="0">
                <a:latin typeface="Times New Roman" pitchFamily="18" charset="0"/>
              </a:rPr>
              <a:t>“</a:t>
            </a:r>
            <a:r>
              <a:rPr lang="en-US" altLang="ko-KR" sz="1800" dirty="0" smtClean="0"/>
              <a:t>sync</a:t>
            </a:r>
            <a:r>
              <a:rPr lang="en-US" altLang="ko-KR" sz="1800" dirty="0" smtClean="0">
                <a:latin typeface="Times New Roman" pitchFamily="18" charset="0"/>
              </a:rPr>
              <a:t>”</a:t>
            </a:r>
            <a:r>
              <a:rPr lang="en-US" altLang="ko-KR" sz="1800" dirty="0" smtClean="0"/>
              <a:t> system call (also a user </a:t>
            </a:r>
            <a:r>
              <a:rPr lang="en-US" altLang="ko-KR" sz="1800" dirty="0" err="1" smtClean="0"/>
              <a:t>cmd</a:t>
            </a:r>
            <a:r>
              <a:rPr lang="en-US" altLang="ko-KR" sz="1800" dirty="0" smtClean="0"/>
              <a:t>)</a:t>
            </a:r>
          </a:p>
          <a:p>
            <a:pPr marL="742950" lvl="1" indent="-285750" eaLnBrk="1" hangingPunct="1"/>
            <a:r>
              <a:rPr lang="en-US" altLang="ko-KR" sz="1800" dirty="0" smtClean="0"/>
              <a:t>When the system goes down in an abnormal way, use </a:t>
            </a:r>
            <a:r>
              <a:rPr lang="en-US" altLang="ko-KR" sz="1800" dirty="0" err="1" smtClean="0"/>
              <a:t>fsck</a:t>
            </a:r>
            <a:r>
              <a:rPr lang="en-US" altLang="ko-KR" sz="1800" dirty="0" smtClean="0"/>
              <a:t> (file system check) </a:t>
            </a:r>
            <a:r>
              <a:rPr lang="en-US" altLang="ko-KR" sz="1800" dirty="0" err="1" smtClean="0"/>
              <a:t>cmd</a:t>
            </a:r>
            <a:r>
              <a:rPr lang="en-US" altLang="ko-KR" sz="1800" dirty="0" smtClean="0"/>
              <a:t> in the next system start up</a:t>
            </a:r>
            <a:endParaRPr lang="en-US" altLang="ko-KR" dirty="0" smtClean="0"/>
          </a:p>
          <a:p>
            <a:pPr marL="742950" lvl="1" indent="-285750" eaLnBrk="1" hangingPunct="1"/>
            <a:endParaRPr lang="ko-KR" altLang="en-US" dirty="0" smtClean="0"/>
          </a:p>
        </p:txBody>
      </p:sp>
      <p:sp>
        <p:nvSpPr>
          <p:cNvPr id="51204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smtClean="0"/>
              <a:t>2.6 File System Structure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12C2FBB3-D2AA-4163-958B-C0A5BB079FAC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19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54275" name="내용 개체 틀 2"/>
          <p:cNvSpPr>
            <a:spLocks noGrp="1"/>
          </p:cNvSpPr>
          <p:nvPr>
            <p:ph idx="4294967295"/>
          </p:nvPr>
        </p:nvSpPr>
        <p:spPr>
          <a:xfrm>
            <a:off x="917575" y="1123950"/>
            <a:ext cx="9286875" cy="4364486"/>
          </a:xfrm>
        </p:spPr>
        <p:txBody>
          <a:bodyPr/>
          <a:lstStyle/>
          <a:p>
            <a:pPr eaLnBrk="1" hangingPunct="1"/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-node list</a:t>
            </a:r>
          </a:p>
          <a:p>
            <a:pPr marL="742950" lvl="1" indent="-285750" eaLnBrk="1" hangingPunct="1"/>
            <a:r>
              <a:rPr lang="en-US" altLang="ko-KR" sz="1800" dirty="0" smtClean="0"/>
              <a:t>Super block </a:t>
            </a:r>
            <a:r>
              <a:rPr lang="ko-KR" altLang="en-US" sz="1800" dirty="0" smtClean="0"/>
              <a:t>다음의 영역</a:t>
            </a:r>
          </a:p>
          <a:p>
            <a:pPr marL="742950" lvl="1" indent="-285750" eaLnBrk="1" hangingPunct="1"/>
            <a:r>
              <a:rPr lang="en-US" altLang="ko-KR" sz="1800" dirty="0" smtClean="0"/>
              <a:t>Consists of many 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-nodes </a:t>
            </a:r>
          </a:p>
          <a:p>
            <a:pPr marL="1143000" lvl="2" indent="-228600" eaLnBrk="1" hangingPunct="1"/>
            <a:r>
              <a:rPr lang="en-US" altLang="ko-KR" sz="1600" dirty="0" smtClean="0"/>
              <a:t>1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-node / 1 file</a:t>
            </a:r>
          </a:p>
          <a:p>
            <a:pPr marL="1143000" lvl="2" indent="-228600" eaLnBrk="1" hangingPunct="1"/>
            <a:r>
              <a:rPr lang="en-US" altLang="ko-KR" sz="1600" dirty="0" smtClean="0"/>
              <a:t>Identified by the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-node no.</a:t>
            </a:r>
            <a:endParaRPr lang="en-US" altLang="ko-KR" sz="2000" dirty="0" smtClean="0"/>
          </a:p>
          <a:p>
            <a:pPr marL="742950" lvl="1" indent="-285750" eaLnBrk="1" hangingPunct="1"/>
            <a:r>
              <a:rPr lang="en-US" altLang="ko-KR" sz="1800" dirty="0" smtClean="0"/>
              <a:t>File </a:t>
            </a:r>
            <a:r>
              <a:rPr lang="ko-KR" altLang="en-US" sz="1800" dirty="0" smtClean="0"/>
              <a:t>관리에 필요한 정보 저장</a:t>
            </a:r>
          </a:p>
          <a:p>
            <a:pPr marL="1143000" lvl="2" indent="-228600" eaLnBrk="1" hangingPunct="1"/>
            <a:r>
              <a:rPr lang="en-US" altLang="ko-KR" sz="1600" dirty="0" smtClean="0"/>
              <a:t>File type</a:t>
            </a:r>
          </a:p>
          <a:p>
            <a:pPr marL="1143000" lvl="2" indent="-228600" eaLnBrk="1" hangingPunct="1"/>
            <a:r>
              <a:rPr lang="en-US" altLang="ko-KR" sz="1600" dirty="0" smtClean="0"/>
              <a:t>Number of links</a:t>
            </a:r>
          </a:p>
          <a:p>
            <a:pPr marL="1143000" lvl="2" indent="-228600" eaLnBrk="1" hangingPunct="1"/>
            <a:r>
              <a:rPr lang="en-US" altLang="ko-KR" sz="1600" dirty="0" smtClean="0"/>
              <a:t>File ownership</a:t>
            </a:r>
          </a:p>
          <a:p>
            <a:pPr marL="1143000" lvl="2" indent="-228600" eaLnBrk="1" hangingPunct="1"/>
            <a:r>
              <a:rPr lang="en-US" altLang="ko-KR" sz="1600" dirty="0" smtClean="0"/>
              <a:t>File protection mode</a:t>
            </a:r>
          </a:p>
          <a:p>
            <a:pPr marL="1143000" lvl="2" indent="-228600" eaLnBrk="1" hangingPunct="1"/>
            <a:r>
              <a:rPr lang="en-US" altLang="ko-KR" sz="1600" dirty="0" smtClean="0"/>
              <a:t>Time stamp</a:t>
            </a:r>
          </a:p>
          <a:p>
            <a:pPr marL="1143000" lvl="2" indent="-228600" eaLnBrk="1" hangingPunct="1"/>
            <a:r>
              <a:rPr lang="en-US" altLang="ko-KR" sz="1600" dirty="0" smtClean="0"/>
              <a:t>File size in bytes</a:t>
            </a:r>
          </a:p>
          <a:p>
            <a:pPr marL="1143000" lvl="2" indent="-228600" eaLnBrk="1" hangingPunct="1"/>
            <a:r>
              <a:rPr lang="en-US" altLang="ko-KR" sz="1600" dirty="0" smtClean="0"/>
              <a:t>Pointer to the data block</a:t>
            </a:r>
          </a:p>
          <a:p>
            <a:pPr marL="1143000" lvl="2" indent="-228600" eaLnBrk="1" hangingPunct="1"/>
            <a:endParaRPr lang="en-US" altLang="ko-KR" sz="1600" dirty="0" smtClean="0"/>
          </a:p>
        </p:txBody>
      </p:sp>
      <p:sp>
        <p:nvSpPr>
          <p:cNvPr id="54276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smtClean="0"/>
              <a:t>2.6 File System Structure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EA54AA67-5690-45DA-99D7-3596E919AF69}" type="slidenum">
              <a:rPr lang="en-US" altLang="ko-KR" smtClean="0"/>
              <a:pPr/>
              <a:t>2</a:t>
            </a:fld>
            <a:r>
              <a:rPr lang="en-US" altLang="ko-KR" smtClean="0"/>
              <a:t> -</a:t>
            </a:r>
          </a:p>
        </p:txBody>
      </p:sp>
      <p:sp>
        <p:nvSpPr>
          <p:cNvPr id="16386" name="내용 개체 틀 5"/>
          <p:cNvSpPr>
            <a:spLocks noGrp="1"/>
          </p:cNvSpPr>
          <p:nvPr>
            <p:ph idx="1"/>
          </p:nvPr>
        </p:nvSpPr>
        <p:spPr>
          <a:xfrm>
            <a:off x="917575" y="1117600"/>
            <a:ext cx="9286875" cy="4844617"/>
          </a:xfrm>
        </p:spPr>
        <p:txBody>
          <a:bodyPr/>
          <a:lstStyle/>
          <a:p>
            <a:pPr marL="457200" indent="-457200">
              <a:buFont typeface="Wingdings" pitchFamily="2" charset="2"/>
              <a:buAutoNum type="arabicPeriod"/>
            </a:pPr>
            <a:r>
              <a:rPr lang="en-US" altLang="ko-KR" sz="2000" dirty="0" smtClean="0"/>
              <a:t>File Structure</a:t>
            </a:r>
          </a:p>
          <a:p>
            <a:pPr marL="457200" indent="-457200">
              <a:buFont typeface="Wingdings" pitchFamily="2" charset="2"/>
              <a:buAutoNum type="arabicPeriod"/>
            </a:pPr>
            <a:endParaRPr lang="en-US" altLang="ko-KR" sz="2000" dirty="0" smtClean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ko-KR" sz="2000" dirty="0" smtClean="0"/>
              <a:t>File Types</a:t>
            </a:r>
          </a:p>
          <a:p>
            <a:pPr marL="457200" indent="-457200">
              <a:buFont typeface="Wingdings" pitchFamily="2" charset="2"/>
              <a:buAutoNum type="arabicPeriod"/>
            </a:pPr>
            <a:endParaRPr lang="en-US" altLang="ko-KR" sz="2000" dirty="0" smtClean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ko-KR" sz="2000" dirty="0" smtClean="0"/>
              <a:t>File Name</a:t>
            </a:r>
          </a:p>
          <a:p>
            <a:pPr marL="457200" indent="-457200">
              <a:buFont typeface="Wingdings" pitchFamily="2" charset="2"/>
              <a:buAutoNum type="arabicPeriod"/>
            </a:pPr>
            <a:endParaRPr lang="en-US" altLang="ko-KR" sz="2000" dirty="0" smtClean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ko-KR" sz="2000" dirty="0" smtClean="0"/>
              <a:t>File Info</a:t>
            </a:r>
          </a:p>
          <a:p>
            <a:pPr marL="457200" indent="-457200">
              <a:buFont typeface="Wingdings" pitchFamily="2" charset="2"/>
              <a:buAutoNum type="arabicPeriod"/>
            </a:pPr>
            <a:endParaRPr lang="en-US" altLang="ko-KR" sz="2000" dirty="0" smtClean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ko-KR" sz="2000" dirty="0" smtClean="0"/>
              <a:t>File System </a:t>
            </a:r>
            <a:r>
              <a:rPr lang="ko-KR" altLang="en-US" sz="2000" dirty="0" smtClean="0"/>
              <a:t>소개</a:t>
            </a:r>
            <a:endParaRPr lang="en-US" altLang="ko-KR" sz="2000" dirty="0" smtClean="0"/>
          </a:p>
          <a:p>
            <a:pPr marL="457200" indent="-457200">
              <a:buFont typeface="Wingdings" pitchFamily="2" charset="2"/>
              <a:buAutoNum type="arabicPeriod"/>
            </a:pPr>
            <a:endParaRPr lang="en-US" altLang="ko-KR" sz="2000" dirty="0" smtClean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ko-KR" sz="2000" dirty="0" smtClean="0"/>
              <a:t>File System Structure</a:t>
            </a:r>
          </a:p>
          <a:p>
            <a:pPr marL="457200" indent="-457200">
              <a:buFont typeface="Wingdings" pitchFamily="2" charset="2"/>
              <a:buAutoNum type="arabicPeriod"/>
            </a:pPr>
            <a:endParaRPr lang="en-US" altLang="ko-KR" sz="2000" dirty="0" smtClean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ko-KR" sz="2000" dirty="0" smtClean="0"/>
              <a:t>File System Mount/</a:t>
            </a:r>
            <a:r>
              <a:rPr lang="en-US" altLang="ko-KR" sz="2000" dirty="0" err="1" smtClean="0"/>
              <a:t>Unmount</a:t>
            </a:r>
            <a:endParaRPr lang="en-US" altLang="ko-KR" sz="2000" dirty="0" smtClean="0"/>
          </a:p>
        </p:txBody>
      </p:sp>
      <p:sp>
        <p:nvSpPr>
          <p:cNvPr id="16387" name="제목 1"/>
          <p:cNvSpPr>
            <a:spLocks noGrp="1"/>
          </p:cNvSpPr>
          <p:nvPr>
            <p:ph type="title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ko-KR" altLang="en-US" smtClean="0"/>
              <a:t>제 </a:t>
            </a:r>
            <a:r>
              <a:rPr lang="en-US" altLang="ko-KR" smtClean="0"/>
              <a:t>2</a:t>
            </a:r>
            <a:r>
              <a:rPr lang="ko-KR" altLang="en-US" smtClean="0"/>
              <a:t>장 목차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5D8466FA-C536-463E-934C-06BB7AC0B1BB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20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56323" name="내용 개체 틀 2"/>
          <p:cNvSpPr>
            <a:spLocks noGrp="1"/>
          </p:cNvSpPr>
          <p:nvPr>
            <p:ph idx="4294967295"/>
          </p:nvPr>
        </p:nvSpPr>
        <p:spPr>
          <a:xfrm>
            <a:off x="917575" y="1123950"/>
            <a:ext cx="9286875" cy="1077432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Data block</a:t>
            </a:r>
          </a:p>
          <a:p>
            <a:pPr marL="742950" lvl="1" indent="-285750" eaLnBrk="1" hangingPunct="1"/>
            <a:r>
              <a:rPr lang="en-US" altLang="ko-KR" sz="1800" dirty="0" smtClean="0"/>
              <a:t>Last area in the file system</a:t>
            </a:r>
          </a:p>
          <a:p>
            <a:pPr marL="742950" lvl="1" indent="-285750" eaLnBrk="1" hangingPunct="1"/>
            <a:r>
              <a:rPr lang="en-US" altLang="ko-KR" sz="1800" dirty="0" smtClean="0"/>
              <a:t>Contains the data for general files and directory files. </a:t>
            </a:r>
          </a:p>
        </p:txBody>
      </p:sp>
      <p:sp>
        <p:nvSpPr>
          <p:cNvPr id="56324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smtClean="0"/>
              <a:t>2.6 File System Structure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FC475D81-96DF-49BB-8B84-B2375305A64E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21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52227" name="내용 개체 틀 2"/>
          <p:cNvSpPr>
            <a:spLocks noGrp="1"/>
          </p:cNvSpPr>
          <p:nvPr>
            <p:ph idx="4294967295"/>
          </p:nvPr>
        </p:nvSpPr>
        <p:spPr>
          <a:xfrm>
            <a:off x="917575" y="1123950"/>
            <a:ext cx="9286875" cy="1089743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Directory file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data block </a:t>
            </a:r>
            <a:r>
              <a:rPr lang="ko-KR" altLang="en-US" sz="2000" dirty="0" smtClean="0"/>
              <a:t>내용으로는 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-node no, file name) entry </a:t>
            </a:r>
            <a:r>
              <a:rPr lang="ko-KR" altLang="en-US" sz="2000" dirty="0" smtClean="0"/>
              <a:t>들이 기록된다</a:t>
            </a:r>
            <a:r>
              <a:rPr lang="en-US" altLang="ko-KR" sz="2000" dirty="0" smtClean="0"/>
              <a:t>. </a:t>
            </a:r>
          </a:p>
          <a:p>
            <a:pPr eaLnBrk="1" hangingPunct="1"/>
            <a:r>
              <a:rPr lang="en-US" altLang="ko-KR" sz="2000" dirty="0" smtClean="0"/>
              <a:t>/etc/hosts </a:t>
            </a:r>
            <a:r>
              <a:rPr lang="ko-KR" altLang="en-US" sz="2000" dirty="0" smtClean="0"/>
              <a:t>를 검색하는 경우</a:t>
            </a:r>
            <a:r>
              <a:rPr lang="en-US" altLang="ko-KR" sz="2000" dirty="0" smtClean="0"/>
              <a:t>:</a:t>
            </a:r>
            <a:endParaRPr lang="ko-KR" altLang="en-US" sz="2000" dirty="0" smtClean="0"/>
          </a:p>
        </p:txBody>
      </p:sp>
      <p:sp>
        <p:nvSpPr>
          <p:cNvPr id="52228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smtClean="0"/>
              <a:t>2.6 File System Structure : Directory</a:t>
            </a:r>
            <a:r>
              <a:rPr lang="ko-KR" altLang="en-US" smtClean="0"/>
              <a:t>의 경우</a:t>
            </a:r>
          </a:p>
        </p:txBody>
      </p:sp>
      <p:grpSp>
        <p:nvGrpSpPr>
          <p:cNvPr id="52229" name="Group 5"/>
          <p:cNvGrpSpPr>
            <a:grpSpLocks/>
          </p:cNvGrpSpPr>
          <p:nvPr/>
        </p:nvGrpSpPr>
        <p:grpSpPr bwMode="auto">
          <a:xfrm>
            <a:off x="2284413" y="2357430"/>
            <a:ext cx="6435725" cy="3792537"/>
            <a:chOff x="612" y="1784"/>
            <a:chExt cx="4054" cy="2389"/>
          </a:xfrm>
        </p:grpSpPr>
        <p:grpSp>
          <p:nvGrpSpPr>
            <p:cNvPr id="52230" name="Group 6"/>
            <p:cNvGrpSpPr>
              <a:grpSpLocks/>
            </p:cNvGrpSpPr>
            <p:nvPr/>
          </p:nvGrpSpPr>
          <p:grpSpPr bwMode="auto">
            <a:xfrm>
              <a:off x="811" y="2245"/>
              <a:ext cx="1077" cy="1701"/>
              <a:chOff x="697" y="2557"/>
              <a:chExt cx="1077" cy="1701"/>
            </a:xfrm>
          </p:grpSpPr>
          <p:sp>
            <p:nvSpPr>
              <p:cNvPr id="52231" name="Rectangle 7"/>
              <p:cNvSpPr>
                <a:spLocks noChangeArrowheads="1"/>
              </p:cNvSpPr>
              <p:nvPr/>
            </p:nvSpPr>
            <p:spPr bwMode="auto">
              <a:xfrm>
                <a:off x="1122" y="2557"/>
                <a:ext cx="652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2232" name="Rectangle 8"/>
              <p:cNvSpPr>
                <a:spLocks noChangeArrowheads="1"/>
              </p:cNvSpPr>
              <p:nvPr/>
            </p:nvSpPr>
            <p:spPr bwMode="auto">
              <a:xfrm>
                <a:off x="1122" y="2784"/>
                <a:ext cx="652" cy="3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2233" name="Rectangle 9"/>
              <p:cNvSpPr>
                <a:spLocks noChangeArrowheads="1"/>
              </p:cNvSpPr>
              <p:nvPr/>
            </p:nvSpPr>
            <p:spPr bwMode="auto">
              <a:xfrm>
                <a:off x="1122" y="4031"/>
                <a:ext cx="652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2234" name="Rectangle 10"/>
              <p:cNvSpPr>
                <a:spLocks noChangeArrowheads="1"/>
              </p:cNvSpPr>
              <p:nvPr/>
            </p:nvSpPr>
            <p:spPr bwMode="auto">
              <a:xfrm>
                <a:off x="1122" y="3152"/>
                <a:ext cx="652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2235" name="Rectangle 11"/>
              <p:cNvSpPr>
                <a:spLocks noChangeArrowheads="1"/>
              </p:cNvSpPr>
              <p:nvPr/>
            </p:nvSpPr>
            <p:spPr bwMode="auto">
              <a:xfrm>
                <a:off x="1122" y="3379"/>
                <a:ext cx="652" cy="6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2236" name="Text Box 12"/>
              <p:cNvSpPr txBox="1">
                <a:spLocks noChangeArrowheads="1"/>
              </p:cNvSpPr>
              <p:nvPr/>
            </p:nvSpPr>
            <p:spPr bwMode="auto">
              <a:xfrm>
                <a:off x="924" y="2566"/>
                <a:ext cx="1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600" b="1">
                    <a:latin typeface="굴림" pitchFamily="50" charset="-127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2237" name="Text Box 13"/>
              <p:cNvSpPr txBox="1">
                <a:spLocks noChangeArrowheads="1"/>
              </p:cNvSpPr>
              <p:nvPr/>
            </p:nvSpPr>
            <p:spPr bwMode="auto">
              <a:xfrm>
                <a:off x="782" y="3165"/>
                <a:ext cx="33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600" b="1">
                    <a:latin typeface="굴림" pitchFamily="50" charset="-127"/>
                    <a:ea typeface="굴림" pitchFamily="50" charset="-127"/>
                  </a:rPr>
                  <a:t>924</a:t>
                </a:r>
              </a:p>
            </p:txBody>
          </p:sp>
          <p:sp>
            <p:nvSpPr>
              <p:cNvPr id="52238" name="Text Box 14"/>
              <p:cNvSpPr txBox="1">
                <a:spLocks noChangeArrowheads="1"/>
              </p:cNvSpPr>
              <p:nvPr/>
            </p:nvSpPr>
            <p:spPr bwMode="auto">
              <a:xfrm>
                <a:off x="697" y="4044"/>
                <a:ext cx="40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600" b="1">
                    <a:latin typeface="굴림" pitchFamily="50" charset="-127"/>
                    <a:ea typeface="굴림" pitchFamily="50" charset="-127"/>
                  </a:rPr>
                  <a:t>1958</a:t>
                </a:r>
              </a:p>
            </p:txBody>
          </p:sp>
          <p:sp>
            <p:nvSpPr>
              <p:cNvPr id="52239" name="Rectangle 15"/>
              <p:cNvSpPr>
                <a:spLocks noChangeArrowheads="1"/>
              </p:cNvSpPr>
              <p:nvPr/>
            </p:nvSpPr>
            <p:spPr bwMode="auto">
              <a:xfrm>
                <a:off x="1377" y="2557"/>
                <a:ext cx="171" cy="22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2240" name="Rectangle 16"/>
              <p:cNvSpPr>
                <a:spLocks noChangeArrowheads="1"/>
              </p:cNvSpPr>
              <p:nvPr/>
            </p:nvSpPr>
            <p:spPr bwMode="auto">
              <a:xfrm>
                <a:off x="1377" y="3152"/>
                <a:ext cx="171" cy="22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2241" name="Rectangle 17"/>
              <p:cNvSpPr>
                <a:spLocks noChangeArrowheads="1"/>
              </p:cNvSpPr>
              <p:nvPr/>
            </p:nvSpPr>
            <p:spPr bwMode="auto">
              <a:xfrm>
                <a:off x="1377" y="4031"/>
                <a:ext cx="171" cy="22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 b="1"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612" y="2018"/>
              <a:ext cx="1644" cy="21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sz="180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 flipV="1">
              <a:off x="1236" y="2075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44" name="Line 20"/>
            <p:cNvSpPr>
              <a:spLocks noChangeShapeType="1"/>
            </p:cNvSpPr>
            <p:nvPr/>
          </p:nvSpPr>
          <p:spPr bwMode="auto">
            <a:xfrm flipV="1">
              <a:off x="1888" y="2075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45" name="Line 21"/>
            <p:cNvSpPr>
              <a:spLocks noChangeShapeType="1"/>
            </p:cNvSpPr>
            <p:nvPr/>
          </p:nvSpPr>
          <p:spPr bwMode="auto">
            <a:xfrm flipV="1">
              <a:off x="1236" y="3918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46" name="Line 22"/>
            <p:cNvSpPr>
              <a:spLocks noChangeShapeType="1"/>
            </p:cNvSpPr>
            <p:nvPr/>
          </p:nvSpPr>
          <p:spPr bwMode="auto">
            <a:xfrm flipV="1">
              <a:off x="1888" y="3946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47" name="Rectangle 23"/>
            <p:cNvSpPr>
              <a:spLocks noChangeArrowheads="1"/>
            </p:cNvSpPr>
            <p:nvPr/>
          </p:nvSpPr>
          <p:spPr bwMode="auto">
            <a:xfrm>
              <a:off x="2256" y="2018"/>
              <a:ext cx="2410" cy="21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sz="18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612" y="2053"/>
              <a:ext cx="6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굴림" pitchFamily="50" charset="-127"/>
                  <a:ea typeface="굴림" pitchFamily="50" charset="-127"/>
                </a:rPr>
                <a:t>i-node no</a:t>
              </a:r>
            </a:p>
          </p:txBody>
        </p:sp>
        <p:sp>
          <p:nvSpPr>
            <p:cNvPr id="52249" name="Text Box 25"/>
            <p:cNvSpPr txBox="1">
              <a:spLocks noChangeArrowheads="1"/>
            </p:cNvSpPr>
            <p:nvPr/>
          </p:nvSpPr>
          <p:spPr bwMode="auto">
            <a:xfrm>
              <a:off x="999" y="1784"/>
              <a:ext cx="8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latin typeface="굴림" pitchFamily="50" charset="-127"/>
                  <a:ea typeface="굴림" pitchFamily="50" charset="-127"/>
                </a:rPr>
                <a:t>i-node list</a:t>
              </a:r>
            </a:p>
          </p:txBody>
        </p:sp>
        <p:sp>
          <p:nvSpPr>
            <p:cNvPr id="52250" name="Text Box 26"/>
            <p:cNvSpPr txBox="1">
              <a:spLocks noChangeArrowheads="1"/>
            </p:cNvSpPr>
            <p:nvPr/>
          </p:nvSpPr>
          <p:spPr bwMode="auto">
            <a:xfrm>
              <a:off x="3065" y="1787"/>
              <a:ext cx="8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latin typeface="굴림" pitchFamily="50" charset="-127"/>
                  <a:ea typeface="굴림" pitchFamily="50" charset="-127"/>
                </a:rPr>
                <a:t>Data Block</a:t>
              </a:r>
            </a:p>
          </p:txBody>
        </p:sp>
        <p:grpSp>
          <p:nvGrpSpPr>
            <p:cNvPr id="52251" name="Group 27"/>
            <p:cNvGrpSpPr>
              <a:grpSpLocks/>
            </p:cNvGrpSpPr>
            <p:nvPr/>
          </p:nvGrpSpPr>
          <p:grpSpPr bwMode="auto">
            <a:xfrm>
              <a:off x="3001" y="2053"/>
              <a:ext cx="900" cy="759"/>
              <a:chOff x="2455" y="2053"/>
              <a:chExt cx="900" cy="759"/>
            </a:xfrm>
          </p:grpSpPr>
          <p:sp>
            <p:nvSpPr>
              <p:cNvPr id="52252" name="Rectangle 28"/>
              <p:cNvSpPr>
                <a:spLocks noChangeArrowheads="1"/>
              </p:cNvSpPr>
              <p:nvPr/>
            </p:nvSpPr>
            <p:spPr bwMode="auto">
              <a:xfrm>
                <a:off x="2568" y="2245"/>
                <a:ext cx="340" cy="14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18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2253" name="Rectangle 29"/>
              <p:cNvSpPr>
                <a:spLocks noChangeArrowheads="1"/>
              </p:cNvSpPr>
              <p:nvPr/>
            </p:nvSpPr>
            <p:spPr bwMode="auto">
              <a:xfrm>
                <a:off x="2568" y="2387"/>
                <a:ext cx="340" cy="14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2254" name="Rectangle 30"/>
              <p:cNvSpPr>
                <a:spLocks noChangeArrowheads="1"/>
              </p:cNvSpPr>
              <p:nvPr/>
            </p:nvSpPr>
            <p:spPr bwMode="auto">
              <a:xfrm>
                <a:off x="2568" y="2529"/>
                <a:ext cx="340" cy="14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1400" b="1">
                    <a:latin typeface="굴림" pitchFamily="50" charset="-127"/>
                    <a:ea typeface="굴림" pitchFamily="50" charset="-127"/>
                  </a:rPr>
                  <a:t>925</a:t>
                </a:r>
              </a:p>
            </p:txBody>
          </p:sp>
          <p:sp>
            <p:nvSpPr>
              <p:cNvPr id="52255" name="Rectangle 31"/>
              <p:cNvSpPr>
                <a:spLocks noChangeArrowheads="1"/>
              </p:cNvSpPr>
              <p:nvPr/>
            </p:nvSpPr>
            <p:spPr bwMode="auto">
              <a:xfrm>
                <a:off x="2568" y="2670"/>
                <a:ext cx="340" cy="14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ko-KR" sz="18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2256" name="Rectangle 32"/>
              <p:cNvSpPr>
                <a:spLocks noChangeArrowheads="1"/>
              </p:cNvSpPr>
              <p:nvPr/>
            </p:nvSpPr>
            <p:spPr bwMode="auto">
              <a:xfrm>
                <a:off x="2909" y="2245"/>
                <a:ext cx="340" cy="14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2257" name="Rectangle 33"/>
              <p:cNvSpPr>
                <a:spLocks noChangeArrowheads="1"/>
              </p:cNvSpPr>
              <p:nvPr/>
            </p:nvSpPr>
            <p:spPr bwMode="auto">
              <a:xfrm>
                <a:off x="2909" y="2387"/>
                <a:ext cx="340" cy="14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2258" name="Rectangle 34"/>
              <p:cNvSpPr>
                <a:spLocks noChangeArrowheads="1"/>
              </p:cNvSpPr>
              <p:nvPr/>
            </p:nvSpPr>
            <p:spPr bwMode="auto">
              <a:xfrm>
                <a:off x="2909" y="2528"/>
                <a:ext cx="340" cy="14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1400" b="1">
                    <a:latin typeface="굴림" pitchFamily="50" charset="-127"/>
                    <a:ea typeface="굴림" pitchFamily="50" charset="-127"/>
                  </a:rPr>
                  <a:t>bin</a:t>
                </a:r>
              </a:p>
            </p:txBody>
          </p:sp>
          <p:sp>
            <p:nvSpPr>
              <p:cNvPr id="52259" name="Rectangle 35"/>
              <p:cNvSpPr>
                <a:spLocks noChangeArrowheads="1"/>
              </p:cNvSpPr>
              <p:nvPr/>
            </p:nvSpPr>
            <p:spPr bwMode="auto">
              <a:xfrm>
                <a:off x="2909" y="2670"/>
                <a:ext cx="340" cy="14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2260" name="Text Box 36"/>
              <p:cNvSpPr txBox="1">
                <a:spLocks noChangeArrowheads="1"/>
              </p:cNvSpPr>
              <p:nvPr/>
            </p:nvSpPr>
            <p:spPr bwMode="auto">
              <a:xfrm>
                <a:off x="2597" y="2356"/>
                <a:ext cx="30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>
                    <a:latin typeface="굴림" pitchFamily="50" charset="-127"/>
                    <a:ea typeface="굴림" pitchFamily="50" charset="-127"/>
                  </a:rPr>
                  <a:t>924</a:t>
                </a:r>
              </a:p>
            </p:txBody>
          </p:sp>
          <p:sp>
            <p:nvSpPr>
              <p:cNvPr id="52261" name="Text Box 37"/>
              <p:cNvSpPr txBox="1">
                <a:spLocks noChangeArrowheads="1"/>
              </p:cNvSpPr>
              <p:nvPr/>
            </p:nvSpPr>
            <p:spPr bwMode="auto">
              <a:xfrm>
                <a:off x="2935" y="2356"/>
                <a:ext cx="27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>
                    <a:latin typeface="굴림" pitchFamily="50" charset="-127"/>
                    <a:ea typeface="굴림" pitchFamily="50" charset="-127"/>
                  </a:rPr>
                  <a:t>etc</a:t>
                </a:r>
              </a:p>
            </p:txBody>
          </p:sp>
          <p:sp>
            <p:nvSpPr>
              <p:cNvPr id="52262" name="Text Box 38"/>
              <p:cNvSpPr txBox="1">
                <a:spLocks noChangeArrowheads="1"/>
              </p:cNvSpPr>
              <p:nvPr/>
            </p:nvSpPr>
            <p:spPr bwMode="auto">
              <a:xfrm>
                <a:off x="2455" y="2053"/>
                <a:ext cx="90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>
                    <a:latin typeface="Arial" pitchFamily="34" charset="0"/>
                    <a:ea typeface="굴림" pitchFamily="50" charset="-127"/>
                  </a:rPr>
                  <a:t>‘</a:t>
                </a:r>
                <a:r>
                  <a:rPr lang="en-US" altLang="ko-KR" sz="1400" b="1">
                    <a:latin typeface="굴림" pitchFamily="50" charset="-127"/>
                    <a:ea typeface="굴림" pitchFamily="50" charset="-127"/>
                  </a:rPr>
                  <a:t>/</a:t>
                </a:r>
                <a:r>
                  <a:rPr lang="en-US" altLang="ko-KR" sz="1400" b="1">
                    <a:latin typeface="Arial" pitchFamily="34" charset="0"/>
                    <a:ea typeface="굴림" pitchFamily="50" charset="-127"/>
                  </a:rPr>
                  <a:t>’</a:t>
                </a:r>
                <a:r>
                  <a:rPr lang="en-US" altLang="ko-KR" sz="1400" b="1">
                    <a:latin typeface="굴림" pitchFamily="50" charset="-127"/>
                    <a:ea typeface="굴림" pitchFamily="50" charset="-127"/>
                  </a:rPr>
                  <a:t> directory file</a:t>
                </a:r>
              </a:p>
            </p:txBody>
          </p:sp>
        </p:grpSp>
        <p:grpSp>
          <p:nvGrpSpPr>
            <p:cNvPr id="52263" name="Group 39"/>
            <p:cNvGrpSpPr>
              <a:grpSpLocks/>
            </p:cNvGrpSpPr>
            <p:nvPr/>
          </p:nvGrpSpPr>
          <p:grpSpPr bwMode="auto">
            <a:xfrm>
              <a:off x="2943" y="2925"/>
              <a:ext cx="1014" cy="619"/>
              <a:chOff x="2397" y="2845"/>
              <a:chExt cx="1014" cy="619"/>
            </a:xfrm>
          </p:grpSpPr>
          <p:sp>
            <p:nvSpPr>
              <p:cNvPr id="52264" name="Rectangle 40"/>
              <p:cNvSpPr>
                <a:spLocks noChangeArrowheads="1"/>
              </p:cNvSpPr>
              <p:nvPr/>
            </p:nvSpPr>
            <p:spPr bwMode="auto">
              <a:xfrm>
                <a:off x="2567" y="3039"/>
                <a:ext cx="340" cy="14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2265" name="Rectangle 41"/>
              <p:cNvSpPr>
                <a:spLocks noChangeArrowheads="1"/>
              </p:cNvSpPr>
              <p:nvPr/>
            </p:nvSpPr>
            <p:spPr bwMode="auto">
              <a:xfrm>
                <a:off x="2567" y="3181"/>
                <a:ext cx="340" cy="14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2266" name="Rectangle 42"/>
              <p:cNvSpPr>
                <a:spLocks noChangeArrowheads="1"/>
              </p:cNvSpPr>
              <p:nvPr/>
            </p:nvSpPr>
            <p:spPr bwMode="auto">
              <a:xfrm>
                <a:off x="2567" y="3322"/>
                <a:ext cx="340" cy="14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2267" name="Rectangle 43"/>
              <p:cNvSpPr>
                <a:spLocks noChangeArrowheads="1"/>
              </p:cNvSpPr>
              <p:nvPr/>
            </p:nvSpPr>
            <p:spPr bwMode="auto">
              <a:xfrm>
                <a:off x="2908" y="3039"/>
                <a:ext cx="340" cy="14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2268" name="Rectangle 44"/>
              <p:cNvSpPr>
                <a:spLocks noChangeArrowheads="1"/>
              </p:cNvSpPr>
              <p:nvPr/>
            </p:nvSpPr>
            <p:spPr bwMode="auto">
              <a:xfrm>
                <a:off x="2908" y="3181"/>
                <a:ext cx="340" cy="14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2269" name="Rectangle 45"/>
              <p:cNvSpPr>
                <a:spLocks noChangeArrowheads="1"/>
              </p:cNvSpPr>
              <p:nvPr/>
            </p:nvSpPr>
            <p:spPr bwMode="auto">
              <a:xfrm>
                <a:off x="2908" y="3322"/>
                <a:ext cx="340" cy="14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2270" name="Text Box 46"/>
              <p:cNvSpPr txBox="1">
                <a:spLocks noChangeArrowheads="1"/>
              </p:cNvSpPr>
              <p:nvPr/>
            </p:nvSpPr>
            <p:spPr bwMode="auto">
              <a:xfrm>
                <a:off x="2397" y="2845"/>
                <a:ext cx="101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>
                    <a:latin typeface="Arial" pitchFamily="34" charset="0"/>
                    <a:ea typeface="굴림" pitchFamily="50" charset="-127"/>
                  </a:rPr>
                  <a:t>‘</a:t>
                </a:r>
                <a:r>
                  <a:rPr lang="en-US" altLang="ko-KR" sz="1400" b="1">
                    <a:latin typeface="굴림" pitchFamily="50" charset="-127"/>
                    <a:ea typeface="굴림" pitchFamily="50" charset="-127"/>
                  </a:rPr>
                  <a:t>etc</a:t>
                </a:r>
                <a:r>
                  <a:rPr lang="en-US" altLang="ko-KR" sz="1400" b="1">
                    <a:latin typeface="Arial" pitchFamily="34" charset="0"/>
                    <a:ea typeface="굴림" pitchFamily="50" charset="-127"/>
                  </a:rPr>
                  <a:t>’</a:t>
                </a:r>
                <a:r>
                  <a:rPr lang="en-US" altLang="ko-KR" sz="1400" b="1">
                    <a:latin typeface="굴림" pitchFamily="50" charset="-127"/>
                    <a:ea typeface="굴림" pitchFamily="50" charset="-127"/>
                  </a:rPr>
                  <a:t> directory file</a:t>
                </a:r>
              </a:p>
            </p:txBody>
          </p:sp>
        </p:grpSp>
        <p:grpSp>
          <p:nvGrpSpPr>
            <p:cNvPr id="52271" name="Group 47"/>
            <p:cNvGrpSpPr>
              <a:grpSpLocks/>
            </p:cNvGrpSpPr>
            <p:nvPr/>
          </p:nvGrpSpPr>
          <p:grpSpPr bwMode="auto">
            <a:xfrm>
              <a:off x="3106" y="3663"/>
              <a:ext cx="908" cy="364"/>
              <a:chOff x="2652" y="3497"/>
              <a:chExt cx="908" cy="364"/>
            </a:xfrm>
          </p:grpSpPr>
          <p:grpSp>
            <p:nvGrpSpPr>
              <p:cNvPr id="52272" name="Group 48"/>
              <p:cNvGrpSpPr>
                <a:grpSpLocks/>
              </p:cNvGrpSpPr>
              <p:nvPr/>
            </p:nvGrpSpPr>
            <p:grpSpPr bwMode="auto">
              <a:xfrm>
                <a:off x="2653" y="3663"/>
                <a:ext cx="907" cy="198"/>
                <a:chOff x="2653" y="3663"/>
                <a:chExt cx="907" cy="198"/>
              </a:xfrm>
            </p:grpSpPr>
            <p:sp>
              <p:nvSpPr>
                <p:cNvPr id="52273" name="Rectangle 49"/>
                <p:cNvSpPr>
                  <a:spLocks noChangeArrowheads="1"/>
                </p:cNvSpPr>
                <p:nvPr/>
              </p:nvSpPr>
              <p:spPr bwMode="auto">
                <a:xfrm>
                  <a:off x="2653" y="3663"/>
                  <a:ext cx="114" cy="19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sz="1800" b="1"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52274" name="Rectangle 50"/>
                <p:cNvSpPr>
                  <a:spLocks noChangeArrowheads="1"/>
                </p:cNvSpPr>
                <p:nvPr/>
              </p:nvSpPr>
              <p:spPr bwMode="auto">
                <a:xfrm>
                  <a:off x="2767" y="3663"/>
                  <a:ext cx="113" cy="19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sz="1800" b="1"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52275" name="Rectangle 51"/>
                <p:cNvSpPr>
                  <a:spLocks noChangeArrowheads="1"/>
                </p:cNvSpPr>
                <p:nvPr/>
              </p:nvSpPr>
              <p:spPr bwMode="auto">
                <a:xfrm>
                  <a:off x="2879" y="3663"/>
                  <a:ext cx="114" cy="19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sz="1800" b="1"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52276" name="Rectangle 52"/>
                <p:cNvSpPr>
                  <a:spLocks noChangeArrowheads="1"/>
                </p:cNvSpPr>
                <p:nvPr/>
              </p:nvSpPr>
              <p:spPr bwMode="auto">
                <a:xfrm>
                  <a:off x="2993" y="3663"/>
                  <a:ext cx="114" cy="19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sz="1800" b="1"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52277" name="Rectangle 53"/>
                <p:cNvSpPr>
                  <a:spLocks noChangeArrowheads="1"/>
                </p:cNvSpPr>
                <p:nvPr/>
              </p:nvSpPr>
              <p:spPr bwMode="auto">
                <a:xfrm>
                  <a:off x="3107" y="3663"/>
                  <a:ext cx="113" cy="19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sz="1800" b="1"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52278" name="Rectangle 54"/>
                <p:cNvSpPr>
                  <a:spLocks noChangeArrowheads="1"/>
                </p:cNvSpPr>
                <p:nvPr/>
              </p:nvSpPr>
              <p:spPr bwMode="auto">
                <a:xfrm>
                  <a:off x="3220" y="3663"/>
                  <a:ext cx="114" cy="19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sz="1800" b="1"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52279" name="Rectangle 55"/>
                <p:cNvSpPr>
                  <a:spLocks noChangeArrowheads="1"/>
                </p:cNvSpPr>
                <p:nvPr/>
              </p:nvSpPr>
              <p:spPr bwMode="auto">
                <a:xfrm>
                  <a:off x="3333" y="3663"/>
                  <a:ext cx="113" cy="19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sz="1800" b="1"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52280" name="Rectangle 56"/>
                <p:cNvSpPr>
                  <a:spLocks noChangeArrowheads="1"/>
                </p:cNvSpPr>
                <p:nvPr/>
              </p:nvSpPr>
              <p:spPr bwMode="auto">
                <a:xfrm>
                  <a:off x="3446" y="3663"/>
                  <a:ext cx="114" cy="19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sz="1800" b="1">
                    <a:latin typeface="굴림" pitchFamily="50" charset="-127"/>
                    <a:ea typeface="굴림" pitchFamily="50" charset="-127"/>
                  </a:endParaRPr>
                </a:p>
              </p:txBody>
            </p:sp>
          </p:grpSp>
          <p:sp>
            <p:nvSpPr>
              <p:cNvPr id="52281" name="Text Box 57"/>
              <p:cNvSpPr txBox="1">
                <a:spLocks noChangeArrowheads="1"/>
              </p:cNvSpPr>
              <p:nvPr/>
            </p:nvSpPr>
            <p:spPr bwMode="auto">
              <a:xfrm>
                <a:off x="2652" y="3497"/>
                <a:ext cx="64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>
                    <a:latin typeface="Arial" pitchFamily="34" charset="0"/>
                    <a:ea typeface="굴림" pitchFamily="50" charset="-127"/>
                  </a:rPr>
                  <a:t>‘</a:t>
                </a:r>
                <a:r>
                  <a:rPr lang="en-US" altLang="ko-KR" sz="1400" b="1">
                    <a:latin typeface="굴림" pitchFamily="50" charset="-127"/>
                    <a:ea typeface="굴림" pitchFamily="50" charset="-127"/>
                  </a:rPr>
                  <a:t>hosts</a:t>
                </a:r>
                <a:r>
                  <a:rPr lang="en-US" altLang="ko-KR" sz="1400" b="1">
                    <a:latin typeface="Arial" pitchFamily="34" charset="0"/>
                    <a:ea typeface="굴림" pitchFamily="50" charset="-127"/>
                  </a:rPr>
                  <a:t>’</a:t>
                </a:r>
                <a:r>
                  <a:rPr lang="en-US" altLang="ko-KR" sz="1400" b="1">
                    <a:latin typeface="굴림" pitchFamily="50" charset="-127"/>
                    <a:ea typeface="굴림" pitchFamily="50" charset="-127"/>
                  </a:rPr>
                  <a:t> file</a:t>
                </a:r>
              </a:p>
            </p:txBody>
          </p:sp>
        </p:grpSp>
        <p:sp>
          <p:nvSpPr>
            <p:cNvPr id="52282" name="Line 58"/>
            <p:cNvSpPr>
              <a:spLocks noChangeShapeType="1"/>
            </p:cNvSpPr>
            <p:nvPr/>
          </p:nvSpPr>
          <p:spPr bwMode="auto">
            <a:xfrm flipV="1">
              <a:off x="1576" y="2245"/>
              <a:ext cx="1559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83" name="Line 59"/>
            <p:cNvSpPr>
              <a:spLocks noChangeShapeType="1"/>
            </p:cNvSpPr>
            <p:nvPr/>
          </p:nvSpPr>
          <p:spPr bwMode="auto">
            <a:xfrm>
              <a:off x="1576" y="2954"/>
              <a:ext cx="153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84" name="Line 60"/>
            <p:cNvSpPr>
              <a:spLocks noChangeShapeType="1"/>
            </p:cNvSpPr>
            <p:nvPr/>
          </p:nvSpPr>
          <p:spPr bwMode="auto">
            <a:xfrm>
              <a:off x="1519" y="3833"/>
              <a:ext cx="15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85" name="Text Box 61"/>
            <p:cNvSpPr txBox="1">
              <a:spLocks noChangeArrowheads="1"/>
            </p:cNvSpPr>
            <p:nvPr/>
          </p:nvSpPr>
          <p:spPr bwMode="auto">
            <a:xfrm>
              <a:off x="3078" y="3237"/>
              <a:ext cx="3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굴림" pitchFamily="50" charset="-127"/>
                  <a:ea typeface="굴림" pitchFamily="50" charset="-127"/>
                </a:rPr>
                <a:t>1958</a:t>
              </a:r>
            </a:p>
          </p:txBody>
        </p:sp>
        <p:sp>
          <p:nvSpPr>
            <p:cNvPr id="52286" name="Text Box 62"/>
            <p:cNvSpPr txBox="1">
              <a:spLocks noChangeArrowheads="1"/>
            </p:cNvSpPr>
            <p:nvPr/>
          </p:nvSpPr>
          <p:spPr bwMode="auto">
            <a:xfrm>
              <a:off x="3419" y="3237"/>
              <a:ext cx="3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굴림" pitchFamily="50" charset="-127"/>
                  <a:ea typeface="굴림" pitchFamily="50" charset="-127"/>
                </a:rPr>
                <a:t>hosts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2E4C55F7-8A88-4F1E-A149-F5AEFED5B3ED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22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49155" name="내용 개체 틀 2"/>
          <p:cNvSpPr>
            <a:spLocks noGrp="1"/>
          </p:cNvSpPr>
          <p:nvPr>
            <p:ph idx="4294967295"/>
          </p:nvPr>
        </p:nvSpPr>
        <p:spPr>
          <a:xfrm>
            <a:off x="917575" y="1123950"/>
            <a:ext cx="9286875" cy="3755088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For each device file</a:t>
            </a:r>
          </a:p>
          <a:p>
            <a:pPr marL="742950" lvl="1" indent="-285750" eaLnBrk="1" hangingPunct="1"/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-node no</a:t>
            </a:r>
          </a:p>
          <a:p>
            <a:pPr marL="742950" lvl="1" indent="-285750" eaLnBrk="1" hangingPunct="1"/>
            <a:r>
              <a:rPr lang="en-US" altLang="ko-KR" sz="1800" dirty="0" smtClean="0"/>
              <a:t>No data block for a device file</a:t>
            </a:r>
          </a:p>
          <a:p>
            <a:pPr marL="742950" lvl="1" indent="-285750" eaLnBrk="1" hangingPunct="1"/>
            <a:r>
              <a:rPr lang="en-US" altLang="ko-KR" sz="1800" dirty="0" smtClean="0"/>
              <a:t>Instead, device number is stored in the 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-node for a device file</a:t>
            </a:r>
          </a:p>
          <a:p>
            <a:pPr marL="742950" lvl="1" indent="-285750" eaLnBrk="1" hangingPunct="1"/>
            <a:endParaRPr lang="en-US" altLang="ko-KR" sz="1800" dirty="0" smtClean="0"/>
          </a:p>
          <a:p>
            <a:pPr eaLnBrk="1" hangingPunct="1"/>
            <a:r>
              <a:rPr lang="en-US" altLang="ko-KR" sz="2000" dirty="0" smtClean="0"/>
              <a:t>Device no consists of (major no, minor no) pair</a:t>
            </a:r>
          </a:p>
          <a:p>
            <a:pPr marL="742950" lvl="1" indent="-285750" eaLnBrk="1" hangingPunct="1"/>
            <a:r>
              <a:rPr lang="en-US" altLang="ko-KR" sz="1800" dirty="0" smtClean="0"/>
              <a:t>Try </a:t>
            </a:r>
            <a:r>
              <a:rPr lang="en-US" altLang="ko-KR" sz="1800" dirty="0" smtClean="0">
                <a:latin typeface="Times New Roman" pitchFamily="18" charset="0"/>
              </a:rPr>
              <a:t>“</a:t>
            </a:r>
            <a:r>
              <a:rPr lang="en-US" altLang="ko-KR" sz="1800" dirty="0" smtClean="0"/>
              <a:t>% </a:t>
            </a:r>
            <a:r>
              <a:rPr lang="en-US" altLang="ko-KR" sz="1800" dirty="0" err="1" smtClean="0"/>
              <a:t>ls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latin typeface="Times New Roman" pitchFamily="18" charset="0"/>
              </a:rPr>
              <a:t>–</a:t>
            </a:r>
            <a:r>
              <a:rPr lang="en-US" altLang="ko-KR" sz="1800" dirty="0" smtClean="0"/>
              <a:t>l /dev</a:t>
            </a:r>
            <a:r>
              <a:rPr lang="en-US" altLang="ko-KR" sz="1800" dirty="0" smtClean="0">
                <a:latin typeface="Times New Roman" pitchFamily="18" charset="0"/>
              </a:rPr>
              <a:t>”</a:t>
            </a:r>
            <a:r>
              <a:rPr lang="en-US" altLang="ko-KR" sz="1800" dirty="0" smtClean="0"/>
              <a:t> </a:t>
            </a:r>
          </a:p>
          <a:p>
            <a:pPr marL="742950" lvl="1" indent="-285750" eaLnBrk="1" hangingPunct="1"/>
            <a:endParaRPr lang="en-US" altLang="ko-KR" sz="1800" dirty="0" smtClean="0"/>
          </a:p>
          <a:p>
            <a:pPr eaLnBrk="1" hangingPunct="1"/>
            <a:r>
              <a:rPr lang="en-US" altLang="ko-KR" sz="2000" dirty="0" smtClean="0"/>
              <a:t>Creating a device file</a:t>
            </a:r>
          </a:p>
          <a:p>
            <a:pPr marL="742950" lvl="1" indent="-285750" eaLnBrk="1" hangingPunct="1"/>
            <a:r>
              <a:rPr lang="en-US" altLang="ko-KR" sz="1800" dirty="0" smtClean="0"/>
              <a:t>%</a:t>
            </a:r>
            <a:r>
              <a:rPr lang="en-US" altLang="ko-KR" sz="1800" dirty="0" err="1" smtClean="0"/>
              <a:t>mknod</a:t>
            </a:r>
            <a:r>
              <a:rPr lang="en-US" altLang="ko-KR" sz="1800" dirty="0" smtClean="0"/>
              <a:t> &lt;device file name&gt; &lt;file type&gt; &lt;device no&gt;</a:t>
            </a:r>
            <a:r>
              <a:rPr lang="en-US" altLang="ko-KR" sz="1800" dirty="0" smtClean="0">
                <a:latin typeface="Times New Roman" pitchFamily="18" charset="0"/>
              </a:rPr>
              <a:t>”</a:t>
            </a:r>
            <a:r>
              <a:rPr lang="en-US" altLang="ko-KR" sz="1800" dirty="0" smtClean="0"/>
              <a:t>, where &lt;file type&gt; is either b or c, &lt;device no&gt; consists of major, minor no</a:t>
            </a:r>
            <a:r>
              <a:rPr lang="en-US" altLang="ko-KR" sz="1800" dirty="0" smtClean="0">
                <a:latin typeface="Times New Roman" pitchFamily="18" charset="0"/>
              </a:rPr>
              <a:t>’</a:t>
            </a:r>
            <a:r>
              <a:rPr lang="en-US" altLang="ko-KR" sz="1800" dirty="0" smtClean="0"/>
              <a:t>s</a:t>
            </a:r>
            <a:endParaRPr lang="ko-KR" altLang="en-US" sz="1800" dirty="0" smtClean="0"/>
          </a:p>
        </p:txBody>
      </p:sp>
      <p:sp>
        <p:nvSpPr>
          <p:cNvPr id="49156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smtClean="0"/>
              <a:t>2.6 File System Structure : Device File</a:t>
            </a:r>
            <a:r>
              <a:rPr lang="ko-KR" altLang="en-US" smtClean="0"/>
              <a:t>의 경우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3E987568-1B1E-4F6D-BB78-7CCB182ED3EA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23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47107" name="내용 개체 틀 2"/>
          <p:cNvSpPr>
            <a:spLocks noGrp="1"/>
          </p:cNvSpPr>
          <p:nvPr>
            <p:ph idx="4294967295"/>
          </p:nvPr>
        </p:nvSpPr>
        <p:spPr>
          <a:xfrm>
            <a:off x="917575" y="1123950"/>
            <a:ext cx="9286875" cy="3822799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Device driver: SW module which controls device and process data</a:t>
            </a:r>
          </a:p>
          <a:p>
            <a:pPr marL="742950" lvl="1" indent="-285750" eaLnBrk="1" hangingPunct="1"/>
            <a:r>
              <a:rPr lang="en-US" altLang="ko-KR" sz="1800" dirty="0" smtClean="0"/>
              <a:t>Functions: open, close, read, write, </a:t>
            </a:r>
            <a:r>
              <a:rPr lang="en-US" altLang="ko-KR" sz="1800" dirty="0" err="1" smtClean="0"/>
              <a:t>ioctl</a:t>
            </a:r>
            <a:r>
              <a:rPr lang="en-US" altLang="ko-KR" sz="1800" dirty="0" smtClean="0"/>
              <a:t> </a:t>
            </a:r>
          </a:p>
          <a:p>
            <a:pPr marL="742950" lvl="1" indent="-285750" eaLnBrk="1" hangingPunct="1"/>
            <a:r>
              <a:rPr lang="en-US" altLang="ko-KR" sz="1800" dirty="0" smtClean="0"/>
              <a:t>Different device drivers for different devices</a:t>
            </a:r>
          </a:p>
          <a:p>
            <a:pPr marL="1143000" lvl="2" indent="-228600" eaLnBrk="1" hangingPunct="1"/>
            <a:r>
              <a:rPr lang="en-US" altLang="ko-KR" sz="1600" dirty="0" err="1" smtClean="0"/>
              <a:t>hdopen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hdclose</a:t>
            </a:r>
            <a:r>
              <a:rPr lang="en-US" altLang="ko-KR" sz="1600" dirty="0" smtClean="0"/>
              <a:t>, etc. for hard disk</a:t>
            </a:r>
          </a:p>
          <a:p>
            <a:pPr marL="1143000" lvl="2" indent="-228600" eaLnBrk="1" hangingPunct="1"/>
            <a:r>
              <a:rPr lang="en-US" altLang="ko-KR" sz="1600" dirty="0" err="1" smtClean="0"/>
              <a:t>lpopen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lpclose</a:t>
            </a:r>
            <a:r>
              <a:rPr lang="en-US" altLang="ko-KR" sz="1600" dirty="0" smtClean="0"/>
              <a:t>, etc. for printers</a:t>
            </a:r>
          </a:p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en-US" altLang="ko-KR" sz="2000" dirty="0" smtClean="0"/>
              <a:t>Device switch</a:t>
            </a:r>
          </a:p>
          <a:p>
            <a:pPr marL="742950" lvl="1" indent="-285750" eaLnBrk="1" hangingPunct="1"/>
            <a:r>
              <a:rPr lang="en-US" altLang="ko-KR" sz="1800" dirty="0" smtClean="0"/>
              <a:t>Matches system calls (open, close, etc) for the devices with the device drivers (</a:t>
            </a:r>
            <a:r>
              <a:rPr lang="en-US" altLang="ko-KR" sz="1800" dirty="0" err="1" smtClean="0"/>
              <a:t>hdopen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hdclose</a:t>
            </a:r>
            <a:r>
              <a:rPr lang="en-US" altLang="ko-KR" sz="1800" dirty="0" smtClean="0"/>
              <a:t>, etc. or </a:t>
            </a:r>
            <a:r>
              <a:rPr lang="en-US" altLang="ko-KR" sz="1800" dirty="0" err="1" smtClean="0"/>
              <a:t>lpopen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lpclose</a:t>
            </a:r>
            <a:r>
              <a:rPr lang="en-US" altLang="ko-KR" sz="1800" dirty="0" smtClean="0"/>
              <a:t>, etc.)</a:t>
            </a:r>
          </a:p>
          <a:p>
            <a:pPr marL="742950" lvl="1" indent="-285750" eaLnBrk="1" hangingPunct="1"/>
            <a:r>
              <a:rPr lang="en-US" altLang="ko-KR" sz="1800" dirty="0" smtClean="0"/>
              <a:t>Block device switch (</a:t>
            </a:r>
            <a:r>
              <a:rPr lang="en-US" altLang="ko-KR" sz="1800" dirty="0" err="1" smtClean="0"/>
              <a:t>bdevsw</a:t>
            </a:r>
            <a:r>
              <a:rPr lang="en-US" altLang="ko-KR" sz="1800" dirty="0" smtClean="0"/>
              <a:t>)</a:t>
            </a:r>
          </a:p>
          <a:p>
            <a:pPr marL="742950" lvl="1" indent="-285750" eaLnBrk="1" hangingPunct="1"/>
            <a:r>
              <a:rPr lang="en-US" altLang="ko-KR" sz="1800" dirty="0" smtClean="0"/>
              <a:t>Character device switch (</a:t>
            </a:r>
            <a:r>
              <a:rPr lang="en-US" altLang="ko-KR" sz="1800" dirty="0" err="1" smtClean="0"/>
              <a:t>cdevsw</a:t>
            </a:r>
            <a:r>
              <a:rPr lang="en-US" altLang="ko-KR" sz="1800" dirty="0" smtClean="0"/>
              <a:t>)</a:t>
            </a:r>
            <a:endParaRPr lang="ko-KR" altLang="en-US" sz="1800" dirty="0" smtClean="0"/>
          </a:p>
        </p:txBody>
      </p:sp>
      <p:sp>
        <p:nvSpPr>
          <p:cNvPr id="47108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smtClean="0"/>
              <a:t>2.6 File System Structure : Device File</a:t>
            </a:r>
            <a:r>
              <a:rPr lang="ko-KR" altLang="en-US" smtClean="0"/>
              <a:t>의 경우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09A9E3F8-64B5-4856-9441-EFD87D8A6943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24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57347" name="내용 개체 틀 2"/>
          <p:cNvSpPr>
            <a:spLocks noGrp="1"/>
          </p:cNvSpPr>
          <p:nvPr>
            <p:ph idx="4294967295"/>
          </p:nvPr>
        </p:nvSpPr>
        <p:spPr>
          <a:xfrm>
            <a:off x="917575" y="1123950"/>
            <a:ext cx="9286875" cy="2554760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Each file system is composed of a file tree</a:t>
            </a:r>
          </a:p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en-US" altLang="ko-KR" sz="2000" dirty="0" smtClean="0"/>
              <a:t>When there are multiple file systems, there are many file trees</a:t>
            </a:r>
          </a:p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en-US" altLang="ko-KR" sz="2000" dirty="0" smtClean="0"/>
              <a:t>Combining multiple file trees into one file tree is called </a:t>
            </a:r>
            <a:r>
              <a:rPr lang="en-US" altLang="ko-KR" sz="2000" dirty="0" smtClean="0">
                <a:latin typeface="Times New Roman" pitchFamily="18" charset="0"/>
              </a:rPr>
              <a:t>“</a:t>
            </a:r>
            <a:r>
              <a:rPr lang="en-US" altLang="ko-KR" sz="2000" dirty="0" smtClean="0"/>
              <a:t>mount</a:t>
            </a:r>
            <a:r>
              <a:rPr lang="en-US" altLang="ko-KR" sz="2000" dirty="0" smtClean="0">
                <a:latin typeface="Times New Roman" pitchFamily="18" charset="0"/>
              </a:rPr>
              <a:t>”</a:t>
            </a:r>
            <a:endParaRPr lang="en-US" altLang="ko-KR" sz="2000" dirty="0" smtClean="0"/>
          </a:p>
          <a:p>
            <a:pPr marL="742950" lvl="1" indent="-285750" eaLnBrk="1" hangingPunct="1"/>
            <a:r>
              <a:rPr lang="en-US" altLang="ko-KR" sz="1800" dirty="0" smtClean="0"/>
              <a:t>mount/</a:t>
            </a:r>
            <a:r>
              <a:rPr lang="en-US" altLang="ko-KR" sz="1800" dirty="0" err="1" smtClean="0"/>
              <a:t>unmount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cmds</a:t>
            </a:r>
            <a:endParaRPr lang="en-US" altLang="ko-KR" sz="1800" dirty="0" smtClean="0"/>
          </a:p>
          <a:p>
            <a:pPr marL="742950" lvl="1" indent="-285750" eaLnBrk="1" hangingPunct="1"/>
            <a:r>
              <a:rPr lang="en-US" altLang="ko-KR" sz="1800" dirty="0" smtClean="0"/>
              <a:t>mount()/</a:t>
            </a:r>
            <a:r>
              <a:rPr lang="en-US" altLang="ko-KR" sz="1800" dirty="0" err="1" smtClean="0"/>
              <a:t>unmount</a:t>
            </a:r>
            <a:r>
              <a:rPr lang="en-US" altLang="ko-KR" sz="1800" dirty="0" smtClean="0"/>
              <a:t>() system calls</a:t>
            </a:r>
            <a:endParaRPr lang="ko-KR" altLang="en-US" sz="1800" dirty="0" smtClean="0"/>
          </a:p>
        </p:txBody>
      </p:sp>
      <p:sp>
        <p:nvSpPr>
          <p:cNvPr id="57348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2.7 File System Mount/</a:t>
            </a:r>
            <a:r>
              <a:rPr lang="en-US" altLang="ko-KR" dirty="0" err="1" smtClean="0"/>
              <a:t>Unmount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CCD842A8-7256-4533-A2A0-2E56ED518996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25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60419" name="내용 개체 틀 2"/>
          <p:cNvSpPr>
            <a:spLocks noGrp="1"/>
          </p:cNvSpPr>
          <p:nvPr>
            <p:ph idx="4294967295"/>
          </p:nvPr>
        </p:nvSpPr>
        <p:spPr>
          <a:xfrm>
            <a:off x="917575" y="1123950"/>
            <a:ext cx="9286875" cy="5289550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Two file trees before combining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sz="2000" dirty="0" smtClean="0"/>
              <a:t>After mounting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 smtClean="0"/>
              <a:t>   </a:t>
            </a:r>
            <a:r>
              <a:rPr lang="en-US" altLang="ko-KR" sz="1800" dirty="0" smtClean="0"/>
              <a:t>% /etc/mount   /dev/</a:t>
            </a:r>
            <a:r>
              <a:rPr lang="en-US" altLang="ko-KR" sz="1800" dirty="0" err="1" smtClean="0"/>
              <a:t>dsk</a:t>
            </a:r>
            <a:r>
              <a:rPr lang="en-US" altLang="ko-KR" sz="1800" dirty="0" smtClean="0"/>
              <a:t>/1s4   /usr1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sz="2000" dirty="0" smtClean="0"/>
          </a:p>
          <a:p>
            <a:pPr eaLnBrk="1" hangingPunct="1">
              <a:buFont typeface="Wingdings" pitchFamily="2" charset="2"/>
              <a:buNone/>
            </a:pPr>
            <a:endParaRPr lang="ko-KR" altLang="en-US" sz="2000" dirty="0" smtClean="0"/>
          </a:p>
          <a:p>
            <a:pPr eaLnBrk="1" hangingPunct="1">
              <a:buFont typeface="Wingdings" pitchFamily="2" charset="2"/>
              <a:buNone/>
            </a:pPr>
            <a:endParaRPr lang="ko-KR" altLang="en-US" sz="2000" dirty="0" smtClean="0"/>
          </a:p>
          <a:p>
            <a:pPr eaLnBrk="1" hangingPunct="1">
              <a:buFont typeface="Wingdings" pitchFamily="2" charset="2"/>
              <a:buNone/>
            </a:pPr>
            <a:endParaRPr lang="ko-KR" altLang="en-US" sz="2000" dirty="0" smtClean="0"/>
          </a:p>
          <a:p>
            <a:pPr eaLnBrk="1" hangingPunct="1">
              <a:buFont typeface="Wingdings" pitchFamily="2" charset="2"/>
              <a:buNone/>
            </a:pPr>
            <a:endParaRPr lang="ko-KR" altLang="en-US" sz="2000" dirty="0" smtClean="0"/>
          </a:p>
        </p:txBody>
      </p:sp>
      <p:sp>
        <p:nvSpPr>
          <p:cNvPr id="60420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2.7 File System Mount/</a:t>
            </a:r>
            <a:r>
              <a:rPr lang="en-US" altLang="ko-KR" dirty="0" err="1" smtClean="0"/>
              <a:t>Unmount</a:t>
            </a:r>
            <a:endParaRPr lang="ko-KR" altLang="en-US" dirty="0" smtClean="0"/>
          </a:p>
        </p:txBody>
      </p:sp>
      <p:grpSp>
        <p:nvGrpSpPr>
          <p:cNvPr id="60421" name="Group 134"/>
          <p:cNvGrpSpPr>
            <a:grpSpLocks/>
          </p:cNvGrpSpPr>
          <p:nvPr/>
        </p:nvGrpSpPr>
        <p:grpSpPr bwMode="auto">
          <a:xfrm>
            <a:off x="5903930" y="4356118"/>
            <a:ext cx="2049462" cy="1644650"/>
            <a:chOff x="2426" y="1933"/>
            <a:chExt cx="1291" cy="1036"/>
          </a:xfrm>
        </p:grpSpPr>
        <p:grpSp>
          <p:nvGrpSpPr>
            <p:cNvPr id="60422" name="Group 100"/>
            <p:cNvGrpSpPr>
              <a:grpSpLocks/>
            </p:cNvGrpSpPr>
            <p:nvPr/>
          </p:nvGrpSpPr>
          <p:grpSpPr bwMode="auto">
            <a:xfrm>
              <a:off x="2426" y="1933"/>
              <a:ext cx="986" cy="708"/>
              <a:chOff x="2852" y="1650"/>
              <a:chExt cx="1248" cy="851"/>
            </a:xfrm>
          </p:grpSpPr>
          <p:sp>
            <p:nvSpPr>
              <p:cNvPr id="60423" name="Oval 101"/>
              <p:cNvSpPr>
                <a:spLocks noChangeArrowheads="1"/>
              </p:cNvSpPr>
              <p:nvPr/>
            </p:nvSpPr>
            <p:spPr bwMode="auto">
              <a:xfrm>
                <a:off x="3277" y="1650"/>
                <a:ext cx="340" cy="3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0424" name="Oval 102"/>
              <p:cNvSpPr>
                <a:spLocks noChangeArrowheads="1"/>
              </p:cNvSpPr>
              <p:nvPr/>
            </p:nvSpPr>
            <p:spPr bwMode="auto">
              <a:xfrm>
                <a:off x="3702" y="2046"/>
                <a:ext cx="340" cy="3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0425" name="Oval 103"/>
              <p:cNvSpPr>
                <a:spLocks noChangeArrowheads="1"/>
              </p:cNvSpPr>
              <p:nvPr/>
            </p:nvSpPr>
            <p:spPr bwMode="auto">
              <a:xfrm>
                <a:off x="3277" y="2046"/>
                <a:ext cx="340" cy="3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0426" name="Oval 104"/>
              <p:cNvSpPr>
                <a:spLocks noChangeArrowheads="1"/>
              </p:cNvSpPr>
              <p:nvPr/>
            </p:nvSpPr>
            <p:spPr bwMode="auto">
              <a:xfrm>
                <a:off x="2852" y="2046"/>
                <a:ext cx="340" cy="3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0427" name="Line 105"/>
              <p:cNvSpPr>
                <a:spLocks noChangeShapeType="1"/>
              </p:cNvSpPr>
              <p:nvPr/>
            </p:nvSpPr>
            <p:spPr bwMode="auto">
              <a:xfrm>
                <a:off x="3447" y="1962"/>
                <a:ext cx="0" cy="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0428" name="Line 106"/>
              <p:cNvSpPr>
                <a:spLocks noChangeShapeType="1"/>
              </p:cNvSpPr>
              <p:nvPr/>
            </p:nvSpPr>
            <p:spPr bwMode="auto">
              <a:xfrm flipH="1">
                <a:off x="3107" y="1905"/>
                <a:ext cx="226" cy="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0429" name="Line 107"/>
              <p:cNvSpPr>
                <a:spLocks noChangeShapeType="1"/>
              </p:cNvSpPr>
              <p:nvPr/>
            </p:nvSpPr>
            <p:spPr bwMode="auto">
              <a:xfrm>
                <a:off x="3560" y="1905"/>
                <a:ext cx="226" cy="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0430" name="Line 108"/>
              <p:cNvSpPr>
                <a:spLocks noChangeShapeType="1"/>
              </p:cNvSpPr>
              <p:nvPr/>
            </p:nvSpPr>
            <p:spPr bwMode="auto">
              <a:xfrm flipH="1">
                <a:off x="2852" y="2330"/>
                <a:ext cx="85" cy="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0431" name="Line 109"/>
              <p:cNvSpPr>
                <a:spLocks noChangeShapeType="1"/>
              </p:cNvSpPr>
              <p:nvPr/>
            </p:nvSpPr>
            <p:spPr bwMode="auto">
              <a:xfrm>
                <a:off x="3106" y="2330"/>
                <a:ext cx="86" cy="1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0432" name="Line 110"/>
              <p:cNvSpPr>
                <a:spLocks noChangeShapeType="1"/>
              </p:cNvSpPr>
              <p:nvPr/>
            </p:nvSpPr>
            <p:spPr bwMode="auto">
              <a:xfrm flipH="1">
                <a:off x="3277" y="2330"/>
                <a:ext cx="85" cy="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0433" name="Line 111"/>
              <p:cNvSpPr>
                <a:spLocks noChangeShapeType="1"/>
              </p:cNvSpPr>
              <p:nvPr/>
            </p:nvSpPr>
            <p:spPr bwMode="auto">
              <a:xfrm>
                <a:off x="3531" y="2330"/>
                <a:ext cx="86" cy="1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0434" name="Text Box 112"/>
              <p:cNvSpPr txBox="1">
                <a:spLocks noChangeArrowheads="1"/>
              </p:cNvSpPr>
              <p:nvPr/>
            </p:nvSpPr>
            <p:spPr bwMode="auto">
              <a:xfrm>
                <a:off x="3357" y="1702"/>
                <a:ext cx="222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800" b="1">
                    <a:latin typeface="굴림" pitchFamily="50" charset="-127"/>
                    <a:ea typeface="굴림" pitchFamily="50" charset="-127"/>
                  </a:rPr>
                  <a:t>/</a:t>
                </a:r>
              </a:p>
            </p:txBody>
          </p:sp>
          <p:sp>
            <p:nvSpPr>
              <p:cNvPr id="60435" name="Text Box 113"/>
              <p:cNvSpPr txBox="1">
                <a:spLocks noChangeArrowheads="1"/>
              </p:cNvSpPr>
              <p:nvPr/>
            </p:nvSpPr>
            <p:spPr bwMode="auto">
              <a:xfrm>
                <a:off x="2874" y="2112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 dirty="0">
                    <a:latin typeface="굴림" pitchFamily="50" charset="-127"/>
                    <a:ea typeface="굴림" pitchFamily="50" charset="-127"/>
                  </a:rPr>
                  <a:t>bin</a:t>
                </a:r>
              </a:p>
            </p:txBody>
          </p:sp>
          <p:sp>
            <p:nvSpPr>
              <p:cNvPr id="60436" name="Text Box 114"/>
              <p:cNvSpPr txBox="1">
                <a:spLocks noChangeArrowheads="1"/>
              </p:cNvSpPr>
              <p:nvPr/>
            </p:nvSpPr>
            <p:spPr bwMode="auto">
              <a:xfrm>
                <a:off x="3299" y="2112"/>
                <a:ext cx="347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>
                    <a:latin typeface="굴림" pitchFamily="50" charset="-127"/>
                    <a:ea typeface="굴림" pitchFamily="50" charset="-127"/>
                  </a:rPr>
                  <a:t>usr</a:t>
                </a:r>
              </a:p>
            </p:txBody>
          </p:sp>
          <p:sp>
            <p:nvSpPr>
              <p:cNvPr id="60437" name="Text Box 115"/>
              <p:cNvSpPr txBox="1">
                <a:spLocks noChangeArrowheads="1"/>
              </p:cNvSpPr>
              <p:nvPr/>
            </p:nvSpPr>
            <p:spPr bwMode="auto">
              <a:xfrm>
                <a:off x="3674" y="2116"/>
                <a:ext cx="42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>
                    <a:latin typeface="굴림" pitchFamily="50" charset="-127"/>
                    <a:ea typeface="굴림" pitchFamily="50" charset="-127"/>
                  </a:rPr>
                  <a:t>usr1</a:t>
                </a:r>
              </a:p>
            </p:txBody>
          </p:sp>
        </p:grpSp>
        <p:sp>
          <p:nvSpPr>
            <p:cNvPr id="60438" name="Oval 118"/>
            <p:cNvSpPr>
              <a:spLocks noChangeArrowheads="1"/>
            </p:cNvSpPr>
            <p:nvPr/>
          </p:nvSpPr>
          <p:spPr bwMode="auto">
            <a:xfrm>
              <a:off x="3435" y="2590"/>
              <a:ext cx="267" cy="2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8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0439" name="Oval 119"/>
            <p:cNvSpPr>
              <a:spLocks noChangeArrowheads="1"/>
            </p:cNvSpPr>
            <p:nvPr/>
          </p:nvSpPr>
          <p:spPr bwMode="auto">
            <a:xfrm>
              <a:off x="3101" y="2590"/>
              <a:ext cx="267" cy="2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8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0440" name="Line 121"/>
            <p:cNvSpPr>
              <a:spLocks noChangeShapeType="1"/>
            </p:cNvSpPr>
            <p:nvPr/>
          </p:nvSpPr>
          <p:spPr bwMode="auto">
            <a:xfrm>
              <a:off x="3235" y="2520"/>
              <a:ext cx="0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41" name="Line 123"/>
            <p:cNvSpPr>
              <a:spLocks noChangeShapeType="1"/>
            </p:cNvSpPr>
            <p:nvPr/>
          </p:nvSpPr>
          <p:spPr bwMode="auto">
            <a:xfrm>
              <a:off x="3323" y="2472"/>
              <a:ext cx="178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42" name="Line 126"/>
            <p:cNvSpPr>
              <a:spLocks noChangeShapeType="1"/>
            </p:cNvSpPr>
            <p:nvPr/>
          </p:nvSpPr>
          <p:spPr bwMode="auto">
            <a:xfrm flipH="1">
              <a:off x="3101" y="2827"/>
              <a:ext cx="67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43" name="Line 127"/>
            <p:cNvSpPr>
              <a:spLocks noChangeShapeType="1"/>
            </p:cNvSpPr>
            <p:nvPr/>
          </p:nvSpPr>
          <p:spPr bwMode="auto">
            <a:xfrm>
              <a:off x="3301" y="2827"/>
              <a:ext cx="67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44" name="Text Box 130"/>
            <p:cNvSpPr txBox="1">
              <a:spLocks noChangeArrowheads="1"/>
            </p:cNvSpPr>
            <p:nvPr/>
          </p:nvSpPr>
          <p:spPr bwMode="auto">
            <a:xfrm>
              <a:off x="3088" y="2639"/>
              <a:ext cx="30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굴림" pitchFamily="50" charset="-127"/>
                  <a:ea typeface="굴림" pitchFamily="50" charset="-127"/>
                </a:rPr>
                <a:t>sp2</a:t>
              </a:r>
            </a:p>
          </p:txBody>
        </p:sp>
        <p:sp>
          <p:nvSpPr>
            <p:cNvPr id="60445" name="Text Box 131"/>
            <p:cNvSpPr txBox="1">
              <a:spLocks noChangeArrowheads="1"/>
            </p:cNvSpPr>
            <p:nvPr/>
          </p:nvSpPr>
          <p:spPr bwMode="auto">
            <a:xfrm>
              <a:off x="3413" y="2642"/>
              <a:ext cx="30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굴림" pitchFamily="50" charset="-127"/>
                  <a:ea typeface="굴림" pitchFamily="50" charset="-127"/>
                </a:rPr>
                <a:t>sp3</a:t>
              </a:r>
            </a:p>
          </p:txBody>
        </p:sp>
      </p:grpSp>
      <p:grpSp>
        <p:nvGrpSpPr>
          <p:cNvPr id="60446" name="Group 30"/>
          <p:cNvGrpSpPr>
            <a:grpSpLocks/>
          </p:cNvGrpSpPr>
          <p:nvPr/>
        </p:nvGrpSpPr>
        <p:grpSpPr bwMode="auto">
          <a:xfrm>
            <a:off x="3148013" y="1071564"/>
            <a:ext cx="4592637" cy="2571750"/>
            <a:chOff x="1576" y="1026"/>
            <a:chExt cx="2893" cy="1620"/>
          </a:xfrm>
        </p:grpSpPr>
        <p:sp>
          <p:nvSpPr>
            <p:cNvPr id="60447" name="Line 41"/>
            <p:cNvSpPr>
              <a:spLocks noChangeShapeType="1"/>
            </p:cNvSpPr>
            <p:nvPr/>
          </p:nvSpPr>
          <p:spPr bwMode="auto">
            <a:xfrm>
              <a:off x="1605" y="1026"/>
              <a:ext cx="979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48" name="Line 43"/>
            <p:cNvSpPr>
              <a:spLocks noChangeShapeType="1"/>
            </p:cNvSpPr>
            <p:nvPr/>
          </p:nvSpPr>
          <p:spPr bwMode="auto">
            <a:xfrm>
              <a:off x="1605" y="1026"/>
              <a:ext cx="0" cy="288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49" name="Line 44"/>
            <p:cNvSpPr>
              <a:spLocks noChangeShapeType="1"/>
            </p:cNvSpPr>
            <p:nvPr/>
          </p:nvSpPr>
          <p:spPr bwMode="auto">
            <a:xfrm>
              <a:off x="2584" y="1026"/>
              <a:ext cx="0" cy="288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50" name="Rectangle 141"/>
            <p:cNvSpPr>
              <a:spLocks noChangeArrowheads="1"/>
            </p:cNvSpPr>
            <p:nvPr/>
          </p:nvSpPr>
          <p:spPr bwMode="auto">
            <a:xfrm>
              <a:off x="1759" y="1305"/>
              <a:ext cx="8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ko-KR" sz="1400">
                  <a:latin typeface="MD개성체" pitchFamily="18" charset="-127"/>
                  <a:ea typeface="MD개성체" pitchFamily="18" charset="-127"/>
                </a:rPr>
                <a:t>/dev/dsk/0s1</a:t>
              </a:r>
            </a:p>
          </p:txBody>
        </p:sp>
        <p:sp>
          <p:nvSpPr>
            <p:cNvPr id="60451" name="Rectangle 188"/>
            <p:cNvSpPr>
              <a:spLocks noChangeArrowheads="1"/>
            </p:cNvSpPr>
            <p:nvPr/>
          </p:nvSpPr>
          <p:spPr bwMode="auto">
            <a:xfrm>
              <a:off x="3476" y="1305"/>
              <a:ext cx="9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ko-KR" sz="1400">
                  <a:latin typeface="MD개성체" pitchFamily="18" charset="-127"/>
                  <a:ea typeface="MD개성체" pitchFamily="18" charset="-127"/>
                </a:rPr>
                <a:t>/dev/dsk/1s4</a:t>
              </a:r>
            </a:p>
          </p:txBody>
        </p:sp>
        <p:sp>
          <p:nvSpPr>
            <p:cNvPr id="60452" name="Oval 143"/>
            <p:cNvSpPr>
              <a:spLocks noChangeArrowheads="1"/>
            </p:cNvSpPr>
            <p:nvPr/>
          </p:nvSpPr>
          <p:spPr bwMode="auto">
            <a:xfrm>
              <a:off x="1576" y="2411"/>
              <a:ext cx="1135" cy="23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8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0453" name="Rectangle 144"/>
            <p:cNvSpPr>
              <a:spLocks noChangeArrowheads="1"/>
            </p:cNvSpPr>
            <p:nvPr/>
          </p:nvSpPr>
          <p:spPr bwMode="auto">
            <a:xfrm>
              <a:off x="1576" y="1561"/>
              <a:ext cx="1135" cy="970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8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0454" name="Oval 145"/>
            <p:cNvSpPr>
              <a:spLocks noChangeArrowheads="1"/>
            </p:cNvSpPr>
            <p:nvPr/>
          </p:nvSpPr>
          <p:spPr bwMode="auto">
            <a:xfrm>
              <a:off x="1576" y="1475"/>
              <a:ext cx="1135" cy="23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8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0455" name="Line 146"/>
            <p:cNvSpPr>
              <a:spLocks noChangeShapeType="1"/>
            </p:cNvSpPr>
            <p:nvPr/>
          </p:nvSpPr>
          <p:spPr bwMode="auto">
            <a:xfrm>
              <a:off x="1576" y="1583"/>
              <a:ext cx="0" cy="9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56" name="Line 147"/>
            <p:cNvSpPr>
              <a:spLocks noChangeShapeType="1"/>
            </p:cNvSpPr>
            <p:nvPr/>
          </p:nvSpPr>
          <p:spPr bwMode="auto">
            <a:xfrm flipV="1">
              <a:off x="2710" y="1598"/>
              <a:ext cx="1" cy="8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57" name="Line 148"/>
            <p:cNvSpPr>
              <a:spLocks noChangeShapeType="1"/>
            </p:cNvSpPr>
            <p:nvPr/>
          </p:nvSpPr>
          <p:spPr bwMode="auto">
            <a:xfrm>
              <a:off x="1602" y="1744"/>
              <a:ext cx="0" cy="9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58" name="Line 149"/>
            <p:cNvSpPr>
              <a:spLocks noChangeShapeType="1"/>
            </p:cNvSpPr>
            <p:nvPr/>
          </p:nvSpPr>
          <p:spPr bwMode="auto">
            <a:xfrm>
              <a:off x="2630" y="1744"/>
              <a:ext cx="0" cy="9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59" name="Line 150"/>
            <p:cNvSpPr>
              <a:spLocks noChangeShapeType="1"/>
            </p:cNvSpPr>
            <p:nvPr/>
          </p:nvSpPr>
          <p:spPr bwMode="auto">
            <a:xfrm>
              <a:off x="1910" y="1491"/>
              <a:ext cx="461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0460" name="Group 151"/>
            <p:cNvGrpSpPr>
              <a:grpSpLocks/>
            </p:cNvGrpSpPr>
            <p:nvPr/>
          </p:nvGrpSpPr>
          <p:grpSpPr bwMode="auto">
            <a:xfrm>
              <a:off x="1632" y="1759"/>
              <a:ext cx="986" cy="708"/>
              <a:chOff x="2852" y="1650"/>
              <a:chExt cx="1248" cy="851"/>
            </a:xfrm>
          </p:grpSpPr>
          <p:sp>
            <p:nvSpPr>
              <p:cNvPr id="60461" name="Oval 152"/>
              <p:cNvSpPr>
                <a:spLocks noChangeArrowheads="1"/>
              </p:cNvSpPr>
              <p:nvPr/>
            </p:nvSpPr>
            <p:spPr bwMode="auto">
              <a:xfrm>
                <a:off x="3277" y="1650"/>
                <a:ext cx="340" cy="3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0462" name="Oval 153"/>
              <p:cNvSpPr>
                <a:spLocks noChangeArrowheads="1"/>
              </p:cNvSpPr>
              <p:nvPr/>
            </p:nvSpPr>
            <p:spPr bwMode="auto">
              <a:xfrm>
                <a:off x="3702" y="2046"/>
                <a:ext cx="340" cy="3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0463" name="Oval 154"/>
              <p:cNvSpPr>
                <a:spLocks noChangeArrowheads="1"/>
              </p:cNvSpPr>
              <p:nvPr/>
            </p:nvSpPr>
            <p:spPr bwMode="auto">
              <a:xfrm>
                <a:off x="3277" y="2046"/>
                <a:ext cx="340" cy="3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0464" name="Oval 155"/>
              <p:cNvSpPr>
                <a:spLocks noChangeArrowheads="1"/>
              </p:cNvSpPr>
              <p:nvPr/>
            </p:nvSpPr>
            <p:spPr bwMode="auto">
              <a:xfrm>
                <a:off x="2852" y="2046"/>
                <a:ext cx="340" cy="3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0465" name="Line 156"/>
              <p:cNvSpPr>
                <a:spLocks noChangeShapeType="1"/>
              </p:cNvSpPr>
              <p:nvPr/>
            </p:nvSpPr>
            <p:spPr bwMode="auto">
              <a:xfrm>
                <a:off x="3447" y="1962"/>
                <a:ext cx="0" cy="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0466" name="Line 157"/>
              <p:cNvSpPr>
                <a:spLocks noChangeShapeType="1"/>
              </p:cNvSpPr>
              <p:nvPr/>
            </p:nvSpPr>
            <p:spPr bwMode="auto">
              <a:xfrm flipH="1">
                <a:off x="3107" y="1905"/>
                <a:ext cx="226" cy="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0467" name="Line 158"/>
              <p:cNvSpPr>
                <a:spLocks noChangeShapeType="1"/>
              </p:cNvSpPr>
              <p:nvPr/>
            </p:nvSpPr>
            <p:spPr bwMode="auto">
              <a:xfrm>
                <a:off x="3560" y="1905"/>
                <a:ext cx="226" cy="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0468" name="Line 159"/>
              <p:cNvSpPr>
                <a:spLocks noChangeShapeType="1"/>
              </p:cNvSpPr>
              <p:nvPr/>
            </p:nvSpPr>
            <p:spPr bwMode="auto">
              <a:xfrm flipH="1">
                <a:off x="2852" y="2330"/>
                <a:ext cx="85" cy="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0469" name="Line 160"/>
              <p:cNvSpPr>
                <a:spLocks noChangeShapeType="1"/>
              </p:cNvSpPr>
              <p:nvPr/>
            </p:nvSpPr>
            <p:spPr bwMode="auto">
              <a:xfrm>
                <a:off x="3106" y="2330"/>
                <a:ext cx="86" cy="1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0470" name="Line 161"/>
              <p:cNvSpPr>
                <a:spLocks noChangeShapeType="1"/>
              </p:cNvSpPr>
              <p:nvPr/>
            </p:nvSpPr>
            <p:spPr bwMode="auto">
              <a:xfrm flipH="1">
                <a:off x="3277" y="2330"/>
                <a:ext cx="85" cy="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0471" name="Line 162"/>
              <p:cNvSpPr>
                <a:spLocks noChangeShapeType="1"/>
              </p:cNvSpPr>
              <p:nvPr/>
            </p:nvSpPr>
            <p:spPr bwMode="auto">
              <a:xfrm>
                <a:off x="3531" y="2330"/>
                <a:ext cx="86" cy="1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0472" name="Text Box 163"/>
              <p:cNvSpPr txBox="1">
                <a:spLocks noChangeArrowheads="1"/>
              </p:cNvSpPr>
              <p:nvPr/>
            </p:nvSpPr>
            <p:spPr bwMode="auto">
              <a:xfrm>
                <a:off x="3357" y="1702"/>
                <a:ext cx="222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800" b="1">
                    <a:latin typeface="굴림" pitchFamily="50" charset="-127"/>
                    <a:ea typeface="굴림" pitchFamily="50" charset="-127"/>
                  </a:rPr>
                  <a:t>/</a:t>
                </a:r>
              </a:p>
            </p:txBody>
          </p:sp>
          <p:sp>
            <p:nvSpPr>
              <p:cNvPr id="60473" name="Text Box 164"/>
              <p:cNvSpPr txBox="1">
                <a:spLocks noChangeArrowheads="1"/>
              </p:cNvSpPr>
              <p:nvPr/>
            </p:nvSpPr>
            <p:spPr bwMode="auto">
              <a:xfrm>
                <a:off x="2874" y="2112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>
                    <a:latin typeface="굴림" pitchFamily="50" charset="-127"/>
                    <a:ea typeface="굴림" pitchFamily="50" charset="-127"/>
                  </a:rPr>
                  <a:t>bin</a:t>
                </a:r>
              </a:p>
            </p:txBody>
          </p:sp>
          <p:sp>
            <p:nvSpPr>
              <p:cNvPr id="60474" name="Text Box 165"/>
              <p:cNvSpPr txBox="1">
                <a:spLocks noChangeArrowheads="1"/>
              </p:cNvSpPr>
              <p:nvPr/>
            </p:nvSpPr>
            <p:spPr bwMode="auto">
              <a:xfrm>
                <a:off x="3299" y="2112"/>
                <a:ext cx="347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>
                    <a:latin typeface="굴림" pitchFamily="50" charset="-127"/>
                    <a:ea typeface="굴림" pitchFamily="50" charset="-127"/>
                  </a:rPr>
                  <a:t>usr</a:t>
                </a:r>
              </a:p>
            </p:txBody>
          </p:sp>
          <p:sp>
            <p:nvSpPr>
              <p:cNvPr id="60475" name="Text Box 166"/>
              <p:cNvSpPr txBox="1">
                <a:spLocks noChangeArrowheads="1"/>
              </p:cNvSpPr>
              <p:nvPr/>
            </p:nvSpPr>
            <p:spPr bwMode="auto">
              <a:xfrm>
                <a:off x="3674" y="2116"/>
                <a:ext cx="42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>
                    <a:latin typeface="굴림" pitchFamily="50" charset="-127"/>
                    <a:ea typeface="굴림" pitchFamily="50" charset="-127"/>
                  </a:rPr>
                  <a:t>usr1</a:t>
                </a:r>
              </a:p>
            </p:txBody>
          </p:sp>
        </p:grpSp>
        <p:sp>
          <p:nvSpPr>
            <p:cNvPr id="60476" name="Oval 169"/>
            <p:cNvSpPr>
              <a:spLocks noChangeArrowheads="1"/>
            </p:cNvSpPr>
            <p:nvPr/>
          </p:nvSpPr>
          <p:spPr bwMode="auto">
            <a:xfrm>
              <a:off x="3334" y="2415"/>
              <a:ext cx="1135" cy="23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8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0477" name="Rectangle 170"/>
            <p:cNvSpPr>
              <a:spLocks noChangeArrowheads="1"/>
            </p:cNvSpPr>
            <p:nvPr/>
          </p:nvSpPr>
          <p:spPr bwMode="auto">
            <a:xfrm>
              <a:off x="3333" y="1583"/>
              <a:ext cx="1135" cy="941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8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0478" name="Oval 171"/>
            <p:cNvSpPr>
              <a:spLocks noChangeArrowheads="1"/>
            </p:cNvSpPr>
            <p:nvPr/>
          </p:nvSpPr>
          <p:spPr bwMode="auto">
            <a:xfrm>
              <a:off x="3333" y="1475"/>
              <a:ext cx="1135" cy="23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8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0479" name="Line 172"/>
            <p:cNvSpPr>
              <a:spLocks noChangeShapeType="1"/>
            </p:cNvSpPr>
            <p:nvPr/>
          </p:nvSpPr>
          <p:spPr bwMode="auto">
            <a:xfrm>
              <a:off x="3333" y="1583"/>
              <a:ext cx="1" cy="9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80" name="Line 173"/>
            <p:cNvSpPr>
              <a:spLocks noChangeShapeType="1"/>
            </p:cNvSpPr>
            <p:nvPr/>
          </p:nvSpPr>
          <p:spPr bwMode="auto">
            <a:xfrm flipV="1">
              <a:off x="4468" y="1598"/>
              <a:ext cx="0" cy="9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81" name="Line 174"/>
            <p:cNvSpPr>
              <a:spLocks noChangeShapeType="1"/>
            </p:cNvSpPr>
            <p:nvPr/>
          </p:nvSpPr>
          <p:spPr bwMode="auto">
            <a:xfrm>
              <a:off x="3359" y="1744"/>
              <a:ext cx="0" cy="9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82" name="Line 175"/>
            <p:cNvSpPr>
              <a:spLocks noChangeShapeType="1"/>
            </p:cNvSpPr>
            <p:nvPr/>
          </p:nvSpPr>
          <p:spPr bwMode="auto">
            <a:xfrm>
              <a:off x="4387" y="1744"/>
              <a:ext cx="0" cy="9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83" name="Line 176"/>
            <p:cNvSpPr>
              <a:spLocks noChangeShapeType="1"/>
            </p:cNvSpPr>
            <p:nvPr/>
          </p:nvSpPr>
          <p:spPr bwMode="auto">
            <a:xfrm>
              <a:off x="3667" y="1491"/>
              <a:ext cx="461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84" name="Oval 178"/>
            <p:cNvSpPr>
              <a:spLocks noChangeArrowheads="1"/>
            </p:cNvSpPr>
            <p:nvPr/>
          </p:nvSpPr>
          <p:spPr bwMode="auto">
            <a:xfrm>
              <a:off x="3804" y="1759"/>
              <a:ext cx="267" cy="2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8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0485" name="Oval 179"/>
            <p:cNvSpPr>
              <a:spLocks noChangeArrowheads="1"/>
            </p:cNvSpPr>
            <p:nvPr/>
          </p:nvSpPr>
          <p:spPr bwMode="auto">
            <a:xfrm>
              <a:off x="3987" y="2089"/>
              <a:ext cx="267" cy="2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8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0486" name="Oval 180"/>
            <p:cNvSpPr>
              <a:spLocks noChangeArrowheads="1"/>
            </p:cNvSpPr>
            <p:nvPr/>
          </p:nvSpPr>
          <p:spPr bwMode="auto">
            <a:xfrm>
              <a:off x="3653" y="2089"/>
              <a:ext cx="267" cy="2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8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0487" name="Line 181"/>
            <p:cNvSpPr>
              <a:spLocks noChangeShapeType="1"/>
            </p:cNvSpPr>
            <p:nvPr/>
          </p:nvSpPr>
          <p:spPr bwMode="auto">
            <a:xfrm flipH="1">
              <a:off x="3787" y="1990"/>
              <a:ext cx="57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88" name="Line 182"/>
            <p:cNvSpPr>
              <a:spLocks noChangeShapeType="1"/>
            </p:cNvSpPr>
            <p:nvPr/>
          </p:nvSpPr>
          <p:spPr bwMode="auto">
            <a:xfrm>
              <a:off x="4042" y="1990"/>
              <a:ext cx="68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89" name="Line 183"/>
            <p:cNvSpPr>
              <a:spLocks noChangeShapeType="1"/>
            </p:cNvSpPr>
            <p:nvPr/>
          </p:nvSpPr>
          <p:spPr bwMode="auto">
            <a:xfrm flipH="1">
              <a:off x="3653" y="2326"/>
              <a:ext cx="67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90" name="Line 184"/>
            <p:cNvSpPr>
              <a:spLocks noChangeShapeType="1"/>
            </p:cNvSpPr>
            <p:nvPr/>
          </p:nvSpPr>
          <p:spPr bwMode="auto">
            <a:xfrm>
              <a:off x="3853" y="2326"/>
              <a:ext cx="67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91" name="Text Box 185"/>
            <p:cNvSpPr txBox="1">
              <a:spLocks noChangeArrowheads="1"/>
            </p:cNvSpPr>
            <p:nvPr/>
          </p:nvSpPr>
          <p:spPr bwMode="auto">
            <a:xfrm>
              <a:off x="3839" y="1763"/>
              <a:ext cx="17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latin typeface="굴림" pitchFamily="50" charset="-127"/>
                  <a:ea typeface="굴림" pitchFamily="50" charset="-127"/>
                </a:rPr>
                <a:t>/</a:t>
              </a:r>
            </a:p>
          </p:txBody>
        </p:sp>
        <p:sp>
          <p:nvSpPr>
            <p:cNvPr id="60492" name="Text Box 186"/>
            <p:cNvSpPr txBox="1">
              <a:spLocks noChangeArrowheads="1"/>
            </p:cNvSpPr>
            <p:nvPr/>
          </p:nvSpPr>
          <p:spPr bwMode="auto">
            <a:xfrm>
              <a:off x="3640" y="2138"/>
              <a:ext cx="30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굴림" pitchFamily="50" charset="-127"/>
                  <a:ea typeface="굴림" pitchFamily="50" charset="-127"/>
                </a:rPr>
                <a:t>sp2</a:t>
              </a:r>
            </a:p>
          </p:txBody>
        </p:sp>
        <p:sp>
          <p:nvSpPr>
            <p:cNvPr id="60493" name="Text Box 187"/>
            <p:cNvSpPr txBox="1">
              <a:spLocks noChangeArrowheads="1"/>
            </p:cNvSpPr>
            <p:nvPr/>
          </p:nvSpPr>
          <p:spPr bwMode="auto">
            <a:xfrm>
              <a:off x="3965" y="2141"/>
              <a:ext cx="30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 b="1">
                  <a:latin typeface="굴림" pitchFamily="50" charset="-127"/>
                  <a:ea typeface="굴림" pitchFamily="50" charset="-127"/>
                </a:rPr>
                <a:t>sp3</a:t>
              </a:r>
            </a:p>
          </p:txBody>
        </p:sp>
        <p:sp>
          <p:nvSpPr>
            <p:cNvPr id="60494" name="Line 189"/>
            <p:cNvSpPr>
              <a:spLocks noChangeShapeType="1"/>
            </p:cNvSpPr>
            <p:nvPr/>
          </p:nvSpPr>
          <p:spPr bwMode="auto">
            <a:xfrm flipV="1">
              <a:off x="2568" y="1929"/>
              <a:ext cx="1105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5988" y="1123950"/>
            <a:ext cx="9288462" cy="2616315"/>
          </a:xfrm>
          <a:ln>
            <a:solidFill>
              <a:srgbClr val="00B0F0"/>
            </a:solidFill>
          </a:ln>
        </p:spPr>
        <p:txBody>
          <a:bodyPr/>
          <a:lstStyle/>
          <a:p>
            <a:r>
              <a:rPr lang="en-US" altLang="ko-KR" dirty="0" smtClean="0"/>
              <a:t>Abstraction of I/O</a:t>
            </a:r>
          </a:p>
          <a:p>
            <a:r>
              <a:rPr lang="en-US" altLang="ko-KR" dirty="0" smtClean="0"/>
              <a:t>Sequence of bytes</a:t>
            </a:r>
          </a:p>
          <a:p>
            <a:pPr lvl="1"/>
            <a:r>
              <a:rPr lang="en-US" altLang="ko-KR" dirty="0"/>
              <a:t>m</a:t>
            </a:r>
            <a:r>
              <a:rPr lang="en-US" altLang="ko-KR" dirty="0" smtClean="0"/>
              <a:t>1, m2,  m3, ….</a:t>
            </a:r>
          </a:p>
          <a:p>
            <a:r>
              <a:rPr lang="en-US" altLang="ko-KR" dirty="0" smtClean="0"/>
              <a:t>Storage of data</a:t>
            </a:r>
          </a:p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국가 전체의 자산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특히 부동산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나타낸 것과 유사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2.0 File? File</a:t>
            </a:r>
            <a:r>
              <a:rPr lang="ko-KR" altLang="en-US" dirty="0" smtClean="0"/>
              <a:t> </a:t>
            </a:r>
            <a:r>
              <a:rPr lang="en-US" altLang="ko-KR" dirty="0" smtClean="0"/>
              <a:t>System?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AEF0B6F7-FEA9-455D-90B4-468CC7ED36F3}" type="slidenum">
              <a:rPr lang="en-US" altLang="ko-KR" smtClean="0"/>
              <a:pPr>
                <a:defRPr/>
              </a:pPr>
              <a:t>3</a:t>
            </a:fld>
            <a:r>
              <a:rPr lang="en-US" altLang="ko-KR" smtClean="0"/>
              <a:t> -</a:t>
            </a:r>
            <a:endParaRPr lang="en-US" altLang="ko-KR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 bwMode="auto">
          <a:xfrm>
            <a:off x="915860" y="4034960"/>
            <a:ext cx="9288462" cy="843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843" tIns="51922" rIns="103843" bIns="51922" numCol="1" anchor="t" anchorCtr="0" compatLnSpc="1">
            <a:prstTxWarp prst="textNoShape">
              <a:avLst/>
            </a:prstTxWarp>
            <a:spAutoFit/>
          </a:bodyPr>
          <a:lstStyle>
            <a:lvl1pPr marL="388938" indent="-388938" algn="l" defTabSz="1038225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66788" indent="-360363" algn="l" defTabSz="1038225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443038" indent="-260350" algn="l" defTabSz="1038225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917700" indent="-258763" algn="l" defTabSz="1038225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93950" indent="-258763" algn="l" defTabSz="1038225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851150" indent="-258763" algn="l" defTabSz="1038225" rtl="0" fontAlgn="base" latinLnBrk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308350" indent="-258763" algn="l" defTabSz="1038225" rtl="0" fontAlgn="base" latinLnBrk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765550" indent="-258763" algn="l" defTabSz="1038225" rtl="0" fontAlgn="base" latinLnBrk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222750" indent="-258763" algn="l" defTabSz="1038225" rtl="0" fontAlgn="base" latinLnBrk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kern="0" dirty="0" smtClean="0"/>
              <a:t>파일을</a:t>
            </a:r>
            <a:r>
              <a:rPr lang="en-US" altLang="ko-KR" kern="0" dirty="0" smtClean="0"/>
              <a:t> </a:t>
            </a:r>
            <a:r>
              <a:rPr lang="ko-KR" altLang="en-US" kern="0" dirty="0" smtClean="0"/>
              <a:t>관리하기 위해 필요한 시스템</a:t>
            </a:r>
            <a:endParaRPr lang="en-US" altLang="ko-KR" kern="0" dirty="0" smtClean="0"/>
          </a:p>
          <a:p>
            <a:pPr lvl="1"/>
            <a:r>
              <a:rPr lang="ko-KR" altLang="en-US" kern="0" dirty="0" smtClean="0"/>
              <a:t>감시</a:t>
            </a:r>
            <a:r>
              <a:rPr lang="en-US" altLang="ko-KR" kern="0" dirty="0" smtClean="0"/>
              <a:t>, </a:t>
            </a:r>
            <a:r>
              <a:rPr lang="ko-KR" altLang="en-US" kern="0" dirty="0" smtClean="0"/>
              <a:t>제어</a:t>
            </a:r>
            <a:r>
              <a:rPr lang="en-US" altLang="ko-KR" kern="0" dirty="0" smtClean="0"/>
              <a:t>, </a:t>
            </a:r>
            <a:r>
              <a:rPr lang="ko-KR" altLang="en-US" kern="0" dirty="0" smtClean="0"/>
              <a:t>보호 기능 포함</a:t>
            </a:r>
            <a:endParaRPr lang="en-US" altLang="ko-KR" kern="0" dirty="0" smtClean="0"/>
          </a:p>
        </p:txBody>
      </p:sp>
    </p:spTree>
    <p:extLst>
      <p:ext uri="{BB962C8B-B14F-4D97-AF65-F5344CB8AC3E}">
        <p14:creationId xmlns:p14="http://schemas.microsoft.com/office/powerpoint/2010/main" val="276961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- </a:t>
            </a:r>
            <a:fld id="{FF1F7187-03EC-43FC-9A9A-C07A9824638F}" type="slidenum">
              <a:rPr lang="en-US" altLang="ko-KR" smtClean="0"/>
              <a:pPr/>
              <a:t>4</a:t>
            </a:fld>
            <a:r>
              <a:rPr lang="en-US" altLang="ko-KR" smtClean="0"/>
              <a:t> -</a:t>
            </a:r>
          </a:p>
        </p:txBody>
      </p:sp>
      <p:sp>
        <p:nvSpPr>
          <p:cNvPr id="17410" name="내용 개체 틀 2"/>
          <p:cNvSpPr>
            <a:spLocks noGrp="1"/>
          </p:cNvSpPr>
          <p:nvPr>
            <p:ph idx="1"/>
          </p:nvPr>
        </p:nvSpPr>
        <p:spPr>
          <a:xfrm>
            <a:off x="1335088" y="1147763"/>
            <a:ext cx="8928100" cy="1151298"/>
          </a:xfrm>
        </p:spPr>
        <p:txBody>
          <a:bodyPr/>
          <a:lstStyle/>
          <a:p>
            <a:r>
              <a:rPr lang="en-US" altLang="ko-KR" sz="2000" dirty="0" smtClean="0"/>
              <a:t>Tree structure</a:t>
            </a:r>
          </a:p>
          <a:p>
            <a:r>
              <a:rPr lang="en-US" altLang="ko-KR" sz="2000" dirty="0" smtClean="0"/>
              <a:t>Hierarchical structure</a:t>
            </a:r>
          </a:p>
          <a:p>
            <a:r>
              <a:rPr lang="en-US" altLang="ko-KR" sz="2000" dirty="0" smtClean="0"/>
              <a:t>Three types: </a:t>
            </a:r>
            <a:r>
              <a:rPr lang="ko-KR" altLang="en-US" sz="2000" dirty="0" smtClean="0"/>
              <a:t>일반 </a:t>
            </a:r>
            <a:r>
              <a:rPr lang="en-US" altLang="ko-KR" sz="2000" dirty="0" smtClean="0"/>
              <a:t>file, directory file, device file</a:t>
            </a:r>
            <a:endParaRPr lang="ko-KR" altLang="en-US" sz="2000" dirty="0" smtClean="0"/>
          </a:p>
        </p:txBody>
      </p:sp>
      <p:sp>
        <p:nvSpPr>
          <p:cNvPr id="17411" name="제목 3"/>
          <p:cNvSpPr>
            <a:spLocks noGrp="1"/>
          </p:cNvSpPr>
          <p:nvPr>
            <p:ph type="title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dirty="0" smtClean="0"/>
              <a:t>2.1 File (System) Structure</a:t>
            </a:r>
            <a:endParaRPr lang="ko-KR" altLang="en-US" dirty="0" smtClean="0"/>
          </a:p>
        </p:txBody>
      </p:sp>
      <p:grpSp>
        <p:nvGrpSpPr>
          <p:cNvPr id="17427" name="Group 65"/>
          <p:cNvGrpSpPr>
            <a:grpSpLocks/>
          </p:cNvGrpSpPr>
          <p:nvPr/>
        </p:nvGrpSpPr>
        <p:grpSpPr bwMode="auto">
          <a:xfrm>
            <a:off x="2457450" y="2809875"/>
            <a:ext cx="6667500" cy="2924175"/>
            <a:chOff x="725" y="913"/>
            <a:chExt cx="4200" cy="1842"/>
          </a:xfrm>
        </p:grpSpPr>
        <p:grpSp>
          <p:nvGrpSpPr>
            <p:cNvPr id="17428" name="Group 20"/>
            <p:cNvGrpSpPr>
              <a:grpSpLocks/>
            </p:cNvGrpSpPr>
            <p:nvPr/>
          </p:nvGrpSpPr>
          <p:grpSpPr bwMode="auto">
            <a:xfrm>
              <a:off x="2540" y="913"/>
              <a:ext cx="397" cy="368"/>
              <a:chOff x="2540" y="913"/>
              <a:chExt cx="397" cy="368"/>
            </a:xfrm>
          </p:grpSpPr>
          <p:sp>
            <p:nvSpPr>
              <p:cNvPr id="17429" name="Oval 18"/>
              <p:cNvSpPr>
                <a:spLocks noChangeArrowheads="1"/>
              </p:cNvSpPr>
              <p:nvPr/>
            </p:nvSpPr>
            <p:spPr bwMode="auto">
              <a:xfrm>
                <a:off x="2540" y="913"/>
                <a:ext cx="397" cy="36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7430" name="Text Box 19"/>
              <p:cNvSpPr txBox="1">
                <a:spLocks noChangeArrowheads="1"/>
              </p:cNvSpPr>
              <p:nvPr/>
            </p:nvSpPr>
            <p:spPr bwMode="auto">
              <a:xfrm>
                <a:off x="2653" y="969"/>
                <a:ext cx="1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800">
                    <a:latin typeface="굴림" pitchFamily="50" charset="-127"/>
                    <a:ea typeface="굴림" pitchFamily="50" charset="-127"/>
                  </a:rPr>
                  <a:t>/</a:t>
                </a:r>
              </a:p>
            </p:txBody>
          </p:sp>
        </p:grpSp>
        <p:sp>
          <p:nvSpPr>
            <p:cNvPr id="17431" name="Oval 22"/>
            <p:cNvSpPr>
              <a:spLocks noChangeArrowheads="1"/>
            </p:cNvSpPr>
            <p:nvPr/>
          </p:nvSpPr>
          <p:spPr bwMode="auto">
            <a:xfrm>
              <a:off x="4099" y="1621"/>
              <a:ext cx="397" cy="3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8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7432" name="Text Box 23"/>
            <p:cNvSpPr txBox="1">
              <a:spLocks noChangeArrowheads="1"/>
            </p:cNvSpPr>
            <p:nvPr/>
          </p:nvSpPr>
          <p:spPr bwMode="auto">
            <a:xfrm>
              <a:off x="4062" y="1677"/>
              <a:ext cx="4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>
                  <a:latin typeface="굴림" pitchFamily="50" charset="-127"/>
                  <a:ea typeface="굴림" pitchFamily="50" charset="-127"/>
                </a:rPr>
                <a:t>home</a:t>
              </a:r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3333" y="1621"/>
              <a:ext cx="397" cy="3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8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7434" name="Text Box 26"/>
            <p:cNvSpPr txBox="1">
              <a:spLocks noChangeArrowheads="1"/>
            </p:cNvSpPr>
            <p:nvPr/>
          </p:nvSpPr>
          <p:spPr bwMode="auto">
            <a:xfrm>
              <a:off x="3362" y="1677"/>
              <a:ext cx="3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>
                  <a:latin typeface="굴림" pitchFamily="50" charset="-127"/>
                  <a:ea typeface="굴림" pitchFamily="50" charset="-127"/>
                </a:rPr>
                <a:t>usr</a:t>
              </a:r>
            </a:p>
          </p:txBody>
        </p:sp>
        <p:sp>
          <p:nvSpPr>
            <p:cNvPr id="17435" name="Oval 28"/>
            <p:cNvSpPr>
              <a:spLocks noChangeArrowheads="1"/>
            </p:cNvSpPr>
            <p:nvPr/>
          </p:nvSpPr>
          <p:spPr bwMode="auto">
            <a:xfrm>
              <a:off x="2540" y="1622"/>
              <a:ext cx="397" cy="3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8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7436" name="Text Box 29"/>
            <p:cNvSpPr txBox="1">
              <a:spLocks noChangeArrowheads="1"/>
            </p:cNvSpPr>
            <p:nvPr/>
          </p:nvSpPr>
          <p:spPr bwMode="auto">
            <a:xfrm>
              <a:off x="2568" y="1678"/>
              <a:ext cx="3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>
                  <a:latin typeface="굴림" pitchFamily="50" charset="-127"/>
                  <a:ea typeface="굴림" pitchFamily="50" charset="-127"/>
                </a:rPr>
                <a:t>dev</a:t>
              </a:r>
            </a:p>
          </p:txBody>
        </p:sp>
        <p:sp>
          <p:nvSpPr>
            <p:cNvPr id="17437" name="Oval 31"/>
            <p:cNvSpPr>
              <a:spLocks noChangeArrowheads="1"/>
            </p:cNvSpPr>
            <p:nvPr/>
          </p:nvSpPr>
          <p:spPr bwMode="auto">
            <a:xfrm>
              <a:off x="1746" y="1621"/>
              <a:ext cx="397" cy="3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8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7438" name="Text Box 32"/>
            <p:cNvSpPr txBox="1">
              <a:spLocks noChangeArrowheads="1"/>
            </p:cNvSpPr>
            <p:nvPr/>
          </p:nvSpPr>
          <p:spPr bwMode="auto">
            <a:xfrm>
              <a:off x="1774" y="1677"/>
              <a:ext cx="3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>
                  <a:latin typeface="굴림" pitchFamily="50" charset="-127"/>
                  <a:ea typeface="굴림" pitchFamily="50" charset="-127"/>
                </a:rPr>
                <a:t>etc</a:t>
              </a:r>
            </a:p>
          </p:txBody>
        </p:sp>
        <p:sp>
          <p:nvSpPr>
            <p:cNvPr id="17439" name="Oval 34"/>
            <p:cNvSpPr>
              <a:spLocks noChangeArrowheads="1"/>
            </p:cNvSpPr>
            <p:nvPr/>
          </p:nvSpPr>
          <p:spPr bwMode="auto">
            <a:xfrm>
              <a:off x="896" y="1621"/>
              <a:ext cx="397" cy="3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8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7440" name="Text Box 35"/>
            <p:cNvSpPr txBox="1">
              <a:spLocks noChangeArrowheads="1"/>
            </p:cNvSpPr>
            <p:nvPr/>
          </p:nvSpPr>
          <p:spPr bwMode="auto">
            <a:xfrm>
              <a:off x="924" y="1677"/>
              <a:ext cx="3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>
                  <a:latin typeface="굴림" pitchFamily="50" charset="-127"/>
                  <a:ea typeface="굴림" pitchFamily="50" charset="-127"/>
                </a:rPr>
                <a:t>bin</a:t>
              </a:r>
            </a:p>
          </p:txBody>
        </p:sp>
        <p:grpSp>
          <p:nvGrpSpPr>
            <p:cNvPr id="17441" name="Group 41"/>
            <p:cNvGrpSpPr>
              <a:grpSpLocks/>
            </p:cNvGrpSpPr>
            <p:nvPr/>
          </p:nvGrpSpPr>
          <p:grpSpPr bwMode="auto">
            <a:xfrm>
              <a:off x="3645" y="2387"/>
              <a:ext cx="397" cy="368"/>
              <a:chOff x="3674" y="2386"/>
              <a:chExt cx="397" cy="368"/>
            </a:xfrm>
          </p:grpSpPr>
          <p:sp>
            <p:nvSpPr>
              <p:cNvPr id="17442" name="Oval 36"/>
              <p:cNvSpPr>
                <a:spLocks noChangeArrowheads="1"/>
              </p:cNvSpPr>
              <p:nvPr/>
            </p:nvSpPr>
            <p:spPr bwMode="auto">
              <a:xfrm>
                <a:off x="3674" y="2386"/>
                <a:ext cx="397" cy="36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7443" name="Text Box 37"/>
              <p:cNvSpPr txBox="1">
                <a:spLocks noChangeArrowheads="1"/>
              </p:cNvSpPr>
              <p:nvPr/>
            </p:nvSpPr>
            <p:spPr bwMode="auto">
              <a:xfrm>
                <a:off x="3675" y="2442"/>
                <a:ext cx="36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800">
                    <a:latin typeface="굴림" pitchFamily="50" charset="-127"/>
                    <a:ea typeface="굴림" pitchFamily="50" charset="-127"/>
                  </a:rPr>
                  <a:t>ucb</a:t>
                </a:r>
              </a:p>
            </p:txBody>
          </p:sp>
        </p:grpSp>
        <p:grpSp>
          <p:nvGrpSpPr>
            <p:cNvPr id="17444" name="Group 40"/>
            <p:cNvGrpSpPr>
              <a:grpSpLocks/>
            </p:cNvGrpSpPr>
            <p:nvPr/>
          </p:nvGrpSpPr>
          <p:grpSpPr bwMode="auto">
            <a:xfrm>
              <a:off x="3163" y="2387"/>
              <a:ext cx="397" cy="368"/>
              <a:chOff x="3107" y="2387"/>
              <a:chExt cx="397" cy="368"/>
            </a:xfrm>
          </p:grpSpPr>
          <p:sp>
            <p:nvSpPr>
              <p:cNvPr id="17445" name="Oval 38"/>
              <p:cNvSpPr>
                <a:spLocks noChangeArrowheads="1"/>
              </p:cNvSpPr>
              <p:nvPr/>
            </p:nvSpPr>
            <p:spPr bwMode="auto">
              <a:xfrm>
                <a:off x="3107" y="2387"/>
                <a:ext cx="397" cy="36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7446" name="Text Box 39"/>
              <p:cNvSpPr txBox="1">
                <a:spLocks noChangeArrowheads="1"/>
              </p:cNvSpPr>
              <p:nvPr/>
            </p:nvSpPr>
            <p:spPr bwMode="auto">
              <a:xfrm>
                <a:off x="3163" y="2443"/>
                <a:ext cx="32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800">
                    <a:latin typeface="굴림" pitchFamily="50" charset="-127"/>
                    <a:ea typeface="굴림" pitchFamily="50" charset="-127"/>
                  </a:rPr>
                  <a:t>bin</a:t>
                </a:r>
              </a:p>
            </p:txBody>
          </p:sp>
        </p:grpSp>
        <p:sp>
          <p:nvSpPr>
            <p:cNvPr id="17447" name="Rectangle 42"/>
            <p:cNvSpPr>
              <a:spLocks noChangeArrowheads="1"/>
            </p:cNvSpPr>
            <p:nvPr/>
          </p:nvSpPr>
          <p:spPr bwMode="auto">
            <a:xfrm>
              <a:off x="725" y="2444"/>
              <a:ext cx="397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굴림" pitchFamily="50" charset="-127"/>
                  <a:ea typeface="굴림" pitchFamily="50" charset="-127"/>
                </a:rPr>
                <a:t>ls</a:t>
              </a:r>
            </a:p>
          </p:txBody>
        </p:sp>
        <p:sp>
          <p:nvSpPr>
            <p:cNvPr id="17448" name="Rectangle 44"/>
            <p:cNvSpPr>
              <a:spLocks noChangeArrowheads="1"/>
            </p:cNvSpPr>
            <p:nvPr/>
          </p:nvSpPr>
          <p:spPr bwMode="auto">
            <a:xfrm>
              <a:off x="1576" y="2444"/>
              <a:ext cx="482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굴림" pitchFamily="50" charset="-127"/>
                  <a:ea typeface="굴림" pitchFamily="50" charset="-127"/>
                </a:rPr>
                <a:t>mount</a:t>
              </a:r>
            </a:p>
          </p:txBody>
        </p:sp>
        <p:sp>
          <p:nvSpPr>
            <p:cNvPr id="17449" name="AutoShape 46"/>
            <p:cNvSpPr>
              <a:spLocks noChangeArrowheads="1"/>
            </p:cNvSpPr>
            <p:nvPr/>
          </p:nvSpPr>
          <p:spPr bwMode="auto">
            <a:xfrm>
              <a:off x="2738" y="2443"/>
              <a:ext cx="369" cy="284"/>
            </a:xfrm>
            <a:prstGeom prst="flowChartMer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800">
                  <a:latin typeface="굴림" pitchFamily="50" charset="-127"/>
                  <a:ea typeface="굴림" pitchFamily="50" charset="-127"/>
                </a:rPr>
                <a:t>tty</a:t>
              </a:r>
            </a:p>
          </p:txBody>
        </p:sp>
        <p:grpSp>
          <p:nvGrpSpPr>
            <p:cNvPr id="17450" name="Group 49"/>
            <p:cNvGrpSpPr>
              <a:grpSpLocks/>
            </p:cNvGrpSpPr>
            <p:nvPr/>
          </p:nvGrpSpPr>
          <p:grpSpPr bwMode="auto">
            <a:xfrm>
              <a:off x="2256" y="2429"/>
              <a:ext cx="369" cy="284"/>
              <a:chOff x="2256" y="2429"/>
              <a:chExt cx="369" cy="284"/>
            </a:xfrm>
          </p:grpSpPr>
          <p:sp>
            <p:nvSpPr>
              <p:cNvPr id="17451" name="AutoShape 45"/>
              <p:cNvSpPr>
                <a:spLocks noChangeArrowheads="1"/>
              </p:cNvSpPr>
              <p:nvPr/>
            </p:nvSpPr>
            <p:spPr bwMode="auto">
              <a:xfrm>
                <a:off x="2256" y="2429"/>
                <a:ext cx="369" cy="284"/>
              </a:xfrm>
              <a:prstGeom prst="flowChartMer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7452" name="Text Box 47"/>
              <p:cNvSpPr txBox="1">
                <a:spLocks noChangeArrowheads="1"/>
              </p:cNvSpPr>
              <p:nvPr/>
            </p:nvSpPr>
            <p:spPr bwMode="auto">
              <a:xfrm>
                <a:off x="2313" y="2439"/>
                <a:ext cx="2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800">
                    <a:latin typeface="굴림" pitchFamily="50" charset="-127"/>
                    <a:ea typeface="굴림" pitchFamily="50" charset="-127"/>
                  </a:rPr>
                  <a:t>lp</a:t>
                </a:r>
              </a:p>
            </p:txBody>
          </p:sp>
        </p:grpSp>
        <p:sp>
          <p:nvSpPr>
            <p:cNvPr id="17453" name="Line 50"/>
            <p:cNvSpPr>
              <a:spLocks noChangeShapeType="1"/>
            </p:cNvSpPr>
            <p:nvPr/>
          </p:nvSpPr>
          <p:spPr bwMode="auto">
            <a:xfrm flipH="1">
              <a:off x="1179" y="1196"/>
              <a:ext cx="1389" cy="4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54" name="Line 51"/>
            <p:cNvSpPr>
              <a:spLocks noChangeShapeType="1"/>
            </p:cNvSpPr>
            <p:nvPr/>
          </p:nvSpPr>
          <p:spPr bwMode="auto">
            <a:xfrm flipH="1">
              <a:off x="2030" y="1253"/>
              <a:ext cx="623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55" name="Line 52"/>
            <p:cNvSpPr>
              <a:spLocks noChangeShapeType="1"/>
            </p:cNvSpPr>
            <p:nvPr/>
          </p:nvSpPr>
          <p:spPr bwMode="auto">
            <a:xfrm>
              <a:off x="2738" y="1281"/>
              <a:ext cx="0" cy="3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56" name="Line 53"/>
            <p:cNvSpPr>
              <a:spLocks noChangeShapeType="1"/>
            </p:cNvSpPr>
            <p:nvPr/>
          </p:nvSpPr>
          <p:spPr bwMode="auto">
            <a:xfrm>
              <a:off x="2852" y="1253"/>
              <a:ext cx="623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57" name="Line 54"/>
            <p:cNvSpPr>
              <a:spLocks noChangeShapeType="1"/>
            </p:cNvSpPr>
            <p:nvPr/>
          </p:nvSpPr>
          <p:spPr bwMode="auto">
            <a:xfrm>
              <a:off x="2908" y="1196"/>
              <a:ext cx="1389" cy="4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58" name="Line 56"/>
            <p:cNvSpPr>
              <a:spLocks noChangeShapeType="1"/>
            </p:cNvSpPr>
            <p:nvPr/>
          </p:nvSpPr>
          <p:spPr bwMode="auto">
            <a:xfrm flipH="1">
              <a:off x="896" y="1962"/>
              <a:ext cx="113" cy="4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59" name="Line 57"/>
            <p:cNvSpPr>
              <a:spLocks noChangeShapeType="1"/>
            </p:cNvSpPr>
            <p:nvPr/>
          </p:nvSpPr>
          <p:spPr bwMode="auto">
            <a:xfrm flipH="1">
              <a:off x="1831" y="1990"/>
              <a:ext cx="85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60" name="Line 58"/>
            <p:cNvSpPr>
              <a:spLocks noChangeShapeType="1"/>
            </p:cNvSpPr>
            <p:nvPr/>
          </p:nvSpPr>
          <p:spPr bwMode="auto">
            <a:xfrm flipH="1">
              <a:off x="2455" y="1990"/>
              <a:ext cx="198" cy="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61" name="Line 59"/>
            <p:cNvSpPr>
              <a:spLocks noChangeShapeType="1"/>
            </p:cNvSpPr>
            <p:nvPr/>
          </p:nvSpPr>
          <p:spPr bwMode="auto">
            <a:xfrm>
              <a:off x="2795" y="1990"/>
              <a:ext cx="113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62" name="Line 60"/>
            <p:cNvSpPr>
              <a:spLocks noChangeShapeType="1"/>
            </p:cNvSpPr>
            <p:nvPr/>
          </p:nvSpPr>
          <p:spPr bwMode="auto">
            <a:xfrm flipH="1">
              <a:off x="3362" y="1990"/>
              <a:ext cx="113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63" name="Line 61"/>
            <p:cNvSpPr>
              <a:spLocks noChangeShapeType="1"/>
            </p:cNvSpPr>
            <p:nvPr/>
          </p:nvSpPr>
          <p:spPr bwMode="auto">
            <a:xfrm>
              <a:off x="3617" y="1962"/>
              <a:ext cx="227" cy="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64" name="Text Box 62"/>
            <p:cNvSpPr txBox="1">
              <a:spLocks noChangeArrowheads="1"/>
            </p:cNvSpPr>
            <p:nvPr/>
          </p:nvSpPr>
          <p:spPr bwMode="auto">
            <a:xfrm>
              <a:off x="4665" y="1736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>
                  <a:latin typeface="Arial" pitchFamily="34" charset="0"/>
                  <a:ea typeface="굴림" pitchFamily="50" charset="-127"/>
                </a:rPr>
                <a:t>…</a:t>
              </a:r>
              <a:endParaRPr lang="en-US" altLang="ko-KR" sz="180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7465" name="Text Box 63"/>
            <p:cNvSpPr txBox="1">
              <a:spLocks noChangeArrowheads="1"/>
            </p:cNvSpPr>
            <p:nvPr/>
          </p:nvSpPr>
          <p:spPr bwMode="auto">
            <a:xfrm>
              <a:off x="4241" y="2472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ko-KR" altLang="ko-KR" sz="180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7466" name="Text Box 64"/>
            <p:cNvSpPr txBox="1">
              <a:spLocks noChangeArrowheads="1"/>
            </p:cNvSpPr>
            <p:nvPr/>
          </p:nvSpPr>
          <p:spPr bwMode="auto">
            <a:xfrm>
              <a:off x="4126" y="2445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>
                  <a:latin typeface="Arial" pitchFamily="34" charset="0"/>
                  <a:ea typeface="굴림" pitchFamily="50" charset="-127"/>
                </a:rPr>
                <a:t>……</a:t>
              </a:r>
              <a:endParaRPr lang="en-US" altLang="ko-KR" sz="1800">
                <a:latin typeface="굴림" pitchFamily="50" charset="-127"/>
                <a:ea typeface="굴림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AEF0B6F7-FEA9-455D-90B4-468CC7ED36F3}" type="slidenum">
              <a:rPr lang="en-US" altLang="ko-KR" smtClean="0"/>
              <a:pPr>
                <a:defRPr/>
              </a:pPr>
              <a:t>5</a:t>
            </a:fld>
            <a:r>
              <a:rPr lang="en-US" altLang="ko-KR" smtClean="0"/>
              <a:t> -</a:t>
            </a:r>
            <a:endParaRPr lang="en-US" altLang="ko-KR" dirty="0"/>
          </a:p>
        </p:txBody>
      </p:sp>
      <p:pic>
        <p:nvPicPr>
          <p:cNvPr id="1026" name="Picture 2" descr="Linux Directory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940" y="-741080"/>
            <a:ext cx="8857230" cy="71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27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3175C2C5-CAA4-4B45-9563-FCFD28C3E908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6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27651" name="내용 개체 틀 2"/>
          <p:cNvSpPr>
            <a:spLocks noGrp="1"/>
          </p:cNvSpPr>
          <p:nvPr>
            <p:ph idx="4294967295"/>
          </p:nvPr>
        </p:nvSpPr>
        <p:spPr>
          <a:xfrm>
            <a:off x="917575" y="1123950"/>
            <a:ext cx="9286875" cy="3145691"/>
          </a:xfrm>
        </p:spPr>
        <p:txBody>
          <a:bodyPr/>
          <a:lstStyle/>
          <a:p>
            <a:pPr eaLnBrk="1" hangingPunct="1"/>
            <a:r>
              <a:rPr lang="ko-KR" altLang="en-US" sz="2000" dirty="0" smtClean="0"/>
              <a:t>일반 파일 </a:t>
            </a:r>
            <a:r>
              <a:rPr lang="en-US" altLang="ko-KR" sz="2000" dirty="0" smtClean="0"/>
              <a:t>(regular file)</a:t>
            </a:r>
            <a:endParaRPr lang="ko-KR" altLang="en-US" sz="2000" dirty="0" smtClean="0"/>
          </a:p>
          <a:p>
            <a:pPr marL="742950" lvl="1" indent="-285750" eaLnBrk="1" hangingPunct="1"/>
            <a:r>
              <a:rPr lang="ko-KR" altLang="en-US" sz="1800" dirty="0" smtClean="0"/>
              <a:t>데이터를 포함하고 있는 텍스트 또는 이진 파일</a:t>
            </a:r>
          </a:p>
          <a:p>
            <a:pPr marL="742950" lvl="1" indent="-285750" eaLnBrk="1" hangingPunct="1"/>
            <a:r>
              <a:rPr lang="ko-KR" altLang="en-US" sz="1800" dirty="0" smtClean="0"/>
              <a:t>트리 구조의 잎 </a:t>
            </a:r>
            <a:r>
              <a:rPr lang="en-US" altLang="ko-KR" sz="1800" dirty="0" smtClean="0"/>
              <a:t>(leaf) </a:t>
            </a:r>
            <a:r>
              <a:rPr lang="ko-KR" altLang="en-US" sz="1800" dirty="0" smtClean="0"/>
              <a:t>에 해당</a:t>
            </a:r>
          </a:p>
          <a:p>
            <a:pPr marL="742950" lvl="1" indent="-285750" eaLnBrk="1" hangingPunct="1"/>
            <a:r>
              <a:rPr lang="en-US" altLang="ko-KR" sz="1800" dirty="0" smtClean="0"/>
              <a:t>Stream file (collection of bytes) </a:t>
            </a:r>
            <a:r>
              <a:rPr lang="ko-KR" altLang="en-US" sz="1800" dirty="0" smtClean="0"/>
              <a:t>임</a:t>
            </a:r>
          </a:p>
          <a:p>
            <a:pPr marL="742950" lvl="1" indent="-285750" eaLnBrk="1" hangingPunct="1"/>
            <a:endParaRPr lang="ko-KR" altLang="en-US" dirty="0" smtClean="0"/>
          </a:p>
          <a:p>
            <a:pPr eaLnBrk="1" hangingPunct="1"/>
            <a:r>
              <a:rPr lang="ko-KR" altLang="en-US" sz="2000" dirty="0" err="1" smtClean="0"/>
              <a:t>디렉토리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(directory) </a:t>
            </a:r>
            <a:r>
              <a:rPr lang="ko-KR" altLang="en-US" sz="2000" dirty="0" smtClean="0"/>
              <a:t>파일</a:t>
            </a:r>
          </a:p>
          <a:p>
            <a:pPr marL="742950" lvl="1" indent="-285750" eaLnBrk="1" hangingPunct="1"/>
            <a:r>
              <a:rPr lang="ko-KR" altLang="en-US" sz="1800" dirty="0" smtClean="0"/>
              <a:t>자기 자신도 하나의 파일</a:t>
            </a:r>
          </a:p>
          <a:p>
            <a:pPr marL="742950" lvl="1" indent="-285750" eaLnBrk="1" hangingPunct="1"/>
            <a:r>
              <a:rPr lang="ko-KR" altLang="en-US" sz="1800" dirty="0" smtClean="0"/>
              <a:t>상위 </a:t>
            </a:r>
            <a:r>
              <a:rPr lang="ko-KR" altLang="en-US" sz="1800" dirty="0" err="1" smtClean="0"/>
              <a:t>디렉토리에</a:t>
            </a:r>
            <a:r>
              <a:rPr lang="ko-KR" altLang="en-US" sz="1800" dirty="0" smtClean="0"/>
              <a:t> 등록되어 있음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트리 구조를 이룸</a:t>
            </a:r>
            <a:r>
              <a:rPr lang="en-US" altLang="ko-KR" sz="1800" dirty="0" smtClean="0"/>
              <a:t>)</a:t>
            </a:r>
          </a:p>
          <a:p>
            <a:pPr marL="742950" lvl="1" indent="-285750" eaLnBrk="1" hangingPunct="1"/>
            <a:r>
              <a:rPr lang="ko-KR" altLang="en-US" sz="1800" dirty="0" smtClean="0"/>
              <a:t>파일의 이름들과 파일 정보에 대한 포인터들을 포함</a:t>
            </a:r>
          </a:p>
        </p:txBody>
      </p:sp>
      <p:sp>
        <p:nvSpPr>
          <p:cNvPr id="27652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smtClean="0"/>
              <a:t>2.2 File Types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E4F7D2DE-62AD-4B52-A934-F150424205F2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7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6867" name="내용 개체 틀 2"/>
          <p:cNvSpPr>
            <a:spLocks noGrp="1"/>
          </p:cNvSpPr>
          <p:nvPr>
            <p:ph idx="4294967295"/>
          </p:nvPr>
        </p:nvSpPr>
        <p:spPr>
          <a:xfrm>
            <a:off x="917575" y="1123950"/>
            <a:ext cx="9070975" cy="5250882"/>
          </a:xfrm>
        </p:spPr>
        <p:txBody>
          <a:bodyPr/>
          <a:lstStyle/>
          <a:p>
            <a:pPr eaLnBrk="1" hangingPunct="1"/>
            <a:r>
              <a:rPr lang="ko-KR" altLang="en-US" sz="2000" dirty="0" smtClean="0"/>
              <a:t>디바이스</a:t>
            </a:r>
            <a:r>
              <a:rPr lang="en-US" altLang="ko-KR" sz="2000" dirty="0" smtClean="0"/>
              <a:t>(device) </a:t>
            </a:r>
            <a:r>
              <a:rPr lang="ko-KR" altLang="en-US" sz="2000" dirty="0" smtClean="0"/>
              <a:t>파일</a:t>
            </a:r>
          </a:p>
          <a:p>
            <a:pPr marL="742950" lvl="1" indent="-285750" eaLnBrk="1" hangingPunct="1"/>
            <a:r>
              <a:rPr lang="ko-KR" altLang="en-US" sz="1800" dirty="0" smtClean="0"/>
              <a:t>시스템에 접속하는 주변 기기나 메모리 등의 장치 각각에 대응하는 특수 파일 </a:t>
            </a:r>
          </a:p>
          <a:p>
            <a:pPr marL="742950" lvl="1" indent="-285750" eaLnBrk="1" hangingPunct="1"/>
            <a:r>
              <a:rPr lang="en-US" altLang="ko-KR" sz="1800" dirty="0" smtClean="0"/>
              <a:t>Special file </a:t>
            </a:r>
            <a:r>
              <a:rPr lang="ko-KR" altLang="en-US" sz="1800" dirty="0" smtClean="0"/>
              <a:t>이라고 부름</a:t>
            </a:r>
          </a:p>
          <a:p>
            <a:pPr marL="742950" lvl="1" indent="-285750" eaLnBrk="1" hangingPunct="1"/>
            <a:r>
              <a:rPr lang="en-US" altLang="ko-KR" sz="1800" dirty="0" smtClean="0"/>
              <a:t>/dev </a:t>
            </a:r>
            <a:r>
              <a:rPr lang="ko-KR" altLang="en-US" sz="1800" dirty="0" err="1" smtClean="0"/>
              <a:t>디렉토리에서</a:t>
            </a:r>
            <a:r>
              <a:rPr lang="ko-KR" altLang="en-US" sz="1800" dirty="0" smtClean="0"/>
              <a:t> 관리</a:t>
            </a:r>
          </a:p>
          <a:p>
            <a:pPr marL="742950" lvl="1" indent="-285750" eaLnBrk="1" hangingPunct="1"/>
            <a:r>
              <a:rPr lang="en-US" altLang="ko-KR" sz="1800" dirty="0" smtClean="0"/>
              <a:t>Stream file </a:t>
            </a:r>
            <a:r>
              <a:rPr lang="ko-KR" altLang="en-US" sz="1800" dirty="0" smtClean="0"/>
              <a:t>임 </a:t>
            </a:r>
          </a:p>
          <a:p>
            <a:pPr marL="1143000" lvl="2" indent="-228600" eaLnBrk="1" hangingPunct="1"/>
            <a:r>
              <a:rPr lang="ko-KR" altLang="en-US" dirty="0" smtClean="0"/>
              <a:t>사용자 프로그램 내에서 일반 프로그램과 같은 입출력 명령으로 처리</a:t>
            </a:r>
          </a:p>
          <a:p>
            <a:pPr marL="742950" lvl="1" indent="-285750" eaLnBrk="1" hangingPunct="1"/>
            <a:r>
              <a:rPr lang="en-US" altLang="ko-KR" sz="1800" dirty="0" smtClean="0"/>
              <a:t>Character special file 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block special file</a:t>
            </a:r>
            <a:r>
              <a:rPr lang="ko-KR" altLang="en-US" sz="1800" dirty="0" smtClean="0"/>
              <a:t>로 나뉨</a:t>
            </a:r>
            <a:endParaRPr lang="en-US" altLang="ko-KR" sz="1800" dirty="0" smtClean="0"/>
          </a:p>
          <a:p>
            <a:pPr marL="742950" lvl="1" indent="-285750" eaLnBrk="1" hangingPunct="1"/>
            <a:endParaRPr lang="en-US" altLang="ko-KR" sz="1800" dirty="0" smtClean="0"/>
          </a:p>
          <a:p>
            <a:pPr eaLnBrk="1" hangingPunct="1"/>
            <a:r>
              <a:rPr lang="ko-KR" altLang="en-US" sz="2000" dirty="0" smtClean="0"/>
              <a:t>디바이스</a:t>
            </a:r>
            <a:r>
              <a:rPr lang="en-US" altLang="ko-KR" sz="2000" dirty="0" smtClean="0"/>
              <a:t>(device) </a:t>
            </a:r>
            <a:r>
              <a:rPr lang="ko-KR" altLang="en-US" sz="2000" dirty="0" smtClean="0"/>
              <a:t>파일의 종류 </a:t>
            </a:r>
          </a:p>
          <a:p>
            <a:pPr marL="742950" lvl="1" indent="-285750" eaLnBrk="1" hangingPunct="1"/>
            <a:r>
              <a:rPr lang="ko-KR" altLang="en-US" sz="1800" dirty="0" smtClean="0"/>
              <a:t>문자 특수 파일</a:t>
            </a:r>
            <a:r>
              <a:rPr lang="en-US" altLang="ko-KR" sz="1800" dirty="0" smtClean="0"/>
              <a:t>(Character special file)</a:t>
            </a:r>
          </a:p>
          <a:p>
            <a:pPr marL="1143000" lvl="2" indent="-228600" eaLnBrk="1" hangingPunct="1"/>
            <a:r>
              <a:rPr lang="ko-KR" altLang="en-US" sz="1600" dirty="0" smtClean="0"/>
              <a:t>문자 단위로 데이터 처리가 가능한 장치에 해당하는 파일 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rgbClr val="FF0000"/>
                </a:solidFill>
              </a:rPr>
              <a:t>no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buffer, </a:t>
            </a:r>
            <a:r>
              <a:rPr lang="ko-KR" altLang="en-US" sz="1600" dirty="0" smtClean="0">
                <a:solidFill>
                  <a:srgbClr val="FF0000"/>
                </a:solidFill>
              </a:rPr>
              <a:t>즉시 처리</a:t>
            </a:r>
            <a:r>
              <a:rPr lang="en-US" altLang="ko-KR" sz="1600" dirty="0" smtClean="0"/>
              <a:t>)</a:t>
            </a:r>
          </a:p>
          <a:p>
            <a:pPr marL="1617662" lvl="3" indent="-228600" eaLnBrk="1" hangingPunct="1"/>
            <a:r>
              <a:rPr lang="ko-KR" altLang="en-US" sz="1400" dirty="0" smtClean="0"/>
              <a:t>문자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단위로 반드시 처리해야 한다고 예기하기는 어렵고 디바이스 성격에 따라 조정</a:t>
            </a:r>
          </a:p>
          <a:p>
            <a:pPr marL="1143000" lvl="2" indent="-228600" eaLnBrk="1" hangingPunct="1"/>
            <a:r>
              <a:rPr lang="en-US" altLang="ko-KR" sz="1600" dirty="0" smtClean="0"/>
              <a:t>Terminal, printer, </a:t>
            </a:r>
            <a:r>
              <a:rPr lang="en-US" altLang="ko-KR" sz="1600" dirty="0" smtClean="0">
                <a:latin typeface="Times New Roman" pitchFamily="18" charset="0"/>
              </a:rPr>
              <a:t>…</a:t>
            </a:r>
            <a:endParaRPr lang="en-US" altLang="ko-KR" sz="1600" dirty="0" smtClean="0"/>
          </a:p>
          <a:p>
            <a:pPr marL="742950" lvl="1" indent="-285750" eaLnBrk="1" hangingPunct="1"/>
            <a:r>
              <a:rPr lang="ko-KR" altLang="en-US" sz="1800" dirty="0" err="1" smtClean="0"/>
              <a:t>블럭</a:t>
            </a:r>
            <a:r>
              <a:rPr lang="ko-KR" altLang="en-US" sz="1800" dirty="0" smtClean="0"/>
              <a:t> 특수 파일</a:t>
            </a:r>
            <a:r>
              <a:rPr lang="en-US" altLang="ko-KR" sz="1800" dirty="0" smtClean="0"/>
              <a:t>(Block special file)</a:t>
            </a:r>
          </a:p>
          <a:p>
            <a:pPr marL="1143000" lvl="2" indent="-228600" eaLnBrk="1" hangingPunct="1"/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단위로 데이터를 처리하는 장치에 해당하는 파일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버퍼가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동반됨</a:t>
            </a:r>
            <a:r>
              <a:rPr lang="en-US" altLang="ko-KR" sz="1600" dirty="0" smtClean="0"/>
              <a:t>)</a:t>
            </a:r>
            <a:endParaRPr lang="ko-KR" altLang="en-US" sz="1600" dirty="0" smtClean="0"/>
          </a:p>
          <a:p>
            <a:pPr marL="1143000" lvl="2" indent="-228600" eaLnBrk="1" hangingPunct="1"/>
            <a:r>
              <a:rPr lang="en-US" altLang="ko-KR" sz="1600" dirty="0" smtClean="0"/>
              <a:t>Disk, magnetic tape</a:t>
            </a:r>
            <a:endParaRPr lang="ko-KR" altLang="en-US" sz="1600" dirty="0" smtClean="0"/>
          </a:p>
        </p:txBody>
      </p:sp>
      <p:sp>
        <p:nvSpPr>
          <p:cNvPr id="36868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smtClean="0"/>
              <a:t>2.2 File Types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3563B309-1EB3-410E-B2E5-B519E8AA7E02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8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8915" name="내용 개체 틀 2"/>
          <p:cNvSpPr>
            <a:spLocks noGrp="1"/>
          </p:cNvSpPr>
          <p:nvPr>
            <p:ph idx="4294967295"/>
          </p:nvPr>
        </p:nvSpPr>
        <p:spPr>
          <a:xfrm>
            <a:off x="917575" y="1123950"/>
            <a:ext cx="9286875" cy="3219557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File name</a:t>
            </a:r>
          </a:p>
          <a:p>
            <a:pPr marL="742950" lvl="1" indent="-285750" eaLnBrk="1" hangingPunct="1"/>
            <a:r>
              <a:rPr lang="en-US" altLang="ko-KR" sz="1800" dirty="0" smtClean="0"/>
              <a:t>Same file names in different directories</a:t>
            </a:r>
          </a:p>
          <a:p>
            <a:pPr marL="742950" lvl="1" indent="-285750" eaLnBrk="1" hangingPunct="1"/>
            <a:r>
              <a:rPr lang="en-US" altLang="ko-KR" sz="1800" dirty="0" smtClean="0"/>
              <a:t>Needs </a:t>
            </a:r>
            <a:r>
              <a:rPr lang="en-US" altLang="ko-KR" sz="1800" dirty="0" smtClean="0">
                <a:latin typeface="Times New Roman" pitchFamily="18" charset="0"/>
              </a:rPr>
              <a:t>“</a:t>
            </a:r>
            <a:r>
              <a:rPr lang="en-US" altLang="ko-KR" sz="1800" dirty="0" smtClean="0"/>
              <a:t>path</a:t>
            </a:r>
            <a:r>
              <a:rPr lang="en-US" altLang="ko-KR" sz="1800" dirty="0" smtClean="0">
                <a:latin typeface="Times New Roman" pitchFamily="18" charset="0"/>
              </a:rPr>
              <a:t>”</a:t>
            </a:r>
            <a:r>
              <a:rPr lang="en-US" altLang="ko-KR" sz="1800" dirty="0" smtClean="0"/>
              <a:t> name also to uniquely identify </a:t>
            </a:r>
          </a:p>
          <a:p>
            <a:pPr marL="742950" lvl="1" indent="-285750" eaLnBrk="1" hangingPunct="1"/>
            <a:endParaRPr lang="en-US" altLang="ko-KR" dirty="0" smtClean="0"/>
          </a:p>
          <a:p>
            <a:pPr eaLnBrk="1" hangingPunct="1"/>
            <a:r>
              <a:rPr lang="en-US" altLang="ko-KR" sz="2000" dirty="0" smtClean="0"/>
              <a:t>Path name</a:t>
            </a:r>
          </a:p>
          <a:p>
            <a:pPr marL="742950" lvl="1" indent="-285750" eaLnBrk="1" hangingPunct="1"/>
            <a:r>
              <a:rPr lang="en-US" altLang="ko-KR" sz="1800" dirty="0" smtClean="0"/>
              <a:t>Relative path: from .  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               .&lt;-</a:t>
            </a:r>
            <a:r>
              <a:rPr lang="ko-KR" altLang="en-US" sz="1800" dirty="0" smtClean="0"/>
              <a:t>현재 </a:t>
            </a:r>
            <a:r>
              <a:rPr lang="ko-KR" altLang="en-US" sz="1800" dirty="0" err="1" smtClean="0"/>
              <a:t>디렉토리</a:t>
            </a:r>
            <a:endParaRPr lang="en-US" altLang="ko-KR" sz="1800" dirty="0" smtClean="0"/>
          </a:p>
          <a:p>
            <a:pPr marL="742950" lvl="1" indent="-285750" eaLnBrk="1" hangingPunct="1"/>
            <a:r>
              <a:rPr lang="en-US" altLang="ko-KR" sz="1800" dirty="0" smtClean="0"/>
              <a:t>Absolute path: from /</a:t>
            </a:r>
          </a:p>
          <a:p>
            <a:pPr marL="742950" lvl="1" indent="-285750" eaLnBrk="1" hangingPunct="1"/>
            <a:endParaRPr lang="en-US" altLang="ko-KR" dirty="0" smtClean="0"/>
          </a:p>
          <a:p>
            <a:pPr eaLnBrk="1" hangingPunct="1"/>
            <a:r>
              <a:rPr lang="en-US" altLang="ko-KR" sz="2000" dirty="0" smtClean="0">
                <a:sym typeface="Wingdings" pitchFamily="2" charset="2"/>
              </a:rPr>
              <a:t>Home directory: ~</a:t>
            </a:r>
            <a:endParaRPr lang="ko-KR" altLang="en-US" sz="2000" dirty="0" smtClean="0">
              <a:sym typeface="Wingdings" pitchFamily="2" charset="2"/>
            </a:endParaRPr>
          </a:p>
        </p:txBody>
      </p:sp>
      <p:sp>
        <p:nvSpPr>
          <p:cNvPr id="38916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smtClean="0"/>
              <a:t>2.3 File Name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1"/>
          <p:cNvSpPr txBox="1">
            <a:spLocks noGrp="1"/>
          </p:cNvSpPr>
          <p:nvPr/>
        </p:nvSpPr>
        <p:spPr bwMode="auto">
          <a:xfrm>
            <a:off x="4995863" y="6492875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09AF41E9-7A31-4A85-8BCE-C40F440FFE6F}" type="slidenum"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9</a:t>
            </a:fld>
            <a:r>
              <a:rPr kumimoji="0"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9939" name="내용 개체 틀 2"/>
          <p:cNvSpPr>
            <a:spLocks noGrp="1"/>
          </p:cNvSpPr>
          <p:nvPr>
            <p:ph idx="4294967295"/>
          </p:nvPr>
        </p:nvSpPr>
        <p:spPr>
          <a:xfrm>
            <a:off x="917575" y="1123950"/>
            <a:ext cx="9286875" cy="454915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2000" dirty="0" smtClean="0"/>
              <a:t>% </a:t>
            </a:r>
            <a:r>
              <a:rPr lang="en-US" altLang="ko-KR" sz="2000" dirty="0" err="1" smtClean="0"/>
              <a:t>ls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latin typeface="Times New Roman" pitchFamily="18" charset="0"/>
              </a:rPr>
              <a:t>–</a:t>
            </a:r>
            <a:r>
              <a:rPr lang="en-US" altLang="ko-KR" sz="2000" dirty="0" smtClean="0"/>
              <a:t>la (list all, list</a:t>
            </a:r>
            <a:r>
              <a:rPr lang="ko-KR" altLang="en-US" sz="2000" dirty="0" smtClean="0"/>
              <a:t>의 모든 정보를 보여줘라</a:t>
            </a:r>
            <a:r>
              <a:rPr lang="en-US" altLang="ko-KR" sz="2000" dirty="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ko-KR" altLang="en-US" sz="2000" dirty="0" smtClean="0"/>
              <a:t>합계 </a:t>
            </a:r>
            <a:r>
              <a:rPr lang="en-US" altLang="ko-KR" sz="2000" dirty="0" smtClean="0"/>
              <a:t>180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 err="1" smtClean="0"/>
              <a:t>drwx</a:t>
            </a:r>
            <a:r>
              <a:rPr lang="en-US" altLang="ko-KR" sz="2000" dirty="0" smtClean="0"/>
              <a:t>------    4 </a:t>
            </a:r>
            <a:r>
              <a:rPr lang="en-US" altLang="ko-KR" sz="2000" dirty="0" err="1" smtClean="0"/>
              <a:t>mhlee</a:t>
            </a: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mhlee</a:t>
            </a:r>
            <a:r>
              <a:rPr lang="en-US" altLang="ko-KR" sz="2000" dirty="0" smtClean="0"/>
              <a:t>        4096  3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23 14:19 C2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 err="1" smtClean="0"/>
              <a:t>drwx</a:t>
            </a:r>
            <a:r>
              <a:rPr lang="en-US" altLang="ko-KR" sz="2000" dirty="0" smtClean="0"/>
              <a:t>------    4 </a:t>
            </a:r>
            <a:r>
              <a:rPr lang="en-US" altLang="ko-KR" sz="2000" dirty="0" err="1" smtClean="0"/>
              <a:t>mhlee</a:t>
            </a: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mhlee</a:t>
            </a:r>
            <a:r>
              <a:rPr lang="en-US" altLang="ko-KR" sz="2000" dirty="0" smtClean="0"/>
              <a:t>        4096  3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25 17:10 SUBMIT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 smtClean="0"/>
              <a:t>-</a:t>
            </a:r>
            <a:r>
              <a:rPr lang="en-US" altLang="ko-KR" sz="2000" dirty="0" err="1" smtClean="0"/>
              <a:t>rwxrwxr</a:t>
            </a:r>
            <a:r>
              <a:rPr lang="en-US" altLang="ko-KR" sz="2000" dirty="0" smtClean="0"/>
              <a:t>-x   1 </a:t>
            </a:r>
            <a:r>
              <a:rPr lang="en-US" altLang="ko-KR" sz="2000" dirty="0" err="1" smtClean="0"/>
              <a:t>mhlee</a:t>
            </a: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mhlee</a:t>
            </a:r>
            <a:r>
              <a:rPr lang="en-US" altLang="ko-KR" sz="2000" dirty="0" smtClean="0"/>
              <a:t>      11888   9</a:t>
            </a:r>
            <a:r>
              <a:rPr lang="ko-KR" altLang="en-US" sz="2000" dirty="0" smtClean="0"/>
              <a:t>월  </a:t>
            </a:r>
            <a:r>
              <a:rPr lang="en-US" altLang="ko-KR" sz="2000" dirty="0" smtClean="0"/>
              <a:t>5 10:35 </a:t>
            </a:r>
            <a:r>
              <a:rPr lang="en-US" altLang="ko-KR" sz="2000" dirty="0" err="1" smtClean="0"/>
              <a:t>a.out</a:t>
            </a:r>
            <a:endParaRPr lang="en-US" altLang="ko-KR" sz="200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ko-KR" sz="20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 smtClean="0"/>
              <a:t>110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 smtClean="0"/>
              <a:t>011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 smtClean="0"/>
              <a:t>101 </a:t>
            </a:r>
            <a:r>
              <a:rPr lang="ko-KR" altLang="en-US" sz="2000" dirty="0" smtClean="0"/>
              <a:t>이런 식으로 숫자로 되어있을 수 있다</a:t>
            </a:r>
            <a:r>
              <a:rPr lang="en-US" altLang="ko-KR" sz="2000" dirty="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ko-KR" altLang="en-US" sz="2000" dirty="0" smtClean="0"/>
              <a:t>파일을 만들 때 반드시 권한을 설정 해야 한다</a:t>
            </a:r>
            <a:r>
              <a:rPr lang="en-US" altLang="ko-KR" sz="2000" dirty="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ko-KR" altLang="en-US" sz="2000" dirty="0" smtClean="0"/>
              <a:t>또한 파일을 </a:t>
            </a:r>
            <a:r>
              <a:rPr lang="ko-KR" altLang="en-US" sz="2000" smtClean="0"/>
              <a:t>사용 할 때 </a:t>
            </a:r>
            <a:r>
              <a:rPr lang="ko-KR" altLang="en-US" sz="2000" dirty="0" smtClean="0"/>
              <a:t>권한을 지켜서 사용해야 한다</a:t>
            </a:r>
            <a:r>
              <a:rPr lang="en-US" altLang="ko-KR" sz="2000" dirty="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dirty="0" smtClean="0">
              <a:sym typeface="Wingdings" pitchFamily="2" charset="2"/>
            </a:endParaRPr>
          </a:p>
        </p:txBody>
      </p:sp>
      <p:sp>
        <p:nvSpPr>
          <p:cNvPr id="39940" name="제목 3"/>
          <p:cNvSpPr>
            <a:spLocks noGrp="1"/>
          </p:cNvSpPr>
          <p:nvPr>
            <p:ph type="title" idx="4294967295"/>
          </p:nvPr>
        </p:nvSpPr>
        <p:spPr>
          <a:xfrm>
            <a:off x="919163" y="231775"/>
            <a:ext cx="10034587" cy="554038"/>
          </a:xfrm>
        </p:spPr>
        <p:txBody>
          <a:bodyPr/>
          <a:lstStyle/>
          <a:p>
            <a:r>
              <a:rPr lang="en-US" altLang="ko-KR" smtClean="0"/>
              <a:t>2.4 File Info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교육교재템플릿040323">
  <a:themeElements>
    <a:clrScheme name="교육교재템플릿040323 6">
      <a:dk1>
        <a:srgbClr val="333333"/>
      </a:dk1>
      <a:lt1>
        <a:srgbClr val="FFFFFF"/>
      </a:lt1>
      <a:dk2>
        <a:srgbClr val="003399"/>
      </a:dk2>
      <a:lt2>
        <a:srgbClr val="336600"/>
      </a:lt2>
      <a:accent1>
        <a:srgbClr val="EFA001"/>
      </a:accent1>
      <a:accent2>
        <a:srgbClr val="006699"/>
      </a:accent2>
      <a:accent3>
        <a:srgbClr val="FFFFFF"/>
      </a:accent3>
      <a:accent4>
        <a:srgbClr val="2A2A2A"/>
      </a:accent4>
      <a:accent5>
        <a:srgbClr val="F6CDAA"/>
      </a:accent5>
      <a:accent6>
        <a:srgbClr val="005C8A"/>
      </a:accent6>
      <a:hlink>
        <a:srgbClr val="FF0000"/>
      </a:hlink>
      <a:folHlink>
        <a:srgbClr val="969696"/>
      </a:folHlink>
    </a:clrScheme>
    <a:fontScheme name="교육교재템플릿040323">
      <a:majorFont>
        <a:latin typeface="휴먼엑스포"/>
        <a:ea typeface="휴먼엑스포"/>
        <a:cs typeface=""/>
      </a:majorFont>
      <a:minorFont>
        <a:latin typeface="Tahoma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CCFFFF"/>
            </a:gs>
            <a:gs pos="50000">
              <a:srgbClr val="FFFFFF"/>
            </a:gs>
            <a:gs pos="100000">
              <a:srgbClr val="CCFFFF"/>
            </a:gs>
          </a:gsLst>
          <a:lin ang="5400000" scaled="1"/>
        </a:gradFill>
        <a:ln w="1905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9855" tIns="49928" rIns="99855" bIns="49928" numCol="1" rtlCol="0" anchor="ctr" anchorCtr="0" compatLnSpc="1">
        <a:prstTxWarp prst="textNoShape">
          <a:avLst/>
        </a:prstTxWarp>
      </a:bodyPr>
      <a:lstStyle>
        <a:defPPr marL="360363" marR="0" indent="-360363" algn="ctr" defTabSz="1038225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gradFill rotWithShape="1">
          <a:gsLst>
            <a:gs pos="0">
              <a:srgbClr val="CCFFFF"/>
            </a:gs>
            <a:gs pos="50000">
              <a:srgbClr val="FFFFFF"/>
            </a:gs>
            <a:gs pos="100000">
              <a:srgbClr val="CCFFFF"/>
            </a:gs>
          </a:gsLst>
          <a:lin ang="5400000" scaled="1"/>
        </a:gradFill>
        <a:ln w="19050" cap="flat" cmpd="sng" algn="ctr">
          <a:solidFill>
            <a:schemeClr val="tx1">
              <a:lumMod val="75000"/>
            </a:schemeClr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교육교재템플릿040323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육교재템플릿0403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육교재템플릿04032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육교재템플릿040323 4">
        <a:dk1>
          <a:srgbClr val="000000"/>
        </a:dk1>
        <a:lt1>
          <a:srgbClr val="FFFFFF"/>
        </a:lt1>
        <a:dk2>
          <a:srgbClr val="006600"/>
        </a:dk2>
        <a:lt2>
          <a:srgbClr val="808080"/>
        </a:lt2>
        <a:accent1>
          <a:srgbClr val="7797FF"/>
        </a:accent1>
        <a:accent2>
          <a:srgbClr val="F167E4"/>
        </a:accent2>
        <a:accent3>
          <a:srgbClr val="FFFFFF"/>
        </a:accent3>
        <a:accent4>
          <a:srgbClr val="000000"/>
        </a:accent4>
        <a:accent5>
          <a:srgbClr val="BDC9FF"/>
        </a:accent5>
        <a:accent6>
          <a:srgbClr val="DA5DCF"/>
        </a:accent6>
        <a:hlink>
          <a:srgbClr val="2EE43B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육교재템플릿040323 5">
        <a:dk1>
          <a:srgbClr val="3C3C5A"/>
        </a:dk1>
        <a:lt1>
          <a:srgbClr val="FFFFFF"/>
        </a:lt1>
        <a:dk2>
          <a:srgbClr val="000099"/>
        </a:dk2>
        <a:lt2>
          <a:srgbClr val="336699"/>
        </a:lt2>
        <a:accent1>
          <a:srgbClr val="CCCC00"/>
        </a:accent1>
        <a:accent2>
          <a:srgbClr val="CCFFCC"/>
        </a:accent2>
        <a:accent3>
          <a:srgbClr val="FFFFFF"/>
        </a:accent3>
        <a:accent4>
          <a:srgbClr val="32324C"/>
        </a:accent4>
        <a:accent5>
          <a:srgbClr val="E2E2AA"/>
        </a:accent5>
        <a:accent6>
          <a:srgbClr val="B9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육교재템플릿040323 6">
        <a:dk1>
          <a:srgbClr val="333333"/>
        </a:dk1>
        <a:lt1>
          <a:srgbClr val="FFFFFF"/>
        </a:lt1>
        <a:dk2>
          <a:srgbClr val="003399"/>
        </a:dk2>
        <a:lt2>
          <a:srgbClr val="336600"/>
        </a:lt2>
        <a:accent1>
          <a:srgbClr val="EFA001"/>
        </a:accent1>
        <a:accent2>
          <a:srgbClr val="006699"/>
        </a:accent2>
        <a:accent3>
          <a:srgbClr val="FFFFFF"/>
        </a:accent3>
        <a:accent4>
          <a:srgbClr val="2A2A2A"/>
        </a:accent4>
        <a:accent5>
          <a:srgbClr val="F6CDAA"/>
        </a:accent5>
        <a:accent6>
          <a:srgbClr val="005C8A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\\Semiyoon\윤세미공유\이귀준\교재\교육교재템플릿040323.pot</Template>
  <TotalTime>49424</TotalTime>
  <Words>1360</Words>
  <Application>Microsoft Office PowerPoint</Application>
  <PresentationFormat>사용자 지정</PresentationFormat>
  <Paragraphs>317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교육교재템플릿040323</vt:lpstr>
      <vt:lpstr>제 2 장 – File (Overview)</vt:lpstr>
      <vt:lpstr>제 2장 목차</vt:lpstr>
      <vt:lpstr>2.0 File? File System?</vt:lpstr>
      <vt:lpstr>2.1 File (System) Structure</vt:lpstr>
      <vt:lpstr>PowerPoint 프레젠테이션</vt:lpstr>
      <vt:lpstr>2.2 File Types</vt:lpstr>
      <vt:lpstr>2.2 File Types</vt:lpstr>
      <vt:lpstr>2.3 File Name</vt:lpstr>
      <vt:lpstr>2.4 File Info</vt:lpstr>
      <vt:lpstr>2.4 File Info</vt:lpstr>
      <vt:lpstr>2.4 File Info</vt:lpstr>
      <vt:lpstr>2.4 File Info</vt:lpstr>
      <vt:lpstr>2.5 File System 소개</vt:lpstr>
      <vt:lpstr>2.5 File System 소개</vt:lpstr>
      <vt:lpstr>2.5 File System 소개</vt:lpstr>
      <vt:lpstr>2.6 File System Structure</vt:lpstr>
      <vt:lpstr>2.6 File System Structure</vt:lpstr>
      <vt:lpstr>2.6 File System Structure</vt:lpstr>
      <vt:lpstr>2.6 File System Structure</vt:lpstr>
      <vt:lpstr>2.6 File System Structure</vt:lpstr>
      <vt:lpstr>2.6 File System Structure : Directory의 경우</vt:lpstr>
      <vt:lpstr>2.6 File System Structure : Device File의 경우</vt:lpstr>
      <vt:lpstr>2.6 File System Structure : Device File의 경우</vt:lpstr>
      <vt:lpstr>2.7 File System Mount/Unmount</vt:lpstr>
      <vt:lpstr>2.7 File System Mount/Unmount</vt:lpstr>
    </vt:vector>
  </TitlesOfParts>
  <Company>KCSC(한국소프트웨어컴포넌트컨소시엄)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과정명</dc:title>
  <dc:creator>교재집필자</dc:creator>
  <cp:lastModifiedBy>kook</cp:lastModifiedBy>
  <cp:revision>1863</cp:revision>
  <dcterms:created xsi:type="dcterms:W3CDTF">2002-02-15T02:31:30Z</dcterms:created>
  <dcterms:modified xsi:type="dcterms:W3CDTF">2015-10-04T09:29:20Z</dcterms:modified>
</cp:coreProperties>
</file>