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</p:sldIdLst>
  <p:sldSz cx="11049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5840" y="1918080"/>
            <a:ext cx="92880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67540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1584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06920" y="1123560"/>
            <a:ext cx="1905480" cy="1520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06920" y="1123560"/>
            <a:ext cx="1905480" cy="1520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915840" y="1123920"/>
            <a:ext cx="9288000" cy="15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19080" y="231840"/>
            <a:ext cx="10034280" cy="256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91584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5840" y="1123920"/>
            <a:ext cx="9288000" cy="152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67540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915840" y="1918080"/>
            <a:ext cx="92880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15840" y="1918080"/>
            <a:ext cx="92880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67540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91584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06920" y="1123560"/>
            <a:ext cx="1905480" cy="1520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06920" y="1123560"/>
            <a:ext cx="1905480" cy="1520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9080" y="231840"/>
            <a:ext cx="10034280" cy="256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1584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152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675400" y="191808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4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584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675400" y="1123920"/>
            <a:ext cx="45324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5840" y="1918080"/>
            <a:ext cx="9288000" cy="72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381880" y="6572160"/>
            <a:ext cx="2644560" cy="27648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Copyright © 2008 all rights reserved</a:t>
            </a:r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52560" y="6540480"/>
            <a:ext cx="2998440" cy="27648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시스템 프로그래밍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452600" y="2000160"/>
            <a:ext cx="81766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 algn="ctr">
              <a:lnSpc>
                <a:spcPct val="100000"/>
              </a:lnSpc>
            </a:pPr>
            <a:r>
              <a:rPr lang="ko-KR" sz="2400">
                <a:solidFill>
                  <a:srgbClr val="ffffff"/>
                </a:solidFill>
                <a:latin typeface="휴먼엑스포"/>
                <a:ea typeface="휴먼엑스포"/>
              </a:rPr>
              <a:t>제목 텍스트의 서식을 편집하려면 클릭하십시오</a:t>
            </a:r>
            <a:r>
              <a:rPr lang="ko-KR" sz="2400">
                <a:solidFill>
                  <a:srgbClr val="ffffff"/>
                </a:solidFill>
                <a:latin typeface="휴먼엑스포"/>
                <a:ea typeface="휴먼엑스포"/>
              </a:rPr>
              <a:t>.</a:t>
            </a:r>
            <a:r>
              <a:rPr lang="ko-KR" sz="2400">
                <a:solidFill>
                  <a:srgbClr val="ffffff"/>
                </a:solidFill>
                <a:latin typeface="휴먼엑스포"/>
                <a:ea typeface="휴먼엑스포"/>
              </a:rPr>
              <a:t>마스터 제목 스타일 편집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09640" y="2928960"/>
            <a:ext cx="9391320" cy="320040"/>
          </a:xfrm>
          <a:prstGeom prst="rect">
            <a:avLst/>
          </a:prstGeom>
        </p:spPr>
        <p:txBody>
          <a:bodyPr lIns="103680" rIns="103680" tIns="51840" bIns="51840" anchor="b"/>
          <a:p>
            <a:pPr>
              <a:buSzPct val="45000"/>
              <a:buFont typeface="StarSymbol"/>
              <a:buChar char=""/>
            </a:pPr>
            <a:r>
              <a:rPr b="1" lang="ko-KR" sz="1400">
                <a:latin typeface="맑은 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1400">
                <a:latin typeface="맑은 고딕"/>
              </a:rPr>
              <a:t>2</a:t>
            </a:r>
            <a:r>
              <a:rPr lang="ko-KR" sz="1400">
                <a:latin typeface="맑은 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1400">
                <a:latin typeface="맑은 고딕"/>
              </a:rPr>
              <a:t>3</a:t>
            </a:r>
            <a:r>
              <a:rPr lang="ko-KR" sz="1400">
                <a:latin typeface="맑은 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1400">
                <a:latin typeface="맑은 고딕"/>
              </a:rPr>
              <a:t>4</a:t>
            </a:r>
            <a:r>
              <a:rPr lang="ko-KR" sz="1400">
                <a:latin typeface="맑은 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1400">
                <a:latin typeface="맑은 고딕"/>
              </a:rPr>
              <a:t>5</a:t>
            </a:r>
            <a:r>
              <a:rPr lang="ko-KR" sz="1400">
                <a:latin typeface="맑은 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1400">
                <a:latin typeface="맑은 고딕"/>
              </a:rPr>
              <a:t>6</a:t>
            </a:r>
            <a:r>
              <a:rPr lang="ko-KR" sz="1400">
                <a:latin typeface="맑은 고딕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1400">
                <a:latin typeface="맑은 고딕"/>
              </a:rPr>
              <a:t>7</a:t>
            </a:r>
            <a:r>
              <a:rPr lang="ko-KR" sz="1400">
                <a:latin typeface="맑은 고딕"/>
              </a:rPr>
              <a:t>번째 개요 수준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2FEBA14-D0D6-4BCB-B39B-8BCFDA84348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381880" y="6572160"/>
            <a:ext cx="2644560" cy="27648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Copyright © 2008 all rights reserved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52560" y="6540480"/>
            <a:ext cx="2998440" cy="27648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시스템 프로그래밍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915840" y="1123920"/>
            <a:ext cx="9288000" cy="1520280"/>
          </a:xfrm>
          <a:prstGeom prst="rect">
            <a:avLst/>
          </a:prstGeom>
        </p:spPr>
        <p:txBody>
          <a:bodyPr lIns="103680" rIns="103680" tIns="51840" bIns="51840"/>
          <a:p>
            <a:pPr>
              <a:buSzPct val="45000"/>
              <a:buFont typeface="StarSymbol"/>
              <a:buChar char="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2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3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4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5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6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7</a:t>
            </a: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번째 개요 수준마스터 텍스트 스타일을 편집합니다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둘째 수준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 sz="2400">
                <a:solidFill>
                  <a:srgbClr val="333333"/>
                </a:solidFill>
                <a:latin typeface="맑은 고딕"/>
                <a:ea typeface="맑은 고딕"/>
              </a:rPr>
              <a:t>셋째 수준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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넷째 수준</a:t>
            </a:r>
            <a:endParaRPr/>
          </a:p>
          <a:p>
            <a:pPr lvl="4">
              <a:lnSpc>
                <a:spcPct val="100000"/>
              </a:lnSpc>
              <a:buSzPct val="70000"/>
              <a:buFont typeface="Wingdings" charset="2"/>
              <a:buChar char=""/>
            </a:pPr>
            <a:r>
              <a:rPr lang="ko-KR" sz="1600">
                <a:solidFill>
                  <a:srgbClr val="333333"/>
                </a:solidFill>
                <a:latin typeface="맑은 고딕"/>
                <a:ea typeface="맑은 고딕"/>
              </a:rPr>
              <a:t>다섯째 수준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제목 텍스트의 서식을 편집하려면 클릭하십시오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.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마스터 제목 스타일 편집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6911987-7D3F-4C0E-83A9-5D0E0AF0CBD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452600" y="2000160"/>
            <a:ext cx="81766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 algn="ctr">
              <a:lnSpc>
                <a:spcPct val="100000"/>
              </a:lnSpc>
            </a:pPr>
            <a:r>
              <a:rPr lang="ko-KR" sz="2400">
                <a:solidFill>
                  <a:srgbClr val="ffffff"/>
                </a:solidFill>
                <a:latin typeface="휴먼엑스포"/>
                <a:ea typeface="휴먼엑스포"/>
              </a:rPr>
              <a:t>제 </a:t>
            </a:r>
            <a:r>
              <a:rPr lang="ko-KR" sz="2400">
                <a:solidFill>
                  <a:srgbClr val="ffffff"/>
                </a:solidFill>
                <a:latin typeface="휴먼엑스포"/>
                <a:ea typeface="휴먼엑스포"/>
              </a:rPr>
              <a:t>3 </a:t>
            </a:r>
            <a:r>
              <a:rPr lang="ko-KR" sz="2400">
                <a:solidFill>
                  <a:srgbClr val="ffffff"/>
                </a:solidFill>
                <a:latin typeface="휴먼엑스포"/>
                <a:ea typeface="휴먼엑스포"/>
              </a:rPr>
              <a:t>장 –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File I/O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A932E62-A5CE-4E43-8CE2-60C5BF4FEAC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80" name="TextShape 3"/>
          <p:cNvSpPr txBox="1"/>
          <p:nvPr/>
        </p:nvSpPr>
        <p:spPr>
          <a:xfrm>
            <a:off x="2346480" y="3511440"/>
            <a:ext cx="6249600" cy="713880"/>
          </a:xfrm>
          <a:prstGeom prst="rect">
            <a:avLst/>
          </a:prstGeom>
        </p:spPr>
        <p:txBody>
          <a:bodyPr lIns="103680" rIns="103680" tIns="51840" bIns="51840" anchor="b"/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이번 장에서는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File I/O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에 대한 내용을 소개합니다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많이 사용되는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File I/O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관련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System Call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들도 소개합니다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. 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EAB4BF1-3F18-4691-B764-C467D6CAFB3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3.1 open() : mode</a:t>
            </a:r>
            <a:endParaRPr/>
          </a:p>
        </p:txBody>
      </p:sp>
      <p:graphicFrame>
        <p:nvGraphicFramePr>
          <p:cNvPr id="142" name="Table 3"/>
          <p:cNvGraphicFramePr/>
          <p:nvPr/>
        </p:nvGraphicFramePr>
        <p:xfrm>
          <a:off x="1779480" y="1052640"/>
          <a:ext cx="5905080" cy="5153040"/>
        </p:xfrm>
        <a:graphic>
          <a:graphicData uri="http://schemas.openxmlformats.org/drawingml/2006/table">
            <a:tbl>
              <a:tblPr/>
              <a:tblGrid>
                <a:gridCol w="1645920"/>
                <a:gridCol w="4259160"/>
              </a:tblGrid>
              <a:tr h="385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매크로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의미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S_IRGRP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소유그룹에게 읽기권한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S_IWGRP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소유그룹에게 쓰기권한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S_IXGRP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소유그룹에게 실행권한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S_IROTH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other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에게 읽기권한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S_IWOTH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other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에게 쓰기권한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S_IXOTH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other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에게 실행권한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S_IRWXU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소유자에게 읽기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쓰기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실행권한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S_IRWXG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소유그룹에게 읽기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쓰기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실행권한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S_IRWXO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other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에게 읽기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쓰기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실행권한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S_ISUID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셋 사용자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비트를 설정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S_ISGID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셋 그룹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비트를 설정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S_ISVTX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STICKY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비트를 설정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728354A-AB81-4646-831B-205D20F2EB4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1335240" y="1147680"/>
            <a:ext cx="8927640" cy="2874600"/>
          </a:xfrm>
          <a:prstGeom prst="rect">
            <a:avLst/>
          </a:prstGeom>
        </p:spPr>
        <p:txBody>
          <a:bodyPr lIns="103680" rIns="103680" tIns="51840" bIns="51840"/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예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) 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
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①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 int fd;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
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    fd = open("afile", O_RDWR);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예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  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②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int fd;</a:t>
            </a:r>
            <a:endParaRPr/>
          </a:p>
          <a:p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    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fd = open("afile", O_RDWR | O_CREAT, S_IRUSR | S_IWUSR );</a:t>
            </a:r>
            <a:endParaRPr/>
          </a:p>
          <a:p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ko-KR" sz="2000">
                <a:solidFill>
                  <a:srgbClr val="ff0000"/>
                </a:solidFill>
                <a:latin typeface="맑은 고딕"/>
                <a:ea typeface="맑은 고딕"/>
              </a:rPr>
              <a:t>새로 만들 시 반드시 권한을 설정 해야 한다</a:t>
            </a:r>
            <a:r>
              <a:rPr lang="ko-KR" sz="2000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/>
          </a:p>
        </p:txBody>
      </p:sp>
      <p:sp>
        <p:nvSpPr>
          <p:cNvPr id="145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3.1 open() : mode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를 사용한 간단한 예제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74CBFAA-EAC3-49BF-918D-2A6CAB6C74D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1335240" y="908640"/>
            <a:ext cx="8927640" cy="56754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umask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 모드 작성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mask (8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진수로 표시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1200">
                <a:solidFill>
                  <a:srgbClr val="333333"/>
                </a:solidFill>
                <a:latin typeface="맑은 고딕"/>
                <a:ea typeface="맑은 고딕"/>
              </a:rPr>
              <a:t>default permission or base permissions given when a new file(even folder too, as Linux treats everything as files) is created on a Linux machine.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(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예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) root user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의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umask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값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: 0022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일반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user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의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mask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값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: 0002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umask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코맨드 또는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umask()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시스템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call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을 이용하여 변경 가능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333333"/>
                </a:solidFill>
                <a:latin typeface="돋움체"/>
                <a:ea typeface="맑은 고딕"/>
              </a:rPr>
              <a:t>Permit to execute directory means we can list the files from the directory.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 sz="2400">
                <a:solidFill>
                  <a:srgbClr val="333333"/>
                </a:solidFill>
                <a:latin typeface="돋움체"/>
                <a:ea typeface="맑은 고딕"/>
              </a:rPr>
              <a:t>따라서 초기 </a:t>
            </a:r>
            <a:r>
              <a:rPr lang="ko-KR" sz="2400">
                <a:solidFill>
                  <a:srgbClr val="333333"/>
                </a:solidFill>
                <a:latin typeface="돋움체"/>
                <a:ea typeface="맑은 고딕"/>
              </a:rPr>
              <a:t>u=rwx, g=uwx, o= </a:t>
            </a:r>
            <a:r>
              <a:rPr lang="ko-KR" sz="2400">
                <a:solidFill>
                  <a:srgbClr val="333333"/>
                </a:solidFill>
                <a:latin typeface="돋움체"/>
                <a:ea typeface="맑은 고딕"/>
              </a:rPr>
              <a:t>의미는 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"/>
            </a:pPr>
            <a:r>
              <a:rPr lang="ko-KR" sz="1600">
                <a:solidFill>
                  <a:srgbClr val="333333"/>
                </a:solidFill>
                <a:latin typeface="돋움체"/>
                <a:ea typeface="맑은 고딕"/>
              </a:rPr>
              <a:t>파일은 경우는 </a:t>
            </a:r>
            <a:r>
              <a:rPr lang="ko-KR" sz="1600">
                <a:solidFill>
                  <a:srgbClr val="333333"/>
                </a:solidFill>
                <a:latin typeface="돋움체"/>
                <a:ea typeface="맑은 고딕"/>
              </a:rPr>
              <a:t>rw- rw- --- (660) umask</a:t>
            </a:r>
            <a:r>
              <a:rPr lang="ko-KR" sz="1600">
                <a:solidFill>
                  <a:srgbClr val="333333"/>
                </a:solidFill>
                <a:latin typeface="돋움체"/>
                <a:ea typeface="맑은 고딕"/>
              </a:rPr>
              <a:t>로 표현하면 </a:t>
            </a:r>
            <a:r>
              <a:rPr lang="ko-KR" sz="1600">
                <a:solidFill>
                  <a:srgbClr val="333333"/>
                </a:solidFill>
                <a:latin typeface="돋움체"/>
                <a:ea typeface="맑은 고딕"/>
              </a:rPr>
              <a:t>umask </a:t>
            </a:r>
            <a:r>
              <a:rPr lang="ko-KR" sz="1600">
                <a:solidFill>
                  <a:srgbClr val="333333"/>
                </a:solidFill>
                <a:latin typeface="돋움체"/>
                <a:ea typeface="맑은 고딕"/>
              </a:rPr>
              <a:t>값은 </a:t>
            </a:r>
            <a:r>
              <a:rPr lang="ko-KR" sz="1600">
                <a:solidFill>
                  <a:srgbClr val="333333"/>
                </a:solidFill>
                <a:latin typeface="돋움체"/>
                <a:ea typeface="맑은 고딕"/>
              </a:rPr>
              <a:t>007</a:t>
            </a:r>
            <a:r>
              <a:rPr lang="ko-KR" sz="1600">
                <a:solidFill>
                  <a:srgbClr val="333333"/>
                </a:solidFill>
                <a:latin typeface="돋움체"/>
                <a:ea typeface="맑은 고딕"/>
              </a:rPr>
              <a:t>이다</a:t>
            </a:r>
            <a:r>
              <a:rPr lang="ko-KR" sz="1600">
                <a:solidFill>
                  <a:srgbClr val="333333"/>
                </a:solidFill>
                <a:latin typeface="돋움체"/>
                <a:ea typeface="맑은 고딕"/>
              </a:rPr>
              <a:t>.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"/>
            </a:pPr>
            <a:r>
              <a:rPr lang="ko-KR" sz="1600">
                <a:solidFill>
                  <a:srgbClr val="333333"/>
                </a:solidFill>
                <a:latin typeface="돋움체"/>
                <a:ea typeface="맑은 고딕"/>
              </a:rPr>
              <a:t>디렉토리화일은 </a:t>
            </a:r>
            <a:r>
              <a:rPr lang="ko-KR" sz="1600">
                <a:solidFill>
                  <a:srgbClr val="333333"/>
                </a:solidFill>
                <a:latin typeface="돋움체"/>
                <a:ea typeface="맑은 고딕"/>
              </a:rPr>
              <a:t>rwx rwx --- (770)</a:t>
            </a:r>
            <a:r>
              <a:rPr lang="ko-KR" sz="1600">
                <a:solidFill>
                  <a:srgbClr val="333333"/>
                </a:solidFill>
                <a:latin typeface="돋움체"/>
                <a:ea typeface="맑은 고딕"/>
              </a:rPr>
              <a:t>을 의미하고 </a:t>
            </a:r>
            <a:r>
              <a:rPr lang="ko-KR" sz="1600">
                <a:solidFill>
                  <a:srgbClr val="333333"/>
                </a:solidFill>
                <a:latin typeface="돋움체"/>
                <a:ea typeface="맑은 고딕"/>
              </a:rPr>
              <a:t>umask</a:t>
            </a:r>
            <a:r>
              <a:rPr lang="ko-KR" sz="1600">
                <a:solidFill>
                  <a:srgbClr val="333333"/>
                </a:solidFill>
                <a:latin typeface="돋움체"/>
                <a:ea typeface="맑은 고딕"/>
              </a:rPr>
              <a:t>는 </a:t>
            </a:r>
            <a:r>
              <a:rPr lang="ko-KR" sz="1600">
                <a:solidFill>
                  <a:srgbClr val="333333"/>
                </a:solidFill>
                <a:latin typeface="돋움체"/>
                <a:ea typeface="맑은 고딕"/>
              </a:rPr>
              <a:t>007</a:t>
            </a:r>
            <a:r>
              <a:rPr lang="ko-KR" sz="1600">
                <a:solidFill>
                  <a:srgbClr val="333333"/>
                </a:solidFill>
                <a:latin typeface="돋움체"/>
                <a:ea typeface="맑은 고딕"/>
              </a:rPr>
              <a:t>이다</a:t>
            </a:r>
            <a:r>
              <a:rPr lang="ko-KR" sz="1600">
                <a:solidFill>
                  <a:srgbClr val="333333"/>
                </a:solidFill>
                <a:latin typeface="돋움체"/>
                <a:ea typeface="맑은 고딕"/>
              </a:rPr>
              <a:t>. 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파일의 실제 허가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(protection) mode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파일이 생성될 때의 모드 값과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umask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값에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NOT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연산을 수행한 값을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AND (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논리 연산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)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시킨 값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: AND(mode, NOT(umask))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Sticky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비트는 어떻게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파일이 생성될 때 모드 값으로 설정해도 지워짐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파일 작성 뒤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chmod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커맨드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(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또는 시스템 호출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)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를 이용하여 변경</a:t>
            </a:r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3.1 open() : mode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30BB2BB-8A19-4233-B0A2-987A83FFCD1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917640" y="1123920"/>
            <a:ext cx="9286560" cy="3748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File descriptor table: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열려진 모든 파일들은 각각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_IO_FILE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이라는 구조체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(/usr/include/libio.h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에 정의 됨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)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에 정보가 저장됨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한 프로세스에 의해 열려진 모든 파일들의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_IO_FILE 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타입의 구조체들은 연결 리스트로 결합되어지며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,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이것을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file descriptor table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이라고 부른다 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File descriptor table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에서 특정 파일의 위치를 가리키는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index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값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(int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타입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을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file descriptor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라고 부른다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File descriptor 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값들 중 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0, 1, 2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는 특별한 파일들을 위하여 사용된다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ff0000"/>
                </a:solidFill>
                <a:latin typeface="맑은 고딕"/>
                <a:ea typeface="맑은 고딕"/>
              </a:rPr>
              <a:t>0</a:t>
            </a:r>
            <a:r>
              <a:rPr lang="ko-KR">
                <a:solidFill>
                  <a:srgbClr val="ff0000"/>
                </a:solidFill>
                <a:latin typeface="맑은 고딕"/>
                <a:ea typeface="맑은 고딕"/>
              </a:rPr>
              <a:t>은 </a:t>
            </a:r>
            <a:r>
              <a:rPr lang="ko-KR">
                <a:solidFill>
                  <a:srgbClr val="ff0000"/>
                </a:solidFill>
                <a:latin typeface="맑은 고딕"/>
                <a:ea typeface="맑은 고딕"/>
              </a:rPr>
              <a:t>stdin, 1</a:t>
            </a:r>
            <a:r>
              <a:rPr lang="ko-KR">
                <a:solidFill>
                  <a:srgbClr val="ff0000"/>
                </a:solidFill>
                <a:latin typeface="맑은 고딕"/>
                <a:ea typeface="맑은 고딕"/>
              </a:rPr>
              <a:t>은 </a:t>
            </a:r>
            <a:r>
              <a:rPr lang="ko-KR">
                <a:solidFill>
                  <a:srgbClr val="ff0000"/>
                </a:solidFill>
                <a:latin typeface="맑은 고딕"/>
                <a:ea typeface="맑은 고딕"/>
              </a:rPr>
              <a:t>stdout, </a:t>
            </a:r>
            <a:r>
              <a:rPr lang="ko-KR">
                <a:solidFill>
                  <a:srgbClr val="ff0000"/>
                </a:solidFill>
                <a:latin typeface="맑은 고딕"/>
                <a:ea typeface="맑은 고딕"/>
              </a:rPr>
              <a:t>그리고 </a:t>
            </a:r>
            <a:r>
              <a:rPr lang="ko-KR">
                <a:solidFill>
                  <a:srgbClr val="ff0000"/>
                </a:solidFill>
                <a:latin typeface="맑은 고딕"/>
                <a:ea typeface="맑은 고딕"/>
              </a:rPr>
              <a:t>2</a:t>
            </a:r>
            <a:r>
              <a:rPr lang="ko-KR">
                <a:solidFill>
                  <a:srgbClr val="ff0000"/>
                </a:solidFill>
                <a:latin typeface="맑은 고딕"/>
                <a:ea typeface="맑은 고딕"/>
              </a:rPr>
              <a:t>는 </a:t>
            </a:r>
            <a:r>
              <a:rPr lang="ko-KR">
                <a:solidFill>
                  <a:srgbClr val="ff0000"/>
                </a:solidFill>
                <a:latin typeface="맑은 고딕"/>
                <a:ea typeface="맑은 고딕"/>
              </a:rPr>
              <a:t>stderr </a:t>
            </a:r>
            <a:r>
              <a:rPr lang="ko-KR">
                <a:solidFill>
                  <a:srgbClr val="ff0000"/>
                </a:solidFill>
                <a:latin typeface="맑은 고딕"/>
                <a:ea typeface="맑은 고딕"/>
              </a:rPr>
              <a:t>파일을 지칭한다</a:t>
            </a:r>
            <a:endParaRPr/>
          </a:p>
        </p:txBody>
      </p:sp>
      <p:sp>
        <p:nvSpPr>
          <p:cNvPr id="151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3.1 open() : File Descriptor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C5F7AA6-66CB-49AA-8101-80E98F396D6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987480" y="2421000"/>
            <a:ext cx="9286560" cy="39366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close()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는 작업을 종료하기 위해 사용된다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리턴 값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성공이면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0,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에러 발생시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을 반환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fd : 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닫고자 하는 파일의 파일 디스크립터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한 프로세스에서 열 수 있는 최대 파일 수는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limits.h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내의 상수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OPEN_MAX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에서 정의됨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(/usr/include/bits/posix1_lim.h)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이 제한은 시스템에 따라 다르지만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, POSIX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는 적어도 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20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이 되도록 정해져 있다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파일 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20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개 정도는 열 수 있다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.)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한꺼번에 열려진 파일의 개수가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OPEN_MAX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가 넘지 않도록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close()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를 적절히 사용하여야 한다 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파일을 닫지 않더라도 프로세스가 종료하면 모든 열려진 파일들은 자동적으로 닫힌다</a:t>
            </a:r>
            <a:endParaRPr/>
          </a:p>
        </p:txBody>
      </p:sp>
      <p:sp>
        <p:nvSpPr>
          <p:cNvPr id="154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3.2 close()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닫기</a:t>
            </a:r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1131840" y="1197000"/>
            <a:ext cx="8278560" cy="9133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close(int fd);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279AB101-26B0-4579-A67C-2C4D6596D8F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1203480" y="5157720"/>
            <a:ext cx="9286560" cy="7815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lang="ko-KR" sz="2000" u="sng">
                <a:solidFill>
                  <a:srgbClr val="333333"/>
                </a:solidFill>
                <a:latin typeface="맑은 고딕"/>
                <a:ea typeface="맑은 고딕"/>
              </a:rPr>
              <a:t>실행결과</a:t>
            </a:r>
            <a:endParaRPr/>
          </a:p>
          <a:p>
            <a:pPr>
              <a:lnSpc>
                <a:spcPct val="100000"/>
              </a:lnSpc>
            </a:pP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afile cannot be opened.</a:t>
            </a:r>
            <a:endParaRPr/>
          </a:p>
        </p:txBody>
      </p:sp>
      <p:sp>
        <p:nvSpPr>
          <p:cNvPr id="158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3.2 close()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닫기</a:t>
            </a:r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1203480" y="1052640"/>
            <a:ext cx="8743680" cy="3960360"/>
          </a:xfrm>
          <a:prstGeom prst="rect">
            <a:avLst/>
          </a:prstGeom>
          <a:solidFill>
            <a:srgbClr val="ffffff"/>
          </a:solidFill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#include &lt;stdlib.h&gt;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#include &lt;fcntl.h&gt;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int main(){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int filedes;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char fname[] = "afile";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if ((filedes = open (fname, O_RDWR)) == -1){     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printf("%s cannot be opened.\n", fname); 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} 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close(filedes);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return 0;</a:t>
            </a:r>
            <a:endParaRPr/>
          </a:p>
          <a:p>
            <a:pPr>
              <a:lnSpc>
                <a:spcPct val="9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7A72F52-F6E4-4282-B71D-A1DFF49378C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917640" y="1123920"/>
            <a:ext cx="9286560" cy="29361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새로운 파일을 만들거나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이미 존재하고 있는 파일의 내용을 모두 무시하고 다시 쓸 때 사용한다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pathname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경로명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mode : open()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의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mode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와 동일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리턴 값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 디스크립터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실패하면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</p:txBody>
      </p:sp>
      <p:sp>
        <p:nvSpPr>
          <p:cNvPr id="162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3.3 creat()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파일 생성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E586164-4C78-46CB-A911-CA1679C85FE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917640" y="1123920"/>
            <a:ext cx="9286560" cy="32562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다음의 두 함수 호출은 기능이 동일하다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creat( pathname, mode );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open ( pathname, O_WRONLY | O_CREAT | O_TRUNC, mode);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creat()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에서는 그 파일의 크기를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0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으로 만든다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이때 소유자 모드는 변경하지 않는다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creat()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는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open()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이 있기 때문에 많이 쓰이지 않는다</a:t>
            </a:r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3.3 creat()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파일 생성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FCA143E-594F-47AD-958F-458FDD70653F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917640" y="1123920"/>
            <a:ext cx="9286560" cy="32562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다음의 두 함수 호출은 기능이 동일하다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creat( pathname, mode );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open ( pathname, O_WRONLY | O_CREAT | O_TRUNC, mode);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creat()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에서는 그 파일의 크기를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0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으로 만든다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이때 소유자 모드는 변경하지 않는다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creat()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는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open()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이 있기 때문에 많이 쓰이지 않는다</a:t>
            </a:r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3.3 creat()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파일 생성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94C0E35-A27D-4710-B7FA-71142A6888D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1095480" y="1123920"/>
            <a:ext cx="9286560" cy="50479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#include &lt;stdlib.h&gt;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// for exit()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#include &lt;fcntl.h&gt;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#define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PERMS 0644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char *filename=“newfile”;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int fd;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if((fd=open(filename, O_RDWR|O_CREAT, PERMS))==-1)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printf(“Cannot create %s\n”, filename);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171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3.3 creat()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1C094C9-46EB-4484-9378-387ACC57401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43840" y="1124640"/>
            <a:ext cx="9286560" cy="37364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open()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close()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creat()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read()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write() 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lseek()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I/O efficiency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dup(), dup2()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stat(), fstat(), lstat()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access()</a:t>
            </a:r>
            <a:endParaRPr/>
          </a:p>
        </p:txBody>
      </p:sp>
      <p:sp>
        <p:nvSpPr>
          <p:cNvPr id="83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제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장 목차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915840" y="1123920"/>
            <a:ext cx="9288000" cy="4737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400">
                <a:solidFill>
                  <a:srgbClr val="333333"/>
                </a:solidFill>
                <a:latin typeface="맑은 고딕"/>
                <a:ea typeface="맑은 고딕"/>
              </a:rPr>
              <a:t>turnin lab0 creat.c newfile 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Lab 0 </a:t>
            </a:r>
            <a:endParaRPr/>
          </a:p>
        </p:txBody>
      </p:sp>
      <p:sp>
        <p:nvSpPr>
          <p:cNvPr id="174" name="TextShape 3"/>
          <p:cNvSpPr txBox="1"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E5EAE9C-B0AF-460D-A75E-0E53DF4A067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104080D-60B3-4732-B9B8-39B6D39CA60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1095480" y="1857240"/>
            <a:ext cx="9286560" cy="46350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파일에서 원하는 크기의 데이터를 읽는다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리턴 값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성공하면 읽은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byte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수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파일의 끝을 만나면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0 </a:t>
            </a:r>
            <a:r>
              <a:rPr lang="ko-KR">
                <a:solidFill>
                  <a:srgbClr val="333333"/>
                </a:solidFill>
                <a:latin typeface="Wingdings"/>
                <a:ea typeface="맑은 고딕"/>
              </a:rPr>
              <a:t>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읽기 종료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실패하면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i="1" lang="ko-KR" sz="2000">
                <a:solidFill>
                  <a:srgbClr val="333333"/>
                </a:solidFill>
                <a:latin typeface="맑은 고딕"/>
                <a:ea typeface="맑은 고딕"/>
              </a:rPr>
              <a:t>buf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읽은 데이터를 저장할 메모리의 시작 주소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i="1" lang="ko-KR" sz="2000">
                <a:solidFill>
                  <a:srgbClr val="333333"/>
                </a:solidFill>
                <a:latin typeface="맑은 고딕"/>
                <a:ea typeface="맑은 고딕"/>
              </a:rPr>
              <a:t>nbytes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읽을 바이트 수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buf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는 임의의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type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의 포인터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(generic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포인터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가 될 수 있도록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void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타입으로 지정한다</a:t>
            </a:r>
            <a:endParaRPr/>
          </a:p>
        </p:txBody>
      </p:sp>
      <p:sp>
        <p:nvSpPr>
          <p:cNvPr id="177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3.4 read()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읽기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1203480" y="1000080"/>
            <a:ext cx="8278560" cy="7257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ssize_t  read (int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filedes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void *buf, size_t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nbytes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29A2C44-DCE2-49AB-AF5F-854C6840741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1131840" y="1268280"/>
            <a:ext cx="9284760" cy="38469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읽을 데이터가 충분하면 한 번에 </a:t>
            </a:r>
            <a:r>
              <a:rPr b="1" i="1" lang="ko-KR" sz="2000">
                <a:solidFill>
                  <a:srgbClr val="333333"/>
                </a:solidFill>
                <a:latin typeface="맑은 고딕"/>
                <a:ea typeface="맑은 고딕"/>
              </a:rPr>
              <a:t>nbytes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만큼 읽는다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읽을 데이터가 </a:t>
            </a:r>
            <a:r>
              <a:rPr b="1" i="1" lang="ko-KR" sz="2000">
                <a:solidFill>
                  <a:srgbClr val="333333"/>
                </a:solidFill>
                <a:latin typeface="맑은 고딕"/>
                <a:ea typeface="맑은 고딕"/>
              </a:rPr>
              <a:t>nbytes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보다 적은 경우 더 적게 읽기도 한다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ssize_t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 read (int </a:t>
            </a:r>
            <a:r>
              <a:rPr b="1" i="1" lang="ko-KR">
                <a:solidFill>
                  <a:srgbClr val="333333"/>
                </a:solidFill>
                <a:latin typeface="맑은 고딕"/>
                <a:ea typeface="맑은 고딕"/>
              </a:rPr>
              <a:t>filedes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,  void *buf,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size_t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b="1" i="1" lang="ko-KR">
                <a:solidFill>
                  <a:srgbClr val="333333"/>
                </a:solidFill>
                <a:latin typeface="맑은 고딕"/>
                <a:ea typeface="맑은 고딕"/>
              </a:rPr>
              <a:t>nbytes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2400">
                <a:solidFill>
                  <a:srgbClr val="333333"/>
                </a:solidFill>
                <a:latin typeface="바탕체"/>
                <a:ea typeface="바탕체"/>
              </a:rPr>
              <a:t>	</a:t>
            </a:r>
            <a:r>
              <a:rPr b="1" lang="ko-KR" sz="2400">
                <a:solidFill>
                  <a:srgbClr val="333333"/>
                </a:solidFill>
                <a:latin typeface="바탕체"/>
                <a:ea typeface="바탕체"/>
              </a:rPr>
              <a:t>	</a:t>
            </a:r>
            <a:r>
              <a:rPr b="1" lang="ko-KR" sz="2400">
                <a:solidFill>
                  <a:srgbClr val="333333"/>
                </a:solidFill>
                <a:latin typeface="바탕체"/>
                <a:ea typeface="바탕체"/>
              </a:rPr>
              <a:t>파일디스크립터</a:t>
            </a:r>
            <a:r>
              <a:rPr b="1" lang="ko-KR" sz="2400">
                <a:solidFill>
                  <a:srgbClr val="333333"/>
                </a:solidFill>
                <a:latin typeface="바탕체"/>
                <a:ea typeface="바탕체"/>
              </a:rPr>
              <a:t>, </a:t>
            </a:r>
            <a:r>
              <a:rPr b="1" lang="ko-KR" sz="2400">
                <a:solidFill>
                  <a:srgbClr val="333333"/>
                </a:solidFill>
                <a:latin typeface="바탕체"/>
                <a:ea typeface="바탕체"/>
              </a:rPr>
              <a:t>메모리주소시작점</a:t>
            </a:r>
            <a:r>
              <a:rPr b="1" lang="ko-KR" sz="2400">
                <a:solidFill>
                  <a:srgbClr val="333333"/>
                </a:solidFill>
                <a:latin typeface="바탕체"/>
                <a:ea typeface="바탕체"/>
              </a:rPr>
              <a:t>, </a:t>
            </a:r>
            <a:r>
              <a:rPr b="1" lang="ko-KR" sz="2400">
                <a:solidFill>
                  <a:srgbClr val="333333"/>
                </a:solidFill>
                <a:latin typeface="바탕체"/>
                <a:ea typeface="바탕체"/>
              </a:rPr>
              <a:t>메모리사이즈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size_t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 : unsigned integer (unistd.h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에서 정의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ssize_t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: signed integer (unistd.h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에서 정의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읽은 바이트 리턴해줌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</p:txBody>
      </p:sp>
      <p:sp>
        <p:nvSpPr>
          <p:cNvPr id="181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3.4 read()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읽기</a:t>
            </a:r>
            <a:endParaRPr/>
          </a:p>
        </p:txBody>
      </p:sp>
      <p:sp>
        <p:nvSpPr>
          <p:cNvPr id="182" name="CustomShape 4"/>
          <p:cNvSpPr/>
          <p:nvPr/>
        </p:nvSpPr>
        <p:spPr>
          <a:xfrm>
            <a:off x="1595520" y="2786040"/>
            <a:ext cx="6749640" cy="4611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F8A2908-5D47-4CFD-8B81-6E1A9126935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1131840" y="1123920"/>
            <a:ext cx="9284760" cy="52099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#include &lt;stdlib.h&gt;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#include &lt;fcntl.h&gt;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#define BUFSIZE 512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void main() 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char buffer[BUFSIZE];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int fd;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ssize_t nread;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long total = 0;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if ((fd = open(“testfile", O_RDONLY)) == -1)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while ((nread = read(fd, buffer, BUFSIZE)) &gt; 0)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total += nread;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close(fd);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printf (“Number of characters in testfile : %ld\n", total);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185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3.4 read()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602B20E-2097-4891-BEC2-0074917A816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987480" y="2565360"/>
            <a:ext cx="9286560" cy="32562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파일에 데이터를 쓴다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리턴 값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성공하면 파일에 쓰여진 데이터의 바이트 수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실패하면 </a:t>
            </a:r>
            <a:r>
              <a:rPr lang="ko-KR">
                <a:solidFill>
                  <a:srgbClr val="333333"/>
                </a:solidFill>
                <a:latin typeface="돋움체"/>
                <a:ea typeface="맑은 고딕"/>
              </a:rPr>
              <a:t>-1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i="1" lang="ko-KR" sz="2000">
                <a:solidFill>
                  <a:srgbClr val="333333"/>
                </a:solidFill>
                <a:latin typeface="맑은 고딕"/>
                <a:ea typeface="맑은 고딕"/>
              </a:rPr>
              <a:t>buf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쓸 데이터를 저장하고 있는 메모리 공간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i="1" lang="ko-KR" sz="2000">
                <a:solidFill>
                  <a:srgbClr val="333333"/>
                </a:solidFill>
                <a:latin typeface="맑은 고딕"/>
                <a:ea typeface="맑은 고딕"/>
              </a:rPr>
              <a:t>nbytes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쓸 데이터의 바이트 수</a:t>
            </a:r>
            <a:endParaRPr/>
          </a:p>
        </p:txBody>
      </p:sp>
      <p:sp>
        <p:nvSpPr>
          <p:cNvPr id="188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3.5 write()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쓰기</a:t>
            </a:r>
            <a:endParaRPr/>
          </a:p>
        </p:txBody>
      </p:sp>
      <p:sp>
        <p:nvSpPr>
          <p:cNvPr id="189" name="CustomShape 4"/>
          <p:cNvSpPr/>
          <p:nvPr/>
        </p:nvSpPr>
        <p:spPr>
          <a:xfrm>
            <a:off x="1131840" y="1214280"/>
            <a:ext cx="8278560" cy="10868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ssize_t  write (int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filedes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void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buf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size_t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nbytes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D72ED39-830D-4B4B-9A94-A3D1D164A21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1060560" y="1484280"/>
            <a:ext cx="9286560" cy="36748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int main(){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 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if((write(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1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, “Welcome to System Programming”, 27)) != 27)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//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문장길이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27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까지만 출력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//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버퍼에 있는 내용이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27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보다 작더라도 메모리 공간에서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27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까지 읽어서 사용할 수 있는 환경이라면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27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번째 문자까지 출력 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write(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2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, “A write error has occurred on file descriptor 1\n, 47);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 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192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3.5 write()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2AAE7A51-89EC-4FEE-AA00-C0156D549AF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917640" y="1123920"/>
            <a:ext cx="9286560" cy="26960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open(), close(), read(), write()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시스템 호출을 이용하여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한 파일의 내용을 다른 파일에 복사하는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copy.c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프로그램을 작성하라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예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: ./a.out afile bfile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을 수행할 수 있도록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afile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의 크기가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512byte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보다 작으면 한 번에 다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read()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한 후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bfile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에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write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하고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만약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512byte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보다 크면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512byte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씩 나누어서 반복하여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read(),  write()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한다 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“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afile”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에는 학번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성명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작성일자를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5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번 반복한 내용이 미리 쓰여져 있다고 한다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turnin lab1 copy.c afile bfile</a:t>
            </a:r>
            <a:endParaRPr/>
          </a:p>
        </p:txBody>
      </p:sp>
      <p:sp>
        <p:nvSpPr>
          <p:cNvPr id="195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Lab #1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E3985EE-BD2F-4AE8-9E6E-75A3F4ADAE8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1166760" y="2500200"/>
            <a:ext cx="9286560" cy="37854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lseek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는 파일에 대한 임의접근을 가능하게 한다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커서위치 설정하기위해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파일의 현재 위치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(current file offset)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를 이동시킨다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즉 읽기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-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쓰기 포인터의 위치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다음에 읽거나 쓰기를 해야하는 바이트의 위치를 변경할 수 있다</a:t>
            </a: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파일의 현재 위치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(current file offset)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파일에 대한 읽기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/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쓰기는 파일의 현재 위치에서 실행된다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파일을 처음 열면 현재 위치는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0,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즉 파일의 시작이다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읽기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/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쓰기 후 파일의 현재 위치는 읽기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/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쓰기 한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byte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수 만큼 저절로 뒤로 이동된다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lseek()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를 사용하여  임의의 위치로 파일의 현재 위치를 이동할 수 있다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offset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은 음수가 될 수도 있다</a:t>
            </a: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리턴 값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: 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성공하면 현재의 읽기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/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쓰기 포인터의 위치를 리턴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, 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실패하면 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-1</a:t>
            </a: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리턴 값 현재 커서가 위치한 위치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  <a:endParaRPr/>
          </a:p>
        </p:txBody>
      </p:sp>
      <p:sp>
        <p:nvSpPr>
          <p:cNvPr id="198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3.6 lseek()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파일의 현재 위치 이동</a:t>
            </a:r>
            <a:endParaRPr/>
          </a:p>
        </p:txBody>
      </p:sp>
      <p:sp>
        <p:nvSpPr>
          <p:cNvPr id="199" name="CustomShape 4"/>
          <p:cNvSpPr/>
          <p:nvPr/>
        </p:nvSpPr>
        <p:spPr>
          <a:xfrm>
            <a:off x="1309680" y="1143000"/>
            <a:ext cx="8278560" cy="11037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off_t  lseek (int 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filedes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 off_t 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offset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int 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whence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);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747962E-B70A-4AF5-ABC1-E7E8CC97474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917640" y="1071720"/>
            <a:ext cx="9286560" cy="22158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off_t  lseek (int  </a:t>
            </a:r>
            <a:r>
              <a:rPr b="1" i="1" lang="ko-KR">
                <a:solidFill>
                  <a:srgbClr val="333333"/>
                </a:solidFill>
                <a:latin typeface="맑은 고딕"/>
                <a:ea typeface="맑은 고딕"/>
              </a:rPr>
              <a:t>filedes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,  off_t  </a:t>
            </a:r>
            <a:r>
              <a:rPr b="1" i="1" lang="ko-KR">
                <a:solidFill>
                  <a:srgbClr val="333333"/>
                </a:solidFill>
                <a:latin typeface="맑은 고딕"/>
                <a:ea typeface="맑은 고딕"/>
              </a:rPr>
              <a:t>offset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, int  </a:t>
            </a:r>
            <a:r>
              <a:rPr b="1" i="1" lang="ko-KR">
                <a:solidFill>
                  <a:srgbClr val="333333"/>
                </a:solidFill>
                <a:latin typeface="맑은 고딕"/>
                <a:ea typeface="맑은 고딕"/>
              </a:rPr>
              <a:t>whence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);</a:t>
            </a: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i="1" lang="ko-KR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i="1" lang="ko-KR">
                <a:solidFill>
                  <a:srgbClr val="333333"/>
                </a:solidFill>
                <a:latin typeface="맑은 고딕"/>
                <a:ea typeface="맑은 고딕"/>
              </a:rPr>
              <a:t>파일 디스크립터</a:t>
            </a:r>
            <a:r>
              <a:rPr b="1" i="1" lang="ko-KR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b="1" i="1" lang="ko-KR">
                <a:solidFill>
                  <a:srgbClr val="333333"/>
                </a:solidFill>
                <a:latin typeface="맑은 고딕"/>
                <a:ea typeface="맑은 고딕"/>
              </a:rPr>
              <a:t>기준점으로 부터 얼마큼 떨어져있느냐</a:t>
            </a:r>
            <a:r>
              <a:rPr b="1" i="1" lang="ko-KR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b="1" i="1" lang="ko-KR">
                <a:solidFill>
                  <a:srgbClr val="333333"/>
                </a:solidFill>
                <a:latin typeface="맑은 고딕"/>
                <a:ea typeface="맑은 고딕"/>
              </a:rPr>
              <a:t>처음 기준점 위치</a:t>
            </a:r>
            <a:r>
              <a:rPr b="1" i="1" lang="ko-KR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i="1" lang="ko-KR" sz="2000">
                <a:solidFill>
                  <a:srgbClr val="333333"/>
                </a:solidFill>
                <a:latin typeface="맑은 고딕"/>
                <a:ea typeface="맑은 고딕"/>
              </a:rPr>
              <a:t>offset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기준점에 더해질 바이트의 수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(byte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단위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SEEK_CUR, SEEK_END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와 같이 쓰일 때는 음수도 가능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off_t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는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long int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와 같은 의미를 나타낸다</a:t>
            </a:r>
            <a:endParaRPr/>
          </a:p>
          <a:p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i="1" lang="ko-KR" sz="2000">
                <a:solidFill>
                  <a:srgbClr val="333333"/>
                </a:solidFill>
                <a:latin typeface="맑은 고딕"/>
                <a:ea typeface="맑은 고딕"/>
              </a:rPr>
              <a:t>whence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시작위치 정하는 방법으로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다음 중 하나를 사용한다</a:t>
            </a:r>
            <a:endParaRPr/>
          </a:p>
        </p:txBody>
      </p:sp>
      <p:sp>
        <p:nvSpPr>
          <p:cNvPr id="202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3.6 lseek()</a:t>
            </a:r>
            <a:endParaRPr/>
          </a:p>
        </p:txBody>
      </p:sp>
      <p:graphicFrame>
        <p:nvGraphicFramePr>
          <p:cNvPr id="203" name="Table 4"/>
          <p:cNvGraphicFramePr/>
          <p:nvPr/>
        </p:nvGraphicFramePr>
        <p:xfrm>
          <a:off x="1595520" y="3500280"/>
          <a:ext cx="7286400" cy="2071440"/>
        </p:xfrm>
        <a:graphic>
          <a:graphicData uri="http://schemas.openxmlformats.org/drawingml/2006/table">
            <a:tbl>
              <a:tblPr/>
              <a:tblGrid>
                <a:gridCol w="1643040"/>
                <a:gridCol w="642600"/>
                <a:gridCol w="5000760"/>
              </a:tblGrid>
              <a:tr h="327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돋움체"/>
                          <a:ea typeface="돋움체"/>
                        </a:rPr>
                        <a:t>매크로 이름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돋움체"/>
                          <a:ea typeface="돋움체"/>
                        </a:rPr>
                        <a:t>값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돋움체"/>
                          <a:ea typeface="돋움체"/>
                        </a:rPr>
                        <a:t>포인터 위치 지정방법</a:t>
                      </a:r>
                      <a:endParaRPr/>
                    </a:p>
                  </a:txBody>
                  <a:tcPr/>
                </a:tc>
              </a:tr>
              <a:tr h="502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돋움체"/>
                          <a:ea typeface="돋움체"/>
                        </a:rPr>
                        <a:t>SEEK_SET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돋움체"/>
                          <a:ea typeface="돋움체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돋움체"/>
                          <a:ea typeface="돋움체"/>
                        </a:rPr>
                        <a:t>offset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돋움체"/>
                          <a:ea typeface="돋움체"/>
                        </a:rPr>
                        <a:t>이 파일의 맨 앞에서부터 더해져 이동</a:t>
                      </a:r>
                      <a:endParaRPr/>
                    </a:p>
                  </a:txBody>
                  <a:tcPr/>
                </a:tc>
              </a:tr>
              <a:tr h="583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돋움체"/>
                          <a:ea typeface="돋움체"/>
                        </a:rPr>
                        <a:t>SEEK_CUR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돋움체"/>
                          <a:ea typeface="돋움체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돋움체"/>
                          <a:ea typeface="돋움체"/>
                        </a:rPr>
                        <a:t>현재위치에 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돋움체"/>
                          <a:ea typeface="돋움체"/>
                        </a:rPr>
                        <a:t>offset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돋움체"/>
                          <a:ea typeface="돋움체"/>
                        </a:rPr>
                        <a:t>이 더해져 이동</a:t>
                      </a:r>
                      <a:endParaRPr/>
                    </a:p>
                  </a:txBody>
                  <a:tcPr/>
                </a:tc>
              </a:tr>
              <a:tr h="657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돋움체"/>
                          <a:ea typeface="돋움체"/>
                        </a:rPr>
                        <a:t>SEEK_END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돋움체"/>
                          <a:ea typeface="돋움체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돋움체"/>
                          <a:ea typeface="돋움체"/>
                        </a:rPr>
                        <a:t>파일의 마지막 바이트 번호에 더해 이동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" name="CustomShape 5"/>
          <p:cNvSpPr/>
          <p:nvPr/>
        </p:nvSpPr>
        <p:spPr>
          <a:xfrm>
            <a:off x="1023840" y="1077840"/>
            <a:ext cx="7975080" cy="3488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6E55D2E-D89B-4E9B-A50F-E40ED319909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3.6 lseek()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4381560" y="2806200"/>
            <a:ext cx="1280880" cy="417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SEEK_CUR</a:t>
            </a:r>
            <a:endParaRPr/>
          </a:p>
        </p:txBody>
      </p:sp>
      <p:sp>
        <p:nvSpPr>
          <p:cNvPr id="208" name="CustomShape 4"/>
          <p:cNvSpPr/>
          <p:nvPr/>
        </p:nvSpPr>
        <p:spPr>
          <a:xfrm>
            <a:off x="4356000" y="4898880"/>
            <a:ext cx="1668240" cy="407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SEEK_END</a:t>
            </a:r>
            <a:endParaRPr/>
          </a:p>
        </p:txBody>
      </p:sp>
      <p:sp>
        <p:nvSpPr>
          <p:cNvPr id="209" name="CustomShape 5"/>
          <p:cNvSpPr/>
          <p:nvPr/>
        </p:nvSpPr>
        <p:spPr>
          <a:xfrm>
            <a:off x="2400480" y="4654440"/>
            <a:ext cx="1306080" cy="441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g</a:t>
            </a:r>
            <a:endParaRPr/>
          </a:p>
        </p:txBody>
      </p:sp>
      <p:sp>
        <p:nvSpPr>
          <p:cNvPr id="210" name="CustomShape 6"/>
          <p:cNvSpPr/>
          <p:nvPr/>
        </p:nvSpPr>
        <p:spPr>
          <a:xfrm>
            <a:off x="2400480" y="4213080"/>
            <a:ext cx="1306080" cy="441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f</a:t>
            </a:r>
            <a:endParaRPr/>
          </a:p>
        </p:txBody>
      </p:sp>
      <p:sp>
        <p:nvSpPr>
          <p:cNvPr id="211" name="CustomShape 7"/>
          <p:cNvSpPr/>
          <p:nvPr/>
        </p:nvSpPr>
        <p:spPr>
          <a:xfrm>
            <a:off x="2400480" y="3772080"/>
            <a:ext cx="1306080" cy="441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</a:t>
            </a:r>
            <a:endParaRPr/>
          </a:p>
        </p:txBody>
      </p:sp>
      <p:sp>
        <p:nvSpPr>
          <p:cNvPr id="212" name="CustomShape 8"/>
          <p:cNvSpPr/>
          <p:nvPr/>
        </p:nvSpPr>
        <p:spPr>
          <a:xfrm>
            <a:off x="2400480" y="3332160"/>
            <a:ext cx="1306080" cy="439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d</a:t>
            </a:r>
            <a:endParaRPr/>
          </a:p>
        </p:txBody>
      </p:sp>
      <p:sp>
        <p:nvSpPr>
          <p:cNvPr id="213" name="CustomShape 9"/>
          <p:cNvSpPr/>
          <p:nvPr/>
        </p:nvSpPr>
        <p:spPr>
          <a:xfrm>
            <a:off x="2400480" y="2889360"/>
            <a:ext cx="1306080" cy="442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c</a:t>
            </a:r>
            <a:endParaRPr/>
          </a:p>
        </p:txBody>
      </p:sp>
      <p:sp>
        <p:nvSpPr>
          <p:cNvPr id="214" name="CustomShape 10"/>
          <p:cNvSpPr/>
          <p:nvPr/>
        </p:nvSpPr>
        <p:spPr>
          <a:xfrm>
            <a:off x="2400480" y="2449440"/>
            <a:ext cx="1306080" cy="439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b</a:t>
            </a:r>
            <a:endParaRPr/>
          </a:p>
        </p:txBody>
      </p:sp>
      <p:sp>
        <p:nvSpPr>
          <p:cNvPr id="215" name="CustomShape 11"/>
          <p:cNvSpPr/>
          <p:nvPr/>
        </p:nvSpPr>
        <p:spPr>
          <a:xfrm>
            <a:off x="2400480" y="2008080"/>
            <a:ext cx="1306080" cy="441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a</a:t>
            </a:r>
            <a:endParaRPr/>
          </a:p>
        </p:txBody>
      </p:sp>
      <p:sp>
        <p:nvSpPr>
          <p:cNvPr id="216" name="Line 12"/>
          <p:cNvSpPr/>
          <p:nvPr/>
        </p:nvSpPr>
        <p:spPr>
          <a:xfrm>
            <a:off x="2400120" y="2008080"/>
            <a:ext cx="1306440" cy="0"/>
          </a:xfrm>
          <a:prstGeom prst="line">
            <a:avLst/>
          </a:prstGeom>
          <a:ln w="28440">
            <a:solidFill>
              <a:srgbClr val="333333"/>
            </a:solidFill>
            <a:round/>
          </a:ln>
        </p:spPr>
      </p:sp>
      <p:sp>
        <p:nvSpPr>
          <p:cNvPr id="217" name="Line 13"/>
          <p:cNvSpPr/>
          <p:nvPr/>
        </p:nvSpPr>
        <p:spPr>
          <a:xfrm>
            <a:off x="2400120" y="2449440"/>
            <a:ext cx="1306440" cy="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</p:sp>
      <p:sp>
        <p:nvSpPr>
          <p:cNvPr id="218" name="Line 14"/>
          <p:cNvSpPr/>
          <p:nvPr/>
        </p:nvSpPr>
        <p:spPr>
          <a:xfrm>
            <a:off x="2400120" y="2889000"/>
            <a:ext cx="1306440" cy="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</p:sp>
      <p:sp>
        <p:nvSpPr>
          <p:cNvPr id="219" name="Line 15"/>
          <p:cNvSpPr/>
          <p:nvPr/>
        </p:nvSpPr>
        <p:spPr>
          <a:xfrm>
            <a:off x="2400120" y="3332160"/>
            <a:ext cx="1306440" cy="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</p:sp>
      <p:sp>
        <p:nvSpPr>
          <p:cNvPr id="220" name="Line 16"/>
          <p:cNvSpPr/>
          <p:nvPr/>
        </p:nvSpPr>
        <p:spPr>
          <a:xfrm>
            <a:off x="2400120" y="3771720"/>
            <a:ext cx="1306440" cy="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</p:sp>
      <p:sp>
        <p:nvSpPr>
          <p:cNvPr id="221" name="Line 17"/>
          <p:cNvSpPr/>
          <p:nvPr/>
        </p:nvSpPr>
        <p:spPr>
          <a:xfrm>
            <a:off x="2400120" y="4213080"/>
            <a:ext cx="1306440" cy="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</p:sp>
      <p:sp>
        <p:nvSpPr>
          <p:cNvPr id="222" name="Line 18"/>
          <p:cNvSpPr/>
          <p:nvPr/>
        </p:nvSpPr>
        <p:spPr>
          <a:xfrm>
            <a:off x="2400120" y="4654440"/>
            <a:ext cx="1306440" cy="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</p:sp>
      <p:sp>
        <p:nvSpPr>
          <p:cNvPr id="223" name="Line 19"/>
          <p:cNvSpPr/>
          <p:nvPr/>
        </p:nvSpPr>
        <p:spPr>
          <a:xfrm>
            <a:off x="2400120" y="5095800"/>
            <a:ext cx="1306440" cy="0"/>
          </a:xfrm>
          <a:prstGeom prst="line">
            <a:avLst/>
          </a:prstGeom>
          <a:ln w="28440">
            <a:solidFill>
              <a:srgbClr val="333333"/>
            </a:solidFill>
            <a:round/>
          </a:ln>
        </p:spPr>
      </p:sp>
      <p:sp>
        <p:nvSpPr>
          <p:cNvPr id="224" name="Line 20"/>
          <p:cNvSpPr/>
          <p:nvPr/>
        </p:nvSpPr>
        <p:spPr>
          <a:xfrm>
            <a:off x="2400120" y="2008080"/>
            <a:ext cx="0" cy="3087720"/>
          </a:xfrm>
          <a:prstGeom prst="line">
            <a:avLst/>
          </a:prstGeom>
          <a:ln w="28440">
            <a:solidFill>
              <a:srgbClr val="333333"/>
            </a:solidFill>
            <a:round/>
          </a:ln>
        </p:spPr>
      </p:sp>
      <p:sp>
        <p:nvSpPr>
          <p:cNvPr id="225" name="Line 21"/>
          <p:cNvSpPr/>
          <p:nvPr/>
        </p:nvSpPr>
        <p:spPr>
          <a:xfrm>
            <a:off x="3706560" y="2008080"/>
            <a:ext cx="0" cy="3087720"/>
          </a:xfrm>
          <a:prstGeom prst="line">
            <a:avLst/>
          </a:prstGeom>
          <a:ln w="28440">
            <a:solidFill>
              <a:srgbClr val="333333"/>
            </a:solidFill>
            <a:round/>
          </a:ln>
        </p:spPr>
      </p:sp>
      <p:sp>
        <p:nvSpPr>
          <p:cNvPr id="226" name="CustomShape 22"/>
          <p:cNvSpPr/>
          <p:nvPr/>
        </p:nvSpPr>
        <p:spPr>
          <a:xfrm>
            <a:off x="4344840" y="1807920"/>
            <a:ext cx="2356920" cy="417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SEEK_SET</a:t>
            </a:r>
            <a:endParaRPr/>
          </a:p>
        </p:txBody>
      </p:sp>
      <p:sp>
        <p:nvSpPr>
          <p:cNvPr id="227" name="Line 23"/>
          <p:cNvSpPr/>
          <p:nvPr/>
        </p:nvSpPr>
        <p:spPr>
          <a:xfrm>
            <a:off x="4344840" y="1787400"/>
            <a:ext cx="2357280" cy="0"/>
          </a:xfrm>
          <a:prstGeom prst="line">
            <a:avLst/>
          </a:prstGeom>
          <a:ln w="28440">
            <a:noFill/>
          </a:ln>
        </p:spPr>
      </p:sp>
      <p:sp>
        <p:nvSpPr>
          <p:cNvPr id="228" name="Line 24"/>
          <p:cNvSpPr/>
          <p:nvPr/>
        </p:nvSpPr>
        <p:spPr>
          <a:xfrm>
            <a:off x="4344840" y="2205000"/>
            <a:ext cx="2357280" cy="0"/>
          </a:xfrm>
          <a:prstGeom prst="line">
            <a:avLst/>
          </a:prstGeom>
          <a:ln w="28440">
            <a:noFill/>
          </a:ln>
        </p:spPr>
      </p:sp>
      <p:sp>
        <p:nvSpPr>
          <p:cNvPr id="229" name="Line 25"/>
          <p:cNvSpPr/>
          <p:nvPr/>
        </p:nvSpPr>
        <p:spPr>
          <a:xfrm>
            <a:off x="6702120" y="1787400"/>
            <a:ext cx="0" cy="417600"/>
          </a:xfrm>
          <a:prstGeom prst="line">
            <a:avLst/>
          </a:prstGeom>
          <a:ln w="28440">
            <a:noFill/>
          </a:ln>
        </p:spPr>
      </p:sp>
      <p:sp>
        <p:nvSpPr>
          <p:cNvPr id="230" name="Line 26"/>
          <p:cNvSpPr/>
          <p:nvPr/>
        </p:nvSpPr>
        <p:spPr>
          <a:xfrm>
            <a:off x="4268520" y="4854240"/>
            <a:ext cx="0" cy="417600"/>
          </a:xfrm>
          <a:prstGeom prst="line">
            <a:avLst/>
          </a:prstGeom>
          <a:ln w="12600">
            <a:noFill/>
          </a:ln>
        </p:spPr>
      </p:sp>
      <p:sp>
        <p:nvSpPr>
          <p:cNvPr id="231" name="Line 27"/>
          <p:cNvSpPr/>
          <p:nvPr/>
        </p:nvSpPr>
        <p:spPr>
          <a:xfrm flipH="1">
            <a:off x="3768480" y="5087880"/>
            <a:ext cx="576360" cy="0"/>
          </a:xfrm>
          <a:prstGeom prst="line">
            <a:avLst/>
          </a:prstGeom>
          <a:ln w="38160">
            <a:solidFill>
              <a:srgbClr val="333333"/>
            </a:solidFill>
            <a:round/>
            <a:tailEnd len="lg" type="triangle" w="lg"/>
          </a:ln>
        </p:spPr>
      </p:sp>
      <p:sp>
        <p:nvSpPr>
          <p:cNvPr id="232" name="Line 28"/>
          <p:cNvSpPr/>
          <p:nvPr/>
        </p:nvSpPr>
        <p:spPr>
          <a:xfrm flipH="1">
            <a:off x="3778200" y="2001600"/>
            <a:ext cx="576000" cy="0"/>
          </a:xfrm>
          <a:prstGeom prst="line">
            <a:avLst/>
          </a:prstGeom>
          <a:ln w="38160">
            <a:solidFill>
              <a:srgbClr val="333333"/>
            </a:solidFill>
            <a:round/>
            <a:tailEnd len="lg" type="triangle" w="lg"/>
          </a:ln>
        </p:spPr>
      </p:sp>
      <p:sp>
        <p:nvSpPr>
          <p:cNvPr id="233" name="Line 29"/>
          <p:cNvSpPr/>
          <p:nvPr/>
        </p:nvSpPr>
        <p:spPr>
          <a:xfrm flipH="1">
            <a:off x="3768480" y="2997000"/>
            <a:ext cx="576360" cy="0"/>
          </a:xfrm>
          <a:prstGeom prst="line">
            <a:avLst/>
          </a:prstGeom>
          <a:ln w="38160">
            <a:solidFill>
              <a:srgbClr val="333333"/>
            </a:solidFill>
            <a:round/>
            <a:tailEnd len="lg" type="triangle" w="lg"/>
          </a:ln>
        </p:spPr>
      </p:sp>
      <p:sp>
        <p:nvSpPr>
          <p:cNvPr id="234" name="CustomShape 30"/>
          <p:cNvSpPr/>
          <p:nvPr/>
        </p:nvSpPr>
        <p:spPr>
          <a:xfrm>
            <a:off x="4422600" y="3354120"/>
            <a:ext cx="1534320" cy="639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파일포인터의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현재 위치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E6DA958-C8A4-4161-AF9E-90D9F906C47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335240" y="1147680"/>
            <a:ext cx="8927640" cy="16434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open()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은 버퍼 공간을 확보하여 파일을 읽거나 쓸 때 사용한다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파일이 존재하지 않을 경우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open()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 의해 새로운 파일이 만들어지기도 한다</a:t>
            </a:r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3.1 open()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열기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6788CE8-6FAB-4445-839D-7A6EA9C991D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1166760" y="1173600"/>
            <a:ext cx="9286560" cy="30405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int main(){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if (lseek(STDIN_FILENO, 0, SEEK_CUR) == -1)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printf("cannot seek\n");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printf("seek OK\n");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237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3.6 lseek()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1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C377AD5-534A-47EC-AD72-D6E773FF7D6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1166760" y="1143000"/>
            <a:ext cx="9286560" cy="50288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#include &lt;unistd.h&gt;       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#include &lt;fcntl.h&gt;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#include &lt;sys/stat.h&gt;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#include &lt;error.h&gt;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char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buf1[] = "abcdefghij";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char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buf2[] = "ABCDEFGHIJ";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int main(){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int fd;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if ( (fd = creat("file.hole", S_IRUSR | S_IWUSR | S_IRGRP | S_IROTH)) &lt; 0)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perror("file.hole");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if (write(fd, buf1, 10) != 10) /* offset now = 10 */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perror("buf1");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if (lseek(fd, 40, SEEK_SET) == -1) /* offset now = 40 */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perror("lseek");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if (write(fd, buf2, 10) != 10) /* offset now = 50 */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perror("buf2");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return 0;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240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3.6 lseek()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2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C29AA7E-7C25-4534-8CC6-AA489CDA17A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3.6 lseek()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2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의 출력 파일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(file.hole)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내용</a:t>
            </a:r>
            <a:endParaRPr/>
          </a:p>
        </p:txBody>
      </p:sp>
      <p:graphicFrame>
        <p:nvGraphicFramePr>
          <p:cNvPr id="243" name="Table 3"/>
          <p:cNvGraphicFramePr/>
          <p:nvPr/>
        </p:nvGraphicFramePr>
        <p:xfrm>
          <a:off x="1666800" y="1571760"/>
          <a:ext cx="7972200" cy="3260520"/>
        </p:xfrm>
        <a:graphic>
          <a:graphicData uri="http://schemas.openxmlformats.org/drawingml/2006/table">
            <a:tbl>
              <a:tblPr/>
              <a:tblGrid>
                <a:gridCol w="723600"/>
                <a:gridCol w="725400"/>
                <a:gridCol w="725400"/>
                <a:gridCol w="723600"/>
                <a:gridCol w="725400"/>
                <a:gridCol w="723600"/>
                <a:gridCol w="725400"/>
                <a:gridCol w="723600"/>
                <a:gridCol w="725400"/>
                <a:gridCol w="725400"/>
                <a:gridCol w="725400"/>
              </a:tblGrid>
              <a:tr h="542880">
                <a:tc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/>
                    </a:p>
                  </a:txBody>
                  <a:tcPr/>
                </a:tc>
              </a:tr>
              <a:tr h="5443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j</a:t>
                      </a:r>
                      <a:endParaRPr/>
                    </a:p>
                  </a:txBody>
                  <a:tcPr/>
                </a:tc>
              </a:tr>
              <a:tr h="5428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</a:tr>
              <a:tr h="5428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</a:tr>
              <a:tr h="5443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\0</a:t>
                      </a:r>
                      <a:endParaRPr/>
                    </a:p>
                  </a:txBody>
                  <a:tcPr/>
                </a:tc>
              </a:tr>
              <a:tr h="54324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J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FF5BD61-707A-45F9-90BD-63A24296D5E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917640" y="1123920"/>
            <a:ext cx="9286560" cy="3816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Two ways to append some data at the end of a file</a:t>
            </a:r>
            <a:endParaRPr/>
          </a:p>
        </p:txBody>
      </p:sp>
      <p:sp>
        <p:nvSpPr>
          <p:cNvPr id="246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3.6 lseek()</a:t>
            </a:r>
            <a:endParaRPr/>
          </a:p>
        </p:txBody>
      </p:sp>
      <p:graphicFrame>
        <p:nvGraphicFramePr>
          <p:cNvPr id="247" name="Table 4"/>
          <p:cNvGraphicFramePr/>
          <p:nvPr/>
        </p:nvGraphicFramePr>
        <p:xfrm>
          <a:off x="1636560" y="2000160"/>
          <a:ext cx="7173720" cy="1267920"/>
        </p:xfrm>
        <a:graphic>
          <a:graphicData uri="http://schemas.openxmlformats.org/drawingml/2006/table">
            <a:tbl>
              <a:tblPr/>
              <a:tblGrid>
                <a:gridCol w="7173720"/>
              </a:tblGrid>
              <a:tr h="1267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fd = open(“filename”, O_RDWR);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lseek(fd, (off_t)0, SEEK_END);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write(fd, outbuf, BUFSIZE);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8" name="Table 5"/>
          <p:cNvGraphicFramePr/>
          <p:nvPr/>
        </p:nvGraphicFramePr>
        <p:xfrm>
          <a:off x="1609560" y="4022640"/>
          <a:ext cx="7194240" cy="907560"/>
        </p:xfrm>
        <a:graphic>
          <a:graphicData uri="http://schemas.openxmlformats.org/drawingml/2006/table">
            <a:tbl>
              <a:tblPr/>
              <a:tblGrid>
                <a:gridCol w="7194240"/>
              </a:tblGrid>
              <a:tr h="90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fd = open(“filename”, O_WRONLY|O_APPEND);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write(fd, outbuf, BUFSIZE);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F1348A0-5A0F-4573-B872-912C1ACE9C7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917640" y="1123920"/>
            <a:ext cx="9286560" cy="34531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lseek()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시스템 호출을 이용하여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한 파일의 크기를 구하는 프로그램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size.c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를 작성하라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테스트용 입력 파일“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test.txt”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을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/tmp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디렉토리에서 복사하여 사용할 것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 sz="2200">
                <a:solidFill>
                  <a:srgbClr val="333333"/>
                </a:solidFill>
                <a:latin typeface="맑은 고딕"/>
                <a:ea typeface="맑은 고딕"/>
              </a:rPr>
              <a:t>cp /tmp/test.txt test.txt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./a.out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을 수행하면 다음과 같은 출력문이 나오도록</a:t>
            </a:r>
            <a:endParaRPr/>
          </a:p>
          <a:p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  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The size of test.txt is XXX bytes.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프로그램 파일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size.c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를 보관할 것 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turnin lab2 size.c</a:t>
            </a:r>
            <a:endParaRPr/>
          </a:p>
        </p:txBody>
      </p:sp>
      <p:sp>
        <p:nvSpPr>
          <p:cNvPr id="251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Lab #2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EF97B65-E68A-4624-9674-7958FE588BC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917640" y="1123920"/>
            <a:ext cx="9286560" cy="26899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디스크는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mechanical device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로서 메모리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(DRAM)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 비해서 상대적으로 성능이 매우 느린 장치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성능을 위해서는 디스크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I/O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의 횟수를 줄이는 것이 바람직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(seek time + rotational delay)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작은 양을 여러번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I/O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하는 것 보다</a:t>
            </a:r>
            <a:endParaRPr/>
          </a:p>
          <a:p>
            <a:pPr lvl="1">
              <a:lnSpc>
                <a:spcPct val="8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많은 양을 한꺼번에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I/O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하여 횟수를 줄이는 것이 좋다</a:t>
            </a:r>
            <a:endParaRPr/>
          </a:p>
          <a:p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다음 쪽의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write1.c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BUFFSIZE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값을 변경하면서 수행 시간을 측정한다</a:t>
            </a:r>
            <a:endParaRPr/>
          </a:p>
        </p:txBody>
      </p:sp>
      <p:sp>
        <p:nvSpPr>
          <p:cNvPr id="254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3.7 I/O efficiency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8E639F5-C0AB-4C6B-A8D7-5211C25490B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917640" y="1123920"/>
            <a:ext cx="9286560" cy="52020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#include &lt;sys/stat.h&gt;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#include &lt;fcntl.h&gt;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#define BUFFSIZE 512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#define FILESIZE (100 * 1024 * 1024)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#define COUNT    FILESIZE / BUFFSIZE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void main() {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int i, fd;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char buf[BUFFSIZE];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memset(buf, '.', BUFFSIZE);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if ((fd=creat("file.write", S_IRUSR|S_IWUSR)) &lt; 0)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exit(1)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for (i=0; i &lt; COUNT; ++i)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write(fd, buf, BUFFSIZE);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close(fd);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257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3.7 I/O efficiency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42836DD-6724-4461-9D52-0CDB2AA1966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1023840" y="5572080"/>
            <a:ext cx="9286560" cy="782280"/>
          </a:xfrm>
          <a:prstGeom prst="rect">
            <a:avLst/>
          </a:prstGeom>
        </p:spPr>
        <p:txBody>
          <a:bodyPr lIns="103680" rIns="103680" tIns="51840" bIns="51840"/>
          <a:p>
            <a:pPr lvl="1">
              <a:lnSpc>
                <a:spcPct val="100000"/>
              </a:lnSpc>
              <a:buSzPct val="70000"/>
              <a:buFont typeface="Wingdings" charset="2"/>
              <a:buChar char=""/>
            </a:pP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8192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까지는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BUFFSIZE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가 클수록 성능이 향상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"/>
            </a:pP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8192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보다 큰 경우는 성능에 변화가 없다</a:t>
            </a:r>
            <a:endParaRPr/>
          </a:p>
        </p:txBody>
      </p:sp>
      <p:sp>
        <p:nvSpPr>
          <p:cNvPr id="260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3.7 I/O efficiency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  <p:graphicFrame>
        <p:nvGraphicFramePr>
          <p:cNvPr id="261" name="Table 4"/>
          <p:cNvGraphicFramePr/>
          <p:nvPr/>
        </p:nvGraphicFramePr>
        <p:xfrm>
          <a:off x="1380960" y="1143000"/>
          <a:ext cx="7864200" cy="4354200"/>
        </p:xfrm>
        <a:graphic>
          <a:graphicData uri="http://schemas.openxmlformats.org/drawingml/2006/table">
            <a:tbl>
              <a:tblPr/>
              <a:tblGrid>
                <a:gridCol w="1563480"/>
                <a:gridCol w="1385640"/>
                <a:gridCol w="1384200"/>
                <a:gridCol w="1387440"/>
                <a:gridCol w="2143440"/>
              </a:tblGrid>
              <a:tr h="427320">
                <a:tc>
                  <a:txBody>
                    <a:bodyPr lIns="90000" rIns="90000" tIns="0" bIns="0" anchor="ctr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BUFFSIZE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User CPU 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(seconds)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System CPU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(seconds)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Clock time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(seconds)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#loops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140.9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1,378.1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1,527.8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104,857,600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2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73.3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681.1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764.5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52,428,800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4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31.6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343.9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379.6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26,214,400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8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16.6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172.3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191.5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13,107,200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16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8.5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86.7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98.1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6,553,600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32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3.9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43.1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51.6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3,276,800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64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2.0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23.5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28.1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1,638,400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128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1.1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12.8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16.3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819,200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256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0.5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7.4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10.4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409,600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512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0.3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4.9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7.9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204,800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1,024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0.1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2.9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6.0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102,400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2,048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0.0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2.0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4.7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51,200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4,096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0.0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1.6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4.2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25,600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8,192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0.0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1.1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3.6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12,800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16,384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0.0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1.1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3.6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6,400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32,768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0.0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1.1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3.6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3,200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65,536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0.0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1.1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3.6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1,600 </a:t>
                      </a:r>
                      <a:endParaRPr/>
                    </a:p>
                  </a:txBody>
                  <a:tcPr/>
                </a:tc>
              </a:tr>
              <a:tr h="218160"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131,072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0.0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1.1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3.6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0" bIns="0" anchor="ctr"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돋움"/>
                          <a:ea typeface="돋움"/>
                        </a:rPr>
                        <a:t>800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21089C1-61AE-487C-876D-3EF51E3AFE1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917640" y="1123920"/>
            <a:ext cx="9286560" cy="29235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Berkeley fast file system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의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I/O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단위는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8192 bytes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BUFFSIZE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가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8192 bytes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보다 큰 경우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내부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I/O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의 단위는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8192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이므로 성능의 향상이 없다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BUFFSIZE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가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8192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의 배수가 아닌 경우는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오히려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8192 bytes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인 경우보다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I/O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횟수가 많아져 성능이 하락할 수 있다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64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3.7 I/O efficiency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5EB1244-E2B7-4532-B1CD-EE45771D620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917640" y="1123920"/>
            <a:ext cx="9286560" cy="40071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사용 중인 파일 디스크립터의 복사본을 제공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파일을 가리키는 디스크립터가 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2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개가 될 수 있다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간단히 말해서 하나의 파일을 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2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개의 디스크립터가 가리킨다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.)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Oldfd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가 가리키는 사용자 파일 디스크립터 표의 구조체를 새로운 파일 디스크립터도 가리키도록 한다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리턴 값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성공하면 복사된 새 파일 디스크립터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실패하면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dup()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함수는 </a:t>
            </a:r>
            <a:r>
              <a:rPr b="1" lang="ko-KR">
                <a:solidFill>
                  <a:srgbClr val="ff0000"/>
                </a:solidFill>
                <a:latin typeface="맑은 고딕"/>
                <a:ea typeface="맑은 고딕"/>
              </a:rPr>
              <a:t>할당 가능한 가장 작은 번호를 리턴한다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dup2()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함수는 </a:t>
            </a:r>
            <a:r>
              <a:rPr b="1" lang="ko-KR">
                <a:solidFill>
                  <a:srgbClr val="ff0000"/>
                </a:solidFill>
                <a:latin typeface="맑은 고딕"/>
                <a:ea typeface="맑은 고딕"/>
              </a:rPr>
              <a:t>newfd</a:t>
            </a:r>
            <a:r>
              <a:rPr b="1" lang="ko-KR">
                <a:solidFill>
                  <a:srgbClr val="ff0000"/>
                </a:solidFill>
                <a:latin typeface="맑은 고딕"/>
                <a:ea typeface="맑은 고딕"/>
              </a:rPr>
              <a:t>를 리턴한다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67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3.8 dup(), dup2()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파일 디스크립터 복제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F79EBFD-DEBB-4E07-A8E0-098ADC9BB67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1347840" y="3113640"/>
            <a:ext cx="8927640" cy="28868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i="1" lang="ko-KR" sz="2000">
                <a:solidFill>
                  <a:srgbClr val="333333"/>
                </a:solidFill>
                <a:latin typeface="맑은 고딕"/>
                <a:ea typeface="맑은 고딕"/>
              </a:rPr>
              <a:t>pathname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경로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(path)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명을 포함한 파일의 이름 또는 장치 이름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flag: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 상태 플래그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mode: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mode_t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타입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(unsigned int)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&lt;sys/types.h&gt; (/usr/include/sys/types.h)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에서 선언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새로운 파일을 만들 때만 필요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리턴 값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 디스크립터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(file descriptor)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값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(int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타입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또는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-1 (open()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이 실패할 경우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3.1 open()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열기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1419120" y="1052640"/>
            <a:ext cx="8278560" cy="17362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&lt;sys/stat.h&gt;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&lt;fcntl.h&gt;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open (</a:t>
            </a:r>
            <a:r>
              <a:rPr lang="en-US">
                <a:solidFill>
                  <a:srgbClr val="ff0000"/>
                </a:solidFill>
                <a:latin typeface="맑은 고딕"/>
                <a:ea typeface="맑은 고딕"/>
              </a:rPr>
              <a:t>const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char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pathname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flags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open (</a:t>
            </a:r>
            <a:r>
              <a:rPr lang="en-US">
                <a:solidFill>
                  <a:srgbClr val="ff0000"/>
                </a:solidFill>
                <a:latin typeface="맑은 고딕"/>
                <a:ea typeface="맑은 고딕"/>
              </a:rPr>
              <a:t>const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char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*pathname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flags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mode_t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mode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 (mode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퍼미션 지정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FC17DF7-DC01-4CCD-BCBD-9292182ADD3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917640" y="1123920"/>
            <a:ext cx="9286560" cy="13791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fdin = open(“in-file”, O_RDONLY);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close(0);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dup(fdin);</a:t>
            </a:r>
            <a:endParaRPr/>
          </a:p>
          <a:p>
            <a:pPr>
              <a:lnSpc>
                <a:spcPct val="100000"/>
              </a:lnSpc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close(fdin);</a:t>
            </a:r>
            <a:endParaRPr/>
          </a:p>
        </p:txBody>
      </p:sp>
      <p:sp>
        <p:nvSpPr>
          <p:cNvPr id="270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3.8 dup(), dup2()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열어 둔 파일 디스크립터의 복제</a:t>
            </a:r>
            <a:endParaRPr/>
          </a:p>
        </p:txBody>
      </p:sp>
      <p:sp>
        <p:nvSpPr>
          <p:cNvPr id="271" name="CustomShape 4"/>
          <p:cNvSpPr/>
          <p:nvPr/>
        </p:nvSpPr>
        <p:spPr>
          <a:xfrm>
            <a:off x="2567160" y="2571840"/>
            <a:ext cx="1185480" cy="31906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272" name="CustomShape 5"/>
          <p:cNvSpPr/>
          <p:nvPr/>
        </p:nvSpPr>
        <p:spPr>
          <a:xfrm>
            <a:off x="2567160" y="2571840"/>
            <a:ext cx="1185480" cy="46620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273" name="CustomShape 6"/>
          <p:cNvSpPr/>
          <p:nvPr/>
        </p:nvSpPr>
        <p:spPr>
          <a:xfrm>
            <a:off x="2567160" y="3038400"/>
            <a:ext cx="1185480" cy="46620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274" name="CustomShape 7"/>
          <p:cNvSpPr/>
          <p:nvPr/>
        </p:nvSpPr>
        <p:spPr>
          <a:xfrm>
            <a:off x="2567160" y="3505320"/>
            <a:ext cx="1185480" cy="46620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275" name="CustomShape 8"/>
          <p:cNvSpPr/>
          <p:nvPr/>
        </p:nvSpPr>
        <p:spPr>
          <a:xfrm>
            <a:off x="2567160" y="3973680"/>
            <a:ext cx="1185480" cy="4662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276" name="CustomShape 9"/>
          <p:cNvSpPr/>
          <p:nvPr/>
        </p:nvSpPr>
        <p:spPr>
          <a:xfrm>
            <a:off x="2567160" y="4438800"/>
            <a:ext cx="1185480" cy="4662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277" name="CustomShape 10"/>
          <p:cNvSpPr/>
          <p:nvPr/>
        </p:nvSpPr>
        <p:spPr>
          <a:xfrm>
            <a:off x="2567160" y="4906800"/>
            <a:ext cx="1185480" cy="46620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278" name="CustomShape 11"/>
          <p:cNvSpPr/>
          <p:nvPr/>
        </p:nvSpPr>
        <p:spPr>
          <a:xfrm>
            <a:off x="2694600" y="2654280"/>
            <a:ext cx="90180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HY중고딕"/>
                <a:ea typeface="HY중고딕"/>
              </a:rPr>
              <a:t>표준 입력</a:t>
            </a:r>
            <a:endParaRPr/>
          </a:p>
        </p:txBody>
      </p:sp>
      <p:sp>
        <p:nvSpPr>
          <p:cNvPr id="279" name="CustomShape 12"/>
          <p:cNvSpPr/>
          <p:nvPr/>
        </p:nvSpPr>
        <p:spPr>
          <a:xfrm>
            <a:off x="2694600" y="3121200"/>
            <a:ext cx="90180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HY중고딕"/>
                <a:ea typeface="HY중고딕"/>
              </a:rPr>
              <a:t>표준 출력</a:t>
            </a:r>
            <a:endParaRPr/>
          </a:p>
        </p:txBody>
      </p:sp>
      <p:sp>
        <p:nvSpPr>
          <p:cNvPr id="280" name="CustomShape 13"/>
          <p:cNvSpPr/>
          <p:nvPr/>
        </p:nvSpPr>
        <p:spPr>
          <a:xfrm>
            <a:off x="2549520" y="3600360"/>
            <a:ext cx="148068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HY중고딕"/>
                <a:ea typeface="HY중고딕"/>
              </a:rPr>
              <a:t>표준에러출력</a:t>
            </a:r>
            <a:endParaRPr/>
          </a:p>
        </p:txBody>
      </p:sp>
      <p:sp>
        <p:nvSpPr>
          <p:cNvPr id="281" name="CustomShape 14"/>
          <p:cNvSpPr/>
          <p:nvPr/>
        </p:nvSpPr>
        <p:spPr>
          <a:xfrm>
            <a:off x="2695320" y="4027320"/>
            <a:ext cx="9432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비어있음</a:t>
            </a:r>
            <a:endParaRPr/>
          </a:p>
        </p:txBody>
      </p:sp>
      <p:sp>
        <p:nvSpPr>
          <p:cNvPr id="282" name="CustomShape 15"/>
          <p:cNvSpPr/>
          <p:nvPr/>
        </p:nvSpPr>
        <p:spPr>
          <a:xfrm>
            <a:off x="2693520" y="4941720"/>
            <a:ext cx="75096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In-file</a:t>
            </a:r>
            <a:endParaRPr/>
          </a:p>
        </p:txBody>
      </p:sp>
      <p:sp>
        <p:nvSpPr>
          <p:cNvPr id="283" name="CustomShape 16"/>
          <p:cNvSpPr/>
          <p:nvPr/>
        </p:nvSpPr>
        <p:spPr>
          <a:xfrm>
            <a:off x="2881440" y="4470480"/>
            <a:ext cx="549000" cy="436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odern"/>
                <a:ea typeface="HY중고딕"/>
              </a:rPr>
              <a:t>…</a:t>
            </a:r>
            <a:endParaRPr/>
          </a:p>
        </p:txBody>
      </p:sp>
      <p:sp>
        <p:nvSpPr>
          <p:cNvPr id="284" name="CustomShape 17"/>
          <p:cNvSpPr/>
          <p:nvPr/>
        </p:nvSpPr>
        <p:spPr>
          <a:xfrm>
            <a:off x="2940120" y="5384880"/>
            <a:ext cx="549000" cy="456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odern"/>
                <a:ea typeface="HY중고딕"/>
              </a:rPr>
              <a:t>…</a:t>
            </a:r>
            <a:endParaRPr/>
          </a:p>
        </p:txBody>
      </p:sp>
      <p:sp>
        <p:nvSpPr>
          <p:cNvPr id="285" name="CustomShape 18"/>
          <p:cNvSpPr/>
          <p:nvPr/>
        </p:nvSpPr>
        <p:spPr>
          <a:xfrm>
            <a:off x="2276280" y="2627280"/>
            <a:ext cx="309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0</a:t>
            </a:r>
            <a:endParaRPr/>
          </a:p>
        </p:txBody>
      </p:sp>
      <p:sp>
        <p:nvSpPr>
          <p:cNvPr id="286" name="CustomShape 19"/>
          <p:cNvSpPr/>
          <p:nvPr/>
        </p:nvSpPr>
        <p:spPr>
          <a:xfrm>
            <a:off x="2276280" y="3094200"/>
            <a:ext cx="309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1</a:t>
            </a:r>
            <a:endParaRPr/>
          </a:p>
        </p:txBody>
      </p:sp>
      <p:sp>
        <p:nvSpPr>
          <p:cNvPr id="287" name="CustomShape 20"/>
          <p:cNvSpPr/>
          <p:nvPr/>
        </p:nvSpPr>
        <p:spPr>
          <a:xfrm>
            <a:off x="2276280" y="3560760"/>
            <a:ext cx="309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2</a:t>
            </a:r>
            <a:endParaRPr/>
          </a:p>
        </p:txBody>
      </p:sp>
      <p:sp>
        <p:nvSpPr>
          <p:cNvPr id="288" name="CustomShape 21"/>
          <p:cNvSpPr/>
          <p:nvPr/>
        </p:nvSpPr>
        <p:spPr>
          <a:xfrm>
            <a:off x="2276280" y="4008600"/>
            <a:ext cx="309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3</a:t>
            </a:r>
            <a:endParaRPr/>
          </a:p>
        </p:txBody>
      </p:sp>
      <p:sp>
        <p:nvSpPr>
          <p:cNvPr id="289" name="CustomShape 22"/>
          <p:cNvSpPr/>
          <p:nvPr/>
        </p:nvSpPr>
        <p:spPr>
          <a:xfrm>
            <a:off x="1986120" y="4941720"/>
            <a:ext cx="5648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fdin</a:t>
            </a:r>
            <a:endParaRPr/>
          </a:p>
        </p:txBody>
      </p:sp>
      <p:sp>
        <p:nvSpPr>
          <p:cNvPr id="290" name="CustomShape 23"/>
          <p:cNvSpPr/>
          <p:nvPr/>
        </p:nvSpPr>
        <p:spPr>
          <a:xfrm>
            <a:off x="4395960" y="2571840"/>
            <a:ext cx="1185480" cy="31906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291" name="CustomShape 24"/>
          <p:cNvSpPr/>
          <p:nvPr/>
        </p:nvSpPr>
        <p:spPr>
          <a:xfrm>
            <a:off x="4395960" y="2571840"/>
            <a:ext cx="1185480" cy="4662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292" name="CustomShape 25"/>
          <p:cNvSpPr/>
          <p:nvPr/>
        </p:nvSpPr>
        <p:spPr>
          <a:xfrm>
            <a:off x="4395960" y="3038400"/>
            <a:ext cx="1185480" cy="46620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293" name="CustomShape 26"/>
          <p:cNvSpPr/>
          <p:nvPr/>
        </p:nvSpPr>
        <p:spPr>
          <a:xfrm>
            <a:off x="4395960" y="3505320"/>
            <a:ext cx="1185480" cy="46620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294" name="CustomShape 27"/>
          <p:cNvSpPr/>
          <p:nvPr/>
        </p:nvSpPr>
        <p:spPr>
          <a:xfrm>
            <a:off x="4395960" y="3973680"/>
            <a:ext cx="1185480" cy="4662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295" name="CustomShape 28"/>
          <p:cNvSpPr/>
          <p:nvPr/>
        </p:nvSpPr>
        <p:spPr>
          <a:xfrm>
            <a:off x="4395960" y="4438800"/>
            <a:ext cx="1185480" cy="4662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296" name="CustomShape 29"/>
          <p:cNvSpPr/>
          <p:nvPr/>
        </p:nvSpPr>
        <p:spPr>
          <a:xfrm>
            <a:off x="4395960" y="4906800"/>
            <a:ext cx="1185480" cy="46620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297" name="CustomShape 30"/>
          <p:cNvSpPr/>
          <p:nvPr/>
        </p:nvSpPr>
        <p:spPr>
          <a:xfrm>
            <a:off x="4523400" y="2654280"/>
            <a:ext cx="90180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HY중고딕"/>
                <a:ea typeface="HY중고딕"/>
              </a:rPr>
              <a:t>비어 있음</a:t>
            </a:r>
            <a:endParaRPr/>
          </a:p>
        </p:txBody>
      </p:sp>
      <p:sp>
        <p:nvSpPr>
          <p:cNvPr id="298" name="CustomShape 31"/>
          <p:cNvSpPr/>
          <p:nvPr/>
        </p:nvSpPr>
        <p:spPr>
          <a:xfrm>
            <a:off x="4523400" y="3121200"/>
            <a:ext cx="90180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HY중고딕"/>
                <a:ea typeface="HY중고딕"/>
              </a:rPr>
              <a:t>표준 출력</a:t>
            </a:r>
            <a:endParaRPr/>
          </a:p>
        </p:txBody>
      </p:sp>
      <p:sp>
        <p:nvSpPr>
          <p:cNvPr id="299" name="CustomShape 32"/>
          <p:cNvSpPr/>
          <p:nvPr/>
        </p:nvSpPr>
        <p:spPr>
          <a:xfrm>
            <a:off x="4378320" y="3600360"/>
            <a:ext cx="148068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HY중고딕"/>
                <a:ea typeface="HY중고딕"/>
              </a:rPr>
              <a:t>표준에러출력</a:t>
            </a:r>
            <a:endParaRPr/>
          </a:p>
        </p:txBody>
      </p:sp>
      <p:sp>
        <p:nvSpPr>
          <p:cNvPr id="300" name="CustomShape 33"/>
          <p:cNvSpPr/>
          <p:nvPr/>
        </p:nvSpPr>
        <p:spPr>
          <a:xfrm>
            <a:off x="4524120" y="4027320"/>
            <a:ext cx="9432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비어있음</a:t>
            </a:r>
            <a:endParaRPr/>
          </a:p>
        </p:txBody>
      </p:sp>
      <p:sp>
        <p:nvSpPr>
          <p:cNvPr id="301" name="CustomShape 34"/>
          <p:cNvSpPr/>
          <p:nvPr/>
        </p:nvSpPr>
        <p:spPr>
          <a:xfrm>
            <a:off x="4522320" y="4941720"/>
            <a:ext cx="75096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In-file</a:t>
            </a:r>
            <a:endParaRPr/>
          </a:p>
        </p:txBody>
      </p:sp>
      <p:sp>
        <p:nvSpPr>
          <p:cNvPr id="302" name="CustomShape 35"/>
          <p:cNvSpPr/>
          <p:nvPr/>
        </p:nvSpPr>
        <p:spPr>
          <a:xfrm>
            <a:off x="4710240" y="4470480"/>
            <a:ext cx="549000" cy="436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odern"/>
                <a:ea typeface="HY중고딕"/>
              </a:rPr>
              <a:t>…</a:t>
            </a:r>
            <a:endParaRPr/>
          </a:p>
        </p:txBody>
      </p:sp>
      <p:sp>
        <p:nvSpPr>
          <p:cNvPr id="303" name="CustomShape 36"/>
          <p:cNvSpPr/>
          <p:nvPr/>
        </p:nvSpPr>
        <p:spPr>
          <a:xfrm>
            <a:off x="4768920" y="5384880"/>
            <a:ext cx="549000" cy="456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odern"/>
                <a:ea typeface="HY중고딕"/>
              </a:rPr>
              <a:t>…</a:t>
            </a:r>
            <a:endParaRPr/>
          </a:p>
        </p:txBody>
      </p:sp>
      <p:sp>
        <p:nvSpPr>
          <p:cNvPr id="304" name="CustomShape 37"/>
          <p:cNvSpPr/>
          <p:nvPr/>
        </p:nvSpPr>
        <p:spPr>
          <a:xfrm>
            <a:off x="4125960" y="2627280"/>
            <a:ext cx="309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0</a:t>
            </a:r>
            <a:endParaRPr/>
          </a:p>
        </p:txBody>
      </p:sp>
      <p:sp>
        <p:nvSpPr>
          <p:cNvPr id="305" name="CustomShape 38"/>
          <p:cNvSpPr/>
          <p:nvPr/>
        </p:nvSpPr>
        <p:spPr>
          <a:xfrm>
            <a:off x="4105080" y="3094200"/>
            <a:ext cx="309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1</a:t>
            </a:r>
            <a:endParaRPr/>
          </a:p>
        </p:txBody>
      </p:sp>
      <p:sp>
        <p:nvSpPr>
          <p:cNvPr id="306" name="CustomShape 39"/>
          <p:cNvSpPr/>
          <p:nvPr/>
        </p:nvSpPr>
        <p:spPr>
          <a:xfrm>
            <a:off x="4105080" y="3560760"/>
            <a:ext cx="309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2</a:t>
            </a:r>
            <a:endParaRPr/>
          </a:p>
        </p:txBody>
      </p:sp>
      <p:sp>
        <p:nvSpPr>
          <p:cNvPr id="307" name="CustomShape 40"/>
          <p:cNvSpPr/>
          <p:nvPr/>
        </p:nvSpPr>
        <p:spPr>
          <a:xfrm>
            <a:off x="4105080" y="4008600"/>
            <a:ext cx="309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3</a:t>
            </a:r>
            <a:endParaRPr/>
          </a:p>
        </p:txBody>
      </p:sp>
      <p:sp>
        <p:nvSpPr>
          <p:cNvPr id="308" name="CustomShape 41"/>
          <p:cNvSpPr/>
          <p:nvPr/>
        </p:nvSpPr>
        <p:spPr>
          <a:xfrm>
            <a:off x="3814920" y="4941720"/>
            <a:ext cx="5648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fdin</a:t>
            </a:r>
            <a:endParaRPr/>
          </a:p>
        </p:txBody>
      </p:sp>
      <p:sp>
        <p:nvSpPr>
          <p:cNvPr id="309" name="CustomShape 42"/>
          <p:cNvSpPr/>
          <p:nvPr/>
        </p:nvSpPr>
        <p:spPr>
          <a:xfrm>
            <a:off x="6264360" y="2571840"/>
            <a:ext cx="1185480" cy="31906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310" name="CustomShape 43"/>
          <p:cNvSpPr/>
          <p:nvPr/>
        </p:nvSpPr>
        <p:spPr>
          <a:xfrm>
            <a:off x="6264360" y="2571840"/>
            <a:ext cx="1185480" cy="466200"/>
          </a:xfrm>
          <a:prstGeom prst="rect">
            <a:avLst/>
          </a:prstGeom>
          <a:solidFill>
            <a:srgbClr val="969696"/>
          </a:solidFill>
          <a:ln w="9360">
            <a:solidFill>
              <a:srgbClr val="333333"/>
            </a:solidFill>
            <a:miter/>
          </a:ln>
        </p:spPr>
      </p:sp>
      <p:sp>
        <p:nvSpPr>
          <p:cNvPr id="311" name="CustomShape 44"/>
          <p:cNvSpPr/>
          <p:nvPr/>
        </p:nvSpPr>
        <p:spPr>
          <a:xfrm>
            <a:off x="6264360" y="3038400"/>
            <a:ext cx="1185480" cy="46620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312" name="CustomShape 45"/>
          <p:cNvSpPr/>
          <p:nvPr/>
        </p:nvSpPr>
        <p:spPr>
          <a:xfrm>
            <a:off x="6264360" y="3505320"/>
            <a:ext cx="1185480" cy="46620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313" name="CustomShape 46"/>
          <p:cNvSpPr/>
          <p:nvPr/>
        </p:nvSpPr>
        <p:spPr>
          <a:xfrm>
            <a:off x="6264360" y="3973680"/>
            <a:ext cx="1185480" cy="4662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314" name="CustomShape 47"/>
          <p:cNvSpPr/>
          <p:nvPr/>
        </p:nvSpPr>
        <p:spPr>
          <a:xfrm>
            <a:off x="6264360" y="4438800"/>
            <a:ext cx="1185480" cy="4662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315" name="CustomShape 48"/>
          <p:cNvSpPr/>
          <p:nvPr/>
        </p:nvSpPr>
        <p:spPr>
          <a:xfrm>
            <a:off x="6264360" y="4906800"/>
            <a:ext cx="1185480" cy="466200"/>
          </a:xfrm>
          <a:prstGeom prst="rect">
            <a:avLst/>
          </a:prstGeom>
          <a:solidFill>
            <a:srgbClr val="969696"/>
          </a:solidFill>
          <a:ln w="9360">
            <a:solidFill>
              <a:srgbClr val="333333"/>
            </a:solidFill>
            <a:miter/>
          </a:ln>
        </p:spPr>
      </p:sp>
      <p:sp>
        <p:nvSpPr>
          <p:cNvPr id="316" name="CustomShape 49"/>
          <p:cNvSpPr/>
          <p:nvPr/>
        </p:nvSpPr>
        <p:spPr>
          <a:xfrm>
            <a:off x="6464520" y="2608200"/>
            <a:ext cx="7480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in-file</a:t>
            </a:r>
            <a:endParaRPr/>
          </a:p>
        </p:txBody>
      </p:sp>
      <p:sp>
        <p:nvSpPr>
          <p:cNvPr id="317" name="CustomShape 50"/>
          <p:cNvSpPr/>
          <p:nvPr/>
        </p:nvSpPr>
        <p:spPr>
          <a:xfrm>
            <a:off x="6391800" y="3121200"/>
            <a:ext cx="90180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HY중고딕"/>
                <a:ea typeface="HY중고딕"/>
              </a:rPr>
              <a:t>표준 출력</a:t>
            </a:r>
            <a:endParaRPr/>
          </a:p>
        </p:txBody>
      </p:sp>
      <p:sp>
        <p:nvSpPr>
          <p:cNvPr id="318" name="CustomShape 51"/>
          <p:cNvSpPr/>
          <p:nvPr/>
        </p:nvSpPr>
        <p:spPr>
          <a:xfrm>
            <a:off x="6246720" y="3600360"/>
            <a:ext cx="148068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HY중고딕"/>
                <a:ea typeface="HY중고딕"/>
              </a:rPr>
              <a:t>표준에러출력</a:t>
            </a:r>
            <a:endParaRPr/>
          </a:p>
        </p:txBody>
      </p:sp>
      <p:sp>
        <p:nvSpPr>
          <p:cNvPr id="319" name="CustomShape 52"/>
          <p:cNvSpPr/>
          <p:nvPr/>
        </p:nvSpPr>
        <p:spPr>
          <a:xfrm>
            <a:off x="6392520" y="4027320"/>
            <a:ext cx="9432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비어있음</a:t>
            </a:r>
            <a:endParaRPr/>
          </a:p>
        </p:txBody>
      </p:sp>
      <p:sp>
        <p:nvSpPr>
          <p:cNvPr id="320" name="CustomShape 53"/>
          <p:cNvSpPr/>
          <p:nvPr/>
        </p:nvSpPr>
        <p:spPr>
          <a:xfrm>
            <a:off x="6390720" y="4941720"/>
            <a:ext cx="75096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In-file</a:t>
            </a:r>
            <a:endParaRPr/>
          </a:p>
        </p:txBody>
      </p:sp>
      <p:sp>
        <p:nvSpPr>
          <p:cNvPr id="321" name="CustomShape 54"/>
          <p:cNvSpPr/>
          <p:nvPr/>
        </p:nvSpPr>
        <p:spPr>
          <a:xfrm>
            <a:off x="6578640" y="4470480"/>
            <a:ext cx="549000" cy="436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odern"/>
                <a:ea typeface="HY중고딕"/>
              </a:rPr>
              <a:t>…</a:t>
            </a:r>
            <a:endParaRPr/>
          </a:p>
        </p:txBody>
      </p:sp>
      <p:sp>
        <p:nvSpPr>
          <p:cNvPr id="322" name="CustomShape 55"/>
          <p:cNvSpPr/>
          <p:nvPr/>
        </p:nvSpPr>
        <p:spPr>
          <a:xfrm>
            <a:off x="6637320" y="5384880"/>
            <a:ext cx="549000" cy="456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odern"/>
                <a:ea typeface="HY중고딕"/>
              </a:rPr>
              <a:t>…</a:t>
            </a:r>
            <a:endParaRPr/>
          </a:p>
        </p:txBody>
      </p:sp>
      <p:sp>
        <p:nvSpPr>
          <p:cNvPr id="323" name="CustomShape 56"/>
          <p:cNvSpPr/>
          <p:nvPr/>
        </p:nvSpPr>
        <p:spPr>
          <a:xfrm>
            <a:off x="5973840" y="2627280"/>
            <a:ext cx="309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0</a:t>
            </a:r>
            <a:endParaRPr/>
          </a:p>
        </p:txBody>
      </p:sp>
      <p:sp>
        <p:nvSpPr>
          <p:cNvPr id="324" name="CustomShape 57"/>
          <p:cNvSpPr/>
          <p:nvPr/>
        </p:nvSpPr>
        <p:spPr>
          <a:xfrm>
            <a:off x="5973840" y="3094200"/>
            <a:ext cx="309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1</a:t>
            </a:r>
            <a:endParaRPr/>
          </a:p>
        </p:txBody>
      </p:sp>
      <p:sp>
        <p:nvSpPr>
          <p:cNvPr id="325" name="CustomShape 58"/>
          <p:cNvSpPr/>
          <p:nvPr/>
        </p:nvSpPr>
        <p:spPr>
          <a:xfrm>
            <a:off x="5973840" y="3560760"/>
            <a:ext cx="309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2</a:t>
            </a:r>
            <a:endParaRPr/>
          </a:p>
        </p:txBody>
      </p:sp>
      <p:sp>
        <p:nvSpPr>
          <p:cNvPr id="326" name="CustomShape 59"/>
          <p:cNvSpPr/>
          <p:nvPr/>
        </p:nvSpPr>
        <p:spPr>
          <a:xfrm>
            <a:off x="5973840" y="4008600"/>
            <a:ext cx="309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3</a:t>
            </a:r>
            <a:endParaRPr/>
          </a:p>
        </p:txBody>
      </p:sp>
      <p:sp>
        <p:nvSpPr>
          <p:cNvPr id="327" name="CustomShape 60"/>
          <p:cNvSpPr/>
          <p:nvPr/>
        </p:nvSpPr>
        <p:spPr>
          <a:xfrm>
            <a:off x="5683320" y="4941720"/>
            <a:ext cx="5648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fdin</a:t>
            </a:r>
            <a:endParaRPr/>
          </a:p>
        </p:txBody>
      </p:sp>
      <p:sp>
        <p:nvSpPr>
          <p:cNvPr id="328" name="CustomShape 61"/>
          <p:cNvSpPr/>
          <p:nvPr/>
        </p:nvSpPr>
        <p:spPr>
          <a:xfrm>
            <a:off x="8170920" y="2571840"/>
            <a:ext cx="1185480" cy="31906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329" name="CustomShape 62"/>
          <p:cNvSpPr/>
          <p:nvPr/>
        </p:nvSpPr>
        <p:spPr>
          <a:xfrm>
            <a:off x="8170920" y="2571840"/>
            <a:ext cx="1185480" cy="46620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330" name="CustomShape 63"/>
          <p:cNvSpPr/>
          <p:nvPr/>
        </p:nvSpPr>
        <p:spPr>
          <a:xfrm>
            <a:off x="8170920" y="3038400"/>
            <a:ext cx="1185480" cy="46620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331" name="CustomShape 64"/>
          <p:cNvSpPr/>
          <p:nvPr/>
        </p:nvSpPr>
        <p:spPr>
          <a:xfrm>
            <a:off x="8170920" y="3505320"/>
            <a:ext cx="1185480" cy="466200"/>
          </a:xfrm>
          <a:prstGeom prst="rect">
            <a:avLst/>
          </a:prstGeom>
          <a:solidFill>
            <a:srgbClr val="ff0000"/>
          </a:solidFill>
          <a:ln w="9360">
            <a:solidFill>
              <a:srgbClr val="333333"/>
            </a:solidFill>
            <a:miter/>
          </a:ln>
        </p:spPr>
      </p:sp>
      <p:sp>
        <p:nvSpPr>
          <p:cNvPr id="332" name="CustomShape 65"/>
          <p:cNvSpPr/>
          <p:nvPr/>
        </p:nvSpPr>
        <p:spPr>
          <a:xfrm>
            <a:off x="8170920" y="3973680"/>
            <a:ext cx="1185480" cy="4662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333" name="CustomShape 66"/>
          <p:cNvSpPr/>
          <p:nvPr/>
        </p:nvSpPr>
        <p:spPr>
          <a:xfrm>
            <a:off x="8170920" y="4438800"/>
            <a:ext cx="1185480" cy="4662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334" name="CustomShape 67"/>
          <p:cNvSpPr/>
          <p:nvPr/>
        </p:nvSpPr>
        <p:spPr>
          <a:xfrm>
            <a:off x="8170920" y="4906800"/>
            <a:ext cx="1185480" cy="4662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335" name="CustomShape 68"/>
          <p:cNvSpPr/>
          <p:nvPr/>
        </p:nvSpPr>
        <p:spPr>
          <a:xfrm>
            <a:off x="8428320" y="2608200"/>
            <a:ext cx="7480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in-file</a:t>
            </a:r>
            <a:endParaRPr/>
          </a:p>
        </p:txBody>
      </p:sp>
      <p:sp>
        <p:nvSpPr>
          <p:cNvPr id="336" name="CustomShape 69"/>
          <p:cNvSpPr/>
          <p:nvPr/>
        </p:nvSpPr>
        <p:spPr>
          <a:xfrm>
            <a:off x="8298360" y="3121200"/>
            <a:ext cx="90180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HY중고딕"/>
                <a:ea typeface="HY중고딕"/>
              </a:rPr>
              <a:t>표준 출력</a:t>
            </a:r>
            <a:endParaRPr/>
          </a:p>
        </p:txBody>
      </p:sp>
      <p:sp>
        <p:nvSpPr>
          <p:cNvPr id="337" name="CustomShape 70"/>
          <p:cNvSpPr/>
          <p:nvPr/>
        </p:nvSpPr>
        <p:spPr>
          <a:xfrm>
            <a:off x="8115480" y="3619440"/>
            <a:ext cx="1480680" cy="303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HY중고딕"/>
                <a:ea typeface="HY중고딕"/>
              </a:rPr>
              <a:t>표준에러출력</a:t>
            </a:r>
            <a:endParaRPr/>
          </a:p>
        </p:txBody>
      </p:sp>
      <p:sp>
        <p:nvSpPr>
          <p:cNvPr id="338" name="CustomShape 71"/>
          <p:cNvSpPr/>
          <p:nvPr/>
        </p:nvSpPr>
        <p:spPr>
          <a:xfrm>
            <a:off x="8299080" y="4027320"/>
            <a:ext cx="9432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비어있음</a:t>
            </a:r>
            <a:endParaRPr/>
          </a:p>
        </p:txBody>
      </p:sp>
      <p:sp>
        <p:nvSpPr>
          <p:cNvPr id="339" name="CustomShape 72"/>
          <p:cNvSpPr/>
          <p:nvPr/>
        </p:nvSpPr>
        <p:spPr>
          <a:xfrm>
            <a:off x="8281800" y="4941720"/>
            <a:ext cx="9432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비어있음</a:t>
            </a:r>
            <a:endParaRPr/>
          </a:p>
        </p:txBody>
      </p:sp>
      <p:sp>
        <p:nvSpPr>
          <p:cNvPr id="340" name="CustomShape 73"/>
          <p:cNvSpPr/>
          <p:nvPr/>
        </p:nvSpPr>
        <p:spPr>
          <a:xfrm>
            <a:off x="8485200" y="4470480"/>
            <a:ext cx="549000" cy="436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odern"/>
                <a:ea typeface="HY중고딕"/>
              </a:rPr>
              <a:t>…</a:t>
            </a:r>
            <a:endParaRPr/>
          </a:p>
        </p:txBody>
      </p:sp>
      <p:sp>
        <p:nvSpPr>
          <p:cNvPr id="341" name="CustomShape 74"/>
          <p:cNvSpPr/>
          <p:nvPr/>
        </p:nvSpPr>
        <p:spPr>
          <a:xfrm>
            <a:off x="8543880" y="5384880"/>
            <a:ext cx="549000" cy="456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odern"/>
                <a:ea typeface="HY중고딕"/>
              </a:rPr>
              <a:t>…</a:t>
            </a:r>
            <a:endParaRPr/>
          </a:p>
        </p:txBody>
      </p:sp>
      <p:sp>
        <p:nvSpPr>
          <p:cNvPr id="342" name="CustomShape 75"/>
          <p:cNvSpPr/>
          <p:nvPr/>
        </p:nvSpPr>
        <p:spPr>
          <a:xfrm>
            <a:off x="7880400" y="2627280"/>
            <a:ext cx="309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0</a:t>
            </a:r>
            <a:endParaRPr/>
          </a:p>
        </p:txBody>
      </p:sp>
      <p:sp>
        <p:nvSpPr>
          <p:cNvPr id="343" name="CustomShape 76"/>
          <p:cNvSpPr/>
          <p:nvPr/>
        </p:nvSpPr>
        <p:spPr>
          <a:xfrm>
            <a:off x="7880400" y="3094200"/>
            <a:ext cx="309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1</a:t>
            </a:r>
            <a:endParaRPr/>
          </a:p>
        </p:txBody>
      </p:sp>
      <p:sp>
        <p:nvSpPr>
          <p:cNvPr id="344" name="CustomShape 77"/>
          <p:cNvSpPr/>
          <p:nvPr/>
        </p:nvSpPr>
        <p:spPr>
          <a:xfrm>
            <a:off x="7880400" y="3560760"/>
            <a:ext cx="309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2</a:t>
            </a:r>
            <a:endParaRPr/>
          </a:p>
        </p:txBody>
      </p:sp>
      <p:sp>
        <p:nvSpPr>
          <p:cNvPr id="345" name="CustomShape 78"/>
          <p:cNvSpPr/>
          <p:nvPr/>
        </p:nvSpPr>
        <p:spPr>
          <a:xfrm>
            <a:off x="7880400" y="4008600"/>
            <a:ext cx="309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3</a:t>
            </a:r>
            <a:endParaRPr/>
          </a:p>
        </p:txBody>
      </p:sp>
      <p:sp>
        <p:nvSpPr>
          <p:cNvPr id="346" name="CustomShape 79"/>
          <p:cNvSpPr/>
          <p:nvPr/>
        </p:nvSpPr>
        <p:spPr>
          <a:xfrm>
            <a:off x="7589880" y="4941720"/>
            <a:ext cx="5648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fdin</a:t>
            </a:r>
            <a:endParaRPr/>
          </a:p>
        </p:txBody>
      </p:sp>
      <p:sp>
        <p:nvSpPr>
          <p:cNvPr id="347" name="CustomShape 80"/>
          <p:cNvSpPr/>
          <p:nvPr/>
        </p:nvSpPr>
        <p:spPr>
          <a:xfrm>
            <a:off x="1926360" y="5719680"/>
            <a:ext cx="2016000" cy="5770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fdin=open(</a:t>
            </a:r>
            <a:r>
              <a:rPr lang="en-US" sz="1600">
                <a:solidFill>
                  <a:srgbClr val="333333"/>
                </a:solidFill>
                <a:latin typeface="돋움체"/>
                <a:ea typeface="HY중고딕"/>
              </a:rPr>
              <a:t>“</a:t>
            </a: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in-file,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O_RDONLY);</a:t>
            </a:r>
            <a:endParaRPr/>
          </a:p>
        </p:txBody>
      </p:sp>
      <p:sp>
        <p:nvSpPr>
          <p:cNvPr id="348" name="CustomShape 81"/>
          <p:cNvSpPr/>
          <p:nvPr/>
        </p:nvSpPr>
        <p:spPr>
          <a:xfrm>
            <a:off x="4470120" y="5797440"/>
            <a:ext cx="105876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close(0);</a:t>
            </a:r>
            <a:endParaRPr/>
          </a:p>
        </p:txBody>
      </p:sp>
      <p:sp>
        <p:nvSpPr>
          <p:cNvPr id="349" name="CustomShape 82"/>
          <p:cNvSpPr/>
          <p:nvPr/>
        </p:nvSpPr>
        <p:spPr>
          <a:xfrm>
            <a:off x="6294960" y="5816520"/>
            <a:ext cx="117612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dup(fdin);</a:t>
            </a:r>
            <a:endParaRPr/>
          </a:p>
        </p:txBody>
      </p:sp>
      <p:sp>
        <p:nvSpPr>
          <p:cNvPr id="350" name="CustomShape 83"/>
          <p:cNvSpPr/>
          <p:nvPr/>
        </p:nvSpPr>
        <p:spPr>
          <a:xfrm>
            <a:off x="8190360" y="5778360"/>
            <a:ext cx="13132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close(fdin);</a:t>
            </a:r>
            <a:endParaRPr/>
          </a:p>
        </p:txBody>
      </p:sp>
      <p:sp>
        <p:nvSpPr>
          <p:cNvPr id="351" name="Line 84"/>
          <p:cNvSpPr/>
          <p:nvPr/>
        </p:nvSpPr>
        <p:spPr>
          <a:xfrm>
            <a:off x="7313400" y="5140080"/>
            <a:ext cx="27324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52" name="Line 85"/>
          <p:cNvSpPr/>
          <p:nvPr/>
        </p:nvSpPr>
        <p:spPr>
          <a:xfrm flipV="1">
            <a:off x="7586640" y="2804760"/>
            <a:ext cx="0" cy="233532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53" name="Line 86"/>
          <p:cNvSpPr/>
          <p:nvPr/>
        </p:nvSpPr>
        <p:spPr>
          <a:xfrm flipH="1">
            <a:off x="7294320" y="2804760"/>
            <a:ext cx="29232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333106A-CAAC-493D-9E5E-8EA0E2D429E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55" name="TextShape 2"/>
          <p:cNvSpPr txBox="1"/>
          <p:nvPr/>
        </p:nvSpPr>
        <p:spPr>
          <a:xfrm>
            <a:off x="917640" y="1123920"/>
            <a:ext cx="9286560" cy="50907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#include &lt;unistd.h&gt;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#include &lt;fcntl.h&gt;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#include &lt;stdio.h&gt;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#include &lt;sys/stat.h&gt;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#include &lt;error.h&gt;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int main()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int  fd;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if((fd = creat("afile", S_IRUSR | S_IWUSR)) == -1)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error("afile");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printf("This is displayed on the screen.\n");  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close(STDOUT_FILENO);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dup(fd);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close(fd); 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printf("This is written into the redirected file.\n");  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return 0;</a:t>
            </a:r>
            <a:endParaRPr/>
          </a:p>
          <a:p>
            <a:pPr>
              <a:lnSpc>
                <a:spcPct val="9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}</a:t>
            </a:r>
            <a:endParaRPr/>
          </a:p>
        </p:txBody>
      </p:sp>
      <p:sp>
        <p:nvSpPr>
          <p:cNvPr id="356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3.8 dup(), dup2()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예제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1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4D8BE9F-5DB6-4423-9F24-C57154DBBEAF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917640" y="1123920"/>
            <a:ext cx="9286560" cy="40939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#include &lt;unistd.h&gt;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#include &lt;fcntl.h&gt;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#include &lt;stdio.h&gt;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#include &lt;sys/stat.h&gt;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#include &lt;error.h&gt;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int main()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int  fd;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if((fd = creat("afile", S_IRUSR | S_IWUSR)) == -1)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error("afile");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printf("This is displayed on the screen.\n");  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dup2(fd, STDOUT_FILENO);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close(fd); 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printf("This is written into the redirected file.\n");  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  </a:t>
            </a: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return 0;</a:t>
            </a:r>
            <a:endParaRPr/>
          </a:p>
          <a:p>
            <a:pPr>
              <a:lnSpc>
                <a:spcPct val="80000"/>
              </a:lnSpc>
            </a:pPr>
            <a:r>
              <a:rPr b="1" lang="ko-KR">
                <a:solidFill>
                  <a:srgbClr val="333333"/>
                </a:solidFill>
                <a:latin typeface="HY중고딕"/>
                <a:ea typeface="HY중고딕"/>
              </a:rPr>
              <a:t>}</a:t>
            </a:r>
            <a:endParaRPr/>
          </a:p>
        </p:txBody>
      </p:sp>
      <p:sp>
        <p:nvSpPr>
          <p:cNvPr id="359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3.8 dup(), dup2()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예제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2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20EA6C1-12D3-43F1-9844-C8F326E60C0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61" name="TextShape 2"/>
          <p:cNvSpPr txBox="1"/>
          <p:nvPr/>
        </p:nvSpPr>
        <p:spPr>
          <a:xfrm>
            <a:off x="1166760" y="3000240"/>
            <a:ext cx="9286560" cy="287460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 조작 시스템 호출은 파일 상태에 대한 정보를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stat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구조체에 가져온다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리턴값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성공시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0, 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실패시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pathname: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파일의 경로명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buf: stat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구조체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파일정보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를 저장하는 구조체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stat()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가 경로명으로 파일을 지정하는 반면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, fstat()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는 파일 디스크립터를 지정한다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lstat()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는 대상 파일이 심볼릭 링크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(symbolic link)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인 경우에 링크가 나타내는 파일이 아니라 링크 자신의 상태를 가져온다</a:t>
            </a:r>
            <a:endParaRPr/>
          </a:p>
        </p:txBody>
      </p:sp>
      <p:sp>
        <p:nvSpPr>
          <p:cNvPr id="362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3.9 stat(), fstat(), lstat()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파일 조작</a:t>
            </a:r>
            <a:endParaRPr/>
          </a:p>
        </p:txBody>
      </p:sp>
      <p:sp>
        <p:nvSpPr>
          <p:cNvPr id="363" name="CustomShape 4"/>
          <p:cNvSpPr/>
          <p:nvPr/>
        </p:nvSpPr>
        <p:spPr>
          <a:xfrm>
            <a:off x="1380960" y="1071720"/>
            <a:ext cx="8278560" cy="17362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&lt;sys/stat.h&gt;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 stat (const char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pathname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struct stat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buf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 fstat (int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fd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struct stat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buf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 lstat (const char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pathname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struct stat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buf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);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1E39715-3A17-41C4-83AA-7A0F5134055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65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3.9 stat(), fstat(), lstat() : stat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구조체 내용</a:t>
            </a:r>
            <a:endParaRPr/>
          </a:p>
        </p:txBody>
      </p:sp>
      <p:sp>
        <p:nvSpPr>
          <p:cNvPr id="366" name="CustomShape 3"/>
          <p:cNvSpPr/>
          <p:nvPr/>
        </p:nvSpPr>
        <p:spPr>
          <a:xfrm>
            <a:off x="1328760" y="1208160"/>
            <a:ext cx="8695800" cy="38170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struct  stat {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mode_t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st_mode;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파일 모드에 대한 정보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ino_t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st_ino;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파일의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I-node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번호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dev_t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st_dev;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I-node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가 있는 디바이스의 디바이스번호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dev_t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st_rdev;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디바이스번호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디바이스 파일의 경우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nlink_t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st_nlink;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파일에 관련된 링크의 수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uid_t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st_uid;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소유자의 사용자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gid_t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st_gid;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소유자의 그룹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off_t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st_size;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파일크기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바이트 수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time_t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st_atime;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최종 엑세스 시각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time_t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st_mtime;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최종 변경 시각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time_t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st_ctime;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최종 상태 변경 시각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blksize_t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st_blksize;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파일 시스템의 블록 크기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blkcnt_t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st_blocks;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할당된 블록수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};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4CEEB19-F558-4B88-BF4C-8E386A42AE3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68" name="TextShape 2"/>
          <p:cNvSpPr txBox="1"/>
          <p:nvPr/>
        </p:nvSpPr>
        <p:spPr>
          <a:xfrm>
            <a:off x="1166760" y="1214280"/>
            <a:ext cx="9286560" cy="20865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stat()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시스템 호출을 이용하여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한 파일의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inode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번호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, mode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값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, user ID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값을 출력하는 프로그램을 작성하라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자기 홈 디렉토리에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lab3 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디렉토리를 만든 후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프로그램 파일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(stat.c)</a:t>
            </a: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을 보관할 것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turinin lab3 stat.c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9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Lab #3</a:t>
            </a: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A01927A-7050-4889-8D87-C74B1552613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71" name="TextShape 2"/>
          <p:cNvSpPr txBox="1"/>
          <p:nvPr/>
        </p:nvSpPr>
        <p:spPr>
          <a:xfrm>
            <a:off x="1238400" y="2428920"/>
            <a:ext cx="9286560" cy="26283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파일에 대하여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mode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로 전해준 액세스 권한이 있는지 없는지 확인한다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pathname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경로명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mode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모드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리턴값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성공시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0,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에러시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</p:txBody>
      </p:sp>
      <p:sp>
        <p:nvSpPr>
          <p:cNvPr id="372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3.10 access()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파일에 대한 액세스 권한 검사</a:t>
            </a:r>
            <a:endParaRPr/>
          </a:p>
        </p:txBody>
      </p:sp>
      <p:sp>
        <p:nvSpPr>
          <p:cNvPr id="373" name="CustomShape 4"/>
          <p:cNvSpPr/>
          <p:nvPr/>
        </p:nvSpPr>
        <p:spPr>
          <a:xfrm>
            <a:off x="1389240" y="1217520"/>
            <a:ext cx="8278560" cy="8848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
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 access (const char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pathname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mode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);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FF32177-28D4-483B-A6A0-CB5426F683E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75" name="TextShape 2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3.10 access() : mode</a:t>
            </a:r>
            <a:endParaRPr/>
          </a:p>
        </p:txBody>
      </p:sp>
      <p:graphicFrame>
        <p:nvGraphicFramePr>
          <p:cNvPr id="376" name="Table 3"/>
          <p:cNvGraphicFramePr/>
          <p:nvPr/>
        </p:nvGraphicFramePr>
        <p:xfrm>
          <a:off x="1316160" y="1293840"/>
          <a:ext cx="6494040" cy="2277720"/>
        </p:xfrm>
        <a:graphic>
          <a:graphicData uri="http://schemas.openxmlformats.org/drawingml/2006/table">
            <a:tbl>
              <a:tblPr/>
              <a:tblGrid>
                <a:gridCol w="1842840"/>
                <a:gridCol w="1546200"/>
                <a:gridCol w="3105000"/>
              </a:tblGrid>
              <a:tr h="45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매크로 이름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비트패턴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액세스 권한</a:t>
                      </a:r>
                      <a:endParaRPr/>
                    </a:p>
                  </a:txBody>
                  <a:tcPr/>
                </a:tc>
              </a:tr>
              <a:tr h="45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R_OK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읽기</a:t>
                      </a:r>
                      <a:endParaRPr/>
                    </a:p>
                  </a:txBody>
                  <a:tcPr/>
                </a:tc>
              </a:tr>
              <a:tr h="45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W_OK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010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쓰기</a:t>
                      </a:r>
                      <a:endParaRPr/>
                    </a:p>
                  </a:txBody>
                  <a:tcPr/>
                </a:tc>
              </a:tr>
              <a:tr h="45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X_OK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실행</a:t>
                      </a:r>
                      <a:endParaRPr/>
                    </a:p>
                  </a:txBody>
                  <a:tcPr/>
                </a:tc>
              </a:tr>
              <a:tr h="45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F_OK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파일이 존재하는지 아닌지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3557FDF-DD38-437F-A58C-AFFE5661398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78" name="TextShape 2"/>
          <p:cNvSpPr txBox="1"/>
          <p:nvPr/>
        </p:nvSpPr>
        <p:spPr>
          <a:xfrm>
            <a:off x="917640" y="1123920"/>
            <a:ext cx="9286560" cy="52257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#include &lt;sys/types.h&gt;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#include &lt;fcntl.h&gt;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#include &lt;unistd.h&gt;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#include &lt;sys/stat.h&gt;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#include &lt;error.h&gt;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int main(int argc, char *argv[]){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if (argc != 2)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printf("usage: a.out &lt;pathname&gt;");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if (access(argv[1], R_OK) &lt; 0)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error("R_OK");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else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printf("read access OK\n");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if (open(argv[1], O_RDONLY) &lt; 0)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error("O_RDONLY");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else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printf("open for reading OK\n");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return 0;</a:t>
            </a:r>
            <a:endParaRPr/>
          </a:p>
          <a:p>
            <a:pPr>
              <a:lnSpc>
                <a:spcPct val="80000"/>
              </a:lnSpc>
            </a:pPr>
            <a:r>
              <a:rPr b="1" lang="ko-KR" sz="1600">
                <a:solidFill>
                  <a:srgbClr val="333333"/>
                </a:solidFill>
                <a:latin typeface="HY중고딕"/>
                <a:ea typeface="HY중고딕"/>
              </a:rPr>
              <a:t>}</a:t>
            </a:r>
            <a:endParaRPr/>
          </a:p>
        </p:txBody>
      </p:sp>
      <p:sp>
        <p:nvSpPr>
          <p:cNvPr id="379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3.10 access()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예제</a:t>
            </a:r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AD34421-1FC3-4525-A525-0BA1F52651A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1276200" y="1989000"/>
            <a:ext cx="8927640" cy="18896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flag 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파일을 열 때 취해지는 구체적 행동을 기술한다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         ①</a:t>
            </a:r>
            <a:r>
              <a:rPr b="1" i="1" lang="ko-KR" sz="2000" u="sng">
                <a:solidFill>
                  <a:srgbClr val="333333"/>
                </a:solidFill>
                <a:latin typeface="맑은 고딕"/>
                <a:ea typeface="맑은 고딕"/>
              </a:rPr>
              <a:t>파일 액세스 </a:t>
            </a:r>
            <a:r>
              <a:rPr b="1" i="1" lang="ko-KR" sz="2000" u="sng">
                <a:solidFill>
                  <a:srgbClr val="333333"/>
                </a:solidFill>
                <a:latin typeface="맑은 고딕"/>
                <a:ea typeface="맑은 고딕"/>
              </a:rPr>
              <a:t>flag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와 ②</a:t>
            </a:r>
            <a:r>
              <a:rPr b="1" i="1" lang="ko-KR" sz="2000" u="sng">
                <a:solidFill>
                  <a:srgbClr val="333333"/>
                </a:solidFill>
                <a:latin typeface="맑은 고딕"/>
                <a:ea typeface="맑은 고딕"/>
              </a:rPr>
              <a:t>선택적인 </a:t>
            </a:r>
            <a:r>
              <a:rPr b="1" i="1" lang="ko-KR" sz="2000" u="sng">
                <a:solidFill>
                  <a:srgbClr val="333333"/>
                </a:solidFill>
                <a:latin typeface="맑은 고딕"/>
                <a:ea typeface="맑은 고딕"/>
              </a:rPr>
              <a:t>flag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의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OR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연산으로 나타냄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          ①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, ②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의 플래그는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fcntl.h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 포함되어 있다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①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은 필수로 적어야한다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.  </a:t>
            </a:r>
            <a:endParaRPr/>
          </a:p>
          <a:p>
            <a:pPr>
              <a:lnSpc>
                <a:spcPct val="100000"/>
              </a:lnSpc>
            </a:pP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①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파일 액세스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flag :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다음 중 하나만 사용할 수 있다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(O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은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-&gt; Open)</a:t>
            </a:r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3.1 open()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열기</a:t>
            </a:r>
            <a:endParaRPr/>
          </a:p>
        </p:txBody>
      </p:sp>
      <p:graphicFrame>
        <p:nvGraphicFramePr>
          <p:cNvPr id="94" name="Table 4"/>
          <p:cNvGraphicFramePr/>
          <p:nvPr/>
        </p:nvGraphicFramePr>
        <p:xfrm>
          <a:off x="2933640" y="4076640"/>
          <a:ext cx="5162040" cy="1877760"/>
        </p:xfrm>
        <a:graphic>
          <a:graphicData uri="http://schemas.openxmlformats.org/drawingml/2006/table">
            <a:tbl>
              <a:tblPr/>
              <a:tblGrid>
                <a:gridCol w="2073240"/>
                <a:gridCol w="3089160"/>
              </a:tblGrid>
              <a:tr h="407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모드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값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 8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진수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/>
                    </a:p>
                  </a:txBody>
                  <a:tcPr/>
                </a:tc>
              </a:tr>
              <a:tr h="490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O_RDONLY (00)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읽기 전용으로 열기</a:t>
                      </a:r>
                      <a:endParaRPr/>
                    </a:p>
                  </a:txBody>
                  <a:tcPr/>
                </a:tc>
              </a:tr>
              <a:tr h="488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O_WRONLY (01)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쓰기 전용으로 열기</a:t>
                      </a:r>
                      <a:endParaRPr/>
                    </a:p>
                  </a:txBody>
                  <a:tcPr/>
                </a:tc>
              </a:tr>
              <a:tr h="49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O_RDWR (02)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읽기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쓰기용으로 열기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CustomShape 5"/>
          <p:cNvSpPr/>
          <p:nvPr/>
        </p:nvSpPr>
        <p:spPr>
          <a:xfrm>
            <a:off x="1347840" y="1123920"/>
            <a:ext cx="8276760" cy="6390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open (const char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pathname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flags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open (const char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*pathname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flags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mode_t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mode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687B261-4573-4849-ABC9-EEB8A73CB22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1276200" y="1341360"/>
            <a:ext cx="8927640" cy="40932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②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선택적인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flag</a:t>
            </a:r>
            <a:endParaRPr/>
          </a:p>
        </p:txBody>
      </p:sp>
      <p:sp>
        <p:nvSpPr>
          <p:cNvPr id="98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3.1 open() : 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열기</a:t>
            </a:r>
            <a:endParaRPr/>
          </a:p>
        </p:txBody>
      </p:sp>
      <p:graphicFrame>
        <p:nvGraphicFramePr>
          <p:cNvPr id="99" name="Table 4"/>
          <p:cNvGraphicFramePr/>
          <p:nvPr/>
        </p:nvGraphicFramePr>
        <p:xfrm>
          <a:off x="1889280" y="2060640"/>
          <a:ext cx="8135640" cy="1889280"/>
        </p:xfrm>
        <a:graphic>
          <a:graphicData uri="http://schemas.openxmlformats.org/drawingml/2006/table">
            <a:tbl>
              <a:tblPr/>
              <a:tblGrid>
                <a:gridCol w="2638080"/>
                <a:gridCol w="5497560"/>
              </a:tblGrid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모드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값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 8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진수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O_APPEND (02000)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파일의 끝에서부터 데이터를 추가하여 쓴다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O_TRUNC (01000)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파일의 크기를 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으로 만든다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내용삭제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/>
                    </a:p>
                  </a:txBody>
                  <a:tcPr/>
                </a:tc>
              </a:tr>
              <a:tr h="695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O_CREAT (0100)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파일이 존재하지 않을 경우 생성한다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 Mode</a:t>
                      </a: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를 설정한다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CustomShape 5"/>
          <p:cNvSpPr/>
          <p:nvPr/>
        </p:nvSpPr>
        <p:spPr>
          <a:xfrm>
            <a:off x="3436200" y="4941360"/>
            <a:ext cx="583236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100">
                <a:solidFill>
                  <a:srgbClr val="333333"/>
                </a:solidFill>
                <a:latin typeface="Tahoma"/>
                <a:ea typeface="굴림체"/>
              </a:rPr>
              <a:t>O_CREAT</a:t>
            </a:r>
            <a:r>
              <a:rPr b="1" lang="en-US" sz="2100">
                <a:solidFill>
                  <a:srgbClr val="333333"/>
                </a:solidFill>
                <a:latin typeface="Tahoma"/>
                <a:ea typeface="굴림체"/>
              </a:rPr>
              <a:t>사용 시에는 반드시 모드 옵션을 적어야한다</a:t>
            </a:r>
            <a:r>
              <a:rPr b="1" lang="en-US" sz="2100">
                <a:solidFill>
                  <a:srgbClr val="333333"/>
                </a:solidFill>
                <a:latin typeface="Tahoma"/>
                <a:ea typeface="굴림체"/>
              </a:rPr>
              <a:t>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05E7F84-B0BC-4026-A7CE-1597323A786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1382760" y="3907800"/>
            <a:ext cx="8927640" cy="209268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Flag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O_CREAT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를 지정한 경우에만 필요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0~8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비트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파일의 보호 모드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sticky 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비트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공유모드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):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333333"/>
                </a:solidFill>
                <a:latin typeface="맑은 고딕"/>
                <a:ea typeface="맑은 고딕"/>
              </a:rPr>
              <a:t>여러 사용자들이 </a:t>
            </a:r>
            <a:r>
              <a:rPr lang="ko-KR">
                <a:solidFill>
                  <a:srgbClr val="ff0000"/>
                </a:solidFill>
                <a:latin typeface="맑은 고딕"/>
                <a:ea typeface="맑은 고딕"/>
              </a:rPr>
              <a:t>이용하는 실행파일에 설정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ff0000"/>
                </a:solidFill>
                <a:latin typeface="맑은 고딕"/>
                <a:ea typeface="맑은 고딕"/>
              </a:rPr>
              <a:t>실행 후 텍스트 이미지를 메모리</a:t>
            </a:r>
            <a:r>
              <a:rPr lang="ko-KR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lang="ko-KR">
                <a:solidFill>
                  <a:srgbClr val="ff0000"/>
                </a:solidFill>
                <a:latin typeface="맑은 고딕"/>
                <a:ea typeface="맑은 고딕"/>
              </a:rPr>
              <a:t>또는 </a:t>
            </a:r>
            <a:r>
              <a:rPr lang="ko-KR">
                <a:solidFill>
                  <a:srgbClr val="ff0000"/>
                </a:solidFill>
                <a:latin typeface="맑은 고딕"/>
                <a:ea typeface="맑은 고딕"/>
              </a:rPr>
              <a:t>swap space)</a:t>
            </a:r>
            <a:r>
              <a:rPr lang="ko-KR">
                <a:solidFill>
                  <a:srgbClr val="ff0000"/>
                </a:solidFill>
                <a:latin typeface="맑은 고딕"/>
                <a:ea typeface="맑은 고딕"/>
              </a:rPr>
              <a:t>에 보관함으로써 다음 번에 실행될 때 빠르게 실행되도록 하기 위해 지정</a:t>
            </a:r>
            <a:endParaRPr/>
          </a:p>
        </p:txBody>
      </p:sp>
      <p:sp>
        <p:nvSpPr>
          <p:cNvPr id="103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3.1 open() : mode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로 설정하는 파일 속성 정보</a:t>
            </a:r>
            <a:endParaRPr/>
          </a:p>
        </p:txBody>
      </p:sp>
      <p:graphicFrame>
        <p:nvGraphicFramePr>
          <p:cNvPr id="104" name="Table 4"/>
          <p:cNvGraphicFramePr/>
          <p:nvPr/>
        </p:nvGraphicFramePr>
        <p:xfrm>
          <a:off x="2017800" y="1395360"/>
          <a:ext cx="5414760" cy="577440"/>
        </p:xfrm>
        <a:graphic>
          <a:graphicData uri="http://schemas.openxmlformats.org/drawingml/2006/table">
            <a:tbl>
              <a:tblPr/>
              <a:tblGrid>
                <a:gridCol w="450720"/>
                <a:gridCol w="452160"/>
                <a:gridCol w="450720"/>
                <a:gridCol w="450720"/>
                <a:gridCol w="450720"/>
                <a:gridCol w="452160"/>
                <a:gridCol w="450720"/>
                <a:gridCol w="450720"/>
                <a:gridCol w="450720"/>
                <a:gridCol w="452160"/>
                <a:gridCol w="450720"/>
                <a:gridCol w="452520"/>
              </a:tblGrid>
              <a:tr h="57780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05" name="CustomShape 5"/>
          <p:cNvSpPr/>
          <p:nvPr/>
        </p:nvSpPr>
        <p:spPr>
          <a:xfrm>
            <a:off x="1967040" y="1052640"/>
            <a:ext cx="5790960" cy="333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11   10     9    8     7     6     5    4    3      2    1    0</a:t>
            </a:r>
            <a:endParaRPr/>
          </a:p>
        </p:txBody>
      </p:sp>
      <p:sp>
        <p:nvSpPr>
          <p:cNvPr id="106" name="Line 6"/>
          <p:cNvSpPr/>
          <p:nvPr/>
        </p:nvSpPr>
        <p:spPr>
          <a:xfrm>
            <a:off x="3371760" y="1968480"/>
            <a:ext cx="0" cy="77472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140000" sp="105000"/>
            </a:custDash>
            <a:round/>
          </a:ln>
        </p:spPr>
      </p:sp>
      <p:sp>
        <p:nvSpPr>
          <p:cNvPr id="107" name="Line 7"/>
          <p:cNvSpPr/>
          <p:nvPr/>
        </p:nvSpPr>
        <p:spPr>
          <a:xfrm>
            <a:off x="7429320" y="1968480"/>
            <a:ext cx="0" cy="77472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140000" sp="105000"/>
            </a:custDash>
            <a:round/>
          </a:ln>
        </p:spPr>
      </p:sp>
      <p:sp>
        <p:nvSpPr>
          <p:cNvPr id="108" name="Line 8"/>
          <p:cNvSpPr/>
          <p:nvPr/>
        </p:nvSpPr>
        <p:spPr>
          <a:xfrm>
            <a:off x="6083280" y="1968480"/>
            <a:ext cx="0" cy="47304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140000" sp="105000"/>
            </a:custDash>
            <a:round/>
          </a:ln>
        </p:spPr>
      </p:sp>
      <p:sp>
        <p:nvSpPr>
          <p:cNvPr id="109" name="Line 9"/>
          <p:cNvSpPr/>
          <p:nvPr/>
        </p:nvSpPr>
        <p:spPr>
          <a:xfrm>
            <a:off x="4735440" y="1968480"/>
            <a:ext cx="0" cy="441000"/>
          </a:xfrm>
          <a:prstGeom prst="line">
            <a:avLst/>
          </a:prstGeom>
          <a:ln cap="rnd" w="9360">
            <a:solidFill>
              <a:srgbClr val="333333"/>
            </a:solidFill>
            <a:custDash>
              <a:ds d="140000" sp="105000"/>
            </a:custDash>
            <a:round/>
          </a:ln>
        </p:spPr>
      </p:sp>
      <p:sp>
        <p:nvSpPr>
          <p:cNvPr id="110" name="CustomShape 10"/>
          <p:cNvSpPr/>
          <p:nvPr/>
        </p:nvSpPr>
        <p:spPr>
          <a:xfrm>
            <a:off x="3431160" y="1901880"/>
            <a:ext cx="23760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r</a:t>
            </a:r>
            <a:endParaRPr/>
          </a:p>
        </p:txBody>
      </p:sp>
      <p:sp>
        <p:nvSpPr>
          <p:cNvPr id="111" name="CustomShape 11"/>
          <p:cNvSpPr/>
          <p:nvPr/>
        </p:nvSpPr>
        <p:spPr>
          <a:xfrm>
            <a:off x="3948840" y="1901880"/>
            <a:ext cx="29844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w</a:t>
            </a:r>
            <a:endParaRPr/>
          </a:p>
        </p:txBody>
      </p:sp>
      <p:sp>
        <p:nvSpPr>
          <p:cNvPr id="112" name="CustomShape 12"/>
          <p:cNvSpPr/>
          <p:nvPr/>
        </p:nvSpPr>
        <p:spPr>
          <a:xfrm>
            <a:off x="4393800" y="1901880"/>
            <a:ext cx="25884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x</a:t>
            </a:r>
            <a:endParaRPr/>
          </a:p>
        </p:txBody>
      </p:sp>
      <p:sp>
        <p:nvSpPr>
          <p:cNvPr id="113" name="CustomShape 13"/>
          <p:cNvSpPr/>
          <p:nvPr/>
        </p:nvSpPr>
        <p:spPr>
          <a:xfrm>
            <a:off x="4852080" y="1901880"/>
            <a:ext cx="23760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r</a:t>
            </a:r>
            <a:endParaRPr/>
          </a:p>
        </p:txBody>
      </p:sp>
      <p:sp>
        <p:nvSpPr>
          <p:cNvPr id="114" name="CustomShape 14"/>
          <p:cNvSpPr/>
          <p:nvPr/>
        </p:nvSpPr>
        <p:spPr>
          <a:xfrm>
            <a:off x="5304600" y="1901880"/>
            <a:ext cx="29844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w</a:t>
            </a:r>
            <a:endParaRPr/>
          </a:p>
        </p:txBody>
      </p:sp>
      <p:sp>
        <p:nvSpPr>
          <p:cNvPr id="115" name="CustomShape 15"/>
          <p:cNvSpPr/>
          <p:nvPr/>
        </p:nvSpPr>
        <p:spPr>
          <a:xfrm>
            <a:off x="5741640" y="1901880"/>
            <a:ext cx="25884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x</a:t>
            </a:r>
            <a:endParaRPr/>
          </a:p>
        </p:txBody>
      </p:sp>
      <p:sp>
        <p:nvSpPr>
          <p:cNvPr id="116" name="CustomShape 16"/>
          <p:cNvSpPr/>
          <p:nvPr/>
        </p:nvSpPr>
        <p:spPr>
          <a:xfrm>
            <a:off x="6184080" y="1901880"/>
            <a:ext cx="23760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r</a:t>
            </a:r>
            <a:endParaRPr/>
          </a:p>
        </p:txBody>
      </p:sp>
      <p:sp>
        <p:nvSpPr>
          <p:cNvPr id="117" name="CustomShape 17"/>
          <p:cNvSpPr/>
          <p:nvPr/>
        </p:nvSpPr>
        <p:spPr>
          <a:xfrm>
            <a:off x="6644520" y="1901880"/>
            <a:ext cx="29844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w</a:t>
            </a:r>
            <a:endParaRPr/>
          </a:p>
        </p:txBody>
      </p:sp>
      <p:sp>
        <p:nvSpPr>
          <p:cNvPr id="118" name="CustomShape 18"/>
          <p:cNvSpPr/>
          <p:nvPr/>
        </p:nvSpPr>
        <p:spPr>
          <a:xfrm>
            <a:off x="7105320" y="1901880"/>
            <a:ext cx="25884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x</a:t>
            </a:r>
            <a:endParaRPr/>
          </a:p>
        </p:txBody>
      </p:sp>
      <p:sp>
        <p:nvSpPr>
          <p:cNvPr id="119" name="CustomShape 19"/>
          <p:cNvSpPr/>
          <p:nvPr/>
        </p:nvSpPr>
        <p:spPr>
          <a:xfrm>
            <a:off x="3667680" y="2098800"/>
            <a:ext cx="64296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owner</a:t>
            </a:r>
            <a:endParaRPr/>
          </a:p>
        </p:txBody>
      </p:sp>
      <p:sp>
        <p:nvSpPr>
          <p:cNvPr id="120" name="CustomShape 20"/>
          <p:cNvSpPr/>
          <p:nvPr/>
        </p:nvSpPr>
        <p:spPr>
          <a:xfrm>
            <a:off x="5091840" y="2098800"/>
            <a:ext cx="61560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group</a:t>
            </a:r>
            <a:endParaRPr/>
          </a:p>
        </p:txBody>
      </p:sp>
      <p:sp>
        <p:nvSpPr>
          <p:cNvPr id="121" name="CustomShape 21"/>
          <p:cNvSpPr/>
          <p:nvPr/>
        </p:nvSpPr>
        <p:spPr>
          <a:xfrm>
            <a:off x="6450120" y="2098800"/>
            <a:ext cx="58176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other</a:t>
            </a:r>
            <a:endParaRPr/>
          </a:p>
        </p:txBody>
      </p:sp>
      <p:sp>
        <p:nvSpPr>
          <p:cNvPr id="122" name="CustomShape 22"/>
          <p:cNvSpPr/>
          <p:nvPr/>
        </p:nvSpPr>
        <p:spPr>
          <a:xfrm>
            <a:off x="4866480" y="2484360"/>
            <a:ext cx="10407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보호모드</a:t>
            </a:r>
            <a:endParaRPr/>
          </a:p>
        </p:txBody>
      </p:sp>
      <p:sp>
        <p:nvSpPr>
          <p:cNvPr id="123" name="Line 23"/>
          <p:cNvSpPr/>
          <p:nvPr/>
        </p:nvSpPr>
        <p:spPr>
          <a:xfrm>
            <a:off x="6080040" y="2662200"/>
            <a:ext cx="133164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24" name="Line 24"/>
          <p:cNvSpPr/>
          <p:nvPr/>
        </p:nvSpPr>
        <p:spPr>
          <a:xfrm flipH="1">
            <a:off x="3371760" y="2662200"/>
            <a:ext cx="13716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25" name="CustomShape 25"/>
          <p:cNvSpPr/>
          <p:nvPr/>
        </p:nvSpPr>
        <p:spPr>
          <a:xfrm>
            <a:off x="3418200" y="2828880"/>
            <a:ext cx="2394000" cy="729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Sticky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비트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: 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셋 그룹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ID (setgid)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비트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: 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셋 사용자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ID (setuid)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비트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: s</a:t>
            </a:r>
            <a:endParaRPr/>
          </a:p>
        </p:txBody>
      </p:sp>
      <p:sp>
        <p:nvSpPr>
          <p:cNvPr id="126" name="Line 26"/>
          <p:cNvSpPr/>
          <p:nvPr/>
        </p:nvSpPr>
        <p:spPr>
          <a:xfrm>
            <a:off x="3182760" y="2979720"/>
            <a:ext cx="11412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27" name="Line 27"/>
          <p:cNvSpPr/>
          <p:nvPr/>
        </p:nvSpPr>
        <p:spPr>
          <a:xfrm>
            <a:off x="2779560" y="3198600"/>
            <a:ext cx="53172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28" name="Line 28"/>
          <p:cNvSpPr/>
          <p:nvPr/>
        </p:nvSpPr>
        <p:spPr>
          <a:xfrm>
            <a:off x="2344680" y="3398760"/>
            <a:ext cx="95220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29" name="Line 29"/>
          <p:cNvSpPr/>
          <p:nvPr/>
        </p:nvSpPr>
        <p:spPr>
          <a:xfrm flipV="1">
            <a:off x="3174840" y="2000160"/>
            <a:ext cx="0" cy="9716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30" name="Line 30"/>
          <p:cNvSpPr/>
          <p:nvPr/>
        </p:nvSpPr>
        <p:spPr>
          <a:xfrm flipV="1">
            <a:off x="2778120" y="1992240"/>
            <a:ext cx="0" cy="119988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31" name="Line 31"/>
          <p:cNvSpPr/>
          <p:nvPr/>
        </p:nvSpPr>
        <p:spPr>
          <a:xfrm flipV="1">
            <a:off x="2339640" y="1982520"/>
            <a:ext cx="0" cy="141300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1D61676-7357-4594-A7A3-126D929C319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1131840" y="908640"/>
            <a:ext cx="8927640" cy="534276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실행화일에대해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ko-KR">
                <a:solidFill>
                  <a:srgbClr val="ff0000"/>
                </a:solidFill>
                <a:latin typeface="맑은 고딕"/>
                <a:ea typeface="맑은 고딕"/>
              </a:rPr>
              <a:t>기본적으로 실행파일에 대해서만 가능하다</a:t>
            </a:r>
            <a:r>
              <a:rPr b="1" lang="ko-KR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  <a:r>
              <a:rPr b="1" lang="ko-KR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setuid 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비트 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: 1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로 셋트 되면 일반사용자가 해당 파일 소유자의 권한으로 파일을 실행할 수 있도록 해준다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setgid 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비트 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: 1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로 셋트 되면 일반그룹이 해당 그룹 소유자의  권한으로 파일을 실행 할 수 있도록 해준다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setuid , setgid 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비트를 설정하면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그 파일을 실행하고 있는 동안만 그 프로세스의 실효 사용자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ID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와 실효 그룹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ID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를 그 실행파일의 소유자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ID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와 그룹 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ID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로 변경할 수 있다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1400">
                <a:solidFill>
                  <a:srgbClr val="ff0000"/>
                </a:solidFill>
                <a:latin typeface="맑은 고딕"/>
                <a:ea typeface="맑은 고딕"/>
              </a:rPr>
              <a:t>예 </a:t>
            </a:r>
            <a:r>
              <a:rPr lang="ko-KR" sz="1400">
                <a:solidFill>
                  <a:srgbClr val="ff0000"/>
                </a:solidFill>
                <a:latin typeface="맑은 고딕"/>
                <a:ea typeface="맑은 고딕"/>
              </a:rPr>
              <a:t>: root </a:t>
            </a:r>
            <a:r>
              <a:rPr lang="ko-KR" sz="1400">
                <a:solidFill>
                  <a:srgbClr val="ff0000"/>
                </a:solidFill>
                <a:latin typeface="맑은 고딕"/>
                <a:ea typeface="맑은 고딕"/>
              </a:rPr>
              <a:t>사용자만이 실행할 수 있는 프로그램을 </a:t>
            </a:r>
            <a:r>
              <a:rPr lang="ko-KR" sz="1400">
                <a:solidFill>
                  <a:srgbClr val="ff0000"/>
                </a:solidFill>
                <a:latin typeface="맑은 고딕"/>
                <a:ea typeface="맑은 고딕"/>
              </a:rPr>
              <a:t>setuid/setgid </a:t>
            </a:r>
            <a:r>
              <a:rPr lang="ko-KR" sz="1400">
                <a:solidFill>
                  <a:srgbClr val="ff0000"/>
                </a:solidFill>
                <a:latin typeface="맑은 고딕"/>
                <a:ea typeface="맑은 고딕"/>
              </a:rPr>
              <a:t>비트를 설정하여 일반 사용자가 실행할 수 있도록 해 준다  </a:t>
            </a:r>
            <a:r>
              <a:rPr b="1" lang="ko-KR" sz="1400">
                <a:solidFill>
                  <a:srgbClr val="333333"/>
                </a:solidFill>
                <a:latin typeface="맑은 고딕"/>
                <a:ea typeface="맑은 고딕"/>
              </a:rPr>
              <a:t>ex) ls -al /usr/bin/passwd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예를 들어 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0755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로 오픈된 “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testfile”</a:t>
            </a:r>
            <a:r>
              <a:rPr lang="ko-KR" sz="1400">
                <a:solidFill>
                  <a:srgbClr val="333333"/>
                </a:solidFill>
                <a:latin typeface="맑은 고딕"/>
                <a:ea typeface="맑은 고딕"/>
              </a:rPr>
              <a:t>이 있다고 가정할떄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chmod 4755 testfile – set uid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가 되어서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rw</a:t>
            </a:r>
            <a:r>
              <a:rPr lang="ko-KR" sz="2000">
                <a:solidFill>
                  <a:srgbClr val="ff0000"/>
                </a:solidFill>
                <a:latin typeface="맑은 고딕"/>
                <a:ea typeface="맑은 고딕"/>
              </a:rPr>
              <a:t>s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r_x_r_x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chmod 2755 testfile – set gid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가 되어서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rwxr_</a:t>
            </a:r>
            <a:r>
              <a:rPr lang="ko-KR" sz="2000">
                <a:solidFill>
                  <a:srgbClr val="ff0000"/>
                </a:solidFill>
                <a:latin typeface="맑은 고딕"/>
                <a:ea typeface="맑은 고딕"/>
              </a:rPr>
              <a:t>s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_r_x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chmod 6755 testfile – set uid, set gid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가 되어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rw</a:t>
            </a:r>
            <a:r>
              <a:rPr lang="ko-KR" sz="2000">
                <a:solidFill>
                  <a:srgbClr val="ff0000"/>
                </a:solidFill>
                <a:latin typeface="맑은 고딕"/>
                <a:ea typeface="맑은 고딕"/>
              </a:rPr>
              <a:t>s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r_</a:t>
            </a:r>
            <a:r>
              <a:rPr lang="ko-KR" sz="2000">
                <a:solidFill>
                  <a:srgbClr val="ff0000"/>
                </a:solidFill>
                <a:latin typeface="맑은 고딕"/>
                <a:ea typeface="맑은 고딕"/>
              </a:rPr>
              <a:t>s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_r_x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chmod 1755  testfile – set sticky it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가 되어서 </a:t>
            </a:r>
            <a:r>
              <a:rPr lang="ko-KR" sz="2000">
                <a:solidFill>
                  <a:srgbClr val="333333"/>
                </a:solidFill>
                <a:latin typeface="맑은 고딕"/>
                <a:ea typeface="맑은 고딕"/>
              </a:rPr>
              <a:t>rwxr_x_r_</a:t>
            </a:r>
            <a:r>
              <a:rPr lang="ko-KR" sz="2000">
                <a:solidFill>
                  <a:srgbClr val="ff0000"/>
                </a:solidFill>
                <a:latin typeface="맑은 고딕"/>
                <a:ea typeface="맑은 고딕"/>
              </a:rPr>
              <a:t>t</a:t>
            </a:r>
            <a:endParaRPr/>
          </a:p>
        </p:txBody>
      </p:sp>
      <p:sp>
        <p:nvSpPr>
          <p:cNvPr id="134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3.1 open() : mode</a:t>
            </a: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로 설정하는 파일 속성 정보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995720" y="6492960"/>
            <a:ext cx="1171080" cy="3646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2CA4AE1-0A86-4E1A-8CA2-9342B931B29F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1203480" y="1989000"/>
            <a:ext cx="8927640" cy="3120840"/>
          </a:xfrm>
          <a:prstGeom prst="rect">
            <a:avLst/>
          </a:prstGeom>
        </p:spPr>
        <p:txBody>
          <a:bodyPr lIns="103680" rIns="103680" tIns="51840" bIns="51840"/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O_CREAT flag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를 사용하여 파일 생성시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, </a:t>
            </a:r>
            <a:r>
              <a:rPr b="1" lang="ko-KR" sz="2000">
                <a:solidFill>
                  <a:srgbClr val="ff0000"/>
                </a:solidFill>
                <a:latin typeface="맑은 고딕"/>
                <a:ea typeface="맑은 고딕"/>
              </a:rPr>
              <a:t>다음의 매개인자를 사용한다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세 번째 인자인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mode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는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sys/stat.h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에서 정의된 플래그의 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OR</a:t>
            </a:r>
            <a:r>
              <a:rPr b="1" lang="ko-KR" sz="2000">
                <a:solidFill>
                  <a:srgbClr val="333333"/>
                </a:solidFill>
                <a:latin typeface="맑은 고딕"/>
                <a:ea typeface="맑은 고딕"/>
              </a:rPr>
              <a:t>연산으로 만들어진다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919080" y="231840"/>
            <a:ext cx="10034280" cy="553680"/>
          </a:xfrm>
          <a:prstGeom prst="rect">
            <a:avLst/>
          </a:prstGeom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ko-KR" sz="2400">
                <a:solidFill>
                  <a:srgbClr val="333333"/>
                </a:solidFill>
                <a:latin typeface="휴먼엑스포"/>
                <a:ea typeface="휴먼엑스포"/>
              </a:rPr>
              <a:t>3.1 open() : mode</a:t>
            </a:r>
            <a:endParaRPr/>
          </a:p>
        </p:txBody>
      </p:sp>
      <p:graphicFrame>
        <p:nvGraphicFramePr>
          <p:cNvPr id="138" name="Table 4"/>
          <p:cNvGraphicFramePr/>
          <p:nvPr/>
        </p:nvGraphicFramePr>
        <p:xfrm>
          <a:off x="2095560" y="2571840"/>
          <a:ext cx="5256000" cy="1584720"/>
        </p:xfrm>
        <a:graphic>
          <a:graphicData uri="http://schemas.openxmlformats.org/drawingml/2006/table">
            <a:tbl>
              <a:tblPr/>
              <a:tblGrid>
                <a:gridCol w="1584000"/>
                <a:gridCol w="3672000"/>
              </a:tblGrid>
              <a:tr h="385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매크로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의미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S_IRUSR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소유자에게 읽기 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S_IWUSR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소유자에게 쓰기 권한</a:t>
                      </a:r>
                      <a:endParaRPr/>
                    </a:p>
                  </a:txBody>
                  <a:tcPr/>
                </a:tc>
              </a:tr>
              <a:tr h="40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S_IXUSR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소유자에게 실행 권한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9" name="CustomShape 5"/>
          <p:cNvSpPr/>
          <p:nvPr/>
        </p:nvSpPr>
        <p:spPr>
          <a:xfrm>
            <a:off x="1347840" y="1268280"/>
            <a:ext cx="8276760" cy="3646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open (const char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*pathname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flags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</a:t>
            </a:r>
            <a:r>
              <a:rPr lang="en-US" u="sng">
                <a:solidFill>
                  <a:srgbClr val="333333"/>
                </a:solidFill>
                <a:latin typeface="맑은 고딕"/>
                <a:ea typeface="맑은 고딕"/>
              </a:rPr>
              <a:t>mode_t </a:t>
            </a:r>
            <a:r>
              <a:rPr i="1" lang="en-US" u="sng">
                <a:solidFill>
                  <a:srgbClr val="333333"/>
                </a:solidFill>
                <a:latin typeface="맑은 고딕"/>
                <a:ea typeface="맑은 고딕"/>
              </a:rPr>
              <a:t>mode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