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6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6540480"/>
            <a:ext cx="2997000" cy="27504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20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나눔고딕"/>
              </a:rPr>
              <a:t>제목 텍스트의 서식을 편집하려면 클릭하십시오</a:t>
            </a:r>
            <a:r>
              <a:rPr lang="en-US">
                <a:latin typeface="나눔고딕"/>
              </a:rPr>
              <a:t>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2560" y="6540480"/>
            <a:ext cx="2997000" cy="27504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1880" y="6572160"/>
            <a:ext cx="2644200" cy="27612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Copyright © 2008 all rights reserved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2560" y="6540480"/>
            <a:ext cx="2998080" cy="27612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52600" y="2000160"/>
            <a:ext cx="81752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4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장 –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File Operation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206157C-992A-4019-A1A9-04FF0BD9A01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2523960" y="3500280"/>
            <a:ext cx="6105240" cy="712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File Operation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에 대한 내용을 소개합니다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관련된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System Call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들도 함께 소개합니다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C7455D4-8E20-4B34-9334-6A06D5E0942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1276200" y="1197000"/>
            <a:ext cx="8926200" cy="3519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directory block has file lists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names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numbers for the files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hard link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Link between file name of directory block and i-node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Use i-node number to make the link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Cf) UNIX command ‘ln’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number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Assigned number in i-node list of a file system(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시스템이 부여한 넘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Hard link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는 같은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file system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내부에서만 가능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directory block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0128A3A-112B-46A2-AF14-B6F9326636D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1276200" y="1197000"/>
            <a:ext cx="8926200" cy="3679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Symbolic link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contents of file (data block) is the pathname of the target link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ex)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l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rwxrwxrwx 1 root   7   Sep 25  07:14   lib -&gt;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/usr/lib(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데이터 파일내의 실제 내용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, path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가 있다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.)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name: lib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Contents of file: /usr/lib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size: 7 bytes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cf) UNIX command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‘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ln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–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/usr/lib lib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  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심볼릭링크는 어떤 파일을 가리키고 있는 파일을 뜻 합니다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Link count of i-node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파일 삭제 시 이 정보가 굉장히 중요해진다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Stat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구조체의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st_link 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Number of directory entries that is pointing to an i-node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 the example in the previous page, link count is 2 because two directory entries are pointing to the same i-node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링크 카운트가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개일 시 하나를 삭제해도 실제로 파일시스템에는 아직까지 존재한다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 0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이 되어야 비로소 삭제되는 것이다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directory block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A169E4E-85DF-48D5-9C98-0FE3FC54748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1276200" y="1197000"/>
            <a:ext cx="8926200" cy="3519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directory block has file lists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names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numbers for the files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hard link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Link between file name of directory block and i-node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Use i-node number to make the link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Cf) UNIX command ‘ln’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number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Assigned number in i-node list of a file system(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시스템이 부여한 넘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Hard link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는 같은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file system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내부에서만 가능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directory block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AAA2898-7290-4CC7-86C3-AE45B54F343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1276200" y="1197000"/>
            <a:ext cx="8926200" cy="3106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Deleting a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If a file is deleted in a directory block, link count of i-node decreases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00cc"/>
                </a:solidFill>
                <a:latin typeface="맑은 고딕"/>
                <a:ea typeface="맑은 고딕"/>
              </a:rPr>
              <a:t>If link count become zero, both i-node and data blocks of a file are deleted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Moving a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UNIX command: mv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Directory entry is changed without changing the i-node and data block of file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operations on file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E1E33FF-E2BF-4CA6-B91A-CA30D712A27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Link Count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개수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1693800" y="1574640"/>
            <a:ext cx="832932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86" name="CustomShape 4"/>
          <p:cNvSpPr/>
          <p:nvPr/>
        </p:nvSpPr>
        <p:spPr>
          <a:xfrm>
            <a:off x="1695600" y="1573200"/>
            <a:ext cx="99180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87" name="CustomShape 5"/>
          <p:cNvSpPr/>
          <p:nvPr/>
        </p:nvSpPr>
        <p:spPr>
          <a:xfrm>
            <a:off x="1800360" y="1679400"/>
            <a:ext cx="77940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i-list</a:t>
            </a:r>
            <a:endParaRPr/>
          </a:p>
        </p:txBody>
      </p:sp>
      <p:sp>
        <p:nvSpPr>
          <p:cNvPr id="288" name="Line 6"/>
          <p:cNvSpPr/>
          <p:nvPr/>
        </p:nvSpPr>
        <p:spPr>
          <a:xfrm flipH="1">
            <a:off x="1469880" y="2130120"/>
            <a:ext cx="231840" cy="145116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89" name="Line 7"/>
          <p:cNvSpPr/>
          <p:nvPr/>
        </p:nvSpPr>
        <p:spPr>
          <a:xfrm>
            <a:off x="2687400" y="2133360"/>
            <a:ext cx="2471760" cy="137160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90" name="CustomShape 8"/>
          <p:cNvSpPr/>
          <p:nvPr/>
        </p:nvSpPr>
        <p:spPr>
          <a:xfrm>
            <a:off x="1484280" y="3575160"/>
            <a:ext cx="371628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91" name="CustomShape 9"/>
          <p:cNvSpPr/>
          <p:nvPr/>
        </p:nvSpPr>
        <p:spPr>
          <a:xfrm>
            <a:off x="3233880" y="157464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92" name="CustomShape 10"/>
          <p:cNvSpPr/>
          <p:nvPr/>
        </p:nvSpPr>
        <p:spPr>
          <a:xfrm>
            <a:off x="3281400" y="160488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93" name="CustomShape 11"/>
          <p:cNvSpPr/>
          <p:nvPr/>
        </p:nvSpPr>
        <p:spPr>
          <a:xfrm>
            <a:off x="4230720" y="157464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94" name="CustomShape 12"/>
          <p:cNvSpPr/>
          <p:nvPr/>
        </p:nvSpPr>
        <p:spPr>
          <a:xfrm>
            <a:off x="4278240" y="161136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95" name="CustomShape 13"/>
          <p:cNvSpPr/>
          <p:nvPr/>
        </p:nvSpPr>
        <p:spPr>
          <a:xfrm>
            <a:off x="7585200" y="1574640"/>
            <a:ext cx="102852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96" name="CustomShape 14"/>
          <p:cNvSpPr/>
          <p:nvPr/>
        </p:nvSpPr>
        <p:spPr>
          <a:xfrm>
            <a:off x="7524720" y="1604880"/>
            <a:ext cx="115704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97" name="CustomShape 15"/>
          <p:cNvSpPr/>
          <p:nvPr/>
        </p:nvSpPr>
        <p:spPr>
          <a:xfrm>
            <a:off x="5776200" y="1574640"/>
            <a:ext cx="10281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98" name="CustomShape 16"/>
          <p:cNvSpPr/>
          <p:nvPr/>
        </p:nvSpPr>
        <p:spPr>
          <a:xfrm>
            <a:off x="5700600" y="1604880"/>
            <a:ext cx="117936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99" name="Line 17"/>
          <p:cNvSpPr/>
          <p:nvPr/>
        </p:nvSpPr>
        <p:spPr>
          <a:xfrm flipV="1">
            <a:off x="2751120" y="1385640"/>
            <a:ext cx="7221240" cy="20880"/>
          </a:xfrm>
          <a:prstGeom prst="line">
            <a:avLst/>
          </a:prstGeom>
          <a:ln w="9360">
            <a:solidFill>
              <a:srgbClr val="333333"/>
            </a:solidFill>
            <a:round/>
            <a:headEnd len="med" type="triangle" w="lg"/>
            <a:tailEnd len="med" type="triangle" w="lg"/>
          </a:ln>
        </p:spPr>
      </p:sp>
      <p:sp>
        <p:nvSpPr>
          <p:cNvPr id="300" name="CustomShape 18"/>
          <p:cNvSpPr/>
          <p:nvPr/>
        </p:nvSpPr>
        <p:spPr>
          <a:xfrm>
            <a:off x="5060880" y="1214280"/>
            <a:ext cx="3890880" cy="318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blocks and data blocks</a:t>
            </a:r>
            <a:endParaRPr/>
          </a:p>
        </p:txBody>
      </p:sp>
      <p:sp>
        <p:nvSpPr>
          <p:cNvPr id="301" name="CustomShape 19"/>
          <p:cNvSpPr/>
          <p:nvPr/>
        </p:nvSpPr>
        <p:spPr>
          <a:xfrm>
            <a:off x="5346720" y="3772080"/>
            <a:ext cx="1938240" cy="10080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02" name="CustomShape 20"/>
          <p:cNvSpPr/>
          <p:nvPr/>
        </p:nvSpPr>
        <p:spPr>
          <a:xfrm>
            <a:off x="5345280" y="3876840"/>
            <a:ext cx="193824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03" name="CustomShape 21"/>
          <p:cNvSpPr/>
          <p:nvPr/>
        </p:nvSpPr>
        <p:spPr>
          <a:xfrm>
            <a:off x="5386320" y="390672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2549</a:t>
            </a:r>
            <a:endParaRPr/>
          </a:p>
        </p:txBody>
      </p:sp>
      <p:sp>
        <p:nvSpPr>
          <p:cNvPr id="304" name="Line 22"/>
          <p:cNvSpPr/>
          <p:nvPr/>
        </p:nvSpPr>
        <p:spPr>
          <a:xfrm>
            <a:off x="6219720" y="3886200"/>
            <a:ext cx="1440" cy="33156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05" name="CustomShape 23"/>
          <p:cNvSpPr/>
          <p:nvPr/>
        </p:nvSpPr>
        <p:spPr>
          <a:xfrm>
            <a:off x="6248520" y="3902040"/>
            <a:ext cx="96516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</a:t>
            </a:r>
            <a:endParaRPr/>
          </a:p>
        </p:txBody>
      </p:sp>
      <p:sp>
        <p:nvSpPr>
          <p:cNvPr id="306" name="CustomShape 24"/>
          <p:cNvSpPr/>
          <p:nvPr/>
        </p:nvSpPr>
        <p:spPr>
          <a:xfrm>
            <a:off x="7513560" y="4559400"/>
            <a:ext cx="1938240" cy="15030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07" name="Line 25"/>
          <p:cNvSpPr/>
          <p:nvPr/>
        </p:nvSpPr>
        <p:spPr>
          <a:xfrm>
            <a:off x="6805440" y="2133360"/>
            <a:ext cx="490680" cy="163188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08" name="Line 26"/>
          <p:cNvSpPr/>
          <p:nvPr/>
        </p:nvSpPr>
        <p:spPr>
          <a:xfrm flipH="1">
            <a:off x="5356080" y="2098440"/>
            <a:ext cx="407880" cy="16700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09" name="Line 27"/>
          <p:cNvSpPr/>
          <p:nvPr/>
        </p:nvSpPr>
        <p:spPr>
          <a:xfrm flipH="1">
            <a:off x="7503840" y="2109600"/>
            <a:ext cx="81000" cy="24224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10" name="Line 28"/>
          <p:cNvSpPr/>
          <p:nvPr/>
        </p:nvSpPr>
        <p:spPr>
          <a:xfrm>
            <a:off x="8607240" y="2101680"/>
            <a:ext cx="841320" cy="243036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11" name="CustomShape 29"/>
          <p:cNvSpPr/>
          <p:nvPr/>
        </p:nvSpPr>
        <p:spPr>
          <a:xfrm>
            <a:off x="1479600" y="357336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12" name="CustomShape 30"/>
          <p:cNvSpPr/>
          <p:nvPr/>
        </p:nvSpPr>
        <p:spPr>
          <a:xfrm>
            <a:off x="1492200" y="3651120"/>
            <a:ext cx="682560" cy="83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0</a:t>
            </a:r>
            <a:endParaRPr/>
          </a:p>
        </p:txBody>
      </p:sp>
      <p:sp>
        <p:nvSpPr>
          <p:cNvPr id="313" name="CustomShape 31"/>
          <p:cNvSpPr/>
          <p:nvPr/>
        </p:nvSpPr>
        <p:spPr>
          <a:xfrm>
            <a:off x="2608200" y="357336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14" name="Line 32"/>
          <p:cNvSpPr/>
          <p:nvPr/>
        </p:nvSpPr>
        <p:spPr>
          <a:xfrm flipV="1">
            <a:off x="3070080" y="2144520"/>
            <a:ext cx="4870440" cy="14270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15" name="Line 33"/>
          <p:cNvSpPr/>
          <p:nvPr/>
        </p:nvSpPr>
        <p:spPr>
          <a:xfrm flipV="1">
            <a:off x="4309920" y="2111040"/>
            <a:ext cx="2211480" cy="14558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16" name="CustomShape 34"/>
          <p:cNvSpPr/>
          <p:nvPr/>
        </p:nvSpPr>
        <p:spPr>
          <a:xfrm>
            <a:off x="2933640" y="4118040"/>
            <a:ext cx="2473200" cy="50472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17" name="CustomShape 35"/>
          <p:cNvSpPr/>
          <p:nvPr/>
        </p:nvSpPr>
        <p:spPr>
          <a:xfrm>
            <a:off x="2717640" y="4121280"/>
            <a:ext cx="4856040" cy="98388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18" name="CustomShape 36"/>
          <p:cNvSpPr/>
          <p:nvPr/>
        </p:nvSpPr>
        <p:spPr>
          <a:xfrm>
            <a:off x="7737480" y="4313160"/>
            <a:ext cx="1500120" cy="58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</a:t>
            </a:r>
            <a:endParaRPr/>
          </a:p>
        </p:txBody>
      </p:sp>
      <p:sp>
        <p:nvSpPr>
          <p:cNvPr id="319" name="CustomShape 37"/>
          <p:cNvSpPr/>
          <p:nvPr/>
        </p:nvSpPr>
        <p:spPr>
          <a:xfrm>
            <a:off x="5567400" y="3214800"/>
            <a:ext cx="1500120" cy="58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</a:t>
            </a:r>
            <a:endParaRPr/>
          </a:p>
        </p:txBody>
      </p:sp>
      <p:sp>
        <p:nvSpPr>
          <p:cNvPr id="320" name="CustomShape 38"/>
          <p:cNvSpPr/>
          <p:nvPr/>
        </p:nvSpPr>
        <p:spPr>
          <a:xfrm>
            <a:off x="2637000" y="3638520"/>
            <a:ext cx="682560" cy="83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1267</a:t>
            </a:r>
            <a:endParaRPr/>
          </a:p>
        </p:txBody>
      </p:sp>
      <p:sp>
        <p:nvSpPr>
          <p:cNvPr id="321" name="CustomShape 39"/>
          <p:cNvSpPr/>
          <p:nvPr/>
        </p:nvSpPr>
        <p:spPr>
          <a:xfrm>
            <a:off x="3867120" y="356868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22" name="CustomShape 40"/>
          <p:cNvSpPr/>
          <p:nvPr/>
        </p:nvSpPr>
        <p:spPr>
          <a:xfrm>
            <a:off x="3895560" y="3633840"/>
            <a:ext cx="682560" cy="83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2549</a:t>
            </a:r>
            <a:endParaRPr/>
          </a:p>
        </p:txBody>
      </p:sp>
      <p:sp>
        <p:nvSpPr>
          <p:cNvPr id="323" name="CustomShape 41"/>
          <p:cNvSpPr/>
          <p:nvPr/>
        </p:nvSpPr>
        <p:spPr>
          <a:xfrm>
            <a:off x="5346720" y="4218120"/>
            <a:ext cx="193644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24" name="CustomShape 42"/>
          <p:cNvSpPr/>
          <p:nvPr/>
        </p:nvSpPr>
        <p:spPr>
          <a:xfrm>
            <a:off x="5381640" y="424800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1267</a:t>
            </a:r>
            <a:endParaRPr/>
          </a:p>
        </p:txBody>
      </p:sp>
      <p:sp>
        <p:nvSpPr>
          <p:cNvPr id="325" name="Line 43"/>
          <p:cNvSpPr/>
          <p:nvPr/>
        </p:nvSpPr>
        <p:spPr>
          <a:xfrm>
            <a:off x="6221160" y="4222440"/>
            <a:ext cx="1800" cy="33984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26" name="CustomShape 44"/>
          <p:cNvSpPr/>
          <p:nvPr/>
        </p:nvSpPr>
        <p:spPr>
          <a:xfrm>
            <a:off x="4341960" y="4064040"/>
            <a:ext cx="995040" cy="24264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27" name="CustomShape 45"/>
          <p:cNvSpPr/>
          <p:nvPr/>
        </p:nvSpPr>
        <p:spPr>
          <a:xfrm>
            <a:off x="7505640" y="4556160"/>
            <a:ext cx="194292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28" name="CustomShape 46"/>
          <p:cNvSpPr/>
          <p:nvPr/>
        </p:nvSpPr>
        <p:spPr>
          <a:xfrm>
            <a:off x="7547040" y="458640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1267</a:t>
            </a:r>
            <a:endParaRPr/>
          </a:p>
        </p:txBody>
      </p:sp>
      <p:sp>
        <p:nvSpPr>
          <p:cNvPr id="329" name="Line 47"/>
          <p:cNvSpPr/>
          <p:nvPr/>
        </p:nvSpPr>
        <p:spPr>
          <a:xfrm>
            <a:off x="8380080" y="4565520"/>
            <a:ext cx="1800" cy="33156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30" name="CustomShape 48"/>
          <p:cNvSpPr/>
          <p:nvPr/>
        </p:nvSpPr>
        <p:spPr>
          <a:xfrm>
            <a:off x="7507440" y="4894200"/>
            <a:ext cx="194292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31" name="CustomShape 49"/>
          <p:cNvSpPr/>
          <p:nvPr/>
        </p:nvSpPr>
        <p:spPr>
          <a:xfrm>
            <a:off x="7548480" y="492444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332" name="Line 50"/>
          <p:cNvSpPr/>
          <p:nvPr/>
        </p:nvSpPr>
        <p:spPr>
          <a:xfrm>
            <a:off x="8381880" y="4903560"/>
            <a:ext cx="1440" cy="3319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33" name="CustomShape 51"/>
          <p:cNvSpPr/>
          <p:nvPr/>
        </p:nvSpPr>
        <p:spPr>
          <a:xfrm>
            <a:off x="6415200" y="4240080"/>
            <a:ext cx="61092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 .</a:t>
            </a:r>
            <a:endParaRPr/>
          </a:p>
        </p:txBody>
      </p:sp>
      <p:sp>
        <p:nvSpPr>
          <p:cNvPr id="334" name="CustomShape 52"/>
          <p:cNvSpPr/>
          <p:nvPr/>
        </p:nvSpPr>
        <p:spPr>
          <a:xfrm>
            <a:off x="8559720" y="4575240"/>
            <a:ext cx="59184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</a:t>
            </a:r>
            <a:endParaRPr/>
          </a:p>
        </p:txBody>
      </p:sp>
      <p:sp>
        <p:nvSpPr>
          <p:cNvPr id="335" name="CustomShape 53"/>
          <p:cNvSpPr/>
          <p:nvPr/>
        </p:nvSpPr>
        <p:spPr>
          <a:xfrm>
            <a:off x="8524800" y="4913280"/>
            <a:ext cx="69048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 .</a:t>
            </a:r>
            <a:endParaRPr/>
          </a:p>
        </p:txBody>
      </p:sp>
      <p:sp>
        <p:nvSpPr>
          <p:cNvPr id="336" name="CustomShape 54"/>
          <p:cNvSpPr/>
          <p:nvPr/>
        </p:nvSpPr>
        <p:spPr>
          <a:xfrm>
            <a:off x="7512120" y="5494320"/>
            <a:ext cx="193824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37" name="CustomShape 55"/>
          <p:cNvSpPr/>
          <p:nvPr/>
        </p:nvSpPr>
        <p:spPr>
          <a:xfrm>
            <a:off x="7553160" y="552456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2549</a:t>
            </a:r>
            <a:endParaRPr/>
          </a:p>
        </p:txBody>
      </p:sp>
      <p:sp>
        <p:nvSpPr>
          <p:cNvPr id="338" name="Line 56"/>
          <p:cNvSpPr/>
          <p:nvPr/>
        </p:nvSpPr>
        <p:spPr>
          <a:xfrm>
            <a:off x="8386560" y="5503680"/>
            <a:ext cx="1440" cy="3319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39" name="CustomShape 57"/>
          <p:cNvSpPr/>
          <p:nvPr/>
        </p:nvSpPr>
        <p:spPr>
          <a:xfrm>
            <a:off x="8415360" y="5519880"/>
            <a:ext cx="965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100">
                <a:solidFill>
                  <a:srgbClr val="333333"/>
                </a:solidFill>
                <a:latin typeface="Times New Roman"/>
                <a:ea typeface="바탕체"/>
              </a:rPr>
              <a:t>testdir</a:t>
            </a:r>
            <a:endParaRPr/>
          </a:p>
        </p:txBody>
      </p:sp>
      <p:sp>
        <p:nvSpPr>
          <p:cNvPr id="340" name="CustomShape 58"/>
          <p:cNvSpPr/>
          <p:nvPr/>
        </p:nvSpPr>
        <p:spPr>
          <a:xfrm>
            <a:off x="4135320" y="4118040"/>
            <a:ext cx="3366720" cy="165240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41" name="CustomShape 59"/>
          <p:cNvSpPr/>
          <p:nvPr/>
        </p:nvSpPr>
        <p:spPr>
          <a:xfrm rot="20627400">
            <a:off x="3336120" y="3039480"/>
            <a:ext cx="104760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data block</a:t>
            </a:r>
            <a:endParaRPr/>
          </a:p>
        </p:txBody>
      </p:sp>
      <p:sp>
        <p:nvSpPr>
          <p:cNvPr id="342" name="CustomShape 60"/>
          <p:cNvSpPr/>
          <p:nvPr/>
        </p:nvSpPr>
        <p:spPr>
          <a:xfrm rot="19593600">
            <a:off x="5097600" y="2409840"/>
            <a:ext cx="104760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data block</a:t>
            </a:r>
            <a:endParaRPr/>
          </a:p>
        </p:txBody>
      </p:sp>
      <p:sp>
        <p:nvSpPr>
          <p:cNvPr id="343" name="CustomShape 61"/>
          <p:cNvSpPr/>
          <p:nvPr/>
        </p:nvSpPr>
        <p:spPr>
          <a:xfrm>
            <a:off x="9432000" y="4894200"/>
            <a:ext cx="1654560" cy="1438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2549</a:t>
            </a:r>
            <a:r>
              <a:rPr lang="en-US">
                <a:latin typeface="나눔고딕"/>
              </a:rPr>
              <a:t>는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자기 자신을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모른다</a:t>
            </a:r>
            <a:r>
              <a:rPr lang="en-US">
                <a:latin typeface="나눔고딕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부모가 알고 있다</a:t>
            </a:r>
            <a:r>
              <a:rPr lang="en-US">
                <a:latin typeface="나눔고딕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예</a:t>
            </a:r>
            <a:r>
              <a:rPr lang="en-US">
                <a:latin typeface="나눔고딕"/>
              </a:rPr>
              <a:t>) ./ </a:t>
            </a:r>
            <a:r>
              <a:rPr lang="en-US">
                <a:latin typeface="나눔고딕"/>
              </a:rPr>
              <a:t>쓰는 이유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E21638E-C84E-44CA-A7D3-CA4F6DBF215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1203480" y="1214280"/>
            <a:ext cx="8926200" cy="30700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testdir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디렉토리의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number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2549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testdir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부모 디렉토리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number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1267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2549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link count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최소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1267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link count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최소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3(why?..)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Link Count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개수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5C3203D-F7A8-4339-A32C-C65760613D9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Link Count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개수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1693800" y="1574640"/>
            <a:ext cx="832932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50" name="CustomShape 4"/>
          <p:cNvSpPr/>
          <p:nvPr/>
        </p:nvSpPr>
        <p:spPr>
          <a:xfrm>
            <a:off x="1695600" y="1573200"/>
            <a:ext cx="99180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51" name="CustomShape 5"/>
          <p:cNvSpPr/>
          <p:nvPr/>
        </p:nvSpPr>
        <p:spPr>
          <a:xfrm>
            <a:off x="1800360" y="1679400"/>
            <a:ext cx="77940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i-list</a:t>
            </a:r>
            <a:endParaRPr/>
          </a:p>
        </p:txBody>
      </p:sp>
      <p:sp>
        <p:nvSpPr>
          <p:cNvPr id="352" name="Line 6"/>
          <p:cNvSpPr/>
          <p:nvPr/>
        </p:nvSpPr>
        <p:spPr>
          <a:xfrm flipH="1">
            <a:off x="1469880" y="2130120"/>
            <a:ext cx="231840" cy="145116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53" name="Line 7"/>
          <p:cNvSpPr/>
          <p:nvPr/>
        </p:nvSpPr>
        <p:spPr>
          <a:xfrm>
            <a:off x="2687400" y="2133360"/>
            <a:ext cx="2471760" cy="137160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54" name="CustomShape 8"/>
          <p:cNvSpPr/>
          <p:nvPr/>
        </p:nvSpPr>
        <p:spPr>
          <a:xfrm>
            <a:off x="1484280" y="3575160"/>
            <a:ext cx="371628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55" name="CustomShape 9"/>
          <p:cNvSpPr/>
          <p:nvPr/>
        </p:nvSpPr>
        <p:spPr>
          <a:xfrm>
            <a:off x="3233880" y="157464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56" name="CustomShape 10"/>
          <p:cNvSpPr/>
          <p:nvPr/>
        </p:nvSpPr>
        <p:spPr>
          <a:xfrm>
            <a:off x="3281400" y="160488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357" name="CustomShape 11"/>
          <p:cNvSpPr/>
          <p:nvPr/>
        </p:nvSpPr>
        <p:spPr>
          <a:xfrm>
            <a:off x="4230720" y="157464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58" name="CustomShape 12"/>
          <p:cNvSpPr/>
          <p:nvPr/>
        </p:nvSpPr>
        <p:spPr>
          <a:xfrm>
            <a:off x="4278240" y="161136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359" name="CustomShape 13"/>
          <p:cNvSpPr/>
          <p:nvPr/>
        </p:nvSpPr>
        <p:spPr>
          <a:xfrm>
            <a:off x="7585200" y="1574640"/>
            <a:ext cx="102852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60" name="CustomShape 14"/>
          <p:cNvSpPr/>
          <p:nvPr/>
        </p:nvSpPr>
        <p:spPr>
          <a:xfrm>
            <a:off x="7524720" y="1604880"/>
            <a:ext cx="115704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361" name="CustomShape 15"/>
          <p:cNvSpPr/>
          <p:nvPr/>
        </p:nvSpPr>
        <p:spPr>
          <a:xfrm>
            <a:off x="5776200" y="1574640"/>
            <a:ext cx="10281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62" name="CustomShape 16"/>
          <p:cNvSpPr/>
          <p:nvPr/>
        </p:nvSpPr>
        <p:spPr>
          <a:xfrm>
            <a:off x="5700600" y="1604880"/>
            <a:ext cx="117936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363" name="Line 17"/>
          <p:cNvSpPr/>
          <p:nvPr/>
        </p:nvSpPr>
        <p:spPr>
          <a:xfrm flipV="1">
            <a:off x="2751120" y="1385640"/>
            <a:ext cx="7221240" cy="20880"/>
          </a:xfrm>
          <a:prstGeom prst="line">
            <a:avLst/>
          </a:prstGeom>
          <a:ln w="9360">
            <a:solidFill>
              <a:srgbClr val="333333"/>
            </a:solidFill>
            <a:round/>
            <a:headEnd len="med" type="triangle" w="lg"/>
            <a:tailEnd len="med" type="triangle" w="lg"/>
          </a:ln>
        </p:spPr>
      </p:sp>
      <p:sp>
        <p:nvSpPr>
          <p:cNvPr id="364" name="CustomShape 18"/>
          <p:cNvSpPr/>
          <p:nvPr/>
        </p:nvSpPr>
        <p:spPr>
          <a:xfrm>
            <a:off x="5060880" y="1214280"/>
            <a:ext cx="3890880" cy="318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blocks and data blocks</a:t>
            </a:r>
            <a:endParaRPr/>
          </a:p>
        </p:txBody>
      </p:sp>
      <p:sp>
        <p:nvSpPr>
          <p:cNvPr id="365" name="CustomShape 19"/>
          <p:cNvSpPr/>
          <p:nvPr/>
        </p:nvSpPr>
        <p:spPr>
          <a:xfrm>
            <a:off x="5346720" y="3772080"/>
            <a:ext cx="1938240" cy="10080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66" name="CustomShape 20"/>
          <p:cNvSpPr/>
          <p:nvPr/>
        </p:nvSpPr>
        <p:spPr>
          <a:xfrm>
            <a:off x="5345280" y="3876840"/>
            <a:ext cx="193824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67" name="CustomShape 21"/>
          <p:cNvSpPr/>
          <p:nvPr/>
        </p:nvSpPr>
        <p:spPr>
          <a:xfrm>
            <a:off x="5386320" y="390672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2549</a:t>
            </a:r>
            <a:endParaRPr/>
          </a:p>
        </p:txBody>
      </p:sp>
      <p:sp>
        <p:nvSpPr>
          <p:cNvPr id="368" name="Line 22"/>
          <p:cNvSpPr/>
          <p:nvPr/>
        </p:nvSpPr>
        <p:spPr>
          <a:xfrm>
            <a:off x="6219720" y="3886200"/>
            <a:ext cx="1440" cy="33156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69" name="CustomShape 23"/>
          <p:cNvSpPr/>
          <p:nvPr/>
        </p:nvSpPr>
        <p:spPr>
          <a:xfrm>
            <a:off x="6248520" y="3902040"/>
            <a:ext cx="96516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</a:t>
            </a:r>
            <a:endParaRPr/>
          </a:p>
        </p:txBody>
      </p:sp>
      <p:sp>
        <p:nvSpPr>
          <p:cNvPr id="370" name="CustomShape 24"/>
          <p:cNvSpPr/>
          <p:nvPr/>
        </p:nvSpPr>
        <p:spPr>
          <a:xfrm>
            <a:off x="7513560" y="4559400"/>
            <a:ext cx="1938240" cy="15030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71" name="Line 25"/>
          <p:cNvSpPr/>
          <p:nvPr/>
        </p:nvSpPr>
        <p:spPr>
          <a:xfrm>
            <a:off x="6805440" y="2133360"/>
            <a:ext cx="490680" cy="163188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72" name="Line 26"/>
          <p:cNvSpPr/>
          <p:nvPr/>
        </p:nvSpPr>
        <p:spPr>
          <a:xfrm flipH="1">
            <a:off x="5356080" y="2098440"/>
            <a:ext cx="407880" cy="16700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73" name="Line 27"/>
          <p:cNvSpPr/>
          <p:nvPr/>
        </p:nvSpPr>
        <p:spPr>
          <a:xfrm flipH="1">
            <a:off x="7503840" y="2109600"/>
            <a:ext cx="81000" cy="24224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74" name="Line 28"/>
          <p:cNvSpPr/>
          <p:nvPr/>
        </p:nvSpPr>
        <p:spPr>
          <a:xfrm>
            <a:off x="8607240" y="2101680"/>
            <a:ext cx="841320" cy="243036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375" name="CustomShape 29"/>
          <p:cNvSpPr/>
          <p:nvPr/>
        </p:nvSpPr>
        <p:spPr>
          <a:xfrm>
            <a:off x="1479600" y="357336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76" name="CustomShape 30"/>
          <p:cNvSpPr/>
          <p:nvPr/>
        </p:nvSpPr>
        <p:spPr>
          <a:xfrm>
            <a:off x="1492200" y="3651120"/>
            <a:ext cx="682560" cy="83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0</a:t>
            </a:r>
            <a:endParaRPr/>
          </a:p>
        </p:txBody>
      </p:sp>
      <p:sp>
        <p:nvSpPr>
          <p:cNvPr id="377" name="CustomShape 31"/>
          <p:cNvSpPr/>
          <p:nvPr/>
        </p:nvSpPr>
        <p:spPr>
          <a:xfrm>
            <a:off x="2608200" y="357336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78" name="Line 32"/>
          <p:cNvSpPr/>
          <p:nvPr/>
        </p:nvSpPr>
        <p:spPr>
          <a:xfrm flipV="1">
            <a:off x="3070080" y="2144520"/>
            <a:ext cx="4870440" cy="14270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79" name="Line 33"/>
          <p:cNvSpPr/>
          <p:nvPr/>
        </p:nvSpPr>
        <p:spPr>
          <a:xfrm flipV="1">
            <a:off x="4309920" y="2111040"/>
            <a:ext cx="2211480" cy="14558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80" name="CustomShape 34"/>
          <p:cNvSpPr/>
          <p:nvPr/>
        </p:nvSpPr>
        <p:spPr>
          <a:xfrm>
            <a:off x="2933640" y="4118040"/>
            <a:ext cx="2473200" cy="50472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81" name="CustomShape 35"/>
          <p:cNvSpPr/>
          <p:nvPr/>
        </p:nvSpPr>
        <p:spPr>
          <a:xfrm>
            <a:off x="2717640" y="4121280"/>
            <a:ext cx="4856040" cy="98388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82" name="CustomShape 36"/>
          <p:cNvSpPr/>
          <p:nvPr/>
        </p:nvSpPr>
        <p:spPr>
          <a:xfrm>
            <a:off x="7737480" y="4313160"/>
            <a:ext cx="150012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</a:t>
            </a:r>
            <a:endParaRPr/>
          </a:p>
        </p:txBody>
      </p:sp>
      <p:sp>
        <p:nvSpPr>
          <p:cNvPr id="383" name="CustomShape 37"/>
          <p:cNvSpPr/>
          <p:nvPr/>
        </p:nvSpPr>
        <p:spPr>
          <a:xfrm>
            <a:off x="5567400" y="3214800"/>
            <a:ext cx="150012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</a:t>
            </a:r>
            <a:endParaRPr/>
          </a:p>
        </p:txBody>
      </p:sp>
      <p:sp>
        <p:nvSpPr>
          <p:cNvPr id="384" name="CustomShape 38"/>
          <p:cNvSpPr/>
          <p:nvPr/>
        </p:nvSpPr>
        <p:spPr>
          <a:xfrm>
            <a:off x="2637000" y="3638520"/>
            <a:ext cx="682560" cy="83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1267</a:t>
            </a:r>
            <a:endParaRPr/>
          </a:p>
        </p:txBody>
      </p:sp>
      <p:sp>
        <p:nvSpPr>
          <p:cNvPr id="385" name="CustomShape 39"/>
          <p:cNvSpPr/>
          <p:nvPr/>
        </p:nvSpPr>
        <p:spPr>
          <a:xfrm>
            <a:off x="3867120" y="356868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86" name="CustomShape 40"/>
          <p:cNvSpPr/>
          <p:nvPr/>
        </p:nvSpPr>
        <p:spPr>
          <a:xfrm>
            <a:off x="3895560" y="3633840"/>
            <a:ext cx="682560" cy="83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2549</a:t>
            </a:r>
            <a:endParaRPr/>
          </a:p>
        </p:txBody>
      </p:sp>
      <p:sp>
        <p:nvSpPr>
          <p:cNvPr id="387" name="CustomShape 41"/>
          <p:cNvSpPr/>
          <p:nvPr/>
        </p:nvSpPr>
        <p:spPr>
          <a:xfrm>
            <a:off x="5346720" y="4218120"/>
            <a:ext cx="193644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88" name="CustomShape 42"/>
          <p:cNvSpPr/>
          <p:nvPr/>
        </p:nvSpPr>
        <p:spPr>
          <a:xfrm>
            <a:off x="5381640" y="424800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1267</a:t>
            </a:r>
            <a:endParaRPr/>
          </a:p>
        </p:txBody>
      </p:sp>
      <p:sp>
        <p:nvSpPr>
          <p:cNvPr id="389" name="Line 43"/>
          <p:cNvSpPr/>
          <p:nvPr/>
        </p:nvSpPr>
        <p:spPr>
          <a:xfrm>
            <a:off x="6221160" y="4222440"/>
            <a:ext cx="1800" cy="33984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90" name="CustomShape 44"/>
          <p:cNvSpPr/>
          <p:nvPr/>
        </p:nvSpPr>
        <p:spPr>
          <a:xfrm>
            <a:off x="4341960" y="4064040"/>
            <a:ext cx="995040" cy="24264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391" name="CustomShape 45"/>
          <p:cNvSpPr/>
          <p:nvPr/>
        </p:nvSpPr>
        <p:spPr>
          <a:xfrm>
            <a:off x="7505640" y="4556160"/>
            <a:ext cx="194292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92" name="CustomShape 46"/>
          <p:cNvSpPr/>
          <p:nvPr/>
        </p:nvSpPr>
        <p:spPr>
          <a:xfrm>
            <a:off x="7547040" y="458640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1267</a:t>
            </a:r>
            <a:endParaRPr/>
          </a:p>
        </p:txBody>
      </p:sp>
      <p:sp>
        <p:nvSpPr>
          <p:cNvPr id="393" name="Line 47"/>
          <p:cNvSpPr/>
          <p:nvPr/>
        </p:nvSpPr>
        <p:spPr>
          <a:xfrm>
            <a:off x="8380080" y="4565520"/>
            <a:ext cx="1800" cy="33156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94" name="CustomShape 48"/>
          <p:cNvSpPr/>
          <p:nvPr/>
        </p:nvSpPr>
        <p:spPr>
          <a:xfrm>
            <a:off x="7507440" y="4894200"/>
            <a:ext cx="194292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395" name="CustomShape 49"/>
          <p:cNvSpPr/>
          <p:nvPr/>
        </p:nvSpPr>
        <p:spPr>
          <a:xfrm>
            <a:off x="7548480" y="492444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396" name="Line 50"/>
          <p:cNvSpPr/>
          <p:nvPr/>
        </p:nvSpPr>
        <p:spPr>
          <a:xfrm>
            <a:off x="8381880" y="4903560"/>
            <a:ext cx="1440" cy="3319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97" name="CustomShape 51"/>
          <p:cNvSpPr/>
          <p:nvPr/>
        </p:nvSpPr>
        <p:spPr>
          <a:xfrm>
            <a:off x="6415200" y="4240080"/>
            <a:ext cx="61092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 .</a:t>
            </a:r>
            <a:endParaRPr/>
          </a:p>
        </p:txBody>
      </p:sp>
      <p:sp>
        <p:nvSpPr>
          <p:cNvPr id="398" name="CustomShape 52"/>
          <p:cNvSpPr/>
          <p:nvPr/>
        </p:nvSpPr>
        <p:spPr>
          <a:xfrm>
            <a:off x="8559720" y="4575240"/>
            <a:ext cx="59184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</a:t>
            </a:r>
            <a:endParaRPr/>
          </a:p>
        </p:txBody>
      </p:sp>
      <p:sp>
        <p:nvSpPr>
          <p:cNvPr id="399" name="CustomShape 53"/>
          <p:cNvSpPr/>
          <p:nvPr/>
        </p:nvSpPr>
        <p:spPr>
          <a:xfrm>
            <a:off x="8524800" y="4913280"/>
            <a:ext cx="690480" cy="363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400">
                <a:solidFill>
                  <a:srgbClr val="333333"/>
                </a:solidFill>
                <a:latin typeface="Times New Roman"/>
                <a:ea typeface="바탕체"/>
              </a:rPr>
              <a:t>. .</a:t>
            </a:r>
            <a:endParaRPr/>
          </a:p>
        </p:txBody>
      </p:sp>
      <p:sp>
        <p:nvSpPr>
          <p:cNvPr id="400" name="CustomShape 54"/>
          <p:cNvSpPr/>
          <p:nvPr/>
        </p:nvSpPr>
        <p:spPr>
          <a:xfrm>
            <a:off x="7512120" y="5494320"/>
            <a:ext cx="1938240" cy="33804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401" name="CustomShape 55"/>
          <p:cNvSpPr/>
          <p:nvPr/>
        </p:nvSpPr>
        <p:spPr>
          <a:xfrm>
            <a:off x="7553160" y="5524560"/>
            <a:ext cx="830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2549</a:t>
            </a:r>
            <a:endParaRPr/>
          </a:p>
        </p:txBody>
      </p:sp>
      <p:sp>
        <p:nvSpPr>
          <p:cNvPr id="402" name="Line 56"/>
          <p:cNvSpPr/>
          <p:nvPr/>
        </p:nvSpPr>
        <p:spPr>
          <a:xfrm>
            <a:off x="8386560" y="5503680"/>
            <a:ext cx="1440" cy="3319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403" name="CustomShape 57"/>
          <p:cNvSpPr/>
          <p:nvPr/>
        </p:nvSpPr>
        <p:spPr>
          <a:xfrm>
            <a:off x="8415360" y="5519880"/>
            <a:ext cx="965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0000"/>
              </a:lnSpc>
            </a:pPr>
            <a:r>
              <a:rPr b="1" lang="en-US" sz="2100">
                <a:solidFill>
                  <a:srgbClr val="333333"/>
                </a:solidFill>
                <a:latin typeface="Times New Roman"/>
                <a:ea typeface="바탕체"/>
              </a:rPr>
              <a:t>testdir</a:t>
            </a:r>
            <a:endParaRPr/>
          </a:p>
        </p:txBody>
      </p:sp>
      <p:sp>
        <p:nvSpPr>
          <p:cNvPr id="404" name="CustomShape 58"/>
          <p:cNvSpPr/>
          <p:nvPr/>
        </p:nvSpPr>
        <p:spPr>
          <a:xfrm>
            <a:off x="4135320" y="4118040"/>
            <a:ext cx="3366720" cy="165240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405" name="CustomShape 59"/>
          <p:cNvSpPr/>
          <p:nvPr/>
        </p:nvSpPr>
        <p:spPr>
          <a:xfrm rot="20627400">
            <a:off x="3336120" y="3039480"/>
            <a:ext cx="104760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data block</a:t>
            </a:r>
            <a:endParaRPr/>
          </a:p>
        </p:txBody>
      </p:sp>
      <p:sp>
        <p:nvSpPr>
          <p:cNvPr id="406" name="CustomShape 60"/>
          <p:cNvSpPr/>
          <p:nvPr/>
        </p:nvSpPr>
        <p:spPr>
          <a:xfrm rot="19593600">
            <a:off x="5097600" y="2409840"/>
            <a:ext cx="104760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data block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1B46633-3F60-4714-A8BB-D17E8BC5C3B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8" name="CustomShape 2"/>
          <p:cNvSpPr/>
          <p:nvPr/>
        </p:nvSpPr>
        <p:spPr>
          <a:xfrm>
            <a:off x="1382760" y="2571840"/>
            <a:ext cx="8926200" cy="316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call makes a new link/directory entry (new_path) to an existing file (cur_path)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같은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i-node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를 가리키는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directory entry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가 하나 더 만들어짐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이름만 다른거임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그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i-node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의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link count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가 하나 증가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0, link count increases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cur_path: current hard link (or pathname)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new_path: new hard link (or pathname)</a:t>
            </a:r>
            <a:endParaRPr/>
          </a:p>
        </p:txBody>
      </p:sp>
      <p:sp>
        <p:nvSpPr>
          <p:cNvPr id="409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4.2 link() / unlink() / remove() / rename()</a:t>
            </a:r>
            <a:endParaRPr/>
          </a:p>
        </p:txBody>
      </p:sp>
      <p:graphicFrame>
        <p:nvGraphicFramePr>
          <p:cNvPr id="410" name="Table 4"/>
          <p:cNvGraphicFramePr/>
          <p:nvPr/>
        </p:nvGraphicFramePr>
        <p:xfrm>
          <a:off x="1438200" y="1214280"/>
          <a:ext cx="8227440" cy="106956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069560">
                <a:tc>
                  <a:txBody>
                    <a:bodyPr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 link (const char *</a:t>
                      </a:r>
                      <a:r>
                        <a:rPr i="1"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cur_path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const char *</a:t>
                      </a:r>
                      <a:r>
                        <a:rPr i="1"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new_path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72B2C76-78F6-4F70-A285-89B11F6E352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1335240" y="1214280"/>
            <a:ext cx="8926200" cy="2072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다른 프로세스가 사용중인 파일이 삭제되는 것을 방지하기 위해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link count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 도달했더라도 그 파일을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한 프로세스의 수가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이상이면 삭제하지 않는다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close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될 때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kernel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은 그 파일을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한 프로세스 수가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인지 확인하고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0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일 경우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link count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인지 확인하고 삭제한다</a:t>
            </a:r>
            <a:endParaRPr/>
          </a:p>
        </p:txBody>
      </p:sp>
      <p:sp>
        <p:nvSpPr>
          <p:cNvPr id="413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4.2 link() / unlink() / remove() / rename()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C2579C0-AD67-4158-90ED-86B5AF1BA5E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1335240" y="1071720"/>
            <a:ext cx="8926200" cy="5305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 /* unlink.c */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#include "error.h"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int fd, len;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char buf[20];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fd = open("tempfile", O_RDWR | O_CREAT | O_TRUNC, 0666);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if (fd == -1) perror("open1");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unlink("tempfile");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len = write(fd, "How are you?", 12);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if (len != 12) perror("write");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lseek(fd, 0L, SEEK_SET);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len = read(fd, buf, sizeof(buf));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if (len &lt; 0) perror("read");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buf[len] = '\0';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printf("%s\n", buf);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close(fd);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fd = open("tempfile", O_RDWR);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if (fd == -1) perror("open2");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close(fd);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4.2 link() / unlink() / remove() / rename()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D67BC4D-AAA7-4237-83B9-FAAB6ADE741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917640" y="1117440"/>
            <a:ext cx="9285120" cy="4830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File system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link() / unlink() / remove() / rename()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umask()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chmod() / fchmod()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truncate() / ftruncate()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utime()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Directory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mkdir() / opendir() / readdir() / closedir() / rewinddir() / rmdir()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chdir() / getcwd()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Symbolic link</a:t>
            </a:r>
            <a:endParaRPr/>
          </a:p>
          <a:p>
            <a:pPr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sync() / fsync()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03879B-AAAE-405C-9452-3FC46D96532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8" name="CustomShape 2"/>
          <p:cNvSpPr/>
          <p:nvPr/>
        </p:nvSpPr>
        <p:spPr>
          <a:xfrm>
            <a:off x="1023840" y="1143000"/>
            <a:ext cx="9285120" cy="1715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Link()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unlink()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시스템 호출을 사용하여 파일의 이름을 바꾸는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Linux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mv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커맨드를 구현할 것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자기 홈 디렉토리에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lab4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디렉토리를 만든 후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프로그램 파일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(mv.c)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을 보관할 것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turnin lab4 mv.c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 #include &lt;unistd.h&gt;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 #include &lt;stdio.h&gt;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3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4 int main(int argc, char * argv[]){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5         int return_link;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6         int return_unlink;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7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8         if(argc == 3){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9                 return_link = link(argv[1], argv[2]);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10                 if(return_link == 0){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11                         return_unlink = unlink(argv[1]);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12                         if(return_unlink == 0){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13                         }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14                         else{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15                                 printf("unlink error\n");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16                         }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17                 }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18                 else{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19                         printf("link error\n");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20                 }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22         }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23         else{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24                 printf("argument error\n");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25         }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26         return 0;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000">
                <a:solidFill>
                  <a:srgbClr val="333333"/>
                </a:solidFill>
                <a:latin typeface="맑은 고딕"/>
                <a:ea typeface="맑은 고딕"/>
              </a:rPr>
              <a:t>27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9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#4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F60D97D-4CBC-413B-ABF1-7FB2BF608B8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1224000" y="2578680"/>
            <a:ext cx="9285120" cy="3180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remove() is similar to unlink(), because it reduces the link count of a file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 : 0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 : -1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string with pathname of directory file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If the pathname is a file, remove() = unlink()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If the pathname is a directory, remove() = rmdir()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4.2 link() / unlink() / remove() / rename()</a:t>
            </a:r>
            <a:endParaRPr/>
          </a:p>
        </p:txBody>
      </p:sp>
      <p:graphicFrame>
        <p:nvGraphicFramePr>
          <p:cNvPr id="423" name="Table 4"/>
          <p:cNvGraphicFramePr/>
          <p:nvPr/>
        </p:nvGraphicFramePr>
        <p:xfrm>
          <a:off x="1366920" y="1095480"/>
          <a:ext cx="8227440" cy="104544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045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&lt;stdio.h&gt;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remove (const char *pathname);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B184E67-3589-458F-B333-9FA02EA2371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5" name="CustomShape 2"/>
          <p:cNvSpPr/>
          <p:nvPr/>
        </p:nvSpPr>
        <p:spPr>
          <a:xfrm>
            <a:off x="1166760" y="2598840"/>
            <a:ext cx="9285120" cy="2919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Rename a file or a directory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oldname: current hard link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newname: new hard link</a:t>
            </a:r>
            <a:endParaRPr/>
          </a:p>
        </p:txBody>
      </p:sp>
      <p:sp>
        <p:nvSpPr>
          <p:cNvPr id="42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4.2 link() / unlink() / remove() / rename()</a:t>
            </a:r>
            <a:endParaRPr/>
          </a:p>
        </p:txBody>
      </p:sp>
      <p:graphicFrame>
        <p:nvGraphicFramePr>
          <p:cNvPr id="427" name="Table 4"/>
          <p:cNvGraphicFramePr/>
          <p:nvPr/>
        </p:nvGraphicFramePr>
        <p:xfrm>
          <a:off x="1366920" y="1095480"/>
          <a:ext cx="8227440" cy="111708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117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&lt;stdio.h&gt;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rename (const char *oldname, const char *newname);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8E7755A-7EB1-4075-AA08-D51ED83D419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1023840" y="2987640"/>
            <a:ext cx="9285120" cy="3845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umask is effective per a process, not per a file (files).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Set the mask value for a new file after a new umask value is set.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umask() returns the mask value of the current process.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newmask: bitwise OR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S_IRUSR, S_IWUSR, S_IXUSR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S_IRGRP, S_IWGRP, S_IXGRP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S_IROTH, S_IWOTH, S_IXOTH</a:t>
            </a: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4.3 umask() [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명령어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]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리눅스 파일권환 명령어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umask, chmod, chown</a:t>
            </a:r>
            <a:endParaRPr/>
          </a:p>
        </p:txBody>
      </p:sp>
      <p:graphicFrame>
        <p:nvGraphicFramePr>
          <p:cNvPr id="431" name="Table 4"/>
          <p:cNvGraphicFramePr/>
          <p:nvPr/>
        </p:nvGraphicFramePr>
        <p:xfrm>
          <a:off x="1224000" y="1143000"/>
          <a:ext cx="8227440" cy="149796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497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&lt;sys/stat.h&gt;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mode_t umask(mode_t newmask);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0BEAD09-225A-40D4-907D-DAEB723A037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1095480" y="1214280"/>
            <a:ext cx="9285120" cy="4750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umask :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파일 모드 작성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mask (8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진수로 표시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예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 root user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의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umask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값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: 0022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일반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user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의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mask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값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: 0002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umask –S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커맨드를 사용하면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symbolic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값을 볼 수 있음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Default permission right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File : 0666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Directory : 0777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If umask value is 0002, the file permission is 0664 and the directory permission is 0775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rwx – read write execute for file, read write search for directory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파일의 실제 허가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(protection) mode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파일이 생성될 때의 모드 값과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umask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값에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NOT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연산을 수행한 값을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AND 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논리 연산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시킨 값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: AND(mode, NOT(umask))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umask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값이란 모든 계정사용자들에게 존재하는 값으로서 각 계정사용자들이 생성하는 파일 또는 디렉토리의 퍼미션을 결정하기 위한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MASK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값이다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http://blog.naver.com/PostView.nhn?blogId=dudwo567890&amp;logNo=130157100818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4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4.3 umask()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407A33C-F57F-40CF-AC63-2D2F8A3F470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36" name="CustomShape 2"/>
          <p:cNvSpPr/>
          <p:nvPr/>
        </p:nvSpPr>
        <p:spPr>
          <a:xfrm>
            <a:off x="1023840" y="1123920"/>
            <a:ext cx="9285120" cy="5227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“error.h”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umask(0);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if (creat("foo", S_IRUSR | S_IWUSR | S_IRGRP | S_IWGRP |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               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S_IROTH | S_IWOTH)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error("foo");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umask(S_IRGRP | S_IWGRP | S_IROTH | S_IWOTH);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if (creat("bar", S_IRUSR | S_IWUSR | S_IRGRP | S_IWGRP |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               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S_IROTH | S_IWOTH)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error("bar");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437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4.3 umask()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996080" y="645660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53ECD04-BA63-47C7-A6AD-D6980D571C3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39" name="CustomShape 2"/>
          <p:cNvSpPr/>
          <p:nvPr/>
        </p:nvSpPr>
        <p:spPr>
          <a:xfrm>
            <a:off x="1335600" y="1111320"/>
            <a:ext cx="8927280" cy="2874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예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  </a:t>
            </a:r>
            <a:endParaRPr/>
          </a:p>
          <a:p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①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fd = open("afile", O_RDWR);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예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②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fd = open("afile", O_RDWR | O_CREAT, S_IRUSR | S_IWUSR 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2000">
                <a:solidFill>
                  <a:srgbClr val="ff0000"/>
                </a:solidFill>
                <a:latin typeface="맑은 고딕"/>
                <a:ea typeface="맑은 고딕"/>
              </a:rPr>
              <a:t>새로 만들 시 반드시 권한을 설정 해야 한다</a:t>
            </a:r>
            <a:r>
              <a:rPr lang="en-US" sz="200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440" name="CustomShape 3"/>
          <p:cNvSpPr/>
          <p:nvPr/>
        </p:nvSpPr>
        <p:spPr>
          <a:xfrm>
            <a:off x="919440" y="19548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를 사용한 간단한 예제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996080" y="645660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A7ABB4F-8DEC-41C9-A8FA-F62CC1D3D0A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2" name="CustomShape 2"/>
          <p:cNvSpPr/>
          <p:nvPr/>
        </p:nvSpPr>
        <p:spPr>
          <a:xfrm>
            <a:off x="918000" y="1087560"/>
            <a:ext cx="9286200" cy="2935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새로운 파일을 만들거나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이미 존재하고 있는 파일의 내용을 모두 무시하고 다시 쓸 때 사용한다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mode : open()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와 동일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 디스크립터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실패하면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</p:txBody>
      </p:sp>
      <p:sp>
        <p:nvSpPr>
          <p:cNvPr id="443" name="CustomShape 3"/>
          <p:cNvSpPr/>
          <p:nvPr/>
        </p:nvSpPr>
        <p:spPr>
          <a:xfrm>
            <a:off x="919440" y="19548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파일 생성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4996080" y="645660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46B7FB-C489-4CE1-9B75-C277894E69A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918000" y="1087560"/>
            <a:ext cx="9286200" cy="3255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다음의 두 함수 호출은 기능이 동일하다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돋움체"/>
                <a:ea typeface="맑은 고딕"/>
              </a:rPr>
              <a:t>creat( pathname, mode );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돋움체"/>
                <a:ea typeface="맑은 고딕"/>
              </a:rPr>
              <a:t>open ( pathname, O_WRONLY | O_CREAT | O_TRUNC, mode);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에서는 그 파일의 크기를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으로 만든다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이때 소유자 모드는 변경하지 않는다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 있기 때문에 많이 쓰이지 않는다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919440" y="19548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파일 생성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996080" y="645660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820E01C-33B1-484C-84AB-BC23225FB77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1095840" y="1087560"/>
            <a:ext cx="9286200" cy="5047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// for exit()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#define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PERMS 0644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char *filename=“newfile”;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if((fd=open(filename, O_RDWR|O_CREAT, PERMS))==-1)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printf(“Cannot create %s\n”, filename);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449" name="CustomShape 3"/>
          <p:cNvSpPr/>
          <p:nvPr/>
        </p:nvSpPr>
        <p:spPr>
          <a:xfrm>
            <a:off x="919440" y="19548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D2573EB-A6BF-4B51-B19D-AB76789A473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35240" y="1147680"/>
            <a:ext cx="8926200" cy="3439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굴림"/>
              </a:rPr>
              <a:t>File system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Offers methods to save, delete, and take care of the files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Offers access control for the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Example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Ext2 (Linux)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Ext3 (Linux)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NTFS (NT file system)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FAT (MS-DOS)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굴림"/>
              </a:rPr>
              <a:t>Iso9660 (CD-ROM file system)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9F59F29-3F06-48A7-9A6A-A7ADB1927F3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1" name="CustomShape 2"/>
          <p:cNvSpPr/>
          <p:nvPr/>
        </p:nvSpPr>
        <p:spPr>
          <a:xfrm>
            <a:off x="1203480" y="1989000"/>
            <a:ext cx="8927280" cy="3120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0000"/>
                </a:solidFill>
                <a:latin typeface="맑은 고딕"/>
                <a:ea typeface="맑은 고딕"/>
              </a:rPr>
              <a:t>O_CREAT flag</a:t>
            </a:r>
            <a:r>
              <a:rPr b="1" lang="en-US" sz="2000">
                <a:solidFill>
                  <a:srgbClr val="ff0000"/>
                </a:solidFill>
                <a:latin typeface="맑은 고딕"/>
                <a:ea typeface="맑은 고딕"/>
              </a:rPr>
              <a:t>를 사용하여 파일 생성시</a:t>
            </a:r>
            <a:r>
              <a:rPr b="1" lang="en-US" sz="2000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b="1" lang="en-US" sz="2000">
                <a:solidFill>
                  <a:srgbClr val="ff0000"/>
                </a:solidFill>
                <a:latin typeface="맑은 고딕"/>
                <a:ea typeface="맑은 고딕"/>
              </a:rPr>
              <a:t>다음의 매개인자를 사용한다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세 번째 인자인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sys/stat.h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정의된 플래그의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OR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연산으로 만들어진다</a:t>
            </a:r>
            <a:endParaRPr/>
          </a:p>
        </p:txBody>
      </p:sp>
      <p:sp>
        <p:nvSpPr>
          <p:cNvPr id="45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endParaRPr/>
          </a:p>
        </p:txBody>
      </p:sp>
      <p:graphicFrame>
        <p:nvGraphicFramePr>
          <p:cNvPr id="453" name="Table 4"/>
          <p:cNvGraphicFramePr/>
          <p:nvPr/>
        </p:nvGraphicFramePr>
        <p:xfrm>
          <a:off x="2095560" y="2571840"/>
          <a:ext cx="5255640" cy="1584360"/>
        </p:xfrm>
        <a:graphic>
          <a:graphicData uri="http://schemas.openxmlformats.org/drawingml/2006/table">
            <a:tbl>
              <a:tblPr/>
              <a:tblGrid>
                <a:gridCol w="1584000"/>
                <a:gridCol w="3672000"/>
              </a:tblGrid>
              <a:tr h="38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매크로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의미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읽기 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쓰기 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실행 권한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4" name="CustomShape 5"/>
          <p:cNvSpPr/>
          <p:nvPr/>
        </p:nvSpPr>
        <p:spPr>
          <a:xfrm>
            <a:off x="1347840" y="1268280"/>
            <a:ext cx="8276400" cy="3643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open (const char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*pathname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flags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u="sng">
                <a:solidFill>
                  <a:srgbClr val="333333"/>
                </a:solidFill>
                <a:latin typeface="맑은 고딕"/>
                <a:ea typeface="맑은 고딕"/>
              </a:rPr>
              <a:t>mode_t </a:t>
            </a:r>
            <a:r>
              <a:rPr i="1" lang="en-US" u="sng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CFE68E0-127C-48F0-91F7-CA9E5FDEE8D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4996080" y="643788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B5E621A-5C91-4932-8773-399E9EE2108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7" name="CustomShape 3"/>
          <p:cNvSpPr/>
          <p:nvPr/>
        </p:nvSpPr>
        <p:spPr>
          <a:xfrm>
            <a:off x="919440" y="17676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endParaRPr/>
          </a:p>
        </p:txBody>
      </p:sp>
      <p:graphicFrame>
        <p:nvGraphicFramePr>
          <p:cNvPr id="458" name="Table 4"/>
          <p:cNvGraphicFramePr/>
          <p:nvPr/>
        </p:nvGraphicFramePr>
        <p:xfrm>
          <a:off x="1779840" y="997560"/>
          <a:ext cx="5904720" cy="5152680"/>
        </p:xfrm>
        <a:graphic>
          <a:graphicData uri="http://schemas.openxmlformats.org/drawingml/2006/table">
            <a:tbl>
              <a:tblPr/>
              <a:tblGrid>
                <a:gridCol w="1645920"/>
                <a:gridCol w="4259160"/>
              </a:tblGrid>
              <a:tr h="38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매크로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의미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읽기권한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쓰기권한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읽기권한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쓰기권한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S_ISUID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셋 사용자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비트를 설정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S_ISGID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셋 그룹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비트를 설정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S_ISVTX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STICKY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비트를 설정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D4965A1-0256-4B79-832C-BFDF1A3F3B7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0" name="CustomShape 2"/>
          <p:cNvSpPr/>
          <p:nvPr/>
        </p:nvSpPr>
        <p:spPr>
          <a:xfrm>
            <a:off x="1095480" y="1123920"/>
            <a:ext cx="9285120" cy="3427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[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a.out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ls -al foo bar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-rw-------    1 lsj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없음 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Jul 21 11:54 bar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-rw-rw-rw-    1 lsj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없음 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Jul 21 11:54 foo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umask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0002</a:t>
            </a:r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4.3 umask()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709CA81-7BB7-4880-8DD0-678A9697E7A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3" name="CustomShape 2"/>
          <p:cNvSpPr/>
          <p:nvPr/>
        </p:nvSpPr>
        <p:spPr>
          <a:xfrm>
            <a:off x="1238400" y="3857760"/>
            <a:ext cx="9285120" cy="743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These calls are used to change access permission of a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Stat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구조체의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st_mode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변경</a:t>
            </a:r>
            <a:endParaRPr/>
          </a:p>
        </p:txBody>
      </p:sp>
      <p:sp>
        <p:nvSpPr>
          <p:cNvPr id="464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4.4 chmod() / fchmod()</a:t>
            </a:r>
            <a:endParaRPr/>
          </a:p>
        </p:txBody>
      </p:sp>
      <p:graphicFrame>
        <p:nvGraphicFramePr>
          <p:cNvPr id="465" name="Table 4"/>
          <p:cNvGraphicFramePr/>
          <p:nvPr/>
        </p:nvGraphicFramePr>
        <p:xfrm>
          <a:off x="1309680" y="1143000"/>
          <a:ext cx="8227440" cy="221256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221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&lt;sys/stat.h&gt;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chmod (const char *pathname, mode_t mode);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fchmod (int fd, mode_t mode);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6315F09-7B1A-416D-97DB-12DE5A2A72D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1166760" y="1224000"/>
            <a:ext cx="9285120" cy="2774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 : 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 : -1, set the variable.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a string with pathname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fd: file descriptor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mode: file protection mode</a:t>
            </a:r>
            <a:endParaRPr/>
          </a:p>
        </p:txBody>
      </p:sp>
      <p:sp>
        <p:nvSpPr>
          <p:cNvPr id="468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4.4 chmod() / fchmod()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D86D130-69D8-4390-9D09-171FE0C68F8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1166760" y="1071720"/>
            <a:ext cx="9285120" cy="410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mode : bitwise OR</a:t>
            </a:r>
            <a:endParaRPr/>
          </a:p>
        </p:txBody>
      </p:sp>
      <p:sp>
        <p:nvSpPr>
          <p:cNvPr id="471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4.4 chmod() / fchmod()</a:t>
            </a:r>
            <a:endParaRPr/>
          </a:p>
        </p:txBody>
      </p:sp>
      <p:graphicFrame>
        <p:nvGraphicFramePr>
          <p:cNvPr id="472" name="Table 4"/>
          <p:cNvGraphicFramePr/>
          <p:nvPr/>
        </p:nvGraphicFramePr>
        <p:xfrm>
          <a:off x="1433520" y="1643040"/>
          <a:ext cx="7804080" cy="4613400"/>
        </p:xfrm>
        <a:graphic>
          <a:graphicData uri="http://schemas.openxmlformats.org/drawingml/2006/table">
            <a:tbl>
              <a:tblPr/>
              <a:tblGrid>
                <a:gridCol w="1901520"/>
                <a:gridCol w="590256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87264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S_ISUID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S_ISGID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S_ISVTX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set-user-ID on execution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set-group-ID on execution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saved-text (sticky bit)</a:t>
                      </a:r>
                      <a:endParaRPr/>
                    </a:p>
                  </a:txBody>
                  <a:tcPr/>
                </a:tc>
              </a:tr>
              <a:tr h="112356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S_IRWXU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S_IRUSR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S_IWUSR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read, write, and execute by user (owner)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read by user (owner)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write by user (owner)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execute by user (owner)</a:t>
                      </a:r>
                      <a:endParaRPr/>
                    </a:p>
                  </a:txBody>
                  <a:tcPr/>
                </a:tc>
              </a:tr>
              <a:tr h="112356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S_IRWXG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S_IRGRP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S_IWGRP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read, write, and execute by group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read by group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write by group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execute by group</a:t>
                      </a:r>
                      <a:endParaRPr/>
                    </a:p>
                  </a:txBody>
                  <a:tcPr/>
                </a:tc>
              </a:tr>
              <a:tr h="112356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S_IRWXO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S_IROTH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S_IWOTH</a:t>
                      </a:r>
                      <a:endParaRPr/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read, write, and execute by other (world)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read by other (world)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write by other (world)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execute by other (world)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3E79B3B-5C4A-4FE6-8F76-62E9E7E5DC5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74" name="CustomShape 2"/>
          <p:cNvSpPr/>
          <p:nvPr/>
        </p:nvSpPr>
        <p:spPr>
          <a:xfrm>
            <a:off x="1023840" y="1071720"/>
            <a:ext cx="9285120" cy="5273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&lt;error.h&gt;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struct stat    statbuf;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/* turn on set-group-ID and turn off group-execute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(stat("foo", &amp;statbuf)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perror("stat(foo)");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(chmod("foo", (statbuf.st_mode &amp; ~S_IXGRP) | S_ISGID)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perror("chmod(foo)");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/* set absolute mode to "rw-r--r--"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(chmod("bar", S_IRUSR | S_IWUSR | S_IRGRP | S_IROTH)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perror("chmod(bar)");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475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4.4 chmod() / fchmod()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E5D8B45-9070-441B-B658-F3FABB06DB4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77" name="CustomShape 2"/>
          <p:cNvSpPr/>
          <p:nvPr/>
        </p:nvSpPr>
        <p:spPr>
          <a:xfrm>
            <a:off x="1095480" y="1123920"/>
            <a:ext cx="9285120" cy="5243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[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ls -l foo bar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-rw-------    1 lsj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없음 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Jul 21 12:04 bar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-rw-rw-rw-  1 lsj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없음 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Jul 21 12:04 foo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ls -l foo bar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-rw-r--r--    1 lsj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없음 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Jul 21 12:04 bar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-rw-rwSrw-  1 lsj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없음 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0 Jul 21 12:04 foo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대문자 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S” -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file/folder does not have executable permissions for that user or group on that particular file/folder.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*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대문자 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S” – no permission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*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소문자 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s” – permission allowed  </a:t>
            </a:r>
            <a:endParaRPr/>
          </a:p>
        </p:txBody>
      </p:sp>
      <p:sp>
        <p:nvSpPr>
          <p:cNvPr id="478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4.4 chmod() / fchmod()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8A8988B-A4E8-4EED-BF1C-8E48CFE570E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80" name="CustomShape 2"/>
          <p:cNvSpPr/>
          <p:nvPr/>
        </p:nvSpPr>
        <p:spPr>
          <a:xfrm>
            <a:off x="1166760" y="3286080"/>
            <a:ext cx="9283320" cy="718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These calls truncate the file referenced by file descriptor or path name to the length specified by length</a:t>
            </a:r>
            <a:endParaRPr/>
          </a:p>
        </p:txBody>
      </p:sp>
      <p:sp>
        <p:nvSpPr>
          <p:cNvPr id="481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4.5 truncate() / ftruncate()</a:t>
            </a:r>
            <a:endParaRPr/>
          </a:p>
        </p:txBody>
      </p:sp>
      <p:graphicFrame>
        <p:nvGraphicFramePr>
          <p:cNvPr id="482" name="Table 4"/>
          <p:cNvGraphicFramePr/>
          <p:nvPr/>
        </p:nvGraphicFramePr>
        <p:xfrm>
          <a:off x="1309680" y="1214280"/>
          <a:ext cx="8227440" cy="178380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783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truncate (const char *pathname, size_t length);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ftruncate (int fd, size_t length);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D63A4D5-01FA-4034-86A1-164F800CDEF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84" name="CustomShape 2"/>
          <p:cNvSpPr/>
          <p:nvPr/>
        </p:nvSpPr>
        <p:spPr>
          <a:xfrm>
            <a:off x="1238400" y="1214280"/>
            <a:ext cx="9283320" cy="2811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-1, set variable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a string with pathname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fd: file descriptor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length: size</a:t>
            </a:r>
            <a:endParaRPr/>
          </a:p>
        </p:txBody>
      </p:sp>
      <p:sp>
        <p:nvSpPr>
          <p:cNvPr id="485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4.5 truncate() / ftruncate()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A8F3FD5-7A3D-4D4C-A14E-53A7709A289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87" name="CustomShape 2"/>
          <p:cNvSpPr/>
          <p:nvPr/>
        </p:nvSpPr>
        <p:spPr>
          <a:xfrm>
            <a:off x="1311120" y="3357720"/>
            <a:ext cx="9283320" cy="1814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utime() modifies time stamp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 and set the variable ‘errno’</a:t>
            </a:r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4.6 utime()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파일 접근 시간과 수정 시간을 변경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- utime(2)</a:t>
            </a:r>
            <a:endParaRPr/>
          </a:p>
        </p:txBody>
      </p:sp>
      <p:graphicFrame>
        <p:nvGraphicFramePr>
          <p:cNvPr id="489" name="Table 4"/>
          <p:cNvGraphicFramePr/>
          <p:nvPr/>
        </p:nvGraphicFramePr>
        <p:xfrm>
          <a:off x="1380960" y="1285920"/>
          <a:ext cx="8227440" cy="185508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85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&lt;utime.h&gt;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utime(const char *pathname, struct utimebuf *times);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AF7E3C0-BFCA-4996-9DAE-2A3CC0A3E43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91" name="CustomShape 2"/>
          <p:cNvSpPr/>
          <p:nvPr/>
        </p:nvSpPr>
        <p:spPr>
          <a:xfrm>
            <a:off x="1309680" y="1143000"/>
            <a:ext cx="9283320" cy="4103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pathname of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times: last access time and modify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각 필드는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1970-1-1 00:00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부터 현재까지의 경과 시간을 초로 환산한 값</a:t>
            </a:r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4.6 utime()</a:t>
            </a:r>
            <a:endParaRPr/>
          </a:p>
        </p:txBody>
      </p:sp>
      <p:graphicFrame>
        <p:nvGraphicFramePr>
          <p:cNvPr id="493" name="Table 4"/>
          <p:cNvGraphicFramePr/>
          <p:nvPr/>
        </p:nvGraphicFramePr>
        <p:xfrm>
          <a:off x="1452600" y="2428920"/>
          <a:ext cx="8227440" cy="199800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99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struct utimebuf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time_t    actime;        /* access time */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time_t    modtime;       /* modify time */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};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7371183-2A13-4BC7-95AF-808A1E7B33A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95" name="CustomShape 2"/>
          <p:cNvSpPr/>
          <p:nvPr/>
        </p:nvSpPr>
        <p:spPr>
          <a:xfrm>
            <a:off x="1131840" y="1123920"/>
            <a:ext cx="9283320" cy="5171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utime.c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&lt;utime.h&gt;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"error.h"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   i;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struct stat    statbuf;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struct utimbuf  timebuf;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 (i = 1; i &lt; argc; i++)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 (stat(argv[i], &amp;statbuf) &lt; 0) /* fetch current times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error(argv[i]);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 (open(argv[i], O_RDWR | O_TRUNC) &lt; 0)  /* truncate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error(argv[i]);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timebuf.actime  = statbuf.st_atime;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timebuf.modtime = statbuf.st_mtime;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 (utime(argv[i], &amp;timebuf) &lt; 0)  /* reset times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error(argv[i]);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4.6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utime()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8CF22A1-094D-40A8-8CFB-07C5FAF0D1E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98" name="CustomShape 2"/>
          <p:cNvSpPr/>
          <p:nvPr/>
        </p:nvSpPr>
        <p:spPr>
          <a:xfrm>
            <a:off x="1131840" y="1123920"/>
            <a:ext cx="9283320" cy="1740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앞 슬라이드의 예제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(utime.c)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1)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내용을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truncate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하기 전에 파일의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과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을 읽음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2)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내용을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truncate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하면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과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이 현재 시각으로 변경됨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3)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저장해둔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과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으로 복구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4)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크기는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0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으로 변화했지만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과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atime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은 변화 없음</a:t>
            </a:r>
            <a:endParaRPr/>
          </a:p>
        </p:txBody>
      </p:sp>
      <p:sp>
        <p:nvSpPr>
          <p:cNvPr id="499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4.6 utime()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  <p:sp>
        <p:nvSpPr>
          <p:cNvPr id="500" name="CustomShape 4"/>
          <p:cNvSpPr/>
          <p:nvPr/>
        </p:nvSpPr>
        <p:spPr>
          <a:xfrm>
            <a:off x="1238400" y="3214800"/>
            <a:ext cx="9283320" cy="289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[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% ls -lu afile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-rw-r--r--   1 lsj   user          14  Jul  1  09:10 afile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% a.out afile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% ls -lu afile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-rw-r--r--   1 lsj   user           0  Jul  1  09:10 afile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AE88CD9-8BAF-4598-8E1A-51A4163654A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02" name="CustomShape 2"/>
          <p:cNvSpPr/>
          <p:nvPr/>
        </p:nvSpPr>
        <p:spPr>
          <a:xfrm>
            <a:off x="1023840" y="1143000"/>
            <a:ext cx="9285120" cy="1703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Directory is a kind of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Directory also has owner, group and permission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Can use open, read, fstat, close,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…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to the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Difference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Cannot use creat() and open() to create a directory </a:t>
            </a:r>
            <a:r>
              <a:rPr lang="en-US" sz="16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Need mkdir() to do so</a:t>
            </a:r>
            <a:endParaRPr/>
          </a:p>
        </p:txBody>
      </p:sp>
      <p:sp>
        <p:nvSpPr>
          <p:cNvPr id="503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4.7 Directory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6BE3F89-1D31-40C3-A9B8-5084852E585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05" name="CustomShape 2"/>
          <p:cNvSpPr/>
          <p:nvPr/>
        </p:nvSpPr>
        <p:spPr>
          <a:xfrm>
            <a:off x="1023840" y="1143000"/>
            <a:ext cx="9285120" cy="3697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Each directory entry has i-node number and file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DIR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구조체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오픈된 디렉토리를 다루는데 사용되는 구조체</a:t>
            </a:r>
            <a:endParaRPr/>
          </a:p>
        </p:txBody>
      </p:sp>
      <p:sp>
        <p:nvSpPr>
          <p:cNvPr id="50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4.7 Directory : entry</a:t>
            </a:r>
            <a:endParaRPr/>
          </a:p>
        </p:txBody>
      </p:sp>
      <p:graphicFrame>
        <p:nvGraphicFramePr>
          <p:cNvPr id="507" name="Table 4"/>
          <p:cNvGraphicFramePr/>
          <p:nvPr/>
        </p:nvGraphicFramePr>
        <p:xfrm>
          <a:off x="1523880" y="1785960"/>
          <a:ext cx="7063920" cy="2113920"/>
        </p:xfrm>
        <a:graphic>
          <a:graphicData uri="http://schemas.openxmlformats.org/drawingml/2006/table">
            <a:tbl>
              <a:tblPr/>
              <a:tblGrid>
                <a:gridCol w="7063920"/>
              </a:tblGrid>
              <a:tr h="2113920">
                <a:tc>
                  <a:txBody>
                    <a:bodyPr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&lt;dirent.h&gt;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struct dirent 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ino_t d_ino;          /* i-node number */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char  d_name[ ];  /* filename */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8295D59-960C-4C02-A863-693650075A3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09" name="CustomShape 2"/>
          <p:cNvSpPr/>
          <p:nvPr/>
        </p:nvSpPr>
        <p:spPr>
          <a:xfrm>
            <a:off x="1166760" y="2714760"/>
            <a:ext cx="9285120" cy="3562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mkdir() is used to make a directory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pathname of a new directory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mode: permission of directory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..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을 새로 생성된 디렉토리에 넣는다</a:t>
            </a:r>
            <a:endParaRPr/>
          </a:p>
        </p:txBody>
      </p:sp>
      <p:sp>
        <p:nvSpPr>
          <p:cNvPr id="510" name="CustomShape 3"/>
          <p:cNvSpPr/>
          <p:nvPr/>
        </p:nvSpPr>
        <p:spPr>
          <a:xfrm>
            <a:off x="1204920" y="1429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4.8 mkdir() / opendir() / readdir() / closedir() / rewinddir() / rmdir()</a:t>
            </a:r>
            <a:endParaRPr/>
          </a:p>
        </p:txBody>
      </p:sp>
      <p:sp>
        <p:nvSpPr>
          <p:cNvPr id="511" name="CustomShape 4"/>
          <p:cNvSpPr/>
          <p:nvPr/>
        </p:nvSpPr>
        <p:spPr>
          <a:xfrm>
            <a:off x="1309680" y="1143000"/>
            <a:ext cx="8277120" cy="13233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mkdir(const char *pathname, mode_t mode);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BE06EF8-48DD-41AB-9742-5C0983A7F9B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13" name="CustomShape 2"/>
          <p:cNvSpPr/>
          <p:nvPr/>
        </p:nvSpPr>
        <p:spPr>
          <a:xfrm>
            <a:off x="1238400" y="1214280"/>
            <a:ext cx="8277120" cy="22834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&lt;dirent.h&gt;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typedef struct dirent Dirent;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DIR *opendir(const char *pathname);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Dirent *readdir(DIR *dir_fd);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closedir(DIR *dir_fd);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rewinddir (DIR *dir_fd); </a:t>
            </a:r>
            <a:endParaRPr/>
          </a:p>
        </p:txBody>
      </p:sp>
      <p:sp>
        <p:nvSpPr>
          <p:cNvPr id="514" name="CustomShape 3"/>
          <p:cNvSpPr/>
          <p:nvPr/>
        </p:nvSpPr>
        <p:spPr>
          <a:xfrm>
            <a:off x="1204920" y="1573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4.8 mkdir() / opendir() / readdir() / closedir() / rewinddir() / rmdir()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2697653-DBDA-4BFA-B577-0A957818B31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16" name="CustomShape 2"/>
          <p:cNvSpPr/>
          <p:nvPr/>
        </p:nvSpPr>
        <p:spPr>
          <a:xfrm>
            <a:off x="1166760" y="1214280"/>
            <a:ext cx="9285120" cy="3587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opendir() function is similar to open()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opendir() opens a directory file as read only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opendir() returns a file pointer of the open directory.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Ex)  DIR *dp;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dp = opendir(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/tmp/test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 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closedir() closes a directory file pointed by dir_fd</a:t>
            </a:r>
            <a:endParaRPr/>
          </a:p>
        </p:txBody>
      </p:sp>
      <p:sp>
        <p:nvSpPr>
          <p:cNvPr id="517" name="CustomShape 3"/>
          <p:cNvSpPr/>
          <p:nvPr/>
        </p:nvSpPr>
        <p:spPr>
          <a:xfrm>
            <a:off x="1204920" y="1573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4.8 mkdir() / opendir() / readdir() / closedir() / rewinddir() / rmdir()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7BC4A58-5123-4E36-868F-E6E8F121657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19" name="CustomShape 2"/>
          <p:cNvSpPr/>
          <p:nvPr/>
        </p:nvSpPr>
        <p:spPr>
          <a:xfrm>
            <a:off x="1166760" y="1214280"/>
            <a:ext cx="9285120" cy="23317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readdir()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If a first call succeeds, first entry in a directory is read from struct dirent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Then automatically directory pointer is moved to the next entry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rewinddir() moves directory pointer to the first</a:t>
            </a:r>
            <a:endParaRPr/>
          </a:p>
        </p:txBody>
      </p:sp>
      <p:sp>
        <p:nvSpPr>
          <p:cNvPr id="520" name="CustomShape 3"/>
          <p:cNvSpPr/>
          <p:nvPr/>
        </p:nvSpPr>
        <p:spPr>
          <a:xfrm>
            <a:off x="1204920" y="1573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4.8 mkdir() / opendir() / readdir() / closedir() / rewinddir() / rmdir()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069E4D5-5F69-41D4-B35A-433B6F753FA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</a:t>
            </a:r>
            <a:endParaRPr/>
          </a:p>
        </p:txBody>
      </p:sp>
      <p:pic>
        <p:nvPicPr>
          <p:cNvPr id="12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8440" y="1428840"/>
            <a:ext cx="7603920" cy="4273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44B88A7-967D-4AFC-82CE-371B7807709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22" name="CustomShape 2"/>
          <p:cNvSpPr/>
          <p:nvPr/>
        </p:nvSpPr>
        <p:spPr>
          <a:xfrm>
            <a:off x="1238400" y="2571840"/>
            <a:ext cx="9285120" cy="329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Remove a directory file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Directory must be empty to success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pathname of directory</a:t>
            </a:r>
            <a:endParaRPr/>
          </a:p>
        </p:txBody>
      </p:sp>
      <p:graphicFrame>
        <p:nvGraphicFramePr>
          <p:cNvPr id="523" name="Table 3"/>
          <p:cNvGraphicFramePr/>
          <p:nvPr/>
        </p:nvGraphicFramePr>
        <p:xfrm>
          <a:off x="1295280" y="1285920"/>
          <a:ext cx="8227440" cy="106956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06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rmdir(const char *pathname);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4" name="CustomShape 4"/>
          <p:cNvSpPr/>
          <p:nvPr/>
        </p:nvSpPr>
        <p:spPr>
          <a:xfrm>
            <a:off x="1204920" y="1573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4.8 mkdir() / opendir() / readdir() / closedir() / rewinddir() / rmdir()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D93A10E-8900-41A1-812F-06781C751E3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26" name="CustomShape 2"/>
          <p:cNvSpPr/>
          <p:nvPr/>
        </p:nvSpPr>
        <p:spPr>
          <a:xfrm>
            <a:off x="1095480" y="1123920"/>
            <a:ext cx="9285120" cy="2706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&lt;dirent.h&gt;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typedef struct dirent Dirent;</a:t>
            </a:r>
            <a:endParaRPr/>
          </a:p>
        </p:txBody>
      </p:sp>
      <p:sp>
        <p:nvSpPr>
          <p:cNvPr id="527" name="CustomShape 3"/>
          <p:cNvSpPr/>
          <p:nvPr/>
        </p:nvSpPr>
        <p:spPr>
          <a:xfrm>
            <a:off x="1204920" y="1573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4.8 mkdir() / opendir() / readdir() / closedir() / rewinddir() / rmdir()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2725699-CF41-4757-94AD-16EB62C82E0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29" name="CustomShape 2"/>
          <p:cNvSpPr/>
          <p:nvPr/>
        </p:nvSpPr>
        <p:spPr>
          <a:xfrm>
            <a:off x="1166760" y="1000080"/>
            <a:ext cx="9285120" cy="5827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Dirent *dp;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DIR *dir_fd;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while(--argc &gt; 0)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if(!(dir_fd=opendir(*++argv)))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if(mkdir(*argv, S_IRWXU|S_IRWXG|S_IRWXO)==-1)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perror("opendir");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continue;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for(i=0; i&lt;2; i++)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/* “i=0”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일 필요는 없는 듯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, “i=0”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일 때 하는 일이 없어 보임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/* “i=0”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일때는 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director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에 “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.”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과 “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..”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만 있을떄 “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rmdir” 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실행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int cnt=0;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for(; dp=readdir(dir_fd); )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if(i) printf(“%s\n”, dp-&gt;d_name);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if(strcmp(dp-&gt;d_name, ".") &amp;&amp; strcmp(dp-&gt;d_name, ".."))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cnt++;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if(!cnt) {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rmdir(*argv);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rewinddir(dir_fd);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closedir(dir_fd);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530" name="CustomShape 3"/>
          <p:cNvSpPr/>
          <p:nvPr/>
        </p:nvSpPr>
        <p:spPr>
          <a:xfrm>
            <a:off x="1204920" y="157320"/>
            <a:ext cx="8246880" cy="695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4.8 mkdir() / opendir() / readdir() / closedir() / rewinddir() / rmdir()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915840" y="1123920"/>
            <a:ext cx="9286560" cy="4017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헤더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string.h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형태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char * strcmp( const char *s1, const char *s2);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인수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char *s1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비교할 대상 문자열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char *s2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비교할 문자열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반환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0 =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결과 값이면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s1 = s2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0 &lt;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결과 값이면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s1 &gt; s2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0 &gt;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결과 값이면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s1 &lt; s2</a:t>
            </a:r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strcmp</a:t>
            </a:r>
            <a:endParaRPr/>
          </a:p>
        </p:txBody>
      </p:sp>
      <p:sp>
        <p:nvSpPr>
          <p:cNvPr id="533" name="CustomShape 3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400A13D-81F3-4A20-A45D-26A65EAA71A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1B1B7AD-A418-429B-B9AB-70E45A8B3F0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35" name="CustomShape 2"/>
          <p:cNvSpPr/>
          <p:nvPr/>
        </p:nvSpPr>
        <p:spPr>
          <a:xfrm>
            <a:off x="917640" y="1123920"/>
            <a:ext cx="9285120" cy="4325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다음과 같은 프로그램을 작성하라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인자로서 디렉토리 이름과 파일의 접미사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(suffix)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읽어 들인다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주어진 디렉토리를 탐색하여 이름에 인자로 주어진 접미사가 포함된 첫 번째 파일을 찾아 그 파일의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i-node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값과 파일 이름을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주어진 파일이름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(*s1)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이 접미사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(*s2)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포함하는지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check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해 주는 함수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int match(char *s1, char *s2)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활용할 것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int match(char *s1, char *s2){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int diff = strlen(s1) –strlen(s2);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 (strlen(s1) &gt; strlen(s2))  return(strcmp(&amp;s1[diff], s2) == 0) 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else  return(0);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strlen()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을 사용하기 위해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&lt;string.h&gt;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를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include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해야 함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turnin lab5 suffix.c</a:t>
            </a:r>
            <a:endParaRPr/>
          </a:p>
        </p:txBody>
      </p:sp>
      <p:sp>
        <p:nvSpPr>
          <p:cNvPr id="53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#5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2F79005-1506-41A2-8C77-C9C0EE03F3A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38" name="CustomShape 2"/>
          <p:cNvSpPr/>
          <p:nvPr/>
        </p:nvSpPr>
        <p:spPr>
          <a:xfrm>
            <a:off x="1238400" y="2643120"/>
            <a:ext cx="9285120" cy="2614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Change directory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Success: 0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Error: -1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pathname: string with full or relative pathname of a directory</a:t>
            </a:r>
            <a:endParaRPr/>
          </a:p>
        </p:txBody>
      </p:sp>
      <p:sp>
        <p:nvSpPr>
          <p:cNvPr id="539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4.9 chdir() / getcwd()</a:t>
            </a:r>
            <a:endParaRPr/>
          </a:p>
        </p:txBody>
      </p:sp>
      <p:graphicFrame>
        <p:nvGraphicFramePr>
          <p:cNvPr id="540" name="Table 4"/>
          <p:cNvGraphicFramePr/>
          <p:nvPr/>
        </p:nvGraphicFramePr>
        <p:xfrm>
          <a:off x="1238400" y="1214280"/>
          <a:ext cx="8227440" cy="106956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06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chdir(const char *pathname);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A9C4472-2D5E-4F3F-A676-F24CA4D5EB4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42" name="CustomShape 2"/>
          <p:cNvSpPr/>
          <p:nvPr/>
        </p:nvSpPr>
        <p:spPr>
          <a:xfrm>
            <a:off x="1238400" y="2643120"/>
            <a:ext cx="9285120" cy="3180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Gets the pathname of current working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buf: buffer to save pathname of current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size: size of buf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Ex)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char buf[200];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if(getcwd(buf, 200) != NULL)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    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printf(</a:t>
            </a:r>
            <a:r>
              <a:rPr b="1" lang="en-US" sz="2000">
                <a:solidFill>
                  <a:srgbClr val="333333"/>
                </a:solidFill>
                <a:latin typeface="Arial"/>
                <a:ea typeface="굴림"/>
              </a:rPr>
              <a:t>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%s \n</a:t>
            </a:r>
            <a:r>
              <a:rPr b="1" lang="en-US" sz="2000">
                <a:solidFill>
                  <a:srgbClr val="333333"/>
                </a:solidFill>
                <a:latin typeface="Arial"/>
                <a:ea typeface="굴림"/>
              </a:rPr>
              <a:t>”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굴림"/>
              </a:rPr>
              <a:t>, buf);</a:t>
            </a:r>
            <a:endParaRPr/>
          </a:p>
        </p:txBody>
      </p:sp>
      <p:sp>
        <p:nvSpPr>
          <p:cNvPr id="543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4.9 chdir() / getcwd()</a:t>
            </a:r>
            <a:endParaRPr/>
          </a:p>
        </p:txBody>
      </p:sp>
      <p:graphicFrame>
        <p:nvGraphicFramePr>
          <p:cNvPr id="544" name="Table 4"/>
          <p:cNvGraphicFramePr/>
          <p:nvPr/>
        </p:nvGraphicFramePr>
        <p:xfrm>
          <a:off x="1238400" y="1214280"/>
          <a:ext cx="8227440" cy="114084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140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char *getcwd(char *buf, size_t size);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985C537-746F-4E1A-A218-E2E629186BA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46" name="CustomShape 2"/>
          <p:cNvSpPr/>
          <p:nvPr/>
        </p:nvSpPr>
        <p:spPr>
          <a:xfrm>
            <a:off x="1095480" y="1143000"/>
            <a:ext cx="9285120" cy="4929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&lt;error.h&gt;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#define PATH_MAX 1024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int main(void)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char path[PATH_MAX+1];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if(chdir("/tmp")&lt;0)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perror("error chdir");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else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if(getcwd(path, PATH_MAX) == NULL)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perror("error getcwd");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else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printf("Current working directory changed to %s \n", path);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547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4.9 chdir() / getcwd()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D8F0D29-E917-427B-B3BA-537FB3F504B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49" name="CustomShape 2"/>
          <p:cNvSpPr/>
          <p:nvPr/>
        </p:nvSpPr>
        <p:spPr>
          <a:xfrm>
            <a:off x="917640" y="1123920"/>
            <a:ext cx="9285120" cy="3254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Limitations of a hard link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Can</a:t>
            </a:r>
            <a:r>
              <a:rPr lang="en-US" sz="20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 create a link to a directory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Root user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만 가능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Can</a:t>
            </a:r>
            <a:r>
              <a:rPr lang="en-US" sz="16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 create a link to a file in other file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Solve limitations of hard link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Indirect pointer to a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실제 파일에 대한 경로를 저장하고 있다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파일 내용을 직접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pointing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하지 않음</a:t>
            </a:r>
            <a:endParaRPr/>
          </a:p>
        </p:txBody>
      </p:sp>
      <p:sp>
        <p:nvSpPr>
          <p:cNvPr id="550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4.10 Symbolic Link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843A298-9D8D-4FAE-8529-5B03451F23F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52" name="CustomShape 2"/>
          <p:cNvSpPr/>
          <p:nvPr/>
        </p:nvSpPr>
        <p:spPr>
          <a:xfrm>
            <a:off x="917640" y="1123920"/>
            <a:ext cx="9285120" cy="4516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200">
                <a:solidFill>
                  <a:srgbClr val="ff3333"/>
                </a:solidFill>
                <a:latin typeface="맑은 고딕"/>
                <a:ea typeface="맑은 고딕"/>
              </a:rPr>
              <a:t>Can</a:t>
            </a:r>
            <a:r>
              <a:rPr b="1" lang="en-US" sz="2200">
                <a:solidFill>
                  <a:srgbClr val="ff3333"/>
                </a:solidFill>
                <a:latin typeface="Times New Roman"/>
                <a:ea typeface="맑은 고딕"/>
              </a:rPr>
              <a:t>’</a:t>
            </a:r>
            <a:r>
              <a:rPr b="1" lang="en-US" sz="2200">
                <a:solidFill>
                  <a:srgbClr val="ff3333"/>
                </a:solidFill>
                <a:latin typeface="맑은 고딕"/>
                <a:ea typeface="맑은 고딕"/>
              </a:rPr>
              <a:t>t create a link to a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Because you would be able to create “loops”.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Imagine you would go into a folder “a” and create a hard link “b” that would link to the folder “a”. This would create and endless loop.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Imagine you would tar the directory a now.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400">
                <a:solidFill>
                  <a:srgbClr val="333333"/>
                </a:solidFill>
                <a:latin typeface="맑은 고딕"/>
                <a:ea typeface="맑은 고딕"/>
              </a:rPr>
              <a:t>Tar would go into directory a and find a directory b in it. Then it will try to go into b, but because it is a hard link to a, it will be in folder a again. There, it would again see the folder “b” and when it does into this folder, because of the hard link, end up in a again. And this would never stop, because you created a circle.</a:t>
            </a:r>
            <a:endParaRPr/>
          </a:p>
        </p:txBody>
      </p:sp>
      <p:sp>
        <p:nvSpPr>
          <p:cNvPr id="553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4.10 Symbolic Link - Limitations of a hard link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C9C4542-D18D-477D-BF20-3AF30B7726B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Disk partition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2127240" y="5024520"/>
            <a:ext cx="3823920" cy="771480"/>
          </a:xfrm>
          <a:prstGeom prst="ellipse">
            <a:avLst/>
          </a:prstGeom>
          <a:solidFill>
            <a:srgbClr val="ccffff"/>
          </a:solidFill>
          <a:ln w="9360">
            <a:solidFill>
              <a:srgbClr val="333333"/>
            </a:solidFill>
            <a:round/>
          </a:ln>
        </p:spPr>
      </p:sp>
      <p:sp>
        <p:nvSpPr>
          <p:cNvPr id="127" name="CustomShape 4"/>
          <p:cNvSpPr/>
          <p:nvPr/>
        </p:nvSpPr>
        <p:spPr>
          <a:xfrm>
            <a:off x="2127240" y="1836720"/>
            <a:ext cx="3823920" cy="3597120"/>
          </a:xfrm>
          <a:prstGeom prst="rect">
            <a:avLst/>
          </a:prstGeom>
          <a:solidFill>
            <a:srgbClr val="ccffff"/>
          </a:solidFill>
          <a:ln w="9360">
            <a:noFill/>
          </a:ln>
        </p:spPr>
      </p:sp>
      <p:sp>
        <p:nvSpPr>
          <p:cNvPr id="128" name="CustomShape 5"/>
          <p:cNvSpPr/>
          <p:nvPr/>
        </p:nvSpPr>
        <p:spPr>
          <a:xfrm>
            <a:off x="2127240" y="1476360"/>
            <a:ext cx="3823920" cy="771480"/>
          </a:xfrm>
          <a:prstGeom prst="ellipse">
            <a:avLst/>
          </a:prstGeom>
          <a:solidFill>
            <a:srgbClr val="ccffff"/>
          </a:solidFill>
          <a:ln w="9360">
            <a:solidFill>
              <a:srgbClr val="333333"/>
            </a:solidFill>
            <a:round/>
          </a:ln>
        </p:spPr>
      </p:sp>
      <p:sp>
        <p:nvSpPr>
          <p:cNvPr id="129" name="Line 6"/>
          <p:cNvSpPr/>
          <p:nvPr/>
        </p:nvSpPr>
        <p:spPr>
          <a:xfrm>
            <a:off x="2127240" y="1836720"/>
            <a:ext cx="0" cy="354780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30" name="Line 7"/>
          <p:cNvSpPr/>
          <p:nvPr/>
        </p:nvSpPr>
        <p:spPr>
          <a:xfrm flipV="1">
            <a:off x="5952960" y="1887480"/>
            <a:ext cx="0" cy="349704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31" name="CustomShape 8"/>
          <p:cNvSpPr/>
          <p:nvPr/>
        </p:nvSpPr>
        <p:spPr>
          <a:xfrm>
            <a:off x="3971880" y="5159520"/>
            <a:ext cx="1798560" cy="301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imes New Roman"/>
                <a:ea typeface="MD개성체"/>
              </a:rPr>
              <a:t>……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3971880" y="4565520"/>
            <a:ext cx="1798560" cy="59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Fourth partition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(home filesystem)</a:t>
            </a: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3971880" y="3970440"/>
            <a:ext cx="1798560" cy="593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Third partition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(usr filesystem)</a:t>
            </a:r>
            <a:endParaRPr/>
          </a:p>
        </p:txBody>
      </p:sp>
      <p:sp>
        <p:nvSpPr>
          <p:cNvPr id="134" name="CustomShape 11"/>
          <p:cNvSpPr/>
          <p:nvPr/>
        </p:nvSpPr>
        <p:spPr>
          <a:xfrm>
            <a:off x="3971880" y="3376440"/>
            <a:ext cx="1798560" cy="59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Second partition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(swap area)</a:t>
            </a:r>
            <a:endParaRPr/>
          </a:p>
        </p:txBody>
      </p:sp>
      <p:sp>
        <p:nvSpPr>
          <p:cNvPr id="135" name="CustomShape 12"/>
          <p:cNvSpPr/>
          <p:nvPr/>
        </p:nvSpPr>
        <p:spPr>
          <a:xfrm>
            <a:off x="3971880" y="2782800"/>
            <a:ext cx="1798560" cy="59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First partition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(root filesystem)</a:t>
            </a:r>
            <a:endParaRPr/>
          </a:p>
        </p:txBody>
      </p:sp>
      <p:sp>
        <p:nvSpPr>
          <p:cNvPr id="136" name="Line 13"/>
          <p:cNvSpPr/>
          <p:nvPr/>
        </p:nvSpPr>
        <p:spPr>
          <a:xfrm>
            <a:off x="3971880" y="2782800"/>
            <a:ext cx="1800000" cy="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37" name="Line 14"/>
          <p:cNvSpPr/>
          <p:nvPr/>
        </p:nvSpPr>
        <p:spPr>
          <a:xfrm>
            <a:off x="3971880" y="3376440"/>
            <a:ext cx="180000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38" name="Line 15"/>
          <p:cNvSpPr/>
          <p:nvPr/>
        </p:nvSpPr>
        <p:spPr>
          <a:xfrm>
            <a:off x="3971880" y="3970080"/>
            <a:ext cx="180000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39" name="Line 16"/>
          <p:cNvSpPr/>
          <p:nvPr/>
        </p:nvSpPr>
        <p:spPr>
          <a:xfrm>
            <a:off x="3971880" y="4565520"/>
            <a:ext cx="180000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40" name="Line 17"/>
          <p:cNvSpPr/>
          <p:nvPr/>
        </p:nvSpPr>
        <p:spPr>
          <a:xfrm>
            <a:off x="3971880" y="5159160"/>
            <a:ext cx="180000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41" name="Line 18"/>
          <p:cNvSpPr/>
          <p:nvPr/>
        </p:nvSpPr>
        <p:spPr>
          <a:xfrm>
            <a:off x="3971880" y="5462280"/>
            <a:ext cx="1800000" cy="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42" name="Line 19"/>
          <p:cNvSpPr/>
          <p:nvPr/>
        </p:nvSpPr>
        <p:spPr>
          <a:xfrm>
            <a:off x="3971880" y="2782800"/>
            <a:ext cx="0" cy="267948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43" name="Line 20"/>
          <p:cNvSpPr/>
          <p:nvPr/>
        </p:nvSpPr>
        <p:spPr>
          <a:xfrm>
            <a:off x="5771880" y="2782800"/>
            <a:ext cx="0" cy="267948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44" name="CustomShape 21"/>
          <p:cNvSpPr/>
          <p:nvPr/>
        </p:nvSpPr>
        <p:spPr>
          <a:xfrm>
            <a:off x="2620800" y="5159520"/>
            <a:ext cx="1438200" cy="322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5" name="CustomShape 22"/>
          <p:cNvSpPr/>
          <p:nvPr/>
        </p:nvSpPr>
        <p:spPr>
          <a:xfrm>
            <a:off x="2620800" y="4565520"/>
            <a:ext cx="1438200" cy="59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/dev/dsk/0s4</a:t>
            </a:r>
            <a:endParaRPr/>
          </a:p>
        </p:txBody>
      </p:sp>
      <p:sp>
        <p:nvSpPr>
          <p:cNvPr id="146" name="CustomShape 23"/>
          <p:cNvSpPr/>
          <p:nvPr/>
        </p:nvSpPr>
        <p:spPr>
          <a:xfrm>
            <a:off x="2620800" y="3970440"/>
            <a:ext cx="1438200" cy="593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/dev/dsk/0s3</a:t>
            </a:r>
            <a:endParaRPr/>
          </a:p>
        </p:txBody>
      </p:sp>
      <p:sp>
        <p:nvSpPr>
          <p:cNvPr id="147" name="CustomShape 24"/>
          <p:cNvSpPr/>
          <p:nvPr/>
        </p:nvSpPr>
        <p:spPr>
          <a:xfrm>
            <a:off x="2620800" y="3376440"/>
            <a:ext cx="1438200" cy="59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/dev/dsk/0s2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(/dev/swap)</a:t>
            </a:r>
            <a:endParaRPr/>
          </a:p>
        </p:txBody>
      </p:sp>
      <p:sp>
        <p:nvSpPr>
          <p:cNvPr id="148" name="CustomShape 25"/>
          <p:cNvSpPr/>
          <p:nvPr/>
        </p:nvSpPr>
        <p:spPr>
          <a:xfrm>
            <a:off x="2620800" y="2782800"/>
            <a:ext cx="1438200" cy="59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/dev/dsk/0s1</a:t>
            </a:r>
            <a:endParaRPr/>
          </a:p>
        </p:txBody>
      </p:sp>
      <p:sp>
        <p:nvSpPr>
          <p:cNvPr id="149" name="Line 26"/>
          <p:cNvSpPr/>
          <p:nvPr/>
        </p:nvSpPr>
        <p:spPr>
          <a:xfrm>
            <a:off x="2620800" y="2782800"/>
            <a:ext cx="1440000" cy="0"/>
          </a:xfrm>
          <a:prstGeom prst="line">
            <a:avLst/>
          </a:prstGeom>
          <a:ln w="28440">
            <a:noFill/>
          </a:ln>
        </p:spPr>
      </p:sp>
      <p:sp>
        <p:nvSpPr>
          <p:cNvPr id="150" name="Line 27"/>
          <p:cNvSpPr/>
          <p:nvPr/>
        </p:nvSpPr>
        <p:spPr>
          <a:xfrm>
            <a:off x="2620800" y="3376440"/>
            <a:ext cx="1440000" cy="0"/>
          </a:xfrm>
          <a:prstGeom prst="line">
            <a:avLst/>
          </a:prstGeom>
          <a:ln w="12600">
            <a:noFill/>
          </a:ln>
        </p:spPr>
      </p:sp>
      <p:sp>
        <p:nvSpPr>
          <p:cNvPr id="151" name="Line 28"/>
          <p:cNvSpPr/>
          <p:nvPr/>
        </p:nvSpPr>
        <p:spPr>
          <a:xfrm>
            <a:off x="2620800" y="3970080"/>
            <a:ext cx="1440000" cy="0"/>
          </a:xfrm>
          <a:prstGeom prst="line">
            <a:avLst/>
          </a:prstGeom>
          <a:ln w="12600">
            <a:noFill/>
          </a:ln>
        </p:spPr>
      </p:sp>
      <p:sp>
        <p:nvSpPr>
          <p:cNvPr id="152" name="Line 29"/>
          <p:cNvSpPr/>
          <p:nvPr/>
        </p:nvSpPr>
        <p:spPr>
          <a:xfrm>
            <a:off x="2620800" y="4565520"/>
            <a:ext cx="1440000" cy="0"/>
          </a:xfrm>
          <a:prstGeom prst="line">
            <a:avLst/>
          </a:prstGeom>
          <a:ln w="12600">
            <a:noFill/>
          </a:ln>
        </p:spPr>
      </p:sp>
      <p:sp>
        <p:nvSpPr>
          <p:cNvPr id="153" name="Line 30"/>
          <p:cNvSpPr/>
          <p:nvPr/>
        </p:nvSpPr>
        <p:spPr>
          <a:xfrm>
            <a:off x="2620800" y="5159160"/>
            <a:ext cx="1440000" cy="0"/>
          </a:xfrm>
          <a:prstGeom prst="line">
            <a:avLst/>
          </a:prstGeom>
          <a:ln w="12600">
            <a:noFill/>
          </a:ln>
        </p:spPr>
      </p:sp>
      <p:sp>
        <p:nvSpPr>
          <p:cNvPr id="154" name="Line 31"/>
          <p:cNvSpPr/>
          <p:nvPr/>
        </p:nvSpPr>
        <p:spPr>
          <a:xfrm>
            <a:off x="2620800" y="5483160"/>
            <a:ext cx="1440000" cy="0"/>
          </a:xfrm>
          <a:prstGeom prst="line">
            <a:avLst/>
          </a:prstGeom>
          <a:ln w="28440">
            <a:noFill/>
          </a:ln>
        </p:spPr>
      </p:sp>
      <p:sp>
        <p:nvSpPr>
          <p:cNvPr id="155" name="Line 32"/>
          <p:cNvSpPr/>
          <p:nvPr/>
        </p:nvSpPr>
        <p:spPr>
          <a:xfrm>
            <a:off x="2620800" y="2782800"/>
            <a:ext cx="0" cy="2700360"/>
          </a:xfrm>
          <a:prstGeom prst="line">
            <a:avLst/>
          </a:prstGeom>
          <a:ln w="28440">
            <a:noFill/>
          </a:ln>
        </p:spPr>
      </p:sp>
      <p:sp>
        <p:nvSpPr>
          <p:cNvPr id="156" name="Line 33"/>
          <p:cNvSpPr/>
          <p:nvPr/>
        </p:nvSpPr>
        <p:spPr>
          <a:xfrm>
            <a:off x="4060800" y="2782800"/>
            <a:ext cx="0" cy="2700360"/>
          </a:xfrm>
          <a:prstGeom prst="line">
            <a:avLst/>
          </a:prstGeom>
          <a:ln w="28440">
            <a:noFill/>
          </a:ln>
        </p:spPr>
      </p:sp>
      <p:sp>
        <p:nvSpPr>
          <p:cNvPr id="157" name="CustomShape 34"/>
          <p:cNvSpPr/>
          <p:nvPr/>
        </p:nvSpPr>
        <p:spPr>
          <a:xfrm>
            <a:off x="2216160" y="2376360"/>
            <a:ext cx="3463560" cy="301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 </a:t>
            </a: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&lt;Device File name&gt;    &lt;Logical Disk&gt;</a:t>
            </a:r>
            <a:endParaRPr/>
          </a:p>
        </p:txBody>
      </p:sp>
      <p:sp>
        <p:nvSpPr>
          <p:cNvPr id="158" name="Line 35"/>
          <p:cNvSpPr/>
          <p:nvPr/>
        </p:nvSpPr>
        <p:spPr>
          <a:xfrm>
            <a:off x="2215800" y="2376360"/>
            <a:ext cx="3465720" cy="0"/>
          </a:xfrm>
          <a:prstGeom prst="line">
            <a:avLst/>
          </a:prstGeom>
          <a:ln w="28440">
            <a:noFill/>
          </a:ln>
        </p:spPr>
      </p:sp>
      <p:sp>
        <p:nvSpPr>
          <p:cNvPr id="159" name="Line 36"/>
          <p:cNvSpPr/>
          <p:nvPr/>
        </p:nvSpPr>
        <p:spPr>
          <a:xfrm>
            <a:off x="2215800" y="2679480"/>
            <a:ext cx="3465720" cy="0"/>
          </a:xfrm>
          <a:prstGeom prst="line">
            <a:avLst/>
          </a:prstGeom>
          <a:ln w="28440">
            <a:noFill/>
          </a:ln>
        </p:spPr>
      </p:sp>
      <p:sp>
        <p:nvSpPr>
          <p:cNvPr id="160" name="Line 37"/>
          <p:cNvSpPr/>
          <p:nvPr/>
        </p:nvSpPr>
        <p:spPr>
          <a:xfrm>
            <a:off x="2215800" y="2376360"/>
            <a:ext cx="0" cy="303120"/>
          </a:xfrm>
          <a:prstGeom prst="line">
            <a:avLst/>
          </a:prstGeom>
          <a:ln w="28440">
            <a:noFill/>
          </a:ln>
        </p:spPr>
      </p:sp>
      <p:sp>
        <p:nvSpPr>
          <p:cNvPr id="161" name="Line 38"/>
          <p:cNvSpPr/>
          <p:nvPr/>
        </p:nvSpPr>
        <p:spPr>
          <a:xfrm>
            <a:off x="5681520" y="2376360"/>
            <a:ext cx="0" cy="303120"/>
          </a:xfrm>
          <a:prstGeom prst="line">
            <a:avLst/>
          </a:prstGeom>
          <a:ln w="28440">
            <a:noFill/>
          </a:ln>
        </p:spPr>
      </p:sp>
      <p:sp>
        <p:nvSpPr>
          <p:cNvPr id="162" name="CustomShape 39"/>
          <p:cNvSpPr/>
          <p:nvPr/>
        </p:nvSpPr>
        <p:spPr>
          <a:xfrm>
            <a:off x="6808680" y="3862440"/>
            <a:ext cx="1258560" cy="402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Data block</a:t>
            </a:r>
            <a:endParaRPr/>
          </a:p>
        </p:txBody>
      </p:sp>
      <p:sp>
        <p:nvSpPr>
          <p:cNvPr id="163" name="CustomShape 40"/>
          <p:cNvSpPr/>
          <p:nvPr/>
        </p:nvSpPr>
        <p:spPr>
          <a:xfrm>
            <a:off x="6808680" y="3457440"/>
            <a:ext cx="1258560" cy="402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i-node list</a:t>
            </a:r>
            <a:endParaRPr/>
          </a:p>
        </p:txBody>
      </p:sp>
      <p:sp>
        <p:nvSpPr>
          <p:cNvPr id="164" name="CustomShape 41"/>
          <p:cNvSpPr/>
          <p:nvPr/>
        </p:nvSpPr>
        <p:spPr>
          <a:xfrm>
            <a:off x="6808680" y="3052800"/>
            <a:ext cx="1258560" cy="402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Super block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42"/>
          <p:cNvSpPr/>
          <p:nvPr/>
        </p:nvSpPr>
        <p:spPr>
          <a:xfrm>
            <a:off x="6808680" y="2647800"/>
            <a:ext cx="1258560" cy="402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MD개성체"/>
                <a:ea typeface="MD개성체"/>
              </a:rPr>
              <a:t>Boot block</a:t>
            </a:r>
            <a:endParaRPr/>
          </a:p>
        </p:txBody>
      </p:sp>
      <p:sp>
        <p:nvSpPr>
          <p:cNvPr id="166" name="Line 43"/>
          <p:cNvSpPr/>
          <p:nvPr/>
        </p:nvSpPr>
        <p:spPr>
          <a:xfrm>
            <a:off x="6808680" y="2647800"/>
            <a:ext cx="1260360" cy="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67" name="Line 44"/>
          <p:cNvSpPr/>
          <p:nvPr/>
        </p:nvSpPr>
        <p:spPr>
          <a:xfrm>
            <a:off x="6808680" y="3052440"/>
            <a:ext cx="126036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68" name="Line 45"/>
          <p:cNvSpPr/>
          <p:nvPr/>
        </p:nvSpPr>
        <p:spPr>
          <a:xfrm>
            <a:off x="6808680" y="3457440"/>
            <a:ext cx="126036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69" name="Line 46"/>
          <p:cNvSpPr/>
          <p:nvPr/>
        </p:nvSpPr>
        <p:spPr>
          <a:xfrm>
            <a:off x="6808680" y="3862080"/>
            <a:ext cx="126036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170" name="Line 47"/>
          <p:cNvSpPr/>
          <p:nvPr/>
        </p:nvSpPr>
        <p:spPr>
          <a:xfrm>
            <a:off x="6808680" y="4267080"/>
            <a:ext cx="1260360" cy="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71" name="Line 48"/>
          <p:cNvSpPr/>
          <p:nvPr/>
        </p:nvSpPr>
        <p:spPr>
          <a:xfrm>
            <a:off x="6808680" y="2647800"/>
            <a:ext cx="0" cy="161928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72" name="Line 49"/>
          <p:cNvSpPr/>
          <p:nvPr/>
        </p:nvSpPr>
        <p:spPr>
          <a:xfrm>
            <a:off x="8069040" y="2647800"/>
            <a:ext cx="0" cy="161928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173" name="Line 50"/>
          <p:cNvSpPr/>
          <p:nvPr/>
        </p:nvSpPr>
        <p:spPr>
          <a:xfrm flipV="1">
            <a:off x="5773680" y="2647800"/>
            <a:ext cx="1035000" cy="13500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74" name="Line 51"/>
          <p:cNvSpPr/>
          <p:nvPr/>
        </p:nvSpPr>
        <p:spPr>
          <a:xfrm>
            <a:off x="5773680" y="3367080"/>
            <a:ext cx="1035000" cy="90000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75" name="CustomShape 52"/>
          <p:cNvSpPr/>
          <p:nvPr/>
        </p:nvSpPr>
        <p:spPr>
          <a:xfrm>
            <a:off x="3252960" y="1071720"/>
            <a:ext cx="1552320" cy="455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MD개성체"/>
                <a:ea typeface="MD개성체"/>
              </a:rPr>
              <a:t>Disk Device</a:t>
            </a:r>
            <a:endParaRPr/>
          </a:p>
        </p:txBody>
      </p:sp>
      <p:sp>
        <p:nvSpPr>
          <p:cNvPr id="176" name="Line 53"/>
          <p:cNvSpPr/>
          <p:nvPr/>
        </p:nvSpPr>
        <p:spPr>
          <a:xfrm>
            <a:off x="3252600" y="1071360"/>
            <a:ext cx="1554120" cy="0"/>
          </a:xfrm>
          <a:prstGeom prst="line">
            <a:avLst/>
          </a:prstGeom>
          <a:ln w="28440">
            <a:noFill/>
          </a:ln>
        </p:spPr>
      </p:sp>
      <p:sp>
        <p:nvSpPr>
          <p:cNvPr id="177" name="Line 54"/>
          <p:cNvSpPr/>
          <p:nvPr/>
        </p:nvSpPr>
        <p:spPr>
          <a:xfrm>
            <a:off x="3252600" y="1528560"/>
            <a:ext cx="1554120" cy="0"/>
          </a:xfrm>
          <a:prstGeom prst="line">
            <a:avLst/>
          </a:prstGeom>
          <a:ln w="28440">
            <a:noFill/>
          </a:ln>
        </p:spPr>
      </p:sp>
      <p:sp>
        <p:nvSpPr>
          <p:cNvPr id="178" name="Line 55"/>
          <p:cNvSpPr/>
          <p:nvPr/>
        </p:nvSpPr>
        <p:spPr>
          <a:xfrm>
            <a:off x="3252600" y="1071360"/>
            <a:ext cx="0" cy="457200"/>
          </a:xfrm>
          <a:prstGeom prst="line">
            <a:avLst/>
          </a:prstGeom>
          <a:ln w="28440">
            <a:noFill/>
          </a:ln>
        </p:spPr>
      </p:sp>
      <p:sp>
        <p:nvSpPr>
          <p:cNvPr id="179" name="Line 56"/>
          <p:cNvSpPr/>
          <p:nvPr/>
        </p:nvSpPr>
        <p:spPr>
          <a:xfrm>
            <a:off x="4806720" y="1071360"/>
            <a:ext cx="0" cy="457200"/>
          </a:xfrm>
          <a:prstGeom prst="line">
            <a:avLst/>
          </a:prstGeom>
          <a:ln w="28440">
            <a:noFill/>
          </a:ln>
        </p:spPr>
      </p:sp>
      <p:sp>
        <p:nvSpPr>
          <p:cNvPr id="180" name="CustomShape 57"/>
          <p:cNvSpPr/>
          <p:nvPr/>
        </p:nvSpPr>
        <p:spPr>
          <a:xfrm>
            <a:off x="6718320" y="2197080"/>
            <a:ext cx="1661760" cy="455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3333"/>
                </a:solidFill>
                <a:latin typeface="MD개성체"/>
                <a:ea typeface="MD개성체"/>
              </a:rPr>
              <a:t>File System</a:t>
            </a:r>
            <a:endParaRPr/>
          </a:p>
        </p:txBody>
      </p:sp>
      <p:sp>
        <p:nvSpPr>
          <p:cNvPr id="181" name="Line 58"/>
          <p:cNvSpPr/>
          <p:nvPr/>
        </p:nvSpPr>
        <p:spPr>
          <a:xfrm>
            <a:off x="6717960" y="2197080"/>
            <a:ext cx="1401840" cy="0"/>
          </a:xfrm>
          <a:prstGeom prst="line">
            <a:avLst/>
          </a:prstGeom>
          <a:ln w="28440">
            <a:noFill/>
          </a:ln>
        </p:spPr>
      </p:sp>
      <p:sp>
        <p:nvSpPr>
          <p:cNvPr id="182" name="Line 59"/>
          <p:cNvSpPr/>
          <p:nvPr/>
        </p:nvSpPr>
        <p:spPr>
          <a:xfrm>
            <a:off x="6717960" y="2654280"/>
            <a:ext cx="1401840" cy="0"/>
          </a:xfrm>
          <a:prstGeom prst="line">
            <a:avLst/>
          </a:prstGeom>
          <a:ln w="28440">
            <a:noFill/>
          </a:ln>
        </p:spPr>
      </p:sp>
      <p:sp>
        <p:nvSpPr>
          <p:cNvPr id="183" name="Line 60"/>
          <p:cNvSpPr/>
          <p:nvPr/>
        </p:nvSpPr>
        <p:spPr>
          <a:xfrm>
            <a:off x="6717960" y="2197080"/>
            <a:ext cx="0" cy="457200"/>
          </a:xfrm>
          <a:prstGeom prst="line">
            <a:avLst/>
          </a:prstGeom>
          <a:ln w="28440">
            <a:noFill/>
          </a:ln>
        </p:spPr>
      </p:sp>
      <p:sp>
        <p:nvSpPr>
          <p:cNvPr id="184" name="Line 61"/>
          <p:cNvSpPr/>
          <p:nvPr/>
        </p:nvSpPr>
        <p:spPr>
          <a:xfrm>
            <a:off x="8119800" y="2197080"/>
            <a:ext cx="0" cy="457200"/>
          </a:xfrm>
          <a:prstGeom prst="line">
            <a:avLst/>
          </a:prstGeom>
          <a:ln w="28440"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22CB786-1AA4-4257-8CDA-319BDFF94D2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55" name="CustomShape 2"/>
          <p:cNvSpPr/>
          <p:nvPr/>
        </p:nvSpPr>
        <p:spPr>
          <a:xfrm>
            <a:off x="917640" y="1123920"/>
            <a:ext cx="9285120" cy="2786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파일을 다루는 함수를 사용할 때 심볼릭 링크를 자체를 다루는지 아니면 링크된 대상 파일을 다루는지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심볼릭 링크 자체를 다루는 함수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lchown, lstat, readlink, remove, rename, unlink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등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링크된 대상 파일을 다루는 함수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access, chdir, chmod, chown, creat, exec, link, mkdir, mkfifo, open, opendir, pathconf, stat, truncate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등</a:t>
            </a:r>
            <a:endParaRPr/>
          </a:p>
        </p:txBody>
      </p:sp>
      <p:sp>
        <p:nvSpPr>
          <p:cNvPr id="556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4.10 Symbolic Link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1465DB5-E4E2-4350-82EA-92401E375F2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58" name="CustomShape 2"/>
          <p:cNvSpPr/>
          <p:nvPr/>
        </p:nvSpPr>
        <p:spPr>
          <a:xfrm>
            <a:off x="1095480" y="2857320"/>
            <a:ext cx="9285120" cy="244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 : 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 : 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Parameter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realname : pathname of current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symname : pathname of symbolic link</a:t>
            </a:r>
            <a:endParaRPr/>
          </a:p>
        </p:txBody>
      </p:sp>
      <p:sp>
        <p:nvSpPr>
          <p:cNvPr id="559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4.10 Symbolic Link : symlink()</a:t>
            </a:r>
            <a:endParaRPr/>
          </a:p>
        </p:txBody>
      </p:sp>
      <p:graphicFrame>
        <p:nvGraphicFramePr>
          <p:cNvPr id="560" name="Table 4"/>
          <p:cNvGraphicFramePr/>
          <p:nvPr/>
        </p:nvGraphicFramePr>
        <p:xfrm>
          <a:off x="1166760" y="1357200"/>
          <a:ext cx="8227440" cy="114084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140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symlink(const char *realname, const char *symname);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3894737-B2BF-4A1C-818E-41D9D4D6A4D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1095480" y="2857320"/>
            <a:ext cx="9285120" cy="3190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심볼릭 링크 파일의 내용을 읽는 함수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symlink()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저장된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actualpath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에 채워진다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null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문자는 채워지지 않는다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Success : length of string read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Error : -1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심볼릭 링크를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open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으로 열면 링크된 대상 파일이 열린다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63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4.10 Symbolic Link : readlink()</a:t>
            </a:r>
            <a:endParaRPr/>
          </a:p>
        </p:txBody>
      </p:sp>
      <p:graphicFrame>
        <p:nvGraphicFramePr>
          <p:cNvPr id="564" name="Table 4"/>
          <p:cNvGraphicFramePr/>
          <p:nvPr/>
        </p:nvGraphicFramePr>
        <p:xfrm>
          <a:off x="1166760" y="1357200"/>
          <a:ext cx="8227440" cy="106956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106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readlink(const char *pathname, char *buf, int bufsize);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F3A3714-215A-4000-9640-A21AC3E4221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66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4.10 Symbolic Link :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  <p:graphicFrame>
        <p:nvGraphicFramePr>
          <p:cNvPr id="567" name="Table 3"/>
          <p:cNvGraphicFramePr/>
          <p:nvPr/>
        </p:nvGraphicFramePr>
        <p:xfrm>
          <a:off x="1666800" y="1271880"/>
          <a:ext cx="8227440" cy="4911120"/>
        </p:xfrm>
        <a:graphic>
          <a:graphicData uri="http://schemas.openxmlformats.org/drawingml/2006/table">
            <a:tbl>
              <a:tblPr/>
              <a:tblGrid>
                <a:gridCol w="8227440"/>
              </a:tblGrid>
              <a:tr h="4911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// #include &lt;iostream.h&gt; /* c++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용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&lt;stdio.h&gt;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#include &lt;string.h&gt;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int main(int argc, char *argv[])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char *buf[256], tname[256];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if(argc&lt;3 || argc&gt;4 || (argc==4 &amp;&amp; strcmp(argv[1], "-s")))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printf(“Usage: %s &lt;orig_file&gt; &lt;new_file&gt;\n”, argv[0]);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return 1;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if(argc==4)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return symlink(argv[2], argv[3]);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/* create symbolic link */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else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return link(argv[1], argv[2]);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	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/* create hard link */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CCB24D5-B054-4600-A6E6-554A13E02E0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569" name="CustomShape 2"/>
          <p:cNvSpPr/>
          <p:nvPr/>
        </p:nvSpPr>
        <p:spPr>
          <a:xfrm>
            <a:off x="1095480" y="2277000"/>
            <a:ext cx="9285120" cy="4319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메모리 버퍼에 있는 내용을 디스크에 쓰도록 한다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sync()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시스템 데몬 프로세스 – 화일 뿐만 아니라 화일관리정보 모두를 디스크로 옮길 수 있도록 변경이 있었던 모든 버퍼들을 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write”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준비를 시키고 리턴한다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실제 디스크에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write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일어나기 전에 리턴 될 가능성이 있다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sync()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에 의해서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30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초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(?)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마다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즉 시스템이 정한 스케줄에 따라 호출된다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디스크로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작업이 끝나기 전에 리턴 될 수도 있다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즉 프롬프트에서 다른 명령어 수행가능하고 이후에도 여전히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작업이 진행 될 수 있다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fsync()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지정된 파일에 대해서만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작업을 수행하도록 한다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작업이 끝난 후 리턴한다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참고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 O_SYNC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플래그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file is opened for synchronous I/O. Any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write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on the resulting file descriptor will block the calling process until the data has been physically written to the underlying hardware.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파일로 아직 쓰기가 되지 않은 메모리의 내용을 모두 쓰기가 되도록 합니다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파일로 쓰기를 하더라도 바로 저장되지 않고 메모리 버퍼에 일단 저장되었다가 물리적 디스크로 저장되는데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정전등의 문제로 중요 자료를 버릴 수 있다고 생각된다면 유용하게 사용할 수 있습니다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570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4.11 sync() / fsync()</a:t>
            </a:r>
            <a:endParaRPr/>
          </a:p>
        </p:txBody>
      </p:sp>
      <p:sp>
        <p:nvSpPr>
          <p:cNvPr id="571" name="CustomShape 4"/>
          <p:cNvSpPr/>
          <p:nvPr/>
        </p:nvSpPr>
        <p:spPr>
          <a:xfrm>
            <a:off x="1166760" y="1143000"/>
            <a:ext cx="8277120" cy="11300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void sync();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fsync(int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filedes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4602180-5AC9-4910-9DB8-DD4AA85A0F4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Structure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1827360" y="1989000"/>
            <a:ext cx="8375400" cy="5443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188" name="CustomShape 4"/>
          <p:cNvSpPr/>
          <p:nvPr/>
        </p:nvSpPr>
        <p:spPr>
          <a:xfrm>
            <a:off x="2403360" y="2041560"/>
            <a:ext cx="1412640" cy="393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partition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1844640" y="3206880"/>
            <a:ext cx="8329320" cy="5443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190" name="Line 6"/>
          <p:cNvSpPr/>
          <p:nvPr/>
        </p:nvSpPr>
        <p:spPr>
          <a:xfrm flipH="1">
            <a:off x="1806480" y="2541240"/>
            <a:ext cx="2381040" cy="6620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191" name="Line 7"/>
          <p:cNvSpPr/>
          <p:nvPr/>
        </p:nvSpPr>
        <p:spPr>
          <a:xfrm>
            <a:off x="4194000" y="1989000"/>
            <a:ext cx="144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92" name="Line 8"/>
          <p:cNvSpPr/>
          <p:nvPr/>
        </p:nvSpPr>
        <p:spPr>
          <a:xfrm>
            <a:off x="7389720" y="1992240"/>
            <a:ext cx="144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93" name="CustomShape 9"/>
          <p:cNvSpPr/>
          <p:nvPr/>
        </p:nvSpPr>
        <p:spPr>
          <a:xfrm>
            <a:off x="5079960" y="2052720"/>
            <a:ext cx="1412640" cy="393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partition</a:t>
            </a:r>
            <a:endParaRPr/>
          </a:p>
        </p:txBody>
      </p:sp>
      <p:sp>
        <p:nvSpPr>
          <p:cNvPr id="194" name="CustomShape 10"/>
          <p:cNvSpPr/>
          <p:nvPr/>
        </p:nvSpPr>
        <p:spPr>
          <a:xfrm>
            <a:off x="8083440" y="2055960"/>
            <a:ext cx="1412640" cy="393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partition</a:t>
            </a:r>
            <a:endParaRPr/>
          </a:p>
        </p:txBody>
      </p:sp>
      <p:sp>
        <p:nvSpPr>
          <p:cNvPr id="195" name="Line 11"/>
          <p:cNvSpPr/>
          <p:nvPr/>
        </p:nvSpPr>
        <p:spPr>
          <a:xfrm>
            <a:off x="7375320" y="2536560"/>
            <a:ext cx="2770200" cy="6476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196" name="CustomShape 12"/>
          <p:cNvSpPr/>
          <p:nvPr/>
        </p:nvSpPr>
        <p:spPr>
          <a:xfrm>
            <a:off x="1792440" y="1571760"/>
            <a:ext cx="1261800" cy="393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disk </a:t>
            </a:r>
            <a:endParaRPr/>
          </a:p>
        </p:txBody>
      </p:sp>
      <p:sp>
        <p:nvSpPr>
          <p:cNvPr id="197" name="Line 13"/>
          <p:cNvSpPr/>
          <p:nvPr/>
        </p:nvSpPr>
        <p:spPr>
          <a:xfrm>
            <a:off x="2382480" y="3217680"/>
            <a:ext cx="180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98" name="Line 14"/>
          <p:cNvSpPr/>
          <p:nvPr/>
        </p:nvSpPr>
        <p:spPr>
          <a:xfrm>
            <a:off x="2949480" y="3216240"/>
            <a:ext cx="144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99" name="Line 15"/>
          <p:cNvSpPr/>
          <p:nvPr/>
        </p:nvSpPr>
        <p:spPr>
          <a:xfrm>
            <a:off x="4500360" y="3224160"/>
            <a:ext cx="144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00" name="CustomShape 16"/>
          <p:cNvSpPr/>
          <p:nvPr/>
        </p:nvSpPr>
        <p:spPr>
          <a:xfrm>
            <a:off x="1738440" y="4029120"/>
            <a:ext cx="987120" cy="546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boot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block(s)</a:t>
            </a:r>
            <a:endParaRPr/>
          </a:p>
        </p:txBody>
      </p:sp>
      <p:sp>
        <p:nvSpPr>
          <p:cNvPr id="201" name="CustomShape 17"/>
          <p:cNvSpPr/>
          <p:nvPr/>
        </p:nvSpPr>
        <p:spPr>
          <a:xfrm>
            <a:off x="2998800" y="3321000"/>
            <a:ext cx="1404720" cy="303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i-node list</a:t>
            </a:r>
            <a:endParaRPr/>
          </a:p>
        </p:txBody>
      </p:sp>
      <p:sp>
        <p:nvSpPr>
          <p:cNvPr id="202" name="CustomShape 18"/>
          <p:cNvSpPr/>
          <p:nvPr/>
        </p:nvSpPr>
        <p:spPr>
          <a:xfrm>
            <a:off x="5415120" y="3348000"/>
            <a:ext cx="3401640" cy="303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directory blocks and data blocks</a:t>
            </a:r>
            <a:endParaRPr/>
          </a:p>
        </p:txBody>
      </p:sp>
      <p:sp>
        <p:nvSpPr>
          <p:cNvPr id="203" name="Line 19"/>
          <p:cNvSpPr/>
          <p:nvPr/>
        </p:nvSpPr>
        <p:spPr>
          <a:xfrm>
            <a:off x="2058840" y="3603600"/>
            <a:ext cx="52200" cy="4204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04" name="Line 20"/>
          <p:cNvSpPr/>
          <p:nvPr/>
        </p:nvSpPr>
        <p:spPr>
          <a:xfrm>
            <a:off x="2631960" y="3590640"/>
            <a:ext cx="334800" cy="998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205" name="CustomShape 21"/>
          <p:cNvSpPr/>
          <p:nvPr/>
        </p:nvSpPr>
        <p:spPr>
          <a:xfrm>
            <a:off x="2647800" y="4603680"/>
            <a:ext cx="826920" cy="546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super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06" name="Line 22"/>
          <p:cNvSpPr/>
          <p:nvPr/>
        </p:nvSpPr>
        <p:spPr>
          <a:xfrm>
            <a:off x="2963520" y="3762360"/>
            <a:ext cx="939960" cy="79848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07" name="Line 23"/>
          <p:cNvSpPr/>
          <p:nvPr/>
        </p:nvSpPr>
        <p:spPr>
          <a:xfrm>
            <a:off x="4497120" y="3757320"/>
            <a:ext cx="3141720" cy="80028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08" name="CustomShape 24"/>
          <p:cNvSpPr/>
          <p:nvPr/>
        </p:nvSpPr>
        <p:spPr>
          <a:xfrm>
            <a:off x="3887640" y="4587840"/>
            <a:ext cx="371628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09" name="CustomShape 25"/>
          <p:cNvSpPr/>
          <p:nvPr/>
        </p:nvSpPr>
        <p:spPr>
          <a:xfrm>
            <a:off x="5780160" y="4662360"/>
            <a:ext cx="682560" cy="303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. . .</a:t>
            </a:r>
            <a:endParaRPr/>
          </a:p>
        </p:txBody>
      </p:sp>
      <p:sp>
        <p:nvSpPr>
          <p:cNvPr id="210" name="CustomShape 26"/>
          <p:cNvSpPr/>
          <p:nvPr/>
        </p:nvSpPr>
        <p:spPr>
          <a:xfrm>
            <a:off x="3882960" y="458640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11" name="CustomShape 27"/>
          <p:cNvSpPr/>
          <p:nvPr/>
        </p:nvSpPr>
        <p:spPr>
          <a:xfrm>
            <a:off x="3903840" y="4718160"/>
            <a:ext cx="682560" cy="637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212" name="CustomShape 28"/>
          <p:cNvSpPr/>
          <p:nvPr/>
        </p:nvSpPr>
        <p:spPr>
          <a:xfrm>
            <a:off x="4616280" y="458640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13" name="CustomShape 29"/>
          <p:cNvSpPr/>
          <p:nvPr/>
        </p:nvSpPr>
        <p:spPr>
          <a:xfrm>
            <a:off x="4637160" y="4718160"/>
            <a:ext cx="682560" cy="637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214" name="CustomShape 30"/>
          <p:cNvSpPr/>
          <p:nvPr/>
        </p:nvSpPr>
        <p:spPr>
          <a:xfrm>
            <a:off x="6875640" y="458640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15" name="CustomShape 31"/>
          <p:cNvSpPr/>
          <p:nvPr/>
        </p:nvSpPr>
        <p:spPr>
          <a:xfrm>
            <a:off x="6896160" y="4718160"/>
            <a:ext cx="682560" cy="637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CE2A618-2CF2-460F-87E4-2EBB99B6883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1224000" y="1224000"/>
            <a:ext cx="8926200" cy="3630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Short for Index-Node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Stored in hard disk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Includes information for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type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access permission bits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size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pointers to data blocks for the file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Stat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구조체의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field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들은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i-node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읽어온다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i-node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995720" y="6492960"/>
            <a:ext cx="1169640" cy="36324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CFC406D-6E62-48D2-8EFA-A10A7FAFA8F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919080" y="231840"/>
            <a:ext cx="10032840" cy="552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4.1 File System :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i-node &amp; data block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1765440" y="1646280"/>
            <a:ext cx="832932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22" name="CustomShape 4"/>
          <p:cNvSpPr/>
          <p:nvPr/>
        </p:nvSpPr>
        <p:spPr>
          <a:xfrm>
            <a:off x="1766880" y="1644480"/>
            <a:ext cx="99180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23" name="CustomShape 5"/>
          <p:cNvSpPr/>
          <p:nvPr/>
        </p:nvSpPr>
        <p:spPr>
          <a:xfrm>
            <a:off x="1871640" y="1636560"/>
            <a:ext cx="779400" cy="638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 list</a:t>
            </a:r>
            <a:endParaRPr/>
          </a:p>
        </p:txBody>
      </p:sp>
      <p:sp>
        <p:nvSpPr>
          <p:cNvPr id="224" name="Line 6"/>
          <p:cNvSpPr/>
          <p:nvPr/>
        </p:nvSpPr>
        <p:spPr>
          <a:xfrm flipH="1">
            <a:off x="1541160" y="2201760"/>
            <a:ext cx="231840" cy="145080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25" name="Line 7"/>
          <p:cNvSpPr/>
          <p:nvPr/>
        </p:nvSpPr>
        <p:spPr>
          <a:xfrm>
            <a:off x="2759040" y="2205000"/>
            <a:ext cx="2517480" cy="142236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26" name="CustomShape 8"/>
          <p:cNvSpPr/>
          <p:nvPr/>
        </p:nvSpPr>
        <p:spPr>
          <a:xfrm>
            <a:off x="1555920" y="3646440"/>
            <a:ext cx="3716280" cy="54432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27" name="CustomShape 9"/>
          <p:cNvSpPr/>
          <p:nvPr/>
        </p:nvSpPr>
        <p:spPr>
          <a:xfrm>
            <a:off x="3448080" y="3720960"/>
            <a:ext cx="682560" cy="303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Times New Roman"/>
                <a:ea typeface="바탕체"/>
              </a:rPr>
              <a:t>. . .</a:t>
            </a:r>
            <a:endParaRPr/>
          </a:p>
        </p:txBody>
      </p:sp>
      <p:sp>
        <p:nvSpPr>
          <p:cNvPr id="228" name="CustomShape 10"/>
          <p:cNvSpPr/>
          <p:nvPr/>
        </p:nvSpPr>
        <p:spPr>
          <a:xfrm>
            <a:off x="3305160" y="164628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29" name="CustomShape 11"/>
          <p:cNvSpPr/>
          <p:nvPr/>
        </p:nvSpPr>
        <p:spPr>
          <a:xfrm>
            <a:off x="3352680" y="167652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30" name="CustomShape 12"/>
          <p:cNvSpPr/>
          <p:nvPr/>
        </p:nvSpPr>
        <p:spPr>
          <a:xfrm>
            <a:off x="4302000" y="164628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31" name="CustomShape 13"/>
          <p:cNvSpPr/>
          <p:nvPr/>
        </p:nvSpPr>
        <p:spPr>
          <a:xfrm>
            <a:off x="4349880" y="168264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32" name="CustomShape 14"/>
          <p:cNvSpPr/>
          <p:nvPr/>
        </p:nvSpPr>
        <p:spPr>
          <a:xfrm>
            <a:off x="8775720" y="1646280"/>
            <a:ext cx="102852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33" name="CustomShape 15"/>
          <p:cNvSpPr/>
          <p:nvPr/>
        </p:nvSpPr>
        <p:spPr>
          <a:xfrm>
            <a:off x="8699400" y="1676520"/>
            <a:ext cx="125244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34" name="CustomShape 16"/>
          <p:cNvSpPr/>
          <p:nvPr/>
        </p:nvSpPr>
        <p:spPr>
          <a:xfrm>
            <a:off x="7642080" y="1646280"/>
            <a:ext cx="73476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35" name="CustomShape 17"/>
          <p:cNvSpPr/>
          <p:nvPr/>
        </p:nvSpPr>
        <p:spPr>
          <a:xfrm>
            <a:off x="7689960" y="1679400"/>
            <a:ext cx="63648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data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36" name="CustomShape 18"/>
          <p:cNvSpPr/>
          <p:nvPr/>
        </p:nvSpPr>
        <p:spPr>
          <a:xfrm>
            <a:off x="5848200" y="1646280"/>
            <a:ext cx="102852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37" name="CustomShape 19"/>
          <p:cNvSpPr/>
          <p:nvPr/>
        </p:nvSpPr>
        <p:spPr>
          <a:xfrm>
            <a:off x="5739480" y="1676520"/>
            <a:ext cx="125064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block</a:t>
            </a:r>
            <a:endParaRPr/>
          </a:p>
        </p:txBody>
      </p:sp>
      <p:sp>
        <p:nvSpPr>
          <p:cNvPr id="238" name="Line 20"/>
          <p:cNvSpPr/>
          <p:nvPr/>
        </p:nvSpPr>
        <p:spPr>
          <a:xfrm flipV="1">
            <a:off x="2822400" y="1457280"/>
            <a:ext cx="7221600" cy="20520"/>
          </a:xfrm>
          <a:prstGeom prst="line">
            <a:avLst/>
          </a:prstGeom>
          <a:ln w="9360">
            <a:solidFill>
              <a:srgbClr val="333333"/>
            </a:solidFill>
            <a:round/>
            <a:headEnd len="med" type="triangle" w="lg"/>
            <a:tailEnd len="med" type="triangle" w="lg"/>
          </a:ln>
        </p:spPr>
      </p:sp>
      <p:sp>
        <p:nvSpPr>
          <p:cNvPr id="239" name="CustomShape 21"/>
          <p:cNvSpPr/>
          <p:nvPr/>
        </p:nvSpPr>
        <p:spPr>
          <a:xfrm>
            <a:off x="4524480" y="1105560"/>
            <a:ext cx="4284360" cy="318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blocks and data blocks</a:t>
            </a:r>
            <a:endParaRPr/>
          </a:p>
        </p:txBody>
      </p:sp>
      <p:sp>
        <p:nvSpPr>
          <p:cNvPr id="240" name="CustomShape 22"/>
          <p:cNvSpPr/>
          <p:nvPr/>
        </p:nvSpPr>
        <p:spPr>
          <a:xfrm rot="18558000">
            <a:off x="2060280" y="2874240"/>
            <a:ext cx="136836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first data block</a:t>
            </a:r>
            <a:endParaRPr/>
          </a:p>
        </p:txBody>
      </p:sp>
      <p:sp>
        <p:nvSpPr>
          <p:cNvPr id="241" name="CustomShape 23"/>
          <p:cNvSpPr/>
          <p:nvPr/>
        </p:nvSpPr>
        <p:spPr>
          <a:xfrm rot="19423800">
            <a:off x="2743560" y="2709360"/>
            <a:ext cx="169380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second data block</a:t>
            </a:r>
            <a:endParaRPr/>
          </a:p>
        </p:txBody>
      </p:sp>
      <p:sp>
        <p:nvSpPr>
          <p:cNvPr id="242" name="CustomShape 24"/>
          <p:cNvSpPr/>
          <p:nvPr/>
        </p:nvSpPr>
        <p:spPr>
          <a:xfrm rot="20627400">
            <a:off x="4685400" y="2669400"/>
            <a:ext cx="1541160" cy="242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바탕체"/>
              </a:rPr>
              <a:t>third data block</a:t>
            </a:r>
            <a:endParaRPr/>
          </a:p>
        </p:txBody>
      </p:sp>
      <p:sp>
        <p:nvSpPr>
          <p:cNvPr id="243" name="CustomShape 25"/>
          <p:cNvSpPr/>
          <p:nvPr/>
        </p:nvSpPr>
        <p:spPr>
          <a:xfrm>
            <a:off x="5418000" y="3843360"/>
            <a:ext cx="1938240" cy="119844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44" name="CustomShape 26"/>
          <p:cNvSpPr/>
          <p:nvPr/>
        </p:nvSpPr>
        <p:spPr>
          <a:xfrm>
            <a:off x="5416560" y="4194000"/>
            <a:ext cx="194292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45" name="CustomShape 27"/>
          <p:cNvSpPr/>
          <p:nvPr/>
        </p:nvSpPr>
        <p:spPr>
          <a:xfrm>
            <a:off x="5457960" y="4224240"/>
            <a:ext cx="83016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number</a:t>
            </a:r>
            <a:endParaRPr/>
          </a:p>
        </p:txBody>
      </p:sp>
      <p:sp>
        <p:nvSpPr>
          <p:cNvPr id="246" name="Line 28"/>
          <p:cNvSpPr/>
          <p:nvPr/>
        </p:nvSpPr>
        <p:spPr>
          <a:xfrm>
            <a:off x="6291000" y="4203360"/>
            <a:ext cx="180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47" name="CustomShape 29"/>
          <p:cNvSpPr/>
          <p:nvPr/>
        </p:nvSpPr>
        <p:spPr>
          <a:xfrm>
            <a:off x="6357960" y="4327560"/>
            <a:ext cx="965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filename</a:t>
            </a:r>
            <a:endParaRPr/>
          </a:p>
        </p:txBody>
      </p:sp>
      <p:sp>
        <p:nvSpPr>
          <p:cNvPr id="248" name="CustomShape 30"/>
          <p:cNvSpPr/>
          <p:nvPr/>
        </p:nvSpPr>
        <p:spPr>
          <a:xfrm>
            <a:off x="7585200" y="4630680"/>
            <a:ext cx="1938240" cy="119844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49" name="CustomShape 31"/>
          <p:cNvSpPr/>
          <p:nvPr/>
        </p:nvSpPr>
        <p:spPr>
          <a:xfrm>
            <a:off x="7583400" y="4981680"/>
            <a:ext cx="1942920" cy="54432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50" name="CustomShape 32"/>
          <p:cNvSpPr/>
          <p:nvPr/>
        </p:nvSpPr>
        <p:spPr>
          <a:xfrm>
            <a:off x="7624800" y="5011560"/>
            <a:ext cx="830160" cy="59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number</a:t>
            </a:r>
            <a:endParaRPr/>
          </a:p>
        </p:txBody>
      </p:sp>
      <p:sp>
        <p:nvSpPr>
          <p:cNvPr id="251" name="Line 33"/>
          <p:cNvSpPr/>
          <p:nvPr/>
        </p:nvSpPr>
        <p:spPr>
          <a:xfrm>
            <a:off x="8458200" y="4991040"/>
            <a:ext cx="1440" cy="5461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252" name="CustomShape 34"/>
          <p:cNvSpPr/>
          <p:nvPr/>
        </p:nvSpPr>
        <p:spPr>
          <a:xfrm>
            <a:off x="8524800" y="5114880"/>
            <a:ext cx="965160" cy="31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filename</a:t>
            </a:r>
            <a:endParaRPr/>
          </a:p>
        </p:txBody>
      </p:sp>
      <p:sp>
        <p:nvSpPr>
          <p:cNvPr id="253" name="Line 35"/>
          <p:cNvSpPr/>
          <p:nvPr/>
        </p:nvSpPr>
        <p:spPr>
          <a:xfrm>
            <a:off x="6876720" y="2205000"/>
            <a:ext cx="490680" cy="163188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54" name="Line 36"/>
          <p:cNvSpPr/>
          <p:nvPr/>
        </p:nvSpPr>
        <p:spPr>
          <a:xfrm flipH="1">
            <a:off x="5427360" y="2170080"/>
            <a:ext cx="408240" cy="16700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55" name="Line 37"/>
          <p:cNvSpPr/>
          <p:nvPr/>
        </p:nvSpPr>
        <p:spPr>
          <a:xfrm flipH="1">
            <a:off x="7575480" y="2225520"/>
            <a:ext cx="1185840" cy="237816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56" name="Line 38"/>
          <p:cNvSpPr/>
          <p:nvPr/>
        </p:nvSpPr>
        <p:spPr>
          <a:xfrm flipH="1">
            <a:off x="9520200" y="2234880"/>
            <a:ext cx="271440" cy="236880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-74672960000" sp="-74672960000"/>
            </a:custDash>
            <a:round/>
          </a:ln>
        </p:spPr>
      </p:sp>
      <p:sp>
        <p:nvSpPr>
          <p:cNvPr id="257" name="CustomShape 39"/>
          <p:cNvSpPr/>
          <p:nvPr/>
        </p:nvSpPr>
        <p:spPr>
          <a:xfrm>
            <a:off x="1550880" y="364500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58" name="CustomShape 40"/>
          <p:cNvSpPr/>
          <p:nvPr/>
        </p:nvSpPr>
        <p:spPr>
          <a:xfrm>
            <a:off x="1571760" y="3776760"/>
            <a:ext cx="682560" cy="637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259" name="CustomShape 41"/>
          <p:cNvSpPr/>
          <p:nvPr/>
        </p:nvSpPr>
        <p:spPr>
          <a:xfrm>
            <a:off x="2284560" y="364500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60" name="CustomShape 42"/>
          <p:cNvSpPr/>
          <p:nvPr/>
        </p:nvSpPr>
        <p:spPr>
          <a:xfrm>
            <a:off x="2305080" y="3776760"/>
            <a:ext cx="682560" cy="637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261" name="CustomShape 43"/>
          <p:cNvSpPr/>
          <p:nvPr/>
        </p:nvSpPr>
        <p:spPr>
          <a:xfrm>
            <a:off x="4543560" y="3645000"/>
            <a:ext cx="733320" cy="5475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</p:sp>
      <p:sp>
        <p:nvSpPr>
          <p:cNvPr id="262" name="CustomShape 44"/>
          <p:cNvSpPr/>
          <p:nvPr/>
        </p:nvSpPr>
        <p:spPr>
          <a:xfrm>
            <a:off x="4564080" y="3776760"/>
            <a:ext cx="682560" cy="637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i-node</a:t>
            </a:r>
            <a:endParaRPr/>
          </a:p>
        </p:txBody>
      </p:sp>
      <p:sp>
        <p:nvSpPr>
          <p:cNvPr id="263" name="Line 45"/>
          <p:cNvSpPr/>
          <p:nvPr/>
        </p:nvSpPr>
        <p:spPr>
          <a:xfrm flipV="1">
            <a:off x="2452680" y="2241360"/>
            <a:ext cx="1126800" cy="14335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264" name="Line 46"/>
          <p:cNvSpPr/>
          <p:nvPr/>
        </p:nvSpPr>
        <p:spPr>
          <a:xfrm flipV="1">
            <a:off x="2654280" y="2238120"/>
            <a:ext cx="1960560" cy="14194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265" name="Line 47"/>
          <p:cNvSpPr/>
          <p:nvPr/>
        </p:nvSpPr>
        <p:spPr>
          <a:xfrm flipV="1">
            <a:off x="2947680" y="2234880"/>
            <a:ext cx="4902480" cy="14274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266" name="CustomShape 48"/>
          <p:cNvSpPr/>
          <p:nvPr/>
        </p:nvSpPr>
        <p:spPr>
          <a:xfrm>
            <a:off x="2898720" y="4189320"/>
            <a:ext cx="2579400" cy="50472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267" name="CustomShape 49"/>
          <p:cNvSpPr/>
          <p:nvPr/>
        </p:nvSpPr>
        <p:spPr>
          <a:xfrm>
            <a:off x="2674800" y="4192560"/>
            <a:ext cx="4970160" cy="1288800"/>
          </a:xfrm>
          <a:prstGeom prst="rect">
            <a:avLst/>
          </a:prstGeom>
          <a:noFill/>
          <a:ln w="9360">
            <a:solidFill>
              <a:srgbClr val="333333"/>
            </a:solidFill>
            <a:round/>
            <a:tailEnd len="med" type="triangle" w="lg"/>
          </a:ln>
        </p:spPr>
      </p:sp>
      <p:sp>
        <p:nvSpPr>
          <p:cNvPr id="268" name="CustomShape 50"/>
          <p:cNvSpPr/>
          <p:nvPr/>
        </p:nvSpPr>
        <p:spPr>
          <a:xfrm>
            <a:off x="7808760" y="4384800"/>
            <a:ext cx="1500120" cy="58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</a:t>
            </a:r>
            <a:endParaRPr/>
          </a:p>
        </p:txBody>
      </p:sp>
      <p:sp>
        <p:nvSpPr>
          <p:cNvPr id="269" name="CustomShape 51"/>
          <p:cNvSpPr/>
          <p:nvPr/>
        </p:nvSpPr>
        <p:spPr>
          <a:xfrm>
            <a:off x="5638680" y="3610080"/>
            <a:ext cx="1500120" cy="58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85000"/>
              </a:lnSpc>
            </a:pPr>
            <a:r>
              <a:rPr lang="en-US" sz="2100">
                <a:solidFill>
                  <a:srgbClr val="333333"/>
                </a:solidFill>
                <a:latin typeface="Times New Roman"/>
                <a:ea typeface="바탕체"/>
              </a:rPr>
              <a:t>directory block</a:t>
            </a:r>
            <a:endParaRPr/>
          </a:p>
        </p:txBody>
      </p:sp>
      <p:sp>
        <p:nvSpPr>
          <p:cNvPr id="270" name="CustomShape 52"/>
          <p:cNvSpPr/>
          <p:nvPr/>
        </p:nvSpPr>
        <p:spPr>
          <a:xfrm>
            <a:off x="3384000" y="5328000"/>
            <a:ext cx="1006560" cy="718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같은번호</a:t>
            </a:r>
            <a:r>
              <a:rPr lang="en-US">
                <a:latin typeface="나눔고딕"/>
              </a:rPr>
              <a:t>?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나눔고딕"/>
              </a:rPr>
              <a:t>Hard link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