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6540480"/>
            <a:ext cx="2998080" cy="27612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2560" y="6540480"/>
            <a:ext cx="2998080" cy="27612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452600" y="2000160"/>
            <a:ext cx="81763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6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장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Part 1 –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Process Operation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B986B22-BB85-4E71-9640-FB0BB83C95A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846520" y="3500280"/>
            <a:ext cx="5677920" cy="713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Process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에 대한 내용을 소개합니다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관련된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System Call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들도 함께 다루도록 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D613FFD-3E51-45CF-A371-6CFDE9D8228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: Process Control Block</a:t>
            </a:r>
            <a:endParaRPr/>
          </a:p>
        </p:txBody>
      </p:sp>
      <p:pic>
        <p:nvPicPr>
          <p:cNvPr id="124" name="Picture 7" descr=""/>
          <p:cNvPicPr/>
          <p:nvPr/>
        </p:nvPicPr>
        <p:blipFill>
          <a:blip r:embed="rId1"/>
          <a:srcRect l="3223" t="826" r="2952" b="1041"/>
          <a:stretch>
            <a:fillRect/>
          </a:stretch>
        </p:blipFill>
        <p:spPr>
          <a:xfrm>
            <a:off x="1936800" y="1332000"/>
            <a:ext cx="5658840" cy="452520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8424000" y="3744000"/>
            <a:ext cx="2231640" cy="1511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3333"/>
                </a:solidFill>
                <a:latin typeface="나눔고딕"/>
              </a:rPr>
              <a:t>Context switching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C7D3D10-76E8-45A0-AABE-337A9349ECD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276200" y="1214280"/>
            <a:ext cx="8927280" cy="3293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 process may create several new processes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Creating process: Parent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Newly created process: Child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Resource sharing(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부모와 자식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and the child process share resources to accomplish tasks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child shares partial resource of the parent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일정 부분은 공유하고 자식이 해야 할 부분은 독립적으로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부모와 자식은 같은 일을 시킬 수 있지만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전혀 다른 것이다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메모리가 다르기 때문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Process : Creation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C807684-BFE5-4FBE-AF34-E72D0D5C85E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276200" y="1341360"/>
            <a:ext cx="8927280" cy="4129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Execution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parent and the child execute together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parent wait until the termination of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부모가 먼저 죽으면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init process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child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의 부모가 된다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그런 프로세스를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demon process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라고 한다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Address space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child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s address space overlaps with parent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s address space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child loads a program in its own process address space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일부는 공유하지만 자식의 고유해야할일은 자신의 영역에 로드한다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Example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–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Unix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fork() system call creates a new process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exec() system call loads a new program in a process address space made by fork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wait() system call waits until the termination of the child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: Creation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1F872B6-F063-4D80-A1F8-5E3DA7889E6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276200" y="1206360"/>
            <a:ext cx="8927280" cy="4163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 process terminates when it finishes executing its final instruction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It asks the Operating System to delete itself by using the exit() system call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process may return data to its parent process (via the wait() system call)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All the resources of the process (including physical and virtual memory, open files, and I/O buffers) are deallocated by the Operating System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 process can cause the termination of another process via an appropriate system call (for example, abort())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User terminate the process at his/her discretion (kill)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Exit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866AAF8-380B-4AAB-AFBC-1E824A4B534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Process Start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262960" y="1643040"/>
            <a:ext cx="90756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Kernel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4120920" y="1654200"/>
            <a:ext cx="2437920" cy="3949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MD개성체"/>
                <a:ea typeface="MD개성체"/>
              </a:rPr>
              <a:t>exec</a:t>
            </a: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  system call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4183920" y="2992320"/>
            <a:ext cx="2428560" cy="3949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C start-up routine</a:t>
            </a: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4181760" y="4176720"/>
            <a:ext cx="4260600" cy="3949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int main(int argc, char * argv[]);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3630600" y="2716200"/>
            <a:ext cx="5099760" cy="2216880"/>
          </a:xfrm>
          <a:prstGeom prst="rect">
            <a:avLst/>
          </a:prstGeom>
          <a:noFill/>
          <a:ln cap="rnd" w="9360">
            <a:solidFill>
              <a:srgbClr val="333333"/>
            </a:solidFill>
            <a:custDash>
              <a:ds d="9800000000" sp="3675000000"/>
            </a:custDash>
            <a:miter/>
          </a:ln>
        </p:spPr>
      </p:sp>
      <p:sp>
        <p:nvSpPr>
          <p:cNvPr id="142" name="Line 8"/>
          <p:cNvSpPr/>
          <p:nvPr/>
        </p:nvSpPr>
        <p:spPr>
          <a:xfrm>
            <a:off x="4857480" y="2098440"/>
            <a:ext cx="0" cy="8222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43" name="Line 9"/>
          <p:cNvSpPr/>
          <p:nvPr/>
        </p:nvSpPr>
        <p:spPr>
          <a:xfrm>
            <a:off x="4841640" y="3423960"/>
            <a:ext cx="0" cy="7095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44" name="Line 10"/>
          <p:cNvSpPr/>
          <p:nvPr/>
        </p:nvSpPr>
        <p:spPr>
          <a:xfrm flipV="1">
            <a:off x="5416200" y="3435120"/>
            <a:ext cx="0" cy="693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45" name="CustomShape 11"/>
          <p:cNvSpPr/>
          <p:nvPr/>
        </p:nvSpPr>
        <p:spPr>
          <a:xfrm>
            <a:off x="4186440" y="3544920"/>
            <a:ext cx="61524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call</a:t>
            </a:r>
            <a:endParaRPr/>
          </a:p>
        </p:txBody>
      </p:sp>
      <p:sp>
        <p:nvSpPr>
          <p:cNvPr id="146" name="CustomShape 12"/>
          <p:cNvSpPr/>
          <p:nvPr/>
        </p:nvSpPr>
        <p:spPr>
          <a:xfrm>
            <a:off x="5482440" y="3538440"/>
            <a:ext cx="95796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return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173365F-349A-4CFE-B8ED-14DE05760CA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309680" y="1071720"/>
            <a:ext cx="8927280" cy="2648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*argv[]);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arc :     the number of command-line arguments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argv[] :  an array of pointers to the arguments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C start-up routine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Started by the kernel (by the exec system call)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Take the command-line arguments and the environment from the kernel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Call main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Process Start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7A5CC27-FD63-4336-9B1F-5595E2F0396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238400" y="1224000"/>
            <a:ext cx="8927280" cy="2812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정상 종료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from main()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calling exit() 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calling _exit()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Abnormal termination(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비정상 종료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calling abort()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terminated by a signal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BEC1B89-F693-4574-9A61-36314F20688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 : exit()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1309680" y="2327400"/>
            <a:ext cx="8927280" cy="3293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of a normal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Execution of clean-up processing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Close all streams open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Write contents of output buffer to disk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status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exit status of a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exit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어떤 값을 주면 그 값은 부모한테 간다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.exit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에서 넘어가는 값은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parent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에서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wait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할때 얻는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child status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값에 저장됩니다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그렇다고 바로 그 값이 저장되는 것은 아니고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, status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값이 여러 다른 것도 포함해서 저장됩니다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그 값이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OS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마다 다르기때문에 표준으로 제공하는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macro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를 통해서 구해야합니다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반면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, parent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shell 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이라면</a:t>
            </a: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echo $?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33"/>
                </a:solidFill>
                <a:latin typeface="맑은 고딕"/>
                <a:ea typeface="맑은 고딕"/>
              </a:rPr>
              <a:t>로 그 값을 바로 확인 할 수 있습니다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1309680" y="1214280"/>
            <a:ext cx="8278200" cy="8568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exit(int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status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7F988FF-EB89-4E5F-BB5E-8B9DDCB9F6B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 : _exit()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1309680" y="2500200"/>
            <a:ext cx="8927280" cy="1150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of a normal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Immediately return to 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exit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은 일정부분 클린업 작업을 하고 넘기고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_exit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은 클린업 작업 안하고 즉시 넘김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1380960" y="1285920"/>
            <a:ext cx="8278200" cy="8568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_exit(int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status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137188A-6E8A-4148-83B7-479553C3895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 : atexit()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309680" y="2286000"/>
            <a:ext cx="8927280" cy="3929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Enrolls an exit handler defined by users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Up to 32 per process(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프로세스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1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개당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32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개 함수 등록 가능하다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func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an exit handler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function pointer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exit() calls exit handler in the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reverse order of their registration(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등록된 역순으로 실행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, atexit(1), atexit(2)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이면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2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번 부터 실행됨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)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In case of abnormal termination (abort), function enrolled by atexit doesn</a:t>
            </a:r>
            <a:r>
              <a:rPr b="1" lang="en-US" sz="20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 execute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by abort </a:t>
            </a: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Termination by signal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380960" y="1143000"/>
            <a:ext cx="8278200" cy="9129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atexit(void (*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func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)(void));  exit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하기전에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fuc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하고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exit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해라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DD7F687-A2F0-42BB-907C-BA6579CFE31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917640" y="1117440"/>
            <a:ext cx="9286200" cy="5120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Start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Termination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Command-Line Arguments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Environment Variables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Memory Layout of a program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Memory Allocation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setjmp() / longjmp() 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3D1BDDA-318A-4155-BA28-3C55F9AEF20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 :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C Program Start and Termination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1728720" y="1357200"/>
            <a:ext cx="8228880" cy="4694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 rot="16200000">
            <a:off x="2956680" y="3400560"/>
            <a:ext cx="54216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return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call</a:t>
            </a:r>
            <a:endParaRPr/>
          </a:p>
        </p:txBody>
      </p:sp>
      <p:sp>
        <p:nvSpPr>
          <p:cNvPr id="169" name="CustomShape 5"/>
          <p:cNvSpPr/>
          <p:nvPr/>
        </p:nvSpPr>
        <p:spPr>
          <a:xfrm rot="16200000">
            <a:off x="2871360" y="2307960"/>
            <a:ext cx="59868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 </a:t>
            </a: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return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call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4971960" y="2767680"/>
            <a:ext cx="1218600" cy="668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exit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function</a:t>
            </a:r>
            <a:endParaRPr/>
          </a:p>
        </p:txBody>
      </p:sp>
      <p:sp>
        <p:nvSpPr>
          <p:cNvPr id="171" name="CustomShape 7"/>
          <p:cNvSpPr/>
          <p:nvPr/>
        </p:nvSpPr>
        <p:spPr>
          <a:xfrm>
            <a:off x="2604960" y="1624680"/>
            <a:ext cx="1218600" cy="668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user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function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2600280" y="2834280"/>
            <a:ext cx="1218600" cy="668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main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function</a:t>
            </a:r>
            <a:endParaRPr/>
          </a:p>
        </p:txBody>
      </p:sp>
      <p:sp>
        <p:nvSpPr>
          <p:cNvPr id="173" name="CustomShape 9"/>
          <p:cNvSpPr/>
          <p:nvPr/>
        </p:nvSpPr>
        <p:spPr>
          <a:xfrm>
            <a:off x="2474640" y="3991680"/>
            <a:ext cx="1445760" cy="668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C start-up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routine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7223400" y="1740600"/>
            <a:ext cx="1704960" cy="393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exit handler</a:t>
            </a:r>
            <a:endParaRPr/>
          </a:p>
        </p:txBody>
      </p:sp>
      <p:sp>
        <p:nvSpPr>
          <p:cNvPr id="175" name="CustomShape 11"/>
          <p:cNvSpPr/>
          <p:nvPr/>
        </p:nvSpPr>
        <p:spPr>
          <a:xfrm>
            <a:off x="7194960" y="3093120"/>
            <a:ext cx="1704960" cy="393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exit handler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92080" y="3934440"/>
            <a:ext cx="1747440" cy="668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standard I/O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cleanup</a:t>
            </a:r>
            <a:endParaRPr/>
          </a:p>
        </p:txBody>
      </p:sp>
      <p:sp>
        <p:nvSpPr>
          <p:cNvPr id="177" name="CustomShape 13"/>
          <p:cNvSpPr/>
          <p:nvPr/>
        </p:nvSpPr>
        <p:spPr>
          <a:xfrm>
            <a:off x="1747800" y="5285160"/>
            <a:ext cx="7690680" cy="393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kernel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2378160" y="1379520"/>
            <a:ext cx="6649200" cy="3474360"/>
          </a:xfrm>
          <a:prstGeom prst="rect">
            <a:avLst/>
          </a:prstGeom>
          <a:noFill/>
          <a:ln cap="rnd" w="9360">
            <a:solidFill>
              <a:srgbClr val="333333"/>
            </a:solidFill>
            <a:custDash>
              <a:ds d="9800000000" sp="3675000000"/>
            </a:custDash>
            <a:miter/>
          </a:ln>
        </p:spPr>
      </p:sp>
      <p:sp>
        <p:nvSpPr>
          <p:cNvPr id="179" name="CustomShape 15"/>
          <p:cNvSpPr/>
          <p:nvPr/>
        </p:nvSpPr>
        <p:spPr>
          <a:xfrm>
            <a:off x="9096480" y="2876400"/>
            <a:ext cx="1142280" cy="1004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user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process</a:t>
            </a:r>
            <a:endParaRPr/>
          </a:p>
        </p:txBody>
      </p:sp>
      <p:sp>
        <p:nvSpPr>
          <p:cNvPr id="180" name="Line 16"/>
          <p:cNvSpPr/>
          <p:nvPr/>
        </p:nvSpPr>
        <p:spPr>
          <a:xfrm flipH="1">
            <a:off x="1873080" y="2004840"/>
            <a:ext cx="81612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1" name="Line 17"/>
          <p:cNvSpPr/>
          <p:nvPr/>
        </p:nvSpPr>
        <p:spPr>
          <a:xfrm flipH="1">
            <a:off x="2058840" y="3151080"/>
            <a:ext cx="6094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2" name="Line 18"/>
          <p:cNvSpPr/>
          <p:nvPr/>
        </p:nvSpPr>
        <p:spPr>
          <a:xfrm flipV="1">
            <a:off x="3235320" y="4671720"/>
            <a:ext cx="0" cy="6382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3" name="Line 19"/>
          <p:cNvSpPr/>
          <p:nvPr/>
        </p:nvSpPr>
        <p:spPr>
          <a:xfrm flipV="1">
            <a:off x="3348000" y="3492360"/>
            <a:ext cx="0" cy="4935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4" name="Line 20"/>
          <p:cNvSpPr/>
          <p:nvPr/>
        </p:nvSpPr>
        <p:spPr>
          <a:xfrm flipH="1">
            <a:off x="3143160" y="3501720"/>
            <a:ext cx="6120" cy="4669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5" name="Line 21"/>
          <p:cNvSpPr/>
          <p:nvPr/>
        </p:nvSpPr>
        <p:spPr>
          <a:xfrm flipV="1">
            <a:off x="3317760" y="2279520"/>
            <a:ext cx="0" cy="539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6" name="Line 22"/>
          <p:cNvSpPr/>
          <p:nvPr/>
        </p:nvSpPr>
        <p:spPr>
          <a:xfrm>
            <a:off x="3119400" y="2296800"/>
            <a:ext cx="1440" cy="5270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7" name="Line 23"/>
          <p:cNvSpPr/>
          <p:nvPr/>
        </p:nvSpPr>
        <p:spPr>
          <a:xfrm>
            <a:off x="3736800" y="2028600"/>
            <a:ext cx="1316160" cy="8938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8" name="Line 24"/>
          <p:cNvSpPr/>
          <p:nvPr/>
        </p:nvSpPr>
        <p:spPr>
          <a:xfrm flipV="1">
            <a:off x="3733560" y="3092400"/>
            <a:ext cx="1284480" cy="126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89" name="Line 25"/>
          <p:cNvSpPr/>
          <p:nvPr/>
        </p:nvSpPr>
        <p:spPr>
          <a:xfrm flipV="1">
            <a:off x="3836880" y="3278160"/>
            <a:ext cx="1131840" cy="10047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0" name="Line 26"/>
          <p:cNvSpPr/>
          <p:nvPr/>
        </p:nvSpPr>
        <p:spPr>
          <a:xfrm flipH="1">
            <a:off x="5568840" y="3449520"/>
            <a:ext cx="1440" cy="18082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1" name="Line 27"/>
          <p:cNvSpPr/>
          <p:nvPr/>
        </p:nvSpPr>
        <p:spPr>
          <a:xfrm>
            <a:off x="6107040" y="3375000"/>
            <a:ext cx="1163520" cy="7412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2" name="Line 28"/>
          <p:cNvSpPr/>
          <p:nvPr/>
        </p:nvSpPr>
        <p:spPr>
          <a:xfrm flipH="1" flipV="1">
            <a:off x="6048360" y="3470040"/>
            <a:ext cx="1176120" cy="7923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3" name="Line 29"/>
          <p:cNvSpPr/>
          <p:nvPr/>
        </p:nvSpPr>
        <p:spPr>
          <a:xfrm>
            <a:off x="6140160" y="2981160"/>
            <a:ext cx="1111320" cy="698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4" name="Line 30"/>
          <p:cNvSpPr/>
          <p:nvPr/>
        </p:nvSpPr>
        <p:spPr>
          <a:xfrm flipH="1" flipV="1">
            <a:off x="6141960" y="3087360"/>
            <a:ext cx="1128600" cy="777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5" name="Line 31"/>
          <p:cNvSpPr/>
          <p:nvPr/>
        </p:nvSpPr>
        <p:spPr>
          <a:xfrm flipH="1">
            <a:off x="6059160" y="2023920"/>
            <a:ext cx="1251000" cy="6573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6" name="Line 32"/>
          <p:cNvSpPr/>
          <p:nvPr/>
        </p:nvSpPr>
        <p:spPr>
          <a:xfrm flipV="1">
            <a:off x="5991120" y="1938240"/>
            <a:ext cx="1274760" cy="6602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7" name="Line 33"/>
          <p:cNvSpPr/>
          <p:nvPr/>
        </p:nvSpPr>
        <p:spPr>
          <a:xfrm>
            <a:off x="2068200" y="3165120"/>
            <a:ext cx="11160" cy="20988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8" name="Line 34"/>
          <p:cNvSpPr/>
          <p:nvPr/>
        </p:nvSpPr>
        <p:spPr>
          <a:xfrm>
            <a:off x="1869840" y="2017440"/>
            <a:ext cx="3240" cy="32338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99" name="CustomShape 35"/>
          <p:cNvSpPr/>
          <p:nvPr/>
        </p:nvSpPr>
        <p:spPr>
          <a:xfrm rot="1945200">
            <a:off x="3618720" y="2214720"/>
            <a:ext cx="1692720" cy="54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MD개성체"/>
              </a:rPr>
              <a:t>exit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(does not return)</a:t>
            </a:r>
            <a:endParaRPr/>
          </a:p>
        </p:txBody>
      </p:sp>
      <p:sp>
        <p:nvSpPr>
          <p:cNvPr id="200" name="CustomShape 36"/>
          <p:cNvSpPr/>
          <p:nvPr/>
        </p:nvSpPr>
        <p:spPr>
          <a:xfrm>
            <a:off x="3499200" y="2813040"/>
            <a:ext cx="1692720" cy="54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MD개성체"/>
              </a:rPr>
              <a:t>exit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(does not return)</a:t>
            </a:r>
            <a:endParaRPr/>
          </a:p>
        </p:txBody>
      </p:sp>
      <p:sp>
        <p:nvSpPr>
          <p:cNvPr id="201" name="CustomShape 37"/>
          <p:cNvSpPr/>
          <p:nvPr/>
        </p:nvSpPr>
        <p:spPr>
          <a:xfrm rot="19293000">
            <a:off x="3493440" y="3524400"/>
            <a:ext cx="1692720" cy="54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MD개성체"/>
              </a:rPr>
              <a:t>exit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(does not return)</a:t>
            </a:r>
            <a:endParaRPr/>
          </a:p>
        </p:txBody>
      </p:sp>
      <p:sp>
        <p:nvSpPr>
          <p:cNvPr id="202" name="CustomShape 38"/>
          <p:cNvSpPr/>
          <p:nvPr/>
        </p:nvSpPr>
        <p:spPr>
          <a:xfrm rot="19998600">
            <a:off x="6371640" y="1905480"/>
            <a:ext cx="541800" cy="5331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ctr"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call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return</a:t>
            </a:r>
            <a:endParaRPr/>
          </a:p>
        </p:txBody>
      </p:sp>
      <p:sp>
        <p:nvSpPr>
          <p:cNvPr id="203" name="CustomShape 39"/>
          <p:cNvSpPr/>
          <p:nvPr/>
        </p:nvSpPr>
        <p:spPr>
          <a:xfrm rot="341400">
            <a:off x="6509520" y="2676960"/>
            <a:ext cx="541800" cy="5324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ctr"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call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return</a:t>
            </a:r>
            <a:endParaRPr/>
          </a:p>
        </p:txBody>
      </p:sp>
      <p:sp>
        <p:nvSpPr>
          <p:cNvPr id="204" name="CustomShape 40"/>
          <p:cNvSpPr/>
          <p:nvPr/>
        </p:nvSpPr>
        <p:spPr>
          <a:xfrm rot="2143800">
            <a:off x="6504120" y="3439080"/>
            <a:ext cx="541800" cy="5324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ctr"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call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return</a:t>
            </a:r>
            <a:endParaRPr/>
          </a:p>
        </p:txBody>
      </p:sp>
      <p:sp>
        <p:nvSpPr>
          <p:cNvPr id="205" name="CustomShape 41"/>
          <p:cNvSpPr/>
          <p:nvPr/>
        </p:nvSpPr>
        <p:spPr>
          <a:xfrm>
            <a:off x="7761600" y="2349360"/>
            <a:ext cx="753840" cy="455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Times New Roman"/>
                <a:ea typeface="MD개성체"/>
              </a:rPr>
              <a:t>……</a:t>
            </a:r>
            <a:endParaRPr/>
          </a:p>
        </p:txBody>
      </p:sp>
      <p:sp>
        <p:nvSpPr>
          <p:cNvPr id="206" name="CustomShape 42"/>
          <p:cNvSpPr/>
          <p:nvPr/>
        </p:nvSpPr>
        <p:spPr>
          <a:xfrm>
            <a:off x="5536800" y="4233960"/>
            <a:ext cx="78120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_exit</a:t>
            </a:r>
            <a:endParaRPr/>
          </a:p>
        </p:txBody>
      </p:sp>
      <p:sp>
        <p:nvSpPr>
          <p:cNvPr id="207" name="CustomShape 43"/>
          <p:cNvSpPr/>
          <p:nvPr/>
        </p:nvSpPr>
        <p:spPr>
          <a:xfrm>
            <a:off x="3170520" y="4830840"/>
            <a:ext cx="77076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exec</a:t>
            </a:r>
            <a:endParaRPr/>
          </a:p>
        </p:txBody>
      </p:sp>
      <p:sp>
        <p:nvSpPr>
          <p:cNvPr id="208" name="CustomShape 44"/>
          <p:cNvSpPr/>
          <p:nvPr/>
        </p:nvSpPr>
        <p:spPr>
          <a:xfrm>
            <a:off x="1709280" y="1511280"/>
            <a:ext cx="78120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_exit</a:t>
            </a:r>
            <a:endParaRPr/>
          </a:p>
        </p:txBody>
      </p:sp>
      <p:sp>
        <p:nvSpPr>
          <p:cNvPr id="209" name="CustomShape 45"/>
          <p:cNvSpPr/>
          <p:nvPr/>
        </p:nvSpPr>
        <p:spPr>
          <a:xfrm>
            <a:off x="1788840" y="2709720"/>
            <a:ext cx="781200" cy="394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_exit</a:t>
            </a:r>
            <a:endParaRPr/>
          </a:p>
        </p:txBody>
      </p:sp>
      <p:sp>
        <p:nvSpPr>
          <p:cNvPr id="210" name="CustomShape 46"/>
          <p:cNvSpPr/>
          <p:nvPr/>
        </p:nvSpPr>
        <p:spPr>
          <a:xfrm>
            <a:off x="9027720" y="3672000"/>
            <a:ext cx="2021040" cy="158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r>
              <a:rPr lang="en-US">
                <a:latin typeface="나눔고딕"/>
              </a:rPr>
              <a:t>최종적으론 무조건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_exit</a:t>
            </a:r>
            <a:r>
              <a:rPr lang="en-US">
                <a:latin typeface="나눔고딕"/>
              </a:rPr>
              <a:t>실행됨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05ED393-1BD6-4785-ADFA-9EBCE79AB82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1238400" y="1214280"/>
            <a:ext cx="8927280" cy="3428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static void my_exit1(void), my_exit2(void);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void err_sys(const char *message);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int main(void)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if (atexit(my_exit2) != 0)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err_sys("can't register my_exit2");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if (atexit(my_exit1) != 0)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err_sys("can't register my_exit1");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printf("main is done\n");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3333"/>
                </a:solidFill>
                <a:latin typeface="맑은 고딕"/>
                <a:ea typeface="바탕체"/>
              </a:rPr>
              <a:t>Void return</a:t>
            </a:r>
            <a:r>
              <a:rPr b="1" lang="en-US">
                <a:solidFill>
                  <a:srgbClr val="ff3333"/>
                </a:solidFill>
                <a:latin typeface="맑은 고딕"/>
                <a:ea typeface="바탕체"/>
              </a:rPr>
              <a:t>을 이용해서 </a:t>
            </a:r>
            <a:r>
              <a:rPr b="1" lang="en-US">
                <a:solidFill>
                  <a:srgbClr val="ff3333"/>
                </a:solidFill>
                <a:latin typeface="맑은 고딕"/>
                <a:ea typeface="바탕체"/>
              </a:rPr>
              <a:t>if </a:t>
            </a:r>
            <a:r>
              <a:rPr b="1" lang="en-US">
                <a:solidFill>
                  <a:srgbClr val="ff3333"/>
                </a:solidFill>
                <a:latin typeface="맑은 고딕"/>
                <a:ea typeface="바탕체"/>
              </a:rPr>
              <a:t>활용하기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 : atexit()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A680C6D-F9AF-44E4-8482-DCB6917236E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238400" y="1214280"/>
            <a:ext cx="8927280" cy="3539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static void my_exit1(void)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printf("first exit handler\n");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static void my_exit2(void)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printf("second exit handler\n");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void err_sys(const char *message)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fputs(message, stderr);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fputc(</a:t>
            </a:r>
            <a:r>
              <a:rPr b="1" lang="en-US">
                <a:solidFill>
                  <a:srgbClr val="333333"/>
                </a:solidFill>
                <a:latin typeface="Times New Roman"/>
                <a:ea typeface="바탕체"/>
              </a:rPr>
              <a:t>‘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\n</a:t>
            </a:r>
            <a:r>
              <a:rPr b="1" lang="en-US">
                <a:solidFill>
                  <a:srgbClr val="333333"/>
                </a:solidFill>
                <a:latin typeface="Times New Roman"/>
                <a:ea typeface="바탕체"/>
              </a:rPr>
              <a:t>’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, stderr);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}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Process Termination : atexit()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22BA51D-EE36-406F-B98A-94BA3DCF568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1309680" y="1285920"/>
            <a:ext cx="8927280" cy="1890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exec() can pass command-line arguments to a new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Part of normal operation of Unix shells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argv[argc] is a NULL char (ANSI, POSIX.1)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Command-Line Arguments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66DB4ED-946F-4D16-810A-E4BE8748B53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1309680" y="1285920"/>
            <a:ext cx="8927280" cy="3981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// #include &lt;ourhdr.h&gt; /* Appendix B in Stevens' Book –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필요한 헤더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int main(int argc, char *argv[])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int    i;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for (i = 0; i &lt; argc; i++)  /* echo all command-line args */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printf("argv[%d]: %s\n", i, argv[i]);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}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Command-Line Arguments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198014E-8A8B-4366-B621-E54D7C24565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1309680" y="1285920"/>
            <a:ext cx="8927280" cy="4259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// #include &lt;ourhdr.h&gt; /* Appendix B in Stevens' Book –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필요한 헤더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int main(int argc, char *argv[])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int i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char **p = argv;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while (*p)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printf("argv[%d]: %s\n", i++, *p++);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바탕체"/>
              </a:rPr>
              <a:t>}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Command-Line Arguments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50AC8AD-31AA-4B59-8BF2-40077E84BCD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1166760" y="1285920"/>
            <a:ext cx="8927280" cy="1458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Environment variable is transmitted from the parent process to the child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Environment variable set up in files (.bashrc, .login, or .cshrc)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cat .bash_profile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more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우리 수업에서는 여기에 환경변수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B446522-BAF8-490F-B184-F6B56017A7B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1166760" y="1285920"/>
            <a:ext cx="8927280" cy="3760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Environment variable: name = value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$ env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USER=lsj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LOGNAME=lsj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HOME=/user1/lsj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PATH=/bin:/usr/bin:/usr/local/bin:/usr/ccs/bin:/usr/ucb:/usr/openwin/bin:/etc:.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MAIL=/var/mail/lsj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바탕체"/>
              </a:rPr>
              <a:t>SHELL=/bin/csh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49B6195-D016-4CF8-A3F0-33E0E0483A7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1166760" y="1285920"/>
            <a:ext cx="8927280" cy="3896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Using global variable </a:t>
            </a:r>
            <a:r>
              <a:rPr b="1" lang="en-US" sz="2000">
                <a:solidFill>
                  <a:srgbClr val="ff3333"/>
                </a:solidFill>
                <a:latin typeface="Times New Roman"/>
                <a:ea typeface="맑은 고딕"/>
              </a:rPr>
              <a:t>“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environ</a:t>
            </a:r>
            <a:r>
              <a:rPr b="1" lang="en-US" sz="2000">
                <a:solidFill>
                  <a:srgbClr val="ff3333"/>
                </a:solidFill>
                <a:latin typeface="Times New Roman"/>
                <a:ea typeface="맑은 고딕"/>
              </a:rPr>
              <a:t>”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, access environment variables: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extern char ** environ;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Each environment variable is made up of strings of the form </a:t>
            </a:r>
            <a:r>
              <a:rPr b="1" lang="en-US" sz="2000">
                <a:solidFill>
                  <a:srgbClr val="ff3333"/>
                </a:solidFill>
                <a:latin typeface="Times New Roman"/>
                <a:ea typeface="맑은 고딕"/>
              </a:rPr>
              <a:t>“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name=value</a:t>
            </a:r>
            <a:r>
              <a:rPr b="1" lang="en-US" sz="2000">
                <a:solidFill>
                  <a:srgbClr val="ff3333"/>
                </a:solidFill>
                <a:latin typeface="Times New Roman"/>
                <a:ea typeface="맑은 고딕"/>
              </a:rPr>
              <a:t>”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Each string ends with 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‘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\0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Last environment variable list is null pointer.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Same structure as argv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Environment list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DFC2136-0EDB-47E1-BED0-75D1C481852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Environment list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4473720" y="2160720"/>
            <a:ext cx="1370880" cy="29710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38" name="Line 4"/>
          <p:cNvSpPr/>
          <p:nvPr/>
        </p:nvSpPr>
        <p:spPr>
          <a:xfrm>
            <a:off x="4473360" y="246528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39" name="Line 5"/>
          <p:cNvSpPr/>
          <p:nvPr/>
        </p:nvSpPr>
        <p:spPr>
          <a:xfrm>
            <a:off x="4473360" y="276984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0" name="Line 6"/>
          <p:cNvSpPr/>
          <p:nvPr/>
        </p:nvSpPr>
        <p:spPr>
          <a:xfrm>
            <a:off x="4473360" y="307476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1" name="Line 7"/>
          <p:cNvSpPr/>
          <p:nvPr/>
        </p:nvSpPr>
        <p:spPr>
          <a:xfrm>
            <a:off x="4473360" y="337968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2" name="Line 8"/>
          <p:cNvSpPr/>
          <p:nvPr/>
        </p:nvSpPr>
        <p:spPr>
          <a:xfrm>
            <a:off x="4473360" y="368424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3" name="Line 9"/>
          <p:cNvSpPr/>
          <p:nvPr/>
        </p:nvSpPr>
        <p:spPr>
          <a:xfrm>
            <a:off x="4473360" y="482724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4" name="Line 10"/>
          <p:cNvSpPr/>
          <p:nvPr/>
        </p:nvSpPr>
        <p:spPr>
          <a:xfrm>
            <a:off x="4473360" y="452268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5" name="CustomShape 11"/>
          <p:cNvSpPr/>
          <p:nvPr/>
        </p:nvSpPr>
        <p:spPr>
          <a:xfrm>
            <a:off x="2720880" y="2160720"/>
            <a:ext cx="837360" cy="304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46" name="Line 12"/>
          <p:cNvSpPr/>
          <p:nvPr/>
        </p:nvSpPr>
        <p:spPr>
          <a:xfrm>
            <a:off x="3406680" y="231264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47" name="Line 13"/>
          <p:cNvSpPr/>
          <p:nvPr/>
        </p:nvSpPr>
        <p:spPr>
          <a:xfrm>
            <a:off x="5844960" y="231264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48" name="Line 14"/>
          <p:cNvSpPr/>
          <p:nvPr/>
        </p:nvSpPr>
        <p:spPr>
          <a:xfrm>
            <a:off x="5844960" y="261756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49" name="Line 15"/>
          <p:cNvSpPr/>
          <p:nvPr/>
        </p:nvSpPr>
        <p:spPr>
          <a:xfrm>
            <a:off x="5844960" y="292248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50" name="Line 16"/>
          <p:cNvSpPr/>
          <p:nvPr/>
        </p:nvSpPr>
        <p:spPr>
          <a:xfrm>
            <a:off x="5844960" y="322704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51" name="Line 17"/>
          <p:cNvSpPr/>
          <p:nvPr/>
        </p:nvSpPr>
        <p:spPr>
          <a:xfrm>
            <a:off x="5844960" y="353196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52" name="Line 18"/>
          <p:cNvSpPr/>
          <p:nvPr/>
        </p:nvSpPr>
        <p:spPr>
          <a:xfrm>
            <a:off x="5844960" y="4674960"/>
            <a:ext cx="1066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53" name="CustomShape 19"/>
          <p:cNvSpPr/>
          <p:nvPr/>
        </p:nvSpPr>
        <p:spPr>
          <a:xfrm>
            <a:off x="6984360" y="2103480"/>
            <a:ext cx="117756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"USER=lsj"</a:t>
            </a:r>
            <a:endParaRPr/>
          </a:p>
        </p:txBody>
      </p:sp>
      <p:sp>
        <p:nvSpPr>
          <p:cNvPr id="254" name="CustomShape 20"/>
          <p:cNvSpPr/>
          <p:nvPr/>
        </p:nvSpPr>
        <p:spPr>
          <a:xfrm>
            <a:off x="7027560" y="2408400"/>
            <a:ext cx="158292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"LOGNAME=lsj"</a:t>
            </a:r>
            <a:endParaRPr/>
          </a:p>
        </p:txBody>
      </p:sp>
      <p:sp>
        <p:nvSpPr>
          <p:cNvPr id="255" name="CustomShape 21"/>
          <p:cNvSpPr/>
          <p:nvPr/>
        </p:nvSpPr>
        <p:spPr>
          <a:xfrm>
            <a:off x="6986160" y="2712960"/>
            <a:ext cx="195480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"HOME=/user1/lsj"</a:t>
            </a:r>
            <a:endParaRPr/>
          </a:p>
        </p:txBody>
      </p:sp>
      <p:sp>
        <p:nvSpPr>
          <p:cNvPr id="256" name="CustomShape 22"/>
          <p:cNvSpPr/>
          <p:nvPr/>
        </p:nvSpPr>
        <p:spPr>
          <a:xfrm>
            <a:off x="6949800" y="3017880"/>
            <a:ext cx="249120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"PATH=/bin:/usr/local…"</a:t>
            </a:r>
            <a:endParaRPr/>
          </a:p>
        </p:txBody>
      </p:sp>
      <p:sp>
        <p:nvSpPr>
          <p:cNvPr id="257" name="CustomShape 23"/>
          <p:cNvSpPr/>
          <p:nvPr/>
        </p:nvSpPr>
        <p:spPr>
          <a:xfrm>
            <a:off x="6991560" y="3376440"/>
            <a:ext cx="213588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"MAIL =/var/mail/lsj"</a:t>
            </a:r>
            <a:endParaRPr/>
          </a:p>
        </p:txBody>
      </p:sp>
      <p:sp>
        <p:nvSpPr>
          <p:cNvPr id="258" name="CustomShape 24"/>
          <p:cNvSpPr/>
          <p:nvPr/>
        </p:nvSpPr>
        <p:spPr>
          <a:xfrm>
            <a:off x="6969240" y="4500720"/>
            <a:ext cx="185400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"SHELL=/bin/csh"</a:t>
            </a:r>
            <a:endParaRPr/>
          </a:p>
        </p:txBody>
      </p:sp>
      <p:sp>
        <p:nvSpPr>
          <p:cNvPr id="259" name="CustomShape 25"/>
          <p:cNvSpPr/>
          <p:nvPr/>
        </p:nvSpPr>
        <p:spPr>
          <a:xfrm>
            <a:off x="4863960" y="4751280"/>
            <a:ext cx="64872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NULL</a:t>
            </a:r>
            <a:endParaRPr/>
          </a:p>
        </p:txBody>
      </p:sp>
      <p:sp>
        <p:nvSpPr>
          <p:cNvPr id="260" name="CustomShape 26"/>
          <p:cNvSpPr/>
          <p:nvPr/>
        </p:nvSpPr>
        <p:spPr>
          <a:xfrm>
            <a:off x="1695600" y="2077920"/>
            <a:ext cx="88488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environ:</a:t>
            </a:r>
            <a:endParaRPr/>
          </a:p>
        </p:txBody>
      </p:sp>
      <p:sp>
        <p:nvSpPr>
          <p:cNvPr id="261" name="CustomShape 27"/>
          <p:cNvSpPr/>
          <p:nvPr/>
        </p:nvSpPr>
        <p:spPr>
          <a:xfrm>
            <a:off x="2501280" y="1474920"/>
            <a:ext cx="1335960" cy="576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environment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pointer</a:t>
            </a:r>
            <a:endParaRPr/>
          </a:p>
        </p:txBody>
      </p:sp>
      <p:sp>
        <p:nvSpPr>
          <p:cNvPr id="262" name="CustomShape 28"/>
          <p:cNvSpPr/>
          <p:nvPr/>
        </p:nvSpPr>
        <p:spPr>
          <a:xfrm>
            <a:off x="4494240" y="1482840"/>
            <a:ext cx="1275120" cy="576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environment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list</a:t>
            </a:r>
            <a:endParaRPr/>
          </a:p>
        </p:txBody>
      </p:sp>
      <p:sp>
        <p:nvSpPr>
          <p:cNvPr id="263" name="CustomShape 29"/>
          <p:cNvSpPr/>
          <p:nvPr/>
        </p:nvSpPr>
        <p:spPr>
          <a:xfrm>
            <a:off x="7040520" y="1428840"/>
            <a:ext cx="1275120" cy="576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environment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strings</a:t>
            </a:r>
            <a:endParaRPr/>
          </a:p>
        </p:txBody>
      </p:sp>
      <p:sp>
        <p:nvSpPr>
          <p:cNvPr id="264" name="CustomShape 30"/>
          <p:cNvSpPr/>
          <p:nvPr/>
        </p:nvSpPr>
        <p:spPr>
          <a:xfrm>
            <a:off x="4876920" y="3863880"/>
            <a:ext cx="36216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...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4A09DAF-F8EB-424D-9580-51892BC7C5A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35240" y="1147680"/>
            <a:ext cx="8927280" cy="2923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–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a program in execution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Concept of process is gradually advanced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Program is a passive substance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saved file in disk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 is an active substance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프로세스는 능동적인 객체이다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파일이 정적이라면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Has a program that specifies next running instructions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0ACA2F3-F0BD-407B-964C-CF53928A471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1238400" y="1071720"/>
            <a:ext cx="8927280" cy="42037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 /* viewenv.c */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extern char **environ;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int main()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char **env = environ;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while(*env){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printf(“%s\n”,*env);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env++;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5E83A40-31FB-4962-A5F5-4380062BC12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1238400" y="1227240"/>
            <a:ext cx="8927280" cy="4487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$ printenv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PWD=/root/process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HOSTNAME=localhost.localdomain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PVM_RSH=/usr/bin/rsh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QTDIR=/usr/lib/qt3-gcc2.96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LESSOPEN=|/usr/bin/lesspipe.sh %s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XPVM_ROOT=/usr/share/pvm3/xpvm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USER=root    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LS_COLORS=no=00:fi=00:di=01;34:ln=01;36:pi=40;33:so=01;35:bd=40;33;01:cd=40;33;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1:or=01;05;37;41:mi=01;05;37;41:ex=01;32:*.cmd=01;32:*.exe=01;32:*.com=01;32:*.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tm=01;32:*.bat=01;32:*.sh=01;32:*.csh=01;32:*.tar=01;31:*.tgz=01;31:*.arj=01;31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*.taz=01;31:*.lzh=01;31:*.zip=01;31:*.z=01;31:*.Z=01;31:*.gz=01;31:*.bz2=01;31: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.bz=01;31:*.tz=01;31:*.rpm=01;31:*.cpio=01;31:*.jpg=01;35:*.gif=01;35:*.bmp=01;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5:*.xbm=01;35:*.xpm=01;35:*.png=01;35:*.tif=01;35: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MAIL=/var/spool/mail/root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INPUTRC=/etc/inputrc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BASH_ENV=/root/.bashrc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LANG=en_US.iso885915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63A3118-8500-457A-8EA7-47C3312FED2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1238400" y="1227240"/>
            <a:ext cx="8927280" cy="3502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LOGNAME=root 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SHLVL=1                         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SHELL=/bin/bash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USERNAME=root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HISTSIZE=1000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LAMHELPFILE=/etc/lam/lam-helpfile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PVM_ROOT=/usr/share/pvm3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HOME=/root   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TERM=linux   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SSH_ASKPASS=/usr/libexec/openssh/gnome-ssh-askpass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PATH=/usr/kerberos/sbin:/usr/kerberos/bin:/usr/local/sbin:/usr/local/bin:/sbin: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bin:/usr/sbin:/usr/bin:/usr/X11R6/bin:/root/bin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_=./a.out                                                                     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OLDPWD=/root 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F52883D-FB13-4D78-BE0D-06DF9029551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1238400" y="2943360"/>
            <a:ext cx="8927280" cy="2012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Searches for the environment list for a string with the given name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When a match is found, returns the value associated with that name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It will return null  if the requested variable doesn</a:t>
            </a:r>
            <a:r>
              <a:rPr b="1" lang="en-US" sz="20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 exist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getenv()</a:t>
            </a:r>
            <a:endParaRPr/>
          </a:p>
        </p:txBody>
      </p:sp>
      <p:sp>
        <p:nvSpPr>
          <p:cNvPr id="277" name="CustomShape 4"/>
          <p:cNvSpPr/>
          <p:nvPr/>
        </p:nvSpPr>
        <p:spPr>
          <a:xfrm>
            <a:off x="1309680" y="1214280"/>
            <a:ext cx="8857440" cy="13500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char *getenv(const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Returns : pointer to value associated with name, NULL if not found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9B7310F-5117-47E9-8935-A055821E36A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1238400" y="2943360"/>
            <a:ext cx="8927280" cy="1150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Takes a string of the form name=value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Adds it to the current environment list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putenv()</a:t>
            </a: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1309680" y="1285920"/>
            <a:ext cx="8278200" cy="13500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추가해라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putenv(const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str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                                                                                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Returns: 0 if OK, nonzero on error        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57C5D47-8CB6-4115-B26B-9A38CC31BB4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1238400" y="1285920"/>
            <a:ext cx="8927280" cy="720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The first lines after the declaration of main ensures that the program is called correctly: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1722600" y="2357280"/>
            <a:ext cx="7944840" cy="3107520"/>
          </a:xfrm>
          <a:prstGeom prst="rect">
            <a:avLst/>
          </a:prstGeom>
          <a:solidFill>
            <a:srgbClr val="ffff99"/>
          </a:solidFill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    /*environ.c*/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&lt;stdio.h&gt;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&lt;string.h&gt;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{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char *var, *value;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if(argc == 1 || argc &gt;2) {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fprintf(stderr,"usage: environ var [value]\n");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exit(1);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 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FE8D040-7283-4B72-B52E-72346428227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1238400" y="1285920"/>
            <a:ext cx="8927280" cy="720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that, we fetch the value of the variable from the environment, using getenv: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1666800" y="2357280"/>
            <a:ext cx="7862040" cy="2040840"/>
          </a:xfrm>
          <a:prstGeom prst="rect">
            <a:avLst/>
          </a:prstGeom>
          <a:solidFill>
            <a:srgbClr val="ffff99"/>
          </a:solidFill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var = argv[1];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value = getenv(var);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if (value)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printf("Variable %s has value %s\n", var, value);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else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printf("Variable %s has no value\n", var);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FAA2759-07B3-4FF3-A90C-E98E0023857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1166760" y="3143160"/>
            <a:ext cx="9357480" cy="2310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setenv enroll environment variable name = value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If environment variable of the same name exists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rewrite != 0 </a:t>
            </a: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change new value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rewrite = 0 </a:t>
            </a: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not change  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unsetenv eliminate environment variable name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Environment Variable : setenv() / unsetenv()</a:t>
            </a:r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1238400" y="1285920"/>
            <a:ext cx="8278200" cy="16243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셋팅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setenv(const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value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rewrite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                                                        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Returns: 0 if OK, nonzero on error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unsetenv(const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프로그램 실행동안만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AEAAE9A-5482-449F-A2C2-DC62F11773F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166760" y="1143000"/>
            <a:ext cx="8927280" cy="1673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시스템 호출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getenv, setenv,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등을 사용하여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현재 값에 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.”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을 추가하는 프로그램을 작성하라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turnin lab6 env_path.c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#6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D2178A0-7ADA-4D35-AF95-15877D28440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Memory Layout of a Program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4412160" y="1641600"/>
            <a:ext cx="1675800" cy="4309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text</a:t>
            </a: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4424040" y="2523240"/>
            <a:ext cx="1675800" cy="4010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uninitialized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(bss)</a:t>
            </a:r>
            <a:endParaRPr/>
          </a:p>
        </p:txBody>
      </p:sp>
      <p:sp>
        <p:nvSpPr>
          <p:cNvPr id="301" name="CustomShape 5"/>
          <p:cNvSpPr/>
          <p:nvPr/>
        </p:nvSpPr>
        <p:spPr>
          <a:xfrm>
            <a:off x="4424040" y="2933640"/>
            <a:ext cx="1675800" cy="22946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heap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4419360" y="2087640"/>
            <a:ext cx="1675800" cy="4316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initialized data</a:t>
            </a:r>
            <a:endParaRPr/>
          </a:p>
        </p:txBody>
      </p:sp>
      <p:sp>
        <p:nvSpPr>
          <p:cNvPr id="303" name="CustomShape 7"/>
          <p:cNvSpPr/>
          <p:nvPr/>
        </p:nvSpPr>
        <p:spPr>
          <a:xfrm>
            <a:off x="4412160" y="5238000"/>
            <a:ext cx="1675800" cy="4226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stack</a:t>
            </a:r>
            <a:endParaRPr/>
          </a:p>
        </p:txBody>
      </p:sp>
      <p:sp>
        <p:nvSpPr>
          <p:cNvPr id="304" name="Line 8"/>
          <p:cNvSpPr/>
          <p:nvPr/>
        </p:nvSpPr>
        <p:spPr>
          <a:xfrm>
            <a:off x="4419720" y="4892400"/>
            <a:ext cx="1676520" cy="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9800000000" sp="3675000000"/>
            </a:custDash>
            <a:round/>
          </a:ln>
        </p:spPr>
      </p:sp>
      <p:sp>
        <p:nvSpPr>
          <p:cNvPr id="305" name="Line 9"/>
          <p:cNvSpPr/>
          <p:nvPr/>
        </p:nvSpPr>
        <p:spPr>
          <a:xfrm>
            <a:off x="4411800" y="3319200"/>
            <a:ext cx="1676520" cy="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9800000000" sp="3675000000"/>
            </a:custDash>
            <a:round/>
          </a:ln>
        </p:spPr>
      </p:sp>
      <p:sp>
        <p:nvSpPr>
          <p:cNvPr id="306" name="CustomShape 10"/>
          <p:cNvSpPr/>
          <p:nvPr/>
        </p:nvSpPr>
        <p:spPr>
          <a:xfrm>
            <a:off x="2788200" y="1477800"/>
            <a:ext cx="1785240" cy="364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Low address</a:t>
            </a:r>
            <a:endParaRPr/>
          </a:p>
        </p:txBody>
      </p:sp>
      <p:sp>
        <p:nvSpPr>
          <p:cNvPr id="307" name="CustomShape 11"/>
          <p:cNvSpPr/>
          <p:nvPr/>
        </p:nvSpPr>
        <p:spPr>
          <a:xfrm>
            <a:off x="2788200" y="5579640"/>
            <a:ext cx="1642320" cy="364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High address</a:t>
            </a:r>
            <a:endParaRPr/>
          </a:p>
        </p:txBody>
      </p:sp>
      <p:sp>
        <p:nvSpPr>
          <p:cNvPr id="308" name="Line 12"/>
          <p:cNvSpPr/>
          <p:nvPr/>
        </p:nvSpPr>
        <p:spPr>
          <a:xfrm flipV="1">
            <a:off x="5235840" y="4417560"/>
            <a:ext cx="0" cy="4716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09" name="Line 13"/>
          <p:cNvSpPr/>
          <p:nvPr/>
        </p:nvSpPr>
        <p:spPr>
          <a:xfrm>
            <a:off x="5215320" y="3314160"/>
            <a:ext cx="7920" cy="4273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10" name="CustomShape 14"/>
          <p:cNvSpPr/>
          <p:nvPr/>
        </p:nvSpPr>
        <p:spPr>
          <a:xfrm>
            <a:off x="6093360" y="1700280"/>
            <a:ext cx="393120" cy="294480"/>
          </a:xfrm>
          <a:prstGeom prst="rightBrace">
            <a:avLst>
              <a:gd name="adj1" fmla="val 11319"/>
              <a:gd name="adj2" fmla="val 50000"/>
            </a:avLst>
          </a:prstGeom>
          <a:noFill/>
          <a:ln w="9360">
            <a:solidFill>
              <a:srgbClr val="333333"/>
            </a:solidFill>
            <a:round/>
          </a:ln>
        </p:spPr>
      </p:sp>
      <p:sp>
        <p:nvSpPr>
          <p:cNvPr id="311" name="CustomShape 15"/>
          <p:cNvSpPr/>
          <p:nvPr/>
        </p:nvSpPr>
        <p:spPr>
          <a:xfrm>
            <a:off x="6484320" y="1546200"/>
            <a:ext cx="125964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executable</a:t>
            </a:r>
            <a:endParaRPr/>
          </a:p>
        </p:txBody>
      </p:sp>
      <p:sp>
        <p:nvSpPr>
          <p:cNvPr id="312" name="CustomShape 16"/>
          <p:cNvSpPr/>
          <p:nvPr/>
        </p:nvSpPr>
        <p:spPr>
          <a:xfrm>
            <a:off x="6111720" y="2117880"/>
            <a:ext cx="393120" cy="294480"/>
          </a:xfrm>
          <a:prstGeom prst="rightBrace">
            <a:avLst>
              <a:gd name="adj1" fmla="val 11319"/>
              <a:gd name="adj2" fmla="val 50000"/>
            </a:avLst>
          </a:prstGeom>
          <a:noFill/>
          <a:ln w="9360">
            <a:solidFill>
              <a:srgbClr val="333333"/>
            </a:solidFill>
            <a:round/>
          </a:ln>
        </p:spPr>
      </p:sp>
      <p:sp>
        <p:nvSpPr>
          <p:cNvPr id="313" name="CustomShape 17"/>
          <p:cNvSpPr/>
          <p:nvPr/>
        </p:nvSpPr>
        <p:spPr>
          <a:xfrm>
            <a:off x="6676920" y="2060640"/>
            <a:ext cx="271836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initialized to zero by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exec</a:t>
            </a:r>
            <a:endParaRPr/>
          </a:p>
        </p:txBody>
      </p:sp>
      <p:sp>
        <p:nvSpPr>
          <p:cNvPr id="314" name="CustomShape 18"/>
          <p:cNvSpPr/>
          <p:nvPr/>
        </p:nvSpPr>
        <p:spPr>
          <a:xfrm>
            <a:off x="6091560" y="5275080"/>
            <a:ext cx="405720" cy="313560"/>
          </a:xfrm>
          <a:prstGeom prst="rightBrace">
            <a:avLst>
              <a:gd name="adj1" fmla="val 20921"/>
              <a:gd name="adj2" fmla="val 50000"/>
            </a:avLst>
          </a:prstGeom>
          <a:noFill/>
          <a:ln w="9360">
            <a:solidFill>
              <a:srgbClr val="333333"/>
            </a:solidFill>
            <a:round/>
          </a:ln>
        </p:spPr>
      </p:sp>
      <p:sp>
        <p:nvSpPr>
          <p:cNvPr id="315" name="CustomShape 19"/>
          <p:cNvSpPr/>
          <p:nvPr/>
        </p:nvSpPr>
        <p:spPr>
          <a:xfrm>
            <a:off x="6672960" y="5145120"/>
            <a:ext cx="2814120" cy="638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command-line arguments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and environment variables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22910FB-B121-4CBD-B925-2541263C87C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335240" y="1147680"/>
            <a:ext cx="8927280" cy="2037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Program code (text section)(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머신레벨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Program counter (PC)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Address of instruction which is to be executed  next in program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Stack: save temporary, automatic variables, etc.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Data section: save global variables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956B350-8270-497D-AC03-A4067405822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1166760" y="1143000"/>
            <a:ext cx="8927280" cy="4357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Text segment: Machine instructions (read-only, sharable)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Initialized data segment: 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e.g. int maxcount = 99; (initialized)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Uninitialized data segment or bss (block started by symbol)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e.g. long sum[1000];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Initialized to 0 or null pointer by exec before program start executing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Heap: 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dynamic memory allocation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(malloc, etc.)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Stack: 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Automatic(local) variables, temporary variables, return address, caller's environment (registers)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Memory Layout of a Program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B872D23-B2A8-4C00-9C3C-A83821EBE9E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1238400" y="1285920"/>
            <a:ext cx="8927280" cy="3791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Static linking library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Library routines add to the executable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Size of executable file increase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lib.a (lib*.a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형태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 – (ar  rcs libmean.a  calc_mean.o)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ff3333"/>
                </a:solidFill>
                <a:latin typeface="맑은 고딕"/>
                <a:ea typeface="맑은 고딕"/>
              </a:rPr>
              <a:t>Shared library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Library routines are included to execute file in executing stage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Library routines are loaded to shared memory and they are shared in execution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Program size is not increased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When it executes first, it incurs overhead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Lib.so (lib*.so </a:t>
            </a: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형태</a:t>
            </a: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) – (gcc -c -fPIC calc_mean.c -o lib_calc_mean.so)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Memory Layout of a Program : Shared library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910440" y="1052640"/>
            <a:ext cx="9287640" cy="5311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ar - The archiver, also known simply as ar, is a Unix utility that maintains groups of files as a single archive file. Today, ar is generally used only to create and update static library files that the link editor or linker uses; it can be used to create archives for any purpose, but has been largely replaced by tar for purposes other than static libraries.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rcs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r says insert the given object files in to the archive (replacing any older versions of the same thing)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c says create the archive if it isn't already there (normally this happens anyway, but this option suppresses the warning).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 says to write an object-file index into the archive.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For example, to create an archive from files class1.o, class2.o, class3.o, the following command would be used: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- ar rcs libclass.a class1.o class2.o class3.o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ar rcs - archive rcs(replace create s?) 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EF7EFA6-51B5-4242-A619-605E8446CEA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915840" y="1123920"/>
            <a:ext cx="9287640" cy="5163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-fpic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Generate </a:t>
            </a:r>
            <a:r>
              <a:rPr b="1" lang="en-US" sz="1400">
                <a:solidFill>
                  <a:srgbClr val="ff0000"/>
                </a:solidFill>
                <a:latin typeface="맑은 고딕"/>
                <a:ea typeface="맑은 고딕"/>
              </a:rPr>
              <a:t>position-independent code (PIC)</a:t>
            </a:r>
            <a:r>
              <a:rPr b="1" lang="en-US" sz="120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suitable for use in 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shared library, if supported for the target machine.  Such code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accesses all constant addresses through a global offset table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(GOT).  The dynamic loader resolves the GOT entries when the pro-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gram starts (the dynamic loader is not part of GCC; it is part of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the operating system).  If the GOT size for the linked executable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exceeds a machine-specific maximum size, you get an error message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from the linker indicating that -fpic does not work; in that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case, recompile with -fPIC instead.  (These maximums are 16k 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the m88k, 8k on the SPARC, and 32k on the m68k and RS/6000.  The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386 has no such limit.)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Position-independent code requires special support, and therefore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works only on certain machines.  For the 386, GCC supports PIC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 System V but not for the Sun 386i.  Code generated for the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IBM RS/6000 is always position-independent.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-fPIC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 supported for the target machine, emit position-independent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code, suitable for dynamic linking and avoiding any limit on the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size of the global offset table.  This option makes a difference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on the m68k, m88k, and the SPARC.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-fpic (-fPIC) option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753BB16-F14F-41A1-A2B7-04691E2583B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FE587B1-20CF-406D-9F28-1406DCEAAB3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1238400" y="3500280"/>
            <a:ext cx="8927280" cy="2185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Dynamic allocation of memory on heap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Provides suitable alignment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ex) double</a:t>
            </a:r>
            <a:r>
              <a:rPr lang="en-US" sz="2000">
                <a:solidFill>
                  <a:srgbClr val="333333"/>
                </a:solidFill>
                <a:latin typeface="Courier New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must start at the addresses that are multiples of 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Library manages memory pool</a:t>
            </a:r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Memory Allocation</a:t>
            </a:r>
            <a:endParaRPr/>
          </a:p>
        </p:txBody>
      </p:sp>
      <p:sp>
        <p:nvSpPr>
          <p:cNvPr id="331" name="CustomShape 4"/>
          <p:cNvSpPr/>
          <p:nvPr/>
        </p:nvSpPr>
        <p:spPr>
          <a:xfrm>
            <a:off x="1309680" y="1285920"/>
            <a:ext cx="8278200" cy="1843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*malloc(size_t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size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*calloc(size_t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nobj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size_t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size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*realloc(void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ptr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size_t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newsize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  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returns : nonnull pointer if OK, NULL on error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free(void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ptr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F3BF7AC-403D-471F-B6A8-AFA44169646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1238400" y="1285920"/>
            <a:ext cx="8927280" cy="4093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malloc():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Allocates specified number of bytes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Initial value of memory is not determined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calloc():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Allocates specified number of objects of specified size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Initialized to all 0 bits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realloc():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Changes the size of previously allocated memory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Initial value of new area is not determined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Memory Allocation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FE805E8-7132-4FF9-8015-6BE15D711BD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1238400" y="2925000"/>
            <a:ext cx="8927280" cy="3483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Jump across function call (nonlocal goto)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Useful for dealing with error conditions in deeply nested function calls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When an error occurs, we want to print an error, ignore rest of input, and return to main()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Large number of levels </a:t>
            </a:r>
            <a:r>
              <a:rPr lang="en-US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handle return at each level for each error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Direct nonlocal goto: setjmp, longjmp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주로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stack point, base pointer, program counter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값을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jmp_buf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구조체를 갖는 변수에 “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setjmp”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함수를 이용해 저장해 놓았다가 “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longjmp”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함수를 사용해서 현재 프로그램의 어느 곳 또는 어느 함수에서 실행하고 있었든지 관계없이 “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setjmp”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에 저장된 값으로 돌아가도록 하는데 이용한다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6.8 setjmp() / longjmp()</a:t>
            </a:r>
            <a:endParaRPr/>
          </a:p>
        </p:txBody>
      </p:sp>
      <p:sp>
        <p:nvSpPr>
          <p:cNvPr id="338" name="CustomShape 4"/>
          <p:cNvSpPr/>
          <p:nvPr/>
        </p:nvSpPr>
        <p:spPr>
          <a:xfrm>
            <a:off x="1238400" y="1214280"/>
            <a:ext cx="8278200" cy="15966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&lt;setjmp.h&gt;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setjmp(jmp_buf env);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   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returns : 0, if called directly 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None zero, if returning from a call to longjmp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longjmp(jmp_buf env, int val);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560742E-E0DB-4FD6-AE22-74E5EEE9EDA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1238400" y="1285920"/>
            <a:ext cx="8927280" cy="2926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setjmp: store information for return to setjmp point at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 0 if called directly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 nonzero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val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if returning from a call to longjmp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longjmp: use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to jump to setjmp point and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val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as a return value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Several longjmp can use the same setjmp location with different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val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normally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is a global variable since it can be referenced from another function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6.8 setjmp() / longjmp()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670CC4F-D7A2-4994-99D9-1AB78730DE9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1166760" y="1052640"/>
            <a:ext cx="8927280" cy="5419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#include  &lt;setjmp.h&gt;  /* testjmp.c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#include  &lt;stdio.h&gt;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static void  f1(int, int, int);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static void  f2(void);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static jmp_buf  jmpbuffer;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바탕체"/>
              </a:rPr>
              <a:t>     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바탕체"/>
              </a:rPr>
              <a:t>int  count;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바탕체"/>
              </a:rPr>
              <a:t>     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바탕체"/>
              </a:rPr>
              <a:t>int  val;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바탕체"/>
              </a:rPr>
              <a:t>     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바탕체"/>
              </a:rPr>
              <a:t>int  sum;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count = 2; val = 3; sum = 4;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printf(“Initial values: count = %d, val = %d, sum = %d\n", count, val, sum);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if (setjmp(jmpbuffer) != 0)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printf("after longjmp: count = %d, val = %d, sum = %d\n", count, val, sum);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count = 97; val = 98; sum = 99; /* changed after setjmp, before longjmp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f1(count, val, sum);    /* never returns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static void f1(int i, int j, int k)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printf("in f1(): count = %d, val = %d, sum = %d\n", i, j, k);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f2();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static void f2(void)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longjmp (jmpbuffer, 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6.8 setjmp() / longjmp()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361E1C1-0871-4EEF-8AF2-466C0E46D9F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1203480" y="1143000"/>
            <a:ext cx="8927280" cy="2775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gcc testjmp.c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Initial value: count = 2, val = 3, sum = 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in f1(): count = 97, val = 98, sum = 99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longjmp: count = 97, val = 98, sum = 99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7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6.8 setjmp() / longjmp()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C0CB1E9-C54B-4071-9039-16353C133E5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4154400" y="1843200"/>
            <a:ext cx="1654920" cy="38696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89" name="CustomShape 4"/>
          <p:cNvSpPr/>
          <p:nvPr/>
        </p:nvSpPr>
        <p:spPr>
          <a:xfrm>
            <a:off x="4154400" y="3444840"/>
            <a:ext cx="1654920" cy="581760"/>
          </a:xfrm>
          <a:prstGeom prst="rect">
            <a:avLst/>
          </a:prstGeom>
          <a:solidFill>
            <a:srgbClr val="ffcc00"/>
          </a:solidFill>
          <a:ln w="9360">
            <a:solidFill>
              <a:srgbClr val="333333"/>
            </a:solidFill>
            <a:miter/>
          </a:ln>
        </p:spPr>
      </p:sp>
      <p:sp>
        <p:nvSpPr>
          <p:cNvPr id="90" name="CustomShape 5"/>
          <p:cNvSpPr/>
          <p:nvPr/>
        </p:nvSpPr>
        <p:spPr>
          <a:xfrm>
            <a:off x="3405240" y="1428840"/>
            <a:ext cx="325332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MD개성체"/>
              </a:rPr>
              <a:t>Master memory device</a:t>
            </a:r>
            <a:endParaRPr/>
          </a:p>
        </p:txBody>
      </p:sp>
      <p:sp>
        <p:nvSpPr>
          <p:cNvPr id="91" name="Line 6"/>
          <p:cNvSpPr/>
          <p:nvPr/>
        </p:nvSpPr>
        <p:spPr>
          <a:xfrm>
            <a:off x="4154400" y="2703240"/>
            <a:ext cx="16682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92" name="CustomShape 7"/>
          <p:cNvSpPr/>
          <p:nvPr/>
        </p:nvSpPr>
        <p:spPr>
          <a:xfrm>
            <a:off x="4722480" y="2104920"/>
            <a:ext cx="55872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MD개성체"/>
              </a:rPr>
              <a:t>OS</a:t>
            </a:r>
            <a:endParaRPr/>
          </a:p>
        </p:txBody>
      </p:sp>
      <p:sp>
        <p:nvSpPr>
          <p:cNvPr id="93" name="Line 8"/>
          <p:cNvSpPr/>
          <p:nvPr/>
        </p:nvSpPr>
        <p:spPr>
          <a:xfrm>
            <a:off x="4154400" y="4625640"/>
            <a:ext cx="165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94" name="CustomShape 9"/>
          <p:cNvSpPr/>
          <p:nvPr/>
        </p:nvSpPr>
        <p:spPr>
          <a:xfrm>
            <a:off x="4154400" y="2703600"/>
            <a:ext cx="1654920" cy="742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95" name="CustomShape 10"/>
          <p:cNvSpPr/>
          <p:nvPr/>
        </p:nvSpPr>
        <p:spPr>
          <a:xfrm>
            <a:off x="4258800" y="2898720"/>
            <a:ext cx="15418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MD개성체"/>
              </a:rPr>
              <a:t>Code area</a:t>
            </a:r>
            <a:endParaRPr/>
          </a:p>
        </p:txBody>
      </p:sp>
      <p:sp>
        <p:nvSpPr>
          <p:cNvPr id="96" name="CustomShape 11"/>
          <p:cNvSpPr/>
          <p:nvPr/>
        </p:nvSpPr>
        <p:spPr>
          <a:xfrm>
            <a:off x="5983200" y="2689200"/>
            <a:ext cx="343800" cy="1934280"/>
          </a:xfrm>
          <a:prstGeom prst="rightBrace">
            <a:avLst>
              <a:gd name="adj1" fmla="val 46813"/>
              <a:gd name="adj2" fmla="val 50000"/>
            </a:avLst>
          </a:prstGeom>
          <a:noFill/>
          <a:ln w="9360">
            <a:solidFill>
              <a:srgbClr val="333333"/>
            </a:solidFill>
            <a:round/>
          </a:ln>
        </p:spPr>
      </p:sp>
      <p:sp>
        <p:nvSpPr>
          <p:cNvPr id="97" name="CustomShape 12"/>
          <p:cNvSpPr/>
          <p:nvPr/>
        </p:nvSpPr>
        <p:spPr>
          <a:xfrm>
            <a:off x="6356520" y="3441600"/>
            <a:ext cx="11898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MD개성체"/>
              </a:rPr>
              <a:t>Process</a:t>
            </a:r>
            <a:endParaRPr/>
          </a:p>
        </p:txBody>
      </p:sp>
      <p:sp>
        <p:nvSpPr>
          <p:cNvPr id="98" name="CustomShape 13"/>
          <p:cNvSpPr/>
          <p:nvPr/>
        </p:nvSpPr>
        <p:spPr>
          <a:xfrm>
            <a:off x="2308680" y="2752560"/>
            <a:ext cx="1127160" cy="5162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3333"/>
                </a:solidFill>
                <a:latin typeface="MD개성체"/>
                <a:ea typeface="MD개성체"/>
              </a:rPr>
              <a:t>Pc counter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3333"/>
                </a:solidFill>
                <a:latin typeface="MD개성체"/>
                <a:ea typeface="MD개성체"/>
              </a:rPr>
              <a:t>(PC)</a:t>
            </a:r>
            <a:endParaRPr/>
          </a:p>
        </p:txBody>
      </p:sp>
      <p:sp>
        <p:nvSpPr>
          <p:cNvPr id="99" name="CustomShape 14"/>
          <p:cNvSpPr/>
          <p:nvPr/>
        </p:nvSpPr>
        <p:spPr>
          <a:xfrm>
            <a:off x="4154400" y="4200480"/>
            <a:ext cx="1654920" cy="423000"/>
          </a:xfrm>
          <a:prstGeom prst="rect">
            <a:avLst/>
          </a:prstGeom>
          <a:solidFill>
            <a:srgbClr val="ffff00"/>
          </a:solidFill>
          <a:ln w="9360">
            <a:solidFill>
              <a:srgbClr val="333333"/>
            </a:solidFill>
            <a:miter/>
          </a:ln>
        </p:spPr>
      </p:sp>
      <p:sp>
        <p:nvSpPr>
          <p:cNvPr id="100" name="CustomShape 15"/>
          <p:cNvSpPr/>
          <p:nvPr/>
        </p:nvSpPr>
        <p:spPr>
          <a:xfrm>
            <a:off x="4217040" y="4237200"/>
            <a:ext cx="15966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MD개성체"/>
              </a:rPr>
              <a:t>Stack area</a:t>
            </a:r>
            <a:endParaRPr/>
          </a:p>
        </p:txBody>
      </p:sp>
      <p:sp>
        <p:nvSpPr>
          <p:cNvPr id="101" name="CustomShape 16"/>
          <p:cNvSpPr/>
          <p:nvPr/>
        </p:nvSpPr>
        <p:spPr>
          <a:xfrm>
            <a:off x="4307040" y="3532320"/>
            <a:ext cx="149616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MD개성체"/>
              </a:rPr>
              <a:t>Data area</a:t>
            </a:r>
            <a:endParaRPr/>
          </a:p>
        </p:txBody>
      </p:sp>
      <p:sp>
        <p:nvSpPr>
          <p:cNvPr id="102" name="Line 17"/>
          <p:cNvSpPr/>
          <p:nvPr/>
        </p:nvSpPr>
        <p:spPr>
          <a:xfrm>
            <a:off x="3609720" y="2954160"/>
            <a:ext cx="54468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03" name="CustomShape 18"/>
          <p:cNvSpPr/>
          <p:nvPr/>
        </p:nvSpPr>
        <p:spPr>
          <a:xfrm>
            <a:off x="3201120" y="2249640"/>
            <a:ext cx="418320" cy="3031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CS</a:t>
            </a:r>
            <a:endParaRPr/>
          </a:p>
        </p:txBody>
      </p:sp>
      <p:sp>
        <p:nvSpPr>
          <p:cNvPr id="104" name="CustomShape 19"/>
          <p:cNvSpPr/>
          <p:nvPr/>
        </p:nvSpPr>
        <p:spPr>
          <a:xfrm>
            <a:off x="3230280" y="3421080"/>
            <a:ext cx="429120" cy="3031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DS</a:t>
            </a:r>
            <a:endParaRPr/>
          </a:p>
        </p:txBody>
      </p:sp>
      <p:sp>
        <p:nvSpPr>
          <p:cNvPr id="105" name="CustomShape 20"/>
          <p:cNvSpPr/>
          <p:nvPr/>
        </p:nvSpPr>
        <p:spPr>
          <a:xfrm>
            <a:off x="3268080" y="4322880"/>
            <a:ext cx="406440" cy="3031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SS</a:t>
            </a:r>
            <a:endParaRPr/>
          </a:p>
        </p:txBody>
      </p:sp>
      <p:sp>
        <p:nvSpPr>
          <p:cNvPr id="106" name="Line 21"/>
          <p:cNvSpPr/>
          <p:nvPr/>
        </p:nvSpPr>
        <p:spPr>
          <a:xfrm>
            <a:off x="3703320" y="4505040"/>
            <a:ext cx="463680" cy="1191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07" name="Line 22"/>
          <p:cNvSpPr/>
          <p:nvPr/>
        </p:nvSpPr>
        <p:spPr>
          <a:xfrm flipV="1">
            <a:off x="3649320" y="3457440"/>
            <a:ext cx="490680" cy="1332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08" name="Line 23"/>
          <p:cNvSpPr/>
          <p:nvPr/>
        </p:nvSpPr>
        <p:spPr>
          <a:xfrm>
            <a:off x="3636720" y="2411280"/>
            <a:ext cx="517680" cy="2919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09" name="CustomShape 24"/>
          <p:cNvSpPr/>
          <p:nvPr/>
        </p:nvSpPr>
        <p:spPr>
          <a:xfrm>
            <a:off x="2088360" y="1692360"/>
            <a:ext cx="1380240" cy="303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CPU registers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BFA6A0A-5D21-464E-A1D7-5598CD98A7C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335240" y="1147680"/>
            <a:ext cx="8927280" cy="2135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While the process runs, the state changes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New: process is being created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Running: instructions are being executed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Waiting: process is waiting for some event to occur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Ready: process is waiting to be assigned to a processor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Terminated: process has finished execution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: State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12ADCB6-7790-4F68-ADF9-CBA2A7CF123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 Process : State</a:t>
            </a:r>
            <a:endParaRPr/>
          </a:p>
        </p:txBody>
      </p:sp>
      <p:pic>
        <p:nvPicPr>
          <p:cNvPr id="115" name="Picture 4" descr=""/>
          <p:cNvPicPr/>
          <p:nvPr/>
        </p:nvPicPr>
        <p:blipFill>
          <a:blip r:embed="rId1"/>
          <a:srcRect l="560" t="25685" r="587" b="25526"/>
          <a:stretch>
            <a:fillRect/>
          </a:stretch>
        </p:blipFill>
        <p:spPr>
          <a:xfrm>
            <a:off x="1595520" y="1285920"/>
            <a:ext cx="6834960" cy="4525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BEDD607-F825-4C68-B169-8F5A7B431AE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238400" y="1143000"/>
            <a:ext cx="8927280" cy="3847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Contents of PCB(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프로세스의 모든정보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state: new, ready, running, waiting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Program counter: counter indicates the address of the next instruction to be executed for the program(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현재 실행 되어야 할 프로세스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CPU registers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CPU-scheduling information: process priority, pointer to scheduling queues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Memory-management information: base and limit resisters, page tables, segment tables (page -&gt; virtual memory)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Accounting information: amount of CPU and real time used9(cpu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에 있던 시간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), time limits, job or process number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I/O status information: list of I/O devices allocated to this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page in, page out(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하드디스크에 있는 메모리 메인 메모리로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and 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실제로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page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segment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혼합해서 사용함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가상주소를 실제주소로 바꿔줄때 봐야하는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table TLB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: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 Process Control Block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53F7CCB-C61F-43AC-8BF9-76336AF0305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Process Control Block</a:t>
            </a:r>
            <a:endParaRPr/>
          </a:p>
        </p:txBody>
      </p:sp>
      <p:pic>
        <p:nvPicPr>
          <p:cNvPr id="121" name="Picture 5" descr=""/>
          <p:cNvPicPr/>
          <p:nvPr/>
        </p:nvPicPr>
        <p:blipFill>
          <a:blip r:embed="rId1"/>
          <a:srcRect l="28012" t="727" r="28012" b="535"/>
          <a:stretch>
            <a:fillRect/>
          </a:stretch>
        </p:blipFill>
        <p:spPr>
          <a:xfrm>
            <a:off x="3100320" y="1285920"/>
            <a:ext cx="2561400" cy="4333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