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1"/>
  </p:notesMasterIdLst>
  <p:handoutMasterIdLst>
    <p:handoutMasterId r:id="rId52"/>
  </p:handoutMasterIdLst>
  <p:sldIdLst>
    <p:sldId id="2675" r:id="rId2"/>
    <p:sldId id="2665" r:id="rId3"/>
    <p:sldId id="2671" r:id="rId4"/>
    <p:sldId id="2782" r:id="rId5"/>
    <p:sldId id="2783" r:id="rId6"/>
    <p:sldId id="2741" r:id="rId7"/>
    <p:sldId id="2784" r:id="rId8"/>
    <p:sldId id="2728" r:id="rId9"/>
    <p:sldId id="2785" r:id="rId10"/>
    <p:sldId id="2786" r:id="rId11"/>
    <p:sldId id="2729" r:id="rId12"/>
    <p:sldId id="2787" r:id="rId13"/>
    <p:sldId id="2743" r:id="rId14"/>
    <p:sldId id="2730" r:id="rId15"/>
    <p:sldId id="2744" r:id="rId16"/>
    <p:sldId id="2745" r:id="rId17"/>
    <p:sldId id="2788" r:id="rId18"/>
    <p:sldId id="2789" r:id="rId19"/>
    <p:sldId id="2790" r:id="rId20"/>
    <p:sldId id="2746" r:id="rId21"/>
    <p:sldId id="2747" r:id="rId22"/>
    <p:sldId id="2791" r:id="rId23"/>
    <p:sldId id="2748" r:id="rId24"/>
    <p:sldId id="2792" r:id="rId25"/>
    <p:sldId id="2793" r:id="rId26"/>
    <p:sldId id="2749" r:id="rId27"/>
    <p:sldId id="2794" r:id="rId28"/>
    <p:sldId id="2795" r:id="rId29"/>
    <p:sldId id="2796" r:id="rId30"/>
    <p:sldId id="2750" r:id="rId31"/>
    <p:sldId id="2797" r:id="rId32"/>
    <p:sldId id="2798" r:id="rId33"/>
    <p:sldId id="2731" r:id="rId34"/>
    <p:sldId id="2799" r:id="rId35"/>
    <p:sldId id="2800" r:id="rId36"/>
    <p:sldId id="2801" r:id="rId37"/>
    <p:sldId id="2802" r:id="rId38"/>
    <p:sldId id="2751" r:id="rId39"/>
    <p:sldId id="2805" r:id="rId40"/>
    <p:sldId id="2753" r:id="rId41"/>
    <p:sldId id="2732" r:id="rId42"/>
    <p:sldId id="2806" r:id="rId43"/>
    <p:sldId id="2807" r:id="rId44"/>
    <p:sldId id="2755" r:id="rId45"/>
    <p:sldId id="2803" r:id="rId46"/>
    <p:sldId id="2756" r:id="rId47"/>
    <p:sldId id="2804" r:id="rId48"/>
    <p:sldId id="2757" r:id="rId49"/>
    <p:sldId id="2758" r:id="rId50"/>
  </p:sldIdLst>
  <p:sldSz cx="11049000" cy="6858000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33">
          <p15:clr>
            <a:srgbClr val="A4A3A4"/>
          </p15:clr>
        </p15:guide>
        <p15:guide id="6" pos="6428">
          <p15:clr>
            <a:srgbClr val="A4A3A4"/>
          </p15:clr>
        </p15:guide>
        <p15:guide id="7" pos="395">
          <p15:clr>
            <a:srgbClr val="A4A3A4"/>
          </p15:clr>
        </p15:guide>
        <p15:guide id="8" pos="3480">
          <p15:clr>
            <a:srgbClr val="A4A3A4"/>
          </p15:clr>
        </p15:guide>
        <p15:guide id="9" pos="1031">
          <p15:clr>
            <a:srgbClr val="A4A3A4"/>
          </p15:clr>
        </p15:guide>
        <p15:guide id="10" pos="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9FF"/>
    <a:srgbClr val="E7FFFF"/>
    <a:srgbClr val="DEEFFE"/>
    <a:srgbClr val="E2E7FE"/>
    <a:srgbClr val="FDFEDA"/>
    <a:srgbClr val="FFFFCC"/>
    <a:srgbClr val="FFFFBD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8429" autoAdjust="0"/>
  </p:normalViewPr>
  <p:slideViewPr>
    <p:cSldViewPr>
      <p:cViewPr varScale="1">
        <p:scale>
          <a:sx n="85" d="100"/>
          <a:sy n="85" d="100"/>
        </p:scale>
        <p:origin x="90" y="648"/>
      </p:cViewPr>
      <p:guideLst>
        <p:guide orient="horz" pos="4319"/>
        <p:guide orient="horz" pos="618"/>
        <p:guide orient="horz" pos="4110"/>
        <p:guide orient="horz" pos="708"/>
        <p:guide pos="33"/>
        <p:guide pos="6428"/>
        <p:guide pos="395"/>
        <p:guide pos="3480"/>
        <p:guide pos="1031"/>
        <p:guide pos="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692" y="-102"/>
      </p:cViewPr>
      <p:guideLst>
        <p:guide orient="horz" pos="3110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1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38" y="768350"/>
            <a:ext cx="59642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69900" y="554038"/>
            <a:ext cx="5740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47675" y="231775"/>
            <a:ext cx="317817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200" b="1" dirty="0">
                <a:latin typeface="NewCenturySchlbk" pitchFamily="18" charset="0"/>
                <a:ea typeface="HY얕은샘물M" pitchFamily="18" charset="-127"/>
              </a:rPr>
              <a:t>KCSC</a:t>
            </a:r>
            <a:r>
              <a:rPr lang="en-US" altLang="ko-KR" sz="1200" b="1" dirty="0">
                <a:latin typeface="HY얕은샘물M" pitchFamily="18" charset="-127"/>
                <a:ea typeface="HY얕은샘물M" pitchFamily="18" charset="-127"/>
              </a:rPr>
              <a:t> SW</a:t>
            </a:r>
            <a:r>
              <a:rPr lang="ko-KR" altLang="en-US" sz="1200" b="1" dirty="0">
                <a:latin typeface="HY얕은샘물M" pitchFamily="18" charset="-127"/>
                <a:ea typeface="HY얕은샘물M" pitchFamily="18" charset="-127"/>
              </a:rPr>
              <a:t>컴포넌트 전문 교육 과정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2438" y="4681538"/>
            <a:ext cx="5740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416175" y="9488488"/>
            <a:ext cx="1965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- </a:t>
            </a:r>
            <a:fld id="{8083A67A-8AA6-4427-8300-A4FFD7E5D950}" type="slidenum"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pPr algn="ctr">
                <a:defRPr/>
              </a:pPr>
              <a:t>‹#›</a:t>
            </a:fld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 -</a:t>
            </a:r>
          </a:p>
        </p:txBody>
      </p:sp>
      <p:pic>
        <p:nvPicPr>
          <p:cNvPr id="53255" name="Picture 18" descr="KCSC전체로고0211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2100" y="9501188"/>
            <a:ext cx="25685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416175" y="295275"/>
            <a:ext cx="3776663" cy="1968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915988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CBD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설계전문가 과정 </a:t>
            </a: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컴포넌트 모델링</a:t>
            </a:r>
          </a:p>
        </p:txBody>
      </p:sp>
    </p:spTree>
    <p:extLst>
      <p:ext uri="{BB962C8B-B14F-4D97-AF65-F5344CB8AC3E}">
        <p14:creationId xmlns:p14="http://schemas.microsoft.com/office/powerpoint/2010/main" val="27756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15988" y="1123950"/>
            <a:ext cx="9288462" cy="152063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19201" y="231756"/>
            <a:ext cx="10034587" cy="554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874CE34A-47A2-466F-AA86-9A47B798B1A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2534" y="2000240"/>
            <a:ext cx="8177199" cy="5540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1"/>
          </p:nvPr>
        </p:nvSpPr>
        <p:spPr>
          <a:xfrm>
            <a:off x="809592" y="2928934"/>
            <a:ext cx="9391650" cy="320302"/>
          </a:xfrm>
        </p:spPr>
        <p:txBody>
          <a:bodyPr anchor="b"/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altLang="ko-KR" dirty="0" smtClean="0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4ACA7036-B771-4CCE-9D9C-AE0492F3F95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201" y="231756"/>
            <a:ext cx="10034587" cy="554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625" y="981075"/>
            <a:ext cx="10009188" cy="152063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53BC4823-5080-4CA8-B3F5-4412A148681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981075"/>
            <a:ext cx="10112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 </a:t>
            </a:r>
          </a:p>
          <a:p>
            <a:pPr lvl="4"/>
            <a:endParaRPr lang="en-US" altLang="ko-KR" smtClean="0"/>
          </a:p>
        </p:txBody>
      </p:sp>
      <p:sp>
        <p:nvSpPr>
          <p:cNvPr id="741387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B3A699D8-0593-4366-BB6C-274596B6363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  <p:sp>
        <p:nvSpPr>
          <p:cNvPr id="1028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919163" y="231775"/>
            <a:ext cx="81772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Rectangle 1061"/>
          <p:cNvSpPr>
            <a:spLocks noChangeArrowheads="1"/>
          </p:cNvSpPr>
          <p:nvPr userDrawn="1"/>
        </p:nvSpPr>
        <p:spPr bwMode="auto">
          <a:xfrm>
            <a:off x="52388" y="6540500"/>
            <a:ext cx="2998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defTabSz="1089025" eaLnBrk="0" latinLnBrk="0" hangingPunct="0">
              <a:lnSpc>
                <a:spcPct val="80000"/>
              </a:lnSpc>
              <a:defRPr/>
            </a:pPr>
            <a:r>
              <a:rPr kumimoji="0" lang="ko-KR" altLang="en-US" sz="1100" b="1">
                <a:solidFill>
                  <a:srgbClr val="29B8FF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시스템 프로그래밍</a:t>
            </a:r>
            <a:endParaRPr kumimoji="0" lang="en-US" altLang="ko-KR" sz="1100" b="1">
              <a:solidFill>
                <a:srgbClr val="29B8FF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hf hdr="0" ftr="0" dt="0"/>
  <p:txStyles>
    <p:titleStyle>
      <a:lvl1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6pPr>
      <a:lvl7pPr marL="9144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7pPr>
      <a:lvl8pPr marL="13716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8pPr>
      <a:lvl9pPr marL="18288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88938" indent="-388938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q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66788" indent="-3603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443038" indent="-260350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91770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9395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511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3083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7655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227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4"/>
          <p:cNvSpPr>
            <a:spLocks noGrp="1"/>
          </p:cNvSpPr>
          <p:nvPr>
            <p:ph type="title"/>
          </p:nvPr>
        </p:nvSpPr>
        <p:spPr>
          <a:xfrm>
            <a:off x="1452563" y="2000250"/>
            <a:ext cx="8177212" cy="554038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Part</a:t>
            </a:r>
            <a:r>
              <a:rPr lang="ko-KR" altLang="en-US" dirty="0" smtClean="0"/>
              <a:t> </a:t>
            </a:r>
            <a:r>
              <a:rPr lang="en-US" altLang="ko-KR" smtClean="0"/>
              <a:t>1 –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 dirty="0" smtClean="0"/>
              <a:t>Process Operation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2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4F0B99FA-45C0-4C41-8437-53A3097865AF}" type="slidenum">
              <a:rPr lang="en-US" altLang="ko-KR" smtClean="0"/>
              <a:pPr/>
              <a:t>1</a:t>
            </a:fld>
            <a:r>
              <a:rPr lang="en-US" altLang="ko-KR" smtClean="0"/>
              <a:t> -</a:t>
            </a:r>
          </a:p>
        </p:txBody>
      </p:sp>
      <p:sp>
        <p:nvSpPr>
          <p:cNvPr id="5124" name="텍스트 개체 틀 5"/>
          <p:cNvSpPr>
            <a:spLocks noGrp="1"/>
          </p:cNvSpPr>
          <p:nvPr>
            <p:ph type="body" idx="11"/>
          </p:nvPr>
        </p:nvSpPr>
        <p:spPr>
          <a:xfrm>
            <a:off x="2846400" y="3500438"/>
            <a:ext cx="5678496" cy="714256"/>
          </a:xfrm>
        </p:spPr>
        <p:txBody>
          <a:bodyPr/>
          <a:lstStyle/>
          <a:p>
            <a:pPr algn="l"/>
            <a:r>
              <a:rPr lang="ko-KR" altLang="en-US" sz="1800" dirty="0" smtClean="0"/>
              <a:t>이번 장에서는 </a:t>
            </a:r>
            <a:r>
              <a:rPr lang="en-US" altLang="ko-KR" sz="1800" dirty="0" smtClean="0"/>
              <a:t>Process</a:t>
            </a:r>
            <a:r>
              <a:rPr lang="ko-KR" altLang="en-US" sz="1800" dirty="0" smtClean="0"/>
              <a:t>에 대한 내용을 소개합니다</a:t>
            </a:r>
            <a:r>
              <a:rPr lang="en-US" altLang="ko-KR" sz="1800" dirty="0" smtClean="0"/>
              <a:t>.</a:t>
            </a:r>
          </a:p>
          <a:p>
            <a:pPr algn="l"/>
            <a:r>
              <a:rPr lang="ko-KR" altLang="en-US" sz="1800" dirty="0" smtClean="0"/>
              <a:t>관련된 </a:t>
            </a:r>
            <a:r>
              <a:rPr lang="en-US" altLang="ko-KR" sz="1800" dirty="0" smtClean="0"/>
              <a:t>System Call</a:t>
            </a:r>
            <a:r>
              <a:rPr lang="ko-KR" altLang="en-US" sz="1800" dirty="0" smtClean="0"/>
              <a:t>들도 함께 다루도록 합니다</a:t>
            </a:r>
            <a:r>
              <a:rPr lang="en-US" altLang="ko-KR" sz="1800" dirty="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20AC1DD-404C-4D98-A639-57DBE2C53C3C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4339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 : Process Control Block</a:t>
            </a:r>
            <a:endParaRPr lang="ko-KR" altLang="en-US" dirty="0" smtClean="0"/>
          </a:p>
        </p:txBody>
      </p:sp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2" cstate="print"/>
          <a:srcRect l="3227" t="832" r="2957" b="1047"/>
          <a:stretch>
            <a:fillRect/>
          </a:stretch>
        </p:blipFill>
        <p:spPr bwMode="auto">
          <a:xfrm>
            <a:off x="1936750" y="1331913"/>
            <a:ext cx="565943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C174DC7-2F05-4C0D-8EAD-FFBD9439382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4294967295"/>
          </p:nvPr>
        </p:nvSpPr>
        <p:spPr>
          <a:xfrm>
            <a:off x="1276350" y="1214438"/>
            <a:ext cx="8928100" cy="3294062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A process may create several new processes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Creating process: Parent process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Newly created process: Child process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Resource sharing</a:t>
            </a:r>
          </a:p>
          <a:p>
            <a:pPr lvl="1" eaLnBrk="1" hangingPunct="1"/>
            <a:r>
              <a:rPr lang="en-US" altLang="ko-KR" sz="1800" dirty="0" smtClean="0"/>
              <a:t>The parent and the child process share resources to accomplish tasks</a:t>
            </a:r>
          </a:p>
          <a:p>
            <a:pPr lvl="1" eaLnBrk="1" hangingPunct="1"/>
            <a:r>
              <a:rPr lang="en-US" altLang="ko-KR" sz="1800" dirty="0" smtClean="0"/>
              <a:t>The child shares partial resource of the parent</a:t>
            </a:r>
          </a:p>
        </p:txBody>
      </p:sp>
      <p:sp>
        <p:nvSpPr>
          <p:cNvPr id="1536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 : Creation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BDF388B3-F516-4A5F-A58B-DE085F4D2958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4294967295"/>
          </p:nvPr>
        </p:nvSpPr>
        <p:spPr>
          <a:xfrm>
            <a:off x="1276350" y="1341438"/>
            <a:ext cx="8928100" cy="4130675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Execution</a:t>
            </a:r>
          </a:p>
          <a:p>
            <a:pPr lvl="1" eaLnBrk="1" hangingPunct="1"/>
            <a:r>
              <a:rPr lang="en-US" altLang="ko-KR" sz="1800" dirty="0" smtClean="0"/>
              <a:t>The parent and the child execute together</a:t>
            </a:r>
          </a:p>
          <a:p>
            <a:pPr lvl="1" eaLnBrk="1" hangingPunct="1"/>
            <a:r>
              <a:rPr lang="en-US" altLang="ko-KR" sz="1800" dirty="0" smtClean="0"/>
              <a:t>The parent wait until the termination of the child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The child</a:t>
            </a:r>
            <a:r>
              <a:rPr lang="en-US" altLang="ko-KR" sz="1800" dirty="0" smtClean="0">
                <a:latin typeface="Times New Roman" pitchFamily="18" charset="0"/>
              </a:rPr>
              <a:t>’</a:t>
            </a:r>
            <a:r>
              <a:rPr lang="en-US" altLang="ko-KR" sz="1800" dirty="0" smtClean="0"/>
              <a:t>s address space overlaps with parent</a:t>
            </a:r>
            <a:r>
              <a:rPr lang="en-US" altLang="ko-KR" sz="1800" dirty="0" smtClean="0">
                <a:latin typeface="Times New Roman" pitchFamily="18" charset="0"/>
              </a:rPr>
              <a:t>’</a:t>
            </a:r>
            <a:r>
              <a:rPr lang="en-US" altLang="ko-KR" sz="1800" dirty="0" smtClean="0"/>
              <a:t>s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The child loads a program in its own process address space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Example </a:t>
            </a:r>
            <a:r>
              <a:rPr lang="en-US" altLang="ko-KR" sz="2000" dirty="0" smtClean="0">
                <a:latin typeface="Times New Roman" pitchFamily="18" charset="0"/>
              </a:rPr>
              <a:t>–</a:t>
            </a:r>
            <a:r>
              <a:rPr lang="en-US" altLang="ko-KR" sz="2000" dirty="0" smtClean="0"/>
              <a:t>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fork() system call creates a new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exec() system call loads a new program in a process address space made by fork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wait() system call waits until the termination of the child</a:t>
            </a:r>
          </a:p>
        </p:txBody>
      </p:sp>
      <p:sp>
        <p:nvSpPr>
          <p:cNvPr id="1638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 : Creation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71127EFE-136C-457D-B15F-52E34448A963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13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4294967295"/>
          </p:nvPr>
        </p:nvSpPr>
        <p:spPr>
          <a:xfrm>
            <a:off x="1276350" y="1206500"/>
            <a:ext cx="8928100" cy="4164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A process terminates when it finishes executing its final instruction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It asks the Operating System to delete itself by using the exit() system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The process may return data to its parent process (via the wait() system call)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All the resources of the process (including physical and virtual memory, open files, and I/O buffers) are de-allocated by the Operating System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A process can cause the termination of another process via an appropriate system call (for example, abort())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User terminate the process at his/her discretion (kill)</a:t>
            </a:r>
          </a:p>
        </p:txBody>
      </p:sp>
      <p:sp>
        <p:nvSpPr>
          <p:cNvPr id="1741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 : Exit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120C207-6B52-4D0D-AFDA-EDB04CB5409E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8435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6.2 Process Start</a:t>
            </a:r>
            <a:endParaRPr lang="ko-KR" altLang="en-US" dirty="0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238375" y="1643063"/>
            <a:ext cx="957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Kernel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200525" y="1654175"/>
            <a:ext cx="22796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MD개성체" pitchFamily="18" charset="-127"/>
                <a:ea typeface="MD개성체" pitchFamily="18" charset="-127"/>
              </a:rPr>
              <a:t>exec</a:t>
            </a: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  system call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210050" y="2992438"/>
            <a:ext cx="23764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C start-up routine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165600" y="4176713"/>
            <a:ext cx="42941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int main(int argc, char * argv[]);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630613" y="2716213"/>
            <a:ext cx="5100637" cy="221773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4857750" y="2098675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H="1">
            <a:off x="4841875" y="3424238"/>
            <a:ext cx="0" cy="709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V="1">
            <a:off x="5416550" y="3435350"/>
            <a:ext cx="0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4208463" y="3544888"/>
            <a:ext cx="57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call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5514975" y="3538538"/>
            <a:ext cx="89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CE3F617-8699-4351-B7C5-87E6DBAB9CC5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4294967295"/>
          </p:nvPr>
        </p:nvSpPr>
        <p:spPr>
          <a:xfrm>
            <a:off x="1309688" y="1071563"/>
            <a:ext cx="8928100" cy="2649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int main(int argc, char *argv[]);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arc :     the number of command-line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argv[] :  an array of pointers to the arguments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C start-up routine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Started by the kernel (by the exec system call)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Take the command-line arguments and the environment from the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Call main</a:t>
            </a:r>
          </a:p>
        </p:txBody>
      </p:sp>
      <p:sp>
        <p:nvSpPr>
          <p:cNvPr id="1946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6.2 Process Start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A697C91-386E-46DD-B3C6-39F6DE2740EB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4294967295"/>
          </p:nvPr>
        </p:nvSpPr>
        <p:spPr>
          <a:xfrm>
            <a:off x="1238250" y="1223963"/>
            <a:ext cx="8928100" cy="281305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Normal termination:</a:t>
            </a:r>
          </a:p>
          <a:p>
            <a:pPr lvl="1" eaLnBrk="1" hangingPunct="1"/>
            <a:r>
              <a:rPr lang="en-US" altLang="ko-KR" sz="1800" smtClean="0"/>
              <a:t>return from main()</a:t>
            </a:r>
          </a:p>
          <a:p>
            <a:pPr lvl="1" eaLnBrk="1" hangingPunct="1"/>
            <a:r>
              <a:rPr lang="en-US" altLang="ko-KR" sz="1800" smtClean="0"/>
              <a:t>calling exit() : </a:t>
            </a:r>
          </a:p>
          <a:p>
            <a:pPr lvl="1" eaLnBrk="1" hangingPunct="1"/>
            <a:r>
              <a:rPr lang="en-US" altLang="ko-KR" sz="1800" smtClean="0"/>
              <a:t>calling _exit() 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z="2000" smtClean="0"/>
              <a:t>Abnormal termination</a:t>
            </a:r>
          </a:p>
          <a:p>
            <a:pPr lvl="1" eaLnBrk="1" hangingPunct="1"/>
            <a:r>
              <a:rPr lang="en-US" altLang="ko-KR" sz="1800" smtClean="0"/>
              <a:t>calling abort()</a:t>
            </a:r>
          </a:p>
          <a:p>
            <a:pPr lvl="1" eaLnBrk="1" hangingPunct="1"/>
            <a:r>
              <a:rPr lang="en-US" altLang="ko-KR" sz="1800" smtClean="0"/>
              <a:t>terminated by a signal</a:t>
            </a:r>
          </a:p>
        </p:txBody>
      </p:sp>
      <p:sp>
        <p:nvSpPr>
          <p:cNvPr id="2048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6.3 Process Termination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1B3C60A-F442-4C7C-86FF-6FE0D05F1478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1507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6.3 Process Termination : exit()</a:t>
            </a:r>
            <a:endParaRPr lang="ko-KR" altLang="en-US" dirty="0" smtClean="0"/>
          </a:p>
        </p:txBody>
      </p:sp>
      <p:sp>
        <p:nvSpPr>
          <p:cNvPr id="21508" name="내용 개체 틀 2"/>
          <p:cNvSpPr>
            <a:spLocks noGrp="1"/>
          </p:cNvSpPr>
          <p:nvPr>
            <p:ph idx="4294967295"/>
          </p:nvPr>
        </p:nvSpPr>
        <p:spPr>
          <a:xfrm>
            <a:off x="1309688" y="2327275"/>
            <a:ext cx="8928100" cy="3294063"/>
          </a:xfrm>
        </p:spPr>
        <p:txBody>
          <a:bodyPr/>
          <a:lstStyle/>
          <a:p>
            <a:pPr marL="342900" indent="-342900"/>
            <a:r>
              <a:rPr lang="en-US" altLang="ko-KR" sz="2000" dirty="0" smtClean="0"/>
              <a:t>Termination of a normal process</a:t>
            </a:r>
          </a:p>
          <a:p>
            <a:pPr marL="342900" indent="-342900"/>
            <a:endParaRPr lang="en-US" altLang="ko-KR" sz="2000" dirty="0" smtClean="0"/>
          </a:p>
          <a:p>
            <a:pPr marL="342900" indent="-342900"/>
            <a:r>
              <a:rPr lang="en-US" altLang="ko-KR" sz="2000" dirty="0" smtClean="0"/>
              <a:t>Execution of clean-up processing</a:t>
            </a:r>
          </a:p>
          <a:p>
            <a:pPr marL="742950" lvl="1" indent="-285750"/>
            <a:r>
              <a:rPr lang="en-US" altLang="ko-KR" sz="1800" dirty="0" smtClean="0"/>
              <a:t>Close all streams open</a:t>
            </a:r>
          </a:p>
          <a:p>
            <a:pPr marL="742950" lvl="1" indent="-285750"/>
            <a:r>
              <a:rPr lang="en-US" altLang="ko-KR" sz="1800" dirty="0" smtClean="0"/>
              <a:t>Write contents of output buffer to disk</a:t>
            </a:r>
          </a:p>
          <a:p>
            <a:pPr marL="742950" lvl="1" indent="-285750"/>
            <a:endParaRPr lang="en-US" altLang="ko-KR" sz="1800" dirty="0" smtClean="0"/>
          </a:p>
          <a:p>
            <a:pPr marL="342900" indent="-342900"/>
            <a:r>
              <a:rPr lang="en-US" altLang="ko-KR" sz="2000" i="1" dirty="0" smtClean="0"/>
              <a:t>status </a:t>
            </a:r>
            <a:endParaRPr lang="en-US" altLang="ko-KR" sz="2000" dirty="0" smtClean="0"/>
          </a:p>
          <a:p>
            <a:pPr marL="742950" lvl="1" indent="-285750"/>
            <a:r>
              <a:rPr lang="en-US" altLang="ko-KR" sz="1800" dirty="0" smtClean="0"/>
              <a:t>the exit status of a process</a:t>
            </a:r>
          </a:p>
          <a:p>
            <a:pPr marL="742950" lvl="1" indent="-285750" eaLnBrk="1" hangingPunct="1"/>
            <a:endParaRPr lang="en-US" altLang="ko-KR" sz="2400" dirty="0" smtClean="0"/>
          </a:p>
        </p:txBody>
      </p: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1309688" y="1214438"/>
            <a:ext cx="8278812" cy="839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#include &lt;stdlib.h&gt;</a:t>
            </a:r>
          </a:p>
          <a:p>
            <a:pPr>
              <a:lnSpc>
                <a:spcPct val="90000"/>
              </a:lnSpc>
            </a:pP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void exit(int 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status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69431D7A-ED82-427E-9C95-40EE0C3C6ED8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2531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6.3 Process Termination : _exit()</a:t>
            </a:r>
            <a:endParaRPr lang="ko-KR" altLang="en-US" dirty="0" smtClean="0"/>
          </a:p>
        </p:txBody>
      </p:sp>
      <p:sp>
        <p:nvSpPr>
          <p:cNvPr id="22532" name="내용 개체 틀 2"/>
          <p:cNvSpPr>
            <a:spLocks noGrp="1"/>
          </p:cNvSpPr>
          <p:nvPr>
            <p:ph idx="4294967295"/>
          </p:nvPr>
        </p:nvSpPr>
        <p:spPr>
          <a:xfrm>
            <a:off x="1309688" y="2500313"/>
            <a:ext cx="8928100" cy="1150937"/>
          </a:xfrm>
        </p:spPr>
        <p:txBody>
          <a:bodyPr/>
          <a:lstStyle/>
          <a:p>
            <a:pPr marL="342900" indent="-342900"/>
            <a:r>
              <a:rPr lang="en-US" altLang="ko-KR" sz="2000" dirty="0" smtClean="0"/>
              <a:t>Termination of a normal process</a:t>
            </a:r>
          </a:p>
          <a:p>
            <a:pPr marL="342900" indent="-342900"/>
            <a:endParaRPr lang="en-US" altLang="ko-KR" sz="2000" dirty="0" smtClean="0"/>
          </a:p>
          <a:p>
            <a:pPr marL="342900" indent="-342900"/>
            <a:r>
              <a:rPr lang="en-US" altLang="ko-KR" sz="2000" dirty="0" smtClean="0"/>
              <a:t>Immediately return to kernel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81125" y="1285875"/>
            <a:ext cx="8278813" cy="83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#include &lt;unistd.h&gt;</a:t>
            </a:r>
          </a:p>
          <a:p>
            <a:pPr>
              <a:lnSpc>
                <a:spcPct val="90000"/>
              </a:lnSpc>
            </a:pP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void _exit(int 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status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FA3C280-937D-4F6B-BE39-65A9EBA56FF1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3555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6.3 Process Termination : </a:t>
            </a:r>
            <a:r>
              <a:rPr lang="en-US" altLang="ko-KR" dirty="0" err="1" smtClean="0"/>
              <a:t>atexit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sp>
        <p:nvSpPr>
          <p:cNvPr id="23556" name="내용 개체 틀 2"/>
          <p:cNvSpPr>
            <a:spLocks noGrp="1"/>
          </p:cNvSpPr>
          <p:nvPr>
            <p:ph idx="4294967295"/>
          </p:nvPr>
        </p:nvSpPr>
        <p:spPr>
          <a:xfrm>
            <a:off x="1309688" y="2286000"/>
            <a:ext cx="8928100" cy="393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Enrolls an exit handler defined by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Up to 32 per process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i="1" dirty="0" err="1" smtClean="0"/>
              <a:t>func</a:t>
            </a:r>
            <a:r>
              <a:rPr lang="en-US" altLang="ko-KR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an exit handler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a function pointer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exit() calls exit handler in the reverse order of their registration 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In case of abnormal termination (abort), function enrolled by </a:t>
            </a:r>
            <a:r>
              <a:rPr lang="en-US" altLang="ko-KR" sz="2000" dirty="0" err="1" smtClean="0"/>
              <a:t>atexit</a:t>
            </a:r>
            <a:r>
              <a:rPr lang="en-US" altLang="ko-KR" sz="2000" dirty="0" smtClean="0"/>
              <a:t> doesn</a:t>
            </a:r>
            <a:r>
              <a:rPr lang="en-US" altLang="ko-KR" sz="2000" dirty="0" smtClean="0">
                <a:latin typeface="Times New Roman" pitchFamily="18" charset="0"/>
              </a:rPr>
              <a:t>’</a:t>
            </a:r>
            <a:r>
              <a:rPr lang="en-US" altLang="ko-KR" sz="2000" dirty="0" smtClean="0"/>
              <a:t>t execute</a:t>
            </a:r>
          </a:p>
          <a:p>
            <a:pPr lvl="1" eaLnBrk="1" hangingPunct="1"/>
            <a:r>
              <a:rPr lang="en-US" altLang="ko-KR" sz="1800" dirty="0" smtClean="0"/>
              <a:t>Termination by abort </a:t>
            </a:r>
            <a:r>
              <a:rPr lang="en-US" altLang="ko-KR" sz="1800" dirty="0" smtClean="0">
                <a:sym typeface="Wingdings" pitchFamily="2" charset="2"/>
              </a:rPr>
              <a:t> Termination by signal</a:t>
            </a:r>
            <a:endParaRPr lang="en-US" altLang="ko-KR" sz="1800" dirty="0" smtClean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381125" y="1143000"/>
            <a:ext cx="8278813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#include &lt;stdlib.h&gt;</a:t>
            </a:r>
          </a:p>
          <a:p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void atexit(void (*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func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)(void));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0436FF4-F80A-4060-BD13-6C79B3358DA0}" type="slidenum">
              <a:rPr lang="en-US" altLang="ko-KR" smtClean="0"/>
              <a:pPr/>
              <a:t>2</a:t>
            </a:fld>
            <a:r>
              <a:rPr lang="en-US" altLang="ko-KR" smtClean="0"/>
              <a:t> -</a:t>
            </a:r>
          </a:p>
        </p:txBody>
      </p:sp>
      <p:sp>
        <p:nvSpPr>
          <p:cNvPr id="6147" name="내용 개체 틀 5"/>
          <p:cNvSpPr>
            <a:spLocks noGrp="1"/>
          </p:cNvSpPr>
          <p:nvPr>
            <p:ph idx="1"/>
          </p:nvPr>
        </p:nvSpPr>
        <p:spPr>
          <a:xfrm>
            <a:off x="917575" y="1117600"/>
            <a:ext cx="9286875" cy="51212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r>
              <a:rPr lang="en-US" altLang="ko-KR" sz="2000" smtClean="0"/>
              <a:t>Process</a:t>
            </a:r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endParaRPr lang="en-US" altLang="ko-KR" sz="2000" smtClean="0"/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r>
              <a:rPr lang="en-US" altLang="ko-KR" sz="2000" smtClean="0"/>
              <a:t>Process Start</a:t>
            </a:r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endParaRPr lang="en-US" altLang="ko-KR" sz="2000" smtClean="0"/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r>
              <a:rPr lang="en-US" altLang="ko-KR" sz="2000" smtClean="0"/>
              <a:t>Process Termination</a:t>
            </a:r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endParaRPr lang="en-US" altLang="ko-KR" sz="2000" smtClean="0"/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r>
              <a:rPr lang="en-US" altLang="ko-KR" sz="2000" smtClean="0"/>
              <a:t>Command-Line Arguments</a:t>
            </a:r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endParaRPr lang="en-US" altLang="ko-KR" sz="2000" smtClean="0"/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r>
              <a:rPr lang="en-US" altLang="ko-KR" sz="2000" smtClean="0"/>
              <a:t>Environment Variables</a:t>
            </a:r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endParaRPr lang="en-US" altLang="ko-KR" sz="2000" smtClean="0"/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r>
              <a:rPr lang="en-US" altLang="ko-KR" sz="2000" smtClean="0"/>
              <a:t>Memory Layout of a program</a:t>
            </a:r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endParaRPr lang="en-US" altLang="ko-KR" sz="2000" smtClean="0"/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r>
              <a:rPr lang="en-US" altLang="ko-KR" sz="2000" smtClean="0"/>
              <a:t>Memory Allocation</a:t>
            </a:r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endParaRPr lang="en-US" altLang="ko-KR" sz="2000" smtClean="0"/>
          </a:p>
          <a:p>
            <a:pPr marL="457200" indent="-457200" eaLnBrk="1" hangingPunct="1">
              <a:lnSpc>
                <a:spcPct val="90000"/>
              </a:lnSpc>
              <a:buFont typeface="휴먼엑스포" pitchFamily="18" charset="-127"/>
              <a:buAutoNum type="arabicPeriod"/>
            </a:pPr>
            <a:r>
              <a:rPr lang="en-US" altLang="ko-KR" sz="2000" smtClean="0"/>
              <a:t>setjmp() / longjmp() </a:t>
            </a:r>
          </a:p>
        </p:txBody>
      </p:sp>
      <p:sp>
        <p:nvSpPr>
          <p:cNvPr id="6148" name="제목 1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장 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A81AFA49-BA7D-4B74-9DAC-06A5BF33E78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4579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6.3 Process Termination </a:t>
            </a:r>
            <a:r>
              <a:rPr lang="en-GB" altLang="ko-KR" dirty="0" smtClean="0"/>
              <a:t>: </a:t>
            </a:r>
            <a:br>
              <a:rPr lang="en-GB" altLang="ko-KR" dirty="0" smtClean="0"/>
            </a:br>
            <a:r>
              <a:rPr lang="en-US" altLang="ko-KR" dirty="0" smtClean="0"/>
              <a:t>C Program Start and Termination</a:t>
            </a:r>
            <a:endParaRPr lang="ko-KR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28788" y="1357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>
            <a:spAutoFit/>
          </a:bodyPr>
          <a:lstStyle/>
          <a:p>
            <a:pPr marL="388938" indent="-388938" defTabSz="1038225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2400" b="1" ker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4581" name="Text Box 91"/>
          <p:cNvSpPr txBox="1">
            <a:spLocks noChangeArrowheads="1"/>
          </p:cNvSpPr>
          <p:nvPr/>
        </p:nvSpPr>
        <p:spPr bwMode="auto">
          <a:xfrm rot="-5400000">
            <a:off x="2978944" y="3401219"/>
            <a:ext cx="49688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return</a:t>
            </a:r>
          </a:p>
          <a:p>
            <a:pPr algn="ctr"/>
            <a:endParaRPr lang="en-US" altLang="ko-KR" sz="1400">
              <a:latin typeface="MD개성체" pitchFamily="18" charset="-127"/>
              <a:ea typeface="MD개성체" pitchFamily="18" charset="-127"/>
            </a:endParaRPr>
          </a:p>
          <a:p>
            <a:pPr algn="ctr"/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call</a:t>
            </a:r>
          </a:p>
        </p:txBody>
      </p:sp>
      <p:sp>
        <p:nvSpPr>
          <p:cNvPr id="24582" name="Text Box 92"/>
          <p:cNvSpPr txBox="1">
            <a:spLocks noChangeArrowheads="1"/>
          </p:cNvSpPr>
          <p:nvPr/>
        </p:nvSpPr>
        <p:spPr bwMode="auto">
          <a:xfrm rot="-5400000">
            <a:off x="2879725" y="2308225"/>
            <a:ext cx="581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 return</a:t>
            </a:r>
          </a:p>
          <a:p>
            <a:pPr algn="ctr"/>
            <a:endParaRPr lang="en-US" altLang="ko-KR" sz="1400">
              <a:latin typeface="MD개성체" pitchFamily="18" charset="-127"/>
              <a:ea typeface="MD개성체" pitchFamily="18" charset="-127"/>
            </a:endParaRPr>
          </a:p>
          <a:p>
            <a:pPr algn="ctr"/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call</a:t>
            </a:r>
          </a:p>
        </p:txBody>
      </p:sp>
      <p:sp>
        <p:nvSpPr>
          <p:cNvPr id="24583" name="Rectangle 93"/>
          <p:cNvSpPr>
            <a:spLocks noChangeArrowheads="1"/>
          </p:cNvSpPr>
          <p:nvPr/>
        </p:nvSpPr>
        <p:spPr bwMode="auto">
          <a:xfrm>
            <a:off x="5018088" y="2776538"/>
            <a:ext cx="1127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exit</a:t>
            </a:r>
          </a:p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function</a:t>
            </a:r>
          </a:p>
        </p:txBody>
      </p:sp>
      <p:sp>
        <p:nvSpPr>
          <p:cNvPr id="24584" name="Rectangle 94"/>
          <p:cNvSpPr>
            <a:spLocks noChangeArrowheads="1"/>
          </p:cNvSpPr>
          <p:nvPr/>
        </p:nvSpPr>
        <p:spPr bwMode="auto">
          <a:xfrm>
            <a:off x="2651125" y="1633538"/>
            <a:ext cx="1127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user</a:t>
            </a:r>
          </a:p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function</a:t>
            </a:r>
          </a:p>
        </p:txBody>
      </p:sp>
      <p:sp>
        <p:nvSpPr>
          <p:cNvPr id="24585" name="Rectangle 95"/>
          <p:cNvSpPr>
            <a:spLocks noChangeArrowheads="1"/>
          </p:cNvSpPr>
          <p:nvPr/>
        </p:nvSpPr>
        <p:spPr bwMode="auto">
          <a:xfrm>
            <a:off x="2646363" y="2843213"/>
            <a:ext cx="1127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main</a:t>
            </a:r>
          </a:p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function</a:t>
            </a:r>
          </a:p>
        </p:txBody>
      </p:sp>
      <p:sp>
        <p:nvSpPr>
          <p:cNvPr id="24586" name="Rectangle 96"/>
          <p:cNvSpPr>
            <a:spLocks noChangeArrowheads="1"/>
          </p:cNvSpPr>
          <p:nvPr/>
        </p:nvSpPr>
        <p:spPr bwMode="auto">
          <a:xfrm>
            <a:off x="2473325" y="4000500"/>
            <a:ext cx="14493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C start-up</a:t>
            </a:r>
          </a:p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routine</a:t>
            </a:r>
          </a:p>
        </p:txBody>
      </p:sp>
      <p:sp>
        <p:nvSpPr>
          <p:cNvPr id="24587" name="Rectangle 97"/>
          <p:cNvSpPr>
            <a:spLocks noChangeArrowheads="1"/>
          </p:cNvSpPr>
          <p:nvPr/>
        </p:nvSpPr>
        <p:spPr bwMode="auto">
          <a:xfrm>
            <a:off x="7281863" y="1749425"/>
            <a:ext cx="15890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exit handler</a:t>
            </a:r>
          </a:p>
        </p:txBody>
      </p:sp>
      <p:sp>
        <p:nvSpPr>
          <p:cNvPr id="24588" name="Rectangle 98"/>
          <p:cNvSpPr>
            <a:spLocks noChangeArrowheads="1"/>
          </p:cNvSpPr>
          <p:nvPr/>
        </p:nvSpPr>
        <p:spPr bwMode="auto">
          <a:xfrm>
            <a:off x="7253288" y="3101975"/>
            <a:ext cx="15890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exit handler</a:t>
            </a:r>
          </a:p>
        </p:txBody>
      </p:sp>
      <p:sp>
        <p:nvSpPr>
          <p:cNvPr id="24589" name="Rectangle 99"/>
          <p:cNvSpPr>
            <a:spLocks noChangeArrowheads="1"/>
          </p:cNvSpPr>
          <p:nvPr/>
        </p:nvSpPr>
        <p:spPr bwMode="auto">
          <a:xfrm>
            <a:off x="7226300" y="3943350"/>
            <a:ext cx="1679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standard I/O</a:t>
            </a:r>
          </a:p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cleanup</a:t>
            </a:r>
          </a:p>
        </p:txBody>
      </p:sp>
      <p:sp>
        <p:nvSpPr>
          <p:cNvPr id="24590" name="Rectangle 100"/>
          <p:cNvSpPr>
            <a:spLocks noChangeArrowheads="1"/>
          </p:cNvSpPr>
          <p:nvPr/>
        </p:nvSpPr>
        <p:spPr bwMode="auto">
          <a:xfrm>
            <a:off x="1747838" y="5294313"/>
            <a:ext cx="76914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kernel</a:t>
            </a:r>
          </a:p>
        </p:txBody>
      </p:sp>
      <p:sp>
        <p:nvSpPr>
          <p:cNvPr id="24591" name="Rectangle 101"/>
          <p:cNvSpPr>
            <a:spLocks noChangeArrowheads="1"/>
          </p:cNvSpPr>
          <p:nvPr/>
        </p:nvSpPr>
        <p:spPr bwMode="auto">
          <a:xfrm>
            <a:off x="2378075" y="1379538"/>
            <a:ext cx="6650038" cy="347503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592" name="Text Box 102"/>
          <p:cNvSpPr txBox="1">
            <a:spLocks noChangeArrowheads="1"/>
          </p:cNvSpPr>
          <p:nvPr/>
        </p:nvSpPr>
        <p:spPr bwMode="auto">
          <a:xfrm>
            <a:off x="9096375" y="2876550"/>
            <a:ext cx="114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user </a:t>
            </a:r>
            <a:br>
              <a:rPr lang="en-US" altLang="ko-KR" sz="2000">
                <a:latin typeface="MD개성체" pitchFamily="18" charset="-127"/>
                <a:ea typeface="MD개성체" pitchFamily="18" charset="-127"/>
              </a:rPr>
            </a:br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process</a:t>
            </a:r>
          </a:p>
        </p:txBody>
      </p:sp>
      <p:sp>
        <p:nvSpPr>
          <p:cNvPr id="24593" name="Line 103"/>
          <p:cNvSpPr>
            <a:spLocks noChangeShapeType="1"/>
          </p:cNvSpPr>
          <p:nvPr/>
        </p:nvSpPr>
        <p:spPr bwMode="auto">
          <a:xfrm flipH="1">
            <a:off x="1873250" y="200501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594" name="Line 104"/>
          <p:cNvSpPr>
            <a:spLocks noChangeShapeType="1"/>
          </p:cNvSpPr>
          <p:nvPr/>
        </p:nvSpPr>
        <p:spPr bwMode="auto">
          <a:xfrm flipH="1">
            <a:off x="2058988" y="3151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595" name="Line 105"/>
          <p:cNvSpPr>
            <a:spLocks noChangeShapeType="1"/>
          </p:cNvSpPr>
          <p:nvPr/>
        </p:nvSpPr>
        <p:spPr bwMode="auto">
          <a:xfrm flipH="1" flipV="1">
            <a:off x="3235325" y="4672013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596" name="Line 106"/>
          <p:cNvSpPr>
            <a:spLocks noChangeShapeType="1"/>
          </p:cNvSpPr>
          <p:nvPr/>
        </p:nvSpPr>
        <p:spPr bwMode="auto">
          <a:xfrm flipH="1" flipV="1">
            <a:off x="3348038" y="3492500"/>
            <a:ext cx="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597" name="Line 107"/>
          <p:cNvSpPr>
            <a:spLocks noChangeShapeType="1"/>
          </p:cNvSpPr>
          <p:nvPr/>
        </p:nvSpPr>
        <p:spPr bwMode="auto">
          <a:xfrm flipH="1">
            <a:off x="3143250" y="3502025"/>
            <a:ext cx="635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598" name="Line 108"/>
          <p:cNvSpPr>
            <a:spLocks noChangeShapeType="1"/>
          </p:cNvSpPr>
          <p:nvPr/>
        </p:nvSpPr>
        <p:spPr bwMode="auto">
          <a:xfrm flipH="1" flipV="1">
            <a:off x="3317875" y="22796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599" name="Line 109"/>
          <p:cNvSpPr>
            <a:spLocks noChangeShapeType="1"/>
          </p:cNvSpPr>
          <p:nvPr/>
        </p:nvSpPr>
        <p:spPr bwMode="auto">
          <a:xfrm>
            <a:off x="3119438" y="2297113"/>
            <a:ext cx="1587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0" name="Line 110"/>
          <p:cNvSpPr>
            <a:spLocks noChangeShapeType="1"/>
          </p:cNvSpPr>
          <p:nvPr/>
        </p:nvSpPr>
        <p:spPr bwMode="auto">
          <a:xfrm>
            <a:off x="3736975" y="2028825"/>
            <a:ext cx="1316038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1" name="Line 111"/>
          <p:cNvSpPr>
            <a:spLocks noChangeShapeType="1"/>
          </p:cNvSpPr>
          <p:nvPr/>
        </p:nvSpPr>
        <p:spPr bwMode="auto">
          <a:xfrm flipV="1">
            <a:off x="3733800" y="3092450"/>
            <a:ext cx="12842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2" name="Line 112"/>
          <p:cNvSpPr>
            <a:spLocks noChangeShapeType="1"/>
          </p:cNvSpPr>
          <p:nvPr/>
        </p:nvSpPr>
        <p:spPr bwMode="auto">
          <a:xfrm flipV="1">
            <a:off x="3836988" y="3278188"/>
            <a:ext cx="1131887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3" name="Line 113"/>
          <p:cNvSpPr>
            <a:spLocks noChangeShapeType="1"/>
          </p:cNvSpPr>
          <p:nvPr/>
        </p:nvSpPr>
        <p:spPr bwMode="auto">
          <a:xfrm flipH="1">
            <a:off x="5568950" y="3449638"/>
            <a:ext cx="1588" cy="180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4" name="Line 114"/>
          <p:cNvSpPr>
            <a:spLocks noChangeShapeType="1"/>
          </p:cNvSpPr>
          <p:nvPr/>
        </p:nvSpPr>
        <p:spPr bwMode="auto">
          <a:xfrm>
            <a:off x="6107113" y="3375025"/>
            <a:ext cx="1163637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5" name="Line 115"/>
          <p:cNvSpPr>
            <a:spLocks noChangeShapeType="1"/>
          </p:cNvSpPr>
          <p:nvPr/>
        </p:nvSpPr>
        <p:spPr bwMode="auto">
          <a:xfrm flipH="1" flipV="1">
            <a:off x="6048375" y="3470275"/>
            <a:ext cx="117633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6" name="Line 116"/>
          <p:cNvSpPr>
            <a:spLocks noChangeShapeType="1"/>
          </p:cNvSpPr>
          <p:nvPr/>
        </p:nvSpPr>
        <p:spPr bwMode="auto">
          <a:xfrm>
            <a:off x="6140450" y="2981325"/>
            <a:ext cx="111125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7" name="Line 117"/>
          <p:cNvSpPr>
            <a:spLocks noChangeShapeType="1"/>
          </p:cNvSpPr>
          <p:nvPr/>
        </p:nvSpPr>
        <p:spPr bwMode="auto">
          <a:xfrm flipH="1" flipV="1">
            <a:off x="6142038" y="3087688"/>
            <a:ext cx="1128712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8" name="Line 118"/>
          <p:cNvSpPr>
            <a:spLocks noChangeShapeType="1"/>
          </p:cNvSpPr>
          <p:nvPr/>
        </p:nvSpPr>
        <p:spPr bwMode="auto">
          <a:xfrm flipH="1">
            <a:off x="6059488" y="2024063"/>
            <a:ext cx="12509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09" name="Line 119"/>
          <p:cNvSpPr>
            <a:spLocks noChangeShapeType="1"/>
          </p:cNvSpPr>
          <p:nvPr/>
        </p:nvSpPr>
        <p:spPr bwMode="auto">
          <a:xfrm flipV="1">
            <a:off x="5991225" y="1938338"/>
            <a:ext cx="1274763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10" name="Line 120"/>
          <p:cNvSpPr>
            <a:spLocks noChangeShapeType="1"/>
          </p:cNvSpPr>
          <p:nvPr/>
        </p:nvSpPr>
        <p:spPr bwMode="auto">
          <a:xfrm>
            <a:off x="2068513" y="3165475"/>
            <a:ext cx="11112" cy="209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11" name="Line 121"/>
          <p:cNvSpPr>
            <a:spLocks noChangeShapeType="1"/>
          </p:cNvSpPr>
          <p:nvPr/>
        </p:nvSpPr>
        <p:spPr bwMode="auto">
          <a:xfrm>
            <a:off x="1870075" y="2017713"/>
            <a:ext cx="3175" cy="323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12" name="Text Box 122"/>
          <p:cNvSpPr txBox="1">
            <a:spLocks noChangeArrowheads="1"/>
          </p:cNvSpPr>
          <p:nvPr/>
        </p:nvSpPr>
        <p:spPr bwMode="auto">
          <a:xfrm rot="1945022">
            <a:off x="3633788" y="2214563"/>
            <a:ext cx="1662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MD개성체" pitchFamily="18" charset="-127"/>
                <a:ea typeface="MD개성체" pitchFamily="18" charset="-127"/>
              </a:rPr>
              <a:t>exit</a:t>
            </a:r>
          </a:p>
          <a:p>
            <a:pPr algn="ctr"/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(does not return)</a:t>
            </a:r>
          </a:p>
        </p:txBody>
      </p:sp>
      <p:sp>
        <p:nvSpPr>
          <p:cNvPr id="24613" name="Text Box 123"/>
          <p:cNvSpPr txBox="1">
            <a:spLocks noChangeArrowheads="1"/>
          </p:cNvSpPr>
          <p:nvPr/>
        </p:nvSpPr>
        <p:spPr bwMode="auto">
          <a:xfrm>
            <a:off x="3514725" y="2813050"/>
            <a:ext cx="16621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MD개성체" pitchFamily="18" charset="-127"/>
                <a:ea typeface="MD개성체" pitchFamily="18" charset="-127"/>
              </a:rPr>
              <a:t>exit</a:t>
            </a:r>
          </a:p>
          <a:p>
            <a:pPr algn="ctr"/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(does not return)</a:t>
            </a:r>
          </a:p>
        </p:txBody>
      </p:sp>
      <p:sp>
        <p:nvSpPr>
          <p:cNvPr id="24614" name="Text Box 124"/>
          <p:cNvSpPr txBox="1">
            <a:spLocks noChangeArrowheads="1"/>
          </p:cNvSpPr>
          <p:nvPr/>
        </p:nvSpPr>
        <p:spPr bwMode="auto">
          <a:xfrm rot="-2307222">
            <a:off x="3509963" y="3524250"/>
            <a:ext cx="1662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MD개성체" pitchFamily="18" charset="-127"/>
                <a:ea typeface="MD개성체" pitchFamily="18" charset="-127"/>
              </a:rPr>
              <a:t>exit</a:t>
            </a:r>
          </a:p>
          <a:p>
            <a:pPr algn="ctr"/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(does not return)</a:t>
            </a:r>
          </a:p>
        </p:txBody>
      </p:sp>
      <p:sp>
        <p:nvSpPr>
          <p:cNvPr id="24615" name="Text Box 125"/>
          <p:cNvSpPr txBox="1">
            <a:spLocks noChangeArrowheads="1"/>
          </p:cNvSpPr>
          <p:nvPr/>
        </p:nvSpPr>
        <p:spPr bwMode="auto">
          <a:xfrm rot="-1601193">
            <a:off x="6418263" y="1900238"/>
            <a:ext cx="49688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call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return</a:t>
            </a:r>
          </a:p>
        </p:txBody>
      </p:sp>
      <p:sp>
        <p:nvSpPr>
          <p:cNvPr id="24616" name="Text Box 126"/>
          <p:cNvSpPr txBox="1">
            <a:spLocks noChangeArrowheads="1"/>
          </p:cNvSpPr>
          <p:nvPr/>
        </p:nvSpPr>
        <p:spPr bwMode="auto">
          <a:xfrm rot="341102">
            <a:off x="6527800" y="2676525"/>
            <a:ext cx="49688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call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return</a:t>
            </a:r>
          </a:p>
        </p:txBody>
      </p:sp>
      <p:sp>
        <p:nvSpPr>
          <p:cNvPr id="24617" name="Text Box 127"/>
          <p:cNvSpPr txBox="1">
            <a:spLocks noChangeArrowheads="1"/>
          </p:cNvSpPr>
          <p:nvPr/>
        </p:nvSpPr>
        <p:spPr bwMode="auto">
          <a:xfrm rot="2143743">
            <a:off x="6496050" y="3429000"/>
            <a:ext cx="49688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call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MD개성체" pitchFamily="18" charset="-127"/>
                <a:ea typeface="MD개성체" pitchFamily="18" charset="-127"/>
              </a:rPr>
              <a:t>return</a:t>
            </a:r>
          </a:p>
        </p:txBody>
      </p:sp>
      <p:sp>
        <p:nvSpPr>
          <p:cNvPr id="24618" name="Text Box 128"/>
          <p:cNvSpPr txBox="1">
            <a:spLocks noChangeArrowheads="1"/>
          </p:cNvSpPr>
          <p:nvPr/>
        </p:nvSpPr>
        <p:spPr bwMode="auto">
          <a:xfrm>
            <a:off x="7742238" y="23495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>
                <a:latin typeface="Times New Roman" pitchFamily="18" charset="0"/>
                <a:ea typeface="MD개성체" pitchFamily="18" charset="-127"/>
              </a:rPr>
              <a:t>……</a:t>
            </a:r>
            <a:endParaRPr lang="en-US" altLang="ko-KR" sz="2400"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24619" name="Text Box 129"/>
          <p:cNvSpPr txBox="1">
            <a:spLocks noChangeArrowheads="1"/>
          </p:cNvSpPr>
          <p:nvPr/>
        </p:nvSpPr>
        <p:spPr bwMode="auto">
          <a:xfrm>
            <a:off x="5502275" y="4233863"/>
            <a:ext cx="85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_exit</a:t>
            </a:r>
          </a:p>
        </p:txBody>
      </p:sp>
      <p:sp>
        <p:nvSpPr>
          <p:cNvPr id="24620" name="Text Box 130"/>
          <p:cNvSpPr txBox="1">
            <a:spLocks noChangeArrowheads="1"/>
          </p:cNvSpPr>
          <p:nvPr/>
        </p:nvSpPr>
        <p:spPr bwMode="auto">
          <a:xfrm>
            <a:off x="3195638" y="4830763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exec</a:t>
            </a:r>
          </a:p>
        </p:txBody>
      </p:sp>
      <p:sp>
        <p:nvSpPr>
          <p:cNvPr id="24621" name="Text Box 131"/>
          <p:cNvSpPr txBox="1">
            <a:spLocks noChangeArrowheads="1"/>
          </p:cNvSpPr>
          <p:nvPr/>
        </p:nvSpPr>
        <p:spPr bwMode="auto">
          <a:xfrm>
            <a:off x="1674813" y="1511300"/>
            <a:ext cx="85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_exit</a:t>
            </a:r>
          </a:p>
        </p:txBody>
      </p:sp>
      <p:sp>
        <p:nvSpPr>
          <p:cNvPr id="24622" name="Text Box 132"/>
          <p:cNvSpPr txBox="1">
            <a:spLocks noChangeArrowheads="1"/>
          </p:cNvSpPr>
          <p:nvPr/>
        </p:nvSpPr>
        <p:spPr bwMode="auto">
          <a:xfrm>
            <a:off x="1754188" y="2709863"/>
            <a:ext cx="85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_exit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8A67D8E8-F276-4556-9E39-3C913154EAA3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4294967295"/>
          </p:nvPr>
        </p:nvSpPr>
        <p:spPr>
          <a:xfrm>
            <a:off x="1238250" y="1214438"/>
            <a:ext cx="8928100" cy="342884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#include &lt;</a:t>
            </a:r>
            <a:r>
              <a:rPr lang="en-US" altLang="ko-KR" sz="1800" dirty="0" err="1" smtClean="0">
                <a:ea typeface="바탕체" pitchFamily="17" charset="-127"/>
              </a:rPr>
              <a:t>stdio.h</a:t>
            </a:r>
            <a:r>
              <a:rPr lang="en-US" altLang="ko-KR" sz="1800" dirty="0" smtClean="0">
                <a:ea typeface="바탕체" pitchFamily="17" charset="-12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static void my_exit1(void), my_exit2(void);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void </a:t>
            </a:r>
            <a:r>
              <a:rPr lang="en-US" altLang="ko-KR" sz="1800" dirty="0" err="1" smtClean="0">
                <a:ea typeface="바탕체" pitchFamily="17" charset="-127"/>
              </a:rPr>
              <a:t>err_sys</a:t>
            </a:r>
            <a:r>
              <a:rPr lang="en-US" altLang="ko-KR" sz="1800" dirty="0" smtClean="0">
                <a:ea typeface="바탕체" pitchFamily="17" charset="-127"/>
              </a:rPr>
              <a:t>(</a:t>
            </a:r>
            <a:r>
              <a:rPr lang="en-US" altLang="ko-KR" sz="1800" dirty="0" err="1" smtClean="0">
                <a:ea typeface="바탕체" pitchFamily="17" charset="-127"/>
              </a:rPr>
              <a:t>const</a:t>
            </a:r>
            <a:r>
              <a:rPr lang="en-US" altLang="ko-KR" sz="1800" dirty="0" smtClean="0">
                <a:ea typeface="바탕체" pitchFamily="17" charset="-127"/>
              </a:rPr>
              <a:t> char *message);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dirty="0" smtClean="0">
              <a:ea typeface="바탕체" pitchFamily="17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err="1" smtClean="0">
                <a:ea typeface="바탕체" pitchFamily="17" charset="-127"/>
              </a:rPr>
              <a:t>int</a:t>
            </a:r>
            <a:r>
              <a:rPr lang="en-US" altLang="ko-KR" sz="1800" dirty="0" smtClean="0">
                <a:ea typeface="바탕체" pitchFamily="17" charset="-127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if (</a:t>
            </a:r>
            <a:r>
              <a:rPr lang="en-US" altLang="ko-KR" sz="1800" dirty="0" err="1" smtClean="0">
                <a:ea typeface="바탕체" pitchFamily="17" charset="-127"/>
              </a:rPr>
              <a:t>atexit</a:t>
            </a:r>
            <a:r>
              <a:rPr lang="en-US" altLang="ko-KR" sz="1800" dirty="0" smtClean="0">
                <a:ea typeface="바탕체" pitchFamily="17" charset="-127"/>
              </a:rPr>
              <a:t>(my_exit2) !=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  </a:t>
            </a:r>
            <a:r>
              <a:rPr lang="en-US" altLang="ko-KR" sz="1800" dirty="0" err="1" smtClean="0">
                <a:ea typeface="바탕체" pitchFamily="17" charset="-127"/>
              </a:rPr>
              <a:t>err_sys</a:t>
            </a:r>
            <a:r>
              <a:rPr lang="en-US" altLang="ko-KR" sz="1800" dirty="0" smtClean="0">
                <a:ea typeface="바탕체" pitchFamily="17" charset="-127"/>
              </a:rPr>
              <a:t>("can't register my_exit2");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if (</a:t>
            </a:r>
            <a:r>
              <a:rPr lang="en-US" altLang="ko-KR" sz="1800" dirty="0" err="1" smtClean="0">
                <a:ea typeface="바탕체" pitchFamily="17" charset="-127"/>
              </a:rPr>
              <a:t>atexit</a:t>
            </a:r>
            <a:r>
              <a:rPr lang="en-US" altLang="ko-KR" sz="1800" dirty="0" smtClean="0">
                <a:ea typeface="바탕체" pitchFamily="17" charset="-127"/>
              </a:rPr>
              <a:t>(my_exit1) !=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  </a:t>
            </a:r>
            <a:r>
              <a:rPr lang="en-US" altLang="ko-KR" sz="1800" dirty="0" err="1" smtClean="0">
                <a:ea typeface="바탕체" pitchFamily="17" charset="-127"/>
              </a:rPr>
              <a:t>err_sys</a:t>
            </a:r>
            <a:r>
              <a:rPr lang="en-US" altLang="ko-KR" sz="1800" dirty="0" smtClean="0">
                <a:ea typeface="바탕체" pitchFamily="17" charset="-127"/>
              </a:rPr>
              <a:t>("can't register my_exit1");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</a:t>
            </a:r>
            <a:r>
              <a:rPr lang="en-US" altLang="ko-KR" sz="1800" dirty="0" err="1" smtClean="0">
                <a:ea typeface="바탕체" pitchFamily="17" charset="-127"/>
              </a:rPr>
              <a:t>printf</a:t>
            </a:r>
            <a:r>
              <a:rPr lang="en-US" altLang="ko-KR" sz="1800" dirty="0" smtClean="0">
                <a:ea typeface="바탕체" pitchFamily="17" charset="-127"/>
              </a:rPr>
              <a:t>("main is done\n");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}</a:t>
            </a:r>
            <a:endParaRPr lang="en-US" altLang="ko-KR" sz="1800" dirty="0" smtClean="0"/>
          </a:p>
        </p:txBody>
      </p:sp>
      <p:sp>
        <p:nvSpPr>
          <p:cNvPr id="2560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6.3 Process Termination </a:t>
            </a:r>
            <a:r>
              <a:rPr lang="en-GB" altLang="ko-KR" dirty="0" smtClean="0"/>
              <a:t>: </a:t>
            </a:r>
            <a:r>
              <a:rPr lang="en-GB" altLang="ko-KR" dirty="0" err="1" smtClean="0"/>
              <a:t>atexit</a:t>
            </a:r>
            <a:r>
              <a:rPr lang="en-GB" altLang="ko-KR" dirty="0" smtClean="0"/>
              <a:t>() </a:t>
            </a:r>
            <a:r>
              <a:rPr lang="ko-KR" altLang="en-US" dirty="0" smtClean="0"/>
              <a:t>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AF68748D-A80A-49CE-966E-B412A1482B10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4294967295"/>
          </p:nvPr>
        </p:nvSpPr>
        <p:spPr>
          <a:xfrm>
            <a:off x="1238250" y="1214438"/>
            <a:ext cx="8928100" cy="354012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static void my_exit1(void)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</a:t>
            </a:r>
            <a:r>
              <a:rPr lang="en-US" altLang="ko-KR" sz="1800" dirty="0" err="1" smtClean="0">
                <a:ea typeface="바탕체" pitchFamily="17" charset="-127"/>
              </a:rPr>
              <a:t>printf</a:t>
            </a:r>
            <a:r>
              <a:rPr lang="en-US" altLang="ko-KR" sz="1800" dirty="0" smtClean="0">
                <a:ea typeface="바탕체" pitchFamily="17" charset="-127"/>
              </a:rPr>
              <a:t>("first exit handler\n");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ko-KR" sz="1800" dirty="0" smtClean="0">
              <a:ea typeface="바탕체" pitchFamily="17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static void my_exit2(void)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</a:t>
            </a:r>
            <a:r>
              <a:rPr lang="en-US" altLang="ko-KR" sz="1800" dirty="0" err="1" smtClean="0">
                <a:ea typeface="바탕체" pitchFamily="17" charset="-127"/>
              </a:rPr>
              <a:t>printf</a:t>
            </a:r>
            <a:r>
              <a:rPr lang="en-US" altLang="ko-KR" sz="1800" dirty="0" smtClean="0">
                <a:ea typeface="바탕체" pitchFamily="17" charset="-127"/>
              </a:rPr>
              <a:t>("second exit handler\n");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ko-KR" sz="1800" dirty="0" smtClean="0">
              <a:ea typeface="바탕체" pitchFamily="17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void </a:t>
            </a:r>
            <a:r>
              <a:rPr lang="en-US" altLang="ko-KR" sz="1800" dirty="0" err="1" smtClean="0">
                <a:ea typeface="바탕체" pitchFamily="17" charset="-127"/>
              </a:rPr>
              <a:t>err_sys</a:t>
            </a:r>
            <a:r>
              <a:rPr lang="en-US" altLang="ko-KR" sz="1800" dirty="0" smtClean="0">
                <a:ea typeface="바탕체" pitchFamily="17" charset="-127"/>
              </a:rPr>
              <a:t>(</a:t>
            </a:r>
            <a:r>
              <a:rPr lang="en-US" altLang="ko-KR" sz="1800" dirty="0" err="1" smtClean="0">
                <a:ea typeface="바탕체" pitchFamily="17" charset="-127"/>
              </a:rPr>
              <a:t>const</a:t>
            </a:r>
            <a:r>
              <a:rPr lang="en-US" altLang="ko-KR" sz="1800" dirty="0" smtClean="0">
                <a:ea typeface="바탕체" pitchFamily="17" charset="-127"/>
              </a:rPr>
              <a:t> char *message)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	</a:t>
            </a:r>
            <a:r>
              <a:rPr lang="en-US" altLang="ko-KR" sz="1800" dirty="0" err="1" smtClean="0">
                <a:ea typeface="바탕체" pitchFamily="17" charset="-127"/>
              </a:rPr>
              <a:t>fputs</a:t>
            </a:r>
            <a:r>
              <a:rPr lang="en-US" altLang="ko-KR" sz="1800" dirty="0" smtClean="0">
                <a:ea typeface="바탕체" pitchFamily="17" charset="-127"/>
              </a:rPr>
              <a:t>(message, </a:t>
            </a:r>
            <a:r>
              <a:rPr lang="en-US" altLang="ko-KR" sz="1800" dirty="0" err="1" smtClean="0">
                <a:ea typeface="바탕체" pitchFamily="17" charset="-127"/>
              </a:rPr>
              <a:t>stderr</a:t>
            </a:r>
            <a:r>
              <a:rPr lang="en-US" altLang="ko-KR" sz="1800" dirty="0" smtClean="0">
                <a:ea typeface="바탕체" pitchFamily="17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	</a:t>
            </a:r>
            <a:r>
              <a:rPr lang="en-US" altLang="ko-KR" sz="1800" dirty="0" err="1" smtClean="0">
                <a:ea typeface="바탕체" pitchFamily="17" charset="-127"/>
              </a:rPr>
              <a:t>fputc</a:t>
            </a:r>
            <a:r>
              <a:rPr lang="en-US" altLang="ko-KR" sz="1800" dirty="0" smtClean="0">
                <a:ea typeface="바탕체" pitchFamily="17" charset="-127"/>
              </a:rPr>
              <a:t>(</a:t>
            </a:r>
            <a:r>
              <a:rPr lang="en-US" altLang="ko-KR" sz="1800" dirty="0" smtClean="0">
                <a:latin typeface="Times New Roman" pitchFamily="18" charset="0"/>
                <a:ea typeface="바탕체" pitchFamily="17" charset="-127"/>
              </a:rPr>
              <a:t>‘</a:t>
            </a:r>
            <a:r>
              <a:rPr lang="en-US" altLang="ko-KR" sz="1800" dirty="0" smtClean="0">
                <a:ea typeface="바탕체" pitchFamily="17" charset="-127"/>
              </a:rPr>
              <a:t>\n</a:t>
            </a:r>
            <a:r>
              <a:rPr lang="en-US" altLang="ko-KR" sz="1800" dirty="0" smtClean="0">
                <a:latin typeface="Times New Roman" pitchFamily="18" charset="0"/>
                <a:ea typeface="바탕체" pitchFamily="17" charset="-127"/>
              </a:rPr>
              <a:t>’</a:t>
            </a:r>
            <a:r>
              <a:rPr lang="en-US" altLang="ko-KR" sz="1800" dirty="0" smtClean="0">
                <a:ea typeface="바탕체" pitchFamily="17" charset="-127"/>
              </a:rPr>
              <a:t>, </a:t>
            </a:r>
            <a:r>
              <a:rPr lang="en-US" altLang="ko-KR" sz="1800" dirty="0" err="1" smtClean="0">
                <a:ea typeface="바탕체" pitchFamily="17" charset="-127"/>
              </a:rPr>
              <a:t>stderr</a:t>
            </a:r>
            <a:r>
              <a:rPr lang="en-US" altLang="ko-KR" sz="1800" dirty="0" smtClean="0">
                <a:ea typeface="바탕체" pitchFamily="17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	exit(1);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}</a:t>
            </a:r>
          </a:p>
        </p:txBody>
      </p:sp>
      <p:sp>
        <p:nvSpPr>
          <p:cNvPr id="2662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6.3 Process Termination </a:t>
            </a:r>
            <a:r>
              <a:rPr lang="en-GB" altLang="ko-KR" dirty="0" smtClean="0"/>
              <a:t>: </a:t>
            </a:r>
            <a:r>
              <a:rPr lang="en-GB" altLang="ko-KR" dirty="0" err="1" smtClean="0"/>
              <a:t>atexit</a:t>
            </a:r>
            <a:r>
              <a:rPr lang="en-GB" altLang="ko-KR" dirty="0" smtClean="0"/>
              <a:t>() </a:t>
            </a:r>
            <a:r>
              <a:rPr lang="ko-KR" altLang="en-US" dirty="0" smtClean="0"/>
              <a:t>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AA06F91-4BC9-4304-9568-30A50A1A2F4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23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4294967295"/>
          </p:nvPr>
        </p:nvSpPr>
        <p:spPr>
          <a:xfrm>
            <a:off x="1309688" y="1285875"/>
            <a:ext cx="8928100" cy="1890713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exec() can pass command-line arguments to a new program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Part of normal operation of Unix shells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err="1" smtClean="0"/>
              <a:t>argv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argc</a:t>
            </a:r>
            <a:r>
              <a:rPr lang="en-US" altLang="ko-KR" sz="2000" dirty="0" smtClean="0"/>
              <a:t>] is a NULL char (ANSI, POSIX.1)</a:t>
            </a:r>
          </a:p>
        </p:txBody>
      </p:sp>
      <p:sp>
        <p:nvSpPr>
          <p:cNvPr id="2765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6.4 Command-Line Arguments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10724BA-17A1-4049-96D1-0B423D68470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4294967295"/>
          </p:nvPr>
        </p:nvSpPr>
        <p:spPr>
          <a:xfrm>
            <a:off x="1309688" y="1285875"/>
            <a:ext cx="8928100" cy="3982843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// </a:t>
            </a:r>
            <a:r>
              <a:rPr lang="en-US" altLang="ko-KR" sz="1800" dirty="0">
                <a:ea typeface="바탕체" pitchFamily="17" charset="-127"/>
              </a:rPr>
              <a:t>#include &lt;</a:t>
            </a:r>
            <a:r>
              <a:rPr lang="en-US" altLang="ko-KR" sz="1800" dirty="0" err="1">
                <a:ea typeface="바탕체" pitchFamily="17" charset="-127"/>
              </a:rPr>
              <a:t>ourhdr.h</a:t>
            </a:r>
            <a:r>
              <a:rPr lang="en-US" altLang="ko-KR" sz="1800" dirty="0">
                <a:ea typeface="바탕체" pitchFamily="17" charset="-127"/>
              </a:rPr>
              <a:t>&gt; /* Appendix B in Stevens' Book </a:t>
            </a:r>
            <a:r>
              <a:rPr lang="en-US" altLang="ko-KR" sz="1800" dirty="0" smtClean="0">
                <a:ea typeface="바탕체" pitchFamily="17" charset="-127"/>
              </a:rPr>
              <a:t>– </a:t>
            </a:r>
            <a:r>
              <a:rPr lang="ko-KR" altLang="en-US" sz="1800" dirty="0" smtClean="0">
                <a:ea typeface="바탕체" pitchFamily="17" charset="-127"/>
              </a:rPr>
              <a:t>필요한 헤더</a:t>
            </a:r>
            <a:r>
              <a:rPr lang="en-US" altLang="ko-KR" sz="1800" dirty="0" smtClean="0">
                <a:ea typeface="바탕체" pitchFamily="17" charset="-127"/>
              </a:rPr>
              <a:t>*/</a:t>
            </a:r>
            <a:endParaRPr lang="en-US" altLang="ko-KR" sz="1800" dirty="0">
              <a:ea typeface="바탕체" pitchFamily="17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#</a:t>
            </a:r>
            <a:r>
              <a:rPr lang="en-US" altLang="ko-KR" sz="1800" dirty="0">
                <a:ea typeface="바탕체" pitchFamily="17" charset="-127"/>
              </a:rPr>
              <a:t>include &lt;</a:t>
            </a:r>
            <a:r>
              <a:rPr lang="en-US" altLang="ko-KR" sz="1800" dirty="0" err="1">
                <a:ea typeface="바탕체" pitchFamily="17" charset="-127"/>
              </a:rPr>
              <a:t>stdio.h</a:t>
            </a:r>
            <a:r>
              <a:rPr lang="en-US" altLang="ko-KR" sz="1800" dirty="0">
                <a:ea typeface="바탕체" pitchFamily="17" charset="-12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#include </a:t>
            </a:r>
            <a:r>
              <a:rPr lang="en-US" altLang="ko-KR" sz="1800" dirty="0">
                <a:ea typeface="바탕체" pitchFamily="17" charset="-127"/>
              </a:rPr>
              <a:t>&lt;</a:t>
            </a:r>
            <a:r>
              <a:rPr lang="en-US" altLang="ko-KR" sz="1800" dirty="0" err="1">
                <a:ea typeface="바탕체" pitchFamily="17" charset="-127"/>
              </a:rPr>
              <a:t>stdlib.h</a:t>
            </a:r>
            <a:r>
              <a:rPr lang="en-US" altLang="ko-KR" sz="1800" dirty="0">
                <a:ea typeface="바탕체" pitchFamily="17" charset="-12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#</a:t>
            </a:r>
            <a:r>
              <a:rPr lang="en-US" altLang="ko-KR" sz="1800" dirty="0">
                <a:ea typeface="바탕체" pitchFamily="17" charset="-127"/>
              </a:rPr>
              <a:t>include &lt;</a:t>
            </a:r>
            <a:r>
              <a:rPr lang="en-US" altLang="ko-KR" sz="1800" dirty="0" err="1">
                <a:ea typeface="바탕체" pitchFamily="17" charset="-127"/>
              </a:rPr>
              <a:t>unistd.h</a:t>
            </a:r>
            <a:r>
              <a:rPr lang="en-US" altLang="ko-KR" sz="1800" dirty="0">
                <a:ea typeface="바탕체" pitchFamily="17" charset="-12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#</a:t>
            </a:r>
            <a:r>
              <a:rPr lang="en-US" altLang="ko-KR" sz="1800" dirty="0">
                <a:ea typeface="바탕체" pitchFamily="17" charset="-127"/>
              </a:rPr>
              <a:t>include &lt;</a:t>
            </a:r>
            <a:r>
              <a:rPr lang="en-US" altLang="ko-KR" sz="1800" dirty="0" err="1">
                <a:ea typeface="바탕체" pitchFamily="17" charset="-127"/>
              </a:rPr>
              <a:t>string.h</a:t>
            </a:r>
            <a:r>
              <a:rPr lang="en-US" altLang="ko-KR" sz="1800" dirty="0">
                <a:ea typeface="바탕체" pitchFamily="17" charset="-12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dirty="0" smtClean="0">
              <a:ea typeface="바탕체" pitchFamily="17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dirty="0" smtClean="0">
              <a:ea typeface="바탕체" pitchFamily="17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err="1" smtClean="0">
                <a:ea typeface="바탕체" pitchFamily="17" charset="-127"/>
              </a:rPr>
              <a:t>int</a:t>
            </a:r>
            <a:r>
              <a:rPr lang="en-US" altLang="ko-KR" sz="1800" dirty="0" smtClean="0">
                <a:ea typeface="바탕체" pitchFamily="17" charset="-127"/>
              </a:rPr>
              <a:t> main(</a:t>
            </a:r>
            <a:r>
              <a:rPr lang="en-US" altLang="ko-KR" sz="1800" dirty="0" err="1" smtClean="0">
                <a:ea typeface="바탕체" pitchFamily="17" charset="-127"/>
              </a:rPr>
              <a:t>int</a:t>
            </a:r>
            <a:r>
              <a:rPr lang="en-US" altLang="ko-KR" sz="1800" dirty="0" smtClean="0">
                <a:ea typeface="바탕체" pitchFamily="17" charset="-127"/>
              </a:rPr>
              <a:t> </a:t>
            </a:r>
            <a:r>
              <a:rPr lang="en-US" altLang="ko-KR" sz="1800" dirty="0" err="1" smtClean="0">
                <a:ea typeface="바탕체" pitchFamily="17" charset="-127"/>
              </a:rPr>
              <a:t>argc</a:t>
            </a:r>
            <a:r>
              <a:rPr lang="en-US" altLang="ko-KR" sz="1800" dirty="0" smtClean="0">
                <a:ea typeface="바탕체" pitchFamily="17" charset="-127"/>
              </a:rPr>
              <a:t>, char *</a:t>
            </a:r>
            <a:r>
              <a:rPr lang="en-US" altLang="ko-KR" sz="1800" dirty="0" err="1" smtClean="0">
                <a:ea typeface="바탕체" pitchFamily="17" charset="-127"/>
              </a:rPr>
              <a:t>argv</a:t>
            </a:r>
            <a:r>
              <a:rPr lang="en-US" altLang="ko-KR" sz="1800" dirty="0" smtClean="0">
                <a:ea typeface="바탕체" pitchFamily="17" charset="-127"/>
              </a:rPr>
              <a:t>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</a:t>
            </a:r>
            <a:r>
              <a:rPr lang="en-US" altLang="ko-KR" sz="1800" dirty="0" err="1" smtClean="0">
                <a:ea typeface="바탕체" pitchFamily="17" charset="-127"/>
              </a:rPr>
              <a:t>int</a:t>
            </a:r>
            <a:r>
              <a:rPr lang="en-US" altLang="ko-KR" sz="1800" dirty="0" smtClean="0">
                <a:ea typeface="바탕체" pitchFamily="17" charset="-127"/>
              </a:rPr>
              <a:t>   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dirty="0" smtClean="0">
              <a:ea typeface="바탕체" pitchFamily="17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for (i = 0; i &lt; </a:t>
            </a:r>
            <a:r>
              <a:rPr lang="en-US" altLang="ko-KR" sz="1800" dirty="0" err="1" smtClean="0">
                <a:ea typeface="바탕체" pitchFamily="17" charset="-127"/>
              </a:rPr>
              <a:t>argc</a:t>
            </a:r>
            <a:r>
              <a:rPr lang="en-US" altLang="ko-KR" sz="1800" dirty="0" smtClean="0">
                <a:ea typeface="바탕체" pitchFamily="17" charset="-127"/>
              </a:rPr>
              <a:t>; i++)  /* echo all command-line </a:t>
            </a:r>
            <a:r>
              <a:rPr lang="en-US" altLang="ko-KR" sz="1800" dirty="0" err="1" smtClean="0">
                <a:ea typeface="바탕체" pitchFamily="17" charset="-127"/>
              </a:rPr>
              <a:t>args</a:t>
            </a:r>
            <a:r>
              <a:rPr lang="en-US" altLang="ko-KR" sz="1800" dirty="0" smtClean="0">
                <a:ea typeface="바탕체" pitchFamily="17" charset="-127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  </a:t>
            </a:r>
            <a:r>
              <a:rPr lang="en-US" altLang="ko-KR" sz="1800" dirty="0" err="1" smtClean="0">
                <a:ea typeface="바탕체" pitchFamily="17" charset="-127"/>
              </a:rPr>
              <a:t>printf</a:t>
            </a:r>
            <a:r>
              <a:rPr lang="en-US" altLang="ko-KR" sz="1800" dirty="0" smtClean="0">
                <a:ea typeface="바탕체" pitchFamily="17" charset="-127"/>
              </a:rPr>
              <a:t>("</a:t>
            </a:r>
            <a:r>
              <a:rPr lang="en-US" altLang="ko-KR" sz="1800" dirty="0" err="1" smtClean="0">
                <a:ea typeface="바탕체" pitchFamily="17" charset="-127"/>
              </a:rPr>
              <a:t>argv</a:t>
            </a:r>
            <a:r>
              <a:rPr lang="en-US" altLang="ko-KR" sz="1800" dirty="0" smtClean="0">
                <a:ea typeface="바탕체" pitchFamily="17" charset="-127"/>
              </a:rPr>
              <a:t>[%d]: %s\n", i, </a:t>
            </a:r>
            <a:r>
              <a:rPr lang="en-US" altLang="ko-KR" sz="1800" dirty="0" err="1" smtClean="0">
                <a:ea typeface="바탕체" pitchFamily="17" charset="-127"/>
              </a:rPr>
              <a:t>argv</a:t>
            </a:r>
            <a:r>
              <a:rPr lang="en-US" altLang="ko-KR" sz="1800" dirty="0" smtClean="0">
                <a:ea typeface="바탕체" pitchFamily="17" charset="-127"/>
              </a:rPr>
              <a:t>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exit(0);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}</a:t>
            </a:r>
          </a:p>
        </p:txBody>
      </p:sp>
      <p:sp>
        <p:nvSpPr>
          <p:cNvPr id="2867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6.4 Command-Line Arguments : </a:t>
            </a:r>
            <a:r>
              <a:rPr lang="ko-KR" altLang="en-US" dirty="0" smtClean="0"/>
              <a:t>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7E641F7-A331-4C7B-97EB-3E0B559079EC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4294967295"/>
          </p:nvPr>
        </p:nvSpPr>
        <p:spPr>
          <a:xfrm>
            <a:off x="1309688" y="1285875"/>
            <a:ext cx="8928100" cy="4259842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// </a:t>
            </a:r>
            <a:r>
              <a:rPr lang="en-US" altLang="ko-KR" sz="1800" dirty="0">
                <a:ea typeface="바탕체" pitchFamily="17" charset="-127"/>
              </a:rPr>
              <a:t>#include &lt;</a:t>
            </a:r>
            <a:r>
              <a:rPr lang="en-US" altLang="ko-KR" sz="1800" dirty="0" err="1">
                <a:ea typeface="바탕체" pitchFamily="17" charset="-127"/>
              </a:rPr>
              <a:t>ourhdr.h</a:t>
            </a:r>
            <a:r>
              <a:rPr lang="en-US" altLang="ko-KR" sz="1800" dirty="0">
                <a:ea typeface="바탕체" pitchFamily="17" charset="-127"/>
              </a:rPr>
              <a:t>&gt; /* Appendix B in Stevens' Book – </a:t>
            </a:r>
            <a:r>
              <a:rPr lang="ko-KR" altLang="en-US" sz="1800" dirty="0">
                <a:ea typeface="바탕체" pitchFamily="17" charset="-127"/>
              </a:rPr>
              <a:t>필요한 헤더</a:t>
            </a:r>
            <a:r>
              <a:rPr lang="en-US" altLang="ko-KR" sz="1800" dirty="0">
                <a:ea typeface="바탕체" pitchFamily="17" charset="-127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ea typeface="바탕체" pitchFamily="17" charset="-127"/>
              </a:rPr>
              <a:t>#include &lt;</a:t>
            </a:r>
            <a:r>
              <a:rPr lang="en-US" altLang="ko-KR" sz="1800" dirty="0" err="1">
                <a:ea typeface="바탕체" pitchFamily="17" charset="-127"/>
              </a:rPr>
              <a:t>stdio.h</a:t>
            </a:r>
            <a:r>
              <a:rPr lang="en-US" altLang="ko-KR" sz="1800" dirty="0">
                <a:ea typeface="바탕체" pitchFamily="17" charset="-12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ea typeface="바탕체" pitchFamily="17" charset="-127"/>
              </a:rPr>
              <a:t>#include &lt;</a:t>
            </a:r>
            <a:r>
              <a:rPr lang="en-US" altLang="ko-KR" sz="1800" dirty="0" err="1">
                <a:ea typeface="바탕체" pitchFamily="17" charset="-127"/>
              </a:rPr>
              <a:t>stdlib.h</a:t>
            </a:r>
            <a:r>
              <a:rPr lang="en-US" altLang="ko-KR" sz="1800" dirty="0">
                <a:ea typeface="바탕체" pitchFamily="17" charset="-12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ea typeface="바탕체" pitchFamily="17" charset="-127"/>
              </a:rPr>
              <a:t>#include &lt;</a:t>
            </a:r>
            <a:r>
              <a:rPr lang="en-US" altLang="ko-KR" sz="1800" dirty="0" err="1">
                <a:ea typeface="바탕체" pitchFamily="17" charset="-127"/>
              </a:rPr>
              <a:t>unistd.h</a:t>
            </a:r>
            <a:r>
              <a:rPr lang="en-US" altLang="ko-KR" sz="1800" dirty="0">
                <a:ea typeface="바탕체" pitchFamily="17" charset="-12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ea typeface="바탕체" pitchFamily="17" charset="-127"/>
              </a:rPr>
              <a:t>#include &lt;</a:t>
            </a:r>
            <a:r>
              <a:rPr lang="en-US" altLang="ko-KR" sz="1800" dirty="0" err="1">
                <a:ea typeface="바탕체" pitchFamily="17" charset="-127"/>
              </a:rPr>
              <a:t>string.h</a:t>
            </a:r>
            <a:r>
              <a:rPr lang="en-US" altLang="ko-KR" sz="1800" dirty="0">
                <a:ea typeface="바탕체" pitchFamily="17" charset="-12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dirty="0" smtClean="0">
              <a:ea typeface="바탕체" pitchFamily="17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dirty="0" smtClean="0">
              <a:ea typeface="바탕체" pitchFamily="17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err="1" smtClean="0">
                <a:ea typeface="바탕체" pitchFamily="17" charset="-127"/>
              </a:rPr>
              <a:t>int</a:t>
            </a:r>
            <a:r>
              <a:rPr lang="en-US" altLang="ko-KR" sz="1800" dirty="0" smtClean="0">
                <a:ea typeface="바탕체" pitchFamily="17" charset="-127"/>
              </a:rPr>
              <a:t> main(</a:t>
            </a:r>
            <a:r>
              <a:rPr lang="en-US" altLang="ko-KR" sz="1800" dirty="0" err="1" smtClean="0">
                <a:ea typeface="바탕체" pitchFamily="17" charset="-127"/>
              </a:rPr>
              <a:t>int</a:t>
            </a:r>
            <a:r>
              <a:rPr lang="en-US" altLang="ko-KR" sz="1800" dirty="0" smtClean="0">
                <a:ea typeface="바탕체" pitchFamily="17" charset="-127"/>
              </a:rPr>
              <a:t> </a:t>
            </a:r>
            <a:r>
              <a:rPr lang="en-US" altLang="ko-KR" sz="1800" dirty="0" err="1" smtClean="0">
                <a:ea typeface="바탕체" pitchFamily="17" charset="-127"/>
              </a:rPr>
              <a:t>argc</a:t>
            </a:r>
            <a:r>
              <a:rPr lang="en-US" altLang="ko-KR" sz="1800" dirty="0" smtClean="0">
                <a:ea typeface="바탕체" pitchFamily="17" charset="-127"/>
              </a:rPr>
              <a:t>, char *</a:t>
            </a:r>
            <a:r>
              <a:rPr lang="en-US" altLang="ko-KR" sz="1800" dirty="0" err="1" smtClean="0">
                <a:ea typeface="바탕체" pitchFamily="17" charset="-127"/>
              </a:rPr>
              <a:t>argv</a:t>
            </a:r>
            <a:r>
              <a:rPr lang="en-US" altLang="ko-KR" sz="1800" dirty="0" smtClean="0">
                <a:ea typeface="바탕체" pitchFamily="17" charset="-127"/>
              </a:rPr>
              <a:t>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</a:t>
            </a:r>
            <a:r>
              <a:rPr lang="en-US" altLang="ko-KR" sz="1800" dirty="0" err="1" smtClean="0">
                <a:ea typeface="바탕체" pitchFamily="17" charset="-127"/>
              </a:rPr>
              <a:t>int</a:t>
            </a:r>
            <a:r>
              <a:rPr lang="en-US" altLang="ko-KR" sz="1800" dirty="0" smtClean="0">
                <a:ea typeface="바탕체" pitchFamily="17" charset="-127"/>
              </a:rPr>
              <a:t> 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char **p = </a:t>
            </a:r>
            <a:r>
              <a:rPr lang="en-US" altLang="ko-KR" sz="1800" dirty="0" err="1" smtClean="0">
                <a:ea typeface="바탕체" pitchFamily="17" charset="-127"/>
              </a:rPr>
              <a:t>argv</a:t>
            </a:r>
            <a:r>
              <a:rPr lang="en-US" altLang="ko-KR" sz="1800" dirty="0" smtClean="0">
                <a:ea typeface="바탕체" pitchFamily="17" charset="-127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while (*p)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  </a:t>
            </a:r>
            <a:r>
              <a:rPr lang="en-US" altLang="ko-KR" sz="1800" dirty="0" err="1" smtClean="0">
                <a:ea typeface="바탕체" pitchFamily="17" charset="-127"/>
              </a:rPr>
              <a:t>printf</a:t>
            </a:r>
            <a:r>
              <a:rPr lang="en-US" altLang="ko-KR" sz="1800" dirty="0" smtClean="0">
                <a:ea typeface="바탕체" pitchFamily="17" charset="-127"/>
              </a:rPr>
              <a:t>("</a:t>
            </a:r>
            <a:r>
              <a:rPr lang="en-US" altLang="ko-KR" sz="1800" dirty="0" err="1" smtClean="0">
                <a:ea typeface="바탕체" pitchFamily="17" charset="-127"/>
              </a:rPr>
              <a:t>argv</a:t>
            </a:r>
            <a:r>
              <a:rPr lang="en-US" altLang="ko-KR" sz="1800" dirty="0" smtClean="0">
                <a:ea typeface="바탕체" pitchFamily="17" charset="-127"/>
              </a:rPr>
              <a:t>[%d]: %s\n", i++, *p++);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  exit(0);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ea typeface="바탕체" pitchFamily="17" charset="-127"/>
              </a:rPr>
              <a:t>}</a:t>
            </a:r>
          </a:p>
        </p:txBody>
      </p:sp>
      <p:sp>
        <p:nvSpPr>
          <p:cNvPr id="2970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6.4 Command-Line Arguments : </a:t>
            </a:r>
            <a:r>
              <a:rPr lang="ko-KR" altLang="en-US" dirty="0" smtClean="0"/>
              <a:t>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E7FED02-0C11-41FA-B3D4-410A80F4D49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4294967295"/>
          </p:nvPr>
        </p:nvSpPr>
        <p:spPr>
          <a:xfrm>
            <a:off x="1166813" y="1285875"/>
            <a:ext cx="8928100" cy="1458913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Environment variable is transmitted from the parent process to the child process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Environment variable set up in files </a:t>
            </a:r>
            <a:r>
              <a:rPr lang="en-US" altLang="ko-KR" sz="2000" dirty="0"/>
              <a:t>(.</a:t>
            </a:r>
            <a:r>
              <a:rPr lang="en-US" altLang="ko-KR" sz="2000" dirty="0" err="1" smtClean="0"/>
              <a:t>bashrc</a:t>
            </a:r>
            <a:r>
              <a:rPr lang="en-US" altLang="ko-KR" sz="2000" dirty="0" smtClean="0"/>
              <a:t>, .login, or .</a:t>
            </a:r>
            <a:r>
              <a:rPr lang="en-US" altLang="ko-KR" sz="2000" dirty="0" err="1" smtClean="0"/>
              <a:t>cshrc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3072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600643A-64A0-4074-A0F8-8A75925BEDF4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4294967295"/>
          </p:nvPr>
        </p:nvSpPr>
        <p:spPr>
          <a:xfrm>
            <a:off x="1166813" y="1285875"/>
            <a:ext cx="8928100" cy="3760788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Environment variable: name = value</a:t>
            </a:r>
          </a:p>
          <a:p>
            <a:pPr eaLnBrk="1" hangingPunct="1"/>
            <a:endParaRPr lang="en-US" altLang="ko-KR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바탕체" pitchFamily="17" charset="-127"/>
              </a:rPr>
              <a:t>$ env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바탕체" pitchFamily="17" charset="-127"/>
              </a:rPr>
              <a:t>USER=lsj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바탕체" pitchFamily="17" charset="-127"/>
              </a:rPr>
              <a:t>LOGNAME=lsj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바탕체" pitchFamily="17" charset="-127"/>
              </a:rPr>
              <a:t>HOME=/user1/lsj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바탕체" pitchFamily="17" charset="-127"/>
              </a:rPr>
              <a:t>PATH=/bin:/usr/bin:/usr/local/bin:/usr/ccs/bin:/usr/ucb:/usr/openwin/bin:/etc:.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바탕체" pitchFamily="17" charset="-127"/>
              </a:rPr>
              <a:t>MAIL=/var/mail/lsj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바탕체" pitchFamily="17" charset="-127"/>
              </a:rPr>
              <a:t>SHELL=/bin/csh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3174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7AB0C28-3424-4520-BEDB-7D78120FF91E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4294967295"/>
          </p:nvPr>
        </p:nvSpPr>
        <p:spPr>
          <a:xfrm>
            <a:off x="1166813" y="1285875"/>
            <a:ext cx="8928100" cy="3897313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Using global variable </a:t>
            </a:r>
            <a:r>
              <a:rPr lang="en-US" altLang="ko-KR" sz="2000" dirty="0" smtClean="0">
                <a:latin typeface="Times New Roman" pitchFamily="18" charset="0"/>
              </a:rPr>
              <a:t>“</a:t>
            </a:r>
            <a:r>
              <a:rPr lang="en-US" altLang="ko-KR" sz="2000" dirty="0" smtClean="0"/>
              <a:t>environ</a:t>
            </a:r>
            <a:r>
              <a:rPr lang="en-US" altLang="ko-KR" sz="2000" dirty="0" smtClean="0">
                <a:latin typeface="Times New Roman" pitchFamily="18" charset="0"/>
              </a:rPr>
              <a:t>”</a:t>
            </a:r>
            <a:r>
              <a:rPr lang="en-US" altLang="ko-KR" sz="2000" dirty="0" smtClean="0"/>
              <a:t>, access environment variables:</a:t>
            </a:r>
          </a:p>
          <a:p>
            <a:pPr lvl="1" eaLnBrk="1" hangingPunct="1"/>
            <a:r>
              <a:rPr lang="en-US" altLang="ko-KR" sz="1800" dirty="0" smtClean="0"/>
              <a:t>#include &lt;</a:t>
            </a:r>
            <a:r>
              <a:rPr lang="en-US" altLang="ko-KR" sz="1800" dirty="0" err="1" smtClean="0"/>
              <a:t>stdlib.h</a:t>
            </a:r>
            <a:r>
              <a:rPr lang="en-US" altLang="ko-KR" sz="1800" dirty="0" smtClean="0"/>
              <a:t>&gt;</a:t>
            </a:r>
          </a:p>
          <a:p>
            <a:pPr lvl="1" eaLnBrk="1" hangingPunct="1"/>
            <a:r>
              <a:rPr lang="en-US" altLang="ko-KR" sz="1800" dirty="0" smtClean="0"/>
              <a:t>extern char ** environ;</a:t>
            </a:r>
          </a:p>
          <a:p>
            <a:pPr lvl="1" eaLnBrk="1" hangingPunct="1"/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Each environment variable is made up of strings of the form </a:t>
            </a:r>
            <a:r>
              <a:rPr lang="en-US" altLang="ko-KR" sz="2000" dirty="0" smtClean="0">
                <a:latin typeface="Times New Roman" pitchFamily="18" charset="0"/>
              </a:rPr>
              <a:t>“</a:t>
            </a:r>
            <a:r>
              <a:rPr lang="en-US" altLang="ko-KR" sz="2000" dirty="0" smtClean="0"/>
              <a:t>name=value</a:t>
            </a:r>
            <a:r>
              <a:rPr lang="en-US" altLang="ko-KR" sz="2000" dirty="0" smtClean="0">
                <a:latin typeface="Times New Roman" pitchFamily="18" charset="0"/>
              </a:rPr>
              <a:t>”</a:t>
            </a:r>
            <a:endParaRPr lang="en-US" altLang="ko-KR" sz="2000" dirty="0" smtClean="0"/>
          </a:p>
          <a:p>
            <a:pPr lvl="1" eaLnBrk="1" hangingPunct="1"/>
            <a:r>
              <a:rPr lang="en-US" altLang="ko-KR" sz="1800" dirty="0" smtClean="0"/>
              <a:t>Each string ends with </a:t>
            </a:r>
            <a:r>
              <a:rPr lang="en-US" altLang="ko-KR" sz="1800" dirty="0" smtClean="0">
                <a:latin typeface="Times New Roman" pitchFamily="18" charset="0"/>
              </a:rPr>
              <a:t>‘</a:t>
            </a:r>
            <a:r>
              <a:rPr lang="en-US" altLang="ko-KR" sz="1800" dirty="0" smtClean="0"/>
              <a:t>\0</a:t>
            </a:r>
            <a:r>
              <a:rPr lang="en-US" altLang="ko-KR" sz="1800" dirty="0" smtClean="0">
                <a:latin typeface="Times New Roman" pitchFamily="18" charset="0"/>
              </a:rPr>
              <a:t>’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Last environment variable list is null pointer.</a:t>
            </a:r>
          </a:p>
          <a:p>
            <a:pPr lvl="1" eaLnBrk="1" hangingPunct="1"/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Same structure as </a:t>
            </a:r>
            <a:r>
              <a:rPr lang="en-US" altLang="ko-KR" sz="2000" dirty="0" err="1" smtClean="0"/>
              <a:t>argv</a:t>
            </a:r>
            <a:endParaRPr lang="en-US" altLang="ko-KR" sz="2000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3277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Environment list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A934D136-1397-420B-8A1C-0C0FB129AB4C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3795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Environment list</a:t>
            </a:r>
            <a:endParaRPr lang="ko-KR" altLang="en-US" dirty="0" smtClean="0"/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1677988" y="1428750"/>
            <a:ext cx="7724775" cy="3703638"/>
            <a:chOff x="336" y="1119"/>
            <a:chExt cx="4866" cy="2333"/>
          </a:xfrm>
        </p:grpSpPr>
        <p:sp>
          <p:nvSpPr>
            <p:cNvPr id="33797" name="Rectangle 6"/>
            <p:cNvSpPr>
              <a:spLocks noChangeArrowheads="1"/>
            </p:cNvSpPr>
            <p:nvPr/>
          </p:nvSpPr>
          <p:spPr bwMode="auto">
            <a:xfrm>
              <a:off x="2097" y="1580"/>
              <a:ext cx="864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798" name="Line 7"/>
            <p:cNvSpPr>
              <a:spLocks noChangeShapeType="1"/>
            </p:cNvSpPr>
            <p:nvPr/>
          </p:nvSpPr>
          <p:spPr bwMode="auto">
            <a:xfrm>
              <a:off x="2097" y="17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799" name="Line 8"/>
            <p:cNvSpPr>
              <a:spLocks noChangeShapeType="1"/>
            </p:cNvSpPr>
            <p:nvPr/>
          </p:nvSpPr>
          <p:spPr bwMode="auto">
            <a:xfrm>
              <a:off x="2097" y="196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0" name="Line 9"/>
            <p:cNvSpPr>
              <a:spLocks noChangeShapeType="1"/>
            </p:cNvSpPr>
            <p:nvPr/>
          </p:nvSpPr>
          <p:spPr bwMode="auto">
            <a:xfrm>
              <a:off x="2097" y="21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1" name="Line 10"/>
            <p:cNvSpPr>
              <a:spLocks noChangeShapeType="1"/>
            </p:cNvSpPr>
            <p:nvPr/>
          </p:nvSpPr>
          <p:spPr bwMode="auto">
            <a:xfrm>
              <a:off x="2097" y="23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2" name="Line 11"/>
            <p:cNvSpPr>
              <a:spLocks noChangeShapeType="1"/>
            </p:cNvSpPr>
            <p:nvPr/>
          </p:nvSpPr>
          <p:spPr bwMode="auto">
            <a:xfrm>
              <a:off x="2097" y="25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3" name="Line 12"/>
            <p:cNvSpPr>
              <a:spLocks noChangeShapeType="1"/>
            </p:cNvSpPr>
            <p:nvPr/>
          </p:nvSpPr>
          <p:spPr bwMode="auto">
            <a:xfrm>
              <a:off x="2097" y="32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>
              <a:off x="2097" y="30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5" name="Rectangle 14"/>
            <p:cNvSpPr>
              <a:spLocks noChangeArrowheads="1"/>
            </p:cNvSpPr>
            <p:nvPr/>
          </p:nvSpPr>
          <p:spPr bwMode="auto">
            <a:xfrm>
              <a:off x="993" y="15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06" name="Line 15"/>
            <p:cNvSpPr>
              <a:spLocks noChangeShapeType="1"/>
            </p:cNvSpPr>
            <p:nvPr/>
          </p:nvSpPr>
          <p:spPr bwMode="auto">
            <a:xfrm>
              <a:off x="1425" y="16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7" name="Line 16"/>
            <p:cNvSpPr>
              <a:spLocks noChangeShapeType="1"/>
            </p:cNvSpPr>
            <p:nvPr/>
          </p:nvSpPr>
          <p:spPr bwMode="auto">
            <a:xfrm>
              <a:off x="2961" y="16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8" name="Line 17"/>
            <p:cNvSpPr>
              <a:spLocks noChangeShapeType="1"/>
            </p:cNvSpPr>
            <p:nvPr/>
          </p:nvSpPr>
          <p:spPr bwMode="auto">
            <a:xfrm>
              <a:off x="2961" y="18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9" name="Line 18"/>
            <p:cNvSpPr>
              <a:spLocks noChangeShapeType="1"/>
            </p:cNvSpPr>
            <p:nvPr/>
          </p:nvSpPr>
          <p:spPr bwMode="auto">
            <a:xfrm>
              <a:off x="2961" y="20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0" name="Line 19"/>
            <p:cNvSpPr>
              <a:spLocks noChangeShapeType="1"/>
            </p:cNvSpPr>
            <p:nvPr/>
          </p:nvSpPr>
          <p:spPr bwMode="auto">
            <a:xfrm>
              <a:off x="2961" y="22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1" name="Line 20"/>
            <p:cNvSpPr>
              <a:spLocks noChangeShapeType="1"/>
            </p:cNvSpPr>
            <p:nvPr/>
          </p:nvSpPr>
          <p:spPr bwMode="auto">
            <a:xfrm>
              <a:off x="2961" y="24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2" name="Line 21"/>
            <p:cNvSpPr>
              <a:spLocks noChangeShapeType="1"/>
            </p:cNvSpPr>
            <p:nvPr/>
          </p:nvSpPr>
          <p:spPr bwMode="auto">
            <a:xfrm>
              <a:off x="2961" y="31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3" name="Text Box 22"/>
            <p:cNvSpPr txBox="1">
              <a:spLocks noChangeArrowheads="1"/>
            </p:cNvSpPr>
            <p:nvPr/>
          </p:nvSpPr>
          <p:spPr bwMode="auto">
            <a:xfrm>
              <a:off x="3681" y="1544"/>
              <a:ext cx="73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"USER=lsj"</a:t>
              </a:r>
            </a:p>
          </p:txBody>
        </p:sp>
        <p:sp>
          <p:nvSpPr>
            <p:cNvPr id="33814" name="Text Box 23"/>
            <p:cNvSpPr txBox="1">
              <a:spLocks noChangeArrowheads="1"/>
            </p:cNvSpPr>
            <p:nvPr/>
          </p:nvSpPr>
          <p:spPr bwMode="auto">
            <a:xfrm>
              <a:off x="3681" y="1736"/>
              <a:ext cx="104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"LOGNAME=lsj"</a:t>
              </a:r>
            </a:p>
          </p:txBody>
        </p:sp>
        <p:sp>
          <p:nvSpPr>
            <p:cNvPr id="33815" name="Text Box 24"/>
            <p:cNvSpPr txBox="1">
              <a:spLocks noChangeArrowheads="1"/>
            </p:cNvSpPr>
            <p:nvPr/>
          </p:nvSpPr>
          <p:spPr bwMode="auto">
            <a:xfrm>
              <a:off x="3681" y="1928"/>
              <a:ext cx="12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"HOME=/user1/lsj"</a:t>
              </a:r>
            </a:p>
          </p:txBody>
        </p:sp>
        <p:sp>
          <p:nvSpPr>
            <p:cNvPr id="33816" name="Text Box 25"/>
            <p:cNvSpPr txBox="1">
              <a:spLocks noChangeArrowheads="1"/>
            </p:cNvSpPr>
            <p:nvPr/>
          </p:nvSpPr>
          <p:spPr bwMode="auto">
            <a:xfrm>
              <a:off x="3681" y="2120"/>
              <a:ext cx="15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kumimoji="0" lang="en-US" altLang="ko-KR" sz="1600">
                  <a:latin typeface="맑은 고딕" pitchFamily="50" charset="-127"/>
                  <a:ea typeface="맑은 고딕" pitchFamily="50" charset="-127"/>
                </a:rPr>
                <a:t>PATH=/bin:/usr/local…"</a:t>
              </a:r>
              <a:endParaRPr lang="en-US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17" name="Text Box 26"/>
            <p:cNvSpPr txBox="1">
              <a:spLocks noChangeArrowheads="1"/>
            </p:cNvSpPr>
            <p:nvPr/>
          </p:nvSpPr>
          <p:spPr bwMode="auto">
            <a:xfrm>
              <a:off x="3681" y="2346"/>
              <a:ext cx="135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"MAIL </a:t>
              </a:r>
              <a:r>
                <a:rPr kumimoji="0" lang="en-US" altLang="ko-KR" sz="1600">
                  <a:latin typeface="맑은 고딕" pitchFamily="50" charset="-127"/>
                  <a:ea typeface="맑은 고딕" pitchFamily="50" charset="-127"/>
                </a:rPr>
                <a:t>=/var/mail/lsj"</a:t>
              </a:r>
            </a:p>
          </p:txBody>
        </p:sp>
        <p:sp>
          <p:nvSpPr>
            <p:cNvPr id="33818" name="Text Box 27"/>
            <p:cNvSpPr txBox="1">
              <a:spLocks noChangeArrowheads="1"/>
            </p:cNvSpPr>
            <p:nvPr/>
          </p:nvSpPr>
          <p:spPr bwMode="auto">
            <a:xfrm>
              <a:off x="3681" y="3054"/>
              <a:ext cx="114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kumimoji="0" lang="en-US" altLang="ko-KR" sz="1600">
                  <a:latin typeface="맑은 고딕" pitchFamily="50" charset="-127"/>
                  <a:ea typeface="맑은 고딕" pitchFamily="50" charset="-127"/>
                </a:rPr>
                <a:t>SHELL=/bin/csh"</a:t>
              </a:r>
              <a:endParaRPr lang="en-US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19" name="Text Box 28"/>
            <p:cNvSpPr txBox="1">
              <a:spLocks noChangeArrowheads="1"/>
            </p:cNvSpPr>
            <p:nvPr/>
          </p:nvSpPr>
          <p:spPr bwMode="auto">
            <a:xfrm>
              <a:off x="2333" y="3212"/>
              <a:ext cx="4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NULL</a:t>
              </a:r>
            </a:p>
          </p:txBody>
        </p:sp>
        <p:sp>
          <p:nvSpPr>
            <p:cNvPr id="33820" name="Text Box 29"/>
            <p:cNvSpPr txBox="1">
              <a:spLocks noChangeArrowheads="1"/>
            </p:cNvSpPr>
            <p:nvPr/>
          </p:nvSpPr>
          <p:spPr bwMode="auto">
            <a:xfrm>
              <a:off x="336" y="1528"/>
              <a:ext cx="5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environ:</a:t>
              </a:r>
            </a:p>
          </p:txBody>
        </p:sp>
        <p:sp>
          <p:nvSpPr>
            <p:cNvPr id="33821" name="Text Box 30"/>
            <p:cNvSpPr txBox="1">
              <a:spLocks noChangeArrowheads="1"/>
            </p:cNvSpPr>
            <p:nvPr/>
          </p:nvSpPr>
          <p:spPr bwMode="auto">
            <a:xfrm>
              <a:off x="811" y="1148"/>
              <a:ext cx="92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environment </a:t>
              </a:r>
            </a:p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pointer</a:t>
              </a:r>
            </a:p>
          </p:txBody>
        </p:sp>
        <p:sp>
          <p:nvSpPr>
            <p:cNvPr id="33822" name="Text Box 31"/>
            <p:cNvSpPr txBox="1">
              <a:spLocks noChangeArrowheads="1"/>
            </p:cNvSpPr>
            <p:nvPr/>
          </p:nvSpPr>
          <p:spPr bwMode="auto">
            <a:xfrm>
              <a:off x="2069" y="1153"/>
              <a:ext cx="88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environment</a:t>
              </a:r>
            </a:p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list</a:t>
              </a:r>
            </a:p>
          </p:txBody>
        </p:sp>
        <p:sp>
          <p:nvSpPr>
            <p:cNvPr id="33823" name="Text Box 32"/>
            <p:cNvSpPr txBox="1">
              <a:spLocks noChangeArrowheads="1"/>
            </p:cNvSpPr>
            <p:nvPr/>
          </p:nvSpPr>
          <p:spPr bwMode="auto">
            <a:xfrm>
              <a:off x="3673" y="1119"/>
              <a:ext cx="88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environment</a:t>
              </a:r>
            </a:p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strings</a:t>
              </a:r>
            </a:p>
          </p:txBody>
        </p:sp>
        <p:sp>
          <p:nvSpPr>
            <p:cNvPr id="33824" name="Text Box 33"/>
            <p:cNvSpPr txBox="1">
              <a:spLocks noChangeArrowheads="1"/>
            </p:cNvSpPr>
            <p:nvPr/>
          </p:nvSpPr>
          <p:spPr bwMode="auto">
            <a:xfrm>
              <a:off x="2365" y="2653"/>
              <a:ext cx="20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B6DCFD9-5E53-48AA-9592-F7F09C6E35EF}" type="slidenum">
              <a:rPr lang="en-US" altLang="ko-KR" smtClean="0"/>
              <a:pPr/>
              <a:t>3</a:t>
            </a:fld>
            <a:r>
              <a:rPr lang="en-US" altLang="ko-KR" smtClean="0"/>
              <a:t> -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2924175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Process </a:t>
            </a:r>
            <a:r>
              <a:rPr lang="en-US" altLang="ko-KR" sz="2000" dirty="0" smtClean="0">
                <a:latin typeface="Times New Roman" pitchFamily="18" charset="0"/>
              </a:rPr>
              <a:t>–</a:t>
            </a:r>
            <a:r>
              <a:rPr lang="en-US" altLang="ko-KR" sz="2000" dirty="0" smtClean="0"/>
              <a:t> a program in execution</a:t>
            </a:r>
          </a:p>
          <a:p>
            <a:pPr lvl="1" eaLnBrk="1" hangingPunct="1"/>
            <a:r>
              <a:rPr lang="en-US" altLang="ko-KR" sz="1800" dirty="0" smtClean="0"/>
              <a:t>Concept of process is gradually advanced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sz="2000" dirty="0" smtClean="0"/>
              <a:t>Program is a passive substance </a:t>
            </a:r>
          </a:p>
          <a:p>
            <a:pPr lvl="1" eaLnBrk="1" hangingPunct="1"/>
            <a:r>
              <a:rPr lang="en-US" altLang="ko-KR" sz="1800" dirty="0" smtClean="0"/>
              <a:t>A saved file in disk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sz="2000" dirty="0" smtClean="0"/>
              <a:t>Process is an active substance </a:t>
            </a:r>
          </a:p>
          <a:p>
            <a:pPr lvl="1" eaLnBrk="1" hangingPunct="1"/>
            <a:r>
              <a:rPr lang="en-US" altLang="ko-KR" sz="1800" dirty="0" smtClean="0"/>
              <a:t>Has a program that specifies next running instructions</a:t>
            </a:r>
          </a:p>
        </p:txBody>
      </p:sp>
      <p:sp>
        <p:nvSpPr>
          <p:cNvPr id="7172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3E1150A-F103-4191-96DB-BE91020E067A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4294967295"/>
          </p:nvPr>
        </p:nvSpPr>
        <p:spPr>
          <a:xfrm>
            <a:off x="1238250" y="1071563"/>
            <a:ext cx="8928100" cy="4204442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#include &lt;</a:t>
            </a:r>
            <a:r>
              <a:rPr lang="en-US" altLang="ko-KR" sz="1800" dirty="0" err="1" smtClean="0"/>
              <a:t>stdlib.h</a:t>
            </a:r>
            <a:r>
              <a:rPr lang="en-US" altLang="ko-KR" sz="1800" dirty="0" smtClean="0"/>
              <a:t>&gt; /* </a:t>
            </a:r>
            <a:r>
              <a:rPr lang="en-US" altLang="ko-KR" sz="1800" dirty="0" err="1" smtClean="0"/>
              <a:t>viewenv.c</a:t>
            </a:r>
            <a:r>
              <a:rPr lang="en-US" altLang="ko-KR" sz="1800" dirty="0" smtClean="0"/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#include &lt;</a:t>
            </a:r>
            <a:r>
              <a:rPr lang="en-US" altLang="ko-KR" sz="1800" dirty="0" err="1" smtClean="0"/>
              <a:t>stdio.h</a:t>
            </a:r>
            <a:r>
              <a:rPr lang="en-US" altLang="ko-KR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extern char **environ;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char **</a:t>
            </a:r>
            <a:r>
              <a:rPr lang="en-US" altLang="ko-KR" sz="1800" dirty="0" err="1" smtClean="0"/>
              <a:t>env</a:t>
            </a:r>
            <a:r>
              <a:rPr lang="en-US" altLang="ko-KR" sz="1800" dirty="0" smtClean="0"/>
              <a:t> = environ;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while(*</a:t>
            </a:r>
            <a:r>
              <a:rPr lang="en-US" altLang="ko-KR" sz="1800" dirty="0" err="1" smtClean="0"/>
              <a:t>env</a:t>
            </a:r>
            <a:r>
              <a:rPr lang="en-US" altLang="ko-KR" sz="1800" dirty="0" smtClean="0"/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(“%s\n”,*</a:t>
            </a:r>
            <a:r>
              <a:rPr lang="en-US" altLang="ko-KR" sz="1800" dirty="0" err="1" smtClean="0"/>
              <a:t>env</a:t>
            </a:r>
            <a:r>
              <a:rPr lang="en-US" altLang="ko-KR" sz="1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env</a:t>
            </a:r>
            <a:r>
              <a:rPr lang="en-US" altLang="ko-KR" sz="1800" dirty="0" smtClean="0"/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}</a:t>
            </a:r>
          </a:p>
        </p:txBody>
      </p:sp>
      <p:sp>
        <p:nvSpPr>
          <p:cNvPr id="3482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</a:t>
            </a:r>
            <a:r>
              <a:rPr lang="ko-KR" altLang="en-US" dirty="0" smtClean="0"/>
              <a:t>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D341ECDB-60DD-4E0B-918A-72727E98C030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4294967295"/>
          </p:nvPr>
        </p:nvSpPr>
        <p:spPr>
          <a:xfrm>
            <a:off x="1238250" y="1227138"/>
            <a:ext cx="8928100" cy="44878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ko-KR" sz="1600" dirty="0" smtClean="0"/>
              <a:t>$ </a:t>
            </a:r>
            <a:r>
              <a:rPr kumimoji="0" lang="en-US" altLang="ko-KR" sz="1600" dirty="0" err="1" smtClean="0"/>
              <a:t>printenv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PWD=/root/process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HOSTNAME=</a:t>
            </a:r>
            <a:r>
              <a:rPr lang="en-US" altLang="ko-KR" sz="1600" dirty="0" err="1" smtClean="0"/>
              <a:t>localhost.localdomain</a:t>
            </a:r>
            <a:r>
              <a:rPr lang="en-US" altLang="ko-KR" sz="1600" dirty="0" smtClean="0"/>
              <a:t>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PVM_RSH=/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/bin/</a:t>
            </a:r>
            <a:r>
              <a:rPr lang="en-US" altLang="ko-KR" sz="1600" dirty="0" err="1" smtClean="0"/>
              <a:t>rsh</a:t>
            </a:r>
            <a:r>
              <a:rPr lang="en-US" altLang="ko-KR" sz="1600" dirty="0" smtClean="0"/>
              <a:t>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QTDIR=/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/lib/qt3-gcc2.96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LESSOPEN=|/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/bin/lesspipe.sh %s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XPVM_ROOT=/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/share/pvm3/</a:t>
            </a:r>
            <a:r>
              <a:rPr lang="en-US" altLang="ko-KR" sz="1600" dirty="0" err="1" smtClean="0"/>
              <a:t>xpvm</a:t>
            </a:r>
            <a:r>
              <a:rPr lang="en-US" altLang="ko-KR" sz="1600" dirty="0" smtClean="0"/>
              <a:t>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USER=root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LS_COLORS=no=00:fi=00:di=01;34:ln=01;36:pi=40;33:so=01;35:bd=40;33;01:cd=40;33;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1:or=01;05;37;41:mi=01;05;37;41:ex=01;32:*.cmd=01;32:*.exe=01;32:*.com=01;32:*.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tm=01;32:*.bat=01;32:*.sh=01;32:*.csh=01;32:*.tar=01;31:*.tgz=01;31:*.arj=01;31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*.taz=01;31:*.lzh=01;31:*.zip=01;31:*.z=01;31:*.Z=01;31:*.gz=01;31:*.bz2=01;31: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bz</a:t>
            </a:r>
            <a:r>
              <a:rPr lang="en-US" altLang="ko-KR" sz="1600" dirty="0" smtClean="0"/>
              <a:t>=01;31:*.</a:t>
            </a:r>
            <a:r>
              <a:rPr lang="en-US" altLang="ko-KR" sz="1600" dirty="0" err="1" smtClean="0"/>
              <a:t>tz</a:t>
            </a:r>
            <a:r>
              <a:rPr lang="en-US" altLang="ko-KR" sz="1600" dirty="0" smtClean="0"/>
              <a:t>=01;31:*.rpm=01;31:*.</a:t>
            </a:r>
            <a:r>
              <a:rPr lang="en-US" altLang="ko-KR" sz="1600" dirty="0" err="1" smtClean="0"/>
              <a:t>cpio</a:t>
            </a:r>
            <a:r>
              <a:rPr lang="en-US" altLang="ko-KR" sz="1600" dirty="0" smtClean="0"/>
              <a:t>=01;31:*.jpg=01;35:*.gif=01;35:*.bmp=01;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5:*.xbm=01;35:*.xpm=01;35:*.png=01;35:*.tif=01;35: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MAIL=/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/spool/mail/root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INPUTRC=/etc/</a:t>
            </a:r>
            <a:r>
              <a:rPr lang="en-US" altLang="ko-KR" sz="1600" dirty="0" err="1" smtClean="0"/>
              <a:t>inputrc</a:t>
            </a:r>
            <a:r>
              <a:rPr lang="en-US" altLang="ko-KR" sz="1600" dirty="0" smtClean="0"/>
              <a:t>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BASH_ENV=/root/.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LANG=en_US.iso885915</a:t>
            </a:r>
          </a:p>
        </p:txBody>
      </p:sp>
      <p:sp>
        <p:nvSpPr>
          <p:cNvPr id="3584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</a:t>
            </a:r>
            <a:r>
              <a:rPr lang="ko-KR" altLang="en-US" dirty="0" smtClean="0"/>
              <a:t>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180359B-8392-4465-9EBC-447E32C7D2DC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4294967295"/>
          </p:nvPr>
        </p:nvSpPr>
        <p:spPr>
          <a:xfrm>
            <a:off x="1238250" y="1227138"/>
            <a:ext cx="8928100" cy="3503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LOGNAME=root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SHLVL=1                   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SHELL=/bin/bash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USERNAME=root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HISTSIZE=1000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LAMHELPFILE=/etc/lam/lam-helpfile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PVM_ROOT=/usr/share/pvm3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HOME=/root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TERM=linux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SSH_ASKPASS=/usr/libexec/openssh/gnome-ssh-askpass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PATH=/usr/kerberos/sbin:/usr/kerberos/bin:/usr/local/sbin:/usr/local/bin:/sbin: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bin:/usr/sbin:/usr/bin:/usr/X11R6/bin:/root/bin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_=./a.out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smtClean="0"/>
              <a:t>OLDPWD=/root </a:t>
            </a:r>
          </a:p>
        </p:txBody>
      </p:sp>
      <p:sp>
        <p:nvSpPr>
          <p:cNvPr id="3686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</a:t>
            </a:r>
            <a:r>
              <a:rPr lang="ko-KR" altLang="en-US" dirty="0" smtClean="0"/>
              <a:t>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98C04FD-0757-4C64-9635-242D9EBA48F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33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4294967295"/>
          </p:nvPr>
        </p:nvSpPr>
        <p:spPr>
          <a:xfrm>
            <a:off x="1238250" y="2943225"/>
            <a:ext cx="8928100" cy="2012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Searches for the environment list for a string with the given name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When a match is found, returns the value associated with that name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It will return null  if the requested variable doesn</a:t>
            </a:r>
            <a:r>
              <a:rPr lang="en-US" altLang="ko-KR" sz="2000" dirty="0" smtClean="0">
                <a:latin typeface="Times New Roman" pitchFamily="18" charset="0"/>
              </a:rPr>
              <a:t>’</a:t>
            </a:r>
            <a:r>
              <a:rPr lang="en-US" altLang="ko-KR" sz="2000" dirty="0" smtClean="0"/>
              <a:t>t exist</a:t>
            </a:r>
          </a:p>
        </p:txBody>
      </p:sp>
      <p:sp>
        <p:nvSpPr>
          <p:cNvPr id="3789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</a:t>
            </a:r>
            <a:r>
              <a:rPr lang="en-US" altLang="ko-KR" dirty="0" err="1" smtClean="0"/>
              <a:t>getenv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309688" y="1214438"/>
            <a:ext cx="8858250" cy="1338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#include &lt;stdlib.h&gt;</a:t>
            </a:r>
          </a:p>
          <a:p>
            <a:pPr>
              <a:lnSpc>
                <a:spcPct val="90000"/>
              </a:lnSpc>
            </a:pP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char *getenv(const char *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	    Returns : pointer to value associated with name, NULL if not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827659D-E9D7-4DB8-AF13-9CEA0399ACE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idx="4294967295"/>
          </p:nvPr>
        </p:nvSpPr>
        <p:spPr>
          <a:xfrm>
            <a:off x="1238250" y="2943225"/>
            <a:ext cx="8928100" cy="1150938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Takes a string of the form name=value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/>
              <a:t> </a:t>
            </a:r>
          </a:p>
          <a:p>
            <a:pPr eaLnBrk="1" hangingPunct="1"/>
            <a:r>
              <a:rPr lang="en-US" altLang="ko-KR" sz="2000" smtClean="0"/>
              <a:t>Adds it to the current environment list</a:t>
            </a:r>
          </a:p>
        </p:txBody>
      </p:sp>
      <p:sp>
        <p:nvSpPr>
          <p:cNvPr id="3891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</a:t>
            </a:r>
            <a:r>
              <a:rPr lang="en-US" altLang="ko-KR" dirty="0" err="1" smtClean="0"/>
              <a:t>putenv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309688" y="1285875"/>
            <a:ext cx="8278812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#include &lt;stdlib.h&gt;</a:t>
            </a:r>
          </a:p>
          <a:p>
            <a:pPr>
              <a:lnSpc>
                <a:spcPct val="90000"/>
              </a:lnSpc>
            </a:pP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int putenv(const char *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				Returns: 0 if OK, nonzero on error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090D2DC-4DA6-4F33-9D6A-D06A5010378B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4294967295"/>
          </p:nvPr>
        </p:nvSpPr>
        <p:spPr>
          <a:xfrm>
            <a:off x="1238250" y="1285875"/>
            <a:ext cx="8928100" cy="720725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The first lines after the declaration of main ensures that the program is called correctly:</a:t>
            </a:r>
          </a:p>
        </p:txBody>
      </p:sp>
      <p:sp>
        <p:nvSpPr>
          <p:cNvPr id="3994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</a:t>
            </a:r>
            <a:r>
              <a:rPr lang="ko-KR" altLang="en-US" dirty="0" smtClean="0"/>
              <a:t>예제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722438" y="2357438"/>
            <a:ext cx="7945437" cy="3140075"/>
          </a:xfrm>
          <a:prstGeom prst="rect">
            <a:avLst/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stdlib.h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    /*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environ.c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*/     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          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string.h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         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</a:t>
            </a:r>
          </a:p>
          <a:p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main(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argc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char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[])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{                           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char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*value;  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if(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argc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== 1 ||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argc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&gt;2)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{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fprintf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stderr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,"usage: environ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[value]\n");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       exit(1);    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930FF417-3DA7-47BF-8F13-39A234E8455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idx="4294967295"/>
          </p:nvPr>
        </p:nvSpPr>
        <p:spPr>
          <a:xfrm>
            <a:off x="1238250" y="1285875"/>
            <a:ext cx="8928100" cy="720725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After that, we fetch the value of the variable from the environment, using getenv:</a:t>
            </a:r>
          </a:p>
        </p:txBody>
      </p:sp>
      <p:sp>
        <p:nvSpPr>
          <p:cNvPr id="4096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</a:t>
            </a:r>
            <a:r>
              <a:rPr lang="ko-KR" altLang="en-US" dirty="0" smtClean="0"/>
              <a:t>예제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666875" y="2357438"/>
            <a:ext cx="7862888" cy="2062162"/>
          </a:xfrm>
          <a:prstGeom prst="rect">
            <a:avLst/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dirty="0">
                <a:latin typeface="MD개성체" pitchFamily="18" charset="-127"/>
                <a:ea typeface="MD개성체" pitchFamily="18" charset="-127"/>
              </a:rPr>
              <a:t>       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[1];      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value =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getenv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);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if (value)           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("Variable %s has value %s\n",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value);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else                                                                  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("Variable %s has no value\n",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8BBFE91-86A5-462A-AA1D-8EA5E79D0E69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4294967295"/>
          </p:nvPr>
        </p:nvSpPr>
        <p:spPr>
          <a:xfrm>
            <a:off x="1166813" y="3143250"/>
            <a:ext cx="9358312" cy="231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setenv</a:t>
            </a:r>
            <a:r>
              <a:rPr lang="en-US" altLang="ko-KR" sz="2000" dirty="0" smtClean="0"/>
              <a:t> enroll environment variable name = value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If environment variable of the same name exists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rewrite != 0 </a:t>
            </a:r>
            <a:r>
              <a:rPr lang="en-US" altLang="ko-KR" sz="1800" dirty="0" smtClean="0">
                <a:sym typeface="Wingdings" pitchFamily="2" charset="2"/>
              </a:rPr>
              <a:t> change new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sym typeface="Wingdings" pitchFamily="2" charset="2"/>
              </a:rPr>
              <a:t>rewrite = 0  not change  </a:t>
            </a:r>
            <a:r>
              <a:rPr lang="en-US" altLang="ko-KR" sz="1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unsetenv</a:t>
            </a:r>
            <a:r>
              <a:rPr lang="en-US" altLang="ko-KR" sz="2000" dirty="0" smtClean="0"/>
              <a:t> eliminate environment variable name</a:t>
            </a:r>
          </a:p>
        </p:txBody>
      </p:sp>
      <p:sp>
        <p:nvSpPr>
          <p:cNvPr id="4198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6.5 Environment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 : </a:t>
            </a:r>
            <a:r>
              <a:rPr lang="en-US" altLang="ko-KR" dirty="0" err="1" smtClean="0"/>
              <a:t>setenv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unsetenv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238250" y="1285875"/>
            <a:ext cx="8278813" cy="158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stdlib.h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setenv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char *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char *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value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rewrite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);                                                                				Returns: 0 if OK, nonzero on error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unsetenv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char *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317F502-61D3-4A34-A653-89CC0CC5DF6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idx="4294967295"/>
          </p:nvPr>
        </p:nvSpPr>
        <p:spPr>
          <a:xfrm>
            <a:off x="1166813" y="1143000"/>
            <a:ext cx="8928100" cy="4487596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시스템 호출 </a:t>
            </a:r>
            <a:r>
              <a:rPr lang="en-US" altLang="ko-KR" sz="2000" dirty="0" err="1" smtClean="0"/>
              <a:t>getenv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setenv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등을 사용하여 환경 변수 </a:t>
            </a:r>
            <a:r>
              <a:rPr lang="en-US" altLang="ko-KR" sz="2000" dirty="0" smtClean="0"/>
              <a:t>PATH </a:t>
            </a:r>
            <a:r>
              <a:rPr lang="ko-KR" altLang="en-US" sz="2000" dirty="0" smtClean="0"/>
              <a:t>의 현재 값에 </a:t>
            </a:r>
            <a:r>
              <a:rPr lang="en-US" altLang="ko-KR" sz="2000" dirty="0" smtClean="0"/>
              <a:t>“.” </a:t>
            </a:r>
            <a:r>
              <a:rPr lang="ko-KR" altLang="en-US" sz="2000" dirty="0" smtClean="0"/>
              <a:t>을 추가하는 프로그램을 작성하라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pPr lvl="1" eaLnBrk="1" hangingPunct="1"/>
            <a:r>
              <a:rPr lang="ko-KR" altLang="en-US" sz="1600" dirty="0" smtClean="0"/>
              <a:t>실제 추가되어야 하는 것은 </a:t>
            </a:r>
            <a:r>
              <a:rPr lang="en-US" altLang="ko-KR" sz="1600" spc="600" dirty="0" smtClean="0"/>
              <a:t>“:./”</a:t>
            </a:r>
          </a:p>
          <a:p>
            <a:pPr lvl="1" eaLnBrk="1" hangingPunct="1"/>
            <a:r>
              <a:rPr lang="ko-KR" altLang="en-US" sz="1600" dirty="0" smtClean="0"/>
              <a:t>프로그램 실행 동안 만 바뀐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가 영향을 미친다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err="1" smtClean="0"/>
              <a:t>로그인된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user</a:t>
            </a:r>
            <a:r>
              <a:rPr lang="ko-KR" altLang="en-US" sz="1600" dirty="0" smtClean="0"/>
              <a:t>의 전체 환경의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에 영향을 주려면 </a:t>
            </a:r>
            <a:endParaRPr lang="en-US" altLang="ko-KR" sz="1600" dirty="0" smtClean="0"/>
          </a:p>
          <a:p>
            <a:pPr lvl="2" eaLnBrk="1" hangingPunct="1"/>
            <a:r>
              <a:rPr lang="en-US" altLang="ko-KR" dirty="0" smtClean="0"/>
              <a:t>.</a:t>
            </a:r>
            <a:r>
              <a:rPr lang="en-US" altLang="ko-KR" dirty="0" err="1" smtClean="0"/>
              <a:t>bash_profile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의 끝에 </a:t>
            </a:r>
            <a:r>
              <a:rPr lang="en-US" altLang="ko-KR" spc="600" dirty="0" smtClean="0"/>
              <a:t>“:./”</a:t>
            </a:r>
            <a:r>
              <a:rPr lang="ko-KR" altLang="en-US" spc="-150" dirty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추가하고</a:t>
            </a:r>
            <a:r>
              <a:rPr lang="en-US" altLang="ko-KR" dirty="0" smtClean="0"/>
              <a:t> </a:t>
            </a:r>
          </a:p>
          <a:p>
            <a:pPr lvl="2" eaLnBrk="1" hangingPunct="1"/>
            <a:r>
              <a:rPr lang="en-US" altLang="ko-KR" dirty="0" smtClean="0"/>
              <a:t>source .</a:t>
            </a:r>
            <a:r>
              <a:rPr lang="en-US" altLang="ko-KR" dirty="0" err="1" smtClean="0"/>
              <a:t>bash_profile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 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연결 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strcat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(str1, str2);</a:t>
            </a:r>
          </a:p>
          <a:p>
            <a:pPr lvl="2" eaLnBrk="1" hangingPunct="1"/>
            <a:r>
              <a:rPr lang="en-US" altLang="ko-KR" dirty="0" smtClean="0"/>
              <a:t>“str1”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“str2”</a:t>
            </a:r>
            <a:r>
              <a:rPr lang="ko-KR" altLang="en-US" dirty="0" smtClean="0"/>
              <a:t>가 연결된 </a:t>
            </a:r>
            <a:r>
              <a:rPr lang="en-US" altLang="ko-KR" dirty="0" smtClean="0"/>
              <a:t>“str1”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 err="1" smtClean="0"/>
              <a:t>Turnin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lab6 </a:t>
            </a:r>
            <a:r>
              <a:rPr lang="en-US" altLang="ko-KR" sz="2000" dirty="0" err="1" smtClean="0"/>
              <a:t>env_path.c</a:t>
            </a:r>
            <a:endParaRPr lang="en-US" altLang="ko-KR" sz="2000" dirty="0" smtClean="0"/>
          </a:p>
        </p:txBody>
      </p:sp>
      <p:sp>
        <p:nvSpPr>
          <p:cNvPr id="4301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Lab #6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3E1A9AA-216C-47D9-881C-B7CDAF37849E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4035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6.6 Memory Layout of a Program</a:t>
            </a:r>
            <a:endParaRPr lang="ko-KR" altLang="en-US" dirty="0" smtClean="0"/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4412132" y="1641475"/>
            <a:ext cx="16764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text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4424180" y="2523293"/>
            <a:ext cx="1676400" cy="401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uninitialized data</a:t>
            </a:r>
          </a:p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(bss)</a:t>
            </a: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4424180" y="2933725"/>
            <a:ext cx="167640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heap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4419337" y="2087797"/>
            <a:ext cx="1676400" cy="432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initialized data</a:t>
            </a: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4412132" y="5238045"/>
            <a:ext cx="1676400" cy="4232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stack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>
            <a:off x="4420070" y="489246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>
            <a:off x="4412132" y="331925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2788120" y="1477963"/>
            <a:ext cx="178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Low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address</a:t>
            </a:r>
          </a:p>
        </p:txBody>
      </p:sp>
      <p:sp>
        <p:nvSpPr>
          <p:cNvPr id="44044" name="Text Box 14"/>
          <p:cNvSpPr txBox="1">
            <a:spLocks noChangeArrowheads="1"/>
          </p:cNvSpPr>
          <p:nvPr/>
        </p:nvSpPr>
        <p:spPr bwMode="auto">
          <a:xfrm>
            <a:off x="2788120" y="5579463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High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address</a:t>
            </a:r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 flipV="1">
            <a:off x="5236045" y="4417803"/>
            <a:ext cx="0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>
            <a:off x="5215407" y="3314490"/>
            <a:ext cx="7938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4047" name="AutoShape 17"/>
          <p:cNvSpPr>
            <a:spLocks/>
          </p:cNvSpPr>
          <p:nvPr/>
        </p:nvSpPr>
        <p:spPr bwMode="auto">
          <a:xfrm>
            <a:off x="6093295" y="1700213"/>
            <a:ext cx="393700" cy="295275"/>
          </a:xfrm>
          <a:prstGeom prst="rightBrace">
            <a:avLst>
              <a:gd name="adj1" fmla="val 113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48" name="Text Box 18"/>
          <p:cNvSpPr txBox="1">
            <a:spLocks noChangeArrowheads="1"/>
          </p:cNvSpPr>
          <p:nvPr/>
        </p:nvSpPr>
        <p:spPr bwMode="auto">
          <a:xfrm>
            <a:off x="6466357" y="1546225"/>
            <a:ext cx="1296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executable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49" name="AutoShape 19"/>
          <p:cNvSpPr>
            <a:spLocks/>
          </p:cNvSpPr>
          <p:nvPr/>
        </p:nvSpPr>
        <p:spPr bwMode="auto">
          <a:xfrm>
            <a:off x="6111612" y="2117960"/>
            <a:ext cx="393700" cy="295275"/>
          </a:xfrm>
          <a:prstGeom prst="rightBrace">
            <a:avLst>
              <a:gd name="adj1" fmla="val 113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6587862" y="2060810"/>
            <a:ext cx="289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initialized to zero by 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exec</a:t>
            </a:r>
          </a:p>
        </p:txBody>
      </p:sp>
      <p:sp>
        <p:nvSpPr>
          <p:cNvPr id="44051" name="AutoShape 21"/>
          <p:cNvSpPr>
            <a:spLocks/>
          </p:cNvSpPr>
          <p:nvPr/>
        </p:nvSpPr>
        <p:spPr bwMode="auto">
          <a:xfrm>
            <a:off x="6091707" y="5274975"/>
            <a:ext cx="406400" cy="314325"/>
          </a:xfrm>
          <a:prstGeom prst="rightBrace">
            <a:avLst>
              <a:gd name="adj1" fmla="val 209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52" name="Text Box 22"/>
          <p:cNvSpPr txBox="1">
            <a:spLocks noChangeArrowheads="1"/>
          </p:cNvSpPr>
          <p:nvPr/>
        </p:nvSpPr>
        <p:spPr bwMode="auto">
          <a:xfrm>
            <a:off x="6601295" y="5145088"/>
            <a:ext cx="29581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command-line arguments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and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1471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C69395DF-74FA-4ECE-BE56-D77849F9FB5E}" type="slidenum">
              <a:rPr lang="en-US" altLang="ko-KR" smtClean="0"/>
              <a:pPr/>
              <a:t>4</a:t>
            </a:fld>
            <a:r>
              <a:rPr lang="en-US" altLang="ko-KR" smtClean="0"/>
              <a:t> -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203835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Process</a:t>
            </a:r>
          </a:p>
          <a:p>
            <a:pPr lvl="1" eaLnBrk="1" hangingPunct="1"/>
            <a:r>
              <a:rPr lang="en-US" altLang="ko-KR" sz="1800" smtClean="0"/>
              <a:t>Program code (text section)</a:t>
            </a:r>
          </a:p>
          <a:p>
            <a:pPr lvl="1" eaLnBrk="1" hangingPunct="1"/>
            <a:r>
              <a:rPr lang="en-US" altLang="ko-KR" sz="1800" smtClean="0"/>
              <a:t>Program counter (PC)</a:t>
            </a:r>
          </a:p>
          <a:p>
            <a:pPr lvl="2" eaLnBrk="1" hangingPunct="1"/>
            <a:r>
              <a:rPr lang="en-US" altLang="ko-KR" sz="1600" smtClean="0"/>
              <a:t>Address of instruction which is to be executed  next in program </a:t>
            </a:r>
          </a:p>
          <a:p>
            <a:pPr lvl="1" eaLnBrk="1" hangingPunct="1"/>
            <a:r>
              <a:rPr lang="en-US" altLang="ko-KR" sz="1800" smtClean="0"/>
              <a:t>Stack: save temporary, automatic variables, etc. </a:t>
            </a:r>
          </a:p>
          <a:p>
            <a:pPr lvl="1" eaLnBrk="1" hangingPunct="1"/>
            <a:r>
              <a:rPr lang="en-US" altLang="ko-KR" sz="1800" smtClean="0"/>
              <a:t>Data section: save global variables</a:t>
            </a: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4062F21-7B35-41B1-A31D-3849A95EFDE9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5059" name="내용 개체 틀 2"/>
          <p:cNvSpPr>
            <a:spLocks noGrp="1"/>
          </p:cNvSpPr>
          <p:nvPr>
            <p:ph idx="4294967295"/>
          </p:nvPr>
        </p:nvSpPr>
        <p:spPr>
          <a:xfrm>
            <a:off x="1166813" y="1143000"/>
            <a:ext cx="8928100" cy="435833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Text segment: Machine instructions (read-only, sharable)</a:t>
            </a: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Initialized data segment: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e.g.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maxcount</a:t>
            </a:r>
            <a:r>
              <a:rPr lang="en-US" altLang="ko-KR" sz="1800" dirty="0" smtClean="0"/>
              <a:t> = 99; (initialized)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Uninitialized data segment or </a:t>
            </a:r>
            <a:r>
              <a:rPr lang="en-US" altLang="ko-KR" sz="2000" dirty="0" err="1" smtClean="0"/>
              <a:t>bss</a:t>
            </a:r>
            <a:r>
              <a:rPr lang="en-US" altLang="ko-KR" sz="2000" dirty="0" smtClean="0"/>
              <a:t> (block started by symbol)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e.g. long sum[1000];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Initialized to 0 or null pointer by exec before program </a:t>
            </a:r>
            <a:r>
              <a:rPr lang="en-US" altLang="ko-KR" sz="1800" smtClean="0"/>
              <a:t>start executing</a:t>
            </a:r>
            <a:endParaRPr lang="en-US" altLang="ko-KR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Heap: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dynamic memory allocation (</a:t>
            </a:r>
            <a:r>
              <a:rPr lang="en-US" altLang="ko-KR" sz="1800" dirty="0" err="1" smtClean="0"/>
              <a:t>malloc</a:t>
            </a:r>
            <a:r>
              <a:rPr lang="en-US" altLang="ko-KR" sz="1800" dirty="0" smtClean="0"/>
              <a:t>, etc.)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Stack: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Automatic(local) variables, temporary variables, return address, caller's environment (registers)</a:t>
            </a:r>
          </a:p>
        </p:txBody>
      </p:sp>
      <p:sp>
        <p:nvSpPr>
          <p:cNvPr id="4506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6.6 Memory Layout of a Program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7F7810A7-D7E9-4C68-B142-1E9A094DF80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6083" name="내용 개체 틀 2"/>
          <p:cNvSpPr>
            <a:spLocks noGrp="1"/>
          </p:cNvSpPr>
          <p:nvPr>
            <p:ph idx="4294967295"/>
          </p:nvPr>
        </p:nvSpPr>
        <p:spPr>
          <a:xfrm>
            <a:off x="1238250" y="1285875"/>
            <a:ext cx="8928100" cy="3792021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Static linking library</a:t>
            </a:r>
          </a:p>
          <a:p>
            <a:pPr lvl="1" eaLnBrk="1" hangingPunct="1"/>
            <a:r>
              <a:rPr lang="en-US" altLang="ko-KR" sz="1800" dirty="0" smtClean="0"/>
              <a:t>Library routines </a:t>
            </a:r>
            <a:r>
              <a:rPr lang="en-US" altLang="ko-KR" sz="1800" dirty="0" smtClean="0"/>
              <a:t>are added </a:t>
            </a:r>
            <a:r>
              <a:rPr lang="en-US" altLang="ko-KR" sz="1800" dirty="0" smtClean="0"/>
              <a:t>to the executable file</a:t>
            </a:r>
          </a:p>
          <a:p>
            <a:pPr lvl="1" eaLnBrk="1" hangingPunct="1"/>
            <a:r>
              <a:rPr lang="en-US" altLang="ko-KR" sz="1800" dirty="0" smtClean="0"/>
              <a:t>Size of executable file increase</a:t>
            </a:r>
          </a:p>
          <a:p>
            <a:pPr lvl="1" eaLnBrk="1" hangingPunct="1"/>
            <a:r>
              <a:rPr lang="en-US" altLang="ko-KR" sz="1800" dirty="0" err="1" smtClean="0"/>
              <a:t>lib.a</a:t>
            </a:r>
            <a:r>
              <a:rPr lang="en-US" altLang="ko-KR" sz="1800" dirty="0" smtClean="0"/>
              <a:t> (lib*.a </a:t>
            </a:r>
            <a:r>
              <a:rPr lang="ko-KR" altLang="en-US" sz="1800" dirty="0" smtClean="0"/>
              <a:t>형</a:t>
            </a:r>
            <a:r>
              <a:rPr lang="ko-KR" altLang="en-US" sz="1800" dirty="0"/>
              <a:t>태</a:t>
            </a:r>
            <a:r>
              <a:rPr lang="en-US" altLang="ko-KR" sz="1800" dirty="0" smtClean="0"/>
              <a:t>) – (</a:t>
            </a:r>
            <a:r>
              <a:rPr lang="en-US" altLang="ko-KR" sz="1800" dirty="0" err="1" smtClean="0"/>
              <a:t>ar</a:t>
            </a:r>
            <a:r>
              <a:rPr lang="en-US" altLang="ko-KR" sz="1800" dirty="0" smtClean="0"/>
              <a:t>  </a:t>
            </a:r>
            <a:r>
              <a:rPr lang="en-US" altLang="ko-KR" sz="1800" dirty="0" err="1"/>
              <a:t>rcs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libmean.a</a:t>
            </a:r>
            <a:r>
              <a:rPr lang="en-US" altLang="ko-KR" sz="1800" dirty="0"/>
              <a:t>  </a:t>
            </a:r>
            <a:r>
              <a:rPr lang="en-US" altLang="ko-KR" sz="1800" dirty="0" err="1" smtClean="0"/>
              <a:t>calc_mean.o</a:t>
            </a:r>
            <a:r>
              <a:rPr lang="en-US" altLang="ko-KR" sz="1800" dirty="0" smtClean="0"/>
              <a:t>)</a:t>
            </a:r>
          </a:p>
          <a:p>
            <a:pPr eaLnBrk="1" hangingPunct="1"/>
            <a:r>
              <a:rPr lang="en-US" altLang="ko-KR" sz="2400" dirty="0" smtClean="0"/>
              <a:t>Shared library</a:t>
            </a:r>
          </a:p>
          <a:p>
            <a:pPr lvl="1" eaLnBrk="1" hangingPunct="1"/>
            <a:r>
              <a:rPr lang="en-US" altLang="ko-KR" sz="1800" dirty="0" smtClean="0"/>
              <a:t>Library routines are included to execute file in executing stage</a:t>
            </a:r>
          </a:p>
          <a:p>
            <a:pPr lvl="1" eaLnBrk="1" hangingPunct="1"/>
            <a:r>
              <a:rPr lang="en-US" altLang="ko-KR" sz="1800" dirty="0" smtClean="0"/>
              <a:t>Library routines are loaded to shared memory and they are shared in execution</a:t>
            </a:r>
          </a:p>
          <a:p>
            <a:pPr lvl="1" eaLnBrk="1" hangingPunct="1"/>
            <a:r>
              <a:rPr lang="en-US" altLang="ko-KR" sz="1800" dirty="0" smtClean="0"/>
              <a:t>Program size is not increased</a:t>
            </a:r>
          </a:p>
          <a:p>
            <a:pPr lvl="1" eaLnBrk="1" hangingPunct="1"/>
            <a:r>
              <a:rPr lang="en-US" altLang="ko-KR" sz="1800" dirty="0" smtClean="0"/>
              <a:t>When it executes first, it incurs overhead</a:t>
            </a:r>
          </a:p>
          <a:p>
            <a:pPr lvl="1" eaLnBrk="1" hangingPunct="1"/>
            <a:r>
              <a:rPr lang="en-US" altLang="ko-KR" sz="1800" dirty="0" smtClean="0"/>
              <a:t>lib.so </a:t>
            </a:r>
            <a:r>
              <a:rPr lang="en-US" altLang="ko-KR" sz="1800" dirty="0" smtClean="0"/>
              <a:t>(lib*.so</a:t>
            </a:r>
            <a:r>
              <a:rPr lang="ko-KR" altLang="en-US" sz="1800" dirty="0" smtClean="0"/>
              <a:t> 형태</a:t>
            </a:r>
            <a:r>
              <a:rPr lang="en-US" altLang="ko-KR" sz="1800" dirty="0" smtClean="0"/>
              <a:t>) – (</a:t>
            </a:r>
            <a:r>
              <a:rPr lang="en-US" altLang="ko-KR" sz="1800" dirty="0" err="1" smtClean="0"/>
              <a:t>gcc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-c -</a:t>
            </a:r>
            <a:r>
              <a:rPr lang="en-US" altLang="ko-KR" sz="1800" dirty="0" err="1"/>
              <a:t>fPIC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calc_mean.c</a:t>
            </a:r>
            <a:r>
              <a:rPr lang="en-US" altLang="ko-KR" sz="1800" dirty="0"/>
              <a:t> -o </a:t>
            </a:r>
            <a:r>
              <a:rPr lang="en-US" altLang="ko-KR" sz="1800" dirty="0" smtClean="0"/>
              <a:t>lib_calc_mean.so)</a:t>
            </a:r>
          </a:p>
        </p:txBody>
      </p:sp>
      <p:sp>
        <p:nvSpPr>
          <p:cNvPr id="4608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6.6 Memory Layout of a Program : Shared library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910558" y="1052670"/>
            <a:ext cx="9288462" cy="53124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a</a:t>
            </a:r>
            <a:r>
              <a:rPr lang="en-US" altLang="ko-KR" sz="1800" dirty="0" err="1" smtClean="0"/>
              <a:t>r</a:t>
            </a:r>
            <a:r>
              <a:rPr lang="en-US" altLang="ko-KR" sz="1800" dirty="0" smtClean="0"/>
              <a:t> - The </a:t>
            </a:r>
            <a:r>
              <a:rPr lang="en-US" altLang="ko-KR" sz="1800" dirty="0" err="1"/>
              <a:t>archiver</a:t>
            </a:r>
            <a:r>
              <a:rPr lang="en-US" altLang="ko-KR" sz="1800" dirty="0"/>
              <a:t>, also known simply as </a:t>
            </a:r>
            <a:r>
              <a:rPr lang="en-US" altLang="ko-KR" sz="1800" dirty="0" err="1"/>
              <a:t>ar</a:t>
            </a:r>
            <a:r>
              <a:rPr lang="en-US" altLang="ko-KR" sz="1800" dirty="0"/>
              <a:t>, is a Unix utility that maintains groups of files as a single archive file. Today, </a:t>
            </a:r>
            <a:r>
              <a:rPr lang="en-US" altLang="ko-KR" sz="1800" dirty="0" err="1"/>
              <a:t>ar</a:t>
            </a:r>
            <a:r>
              <a:rPr lang="en-US" altLang="ko-KR" sz="1800" dirty="0"/>
              <a:t> is generally used only to create and update static library files that the link editor or linker uses; it can be used to create archives for any purpose, but has been largely replaced by tar for purposes other than static libraries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r</a:t>
            </a:r>
            <a:r>
              <a:rPr lang="en-US" altLang="ko-KR" sz="1800" dirty="0" err="1" smtClean="0"/>
              <a:t>cs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r </a:t>
            </a:r>
            <a:r>
              <a:rPr lang="en-US" altLang="ko-KR" sz="1800" dirty="0"/>
              <a:t>says insert the given object files in to the archive (replacing any older versions of the same thing)</a:t>
            </a:r>
          </a:p>
          <a:p>
            <a:pPr marL="0" indent="0">
              <a:buNone/>
            </a:pPr>
            <a:r>
              <a:rPr lang="en-US" altLang="ko-KR" sz="1800" dirty="0"/>
              <a:t>c says create the archive if it isn't already there (normally this happens anyway, but this option suppresses the warning).</a:t>
            </a:r>
          </a:p>
          <a:p>
            <a:pPr marL="0" indent="0">
              <a:buNone/>
            </a:pPr>
            <a:r>
              <a:rPr lang="en-US" altLang="ko-KR" sz="1800" dirty="0"/>
              <a:t>s says to write an object-file index into the archive.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For </a:t>
            </a:r>
            <a:r>
              <a:rPr lang="en-US" altLang="ko-KR" sz="1800" dirty="0"/>
              <a:t>example, to create an archive from files class1.o, class2.o, class3.o, the following command would be used:</a:t>
            </a:r>
          </a:p>
          <a:p>
            <a:pPr marL="0" indent="0">
              <a:buNone/>
            </a:pPr>
            <a:r>
              <a:rPr lang="en-US" altLang="ko-KR" sz="1800" dirty="0" smtClean="0"/>
              <a:t>   - </a:t>
            </a:r>
            <a:r>
              <a:rPr lang="en-US" altLang="ko-KR" sz="1800" dirty="0" err="1" smtClean="0"/>
              <a:t>ar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rcs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libclass.a</a:t>
            </a:r>
            <a:r>
              <a:rPr lang="en-US" altLang="ko-KR" sz="1800" dirty="0"/>
              <a:t> class1.o class2.o class3.o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rcs</a:t>
            </a:r>
            <a:r>
              <a:rPr lang="en-US" altLang="ko-KR" dirty="0" smtClean="0"/>
              <a:t> - archive </a:t>
            </a:r>
            <a:r>
              <a:rPr lang="en-US" altLang="ko-KR" dirty="0" err="1" smtClean="0"/>
              <a:t>rcs</a:t>
            </a:r>
            <a:r>
              <a:rPr lang="en-US" altLang="ko-KR" dirty="0" smtClean="0"/>
              <a:t>(replace create s?)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874CE34A-47A2-466F-AA86-9A47B798B1AF}" type="slidenum">
              <a:rPr lang="en-US" altLang="ko-KR" smtClean="0"/>
              <a:pPr>
                <a:defRPr/>
              </a:pPr>
              <a:t>42</a:t>
            </a:fld>
            <a:r>
              <a:rPr lang="en-US" altLang="ko-KR" smtClean="0"/>
              <a:t> 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244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915988" y="1123950"/>
            <a:ext cx="9288462" cy="4832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en-US" altLang="ko-KR" sz="1600" dirty="0" err="1"/>
              <a:t>fpic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Generate </a:t>
            </a:r>
            <a:r>
              <a:rPr lang="en-US" altLang="ko-KR" sz="1600" dirty="0">
                <a:solidFill>
                  <a:srgbClr val="FF0000"/>
                </a:solidFill>
              </a:rPr>
              <a:t>position-independent code (PIC) </a:t>
            </a:r>
            <a:r>
              <a:rPr lang="en-US" altLang="ko-KR" sz="1600" dirty="0"/>
              <a:t>suitable for use in </a:t>
            </a:r>
            <a:r>
              <a:rPr lang="en-US" altLang="ko-KR" sz="1600" dirty="0" smtClean="0"/>
              <a:t>a shared </a:t>
            </a:r>
            <a:r>
              <a:rPr lang="en-US" altLang="ko-KR" sz="1600" dirty="0"/>
              <a:t>library, if supported for the target machine.  Such </a:t>
            </a:r>
            <a:r>
              <a:rPr lang="en-US" altLang="ko-KR" sz="1600" dirty="0" smtClean="0"/>
              <a:t>code accesses </a:t>
            </a:r>
            <a:r>
              <a:rPr lang="en-US" altLang="ko-KR" sz="1600" dirty="0"/>
              <a:t>all constant addresses through a global offset </a:t>
            </a:r>
            <a:r>
              <a:rPr lang="en-US" altLang="ko-KR" sz="1600" dirty="0" smtClean="0"/>
              <a:t>table (GOT</a:t>
            </a:r>
            <a:r>
              <a:rPr lang="en-US" altLang="ko-KR" sz="1600" dirty="0"/>
              <a:t>).  The dynamic loader resolves the GOT entries when the </a:t>
            </a:r>
            <a:r>
              <a:rPr lang="en-US" altLang="ko-KR" sz="1600" dirty="0" smtClean="0"/>
              <a:t>program </a:t>
            </a:r>
            <a:r>
              <a:rPr lang="en-US" altLang="ko-KR" sz="1600" dirty="0"/>
              <a:t>starts (the dynamic loader is not part of GCC; it is part </a:t>
            </a:r>
            <a:r>
              <a:rPr lang="en-US" altLang="ko-KR" sz="1600" dirty="0" smtClean="0"/>
              <a:t>of the </a:t>
            </a:r>
            <a:r>
              <a:rPr lang="en-US" altLang="ko-KR" sz="1600" dirty="0"/>
              <a:t>operating system).  If the GOT size for the linked </a:t>
            </a:r>
            <a:r>
              <a:rPr lang="en-US" altLang="ko-KR" sz="1600" dirty="0" smtClean="0"/>
              <a:t>executable exceeds </a:t>
            </a:r>
            <a:r>
              <a:rPr lang="en-US" altLang="ko-KR" sz="1600" dirty="0"/>
              <a:t>a machine-specific maximum size, you get an error </a:t>
            </a:r>
            <a:r>
              <a:rPr lang="en-US" altLang="ko-KR" sz="1600" dirty="0" smtClean="0"/>
              <a:t>message from </a:t>
            </a:r>
            <a:r>
              <a:rPr lang="en-US" altLang="ko-KR" sz="1600" dirty="0"/>
              <a:t>the linker indicating that -</a:t>
            </a:r>
            <a:r>
              <a:rPr lang="en-US" altLang="ko-KR" sz="1600" dirty="0" err="1"/>
              <a:t>fpic</a:t>
            </a:r>
            <a:r>
              <a:rPr lang="en-US" altLang="ko-KR" sz="1600" dirty="0"/>
              <a:t> does not work; in </a:t>
            </a:r>
            <a:r>
              <a:rPr lang="en-US" altLang="ko-KR" sz="1600" dirty="0" smtClean="0"/>
              <a:t>that case</a:t>
            </a:r>
            <a:r>
              <a:rPr lang="en-US" altLang="ko-KR" sz="1600" dirty="0"/>
              <a:t>, recompile with -</a:t>
            </a:r>
            <a:r>
              <a:rPr lang="en-US" altLang="ko-KR" sz="1600" dirty="0" err="1"/>
              <a:t>fPIC</a:t>
            </a:r>
            <a:r>
              <a:rPr lang="en-US" altLang="ko-KR" sz="1600" dirty="0"/>
              <a:t> instead.  (These maximums are 16k </a:t>
            </a:r>
            <a:r>
              <a:rPr lang="en-US" altLang="ko-KR" sz="1600" dirty="0" smtClean="0"/>
              <a:t>on </a:t>
            </a:r>
            <a:r>
              <a:rPr lang="en-US" altLang="ko-KR" sz="1600" dirty="0"/>
              <a:t>the m88k, 8k on the SPARC, and 32k on the m68k and RS/6000.  </a:t>
            </a:r>
            <a:r>
              <a:rPr lang="en-US" altLang="ko-KR" sz="1600" dirty="0" smtClean="0"/>
              <a:t>The 386 </a:t>
            </a:r>
            <a:r>
              <a:rPr lang="en-US" altLang="ko-KR" sz="1600" dirty="0"/>
              <a:t>has no such limit.)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Position-independent code requires special support, and </a:t>
            </a:r>
            <a:r>
              <a:rPr lang="en-US" altLang="ko-KR" sz="1600" dirty="0" smtClean="0"/>
              <a:t>therefore works </a:t>
            </a:r>
            <a:r>
              <a:rPr lang="en-US" altLang="ko-KR" sz="1600" dirty="0"/>
              <a:t>only on certain machines.  For the 386, GCC supports </a:t>
            </a:r>
            <a:r>
              <a:rPr lang="en-US" altLang="ko-KR" sz="1600" dirty="0" smtClean="0"/>
              <a:t>PIC for </a:t>
            </a:r>
            <a:r>
              <a:rPr lang="en-US" altLang="ko-KR" sz="1600" dirty="0"/>
              <a:t>System V but not for the Sun 386i.  Code generated for </a:t>
            </a:r>
            <a:r>
              <a:rPr lang="en-US" altLang="ko-KR" sz="1600" dirty="0" smtClean="0"/>
              <a:t>the IBM </a:t>
            </a:r>
            <a:r>
              <a:rPr lang="en-US" altLang="ko-KR" sz="1600" dirty="0"/>
              <a:t>RS/6000 is always </a:t>
            </a:r>
            <a:r>
              <a:rPr lang="en-US" altLang="ko-KR" sz="1600" dirty="0" smtClean="0"/>
              <a:t>position independent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-</a:t>
            </a:r>
            <a:r>
              <a:rPr lang="en-US" altLang="ko-KR" sz="1600" dirty="0" err="1"/>
              <a:t>fPIC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If supported for the target machine, emit </a:t>
            </a:r>
            <a:r>
              <a:rPr lang="en-US" altLang="ko-KR" sz="1600" dirty="0" smtClean="0"/>
              <a:t>position-independent code</a:t>
            </a:r>
            <a:r>
              <a:rPr lang="en-US" altLang="ko-KR" sz="1600" dirty="0"/>
              <a:t>, suitable for dynamic linking and avoiding any limit on </a:t>
            </a:r>
            <a:r>
              <a:rPr lang="en-US" altLang="ko-KR" sz="1600" dirty="0" smtClean="0"/>
              <a:t>the size </a:t>
            </a:r>
            <a:r>
              <a:rPr lang="en-US" altLang="ko-KR" sz="1600" dirty="0"/>
              <a:t>of the global offset table.  This option makes a </a:t>
            </a:r>
            <a:r>
              <a:rPr lang="en-US" altLang="ko-KR" sz="1600" dirty="0" smtClean="0"/>
              <a:t>difference on </a:t>
            </a:r>
            <a:r>
              <a:rPr lang="en-US" altLang="ko-KR" sz="1600" dirty="0"/>
              <a:t>the m68k, m88k, and the SPARC.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fpic</a:t>
            </a:r>
            <a:r>
              <a:rPr lang="en-US" altLang="ko-KR" dirty="0" smtClean="0"/>
              <a:t> (-</a:t>
            </a:r>
            <a:r>
              <a:rPr lang="en-US" altLang="ko-KR" dirty="0" err="1" smtClean="0"/>
              <a:t>fPIC</a:t>
            </a:r>
            <a:r>
              <a:rPr lang="en-US" altLang="ko-KR" dirty="0" smtClean="0"/>
              <a:t>) option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874CE34A-47A2-466F-AA86-9A47B798B1AF}" type="slidenum">
              <a:rPr lang="en-US" altLang="ko-KR" smtClean="0"/>
              <a:pPr>
                <a:defRPr/>
              </a:pPr>
              <a:t>43</a:t>
            </a:fld>
            <a:r>
              <a:rPr lang="en-US" altLang="ko-KR" smtClean="0"/>
              <a:t> 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780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3E7BB82-1C3C-4583-A731-FF6E2DD5ACF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4294967295"/>
          </p:nvPr>
        </p:nvSpPr>
        <p:spPr>
          <a:xfrm>
            <a:off x="1238250" y="3500438"/>
            <a:ext cx="8928100" cy="2185987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Dynamic allocation of memory on heap</a:t>
            </a:r>
          </a:p>
          <a:p>
            <a:pPr eaLnBrk="1" hangingPunct="1"/>
            <a:endParaRPr lang="en-US" altLang="ko-KR" sz="2000" smtClean="0"/>
          </a:p>
          <a:p>
            <a:pPr eaLnBrk="1" hangingPunct="1"/>
            <a:r>
              <a:rPr lang="en-US" altLang="ko-KR" sz="2000" smtClean="0"/>
              <a:t>Provides suitable alignment</a:t>
            </a:r>
          </a:p>
          <a:p>
            <a:pPr lvl="1" eaLnBrk="1" hangingPunct="1"/>
            <a:r>
              <a:rPr lang="en-US" altLang="ko-KR" sz="1800" smtClean="0"/>
              <a:t>ex) double</a:t>
            </a:r>
            <a:r>
              <a:rPr lang="en-US" altLang="ko-KR" sz="1800" smtClean="0">
                <a:latin typeface="Courier New" pitchFamily="49" charset="0"/>
              </a:rPr>
              <a:t>’</a:t>
            </a:r>
            <a:r>
              <a:rPr lang="en-US" altLang="ko-KR" sz="1800" smtClean="0"/>
              <a:t>s must start at the addresses that are multiples of 8</a:t>
            </a:r>
          </a:p>
          <a:p>
            <a:pPr lvl="1" eaLnBrk="1" hangingPunct="1"/>
            <a:endParaRPr lang="en-US" altLang="ko-KR" sz="1800" smtClean="0"/>
          </a:p>
          <a:p>
            <a:pPr eaLnBrk="1" hangingPunct="1"/>
            <a:r>
              <a:rPr lang="en-US" altLang="ko-KR" sz="2000" smtClean="0"/>
              <a:t>Library manages memory pool</a:t>
            </a:r>
          </a:p>
        </p:txBody>
      </p:sp>
      <p:sp>
        <p:nvSpPr>
          <p:cNvPr id="4710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6.7 Memory Allocation</a:t>
            </a:r>
            <a:endParaRPr lang="ko-KR" altLang="en-US" dirty="0" smtClean="0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309688" y="1285875"/>
            <a:ext cx="8278812" cy="1836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#include &lt;stdlib.h&gt;</a:t>
            </a:r>
          </a:p>
          <a:p>
            <a:pPr>
              <a:lnSpc>
                <a:spcPct val="90000"/>
              </a:lnSpc>
            </a:pP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void *malloc(size_t 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size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void *calloc(size_t 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nobj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, size_t 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size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void *realloc(void *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, size_t 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newsize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                  returns : nonnull pointer if OK, NULL on error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void free(void *</a:t>
            </a:r>
            <a:r>
              <a:rPr lang="en-US" altLang="ko-KR" sz="1800" i="1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8F5CB83-2055-4AAE-BB36-BD4F4DC051F4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8131" name="내용 개체 틀 2"/>
          <p:cNvSpPr>
            <a:spLocks noGrp="1"/>
          </p:cNvSpPr>
          <p:nvPr>
            <p:ph idx="4294967295"/>
          </p:nvPr>
        </p:nvSpPr>
        <p:spPr>
          <a:xfrm>
            <a:off x="1238250" y="1285875"/>
            <a:ext cx="8928100" cy="4094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():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Allocates specified number of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Initial value of memory is not determined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calloc</a:t>
            </a:r>
            <a:r>
              <a:rPr lang="en-US" altLang="ko-KR" dirty="0" smtClean="0"/>
              <a:t>():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Allocates specified number of objects of specified size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Initialized to all 0 bits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realloc</a:t>
            </a:r>
            <a:r>
              <a:rPr lang="en-US" altLang="ko-KR" dirty="0" smtClean="0"/>
              <a:t>():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Changes the size of previously allocated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Initial value of new area is not determined</a:t>
            </a:r>
          </a:p>
        </p:txBody>
      </p:sp>
      <p:sp>
        <p:nvSpPr>
          <p:cNvPr id="4813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6.7 Memory Allocation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FC1E10D-F9F0-42EC-ACE4-C7849C3135CE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4294967295"/>
          </p:nvPr>
        </p:nvSpPr>
        <p:spPr>
          <a:xfrm>
            <a:off x="1238250" y="2924930"/>
            <a:ext cx="8928100" cy="3484245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Jump across function call (nonlocal </a:t>
            </a:r>
            <a:r>
              <a:rPr lang="en-US" altLang="ko-KR" sz="1800" dirty="0" err="1" smtClean="0"/>
              <a:t>goto</a:t>
            </a:r>
            <a:r>
              <a:rPr lang="en-US" altLang="ko-KR" sz="1800" dirty="0" smtClean="0"/>
              <a:t>)</a:t>
            </a:r>
          </a:p>
          <a:p>
            <a:pPr eaLnBrk="1" hangingPunct="1"/>
            <a:endParaRPr lang="en-US" altLang="ko-KR" sz="1800" dirty="0" smtClean="0"/>
          </a:p>
          <a:p>
            <a:pPr eaLnBrk="1" hangingPunct="1"/>
            <a:r>
              <a:rPr lang="en-US" altLang="ko-KR" sz="1800" dirty="0" smtClean="0"/>
              <a:t>Useful for dealing with error conditions in deeply nested function calls</a:t>
            </a:r>
          </a:p>
          <a:p>
            <a:pPr lvl="1" eaLnBrk="1" hangingPunct="1"/>
            <a:r>
              <a:rPr lang="en-US" altLang="ko-KR" sz="1800" dirty="0" smtClean="0"/>
              <a:t>When an error occurs, we want to print an error, ignore rest of input, and return to main()</a:t>
            </a:r>
          </a:p>
          <a:p>
            <a:pPr lvl="1" eaLnBrk="1" hangingPunct="1"/>
            <a:r>
              <a:rPr lang="en-US" altLang="ko-KR" sz="1800" dirty="0" smtClean="0"/>
              <a:t>Large number of levels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en-US" altLang="ko-KR" sz="1800" dirty="0" smtClean="0"/>
              <a:t>handle return at each level for each error</a:t>
            </a:r>
          </a:p>
          <a:p>
            <a:pPr lvl="1" eaLnBrk="1" hangingPunct="1"/>
            <a:r>
              <a:rPr lang="en-US" altLang="ko-KR" sz="1800" dirty="0" smtClean="0"/>
              <a:t>Direct nonlocal </a:t>
            </a:r>
            <a:r>
              <a:rPr lang="en-US" altLang="ko-KR" sz="1800" dirty="0" err="1" smtClean="0"/>
              <a:t>goto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setjmp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longjmp</a:t>
            </a:r>
            <a:endParaRPr lang="en-US" altLang="ko-KR" sz="1800" dirty="0" smtClean="0"/>
          </a:p>
          <a:p>
            <a:pPr eaLnBrk="1" hangingPunct="1"/>
            <a:r>
              <a:rPr lang="ko-KR" altLang="en-US" sz="1800" dirty="0" smtClean="0"/>
              <a:t>주로 </a:t>
            </a:r>
            <a:r>
              <a:rPr lang="en-US" altLang="ko-KR" sz="1800" dirty="0" smtClean="0"/>
              <a:t>stack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point, base pointer, program counter </a:t>
            </a:r>
            <a:r>
              <a:rPr lang="ko-KR" altLang="en-US" sz="1800" dirty="0" smtClean="0"/>
              <a:t>값을 </a:t>
            </a:r>
            <a:r>
              <a:rPr lang="en-US" altLang="ko-KR" sz="1800" dirty="0" err="1" smtClean="0"/>
              <a:t>jmp_buf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구조체를 갖는 변수에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setjmp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함수를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이용해 저장해 놓았다가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longjmp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함수를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사용해서 현재 프로그램의 어느 곳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또는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어느 함수에서 실행하고 있었든지 관계없이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setjmp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저장된 </a:t>
            </a:r>
            <a:r>
              <a:rPr lang="ko-KR" altLang="en-US" sz="1800" dirty="0"/>
              <a:t>값</a:t>
            </a:r>
            <a:r>
              <a:rPr lang="ko-KR" altLang="en-US" sz="1800" dirty="0" smtClean="0"/>
              <a:t>으로 돌아가도록 하는데 이용한다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sp>
        <p:nvSpPr>
          <p:cNvPr id="4915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zh-TW" dirty="0" smtClean="0"/>
              <a:t>6.8 </a:t>
            </a:r>
            <a:r>
              <a:rPr lang="en-US" altLang="zh-TW" dirty="0" err="1" smtClean="0"/>
              <a:t>setjmp</a:t>
            </a:r>
            <a:r>
              <a:rPr lang="en-US" altLang="zh-TW" dirty="0" smtClean="0"/>
              <a:t>() / </a:t>
            </a:r>
            <a:r>
              <a:rPr lang="en-US" altLang="zh-TW" dirty="0" err="1" smtClean="0"/>
              <a:t>longjmp</a:t>
            </a:r>
            <a:r>
              <a:rPr lang="en-US" altLang="zh-TW" dirty="0" smtClean="0"/>
              <a:t>()</a:t>
            </a:r>
            <a:endParaRPr lang="ko-KR" altLang="en-US" dirty="0" smtClean="0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238250" y="1214438"/>
            <a:ext cx="8278813" cy="158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#include &lt;setjmp.h&gt;</a:t>
            </a:r>
          </a:p>
          <a:p>
            <a:pPr>
              <a:lnSpc>
                <a:spcPct val="90000"/>
              </a:lnSpc>
            </a:pP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int setjmp(jmp_buf env);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                   returns : 0, if called directly 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		        None zero, if returning from a call to longjmp</a:t>
            </a:r>
          </a:p>
          <a:p>
            <a:pPr>
              <a:lnSpc>
                <a:spcPct val="90000"/>
              </a:lnSpc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void longjmp(jmp_buf env, int val);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E84C8FD-F4FE-433A-8542-7E344B350A11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4294967295"/>
          </p:nvPr>
        </p:nvSpPr>
        <p:spPr>
          <a:xfrm>
            <a:off x="1238250" y="1285875"/>
            <a:ext cx="8928100" cy="2927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setjmp</a:t>
            </a:r>
            <a:r>
              <a:rPr lang="en-US" altLang="ko-KR" sz="2000" dirty="0" smtClean="0"/>
              <a:t>: store information for return to </a:t>
            </a:r>
            <a:r>
              <a:rPr lang="en-US" altLang="ko-KR" sz="2000" dirty="0" err="1" smtClean="0"/>
              <a:t>setjmp</a:t>
            </a:r>
            <a:r>
              <a:rPr lang="en-US" altLang="ko-KR" sz="2000" dirty="0" smtClean="0"/>
              <a:t> point at </a:t>
            </a:r>
            <a:r>
              <a:rPr lang="en-US" altLang="ko-KR" sz="2000" i="1" dirty="0" err="1" smtClean="0"/>
              <a:t>env</a:t>
            </a:r>
            <a:endParaRPr lang="en-US" altLang="ko-KR" sz="20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returns 0 if called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returns nonzero </a:t>
            </a:r>
            <a:r>
              <a:rPr lang="en-US" altLang="ko-KR" sz="1800" i="1" dirty="0" err="1" smtClean="0"/>
              <a:t>val</a:t>
            </a:r>
            <a:r>
              <a:rPr lang="en-US" altLang="ko-KR" sz="1800" dirty="0" smtClean="0"/>
              <a:t> if returning from a call to </a:t>
            </a:r>
            <a:r>
              <a:rPr lang="en-US" altLang="ko-KR" sz="1800" dirty="0" err="1" smtClean="0"/>
              <a:t>longjmp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longjmp</a:t>
            </a:r>
            <a:r>
              <a:rPr lang="en-US" altLang="ko-KR" sz="2000" dirty="0" smtClean="0"/>
              <a:t>: use </a:t>
            </a:r>
            <a:r>
              <a:rPr lang="en-US" altLang="ko-KR" sz="2000" i="1" dirty="0" err="1" smtClean="0"/>
              <a:t>env</a:t>
            </a:r>
            <a:r>
              <a:rPr lang="en-US" altLang="ko-KR" sz="2000" i="1" dirty="0" smtClean="0"/>
              <a:t> </a:t>
            </a:r>
            <a:r>
              <a:rPr lang="en-US" altLang="ko-KR" sz="2000" dirty="0" smtClean="0"/>
              <a:t>to jump to </a:t>
            </a:r>
            <a:r>
              <a:rPr lang="en-US" altLang="ko-KR" sz="2000" dirty="0" err="1" smtClean="0"/>
              <a:t>setjmp</a:t>
            </a:r>
            <a:r>
              <a:rPr lang="en-US" altLang="ko-KR" sz="2000" dirty="0" smtClean="0"/>
              <a:t> point and </a:t>
            </a:r>
            <a:r>
              <a:rPr lang="en-US" altLang="ko-KR" sz="2000" i="1" dirty="0" err="1" smtClean="0"/>
              <a:t>val</a:t>
            </a:r>
            <a:r>
              <a:rPr lang="en-US" altLang="ko-KR" sz="2000" i="1" dirty="0" smtClean="0"/>
              <a:t> </a:t>
            </a:r>
            <a:r>
              <a:rPr lang="en-US" altLang="ko-KR" sz="2000" dirty="0" smtClean="0"/>
              <a:t>as a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Several </a:t>
            </a:r>
            <a:r>
              <a:rPr lang="en-US" altLang="ko-KR" sz="1800" dirty="0" err="1" smtClean="0"/>
              <a:t>longjmp</a:t>
            </a:r>
            <a:r>
              <a:rPr lang="en-US" altLang="ko-KR" sz="1800" dirty="0" smtClean="0"/>
              <a:t> can use the same </a:t>
            </a:r>
            <a:r>
              <a:rPr lang="en-US" altLang="ko-KR" sz="1800" dirty="0" err="1" smtClean="0"/>
              <a:t>setjmp</a:t>
            </a:r>
            <a:r>
              <a:rPr lang="en-US" altLang="ko-KR" sz="1800" dirty="0" smtClean="0"/>
              <a:t> location with different </a:t>
            </a:r>
            <a:r>
              <a:rPr lang="en-US" altLang="ko-KR" sz="1800" i="1" dirty="0" err="1" smtClean="0"/>
              <a:t>val</a:t>
            </a:r>
            <a:endParaRPr lang="en-US" altLang="ko-KR" sz="1800" i="1" dirty="0" smtClean="0"/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normally </a:t>
            </a:r>
            <a:r>
              <a:rPr lang="en-US" altLang="ko-KR" sz="2000" i="1" dirty="0" err="1" smtClean="0"/>
              <a:t>env</a:t>
            </a:r>
            <a:r>
              <a:rPr lang="en-US" altLang="ko-KR" sz="2000" i="1" dirty="0" smtClean="0"/>
              <a:t> </a:t>
            </a:r>
            <a:r>
              <a:rPr lang="en-US" altLang="ko-KR" sz="2000" dirty="0" smtClean="0"/>
              <a:t>is a global variable since it can be referenced from another function</a:t>
            </a:r>
          </a:p>
        </p:txBody>
      </p:sp>
      <p:sp>
        <p:nvSpPr>
          <p:cNvPr id="5018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zh-TW" dirty="0" smtClean="0"/>
              <a:t>6.8 </a:t>
            </a:r>
            <a:r>
              <a:rPr lang="en-US" altLang="zh-TW" dirty="0" err="1" smtClean="0"/>
              <a:t>setjmp</a:t>
            </a:r>
            <a:r>
              <a:rPr lang="en-US" altLang="zh-TW" dirty="0" smtClean="0"/>
              <a:t>() / </a:t>
            </a:r>
            <a:r>
              <a:rPr lang="en-US" altLang="zh-TW" dirty="0" err="1" smtClean="0"/>
              <a:t>longjmp</a:t>
            </a:r>
            <a:r>
              <a:rPr lang="en-US" altLang="zh-TW" dirty="0" smtClean="0"/>
              <a:t>()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 dirty="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870497B-7CF5-4F84-BDC3-3D07F1054129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48</a:t>
            </a:fld>
            <a:r>
              <a:rPr kumimoji="0" lang="en-US" altLang="ko-KR" sz="1600" b="1" i="1" dirty="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4294967295"/>
          </p:nvPr>
        </p:nvSpPr>
        <p:spPr>
          <a:xfrm>
            <a:off x="1166813" y="1052670"/>
            <a:ext cx="8928100" cy="5420159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#include  &lt;</a:t>
            </a:r>
            <a:r>
              <a:rPr lang="en-US" altLang="en-US" sz="1100" dirty="0" err="1" smtClean="0"/>
              <a:t>setjmp.h</a:t>
            </a:r>
            <a:r>
              <a:rPr lang="en-US" altLang="en-US" sz="1100" dirty="0" smtClean="0"/>
              <a:t>&gt;  /* </a:t>
            </a:r>
            <a:r>
              <a:rPr lang="en-US" altLang="en-US" sz="1100" dirty="0" err="1" smtClean="0"/>
              <a:t>testjmp.c</a:t>
            </a:r>
            <a:r>
              <a:rPr lang="en-US" altLang="en-US" sz="1100" dirty="0" smtClean="0"/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#include  &lt;</a:t>
            </a:r>
            <a:r>
              <a:rPr lang="en-US" altLang="en-US" sz="1100" dirty="0" err="1" smtClean="0"/>
              <a:t>stdio.h</a:t>
            </a:r>
            <a:r>
              <a:rPr lang="en-US" altLang="en-US" sz="11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#include &lt;</a:t>
            </a:r>
            <a:r>
              <a:rPr lang="en-US" altLang="en-US" sz="1100" dirty="0" err="1" smtClean="0"/>
              <a:t>unistd.h</a:t>
            </a:r>
            <a:r>
              <a:rPr lang="en-US" altLang="en-US" sz="11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static void  f1(</a:t>
            </a:r>
            <a:r>
              <a:rPr lang="en-US" altLang="en-US" sz="1100" dirty="0" err="1" smtClean="0"/>
              <a:t>int</a:t>
            </a:r>
            <a:r>
              <a:rPr lang="en-US" altLang="en-US" sz="1100" dirty="0" smtClean="0"/>
              <a:t>, </a:t>
            </a:r>
            <a:r>
              <a:rPr lang="en-US" altLang="en-US" sz="1100" dirty="0" err="1" smtClean="0"/>
              <a:t>int</a:t>
            </a:r>
            <a:r>
              <a:rPr lang="en-US" altLang="en-US" sz="1100" dirty="0" smtClean="0"/>
              <a:t>, </a:t>
            </a:r>
            <a:r>
              <a:rPr lang="en-US" altLang="en-US" sz="1100" dirty="0" err="1" smtClean="0"/>
              <a:t>int</a:t>
            </a:r>
            <a:r>
              <a:rPr lang="en-US" altLang="en-US" sz="11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static void  f2(void);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static </a:t>
            </a:r>
            <a:r>
              <a:rPr lang="en-US" altLang="en-US" sz="1100" dirty="0" err="1" smtClean="0"/>
              <a:t>jmp_buf</a:t>
            </a:r>
            <a:r>
              <a:rPr lang="en-US" altLang="en-US" sz="1100" dirty="0" smtClean="0"/>
              <a:t>  </a:t>
            </a:r>
            <a:r>
              <a:rPr lang="en-US" altLang="en-US" sz="1100" dirty="0" err="1" smtClean="0"/>
              <a:t>jmpbuffer</a:t>
            </a:r>
            <a:r>
              <a:rPr lang="en-US" altLang="en-US" sz="11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err="1" smtClean="0"/>
              <a:t>int</a:t>
            </a:r>
            <a:r>
              <a:rPr lang="en-US" altLang="en-US" sz="1100" dirty="0" smtClean="0"/>
              <a:t> main(void)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100" dirty="0" smtClean="0">
                <a:ea typeface="바탕체" pitchFamily="17" charset="-127"/>
              </a:rPr>
              <a:t>       </a:t>
            </a:r>
            <a:r>
              <a:rPr lang="en-US" altLang="en-US" sz="1100" dirty="0" err="1" smtClean="0">
                <a:ea typeface="바탕체" pitchFamily="17" charset="-127"/>
              </a:rPr>
              <a:t>int</a:t>
            </a:r>
            <a:r>
              <a:rPr lang="en-US" altLang="en-US" sz="1100" dirty="0" smtClean="0">
                <a:ea typeface="바탕체" pitchFamily="17" charset="-127"/>
              </a:rPr>
              <a:t>  count;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 smtClean="0">
                <a:ea typeface="바탕체" pitchFamily="17" charset="-127"/>
              </a:rPr>
              <a:t> </a:t>
            </a:r>
            <a:r>
              <a:rPr lang="en-US" altLang="ko-KR" sz="1100" dirty="0" smtClean="0">
                <a:ea typeface="바탕체" pitchFamily="17" charset="-127"/>
              </a:rPr>
              <a:t>     </a:t>
            </a:r>
            <a:r>
              <a:rPr lang="en-US" altLang="en-US" sz="1100" dirty="0" smtClean="0">
                <a:ea typeface="바탕체" pitchFamily="17" charset="-127"/>
              </a:rPr>
              <a:t> </a:t>
            </a:r>
            <a:r>
              <a:rPr lang="en-US" altLang="en-US" sz="1100" dirty="0" err="1" smtClean="0">
                <a:ea typeface="바탕체" pitchFamily="17" charset="-127"/>
              </a:rPr>
              <a:t>int</a:t>
            </a:r>
            <a:r>
              <a:rPr lang="en-US" altLang="en-US" sz="1100" dirty="0" smtClean="0">
                <a:ea typeface="바탕체" pitchFamily="17" charset="-127"/>
              </a:rPr>
              <a:t>  </a:t>
            </a:r>
            <a:r>
              <a:rPr lang="en-US" altLang="en-US" sz="1100" dirty="0" err="1" smtClean="0">
                <a:ea typeface="바탕체" pitchFamily="17" charset="-127"/>
              </a:rPr>
              <a:t>val</a:t>
            </a:r>
            <a:r>
              <a:rPr lang="en-US" altLang="en-US" sz="1100" dirty="0" smtClean="0">
                <a:ea typeface="바탕체" pitchFamily="17" charset="-127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 smtClean="0">
                <a:ea typeface="바탕체" pitchFamily="17" charset="-127"/>
              </a:rPr>
              <a:t> </a:t>
            </a:r>
            <a:r>
              <a:rPr lang="en-US" altLang="ko-KR" sz="1100" dirty="0" smtClean="0">
                <a:ea typeface="바탕체" pitchFamily="17" charset="-127"/>
              </a:rPr>
              <a:t>     </a:t>
            </a:r>
            <a:r>
              <a:rPr lang="en-US" altLang="en-US" sz="1100" dirty="0" smtClean="0">
                <a:ea typeface="바탕체" pitchFamily="17" charset="-127"/>
              </a:rPr>
              <a:t> </a:t>
            </a:r>
            <a:r>
              <a:rPr lang="en-US" altLang="en-US" sz="1100" dirty="0" err="1" smtClean="0">
                <a:ea typeface="바탕체" pitchFamily="17" charset="-127"/>
              </a:rPr>
              <a:t>int</a:t>
            </a:r>
            <a:r>
              <a:rPr lang="en-US" altLang="en-US" sz="1100" dirty="0" smtClean="0">
                <a:ea typeface="바탕체" pitchFamily="17" charset="-127"/>
              </a:rPr>
              <a:t> 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count = 2; </a:t>
            </a:r>
            <a:r>
              <a:rPr lang="en-US" altLang="en-US" sz="1100" dirty="0" err="1" smtClean="0"/>
              <a:t>val</a:t>
            </a:r>
            <a:r>
              <a:rPr lang="en-US" altLang="en-US" sz="1100" dirty="0" smtClean="0"/>
              <a:t> = 3; sum = 4;</a:t>
            </a:r>
            <a:endParaRPr lang="en-US" altLang="ko-KR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100" dirty="0" smtClean="0"/>
              <a:t>  </a:t>
            </a:r>
            <a:r>
              <a:rPr lang="en-US" altLang="en-US" sz="1100" dirty="0" err="1" smtClean="0"/>
              <a:t>printf</a:t>
            </a:r>
            <a:r>
              <a:rPr lang="en-US" altLang="en-US" sz="1100" dirty="0" smtClean="0"/>
              <a:t>(“</a:t>
            </a:r>
            <a:r>
              <a:rPr lang="en-US" altLang="ko-KR" sz="1100" dirty="0" smtClean="0"/>
              <a:t>Initial values</a:t>
            </a:r>
            <a:r>
              <a:rPr lang="en-US" altLang="en-US" sz="1100" dirty="0" smtClean="0"/>
              <a:t>: count = %d, </a:t>
            </a:r>
            <a:r>
              <a:rPr lang="en-US" altLang="en-US" sz="1100" dirty="0" err="1" smtClean="0"/>
              <a:t>val</a:t>
            </a:r>
            <a:r>
              <a:rPr lang="en-US" altLang="en-US" sz="1100" dirty="0" smtClean="0"/>
              <a:t> = %d, sum = %d\n", count, </a:t>
            </a:r>
            <a:r>
              <a:rPr lang="en-US" altLang="en-US" sz="1100" dirty="0" err="1" smtClean="0"/>
              <a:t>val</a:t>
            </a:r>
            <a:r>
              <a:rPr lang="en-US" altLang="en-US" sz="1100" dirty="0" smtClean="0"/>
              <a:t>, sum);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if (</a:t>
            </a:r>
            <a:r>
              <a:rPr lang="en-US" altLang="en-US" sz="1100" dirty="0" err="1" smtClean="0"/>
              <a:t>setjmp</a:t>
            </a:r>
            <a:r>
              <a:rPr lang="en-US" altLang="en-US" sz="1100" dirty="0" smtClean="0"/>
              <a:t>(</a:t>
            </a:r>
            <a:r>
              <a:rPr lang="en-US" altLang="en-US" sz="1100" dirty="0" err="1" smtClean="0"/>
              <a:t>jmpbuffer</a:t>
            </a:r>
            <a:r>
              <a:rPr lang="en-US" altLang="en-US" sz="1100" dirty="0" smtClean="0"/>
              <a:t>) !=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  </a:t>
            </a:r>
            <a:r>
              <a:rPr lang="en-US" altLang="en-US" sz="1100" dirty="0" err="1" smtClean="0"/>
              <a:t>printf</a:t>
            </a:r>
            <a:r>
              <a:rPr lang="en-US" altLang="en-US" sz="1100" dirty="0" smtClean="0"/>
              <a:t>("after </a:t>
            </a:r>
            <a:r>
              <a:rPr lang="en-US" altLang="en-US" sz="1100" dirty="0" err="1" smtClean="0"/>
              <a:t>longjmp</a:t>
            </a:r>
            <a:r>
              <a:rPr lang="en-US" altLang="en-US" sz="1100" dirty="0" smtClean="0"/>
              <a:t>: count = %d, </a:t>
            </a:r>
            <a:r>
              <a:rPr lang="en-US" altLang="en-US" sz="1100" dirty="0" err="1" smtClean="0"/>
              <a:t>val</a:t>
            </a:r>
            <a:r>
              <a:rPr lang="en-US" altLang="en-US" sz="1100" dirty="0" smtClean="0"/>
              <a:t> = %d, sum = %d\n", count, </a:t>
            </a:r>
            <a:r>
              <a:rPr lang="en-US" altLang="en-US" sz="1100" dirty="0" err="1" smtClean="0"/>
              <a:t>val</a:t>
            </a:r>
            <a:r>
              <a:rPr lang="en-US" altLang="en-US" sz="1100" dirty="0" smtClean="0"/>
              <a:t>, sum);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  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count = 97; </a:t>
            </a:r>
            <a:r>
              <a:rPr lang="en-US" altLang="en-US" sz="1100" dirty="0" err="1" smtClean="0"/>
              <a:t>val</a:t>
            </a:r>
            <a:r>
              <a:rPr lang="en-US" altLang="en-US" sz="1100" dirty="0" smtClean="0"/>
              <a:t> = 98; sum = 99; /* changed after </a:t>
            </a:r>
            <a:r>
              <a:rPr lang="en-US" altLang="en-US" sz="1100" dirty="0" err="1" smtClean="0"/>
              <a:t>setjmp</a:t>
            </a:r>
            <a:r>
              <a:rPr lang="en-US" altLang="en-US" sz="1100" dirty="0" smtClean="0"/>
              <a:t>, before </a:t>
            </a:r>
            <a:r>
              <a:rPr lang="en-US" altLang="en-US" sz="1100" dirty="0" err="1" smtClean="0"/>
              <a:t>longjmp</a:t>
            </a:r>
            <a:r>
              <a:rPr lang="en-US" altLang="en-US" sz="1100" dirty="0" smtClean="0"/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f1(count, </a:t>
            </a:r>
            <a:r>
              <a:rPr lang="en-US" altLang="en-US" sz="1100" dirty="0" err="1" smtClean="0"/>
              <a:t>val</a:t>
            </a:r>
            <a:r>
              <a:rPr lang="en-US" altLang="en-US" sz="1100" dirty="0" smtClean="0"/>
              <a:t>, sum);    /* never returns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static void f1(</a:t>
            </a:r>
            <a:r>
              <a:rPr lang="en-US" altLang="en-US" sz="1100" dirty="0" err="1" smtClean="0"/>
              <a:t>int</a:t>
            </a:r>
            <a:r>
              <a:rPr lang="en-US" altLang="en-US" sz="1100" dirty="0" smtClean="0"/>
              <a:t> i, </a:t>
            </a:r>
            <a:r>
              <a:rPr lang="en-US" altLang="en-US" sz="1100" dirty="0" err="1" smtClean="0"/>
              <a:t>int</a:t>
            </a:r>
            <a:r>
              <a:rPr lang="en-US" altLang="en-US" sz="1100" dirty="0" smtClean="0"/>
              <a:t> j, </a:t>
            </a:r>
            <a:r>
              <a:rPr lang="en-US" altLang="en-US" sz="1100" dirty="0" err="1" smtClean="0"/>
              <a:t>int</a:t>
            </a:r>
            <a:r>
              <a:rPr lang="en-US" altLang="en-US" sz="1100" dirty="0" smtClean="0"/>
              <a:t> k)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</a:t>
            </a:r>
            <a:r>
              <a:rPr lang="en-US" altLang="en-US" sz="1100" dirty="0" err="1" smtClean="0"/>
              <a:t>printf</a:t>
            </a:r>
            <a:r>
              <a:rPr lang="en-US" altLang="en-US" sz="1100" dirty="0" smtClean="0"/>
              <a:t>("in f1(): count = %d, </a:t>
            </a:r>
            <a:r>
              <a:rPr lang="en-US" altLang="en-US" sz="1100" dirty="0" err="1" smtClean="0"/>
              <a:t>val</a:t>
            </a:r>
            <a:r>
              <a:rPr lang="en-US" altLang="en-US" sz="1100" dirty="0" smtClean="0"/>
              <a:t> = %d, sum = %d\n", i, j, 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f2();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static void f2(void)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/>
              <a:t>  </a:t>
            </a:r>
            <a:r>
              <a:rPr lang="en-US" altLang="en-US" sz="1100" dirty="0" err="1" smtClean="0"/>
              <a:t>longjmp</a:t>
            </a:r>
            <a:r>
              <a:rPr lang="en-US" altLang="en-US" sz="1100" dirty="0" smtClean="0"/>
              <a:t> (</a:t>
            </a:r>
            <a:r>
              <a:rPr lang="en-US" altLang="en-US" sz="1100" dirty="0" err="1" smtClean="0"/>
              <a:t>jmpbuffer</a:t>
            </a:r>
            <a:r>
              <a:rPr lang="en-US" altLang="en-US" sz="1100" dirty="0" smtClean="0"/>
              <a:t>,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}</a:t>
            </a:r>
            <a:endParaRPr lang="en-US" altLang="en-US" sz="1100" dirty="0" smtClean="0"/>
          </a:p>
        </p:txBody>
      </p:sp>
      <p:sp>
        <p:nvSpPr>
          <p:cNvPr id="5120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zh-TW" dirty="0" smtClean="0"/>
              <a:t>6.8 </a:t>
            </a:r>
            <a:r>
              <a:rPr lang="en-US" altLang="zh-TW" dirty="0" err="1" smtClean="0"/>
              <a:t>setjmp</a:t>
            </a:r>
            <a:r>
              <a:rPr lang="en-US" altLang="zh-TW" dirty="0" smtClean="0"/>
              <a:t>() / </a:t>
            </a:r>
            <a:r>
              <a:rPr lang="en-US" altLang="zh-TW" dirty="0" err="1" smtClean="0"/>
              <a:t>longjmp</a:t>
            </a:r>
            <a:r>
              <a:rPr lang="en-US" altLang="zh-TW" dirty="0" smtClean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F0C8339-3E94-4EF8-89F1-29E6874E206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4294967295"/>
          </p:nvPr>
        </p:nvSpPr>
        <p:spPr>
          <a:xfrm>
            <a:off x="1203325" y="1143000"/>
            <a:ext cx="8928100" cy="2776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/>
              <a:t>$ </a:t>
            </a:r>
            <a:r>
              <a:rPr lang="en-US" altLang="ko-KR" sz="2000" smtClean="0"/>
              <a:t>g</a:t>
            </a:r>
            <a:r>
              <a:rPr lang="en-US" altLang="zh-TW" sz="2000" smtClean="0"/>
              <a:t>cc testjmp.c</a:t>
            </a:r>
            <a:endParaRPr lang="en-US" altLang="ko-KR" sz="2000" smtClean="0"/>
          </a:p>
          <a:p>
            <a:pPr eaLnBrk="1" hangingPunct="1">
              <a:buFontTx/>
              <a:buNone/>
            </a:pPr>
            <a:endParaRPr lang="en-US" altLang="zh-TW" sz="2000" smtClean="0"/>
          </a:p>
          <a:p>
            <a:pPr eaLnBrk="1" hangingPunct="1">
              <a:buFontTx/>
              <a:buNone/>
            </a:pPr>
            <a:r>
              <a:rPr lang="en-US" altLang="zh-TW" sz="2000" smtClean="0"/>
              <a:t>$ </a:t>
            </a:r>
            <a:r>
              <a:rPr lang="en-US" altLang="ko-KR" sz="2000" smtClean="0"/>
              <a:t>./</a:t>
            </a:r>
            <a:r>
              <a:rPr lang="en-US" altLang="zh-TW" sz="2000" smtClean="0"/>
              <a:t>a.out</a:t>
            </a:r>
          </a:p>
          <a:p>
            <a:pPr eaLnBrk="1" hangingPunct="1">
              <a:buFontTx/>
              <a:buNone/>
            </a:pPr>
            <a:r>
              <a:rPr lang="en-US" altLang="zh-TW" sz="2000" smtClean="0"/>
              <a:t>In</a:t>
            </a:r>
            <a:r>
              <a:rPr lang="en-US" altLang="ko-KR" sz="2000" smtClean="0"/>
              <a:t>itial value</a:t>
            </a:r>
            <a:r>
              <a:rPr lang="en-US" altLang="zh-TW" sz="2000" smtClean="0"/>
              <a:t>: count = </a:t>
            </a:r>
            <a:r>
              <a:rPr lang="en-US" altLang="ko-KR" sz="2000" smtClean="0"/>
              <a:t>2</a:t>
            </a:r>
            <a:r>
              <a:rPr lang="en-US" altLang="zh-TW" sz="2000" smtClean="0"/>
              <a:t>, val = </a:t>
            </a:r>
            <a:r>
              <a:rPr lang="en-US" altLang="ko-KR" sz="2000" smtClean="0"/>
              <a:t>3</a:t>
            </a:r>
            <a:r>
              <a:rPr lang="en-US" altLang="zh-TW" sz="2000" smtClean="0"/>
              <a:t>, sum = </a:t>
            </a:r>
            <a:r>
              <a:rPr lang="en-US" altLang="ko-KR" sz="2000" smtClean="0"/>
              <a:t>4</a:t>
            </a:r>
          </a:p>
          <a:p>
            <a:pPr eaLnBrk="1" hangingPunct="1">
              <a:buFontTx/>
              <a:buNone/>
            </a:pPr>
            <a:r>
              <a:rPr lang="en-US" altLang="zh-TW" sz="2000" smtClean="0"/>
              <a:t>in f1(): count = 97, val = 98, sum = 99</a:t>
            </a:r>
          </a:p>
          <a:p>
            <a:pPr eaLnBrk="1" hangingPunct="1">
              <a:buFontTx/>
              <a:buNone/>
            </a:pPr>
            <a:r>
              <a:rPr lang="en-US" altLang="zh-TW" sz="2000" smtClean="0"/>
              <a:t>after longjmp: count = 97, val = 98, sum = 99</a:t>
            </a:r>
          </a:p>
          <a:p>
            <a:pPr marL="741363" lvl="1" indent="-284163" eaLnBrk="1" hangingPunct="1"/>
            <a:endParaRPr lang="en-GB" altLang="ko-KR" sz="2800" smtClean="0"/>
          </a:p>
        </p:txBody>
      </p:sp>
      <p:sp>
        <p:nvSpPr>
          <p:cNvPr id="5222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zh-TW" dirty="0" smtClean="0"/>
              <a:t>6.8 </a:t>
            </a:r>
            <a:r>
              <a:rPr lang="en-US" altLang="zh-TW" dirty="0" err="1" smtClean="0"/>
              <a:t>setjmp</a:t>
            </a:r>
            <a:r>
              <a:rPr lang="en-US" altLang="zh-TW" dirty="0" smtClean="0"/>
              <a:t>() / </a:t>
            </a:r>
            <a:r>
              <a:rPr lang="en-US" altLang="zh-TW" dirty="0" err="1" smtClean="0"/>
              <a:t>longjmp</a:t>
            </a:r>
            <a:r>
              <a:rPr lang="en-US" altLang="zh-TW" dirty="0" smtClean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3A3DDCA-47A6-4373-9C82-70D069D653B8}" type="slidenum">
              <a:rPr lang="en-US" altLang="ko-KR" smtClean="0"/>
              <a:pPr/>
              <a:t>5</a:t>
            </a:fld>
            <a:r>
              <a:rPr lang="en-US" altLang="ko-KR" smtClean="0"/>
              <a:t> -</a:t>
            </a:r>
          </a:p>
        </p:txBody>
      </p:sp>
      <p:sp>
        <p:nvSpPr>
          <p:cNvPr id="9219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</a:t>
            </a:r>
            <a:endParaRPr lang="ko-KR" altLang="en-US" dirty="0" smtClean="0"/>
          </a:p>
        </p:txBody>
      </p:sp>
      <p:grpSp>
        <p:nvGrpSpPr>
          <p:cNvPr id="9220" name="Group 5"/>
          <p:cNvGrpSpPr>
            <a:grpSpLocks/>
          </p:cNvGrpSpPr>
          <p:nvPr/>
        </p:nvGrpSpPr>
        <p:grpSpPr bwMode="auto">
          <a:xfrm>
            <a:off x="2119313" y="1428750"/>
            <a:ext cx="5334000" cy="4284663"/>
            <a:chOff x="964" y="1109"/>
            <a:chExt cx="3360" cy="2699"/>
          </a:xfrm>
        </p:grpSpPr>
        <p:sp>
          <p:nvSpPr>
            <p:cNvPr id="9221" name="Rectangle 6"/>
            <p:cNvSpPr>
              <a:spLocks noChangeArrowheads="1"/>
            </p:cNvSpPr>
            <p:nvPr/>
          </p:nvSpPr>
          <p:spPr bwMode="auto">
            <a:xfrm>
              <a:off x="2246" y="1370"/>
              <a:ext cx="1043" cy="2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>
                <a:latin typeface="Helvetica" pitchFamily="34" charset="0"/>
              </a:endParaRPr>
            </a:p>
          </p:txBody>
        </p:sp>
        <p:sp>
          <p:nvSpPr>
            <p:cNvPr id="9222" name="Rectangle 7"/>
            <p:cNvSpPr>
              <a:spLocks noChangeArrowheads="1"/>
            </p:cNvSpPr>
            <p:nvPr/>
          </p:nvSpPr>
          <p:spPr bwMode="auto">
            <a:xfrm>
              <a:off x="2246" y="2379"/>
              <a:ext cx="1043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1985" y="1109"/>
              <a:ext cx="1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latin typeface="MD개성체" pitchFamily="18" charset="-127"/>
                  <a:ea typeface="MD개성체" pitchFamily="18" charset="-127"/>
                </a:rPr>
                <a:t>Master memory device</a:t>
              </a:r>
            </a:p>
          </p:txBody>
        </p:sp>
        <p:sp>
          <p:nvSpPr>
            <p:cNvPr id="9224" name="Line 9"/>
            <p:cNvSpPr>
              <a:spLocks noChangeShapeType="1"/>
            </p:cNvSpPr>
            <p:nvPr/>
          </p:nvSpPr>
          <p:spPr bwMode="auto">
            <a:xfrm>
              <a:off x="2246" y="191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" name="Text Box 10"/>
            <p:cNvSpPr txBox="1">
              <a:spLocks noChangeArrowheads="1"/>
            </p:cNvSpPr>
            <p:nvPr/>
          </p:nvSpPr>
          <p:spPr bwMode="auto">
            <a:xfrm>
              <a:off x="2629" y="1535"/>
              <a:ext cx="3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latin typeface="MD개성체" pitchFamily="18" charset="-127"/>
                  <a:ea typeface="MD개성체" pitchFamily="18" charset="-127"/>
                </a:rPr>
                <a:t>OS</a:t>
              </a:r>
            </a:p>
          </p:txBody>
        </p:sp>
        <p:sp>
          <p:nvSpPr>
            <p:cNvPr id="9226" name="Line 11"/>
            <p:cNvSpPr>
              <a:spLocks noChangeShapeType="1"/>
            </p:cNvSpPr>
            <p:nvPr/>
          </p:nvSpPr>
          <p:spPr bwMode="auto">
            <a:xfrm>
              <a:off x="2246" y="3123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" name="Rectangle 12"/>
            <p:cNvSpPr>
              <a:spLocks noChangeArrowheads="1"/>
            </p:cNvSpPr>
            <p:nvPr/>
          </p:nvSpPr>
          <p:spPr bwMode="auto">
            <a:xfrm>
              <a:off x="2246" y="1912"/>
              <a:ext cx="1043" cy="46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" name="Text Box 13"/>
            <p:cNvSpPr txBox="1">
              <a:spLocks noChangeArrowheads="1"/>
            </p:cNvSpPr>
            <p:nvPr/>
          </p:nvSpPr>
          <p:spPr bwMode="auto">
            <a:xfrm>
              <a:off x="2392" y="2035"/>
              <a:ext cx="8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latin typeface="MD개성체" pitchFamily="18" charset="-127"/>
                  <a:ea typeface="MD개성체" pitchFamily="18" charset="-127"/>
                </a:rPr>
                <a:t>Code area</a:t>
              </a:r>
            </a:p>
          </p:txBody>
        </p:sp>
        <p:sp>
          <p:nvSpPr>
            <p:cNvPr id="9229" name="AutoShape 14"/>
            <p:cNvSpPr>
              <a:spLocks/>
            </p:cNvSpPr>
            <p:nvPr/>
          </p:nvSpPr>
          <p:spPr bwMode="auto">
            <a:xfrm>
              <a:off x="3398" y="1903"/>
              <a:ext cx="217" cy="1219"/>
            </a:xfrm>
            <a:prstGeom prst="rightBrace">
              <a:avLst>
                <a:gd name="adj1" fmla="val 468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" name="Text Box 15"/>
            <p:cNvSpPr txBox="1">
              <a:spLocks noChangeArrowheads="1"/>
            </p:cNvSpPr>
            <p:nvPr/>
          </p:nvSpPr>
          <p:spPr bwMode="auto">
            <a:xfrm>
              <a:off x="3692" y="2377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latin typeface="MD개성체" pitchFamily="18" charset="-127"/>
                  <a:ea typeface="MD개성체" pitchFamily="18" charset="-127"/>
                </a:rPr>
                <a:t>Process</a:t>
              </a:r>
            </a:p>
          </p:txBody>
        </p:sp>
        <p:sp>
          <p:nvSpPr>
            <p:cNvPr id="9231" name="Text Box 16"/>
            <p:cNvSpPr txBox="1">
              <a:spLocks noChangeArrowheads="1"/>
            </p:cNvSpPr>
            <p:nvPr/>
          </p:nvSpPr>
          <p:spPr bwMode="auto">
            <a:xfrm>
              <a:off x="1095" y="1943"/>
              <a:ext cx="687" cy="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1400">
                  <a:latin typeface="MD개성체" pitchFamily="18" charset="-127"/>
                  <a:ea typeface="MD개성체" pitchFamily="18" charset="-127"/>
                </a:rPr>
                <a:t>Pc counter</a:t>
              </a:r>
            </a:p>
            <a:p>
              <a:pPr algn="ctr" eaLnBrk="0" latinLnBrk="0" hangingPunct="0"/>
              <a:r>
                <a:rPr kumimoji="0" lang="en-US" altLang="ko-KR" sz="1400">
                  <a:latin typeface="MD개성체" pitchFamily="18" charset="-127"/>
                  <a:ea typeface="MD개성체" pitchFamily="18" charset="-127"/>
                </a:rPr>
                <a:t>(PC)</a:t>
              </a:r>
            </a:p>
          </p:txBody>
        </p:sp>
        <p:sp>
          <p:nvSpPr>
            <p:cNvPr id="9232" name="Rectangle 17"/>
            <p:cNvSpPr>
              <a:spLocks noChangeArrowheads="1"/>
            </p:cNvSpPr>
            <p:nvPr/>
          </p:nvSpPr>
          <p:spPr bwMode="auto">
            <a:xfrm>
              <a:off x="2246" y="2855"/>
              <a:ext cx="1043" cy="26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3" name="Text Box 18"/>
            <p:cNvSpPr txBox="1">
              <a:spLocks noChangeArrowheads="1"/>
            </p:cNvSpPr>
            <p:nvPr/>
          </p:nvSpPr>
          <p:spPr bwMode="auto">
            <a:xfrm>
              <a:off x="2356" y="2878"/>
              <a:ext cx="8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latin typeface="MD개성체" pitchFamily="18" charset="-127"/>
                  <a:ea typeface="MD개성체" pitchFamily="18" charset="-127"/>
                </a:rPr>
                <a:t>Stack area</a:t>
              </a:r>
            </a:p>
          </p:txBody>
        </p:sp>
        <p:sp>
          <p:nvSpPr>
            <p:cNvPr id="9234" name="Text Box 19"/>
            <p:cNvSpPr txBox="1">
              <a:spLocks noChangeArrowheads="1"/>
            </p:cNvSpPr>
            <p:nvPr/>
          </p:nvSpPr>
          <p:spPr bwMode="auto">
            <a:xfrm>
              <a:off x="2415" y="2434"/>
              <a:ext cx="7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latin typeface="MD개성체" pitchFamily="18" charset="-127"/>
                  <a:ea typeface="MD개성체" pitchFamily="18" charset="-127"/>
                </a:rPr>
                <a:t>Data area</a:t>
              </a:r>
            </a:p>
          </p:txBody>
        </p:sp>
        <p:sp>
          <p:nvSpPr>
            <p:cNvPr id="9235" name="Line 20"/>
            <p:cNvSpPr>
              <a:spLocks noChangeShapeType="1"/>
            </p:cNvSpPr>
            <p:nvPr/>
          </p:nvSpPr>
          <p:spPr bwMode="auto">
            <a:xfrm>
              <a:off x="1903" y="2070"/>
              <a:ext cx="3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6" name="Text Box 21"/>
            <p:cNvSpPr txBox="1">
              <a:spLocks noChangeArrowheads="1"/>
            </p:cNvSpPr>
            <p:nvPr/>
          </p:nvSpPr>
          <p:spPr bwMode="auto">
            <a:xfrm>
              <a:off x="1645" y="1626"/>
              <a:ext cx="265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1400">
                  <a:latin typeface="MD개성체" pitchFamily="18" charset="-127"/>
                  <a:ea typeface="MD개성체" pitchFamily="18" charset="-127"/>
                </a:rPr>
                <a:t>CS</a:t>
              </a:r>
            </a:p>
          </p:txBody>
        </p:sp>
        <p:sp>
          <p:nvSpPr>
            <p:cNvPr id="9237" name="Text Box 22"/>
            <p:cNvSpPr txBox="1">
              <a:spLocks noChangeArrowheads="1"/>
            </p:cNvSpPr>
            <p:nvPr/>
          </p:nvSpPr>
          <p:spPr bwMode="auto">
            <a:xfrm>
              <a:off x="1666" y="2364"/>
              <a:ext cx="26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1400">
                  <a:latin typeface="MD개성체" pitchFamily="18" charset="-127"/>
                  <a:ea typeface="MD개성체" pitchFamily="18" charset="-127"/>
                </a:rPr>
                <a:t>DS</a:t>
              </a:r>
            </a:p>
          </p:txBody>
        </p:sp>
        <p:sp>
          <p:nvSpPr>
            <p:cNvPr id="9238" name="Text Box 23"/>
            <p:cNvSpPr txBox="1">
              <a:spLocks noChangeArrowheads="1"/>
            </p:cNvSpPr>
            <p:nvPr/>
          </p:nvSpPr>
          <p:spPr bwMode="auto">
            <a:xfrm>
              <a:off x="1684" y="2932"/>
              <a:ext cx="26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1400">
                  <a:latin typeface="MD개성체" pitchFamily="18" charset="-127"/>
                  <a:ea typeface="MD개성체" pitchFamily="18" charset="-127"/>
                </a:rPr>
                <a:t>SS</a:t>
              </a:r>
            </a:p>
          </p:txBody>
        </p:sp>
        <p:sp>
          <p:nvSpPr>
            <p:cNvPr id="9239" name="Line 24"/>
            <p:cNvSpPr>
              <a:spLocks noChangeShapeType="1"/>
            </p:cNvSpPr>
            <p:nvPr/>
          </p:nvSpPr>
          <p:spPr bwMode="auto">
            <a:xfrm>
              <a:off x="1962" y="3047"/>
              <a:ext cx="292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0" name="Line 25"/>
            <p:cNvSpPr>
              <a:spLocks noChangeShapeType="1"/>
            </p:cNvSpPr>
            <p:nvPr/>
          </p:nvSpPr>
          <p:spPr bwMode="auto">
            <a:xfrm flipV="1">
              <a:off x="1928" y="2387"/>
              <a:ext cx="309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1" name="Line 26"/>
            <p:cNvSpPr>
              <a:spLocks noChangeShapeType="1"/>
            </p:cNvSpPr>
            <p:nvPr/>
          </p:nvSpPr>
          <p:spPr bwMode="auto">
            <a:xfrm>
              <a:off x="1920" y="1728"/>
              <a:ext cx="326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2" name="Text Box 27"/>
            <p:cNvSpPr txBox="1">
              <a:spLocks noChangeArrowheads="1"/>
            </p:cNvSpPr>
            <p:nvPr/>
          </p:nvSpPr>
          <p:spPr bwMode="auto">
            <a:xfrm>
              <a:off x="964" y="1275"/>
              <a:ext cx="8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1400">
                  <a:latin typeface="MD개성체" pitchFamily="18" charset="-127"/>
                  <a:ea typeface="MD개성체" pitchFamily="18" charset="-127"/>
                </a:rPr>
                <a:t>CPU registers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B28A4F6-0375-4678-BF3E-0F223005F8C7}" type="slidenum">
              <a:rPr lang="en-US" altLang="ko-KR" smtClean="0"/>
              <a:pPr/>
              <a:t>6</a:t>
            </a:fld>
            <a:r>
              <a:rPr lang="en-US" altLang="ko-KR" smtClean="0"/>
              <a:t> -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2136775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While the process runs, the state changes</a:t>
            </a:r>
          </a:p>
          <a:p>
            <a:pPr lvl="1" eaLnBrk="1" hangingPunct="1"/>
            <a:r>
              <a:rPr lang="en-US" altLang="ko-KR" sz="1800" smtClean="0"/>
              <a:t>New: process is being created</a:t>
            </a:r>
          </a:p>
          <a:p>
            <a:pPr lvl="1" eaLnBrk="1" hangingPunct="1"/>
            <a:r>
              <a:rPr lang="en-US" altLang="ko-KR" sz="1800" smtClean="0"/>
              <a:t>Running: instructions are being executed</a:t>
            </a:r>
          </a:p>
          <a:p>
            <a:pPr lvl="1" eaLnBrk="1" hangingPunct="1"/>
            <a:r>
              <a:rPr lang="en-US" altLang="ko-KR" sz="1800" smtClean="0"/>
              <a:t>Waiting: process is waiting for some event to occur</a:t>
            </a:r>
          </a:p>
          <a:p>
            <a:pPr lvl="1" eaLnBrk="1" hangingPunct="1"/>
            <a:r>
              <a:rPr lang="en-US" altLang="ko-KR" sz="1800" smtClean="0"/>
              <a:t>Ready: process is waiting to be assigned to a processor</a:t>
            </a:r>
          </a:p>
          <a:p>
            <a:pPr lvl="1" eaLnBrk="1" hangingPunct="1"/>
            <a:r>
              <a:rPr lang="en-US" altLang="ko-KR" sz="1800" smtClean="0"/>
              <a:t>Terminated: process has finished execution</a:t>
            </a:r>
          </a:p>
        </p:txBody>
      </p:sp>
      <p:sp>
        <p:nvSpPr>
          <p:cNvPr id="10244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 : State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2484D843-503F-41CC-92B7-3DDC9B7553A5}" type="slidenum">
              <a:rPr lang="en-US" altLang="ko-KR" smtClean="0"/>
              <a:pPr/>
              <a:t>7</a:t>
            </a:fld>
            <a:r>
              <a:rPr lang="en-US" altLang="ko-KR" smtClean="0"/>
              <a:t> -</a:t>
            </a:r>
          </a:p>
        </p:txBody>
      </p:sp>
      <p:sp>
        <p:nvSpPr>
          <p:cNvPr id="11267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 : State</a:t>
            </a:r>
            <a:endParaRPr lang="ko-KR" altLang="en-US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 l="566" t="25691" r="592" b="25531"/>
          <a:stretch>
            <a:fillRect/>
          </a:stretch>
        </p:blipFill>
        <p:spPr bwMode="auto">
          <a:xfrm>
            <a:off x="1595438" y="1285875"/>
            <a:ext cx="68357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9CCDB2EF-2034-46F3-9CAD-EED0098DAF42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4294967295"/>
          </p:nvPr>
        </p:nvSpPr>
        <p:spPr>
          <a:xfrm>
            <a:off x="1238250" y="1143000"/>
            <a:ext cx="8928100" cy="3848100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Contents of PCB</a:t>
            </a:r>
          </a:p>
          <a:p>
            <a:pPr lvl="1" eaLnBrk="1" hangingPunct="1"/>
            <a:r>
              <a:rPr lang="en-US" altLang="ko-KR" sz="1800" dirty="0" smtClean="0"/>
              <a:t>Process state: new, ready, running, waiting</a:t>
            </a:r>
          </a:p>
          <a:p>
            <a:pPr lvl="1" eaLnBrk="1" hangingPunct="1"/>
            <a:r>
              <a:rPr lang="en-US" altLang="ko-KR" sz="1800" dirty="0" smtClean="0"/>
              <a:t>Program counter: counter indicates the address of the next instruction to be executed for the program</a:t>
            </a:r>
          </a:p>
          <a:p>
            <a:pPr lvl="1" eaLnBrk="1" hangingPunct="1"/>
            <a:r>
              <a:rPr lang="en-US" altLang="ko-KR" sz="1800" dirty="0" smtClean="0"/>
              <a:t>CPU registers</a:t>
            </a:r>
          </a:p>
          <a:p>
            <a:pPr lvl="1" eaLnBrk="1" hangingPunct="1"/>
            <a:r>
              <a:rPr lang="en-US" altLang="ko-KR" sz="1800" dirty="0" smtClean="0"/>
              <a:t>CPU-scheduling information: process priority, pointer to scheduling queues</a:t>
            </a:r>
          </a:p>
          <a:p>
            <a:pPr lvl="1" eaLnBrk="1" hangingPunct="1"/>
            <a:r>
              <a:rPr lang="en-US" altLang="ko-KR" sz="1800" dirty="0" smtClean="0"/>
              <a:t>Memory-management information: base and limit resisters, page tables, segment tables</a:t>
            </a:r>
          </a:p>
          <a:p>
            <a:pPr lvl="1" eaLnBrk="1" hangingPunct="1"/>
            <a:r>
              <a:rPr lang="en-US" altLang="ko-KR" sz="1800" dirty="0" smtClean="0"/>
              <a:t>Accounting information: amount of CPU and real time used, time limits, job or process number</a:t>
            </a:r>
          </a:p>
          <a:p>
            <a:pPr lvl="1" eaLnBrk="1" hangingPunct="1"/>
            <a:r>
              <a:rPr lang="en-US" altLang="ko-KR" sz="1800" dirty="0" smtClean="0"/>
              <a:t>I/O status information: list of I/O devices allocated to this process</a:t>
            </a:r>
          </a:p>
        </p:txBody>
      </p:sp>
      <p:sp>
        <p:nvSpPr>
          <p:cNvPr id="1229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 : Process Control Block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66BB0979-D5E3-4216-82E0-FE687B724ED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3315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6.1 Process : Process Control Block</a:t>
            </a:r>
            <a:endParaRPr lang="ko-KR" altLang="en-US" dirty="0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 cstate="print"/>
          <a:srcRect l="28017" t="731" r="28017" b="540"/>
          <a:stretch>
            <a:fillRect/>
          </a:stretch>
        </p:blipFill>
        <p:spPr bwMode="auto">
          <a:xfrm>
            <a:off x="3100388" y="1285875"/>
            <a:ext cx="25622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육교재템플릿040323">
  <a:themeElements>
    <a:clrScheme name="교육교재템플릿040323 6">
      <a:dk1>
        <a:srgbClr val="333333"/>
      </a:dk1>
      <a:lt1>
        <a:srgbClr val="FFFFFF"/>
      </a:lt1>
      <a:dk2>
        <a:srgbClr val="003399"/>
      </a:dk2>
      <a:lt2>
        <a:srgbClr val="336600"/>
      </a:lt2>
      <a:accent1>
        <a:srgbClr val="EFA001"/>
      </a:accent1>
      <a:accent2>
        <a:srgbClr val="006699"/>
      </a:accent2>
      <a:accent3>
        <a:srgbClr val="FFFFFF"/>
      </a:accent3>
      <a:accent4>
        <a:srgbClr val="2A2A2A"/>
      </a:accent4>
      <a:accent5>
        <a:srgbClr val="F6CDAA"/>
      </a:accent5>
      <a:accent6>
        <a:srgbClr val="005C8A"/>
      </a:accent6>
      <a:hlink>
        <a:srgbClr val="FF0000"/>
      </a:hlink>
      <a:folHlink>
        <a:srgbClr val="969696"/>
      </a:folHlink>
    </a:clrScheme>
    <a:fontScheme name="교육교재템플릿040323">
      <a:majorFont>
        <a:latin typeface="휴먼엑스포"/>
        <a:ea typeface="휴먼엑스포"/>
        <a:cs typeface=""/>
      </a:majorFont>
      <a:minorFont>
        <a:latin typeface="Tahoma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9855" tIns="49928" rIns="99855" bIns="49928" numCol="1" rtlCol="0" anchor="ctr" anchorCtr="0" compatLnSpc="1">
        <a:prstTxWarp prst="textNoShape">
          <a:avLst/>
        </a:prstTxWarp>
      </a:bodyPr>
      <a:lstStyle>
        <a:defPPr marL="360363" marR="0" indent="-360363" algn="ctr" defTabSz="1038225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chemeClr val="tx1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교육교재템플릿040323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4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7797FF"/>
        </a:accent1>
        <a:accent2>
          <a:srgbClr val="F167E4"/>
        </a:accent2>
        <a:accent3>
          <a:srgbClr val="FFFFFF"/>
        </a:accent3>
        <a:accent4>
          <a:srgbClr val="000000"/>
        </a:accent4>
        <a:accent5>
          <a:srgbClr val="BDC9FF"/>
        </a:accent5>
        <a:accent6>
          <a:srgbClr val="DA5DCF"/>
        </a:accent6>
        <a:hlink>
          <a:srgbClr val="2EE43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5">
        <a:dk1>
          <a:srgbClr val="3C3C5A"/>
        </a:dk1>
        <a:lt1>
          <a:srgbClr val="FFFFFF"/>
        </a:lt1>
        <a:dk2>
          <a:srgbClr val="000099"/>
        </a:dk2>
        <a:lt2>
          <a:srgbClr val="336699"/>
        </a:lt2>
        <a:accent1>
          <a:srgbClr val="CCCC00"/>
        </a:accent1>
        <a:accent2>
          <a:srgbClr val="CCFFCC"/>
        </a:accent2>
        <a:accent3>
          <a:srgbClr val="FFFFFF"/>
        </a:accent3>
        <a:accent4>
          <a:srgbClr val="32324C"/>
        </a:accent4>
        <a:accent5>
          <a:srgbClr val="E2E2AA"/>
        </a:accent5>
        <a:accent6>
          <a:srgbClr val="B9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6">
        <a:dk1>
          <a:srgbClr val="333333"/>
        </a:dk1>
        <a:lt1>
          <a:srgbClr val="FFFFFF"/>
        </a:lt1>
        <a:dk2>
          <a:srgbClr val="003399"/>
        </a:dk2>
        <a:lt2>
          <a:srgbClr val="336600"/>
        </a:lt2>
        <a:accent1>
          <a:srgbClr val="EFA001"/>
        </a:accent1>
        <a:accent2>
          <a:srgbClr val="006699"/>
        </a:accent2>
        <a:accent3>
          <a:srgbClr val="FFFFFF"/>
        </a:accent3>
        <a:accent4>
          <a:srgbClr val="2A2A2A"/>
        </a:accent4>
        <a:accent5>
          <a:srgbClr val="F6CDAA"/>
        </a:accent5>
        <a:accent6>
          <a:srgbClr val="005C8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\\Semiyoon\윤세미공유\이귀준\교재\교육교재템플릿040323.pot</Template>
  <TotalTime>50287</TotalTime>
  <Words>3254</Words>
  <Application>Microsoft Office PowerPoint</Application>
  <PresentationFormat>사용자 지정</PresentationFormat>
  <Paragraphs>623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6" baseType="lpstr">
      <vt:lpstr>HY얕은샘물M</vt:lpstr>
      <vt:lpstr>MD개성체</vt:lpstr>
      <vt:lpstr>NewCenturySchlbk</vt:lpstr>
      <vt:lpstr>굴림</vt:lpstr>
      <vt:lpstr>굴림체</vt:lpstr>
      <vt:lpstr>맑은 고딕</vt:lpstr>
      <vt:lpstr>바탕체</vt:lpstr>
      <vt:lpstr>휴먼엑스포</vt:lpstr>
      <vt:lpstr>휴먼태가람체</vt:lpstr>
      <vt:lpstr>Arial</vt:lpstr>
      <vt:lpstr>Century Gothic</vt:lpstr>
      <vt:lpstr>Courier New</vt:lpstr>
      <vt:lpstr>Helvetica</vt:lpstr>
      <vt:lpstr>Tahoma</vt:lpstr>
      <vt:lpstr>Times New Roman</vt:lpstr>
      <vt:lpstr>Wingdings</vt:lpstr>
      <vt:lpstr>교육교재템플릿040323</vt:lpstr>
      <vt:lpstr>제 6 장 Part 1 – Process Operation</vt:lpstr>
      <vt:lpstr>제 6장 목차</vt:lpstr>
      <vt:lpstr>6.1 Process</vt:lpstr>
      <vt:lpstr>6.1 Process</vt:lpstr>
      <vt:lpstr>6.1 Process</vt:lpstr>
      <vt:lpstr>6.1 Process : State</vt:lpstr>
      <vt:lpstr>6.1 Process : State</vt:lpstr>
      <vt:lpstr>6.1 Process : Process Control Block</vt:lpstr>
      <vt:lpstr>6.1 Process : Process Control Block</vt:lpstr>
      <vt:lpstr>6.1 Process : Process Control Block</vt:lpstr>
      <vt:lpstr>6.1 Process : Creation</vt:lpstr>
      <vt:lpstr>6.1 Process : Creation</vt:lpstr>
      <vt:lpstr>6.1 Process : Exit</vt:lpstr>
      <vt:lpstr>6.2 Process Start</vt:lpstr>
      <vt:lpstr>6.2 Process Start</vt:lpstr>
      <vt:lpstr>6.3 Process Termination</vt:lpstr>
      <vt:lpstr>6.3 Process Termination : exit()</vt:lpstr>
      <vt:lpstr>6.3 Process Termination : _exit()</vt:lpstr>
      <vt:lpstr>6.3 Process Termination : atexit()</vt:lpstr>
      <vt:lpstr>6.3 Process Termination :  C Program Start and Termination</vt:lpstr>
      <vt:lpstr>6.3 Process Termination : atexit() 예제</vt:lpstr>
      <vt:lpstr>6.3 Process Termination : atexit() 예제</vt:lpstr>
      <vt:lpstr>6.4 Command-Line Arguments</vt:lpstr>
      <vt:lpstr>6.4 Command-Line Arguments : 예제</vt:lpstr>
      <vt:lpstr>6.4 Command-Line Arguments : 예제</vt:lpstr>
      <vt:lpstr>6.5 Environment Variable</vt:lpstr>
      <vt:lpstr>6.5 Environment Variable</vt:lpstr>
      <vt:lpstr>6.5 Environment Variable : Environment list</vt:lpstr>
      <vt:lpstr>6.5 Environment Variable : Environment list</vt:lpstr>
      <vt:lpstr>6.5 Environment Variable : 예제</vt:lpstr>
      <vt:lpstr>6.5 Environment Variable : 예제</vt:lpstr>
      <vt:lpstr>6.5 Environment Variable : 예제</vt:lpstr>
      <vt:lpstr>6.5 Environment Variable : getenv()</vt:lpstr>
      <vt:lpstr>6.5 Environment Variable : putenv()</vt:lpstr>
      <vt:lpstr>6.5 Environment Variable : 예제</vt:lpstr>
      <vt:lpstr>6.5 Environment Variable : 예제</vt:lpstr>
      <vt:lpstr>6.5 Environment Variable : setenv() / unsetenv()</vt:lpstr>
      <vt:lpstr>Lab #6</vt:lpstr>
      <vt:lpstr>6.6 Memory Layout of a Program</vt:lpstr>
      <vt:lpstr>6.6 Memory Layout of a Program</vt:lpstr>
      <vt:lpstr>6.6 Memory Layout of a Program : Shared library</vt:lpstr>
      <vt:lpstr>ar rcs - archive rcs(replace create s?) </vt:lpstr>
      <vt:lpstr>-fpic (-fPIC) option</vt:lpstr>
      <vt:lpstr>6.7 Memory Allocation</vt:lpstr>
      <vt:lpstr>6.7 Memory Allocation</vt:lpstr>
      <vt:lpstr>6.8 setjmp() / longjmp()</vt:lpstr>
      <vt:lpstr>6.8 setjmp() / longjmp()</vt:lpstr>
      <vt:lpstr>6.8 setjmp() / longjmp() : 예제</vt:lpstr>
      <vt:lpstr>6.8 setjmp() / longjmp() : 예제</vt:lpstr>
    </vt:vector>
  </TitlesOfParts>
  <Company>KCSC(한국소프트웨어컴포넌트컨소시엄)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과정명</dc:title>
  <dc:creator>교재집필자</dc:creator>
  <cp:lastModifiedBy>Prof.Jang</cp:lastModifiedBy>
  <cp:revision>1901</cp:revision>
  <dcterms:created xsi:type="dcterms:W3CDTF">2002-02-15T02:31:30Z</dcterms:created>
  <dcterms:modified xsi:type="dcterms:W3CDTF">2015-10-26T00:30:17Z</dcterms:modified>
</cp:coreProperties>
</file>