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6540480"/>
            <a:ext cx="2997360" cy="27540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2560" y="6540480"/>
            <a:ext cx="2997360" cy="27540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나눔고딕"/>
              </a:rPr>
              <a:t>제목 텍스트의 서식을 편집하려면 클릭하십시오</a:t>
            </a:r>
            <a:r>
              <a:rPr lang="en-US" sz="4400">
                <a:latin typeface="나눔고딕"/>
              </a:rPr>
              <a:t>.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나눔고딕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나눔고딕"/>
              </a:rPr>
              <a:t>2</a:t>
            </a:r>
            <a:r>
              <a:rPr lang="en-US" sz="2800">
                <a:latin typeface="나눔고딕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나눔고딕"/>
              </a:rPr>
              <a:t>3</a:t>
            </a:r>
            <a:r>
              <a:rPr lang="en-US" sz="2400">
                <a:latin typeface="나눔고딕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나눔고딕"/>
              </a:rPr>
              <a:t>4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5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6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나눔고딕"/>
              </a:rPr>
              <a:t>7</a:t>
            </a:r>
            <a:r>
              <a:rPr lang="en-US" sz="2000">
                <a:latin typeface="나눔고딕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452600" y="2000160"/>
            <a:ext cx="81756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6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장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Part 2 –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Process Control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D3FC5B5-2542-4BA6-806D-C5F93A1AB15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238480" y="3500280"/>
            <a:ext cx="6462720" cy="712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Process Control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에 대한 내용을 소개합니다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관련된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System Call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들도 함께 다룹니다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0953DBA-2F5E-480A-9058-B016E4F7B0A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276200" y="114300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fork1.c: result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1460520" y="1928880"/>
            <a:ext cx="8277480" cy="151416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process 10982 and my x is 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process 10981 and my x is 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7553E60-1DC1-4FC1-84CB-E0CD68A8FE2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296000" y="1368000"/>
            <a:ext cx="8926560" cy="4486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/* fork2.c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pid_t childpid;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childpid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 (childpid == -1){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printf("Failed to fork");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return 1;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 (childpid == 0)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printf("I am child %ld\n", (long)getpid());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printf("I am parent %ld\n", (long)getpid());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B94378B-0F46-4BD7-94A5-9956544852B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276200" y="114300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fork2.c: results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1380960" y="1857240"/>
            <a:ext cx="8277480" cy="176148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child 10999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parent 10998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부모가 먼저 실행 될지 자식이 먼저 실행 될지는 시스템 마다 다르다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EFCDAD4-88CC-4B2C-902B-52E06241B17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276200" y="1341360"/>
            <a:ext cx="8926560" cy="4830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fork3.c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main()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pid_t pid;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char *message;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fork program starting\n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switch(pid)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-1: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perror(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fork failed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0: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5;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default: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3;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for(;n &gt; 0; n--)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puts(message);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sleep(1);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3FDA306-7917-4245-92DD-1A1493D4FED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276200" y="1214280"/>
            <a:ext cx="8926560" cy="3833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fork3.c: results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./fork3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 program starting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90F540E-5AD8-4C1C-86B1-F542C2949F3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309680" y="1071720"/>
            <a:ext cx="8926560" cy="2516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fork3.c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parent process finishes before the child has printed all of its messages.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When the fork() is called, this program is divided into two separate processes.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process is identified by a non-zero return from fork and is used to set a number of messages to print, each separated by one second.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E9B212F-6F92-4A9D-8484-6004F75BA82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238400" y="1224000"/>
            <a:ext cx="8926560" cy="1740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sharing after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share the same file descriptors as if dup() had been called on all open file descriptors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share the same file offset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Intermixed output from parent and child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14DEC2D-A54A-4252-A408-6AB70A69336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238400" y="1224000"/>
            <a:ext cx="8926560" cy="26827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Handle descriptors after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What happens if both parent and child write to the same file opened before fork()?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waits for child to complete(wait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함수 이용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offsets updated by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go their own way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Each closes the descriptors that it doesn’t need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Often the case with network servers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8A1845F-A8F6-4E1F-9770-BFA46A5B07A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1238400" y="107172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File Sharing after fork()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2379600" y="1983240"/>
            <a:ext cx="2090160" cy="16635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60" name="CustomShape 5"/>
          <p:cNvSpPr/>
          <p:nvPr/>
        </p:nvSpPr>
        <p:spPr>
          <a:xfrm>
            <a:off x="2381040" y="1714680"/>
            <a:ext cx="2154600" cy="547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MD개성체"/>
                <a:ea typeface="굴림체"/>
              </a:rPr>
              <a:t>parent process table entry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3049920" y="2459160"/>
            <a:ext cx="1361520" cy="10177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62" name="CustomShape 7"/>
          <p:cNvSpPr/>
          <p:nvPr/>
        </p:nvSpPr>
        <p:spPr>
          <a:xfrm>
            <a:off x="2957760" y="2239200"/>
            <a:ext cx="150120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descriptors</a:t>
            </a:r>
            <a:endParaRPr/>
          </a:p>
        </p:txBody>
      </p:sp>
      <p:sp>
        <p:nvSpPr>
          <p:cNvPr id="163" name="Line 8"/>
          <p:cNvSpPr/>
          <p:nvPr/>
        </p:nvSpPr>
        <p:spPr>
          <a:xfrm>
            <a:off x="3049920" y="268740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64" name="CustomShape 9"/>
          <p:cNvSpPr/>
          <p:nvPr/>
        </p:nvSpPr>
        <p:spPr>
          <a:xfrm>
            <a:off x="2607120" y="2471760"/>
            <a:ext cx="460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0:</a:t>
            </a:r>
            <a:endParaRPr/>
          </a:p>
        </p:txBody>
      </p:sp>
      <p:sp>
        <p:nvSpPr>
          <p:cNvPr id="165" name="Line 10"/>
          <p:cNvSpPr/>
          <p:nvPr/>
        </p:nvSpPr>
        <p:spPr>
          <a:xfrm>
            <a:off x="3051360" y="2932560"/>
            <a:ext cx="135576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66" name="CustomShape 11"/>
          <p:cNvSpPr/>
          <p:nvPr/>
        </p:nvSpPr>
        <p:spPr>
          <a:xfrm>
            <a:off x="2604240" y="2716920"/>
            <a:ext cx="460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1:</a:t>
            </a:r>
            <a:endParaRPr/>
          </a:p>
        </p:txBody>
      </p:sp>
      <p:sp>
        <p:nvSpPr>
          <p:cNvPr id="167" name="Line 12"/>
          <p:cNvSpPr/>
          <p:nvPr/>
        </p:nvSpPr>
        <p:spPr>
          <a:xfrm>
            <a:off x="3049920" y="316476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68" name="CustomShape 13"/>
          <p:cNvSpPr/>
          <p:nvPr/>
        </p:nvSpPr>
        <p:spPr>
          <a:xfrm>
            <a:off x="2607120" y="2949120"/>
            <a:ext cx="460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2:</a:t>
            </a:r>
            <a:endParaRPr/>
          </a:p>
        </p:txBody>
      </p:sp>
      <p:sp>
        <p:nvSpPr>
          <p:cNvPr id="169" name="CustomShape 14"/>
          <p:cNvSpPr/>
          <p:nvPr/>
        </p:nvSpPr>
        <p:spPr>
          <a:xfrm>
            <a:off x="3456720" y="3155400"/>
            <a:ext cx="58536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MD개성체"/>
                <a:ea typeface="굴림체"/>
              </a:rPr>
              <a:t>. . . .</a:t>
            </a:r>
            <a:endParaRPr/>
          </a:p>
        </p:txBody>
      </p:sp>
      <p:sp>
        <p:nvSpPr>
          <p:cNvPr id="170" name="CustomShape 15"/>
          <p:cNvSpPr/>
          <p:nvPr/>
        </p:nvSpPr>
        <p:spPr>
          <a:xfrm>
            <a:off x="3098880" y="2468880"/>
            <a:ext cx="12956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flags    ptr</a:t>
            </a:r>
            <a:endParaRPr/>
          </a:p>
        </p:txBody>
      </p:sp>
      <p:sp>
        <p:nvSpPr>
          <p:cNvPr id="171" name="Line 16"/>
          <p:cNvSpPr/>
          <p:nvPr/>
        </p:nvSpPr>
        <p:spPr>
          <a:xfrm>
            <a:off x="3823920" y="2459160"/>
            <a:ext cx="0" cy="703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72" name="CustomShape 17"/>
          <p:cNvSpPr/>
          <p:nvPr/>
        </p:nvSpPr>
        <p:spPr>
          <a:xfrm>
            <a:off x="5313960" y="2129400"/>
            <a:ext cx="1668960" cy="71820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73" name="CustomShape 18"/>
          <p:cNvSpPr/>
          <p:nvPr/>
        </p:nvSpPr>
        <p:spPr>
          <a:xfrm>
            <a:off x="5262480" y="1909440"/>
            <a:ext cx="88560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table</a:t>
            </a:r>
            <a:endParaRPr/>
          </a:p>
        </p:txBody>
      </p:sp>
      <p:sp>
        <p:nvSpPr>
          <p:cNvPr id="174" name="Line 19"/>
          <p:cNvSpPr/>
          <p:nvPr/>
        </p:nvSpPr>
        <p:spPr>
          <a:xfrm>
            <a:off x="5313600" y="2357640"/>
            <a:ext cx="1667520" cy="1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75" name="Line 20"/>
          <p:cNvSpPr/>
          <p:nvPr/>
        </p:nvSpPr>
        <p:spPr>
          <a:xfrm>
            <a:off x="5315040" y="260244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76" name="CustomShape 21"/>
          <p:cNvSpPr/>
          <p:nvPr/>
        </p:nvSpPr>
        <p:spPr>
          <a:xfrm>
            <a:off x="5301000" y="2139120"/>
            <a:ext cx="14342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177" name="CustomShape 22"/>
          <p:cNvSpPr/>
          <p:nvPr/>
        </p:nvSpPr>
        <p:spPr>
          <a:xfrm>
            <a:off x="5276160" y="2375640"/>
            <a:ext cx="173880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178" name="CustomShape 23"/>
          <p:cNvSpPr/>
          <p:nvPr/>
        </p:nvSpPr>
        <p:spPr>
          <a:xfrm>
            <a:off x="5319720" y="2605320"/>
            <a:ext cx="1045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179" name="CustomShape 24"/>
          <p:cNvSpPr/>
          <p:nvPr/>
        </p:nvSpPr>
        <p:spPr>
          <a:xfrm>
            <a:off x="5338440" y="3139920"/>
            <a:ext cx="1668960" cy="71820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80" name="Line 25"/>
          <p:cNvSpPr/>
          <p:nvPr/>
        </p:nvSpPr>
        <p:spPr>
          <a:xfrm>
            <a:off x="5338440" y="336816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81" name="Line 26"/>
          <p:cNvSpPr/>
          <p:nvPr/>
        </p:nvSpPr>
        <p:spPr>
          <a:xfrm>
            <a:off x="5339880" y="361296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82" name="CustomShape 27"/>
          <p:cNvSpPr/>
          <p:nvPr/>
        </p:nvSpPr>
        <p:spPr>
          <a:xfrm>
            <a:off x="5325480" y="3149640"/>
            <a:ext cx="14342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183" name="CustomShape 28"/>
          <p:cNvSpPr/>
          <p:nvPr/>
        </p:nvSpPr>
        <p:spPr>
          <a:xfrm>
            <a:off x="5301000" y="3386520"/>
            <a:ext cx="173880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184" name="CustomShape 29"/>
          <p:cNvSpPr/>
          <p:nvPr/>
        </p:nvSpPr>
        <p:spPr>
          <a:xfrm>
            <a:off x="5344200" y="3616200"/>
            <a:ext cx="1045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185" name="CustomShape 30"/>
          <p:cNvSpPr/>
          <p:nvPr/>
        </p:nvSpPr>
        <p:spPr>
          <a:xfrm>
            <a:off x="4321080" y="2229480"/>
            <a:ext cx="953280" cy="39960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186" name="CustomShape 31"/>
          <p:cNvSpPr/>
          <p:nvPr/>
        </p:nvSpPr>
        <p:spPr>
          <a:xfrm>
            <a:off x="7926120" y="1940040"/>
            <a:ext cx="1668960" cy="13251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87" name="CustomShape 32"/>
          <p:cNvSpPr/>
          <p:nvPr/>
        </p:nvSpPr>
        <p:spPr>
          <a:xfrm>
            <a:off x="7853400" y="1720080"/>
            <a:ext cx="126792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table</a:t>
            </a:r>
            <a:endParaRPr/>
          </a:p>
        </p:txBody>
      </p:sp>
      <p:sp>
        <p:nvSpPr>
          <p:cNvPr id="188" name="Line 33"/>
          <p:cNvSpPr/>
          <p:nvPr/>
        </p:nvSpPr>
        <p:spPr>
          <a:xfrm>
            <a:off x="7927200" y="241884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89" name="Line 34"/>
          <p:cNvSpPr/>
          <p:nvPr/>
        </p:nvSpPr>
        <p:spPr>
          <a:xfrm>
            <a:off x="7927200" y="2942280"/>
            <a:ext cx="1661760" cy="108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1225000000" sp="1225000000"/>
            </a:custDash>
            <a:round/>
          </a:ln>
        </p:spPr>
      </p:sp>
      <p:sp>
        <p:nvSpPr>
          <p:cNvPr id="190" name="CustomShape 35"/>
          <p:cNvSpPr/>
          <p:nvPr/>
        </p:nvSpPr>
        <p:spPr>
          <a:xfrm>
            <a:off x="7982640" y="1949760"/>
            <a:ext cx="1562760" cy="48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v-node(</a:t>
            </a:r>
            <a:r>
              <a:rPr lang="en-US" sz="1600">
                <a:solidFill>
                  <a:srgbClr val="ff3333"/>
                </a:solidFill>
                <a:latin typeface="MD개성체"/>
                <a:ea typeface="굴림체"/>
              </a:rPr>
              <a:t>virtual</a:t>
            </a: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191" name="CustomShape 36"/>
          <p:cNvSpPr/>
          <p:nvPr/>
        </p:nvSpPr>
        <p:spPr>
          <a:xfrm>
            <a:off x="7936200" y="2446560"/>
            <a:ext cx="1562760" cy="48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i-node(</a:t>
            </a:r>
            <a:r>
              <a:rPr lang="en-US" sz="1600">
                <a:solidFill>
                  <a:srgbClr val="ff3333"/>
                </a:solidFill>
                <a:latin typeface="MD개성체"/>
                <a:ea typeface="굴림체"/>
              </a:rPr>
              <a:t>real</a:t>
            </a: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192" name="CustomShape 37"/>
          <p:cNvSpPr/>
          <p:nvPr/>
        </p:nvSpPr>
        <p:spPr>
          <a:xfrm>
            <a:off x="8012880" y="2990880"/>
            <a:ext cx="155916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193" name="CustomShape 38"/>
          <p:cNvSpPr/>
          <p:nvPr/>
        </p:nvSpPr>
        <p:spPr>
          <a:xfrm>
            <a:off x="6854400" y="2198880"/>
            <a:ext cx="1072800" cy="52632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194" name="CustomShape 39"/>
          <p:cNvSpPr/>
          <p:nvPr/>
        </p:nvSpPr>
        <p:spPr>
          <a:xfrm>
            <a:off x="6969600" y="3609000"/>
            <a:ext cx="867240" cy="12240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195" name="CustomShape 40"/>
          <p:cNvSpPr/>
          <p:nvPr/>
        </p:nvSpPr>
        <p:spPr>
          <a:xfrm>
            <a:off x="2382480" y="4171680"/>
            <a:ext cx="2090160" cy="16635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96" name="CustomShape 41"/>
          <p:cNvSpPr/>
          <p:nvPr/>
        </p:nvSpPr>
        <p:spPr>
          <a:xfrm>
            <a:off x="3052800" y="4647600"/>
            <a:ext cx="1361520" cy="10177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97" name="CustomShape 42"/>
          <p:cNvSpPr/>
          <p:nvPr/>
        </p:nvSpPr>
        <p:spPr>
          <a:xfrm>
            <a:off x="2960640" y="4427640"/>
            <a:ext cx="150120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descriptors</a:t>
            </a:r>
            <a:endParaRPr/>
          </a:p>
        </p:txBody>
      </p:sp>
      <p:sp>
        <p:nvSpPr>
          <p:cNvPr id="198" name="Line 43"/>
          <p:cNvSpPr/>
          <p:nvPr/>
        </p:nvSpPr>
        <p:spPr>
          <a:xfrm>
            <a:off x="3052800" y="487584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99" name="CustomShape 44"/>
          <p:cNvSpPr/>
          <p:nvPr/>
        </p:nvSpPr>
        <p:spPr>
          <a:xfrm>
            <a:off x="2610000" y="4660200"/>
            <a:ext cx="460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0:</a:t>
            </a:r>
            <a:endParaRPr/>
          </a:p>
        </p:txBody>
      </p:sp>
      <p:sp>
        <p:nvSpPr>
          <p:cNvPr id="200" name="Line 45"/>
          <p:cNvSpPr/>
          <p:nvPr/>
        </p:nvSpPr>
        <p:spPr>
          <a:xfrm>
            <a:off x="3054240" y="5120640"/>
            <a:ext cx="135576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1" name="CustomShape 46"/>
          <p:cNvSpPr/>
          <p:nvPr/>
        </p:nvSpPr>
        <p:spPr>
          <a:xfrm>
            <a:off x="2607120" y="4905000"/>
            <a:ext cx="460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1:</a:t>
            </a:r>
            <a:endParaRPr/>
          </a:p>
        </p:txBody>
      </p:sp>
      <p:sp>
        <p:nvSpPr>
          <p:cNvPr id="202" name="Line 47"/>
          <p:cNvSpPr/>
          <p:nvPr/>
        </p:nvSpPr>
        <p:spPr>
          <a:xfrm>
            <a:off x="3052800" y="535320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3" name="CustomShape 48"/>
          <p:cNvSpPr/>
          <p:nvPr/>
        </p:nvSpPr>
        <p:spPr>
          <a:xfrm>
            <a:off x="2610000" y="5137560"/>
            <a:ext cx="460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2:</a:t>
            </a:r>
            <a:endParaRPr/>
          </a:p>
        </p:txBody>
      </p:sp>
      <p:sp>
        <p:nvSpPr>
          <p:cNvPr id="204" name="CustomShape 49"/>
          <p:cNvSpPr/>
          <p:nvPr/>
        </p:nvSpPr>
        <p:spPr>
          <a:xfrm>
            <a:off x="3459960" y="5343480"/>
            <a:ext cx="58536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MD개성체"/>
                <a:ea typeface="굴림체"/>
              </a:rPr>
              <a:t>. . . .</a:t>
            </a:r>
            <a:endParaRPr/>
          </a:p>
        </p:txBody>
      </p:sp>
      <p:sp>
        <p:nvSpPr>
          <p:cNvPr id="205" name="CustomShape 50"/>
          <p:cNvSpPr/>
          <p:nvPr/>
        </p:nvSpPr>
        <p:spPr>
          <a:xfrm>
            <a:off x="3101760" y="4657320"/>
            <a:ext cx="12956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flags    ptr</a:t>
            </a:r>
            <a:endParaRPr/>
          </a:p>
        </p:txBody>
      </p:sp>
      <p:sp>
        <p:nvSpPr>
          <p:cNvPr id="206" name="Line 51"/>
          <p:cNvSpPr/>
          <p:nvPr/>
        </p:nvSpPr>
        <p:spPr>
          <a:xfrm>
            <a:off x="3826800" y="4647600"/>
            <a:ext cx="0" cy="70272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7" name="CustomShape 52"/>
          <p:cNvSpPr/>
          <p:nvPr/>
        </p:nvSpPr>
        <p:spPr>
          <a:xfrm flipV="1">
            <a:off x="4334400" y="2862720"/>
            <a:ext cx="956160" cy="3423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08" name="CustomShape 53"/>
          <p:cNvSpPr/>
          <p:nvPr/>
        </p:nvSpPr>
        <p:spPr>
          <a:xfrm flipV="1">
            <a:off x="4350240" y="2378520"/>
            <a:ext cx="916920" cy="24069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09" name="CustomShape 54"/>
          <p:cNvSpPr/>
          <p:nvPr/>
        </p:nvSpPr>
        <p:spPr>
          <a:xfrm flipV="1">
            <a:off x="4331520" y="3067560"/>
            <a:ext cx="947520" cy="109548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10" name="CustomShape 55"/>
          <p:cNvSpPr/>
          <p:nvPr/>
        </p:nvSpPr>
        <p:spPr>
          <a:xfrm>
            <a:off x="2378160" y="3926520"/>
            <a:ext cx="2154600" cy="547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MD개성체"/>
                <a:ea typeface="굴림체"/>
              </a:rPr>
              <a:t>child process table entry</a:t>
            </a:r>
            <a:endParaRPr/>
          </a:p>
        </p:txBody>
      </p:sp>
      <p:sp>
        <p:nvSpPr>
          <p:cNvPr id="211" name="CustomShape 56"/>
          <p:cNvSpPr/>
          <p:nvPr/>
        </p:nvSpPr>
        <p:spPr>
          <a:xfrm>
            <a:off x="5329800" y="4124160"/>
            <a:ext cx="1668960" cy="71820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12" name="Line 57"/>
          <p:cNvSpPr/>
          <p:nvPr/>
        </p:nvSpPr>
        <p:spPr>
          <a:xfrm>
            <a:off x="5329800" y="435240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3" name="Line 58"/>
          <p:cNvSpPr/>
          <p:nvPr/>
        </p:nvSpPr>
        <p:spPr>
          <a:xfrm>
            <a:off x="5331240" y="459720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4" name="CustomShape 59"/>
          <p:cNvSpPr/>
          <p:nvPr/>
        </p:nvSpPr>
        <p:spPr>
          <a:xfrm>
            <a:off x="5316840" y="4133880"/>
            <a:ext cx="14342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215" name="CustomShape 60"/>
          <p:cNvSpPr/>
          <p:nvPr/>
        </p:nvSpPr>
        <p:spPr>
          <a:xfrm>
            <a:off x="5292360" y="4370760"/>
            <a:ext cx="173880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216" name="CustomShape 61"/>
          <p:cNvSpPr/>
          <p:nvPr/>
        </p:nvSpPr>
        <p:spPr>
          <a:xfrm>
            <a:off x="5335560" y="4600440"/>
            <a:ext cx="104544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217" name="CustomShape 62"/>
          <p:cNvSpPr/>
          <p:nvPr/>
        </p:nvSpPr>
        <p:spPr>
          <a:xfrm flipV="1">
            <a:off x="4369320" y="3315240"/>
            <a:ext cx="889200" cy="172332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18" name="CustomShape 63"/>
          <p:cNvSpPr/>
          <p:nvPr/>
        </p:nvSpPr>
        <p:spPr>
          <a:xfrm flipV="1">
            <a:off x="4366440" y="4250880"/>
            <a:ext cx="911160" cy="100368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19" name="CustomShape 64"/>
          <p:cNvSpPr/>
          <p:nvPr/>
        </p:nvSpPr>
        <p:spPr>
          <a:xfrm>
            <a:off x="7895520" y="3499200"/>
            <a:ext cx="1668960" cy="13251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20" name="Line 65"/>
          <p:cNvSpPr/>
          <p:nvPr/>
        </p:nvSpPr>
        <p:spPr>
          <a:xfrm>
            <a:off x="7896600" y="3978000"/>
            <a:ext cx="1667520" cy="1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1" name="Line 66"/>
          <p:cNvSpPr/>
          <p:nvPr/>
        </p:nvSpPr>
        <p:spPr>
          <a:xfrm>
            <a:off x="7896600" y="4501440"/>
            <a:ext cx="1661760" cy="108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1225000000" sp="1225000000"/>
            </a:custDash>
            <a:round/>
          </a:ln>
        </p:spPr>
      </p:sp>
      <p:sp>
        <p:nvSpPr>
          <p:cNvPr id="222" name="CustomShape 67"/>
          <p:cNvSpPr/>
          <p:nvPr/>
        </p:nvSpPr>
        <p:spPr>
          <a:xfrm>
            <a:off x="7952040" y="3508920"/>
            <a:ext cx="1562760" cy="48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23" name="CustomShape 68"/>
          <p:cNvSpPr/>
          <p:nvPr/>
        </p:nvSpPr>
        <p:spPr>
          <a:xfrm>
            <a:off x="7905600" y="4005720"/>
            <a:ext cx="1562760" cy="48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24" name="CustomShape 69"/>
          <p:cNvSpPr/>
          <p:nvPr/>
        </p:nvSpPr>
        <p:spPr>
          <a:xfrm>
            <a:off x="7982280" y="4550040"/>
            <a:ext cx="155916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25" name="CustomShape 70"/>
          <p:cNvSpPr/>
          <p:nvPr/>
        </p:nvSpPr>
        <p:spPr>
          <a:xfrm>
            <a:off x="7864560" y="5058360"/>
            <a:ext cx="1668960" cy="13251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26" name="Line 71"/>
          <p:cNvSpPr/>
          <p:nvPr/>
        </p:nvSpPr>
        <p:spPr>
          <a:xfrm>
            <a:off x="7866000" y="553680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7" name="Line 72"/>
          <p:cNvSpPr/>
          <p:nvPr/>
        </p:nvSpPr>
        <p:spPr>
          <a:xfrm>
            <a:off x="7866000" y="6060240"/>
            <a:ext cx="1661760" cy="144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1225000000" sp="1225000000"/>
            </a:custDash>
            <a:round/>
          </a:ln>
        </p:spPr>
      </p:sp>
      <p:sp>
        <p:nvSpPr>
          <p:cNvPr id="228" name="CustomShape 73"/>
          <p:cNvSpPr/>
          <p:nvPr/>
        </p:nvSpPr>
        <p:spPr>
          <a:xfrm>
            <a:off x="7921440" y="5068080"/>
            <a:ext cx="1562760" cy="48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29" name="CustomShape 74"/>
          <p:cNvSpPr/>
          <p:nvPr/>
        </p:nvSpPr>
        <p:spPr>
          <a:xfrm>
            <a:off x="7875000" y="5564880"/>
            <a:ext cx="1562760" cy="48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30" name="CustomShape 75"/>
          <p:cNvSpPr/>
          <p:nvPr/>
        </p:nvSpPr>
        <p:spPr>
          <a:xfrm>
            <a:off x="7951680" y="6109200"/>
            <a:ext cx="155916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31" name="CustomShape 76"/>
          <p:cNvSpPr/>
          <p:nvPr/>
        </p:nvSpPr>
        <p:spPr>
          <a:xfrm flipV="1">
            <a:off x="6902640" y="4749120"/>
            <a:ext cx="946080" cy="3603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32" name="CustomShape 77"/>
          <p:cNvSpPr/>
          <p:nvPr/>
        </p:nvSpPr>
        <p:spPr>
          <a:xfrm>
            <a:off x="5426280" y="1068120"/>
            <a:ext cx="5815800" cy="636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V-node: virtual node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independent from the physical file system such as files (i-node) in disk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can be actual file system (inode), or network one, …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C5DB847-4B5A-40F0-A70A-F7C333882B9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309680" y="733320"/>
            <a:ext cx="8926560" cy="6098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Properties inherited to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real user and group ID, effective user and group 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supplementary group IDs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400">
                <a:solidFill>
                  <a:srgbClr val="ff3333"/>
                </a:solidFill>
                <a:latin typeface="맑은 고딕"/>
                <a:ea typeface="맑은 고딕"/>
              </a:rPr>
              <a:t>every user must be a member of at least one group,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which is identified by the numeric GID of the user's entry in /etc/passwd. This group is referred to as the primary group ID.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 user may be listed as member of additional groups in the relevant entries in the /etc/group; the IDs of these groups are referred to as supplementary group IDs.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process group ID, session ID,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Session id, or token is a piece of data that is used in network communications (often over HTTP) to identify a session, a series of related message exchanges.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set-user-ID and set-group ID flags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current working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root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file mode creation mask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signal mask and dispositions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the close-on-exec flag for any open file descriptors – “exec”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실행시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close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하라는 의미로 이에 해당하는 파일은 오픈하지 않는다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environment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attached shared memory segments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resource limits - 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time(seconds) unlimited, file(blocks) 2097151, data(kbytes) unlimited, …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42FDA8C-7748-4B92-B3C6-36168D9DE97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917640" y="1117440"/>
            <a:ext cx="9285480" cy="3735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Identifiers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exit()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wait() waitpid()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Race Conditions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Changing User IDs and Group IDs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system()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Times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9AE95A4-AB02-47F5-8A49-1DA02655172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1309680" y="1000080"/>
            <a:ext cx="8926560" cy="3156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Properties NOT inherited to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return value from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process ID’s are different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locks(ex) lock(X), vmlock(b))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a mechanism that restricts access to a computer file by allowing only one user or process access at any specific time.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Systems implement locking to prevent the classic interceding update scenario (see race condition).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pending alarms are cleared for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the set of pending signals for the child is set to the empty set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313ED41-CD45-4276-8182-1B76AE66944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 vfork()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1309680" y="1214280"/>
            <a:ext cx="8926560" cy="5421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도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처럼 자식 프로세스를 생성합니다만 다른 점은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가 광역이든 지역이든 메모리 공간까지 똑 같은 복사본을 만들고 부모와 자식이 서로 다른 메모리 공간을 사용하지만 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vfork()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는 프로세스만 만들고 부모의 메모리 공간을 그대로 이용합니다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쓰레드와 유사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Creates a new process only to exec a new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No copy of parent's address space for child (not needed!)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Before exec, child runs in "address space of parent“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Efficient in paged virtual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Child runs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Parent waits until child exec or exit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Then the parent resume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Deadlock possible if the child waits for something from the parent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Not useful anymore because of the “fork” advancement.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EB2E59F-B3B1-4706-B287-A8C156EE1D6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7.3 vfork()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1309680" y="1214280"/>
            <a:ext cx="8926560" cy="5144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vfork1.c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&lt;stdio.h&gt;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&lt;stdlib.h&gt;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   glob = 6;    /* external variable in initialized data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   var;    /* automatic variable on the stack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var = 88;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printf("before vfork\n");  /* we don't flush stdio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 (pid = vfork())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perror("vfork error");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else if (pid == 0) {    /* child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glob++;          /* modify parent's variables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var++;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_exit(0);        /* child terminates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/* parent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printf("pid = %d, glob = %d, var = %d\n", getpid(), glob, var);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F5A1E27-9033-4D82-996B-AE4288A0481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1238400" y="1214280"/>
            <a:ext cx="8926560" cy="2073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vfork1.c: Results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Increments by child appear in parent address space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before vfork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 = 607, glob = 7, var = 89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vfork()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0B51822-97CD-4733-A0C7-DD463F1B77E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1166760" y="1133640"/>
            <a:ext cx="8926560" cy="374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 process can terminate in 5 ways: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Executing the return from the main(). Same as calling exit()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exit()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_exit()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Abnormal Termination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calling abort() (generates SIGABRT signal)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process receives signals generated by itself (by abort()) or by other processes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Regardless of how a process terminates, the same code in the kernel is eventually executed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it closes all the open descriptors for the process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release memory, and so on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exit() </a:t>
            </a:r>
            <a:r>
              <a:rPr lang="en-US" sz="2400">
                <a:solidFill>
                  <a:srgbClr val="333333"/>
                </a:solidFill>
                <a:latin typeface="Arial"/>
                <a:ea typeface="휴먼엑스포"/>
              </a:rPr>
              <a:t>: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 Process Termination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09B048B-DBED-4E87-9A3F-0AC7A109BBE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1309680" y="1214280"/>
            <a:ext cx="8926560" cy="3144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Exit status: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Argument of  exit(), _exit()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return value from  main()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Info about how a process is terminated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Passed from the child process to its parent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status: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termination: Exit status </a:t>
            </a: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Termination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Abnormal termination: kernel indicates reason </a:t>
            </a:r>
            <a:r>
              <a:rPr lang="en-US" sz="2000">
                <a:solidFill>
                  <a:srgbClr val="ff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 Termination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커널이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child process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를 항상 추적하고 있다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exit() : Termination status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61B2207-A9DD-4209-A797-0C11016A052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1309680" y="1285920"/>
            <a:ext cx="8926560" cy="3341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can obtain the termination status of the child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by wait() or waitpid()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What if parent terminates before child?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init becomes the parent of the child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Suppose child terminates first, but parent does not “wait()” or “waitpid()”.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Minimal info of dead child process (pid, termination status, CPU time) is kept by the kernel for the parent to call wait() or waitpid()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Zombie: Process that has finished but whose parent has not yet waited for it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exit() : Termination status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E105A62-94C9-414B-83C4-0388EA9265B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1309680" y="1285920"/>
            <a:ext cx="8926560" cy="3765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When a child terminates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 sends SIGCHLD signal to the parent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an asynchronous event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Actions taken by the parent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Default action: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ignore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Alternatively, the parent can call signal handlers defined by users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 process that calls wait or waitpid can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block (if its children are still running), or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immediately with the termination status of a child, or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immediately with an error (if it doesn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 have any child processes)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A025F9F-C231-424B-9A58-F09D56AA2A0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309680" y="3357720"/>
            <a:ext cx="8926560" cy="1814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en-US" sz="2000">
                <a:solidFill>
                  <a:srgbClr val="ff3333"/>
                </a:solidFill>
                <a:latin typeface="맑은 고딕"/>
                <a:ea typeface="맑은 고딕"/>
              </a:rPr>
              <a:t>statloc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pointer to an integer address to store the termination status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Wait() blocks until all the children are finished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Waitpid() can choose not to block.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It can have a number of options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7.5 wait() / waitpid()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1460520" y="1251000"/>
            <a:ext cx="8277480" cy="18424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&lt;sys/wait.h&gt;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wait(int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  //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제일 마지막에 종료된 프로세스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waitpid(pid_t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options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Both return: process ID if OK, 0, or -1 on error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7ED60A-012B-4279-B959-9D9DD4006F2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1166760" y="107172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Macros to examine the termination status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graphicFrame>
        <p:nvGraphicFramePr>
          <p:cNvPr id="267" name="Table 4"/>
          <p:cNvGraphicFramePr/>
          <p:nvPr/>
        </p:nvGraphicFramePr>
        <p:xfrm>
          <a:off x="1595520" y="1484640"/>
          <a:ext cx="8433000" cy="5003280"/>
        </p:xfrm>
        <a:graphic>
          <a:graphicData uri="http://schemas.openxmlformats.org/drawingml/2006/table">
            <a:tbl>
              <a:tblPr/>
              <a:tblGrid>
                <a:gridCol w="2614320"/>
                <a:gridCol w="5819040"/>
              </a:tblGrid>
              <a:tr h="403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819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WIFEXITED(status)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True if child is terminated normally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WEXITSATUS(status): get exit status (low-order 8 bits)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The process that exits returns a status code. This exit status has type int in the source (either as return value from main, or as argument to exit), however, the value should be between 0 and 255.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The wait and waitpid system calls also provide a status back to the caller. This status is different; the low-order 8 bits of the original exit status are now in bits 15 through 8. I assume the documentation says </a:t>
                      </a:r>
                      <a:r>
                        <a:rPr lang="en-US" sz="1000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WEXITSTATUS returns the "low-order 8 bits"</a:t>
                      </a: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 because that was the packing of the exit status from the perspective of the exiting process.</a:t>
                      </a:r>
                      <a:endParaRPr/>
                    </a:p>
                  </a:txBody>
                  <a:tcPr/>
                </a:tc>
              </a:tr>
              <a:tr h="171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WIFSIGNALED(status)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True if child is terminated abnormally (by receipt of a signal)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WTERMSIG(status): fetch the signal number that caused the termination.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WCOREDUMP(status): true if a core file was generated</a:t>
                      </a:r>
                      <a:endParaRPr/>
                    </a:p>
                  </a:txBody>
                  <a:tcPr/>
                </a:tc>
              </a:tr>
              <a:tr h="106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WIFSTOPPED(status)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True if child is currently stopped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WSTOPSIG(status): fetch the signal number that caused the stop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7DC414A-B514-41D0-BFFB-DAB15AF9FD6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35240" y="1147680"/>
            <a:ext cx="8926560" cy="2109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Every process has a unique process ID, a nonnegative integer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 0 :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swapper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(scheduler process)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system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part of the kernel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 program on disk corresponds to this process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E37B112-FE9E-414F-8412-D7E77D0A32B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1166760" y="107172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Macros to examine the termination status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7.5 wait() / waitpid()</a:t>
            </a:r>
            <a:endParaRPr/>
          </a:p>
        </p:txBody>
      </p:sp>
      <p:graphicFrame>
        <p:nvGraphicFramePr>
          <p:cNvPr id="271" name="Table 4"/>
          <p:cNvGraphicFramePr/>
          <p:nvPr/>
        </p:nvGraphicFramePr>
        <p:xfrm>
          <a:off x="1380960" y="1714680"/>
          <a:ext cx="8999640" cy="2568240"/>
        </p:xfrm>
        <a:graphic>
          <a:graphicData uri="http://schemas.openxmlformats.org/drawingml/2006/table">
            <a:tbl>
              <a:tblPr/>
              <a:tblGrid>
                <a:gridCol w="3115440"/>
                <a:gridCol w="5884560"/>
              </a:tblGrid>
              <a:tr h="373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747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WEXITSTATUS(stat_val)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WIFEXITED is non-zero, this returns child exit code. </a:t>
                      </a:r>
                      <a:endParaRPr/>
                    </a:p>
                  </a:txBody>
                  <a:tcPr/>
                </a:tc>
              </a:tr>
              <a:tr h="826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WTERMSIG(stat_val)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WIFSIGNALED is non-zero, this returns a signal number.</a:t>
                      </a:r>
                      <a:endParaRPr/>
                    </a:p>
                  </a:txBody>
                  <a:tcPr/>
                </a:tc>
              </a:tr>
              <a:tr h="62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WSTOPSIG(stat_val)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WIFSTOPPED is non-zero, this returns a signal number.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01F01D4-FCB8-46ED-89C1-4DE8E47C04D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166760" y="1000080"/>
            <a:ext cx="8926560" cy="5421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wait1.c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&lt;sys/wait.h&gt;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pid_t pid;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char *message;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n;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exit_code;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printf("fork program starting\n");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switch(pid)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-1: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perror("fork failed");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0: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"This is the child";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5;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exit_code = 37;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default: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"This is the parent";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3;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exit_code = 0;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       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DCB77FD-BF96-4763-A069-E164101EA8E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1166760" y="1187280"/>
            <a:ext cx="8926560" cy="4055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for(; n &gt; 0; n--)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puts(message);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 (pid != 0)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stat_val;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pid_t child_pid;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child_pid = wait(&amp;stat_val);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printf("Child has finished: PID = %d\n", child_pid);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if(WIFEXITED(stat_val))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printf("Child exited with code %d\n",                  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WEXITSTATUS(stat_val));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printf("Child terminated abnormally\n");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exit(exit_code);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0C9DBEA-97DF-4499-A134-C52ACBB212E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1166760" y="1143000"/>
            <a:ext cx="8926560" cy="3759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wait1.c: Results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./wait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 program starting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Child has finished: PID = 11077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Child exited with code 37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7D978E-F16D-4529-B9BA-B7600F991EC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1166760" y="1143000"/>
            <a:ext cx="8926560" cy="2239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wait1.c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The parent process uses the wait system call to suspend its own execution until status information becomes available for a child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This happens when the child calls exit; we gave it an exit code of 37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then continues, determines that the child terminated normally by testing the return value of the wait call and extracts the exit code from the status information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985966B-C9E4-4770-A73A-30D034EAF8E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1166760" y="1143000"/>
            <a:ext cx="8926560" cy="4399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waitpid()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waits for one particular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provides a nonblocking version of wait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supports job control (with the WUNTRACED option)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the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argument for waitpid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-1  : waits for any child process, wait()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&gt; 0 : waits for the child process whose process ID equals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0   : waits for any child whose process GID equals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that of the calling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&lt; -1 : waits for any child whose process GID equals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absolute value of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A986DB7-DB30-428B-B3E9-CE32E4FDFB5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1166760" y="1143000"/>
            <a:ext cx="8926560" cy="3581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the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options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constants for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WNOHANG 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does not block if a child specified by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is not immediately available, return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WUNTRACED: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 the status of any stopped child specified by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if its status has not reported yet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26BAB2B-EA65-490A-A25E-09F8F71CCFA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1238400" y="107172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waitpid.c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1523880" y="1571760"/>
            <a:ext cx="8926560" cy="3833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#include &lt;sys/wait.h&gt;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int pid;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int status;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if (pid &lt; 0){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perror("fork error : 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if (pid == 0){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printf("I am Child\n");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sleep(2);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return 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2B18EB4-4354-4508-BED4-65CF7752FD6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238400" y="107172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waitpid.c 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계속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1595520" y="1643040"/>
            <a:ext cx="6142320" cy="349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else{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printf("Parent: wait (%d)\n", pid);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waitpid(pid, &amp;status, 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if (WIFEXITED(status)){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정상종료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%d\n", WEXITSTATUS(status));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else if (WIFSIGNALED(status)){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신호받았음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신호번호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%d\n", WTERMSIG(status));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977BE0D-30F2-4E02-9EBC-E6B5794E301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238400" y="1227240"/>
            <a:ext cx="8926560" cy="2535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결과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[@localhost te]$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 am Child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Parent: wait (4757)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정상종료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58E6AB7-6993-459A-9282-A7E68135124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335240" y="1147680"/>
            <a:ext cx="8926560" cy="3605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 1: 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init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invoked by the kernel at the end of the bootstrap procedure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/etc/init  or  /sbin/init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reads the system-dependent initialization files (/etc/rc*)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brings the system to a certain state (multi-user)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normal user process but runs with super-user privileges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 1 is immortal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 2: 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pagedaemon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supports the paging of the virtual memory system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 process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0A64AE3-61C5-4A2C-A7C1-415B7CD44BB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238400" y="1214280"/>
            <a:ext cx="8926560" cy="1088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자식 프로세스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10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개를 차례대로 생성한 후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waitpid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를 사용하여 생성된 순서대로 거두어 들이는 프로그램을 작성하라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turnin lab7 waitpid1.c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#7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C0BA551-C7FA-46A0-BCF7-3C8C6ACD9CC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1238400" y="1227240"/>
            <a:ext cx="8926560" cy="3291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Multiple processes share some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Outcome depends on the order of their execution (i.e. RACE)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fork(), we cannot predict if the parent or the child runs first!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The order of execution depends 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system load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scheduling algorithm</a:t>
            </a: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Race Condition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A630328-339F-4BC6-8041-8EA64411227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1238400" y="1227240"/>
            <a:ext cx="8926560" cy="3525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Race condition problems are hard to detect because they work "most of the time"!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For parent to wait for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call  wait,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 child to wait for parent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Polling : wastes CPU time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Use signals or other IPC methods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0A5B6A6-8FD9-4B7E-8500-04DB7EE3831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1238400" y="1227240"/>
            <a:ext cx="8926560" cy="31442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fork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parent and child both need to do something on its own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e.g. parent: write a record in a log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e.g. child: creates a log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Parent and child need to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TELL each other when its initial set of operations are done, and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 for each other to complete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7CC2376-C368-43A3-B71F-0C3D0C8E1E1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1166760" y="1000080"/>
            <a:ext cx="8926560" cy="380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TELL and WAIT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  <p:sp>
        <p:nvSpPr>
          <p:cNvPr id="316" name="CustomShape 4"/>
          <p:cNvSpPr/>
          <p:nvPr/>
        </p:nvSpPr>
        <p:spPr>
          <a:xfrm>
            <a:off x="2381400" y="1704960"/>
            <a:ext cx="7999560" cy="43092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 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“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ourhdr.h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”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 “tellwait.h”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TELL_WAIT(); /* setup for TELL_XXX and WAIT_XXX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if ( (pid = fork()) &lt; 0 ) 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err_sys(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“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fork error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”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else if (pid==0) {   /* child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child does whatever is necessary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006699"/>
                </a:solidFill>
                <a:latin typeface="Tahoma"/>
                <a:ea typeface="굴림체"/>
              </a:rPr>
              <a:t>TELL_PARENT(getppid()); /* tell parent we're done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990000"/>
                </a:solidFill>
                <a:latin typeface="Tahoma"/>
                <a:ea typeface="굴림체"/>
              </a:rPr>
              <a:t>WAIT_PARENT(); /* &amp; wait for parent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and child continues on its way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parent does whatever is necessary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99"/>
                </a:solidFill>
                <a:latin typeface="Tahoma"/>
                <a:ea typeface="굴림체"/>
              </a:rPr>
              <a:t>TELL_CHILD(pid); /*tell child we're done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90000"/>
                </a:solidFill>
                <a:latin typeface="Tahoma"/>
                <a:ea typeface="굴림체"/>
              </a:rPr>
              <a:t>WAIT_CHILD(); /* wait for child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and parent continues on its way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exit(0);</a:t>
            </a:r>
            <a:endParaRPr/>
          </a:p>
        </p:txBody>
      </p:sp>
      <p:sp>
        <p:nvSpPr>
          <p:cNvPr id="317" name="CustomShape 5"/>
          <p:cNvSpPr/>
          <p:nvPr/>
        </p:nvSpPr>
        <p:spPr>
          <a:xfrm>
            <a:off x="1927080" y="2925000"/>
            <a:ext cx="430200" cy="1438560"/>
          </a:xfrm>
          <a:prstGeom prst="leftBrace">
            <a:avLst>
              <a:gd name="adj1" fmla="val 27788"/>
              <a:gd name="adj2" fmla="val 50000"/>
            </a:avLst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18" name="CustomShape 6"/>
          <p:cNvSpPr/>
          <p:nvPr/>
        </p:nvSpPr>
        <p:spPr>
          <a:xfrm>
            <a:off x="1069920" y="3378960"/>
            <a:ext cx="1041480" cy="4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child</a:t>
            </a:r>
            <a:endParaRPr/>
          </a:p>
        </p:txBody>
      </p:sp>
      <p:sp>
        <p:nvSpPr>
          <p:cNvPr id="319" name="CustomShape 7"/>
          <p:cNvSpPr/>
          <p:nvPr/>
        </p:nvSpPr>
        <p:spPr>
          <a:xfrm>
            <a:off x="1952640" y="4577400"/>
            <a:ext cx="430200" cy="1438560"/>
          </a:xfrm>
          <a:prstGeom prst="leftBrace">
            <a:avLst>
              <a:gd name="adj1" fmla="val 27788"/>
              <a:gd name="adj2" fmla="val 50000"/>
            </a:avLst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20" name="CustomShape 8"/>
          <p:cNvSpPr/>
          <p:nvPr/>
        </p:nvSpPr>
        <p:spPr>
          <a:xfrm>
            <a:off x="1027080" y="4860000"/>
            <a:ext cx="1185840" cy="4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parent</a:t>
            </a:r>
            <a:endParaRPr/>
          </a:p>
        </p:txBody>
      </p:sp>
      <p:sp>
        <p:nvSpPr>
          <p:cNvPr id="321" name="CustomShape 9"/>
          <p:cNvSpPr/>
          <p:nvPr/>
        </p:nvSpPr>
        <p:spPr>
          <a:xfrm>
            <a:off x="5757840" y="461520"/>
            <a:ext cx="3846960" cy="1049400"/>
          </a:xfrm>
          <a:prstGeom prst="rect">
            <a:avLst/>
          </a:prstGeom>
          <a:solidFill>
            <a:srgbClr val="adff5c"/>
          </a:solidFill>
          <a:ln>
            <a:solidFill>
              <a:srgbClr val="3366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/tmp/ourhdr.h ourhdr.h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/tmp/tellwait.h tellwait.h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/tmp/tellwait.c tellwait.c</a:t>
            </a:r>
            <a:endParaRPr/>
          </a:p>
        </p:txBody>
      </p:sp>
      <p:sp>
        <p:nvSpPr>
          <p:cNvPr id="322" name="CustomShape 10"/>
          <p:cNvSpPr/>
          <p:nvPr/>
        </p:nvSpPr>
        <p:spPr>
          <a:xfrm>
            <a:off x="6450840" y="116640"/>
            <a:ext cx="1076400" cy="409320"/>
          </a:xfrm>
          <a:prstGeom prst="rect">
            <a:avLst/>
          </a:prstGeom>
          <a:solidFill>
            <a:srgbClr val="adff5c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실습준비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 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A4F059F-609C-4885-B092-7505BFE2145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1238400" y="1285920"/>
            <a:ext cx="8926560" cy="3593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tellwait1.c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 "ourhdr.h"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맑은 고딕"/>
              </a:rPr>
              <a:t>#include  “tellwait.h”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if ( (pid = fork()) &lt; 0) perror("fork error");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else if (pid == 0)  charatatime("output from child\n");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else                charatatime("output from parent\n");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A02BC52-7F1E-46CE-BF94-F6ED19EC041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1238400" y="1285920"/>
            <a:ext cx="8926560" cy="2596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*str) 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char  *ptr;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   c;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setbuf(stdout, NULL);      /* set unbuffered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for (ptr = str; c = *ptr++; ){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putc(c, stdout);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usleep(10000);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D091B16-A201-458F-A647-F013DD6BF7B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1166760" y="1285920"/>
            <a:ext cx="9356760" cy="3005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tellwait1.c: Results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output from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output from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oouuttppuutt ffrroomm pcahrielndt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ooutput from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utput from child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D00FA5D-85B8-4FE4-B1CD-38BB9BD4C9F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1166760" y="1143000"/>
            <a:ext cx="8926560" cy="380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Avoid Race Condition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1595520" y="1714320"/>
            <a:ext cx="8926560" cy="4369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tellwait2.c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"ourhdr.h“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“tellwait.h”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TELL_WAIT();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 (pid = fork())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perror("fork error");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else if (pid == 0)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WAIT_PARENT();    /* parent goes first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charatatime("output from child\n");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else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charatatime("output from parent\n");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TELL_CHILD(pid);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6AA54BC-4CBD-4427-9007-307AE9D09D8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1166760" y="1143000"/>
            <a:ext cx="8926560" cy="1685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When a process calls one of the exec functions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That process is completely replaced by the new program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: Loading text, data, heap, and stack segments onto parent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address space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 program starts at its main function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 program uses the same PID as its caller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exec : Program Execution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2238480" y="3000240"/>
            <a:ext cx="6213600" cy="1827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main()</a:t>
            </a:r>
            <a:endParaRPr/>
          </a:p>
          <a:p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{ printf (“executing ls\n”);</a:t>
            </a:r>
            <a:endParaRPr/>
          </a:p>
          <a:p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execl(“/bin/ls”, ”ls”, “-l”, (char *) 0); //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앞에경로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, ls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는 파일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, -l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은 옵션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perror(“execl failed to run ls\n”); //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뒤에 뭐가있건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exec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때문에 의미가 없어 진다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Exit(1);}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Exec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실행 파일만 해당된다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016DBB5-2178-44B4-8DEC-D18AAF5CF0C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239840" y="387360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none of these functions has an error return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1309680" y="1214280"/>
            <a:ext cx="8277480" cy="23356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getpid(void);      // returns process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getppid(void);     // returns parent process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 getuid(void);      // returns real user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 geteuid(void);     // returns effective user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 getgid(void);      // returns real group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 getegid(void);     // returns effective group ID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273560" y="607860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7A87E19-6758-4FB8-936D-5C13E8FD74C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call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2293920" y="1071720"/>
            <a:ext cx="2813040" cy="198288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43" name="Line 4"/>
          <p:cNvSpPr/>
          <p:nvPr/>
        </p:nvSpPr>
        <p:spPr>
          <a:xfrm>
            <a:off x="2282760" y="208584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44" name="Line 5"/>
          <p:cNvSpPr/>
          <p:nvPr/>
        </p:nvSpPr>
        <p:spPr>
          <a:xfrm>
            <a:off x="2309760" y="253512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45" name="CustomShape 6"/>
          <p:cNvSpPr/>
          <p:nvPr/>
        </p:nvSpPr>
        <p:spPr>
          <a:xfrm>
            <a:off x="2441880" y="2075040"/>
            <a:ext cx="15472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 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…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 )</a:t>
            </a:r>
            <a:endParaRPr/>
          </a:p>
        </p:txBody>
      </p:sp>
      <p:sp>
        <p:nvSpPr>
          <p:cNvPr id="346" name="CustomShape 7"/>
          <p:cNvSpPr/>
          <p:nvPr/>
        </p:nvSpPr>
        <p:spPr>
          <a:xfrm>
            <a:off x="2409840" y="2573280"/>
            <a:ext cx="260172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 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bin/ls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,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…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347" name="Line 8"/>
          <p:cNvSpPr/>
          <p:nvPr/>
        </p:nvSpPr>
        <p:spPr>
          <a:xfrm flipH="1">
            <a:off x="5262480" y="2333520"/>
            <a:ext cx="5112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48" name="CustomShape 9"/>
          <p:cNvSpPr/>
          <p:nvPr/>
        </p:nvSpPr>
        <p:spPr>
          <a:xfrm>
            <a:off x="5763240" y="2100240"/>
            <a:ext cx="5274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349" name="Line 10"/>
          <p:cNvSpPr/>
          <p:nvPr/>
        </p:nvSpPr>
        <p:spPr>
          <a:xfrm>
            <a:off x="1738080" y="3551040"/>
            <a:ext cx="8467920" cy="0"/>
          </a:xfrm>
          <a:prstGeom prst="line">
            <a:avLst/>
          </a:prstGeom>
          <a:ln cap="rnd" w="12600">
            <a:solidFill>
              <a:srgbClr val="333333"/>
            </a:solidFill>
            <a:custDash>
              <a:ds d="1225000000" sp="1225000000"/>
            </a:custDash>
            <a:round/>
          </a:ln>
        </p:spPr>
      </p:sp>
      <p:sp>
        <p:nvSpPr>
          <p:cNvPr id="350" name="CustomShape 11"/>
          <p:cNvSpPr/>
          <p:nvPr/>
        </p:nvSpPr>
        <p:spPr>
          <a:xfrm>
            <a:off x="2298600" y="3906720"/>
            <a:ext cx="2813040" cy="198288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51" name="Line 12"/>
          <p:cNvSpPr/>
          <p:nvPr/>
        </p:nvSpPr>
        <p:spPr>
          <a:xfrm flipH="1">
            <a:off x="5256000" y="4205160"/>
            <a:ext cx="5112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52" name="CustomShape 13"/>
          <p:cNvSpPr/>
          <p:nvPr/>
        </p:nvSpPr>
        <p:spPr>
          <a:xfrm>
            <a:off x="5756760" y="3971880"/>
            <a:ext cx="5274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353" name="Line 14"/>
          <p:cNvSpPr/>
          <p:nvPr/>
        </p:nvSpPr>
        <p:spPr>
          <a:xfrm>
            <a:off x="2295360" y="445896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54" name="CustomShape 15"/>
          <p:cNvSpPr/>
          <p:nvPr/>
        </p:nvSpPr>
        <p:spPr>
          <a:xfrm>
            <a:off x="2502000" y="3927600"/>
            <a:ext cx="19386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First line in ls</a:t>
            </a:r>
            <a:endParaRPr/>
          </a:p>
        </p:txBody>
      </p:sp>
      <p:sp>
        <p:nvSpPr>
          <p:cNvPr id="355" name="CustomShape 16"/>
          <p:cNvSpPr/>
          <p:nvPr/>
        </p:nvSpPr>
        <p:spPr>
          <a:xfrm>
            <a:off x="2313000" y="3025800"/>
            <a:ext cx="15364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execute ls</a:t>
            </a:r>
            <a:endParaRPr/>
          </a:p>
        </p:txBody>
      </p:sp>
      <p:sp>
        <p:nvSpPr>
          <p:cNvPr id="356" name="CustomShape 17"/>
          <p:cNvSpPr/>
          <p:nvPr/>
        </p:nvSpPr>
        <p:spPr>
          <a:xfrm>
            <a:off x="2369880" y="5919840"/>
            <a:ext cx="19036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ls instruction</a:t>
            </a:r>
            <a:endParaRPr/>
          </a:p>
        </p:txBody>
      </p:sp>
      <p:sp>
        <p:nvSpPr>
          <p:cNvPr id="357" name="CustomShape 18"/>
          <p:cNvSpPr/>
          <p:nvPr/>
        </p:nvSpPr>
        <p:spPr>
          <a:xfrm>
            <a:off x="6575760" y="3025800"/>
            <a:ext cx="79884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</a:t>
            </a:r>
            <a:endParaRPr/>
          </a:p>
        </p:txBody>
      </p:sp>
      <p:sp>
        <p:nvSpPr>
          <p:cNvPr id="358" name="CustomShape 19"/>
          <p:cNvSpPr/>
          <p:nvPr/>
        </p:nvSpPr>
        <p:spPr>
          <a:xfrm>
            <a:off x="8539920" y="2994120"/>
            <a:ext cx="175752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Before exec</a:t>
            </a:r>
            <a:endParaRPr/>
          </a:p>
        </p:txBody>
      </p:sp>
      <p:sp>
        <p:nvSpPr>
          <p:cNvPr id="359" name="CustomShape 20"/>
          <p:cNvSpPr/>
          <p:nvPr/>
        </p:nvSpPr>
        <p:spPr>
          <a:xfrm>
            <a:off x="8568360" y="3559320"/>
            <a:ext cx="152424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After exec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D0C0383-CEDE-4F18-BE6D-3D3D0A7929E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1238400" y="1285920"/>
            <a:ext cx="9285480" cy="2011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프로세스 실행을 맡고 있는 시스템 콜은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execve()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최종 시스템 콜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같은 기능을 하면서 라이브러리 함수로 분류되어 있는 것으로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execv(), execvp(), execle(), execl(), execlp()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있다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가지를 합쳐서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시스템 콜이라 부른다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4/2 path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네임 인자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l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계열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(array), v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계열</a:t>
            </a:r>
            <a:endParaRPr/>
          </a:p>
        </p:txBody>
      </p:sp>
      <p:sp>
        <p:nvSpPr>
          <p:cNvPr id="36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C425E1B-D1FE-471F-9A42-B1089E772AA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1238400" y="1071720"/>
            <a:ext cx="8926560" cy="3960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이후에 오는 문자에 의해 구별되는 표시는 다음의 의미가 있다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 -&gt; 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개개의 문자열 데이터를 가르키는 포인터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arg0,   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arg1....... argn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으로 전달한다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v -&gt; 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개개의 문자열 데이터를 가리키는 포인터 배열의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선두주소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로 전달한다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 -&gt; envp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전달한다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(environment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envp[] array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로 전달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 -&gt; p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붙어있는 경우는 파일이름을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로 지정한 디렉토리 안에서 찾아내어 실행한다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즉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p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있는 경우에는 환경변수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를 참조하기 때문에 절대경로를 입력하지 않아도 됩니다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.)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EA3A9D0-2AC2-4FDD-97A6-FF631E62EDC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4381920" y="1792440"/>
            <a:ext cx="87336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</a:t>
            </a:r>
            <a:endParaRPr/>
          </a:p>
        </p:txBody>
      </p:sp>
      <p:sp>
        <p:nvSpPr>
          <p:cNvPr id="369" name="CustomShape 4"/>
          <p:cNvSpPr/>
          <p:nvPr/>
        </p:nvSpPr>
        <p:spPr>
          <a:xfrm>
            <a:off x="7553880" y="1772640"/>
            <a:ext cx="10378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execle</a:t>
            </a:r>
            <a:endParaRPr/>
          </a:p>
        </p:txBody>
      </p:sp>
      <p:sp>
        <p:nvSpPr>
          <p:cNvPr id="370" name="CustomShape 5"/>
          <p:cNvSpPr/>
          <p:nvPr/>
        </p:nvSpPr>
        <p:spPr>
          <a:xfrm>
            <a:off x="1344240" y="1704600"/>
            <a:ext cx="104256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execlp</a:t>
            </a:r>
            <a:endParaRPr/>
          </a:p>
        </p:txBody>
      </p:sp>
      <p:sp>
        <p:nvSpPr>
          <p:cNvPr id="371" name="CustomShape 6"/>
          <p:cNvSpPr/>
          <p:nvPr/>
        </p:nvSpPr>
        <p:spPr>
          <a:xfrm>
            <a:off x="4394880" y="3722760"/>
            <a:ext cx="95724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</a:t>
            </a:r>
            <a:endParaRPr/>
          </a:p>
        </p:txBody>
      </p:sp>
      <p:sp>
        <p:nvSpPr>
          <p:cNvPr id="372" name="CustomShape 7"/>
          <p:cNvSpPr/>
          <p:nvPr/>
        </p:nvSpPr>
        <p:spPr>
          <a:xfrm>
            <a:off x="1295280" y="3639600"/>
            <a:ext cx="112644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execvp</a:t>
            </a:r>
            <a:endParaRPr/>
          </a:p>
        </p:txBody>
      </p:sp>
      <p:sp>
        <p:nvSpPr>
          <p:cNvPr id="373" name="CustomShape 8"/>
          <p:cNvSpPr/>
          <p:nvPr/>
        </p:nvSpPr>
        <p:spPr>
          <a:xfrm>
            <a:off x="7444080" y="3704040"/>
            <a:ext cx="1964520" cy="729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execve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(System Call)</a:t>
            </a:r>
            <a:endParaRPr/>
          </a:p>
        </p:txBody>
      </p:sp>
      <p:sp>
        <p:nvSpPr>
          <p:cNvPr id="374" name="Line 9"/>
          <p:cNvSpPr/>
          <p:nvPr/>
        </p:nvSpPr>
        <p:spPr>
          <a:xfrm>
            <a:off x="4808160" y="2330280"/>
            <a:ext cx="0" cy="140184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5" name="Line 10"/>
          <p:cNvSpPr/>
          <p:nvPr/>
        </p:nvSpPr>
        <p:spPr>
          <a:xfrm>
            <a:off x="1907640" y="2250360"/>
            <a:ext cx="0" cy="140184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6" name="Line 11"/>
          <p:cNvSpPr/>
          <p:nvPr/>
        </p:nvSpPr>
        <p:spPr>
          <a:xfrm>
            <a:off x="5473800" y="4005000"/>
            <a:ext cx="177876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7" name="Line 12"/>
          <p:cNvSpPr/>
          <p:nvPr/>
        </p:nvSpPr>
        <p:spPr>
          <a:xfrm flipV="1">
            <a:off x="2427840" y="4003200"/>
            <a:ext cx="1944360" cy="180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8" name="CustomShape 13"/>
          <p:cNvSpPr/>
          <p:nvPr/>
        </p:nvSpPr>
        <p:spPr>
          <a:xfrm>
            <a:off x="4300200" y="1814400"/>
            <a:ext cx="1033560" cy="4874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79" name="CustomShape 14"/>
          <p:cNvSpPr/>
          <p:nvPr/>
        </p:nvSpPr>
        <p:spPr>
          <a:xfrm>
            <a:off x="7548120" y="1806120"/>
            <a:ext cx="1033560" cy="4874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0" name="CustomShape 15"/>
          <p:cNvSpPr/>
          <p:nvPr/>
        </p:nvSpPr>
        <p:spPr>
          <a:xfrm>
            <a:off x="1326600" y="1739520"/>
            <a:ext cx="1033560" cy="4874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1" name="CustomShape 16"/>
          <p:cNvSpPr/>
          <p:nvPr/>
        </p:nvSpPr>
        <p:spPr>
          <a:xfrm>
            <a:off x="1342440" y="3655440"/>
            <a:ext cx="1033560" cy="4874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2" name="CustomShape 17"/>
          <p:cNvSpPr/>
          <p:nvPr/>
        </p:nvSpPr>
        <p:spPr>
          <a:xfrm>
            <a:off x="7516440" y="3704040"/>
            <a:ext cx="1033560" cy="4874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3" name="CustomShape 18"/>
          <p:cNvSpPr/>
          <p:nvPr/>
        </p:nvSpPr>
        <p:spPr>
          <a:xfrm>
            <a:off x="4356000" y="3746520"/>
            <a:ext cx="1033560" cy="4874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4" name="Line 19"/>
          <p:cNvSpPr/>
          <p:nvPr/>
        </p:nvSpPr>
        <p:spPr>
          <a:xfrm>
            <a:off x="8004960" y="2407680"/>
            <a:ext cx="43920" cy="116532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85" name="CustomShape 20"/>
          <p:cNvSpPr/>
          <p:nvPr/>
        </p:nvSpPr>
        <p:spPr>
          <a:xfrm>
            <a:off x="1812240" y="2781000"/>
            <a:ext cx="112644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386" name="CustomShape 21"/>
          <p:cNvSpPr/>
          <p:nvPr/>
        </p:nvSpPr>
        <p:spPr>
          <a:xfrm>
            <a:off x="4678200" y="2781000"/>
            <a:ext cx="112644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387" name="CustomShape 22"/>
          <p:cNvSpPr/>
          <p:nvPr/>
        </p:nvSpPr>
        <p:spPr>
          <a:xfrm>
            <a:off x="7988040" y="2781000"/>
            <a:ext cx="112644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388" name="CustomShape 23"/>
          <p:cNvSpPr/>
          <p:nvPr/>
        </p:nvSpPr>
        <p:spPr>
          <a:xfrm>
            <a:off x="2338200" y="4005000"/>
            <a:ext cx="1980000" cy="302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try each PATH prefix</a:t>
            </a:r>
            <a:endParaRPr/>
          </a:p>
        </p:txBody>
      </p:sp>
      <p:sp>
        <p:nvSpPr>
          <p:cNvPr id="389" name="CustomShape 24"/>
          <p:cNvSpPr/>
          <p:nvPr/>
        </p:nvSpPr>
        <p:spPr>
          <a:xfrm>
            <a:off x="5660640" y="4005000"/>
            <a:ext cx="1219320" cy="302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use environ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755A6CB-B009-40EC-B172-31BA3526605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91" name="CustomShape 2"/>
          <p:cNvSpPr/>
          <p:nvPr/>
        </p:nvSpPr>
        <p:spPr>
          <a:xfrm>
            <a:off x="1238400" y="2714760"/>
            <a:ext cx="8926560" cy="2627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path 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실행 가능한 파일 경로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arg0~argn 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HY중고딕"/>
                <a:ea typeface="HY중고딕"/>
              </a:rPr>
              <a:t>(char *)0 : </a:t>
            </a:r>
            <a:r>
              <a:rPr b="1" lang="en-US" sz="2000">
                <a:solidFill>
                  <a:srgbClr val="ff3333"/>
                </a:solidFill>
                <a:latin typeface="HY중고딕"/>
                <a:ea typeface="HY중고딕"/>
              </a:rPr>
              <a:t>마지막임을 알리는 표시로 </a:t>
            </a:r>
            <a:r>
              <a:rPr b="1" lang="en-US" sz="2000">
                <a:solidFill>
                  <a:srgbClr val="ff3333"/>
                </a:solidFill>
                <a:latin typeface="HY중고딕"/>
                <a:ea typeface="HY중고딕"/>
              </a:rPr>
              <a:t>NULL</a:t>
            </a:r>
            <a:r>
              <a:rPr b="1" lang="en-US" sz="2000">
                <a:solidFill>
                  <a:srgbClr val="ff3333"/>
                </a:solidFill>
                <a:latin typeface="HY중고딕"/>
                <a:ea typeface="HY중고딕"/>
              </a:rPr>
              <a:t>포인터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리턴값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-1</a:t>
            </a:r>
            <a:endParaRPr/>
          </a:p>
        </p:txBody>
      </p:sp>
      <p:sp>
        <p:nvSpPr>
          <p:cNvPr id="39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93" name="CustomShape 4"/>
          <p:cNvSpPr/>
          <p:nvPr/>
        </p:nvSpPr>
        <p:spPr>
          <a:xfrm>
            <a:off x="1380960" y="1298520"/>
            <a:ext cx="6713640" cy="1460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execl( const char *path, const char *arg0, .... *argn,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(char *)0);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510103B-55F3-4EAE-914B-69A2AB3ED47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1166760" y="1071720"/>
            <a:ext cx="8926560" cy="5101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gcc -o execl execl.c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./execl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1.c  4.c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  c                     execl      getfstat.c  stat.c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2.c  a.out     ctohex_icanon.c execl.c    ll.c           t.c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3.c  access.c  d.c                  file.hole  lseek.c     test.txt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./execl -l</a:t>
            </a:r>
            <a:endParaRPr/>
          </a:p>
        </p:txBody>
      </p:sp>
      <p:sp>
        <p:nvSpPr>
          <p:cNvPr id="397" name="CustomShape 4"/>
          <p:cNvSpPr/>
          <p:nvPr/>
        </p:nvSpPr>
        <p:spPr>
          <a:xfrm>
            <a:off x="1595520" y="1523160"/>
            <a:ext cx="6713640" cy="14608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main(int argc, char *argv[]){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    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execl("/bin/ls","ls", argv[1],(char *)0);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}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DBDB64C-6E59-45B3-90D8-3CAB59A0D15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1166760" y="1214280"/>
            <a:ext cx="8926560" cy="4695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gcc execv.c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-rw-r--r--  1 s60025412 system  258  1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22 02:20 1.c</a:t>
            </a:r>
            <a:endParaRPr/>
          </a:p>
        </p:txBody>
      </p:sp>
      <p:sp>
        <p:nvSpPr>
          <p:cNvPr id="401" name="CustomShape 4"/>
          <p:cNvSpPr/>
          <p:nvPr/>
        </p:nvSpPr>
        <p:spPr>
          <a:xfrm>
            <a:off x="1666800" y="1714320"/>
            <a:ext cx="2641680" cy="22204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main(){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*av[3];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av[0]="ls";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av[1]="-l";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av[2]=(char *)0;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execv("/bin/ls",av);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7A9707F-FB50-427F-B3A0-932AD1F6046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1238400" y="2714760"/>
            <a:ext cx="8926560" cy="3366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arg0~argn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envp[] :  envp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환경변수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 환경 변수 정보를 전달하는 기능을 추가한 것</a:t>
            </a:r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execle()</a:t>
            </a:r>
            <a:endParaRPr/>
          </a:p>
        </p:txBody>
      </p:sp>
      <p:sp>
        <p:nvSpPr>
          <p:cNvPr id="405" name="CustomShape 4"/>
          <p:cNvSpPr/>
          <p:nvPr/>
        </p:nvSpPr>
        <p:spPr>
          <a:xfrm>
            <a:off x="1309680" y="1285920"/>
            <a:ext cx="8277480" cy="11865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int execle( const char *path, const char *arg0....*argn,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      </a:t>
            </a: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(char *)0, char *const envp[]);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6B2BC3F-FDD6-46CC-AE5C-31A82435B58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1311480" y="2682000"/>
            <a:ext cx="8926560" cy="3366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envp[] :  envp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환경변수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 환경 변수 정보를 전달하는 기능을 추가한 것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execve()</a:t>
            </a:r>
            <a:endParaRPr/>
          </a:p>
        </p:txBody>
      </p:sp>
      <p:sp>
        <p:nvSpPr>
          <p:cNvPr id="409" name="CustomShape 4"/>
          <p:cNvSpPr/>
          <p:nvPr/>
        </p:nvSpPr>
        <p:spPr>
          <a:xfrm>
            <a:off x="1389240" y="1298520"/>
            <a:ext cx="8277480" cy="11865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execve( const char *path, char *const argv[],                                                                 char *const envp[]);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C8437E7-454B-469D-8FAF-BEC6E6B147C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1311480" y="2571840"/>
            <a:ext cx="8926560" cy="29350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실행하는 파일의 파일이름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arg0~argn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execlp()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첫 번째 인자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지정한 파일 이름을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지정하고 있는 디렉토리 안에서 찾아 실행한다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execlp()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1389240" y="1214280"/>
            <a:ext cx="8277480" cy="1217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execlp( const char *file, const char *arg0, ..... *argn,                                                                              (char *)0 );  </a:t>
            </a:r>
            <a:r>
              <a:rPr lang="en-US" sz="2000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B5BDD0-ADDD-4FFC-9923-FEBBA4E2F1E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309680" y="3143160"/>
            <a:ext cx="8926560" cy="234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fork() is the ONLY way to create a process in Unix kernel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child process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is the new process created by fork()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fork() is called once, but returns twice!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returns 0 in child process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returns the child process ID in parent process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서로 다른 메모리 공간이다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1380960" y="1214280"/>
            <a:ext cx="8277480" cy="17650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pid_t fork(void);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Returns: 0 in child, process ID of child in parent, -1 on error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BEA7BDF-C274-4E35-9668-80A046D788B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1238400" y="2357280"/>
            <a:ext cx="8926560" cy="29350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실행하는 파일의 파일이름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execvp()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첫 번째 인자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지정한 파일 이름을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지정하고 있는 디렉토리 안에서 찾아 실행한다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execvp()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1309680" y="1214280"/>
            <a:ext cx="8277480" cy="12470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execvp( const char *file, char *const argv[]); </a:t>
            </a:r>
            <a:r>
              <a:rPr lang="en-US" sz="2000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                                        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61879D4-100A-4457-B234-D504AE52DCA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1203480" y="1000080"/>
            <a:ext cx="892656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progexe.c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sp>
        <p:nvSpPr>
          <p:cNvPr id="421" name="CustomShape 4"/>
          <p:cNvSpPr/>
          <p:nvPr/>
        </p:nvSpPr>
        <p:spPr>
          <a:xfrm>
            <a:off x="1595520" y="1500120"/>
            <a:ext cx="8277480" cy="45648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void usage(void);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*command_name;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main(int argc, char *argv[]){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*rindex(const char *s, int 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 (command_name = rindex(argv[0], '/')) != NULL)  command_name++;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else command_name = argv[0];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 argc &lt; 2 ) usage();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if(execv(argv[1], &amp;argv[1]) == -1){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perror("execv");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exit(1);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void usage(void){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fprintf(stderr, "Usage: %s command [option]\n", command_name);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exit(1);  }                                                                                   </a:t>
            </a:r>
            <a:endParaRPr/>
          </a:p>
        </p:txBody>
      </p:sp>
      <p:sp>
        <p:nvSpPr>
          <p:cNvPr id="422" name="CustomShape 5"/>
          <p:cNvSpPr/>
          <p:nvPr/>
        </p:nvSpPr>
        <p:spPr>
          <a:xfrm>
            <a:off x="6273000" y="4005000"/>
            <a:ext cx="4679280" cy="926280"/>
          </a:xfrm>
          <a:prstGeom prst="rect">
            <a:avLst/>
          </a:prstGeom>
          <a:noFill/>
          <a:ln cap="rnd">
            <a:solidFill>
              <a:srgbClr val="efa001"/>
            </a:solidFill>
            <a:custDash>
              <a:ds d="1225000000" sp="35000"/>
            </a:custDash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* rindex()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는 문자열 중에 특정 문자의 위치를 오른쪽에서 왼쪽으로 찾아 주는 함수입니다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.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예를 들어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"forum.falinux.com"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이라는 문자열이 있다면 맨 오른쪽의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'f'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문자의 위치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(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포인터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를 구하고 싶다면 아래와 같이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rindex()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함수를 이용하시면 됩니다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     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ptr = rindex( str_sample, 'f');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5EFB599-842D-4FE1-AD23-94CB34E9B30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1203480" y="1143000"/>
            <a:ext cx="8926560" cy="42894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Usage: a.out command [option]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date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execv: No such file or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/bin/date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2006. 02. 13. 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월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 15:13:24 KST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/bin/ls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1.c  2.c  3.c  4.c  a.out  access.c  c  ctohex_icanon.c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C690AC6-C5FC-4ECB-A1E3-B27B986B1C9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7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graphicFrame>
        <p:nvGraphicFramePr>
          <p:cNvPr id="428" name="Table 3"/>
          <p:cNvGraphicFramePr/>
          <p:nvPr/>
        </p:nvGraphicFramePr>
        <p:xfrm>
          <a:off x="3595680" y="3500280"/>
          <a:ext cx="1833840" cy="2175120"/>
        </p:xfrm>
        <a:graphic>
          <a:graphicData uri="http://schemas.openxmlformats.org/drawingml/2006/table">
            <a:tbl>
              <a:tblPr/>
              <a:tblGrid>
                <a:gridCol w="1834200"/>
              </a:tblGrid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argv[0]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argv[1]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argv[2]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argv[3]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argv[4]=NULL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9" name="Table 4"/>
          <p:cNvGraphicFramePr/>
          <p:nvPr/>
        </p:nvGraphicFramePr>
        <p:xfrm>
          <a:off x="1528920" y="3500280"/>
          <a:ext cx="1390680" cy="364320"/>
        </p:xfrm>
        <a:graphic>
          <a:graphicData uri="http://schemas.openxmlformats.org/drawingml/2006/table">
            <a:tbl>
              <a:tblPr/>
              <a:tblGrid>
                <a:gridCol w="1390680"/>
              </a:tblGrid>
              <a:tr h="36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 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argv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0" name="Table 5"/>
          <p:cNvGraphicFramePr/>
          <p:nvPr/>
        </p:nvGraphicFramePr>
        <p:xfrm>
          <a:off x="5994360" y="3500280"/>
          <a:ext cx="3814920" cy="870120"/>
        </p:xfrm>
        <a:graphic>
          <a:graphicData uri="http://schemas.openxmlformats.org/drawingml/2006/table">
            <a:tbl>
              <a:tblPr/>
              <a:tblGrid>
                <a:gridCol w="431640"/>
                <a:gridCol w="360360"/>
                <a:gridCol w="358560"/>
                <a:gridCol w="360360"/>
                <a:gridCol w="360360"/>
                <a:gridCol w="360360"/>
                <a:gridCol w="360360"/>
                <a:gridCol w="1223280"/>
              </a:tblGrid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  <a:tr h="438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1" name="Line 6"/>
          <p:cNvSpPr/>
          <p:nvPr/>
        </p:nvSpPr>
        <p:spPr>
          <a:xfrm>
            <a:off x="3041640" y="3716280"/>
            <a:ext cx="50292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2" name="Line 7"/>
          <p:cNvSpPr/>
          <p:nvPr/>
        </p:nvSpPr>
        <p:spPr>
          <a:xfrm>
            <a:off x="5489280" y="371628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3" name="Line 8"/>
          <p:cNvSpPr/>
          <p:nvPr/>
        </p:nvSpPr>
        <p:spPr>
          <a:xfrm>
            <a:off x="5489280" y="41479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graphicFrame>
        <p:nvGraphicFramePr>
          <p:cNvPr id="434" name="Table 9"/>
          <p:cNvGraphicFramePr/>
          <p:nvPr/>
        </p:nvGraphicFramePr>
        <p:xfrm>
          <a:off x="5992920" y="4373640"/>
          <a:ext cx="2733840" cy="766080"/>
        </p:xfrm>
        <a:graphic>
          <a:graphicData uri="http://schemas.openxmlformats.org/drawingml/2006/table">
            <a:tbl>
              <a:tblPr/>
              <a:tblGrid>
                <a:gridCol w="431640"/>
                <a:gridCol w="358560"/>
                <a:gridCol w="360360"/>
                <a:gridCol w="360360"/>
                <a:gridCol w="1223280"/>
              </a:tblGrid>
              <a:tr h="403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5" name="CustomShape 10"/>
          <p:cNvSpPr/>
          <p:nvPr/>
        </p:nvSpPr>
        <p:spPr>
          <a:xfrm>
            <a:off x="1673280" y="1881360"/>
            <a:ext cx="7867800" cy="668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progexe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로 전달하는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% progexe getenvs TERM HOME</a:t>
            </a:r>
            <a:endParaRPr/>
          </a:p>
        </p:txBody>
      </p:sp>
      <p:sp>
        <p:nvSpPr>
          <p:cNvPr id="436" name="CustomShape 11"/>
          <p:cNvSpPr/>
          <p:nvPr/>
        </p:nvSpPr>
        <p:spPr>
          <a:xfrm>
            <a:off x="1992960" y="2793960"/>
            <a:ext cx="3653280" cy="332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argv[0]  argv[1]   argv[2]   argv[3]</a:t>
            </a:r>
            <a:endParaRPr/>
          </a:p>
        </p:txBody>
      </p:sp>
      <p:sp>
        <p:nvSpPr>
          <p:cNvPr id="437" name="Line 12"/>
          <p:cNvSpPr/>
          <p:nvPr/>
        </p:nvSpPr>
        <p:spPr>
          <a:xfrm flipV="1">
            <a:off x="2536560" y="2577960"/>
            <a:ext cx="28728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8" name="Line 13"/>
          <p:cNvSpPr/>
          <p:nvPr/>
        </p:nvSpPr>
        <p:spPr>
          <a:xfrm flipV="1">
            <a:off x="3452760" y="2577960"/>
            <a:ext cx="14256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9" name="Line 14"/>
          <p:cNvSpPr/>
          <p:nvPr/>
        </p:nvSpPr>
        <p:spPr>
          <a:xfrm flipV="1">
            <a:off x="4238280" y="2577960"/>
            <a:ext cx="7308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0" name="Line 15"/>
          <p:cNvSpPr/>
          <p:nvPr/>
        </p:nvSpPr>
        <p:spPr>
          <a:xfrm flipV="1">
            <a:off x="5167080" y="2577960"/>
            <a:ext cx="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1" name="CustomShape 16"/>
          <p:cNvSpPr/>
          <p:nvPr/>
        </p:nvSpPr>
        <p:spPr>
          <a:xfrm>
            <a:off x="2497680" y="3957480"/>
            <a:ext cx="1191960" cy="36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&amp;argv[1]</a:t>
            </a:r>
            <a:endParaRPr/>
          </a:p>
        </p:txBody>
      </p:sp>
      <p:sp>
        <p:nvSpPr>
          <p:cNvPr id="442" name="Line 17"/>
          <p:cNvSpPr/>
          <p:nvPr/>
        </p:nvSpPr>
        <p:spPr>
          <a:xfrm>
            <a:off x="5489280" y="46051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3" name="Line 18"/>
          <p:cNvSpPr/>
          <p:nvPr/>
        </p:nvSpPr>
        <p:spPr>
          <a:xfrm>
            <a:off x="5489280" y="50371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4" name="CustomShape 19"/>
          <p:cNvSpPr/>
          <p:nvPr/>
        </p:nvSpPr>
        <p:spPr>
          <a:xfrm>
            <a:off x="915840" y="1123920"/>
            <a:ext cx="9286920" cy="411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전달하는 방법의 차이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1835B01-A26F-4165-B652-570F53BCBDF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6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sp>
        <p:nvSpPr>
          <p:cNvPr id="447" name="CustomShape 3"/>
          <p:cNvSpPr/>
          <p:nvPr/>
        </p:nvSpPr>
        <p:spPr>
          <a:xfrm>
            <a:off x="915840" y="1123920"/>
            <a:ext cx="9286920" cy="706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main(int argc, char *argv[])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인 경우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프로그램 내에서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execl()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함수에게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정보를 전달하는 방법</a:t>
            </a:r>
            <a:endParaRPr/>
          </a:p>
        </p:txBody>
      </p:sp>
      <p:sp>
        <p:nvSpPr>
          <p:cNvPr id="448" name="CustomShape 4"/>
          <p:cNvSpPr/>
          <p:nvPr/>
        </p:nvSpPr>
        <p:spPr>
          <a:xfrm>
            <a:off x="2299680" y="2546280"/>
            <a:ext cx="389412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HY중고딕"/>
                <a:ea typeface="HY중고딕"/>
              </a:rPr>
              <a:t>$ </a:t>
            </a:r>
            <a:r>
              <a:rPr lang="en-US" sz="2100">
                <a:solidFill>
                  <a:srgbClr val="333333"/>
                </a:solidFill>
                <a:latin typeface="맑은 고딕"/>
                <a:ea typeface="맑은 고딕"/>
              </a:rPr>
              <a:t>progexe getenvs TERM HOME</a:t>
            </a:r>
            <a:endParaRPr/>
          </a:p>
        </p:txBody>
      </p:sp>
      <p:sp>
        <p:nvSpPr>
          <p:cNvPr id="449" name="CustomShape 5"/>
          <p:cNvSpPr/>
          <p:nvPr/>
        </p:nvSpPr>
        <p:spPr>
          <a:xfrm>
            <a:off x="1634040" y="2000160"/>
            <a:ext cx="3636720" cy="36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execv(), execl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로 전달하는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endParaRPr/>
          </a:p>
        </p:txBody>
      </p:sp>
      <p:sp>
        <p:nvSpPr>
          <p:cNvPr id="450" name="CustomShape 6"/>
          <p:cNvSpPr/>
          <p:nvPr/>
        </p:nvSpPr>
        <p:spPr>
          <a:xfrm>
            <a:off x="2518200" y="3571920"/>
            <a:ext cx="5168160" cy="36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execl(argv[1], </a:t>
            </a:r>
            <a:r>
              <a:rPr lang="en-US" u="sng">
                <a:solidFill>
                  <a:srgbClr val="333333"/>
                </a:solidFill>
                <a:latin typeface="맑은 고딕"/>
                <a:ea typeface="맑은 고딕"/>
              </a:rPr>
              <a:t>argv[1], argv[2], argv[3], (char *)0 );</a:t>
            </a:r>
            <a:endParaRPr/>
          </a:p>
        </p:txBody>
      </p:sp>
      <p:sp>
        <p:nvSpPr>
          <p:cNvPr id="451" name="CustomShape 7"/>
          <p:cNvSpPr/>
          <p:nvPr/>
        </p:nvSpPr>
        <p:spPr>
          <a:xfrm>
            <a:off x="2338920" y="4505400"/>
            <a:ext cx="2607840" cy="3636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execv(argv[1], &amp;argv[1]);</a:t>
            </a:r>
            <a:endParaRPr/>
          </a:p>
        </p:txBody>
      </p:sp>
      <p:sp>
        <p:nvSpPr>
          <p:cNvPr id="452" name="Line 8"/>
          <p:cNvSpPr/>
          <p:nvPr/>
        </p:nvSpPr>
        <p:spPr>
          <a:xfrm flipH="1">
            <a:off x="3166920" y="2928600"/>
            <a:ext cx="865080" cy="720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3" name="Line 9"/>
          <p:cNvSpPr/>
          <p:nvPr/>
        </p:nvSpPr>
        <p:spPr>
          <a:xfrm>
            <a:off x="4024080" y="2928600"/>
            <a:ext cx="287280" cy="720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4" name="Line 10"/>
          <p:cNvSpPr/>
          <p:nvPr/>
        </p:nvSpPr>
        <p:spPr>
          <a:xfrm>
            <a:off x="4881240" y="2928600"/>
            <a:ext cx="214560" cy="7146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5" name="Line 11"/>
          <p:cNvSpPr/>
          <p:nvPr/>
        </p:nvSpPr>
        <p:spPr>
          <a:xfrm>
            <a:off x="5810040" y="2928600"/>
            <a:ext cx="285840" cy="6429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6" name="Line 12"/>
          <p:cNvSpPr/>
          <p:nvPr/>
        </p:nvSpPr>
        <p:spPr>
          <a:xfrm>
            <a:off x="3584520" y="3929040"/>
            <a:ext cx="0" cy="647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7" name="Line 13"/>
          <p:cNvSpPr/>
          <p:nvPr/>
        </p:nvSpPr>
        <p:spPr>
          <a:xfrm>
            <a:off x="4452840" y="3929040"/>
            <a:ext cx="0" cy="647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670AB96-C192-4F7A-819E-374069A741F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1238400" y="1214280"/>
            <a:ext cx="8926560" cy="3236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를 이용하여 다음의 프로그램을 작성하라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부모 프로세스는 두개의 자식 프로세스를 생성한다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: Child 1, Child 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각각의 자식 프로세스는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을 이용하여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echo”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커맨드를 실행하면서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Child 1(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Child 2)”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부모 프로세스는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wait()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실행하며 자식 프로세스들이 끝나기를 기다린다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 Wait()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실행하기 전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Parent: Waiting for children”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하고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자식 프로세스들이 끝나면 부모는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Parent: All Children terminated”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하고 출력한다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turnin lab8 exec_echo.c</a:t>
            </a:r>
            <a:endParaRPr/>
          </a:p>
        </p:txBody>
      </p:sp>
      <p:sp>
        <p:nvSpPr>
          <p:cNvPr id="46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#8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741346C-2BB6-4AF9-A3D0-4ADCD124D99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1238400" y="1214280"/>
            <a:ext cx="8926560" cy="1789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lab #8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프로그램을 수정하여 다음의 프로그램을 작성하라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부모 프로세스는 자식 프로세스들의 종료를 기다리면서 종료하는 각 프로세스를 식별하여 메시지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(“Parent: First (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Second) Child: “)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와 함께 종료 상태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(status)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를 출력하는 프로그램을 작성하라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turnin lab9 exec_exit.c</a:t>
            </a:r>
            <a:endParaRPr/>
          </a:p>
        </p:txBody>
      </p:sp>
      <p:sp>
        <p:nvSpPr>
          <p:cNvPr id="463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#9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DFEC55B-6E38-489A-B9A9-A6BD5B9201C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1238400" y="2286000"/>
            <a:ext cx="8926560" cy="3895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Causes the string to be given to sh(1) as input as if the string had been typed as a command at a terminal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ex)  system("date &gt; file");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System is implemented by calling fork, exec, and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-1 with errno: fork or waitpid fails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127 : exec fails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status of shell: if all 3 (fork, exec, and waitpid) succeed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Status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로 지정된 값</a:t>
            </a:r>
            <a:endParaRPr/>
          </a:p>
        </p:txBody>
      </p:sp>
      <p:sp>
        <p:nvSpPr>
          <p:cNvPr id="466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7.8 system()</a:t>
            </a:r>
            <a:endParaRPr/>
          </a:p>
        </p:txBody>
      </p:sp>
      <p:sp>
        <p:nvSpPr>
          <p:cNvPr id="467" name="CustomShape 4"/>
          <p:cNvSpPr/>
          <p:nvPr/>
        </p:nvSpPr>
        <p:spPr>
          <a:xfrm>
            <a:off x="1309680" y="1214280"/>
            <a:ext cx="8574120" cy="85608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system(const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cmdstring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C977376-B2DA-4506-B36D-A9C68574A83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9" name="CustomShape 2"/>
          <p:cNvSpPr/>
          <p:nvPr/>
        </p:nvSpPr>
        <p:spPr>
          <a:xfrm>
            <a:off x="1238400" y="980640"/>
            <a:ext cx="8926560" cy="5446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system.c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&lt;sys/wait.h&gt;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&lt;errno.h&gt;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&lt;unistd.h&gt;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system(const char *cmdstring)  /* version without signal handling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pid_t pid;  int status;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(cmdstring == NULL)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return(1);    /* always a command processor with Unix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 (pid = fork()) &lt; 0)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status = -1;  /* probably out of processes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else if (pid == 0) {        /* child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execl("/bin/bash", "sh", "-c", cmdstring, (char *) 0);   /* shell’s –c : take next command-line argument as its command input instead reading from standard input or a given file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_exit(127);    /* execl error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else {              /* parent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while (waitpid(pid, &amp;status, 0) &lt; 0)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(errno != EINTR)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status = -1; /* error other than EINTR from waitpid()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return(status);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system(argv[1]);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</a:t>
            </a:r>
            <a:endParaRPr/>
          </a:p>
        </p:txBody>
      </p:sp>
      <p:sp>
        <p:nvSpPr>
          <p:cNvPr id="470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7.8 system()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242E2B5-E268-4F82-9E30-102C874C9A3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1203480" y="1143000"/>
            <a:ext cx="8926560" cy="4621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“ls”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a.out      exec.c    libourhdr.so  progexe.c   tellwait1.c  waitpid.c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afile      execl.c   ourhdr.c      setjmp.c    tellwait2.c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atexit.c   execv.c   ourhdr.h      system.c    vfork1.c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bfile      getenv.c  ourhdr.o      tellwait.c  viewenv.c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environ.c  libour.a  ourhdr2.c     tellwait.h  wait1.c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“date &gt; afile”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more afile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2011. 11. 14. 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월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 08:07:12 KST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3" name="CustomShape 3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system</a:t>
            </a:r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EE40F40-1884-4F24-81BD-8ADD1C3305D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</a:t>
            </a:r>
            <a:r>
              <a:rPr lang="en-US" sz="2400">
                <a:solidFill>
                  <a:srgbClr val="ff3333"/>
                </a:solidFill>
                <a:latin typeface="휴먼엑스포"/>
                <a:ea typeface="휴먼엑스포"/>
              </a:rPr>
              <a:t>fork()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1657440" y="1357200"/>
            <a:ext cx="8228160" cy="46872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900080" y="1476360"/>
            <a:ext cx="2813040" cy="198288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98" name="Line 5"/>
          <p:cNvSpPr/>
          <p:nvPr/>
        </p:nvSpPr>
        <p:spPr>
          <a:xfrm>
            <a:off x="1888920" y="1857240"/>
            <a:ext cx="28148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99" name="Line 6"/>
          <p:cNvSpPr/>
          <p:nvPr/>
        </p:nvSpPr>
        <p:spPr>
          <a:xfrm>
            <a:off x="1915920" y="230652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0" name="CustomShape 7"/>
          <p:cNvSpPr/>
          <p:nvPr/>
        </p:nvSpPr>
        <p:spPr>
          <a:xfrm>
            <a:off x="1913040" y="1857240"/>
            <a:ext cx="2776680" cy="409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01" name="CustomShape 8"/>
          <p:cNvSpPr/>
          <p:nvPr/>
        </p:nvSpPr>
        <p:spPr>
          <a:xfrm>
            <a:off x="1913040" y="2297160"/>
            <a:ext cx="2800440" cy="862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1905120" y="4070520"/>
            <a:ext cx="2813040" cy="198288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03" name="Line 10"/>
          <p:cNvSpPr/>
          <p:nvPr/>
        </p:nvSpPr>
        <p:spPr>
          <a:xfrm>
            <a:off x="1888920" y="5286240"/>
            <a:ext cx="282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4" name="Line 11"/>
          <p:cNvSpPr/>
          <p:nvPr/>
        </p:nvSpPr>
        <p:spPr>
          <a:xfrm>
            <a:off x="1893600" y="5768640"/>
            <a:ext cx="28260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5" name="CustomShape 12"/>
          <p:cNvSpPr/>
          <p:nvPr/>
        </p:nvSpPr>
        <p:spPr>
          <a:xfrm>
            <a:off x="2101680" y="5276880"/>
            <a:ext cx="22356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2081160" y="4183200"/>
            <a:ext cx="2279880" cy="1048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 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ff3333"/>
                </a:solidFill>
                <a:latin typeface="MD개성체"/>
                <a:ea typeface="굴림체"/>
              </a:rPr>
              <a:t>pid → child id</a:t>
            </a:r>
            <a:endParaRPr/>
          </a:p>
        </p:txBody>
      </p:sp>
      <p:sp>
        <p:nvSpPr>
          <p:cNvPr id="107" name="CustomShape 14"/>
          <p:cNvSpPr/>
          <p:nvPr/>
        </p:nvSpPr>
        <p:spPr>
          <a:xfrm>
            <a:off x="5826240" y="4049640"/>
            <a:ext cx="2813040" cy="198288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08" name="Line 15"/>
          <p:cNvSpPr/>
          <p:nvPr/>
        </p:nvSpPr>
        <p:spPr>
          <a:xfrm>
            <a:off x="5810040" y="5265720"/>
            <a:ext cx="282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9" name="Line 16"/>
          <p:cNvSpPr/>
          <p:nvPr/>
        </p:nvSpPr>
        <p:spPr>
          <a:xfrm>
            <a:off x="5814720" y="5748120"/>
            <a:ext cx="28260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10" name="CustomShape 17"/>
          <p:cNvSpPr/>
          <p:nvPr/>
        </p:nvSpPr>
        <p:spPr>
          <a:xfrm>
            <a:off x="6022800" y="5256360"/>
            <a:ext cx="22356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11" name="CustomShape 18"/>
          <p:cNvSpPr/>
          <p:nvPr/>
        </p:nvSpPr>
        <p:spPr>
          <a:xfrm>
            <a:off x="6002280" y="4162320"/>
            <a:ext cx="2279880" cy="1048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ff3333"/>
                </a:solidFill>
                <a:latin typeface="MD개성체"/>
                <a:ea typeface="굴림체"/>
              </a:rPr>
              <a:t>pid → 0</a:t>
            </a:r>
            <a:endParaRPr/>
          </a:p>
        </p:txBody>
      </p:sp>
      <p:sp>
        <p:nvSpPr>
          <p:cNvPr id="112" name="Line 19"/>
          <p:cNvSpPr/>
          <p:nvPr/>
        </p:nvSpPr>
        <p:spPr>
          <a:xfrm flipH="1">
            <a:off x="4857480" y="206028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13" name="CustomShape 20"/>
          <p:cNvSpPr/>
          <p:nvPr/>
        </p:nvSpPr>
        <p:spPr>
          <a:xfrm>
            <a:off x="5204520" y="1817640"/>
            <a:ext cx="5274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14" name="Line 21"/>
          <p:cNvSpPr/>
          <p:nvPr/>
        </p:nvSpPr>
        <p:spPr>
          <a:xfrm flipH="1">
            <a:off x="4776480" y="553068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15" name="CustomShape 22"/>
          <p:cNvSpPr/>
          <p:nvPr/>
        </p:nvSpPr>
        <p:spPr>
          <a:xfrm>
            <a:off x="5123520" y="5288040"/>
            <a:ext cx="5274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16" name="Line 23"/>
          <p:cNvSpPr/>
          <p:nvPr/>
        </p:nvSpPr>
        <p:spPr>
          <a:xfrm flipH="1">
            <a:off x="8696160" y="552132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17" name="CustomShape 24"/>
          <p:cNvSpPr/>
          <p:nvPr/>
        </p:nvSpPr>
        <p:spPr>
          <a:xfrm>
            <a:off x="9042840" y="5278320"/>
            <a:ext cx="52740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18" name="CustomShape 25"/>
          <p:cNvSpPr/>
          <p:nvPr/>
        </p:nvSpPr>
        <p:spPr>
          <a:xfrm>
            <a:off x="4763520" y="2733840"/>
            <a:ext cx="3628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</a:t>
            </a:r>
            <a:endParaRPr/>
          </a:p>
        </p:txBody>
      </p:sp>
      <p:sp>
        <p:nvSpPr>
          <p:cNvPr id="119" name="CustomShape 26"/>
          <p:cNvSpPr/>
          <p:nvPr/>
        </p:nvSpPr>
        <p:spPr>
          <a:xfrm>
            <a:off x="4812840" y="4384800"/>
            <a:ext cx="3628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</a:t>
            </a:r>
            <a:endParaRPr/>
          </a:p>
        </p:txBody>
      </p:sp>
      <p:sp>
        <p:nvSpPr>
          <p:cNvPr id="120" name="CustomShape 27"/>
          <p:cNvSpPr/>
          <p:nvPr/>
        </p:nvSpPr>
        <p:spPr>
          <a:xfrm>
            <a:off x="8719920" y="4378320"/>
            <a:ext cx="36288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</a:t>
            </a:r>
            <a:endParaRPr/>
          </a:p>
        </p:txBody>
      </p:sp>
      <p:sp>
        <p:nvSpPr>
          <p:cNvPr id="121" name="Line 28"/>
          <p:cNvSpPr/>
          <p:nvPr/>
        </p:nvSpPr>
        <p:spPr>
          <a:xfrm>
            <a:off x="1344600" y="3722400"/>
            <a:ext cx="8467560" cy="0"/>
          </a:xfrm>
          <a:prstGeom prst="line">
            <a:avLst/>
          </a:prstGeom>
          <a:ln cap="rnd" w="12600">
            <a:solidFill>
              <a:srgbClr val="333333"/>
            </a:solidFill>
            <a:custDash>
              <a:ds d="1225000000" sp="1225000000"/>
            </a:custDash>
            <a:round/>
          </a:ln>
        </p:spPr>
      </p:sp>
      <p:sp>
        <p:nvSpPr>
          <p:cNvPr id="122" name="CustomShape 29"/>
          <p:cNvSpPr/>
          <p:nvPr/>
        </p:nvSpPr>
        <p:spPr>
          <a:xfrm>
            <a:off x="8648640" y="3214800"/>
            <a:ext cx="159732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Before call</a:t>
            </a:r>
            <a:endParaRPr/>
          </a:p>
        </p:txBody>
      </p:sp>
      <p:sp>
        <p:nvSpPr>
          <p:cNvPr id="123" name="CustomShape 30"/>
          <p:cNvSpPr/>
          <p:nvPr/>
        </p:nvSpPr>
        <p:spPr>
          <a:xfrm>
            <a:off x="8688240" y="3630600"/>
            <a:ext cx="1364040" cy="409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After call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03A4C2C-A44D-479A-BB19-97213603A3F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238400" y="1143000"/>
            <a:ext cx="8926560" cy="3735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the child process can call getppid() to obtain the parent process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continue executing instructions following the fork() call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Child gets a copy of parent’s data space, heap, and stack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복제해서 자기공간으로 옮겨서 사용한다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Often, read-only text segment is shared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Often, fork() is followed by exec()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메모리에 올려주는 명령어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880920" y="21420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995720" y="6492960"/>
            <a:ext cx="1170000" cy="36360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C7F27CD-050D-4244-B33A-E548201AF8B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919080" y="231840"/>
            <a:ext cx="10033200" cy="552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285920" y="1241280"/>
            <a:ext cx="7023240" cy="36554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/* fork1.c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main(void){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x;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x = 0;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fork();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x = 1;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printf("I am process %ld and my x is %d\n",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(long)getpid(), x);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