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11049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52240" y="1604520"/>
            <a:ext cx="994356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312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52240" y="273600"/>
            <a:ext cx="99435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5224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647680" y="368208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5224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47680" y="1604520"/>
            <a:ext cx="485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52240" y="3682080"/>
            <a:ext cx="994356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560" y="6540480"/>
            <a:ext cx="2997720" cy="27576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ko-KR">
                <a:latin typeface="Arial"/>
              </a:rPr>
              <a:t>제목 텍스트의 서식을 편집하려면 클릭하십시오</a:t>
            </a:r>
            <a:r>
              <a:rPr lang="ko-KR">
                <a:latin typeface="Arial"/>
              </a:rPr>
              <a:t>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>
                <a:latin typeface="Arial"/>
              </a:rPr>
              <a:t>2</a:t>
            </a:r>
            <a:r>
              <a:rPr lang="ko-KR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>
                <a:latin typeface="Arial"/>
              </a:rPr>
              <a:t>3</a:t>
            </a:r>
            <a:r>
              <a:rPr lang="ko-KR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>
                <a:latin typeface="Arial"/>
              </a:rPr>
              <a:t>4</a:t>
            </a:r>
            <a:r>
              <a:rPr lang="ko-KR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Arial"/>
              </a:rPr>
              <a:t>5</a:t>
            </a:r>
            <a:r>
              <a:rPr lang="ko-KR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Arial"/>
              </a:rPr>
              <a:t>6</a:t>
            </a:r>
            <a:r>
              <a:rPr lang="ko-KR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Arial"/>
              </a:rPr>
              <a:t>7</a:t>
            </a:r>
            <a:r>
              <a:rPr lang="ko-KR" sz="2000">
                <a:latin typeface="Arial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2560" y="6540480"/>
            <a:ext cx="2997720" cy="275760"/>
          </a:xfrm>
          <a:prstGeom prst="rect">
            <a:avLst/>
          </a:prstGeom>
          <a:noFill/>
          <a:ln w="9360">
            <a:noFill/>
          </a:ln>
        </p:spPr>
        <p:txBody>
          <a:bodyPr lIns="109440" rIns="109440" tIns="54720" bIns="54720"/>
          <a:p>
            <a:pPr>
              <a:lnSpc>
                <a:spcPct val="80000"/>
              </a:lnSpc>
            </a:pPr>
            <a:r>
              <a:rPr b="1" lang="en-US" sz="1100">
                <a:solidFill>
                  <a:srgbClr val="29b8ff"/>
                </a:solidFill>
                <a:latin typeface="Arial"/>
                <a:ea typeface="굴림"/>
              </a:rPr>
              <a:t>시스템 프로그래밍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52240" y="273600"/>
            <a:ext cx="9943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ko-KR">
                <a:latin typeface="Arial"/>
              </a:rPr>
              <a:t>제목 텍스트의 서식을 편집하려면 클릭하십시오</a:t>
            </a:r>
            <a:r>
              <a:rPr lang="ko-KR">
                <a:latin typeface="Arial"/>
              </a:rPr>
              <a:t>.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2240" y="1604520"/>
            <a:ext cx="9943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>
                <a:latin typeface="Arial"/>
              </a:rPr>
              <a:t>2</a:t>
            </a:r>
            <a:r>
              <a:rPr lang="ko-KR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>
                <a:latin typeface="Arial"/>
              </a:rPr>
              <a:t>3</a:t>
            </a:r>
            <a:r>
              <a:rPr lang="ko-KR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>
                <a:latin typeface="Arial"/>
              </a:rPr>
              <a:t>4</a:t>
            </a:r>
            <a:r>
              <a:rPr lang="ko-KR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Arial"/>
              </a:rPr>
              <a:t>5</a:t>
            </a:r>
            <a:r>
              <a:rPr lang="ko-KR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Arial"/>
              </a:rPr>
              <a:t>6</a:t>
            </a:r>
            <a:r>
              <a:rPr lang="ko-KR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Arial"/>
              </a:rPr>
              <a:t>7</a:t>
            </a:r>
            <a:r>
              <a:rPr lang="ko-KR" sz="2000">
                <a:latin typeface="Arial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452600" y="2000160"/>
            <a:ext cx="81759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6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장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Part 2 –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 </a:t>
            </a:r>
            <a:r>
              <a:rPr lang="en-US" sz="2400">
                <a:solidFill>
                  <a:srgbClr val="ffffff"/>
                </a:solidFill>
                <a:latin typeface="휴먼엑스포"/>
                <a:ea typeface="휴먼엑스포"/>
              </a:rPr>
              <a:t>Process Control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4B74339-5243-4FB6-AC9F-E9F13773500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238480" y="3500280"/>
            <a:ext cx="6463080" cy="7131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b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이번 장에서는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Process Control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에 대한 내용을 소개합니다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관련된 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System Call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들도 함께 다룹니다</a:t>
            </a:r>
            <a:r>
              <a:rPr b="1" lang="en-US">
                <a:solidFill>
                  <a:srgbClr val="333333"/>
                </a:solidFill>
                <a:latin typeface="맑은 고딕"/>
                <a:ea typeface="맑은 고딕"/>
              </a:rPr>
              <a:t>.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6A93605-3BEC-4F92-95AF-C1C0882E56D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276200" y="114300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fork1.c: result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1460520" y="1928880"/>
            <a:ext cx="8277840" cy="151452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process 10982 and my x is 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process 10981 and my x is 1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5D8E77D-7964-4DF2-BA7B-0EDE13A6835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276200" y="1341360"/>
            <a:ext cx="8926920" cy="4486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/* fork2.c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pid_t childpid;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childpid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if (childpid == -1){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printf("Failed to fork");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return 1;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if (childpid == 0)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printf("I am child %ld\n", (long)getpid());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else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printf("I am parent %ld\n", (long)getpid());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602AD77-66FF-4A8A-A6DD-FF446D3A9AF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1276200" y="114300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fork2.c: results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1380960" y="1857240"/>
            <a:ext cx="8277840" cy="176184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child 10999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 am parent 10998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부모가 먼저 실행 될지 자식이 먼저 실행 될지는 시스템 마다 다르다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3213125-8828-4442-B308-4928D27B9B1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276200" y="1341360"/>
            <a:ext cx="8926920" cy="4831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/* fork3.c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main()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pid_t pid;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char *message;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fork program starting\n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switch(pid)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-1: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perror(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fork failed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0: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5;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default: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“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r>
              <a:rPr b="1" lang="en-US" sz="1200">
                <a:solidFill>
                  <a:srgbClr val="333333"/>
                </a:solidFill>
                <a:latin typeface="Arial"/>
                <a:ea typeface="맑은 고딕"/>
              </a:rPr>
              <a:t>”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3;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for(;n &gt; 0; n--)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puts(message);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sleep(1);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CA5DAB4-D018-4A87-89BE-359ADE45BE1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276200" y="1214280"/>
            <a:ext cx="8926920" cy="3834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fork3.c: results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./fork3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 program starting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44277D8-2659-4FDF-B194-7423B7196AB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1309680" y="1071720"/>
            <a:ext cx="8926920" cy="2516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fork3.c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parent process finishes before the child has printed all of its messages.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When the fork() is called, this program is divided into two separate processes.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parent process is identified by a non-zero return from fork and is used to set a number of messages to print, each separated by one second.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BF5717C-9DD1-4757-84AD-46C2CC4E334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238400" y="1224000"/>
            <a:ext cx="8926920" cy="1741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 sharing after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Normal termination: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and child share the same file descriptors as if dup() had been called on all open file descriptors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and child share the same file offset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Intermixed output from parent and child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2A145D9-DB73-43AA-9CE1-A4CCD0DF7016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1238400" y="1224000"/>
            <a:ext cx="8926920" cy="26830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Handle descriptors after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What happens if both parent and child write to the same file opened before fork()?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waits for child to complete(wait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함수 이용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offsets updated by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Parent and child go their own way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Each closes the descriptors that it doesn’t need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Often the case with network servers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56F1923-9E97-43D8-B24F-609631800CB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1238400" y="107172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 Sharing after fork()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2379600" y="1983240"/>
            <a:ext cx="2090520" cy="166392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60" name="CustomShape 5"/>
          <p:cNvSpPr/>
          <p:nvPr/>
        </p:nvSpPr>
        <p:spPr>
          <a:xfrm>
            <a:off x="2381040" y="1714680"/>
            <a:ext cx="2154960" cy="547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MD개성체"/>
                <a:ea typeface="굴림체"/>
              </a:rPr>
              <a:t>parent process table entry</a:t>
            </a:r>
            <a:endParaRPr/>
          </a:p>
        </p:txBody>
      </p:sp>
      <p:sp>
        <p:nvSpPr>
          <p:cNvPr id="161" name="CustomShape 6"/>
          <p:cNvSpPr/>
          <p:nvPr/>
        </p:nvSpPr>
        <p:spPr>
          <a:xfrm>
            <a:off x="3049920" y="2459160"/>
            <a:ext cx="1361880" cy="101808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62" name="CustomShape 7"/>
          <p:cNvSpPr/>
          <p:nvPr/>
        </p:nvSpPr>
        <p:spPr>
          <a:xfrm>
            <a:off x="2957760" y="2239200"/>
            <a:ext cx="150156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descriptors</a:t>
            </a:r>
            <a:endParaRPr/>
          </a:p>
        </p:txBody>
      </p:sp>
      <p:sp>
        <p:nvSpPr>
          <p:cNvPr id="163" name="Line 8"/>
          <p:cNvSpPr/>
          <p:nvPr/>
        </p:nvSpPr>
        <p:spPr>
          <a:xfrm>
            <a:off x="3049920" y="268740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64" name="CustomShape 9"/>
          <p:cNvSpPr/>
          <p:nvPr/>
        </p:nvSpPr>
        <p:spPr>
          <a:xfrm>
            <a:off x="2607120" y="2471760"/>
            <a:ext cx="460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0:</a:t>
            </a:r>
            <a:endParaRPr/>
          </a:p>
        </p:txBody>
      </p:sp>
      <p:sp>
        <p:nvSpPr>
          <p:cNvPr id="165" name="Line 10"/>
          <p:cNvSpPr/>
          <p:nvPr/>
        </p:nvSpPr>
        <p:spPr>
          <a:xfrm>
            <a:off x="3051360" y="2932560"/>
            <a:ext cx="135576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66" name="CustomShape 11"/>
          <p:cNvSpPr/>
          <p:nvPr/>
        </p:nvSpPr>
        <p:spPr>
          <a:xfrm>
            <a:off x="2604240" y="2716920"/>
            <a:ext cx="460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1:</a:t>
            </a:r>
            <a:endParaRPr/>
          </a:p>
        </p:txBody>
      </p:sp>
      <p:sp>
        <p:nvSpPr>
          <p:cNvPr id="167" name="Line 12"/>
          <p:cNvSpPr/>
          <p:nvPr/>
        </p:nvSpPr>
        <p:spPr>
          <a:xfrm>
            <a:off x="3049920" y="316476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68" name="CustomShape 13"/>
          <p:cNvSpPr/>
          <p:nvPr/>
        </p:nvSpPr>
        <p:spPr>
          <a:xfrm>
            <a:off x="2607120" y="2949120"/>
            <a:ext cx="460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2:</a:t>
            </a:r>
            <a:endParaRPr/>
          </a:p>
        </p:txBody>
      </p:sp>
      <p:sp>
        <p:nvSpPr>
          <p:cNvPr id="169" name="CustomShape 14"/>
          <p:cNvSpPr/>
          <p:nvPr/>
        </p:nvSpPr>
        <p:spPr>
          <a:xfrm>
            <a:off x="3456720" y="3155400"/>
            <a:ext cx="585720" cy="273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MD개성체"/>
                <a:ea typeface="굴림체"/>
              </a:rPr>
              <a:t>. . . .</a:t>
            </a:r>
            <a:endParaRPr/>
          </a:p>
        </p:txBody>
      </p:sp>
      <p:sp>
        <p:nvSpPr>
          <p:cNvPr id="170" name="CustomShape 15"/>
          <p:cNvSpPr/>
          <p:nvPr/>
        </p:nvSpPr>
        <p:spPr>
          <a:xfrm>
            <a:off x="3098880" y="2468880"/>
            <a:ext cx="12960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flags    ptr</a:t>
            </a:r>
            <a:endParaRPr/>
          </a:p>
        </p:txBody>
      </p:sp>
      <p:sp>
        <p:nvSpPr>
          <p:cNvPr id="171" name="Line 16"/>
          <p:cNvSpPr/>
          <p:nvPr/>
        </p:nvSpPr>
        <p:spPr>
          <a:xfrm>
            <a:off x="3823920" y="2459160"/>
            <a:ext cx="0" cy="703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72" name="CustomShape 17"/>
          <p:cNvSpPr/>
          <p:nvPr/>
        </p:nvSpPr>
        <p:spPr>
          <a:xfrm>
            <a:off x="5313960" y="2129400"/>
            <a:ext cx="1669320" cy="7185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73" name="CustomShape 18"/>
          <p:cNvSpPr/>
          <p:nvPr/>
        </p:nvSpPr>
        <p:spPr>
          <a:xfrm>
            <a:off x="5262480" y="1909440"/>
            <a:ext cx="88596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table</a:t>
            </a:r>
            <a:endParaRPr/>
          </a:p>
        </p:txBody>
      </p:sp>
      <p:sp>
        <p:nvSpPr>
          <p:cNvPr id="174" name="Line 19"/>
          <p:cNvSpPr/>
          <p:nvPr/>
        </p:nvSpPr>
        <p:spPr>
          <a:xfrm>
            <a:off x="5313600" y="2357640"/>
            <a:ext cx="1667520" cy="1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75" name="Line 20"/>
          <p:cNvSpPr/>
          <p:nvPr/>
        </p:nvSpPr>
        <p:spPr>
          <a:xfrm>
            <a:off x="5315040" y="260244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76" name="CustomShape 21"/>
          <p:cNvSpPr/>
          <p:nvPr/>
        </p:nvSpPr>
        <p:spPr>
          <a:xfrm>
            <a:off x="5301000" y="2139120"/>
            <a:ext cx="14346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177" name="CustomShape 22"/>
          <p:cNvSpPr/>
          <p:nvPr/>
        </p:nvSpPr>
        <p:spPr>
          <a:xfrm>
            <a:off x="5276160" y="2375640"/>
            <a:ext cx="173916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178" name="CustomShape 23"/>
          <p:cNvSpPr/>
          <p:nvPr/>
        </p:nvSpPr>
        <p:spPr>
          <a:xfrm>
            <a:off x="5319720" y="2605320"/>
            <a:ext cx="1045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179" name="CustomShape 24"/>
          <p:cNvSpPr/>
          <p:nvPr/>
        </p:nvSpPr>
        <p:spPr>
          <a:xfrm>
            <a:off x="5338440" y="3139920"/>
            <a:ext cx="1669320" cy="7185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80" name="Line 25"/>
          <p:cNvSpPr/>
          <p:nvPr/>
        </p:nvSpPr>
        <p:spPr>
          <a:xfrm>
            <a:off x="5338440" y="336816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81" name="Line 26"/>
          <p:cNvSpPr/>
          <p:nvPr/>
        </p:nvSpPr>
        <p:spPr>
          <a:xfrm>
            <a:off x="5339880" y="361296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82" name="CustomShape 27"/>
          <p:cNvSpPr/>
          <p:nvPr/>
        </p:nvSpPr>
        <p:spPr>
          <a:xfrm>
            <a:off x="5325480" y="3149640"/>
            <a:ext cx="14346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183" name="CustomShape 28"/>
          <p:cNvSpPr/>
          <p:nvPr/>
        </p:nvSpPr>
        <p:spPr>
          <a:xfrm>
            <a:off x="5301000" y="3386520"/>
            <a:ext cx="173916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184" name="CustomShape 29"/>
          <p:cNvSpPr/>
          <p:nvPr/>
        </p:nvSpPr>
        <p:spPr>
          <a:xfrm>
            <a:off x="5344200" y="3616200"/>
            <a:ext cx="1045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185" name="CustomShape 30"/>
          <p:cNvSpPr/>
          <p:nvPr/>
        </p:nvSpPr>
        <p:spPr>
          <a:xfrm>
            <a:off x="4321080" y="2229480"/>
            <a:ext cx="953640" cy="39996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186" name="CustomShape 31"/>
          <p:cNvSpPr/>
          <p:nvPr/>
        </p:nvSpPr>
        <p:spPr>
          <a:xfrm>
            <a:off x="7926120" y="1940040"/>
            <a:ext cx="1669320" cy="132552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87" name="CustomShape 32"/>
          <p:cNvSpPr/>
          <p:nvPr/>
        </p:nvSpPr>
        <p:spPr>
          <a:xfrm>
            <a:off x="7853400" y="1720080"/>
            <a:ext cx="126828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table</a:t>
            </a:r>
            <a:endParaRPr/>
          </a:p>
        </p:txBody>
      </p:sp>
      <p:sp>
        <p:nvSpPr>
          <p:cNvPr id="188" name="Line 33"/>
          <p:cNvSpPr/>
          <p:nvPr/>
        </p:nvSpPr>
        <p:spPr>
          <a:xfrm>
            <a:off x="7927200" y="241884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89" name="Line 34"/>
          <p:cNvSpPr/>
          <p:nvPr/>
        </p:nvSpPr>
        <p:spPr>
          <a:xfrm>
            <a:off x="7927200" y="2942280"/>
            <a:ext cx="1661760" cy="108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35000" sp="35000"/>
            </a:custDash>
            <a:round/>
          </a:ln>
        </p:spPr>
      </p:sp>
      <p:sp>
        <p:nvSpPr>
          <p:cNvPr id="190" name="CustomShape 35"/>
          <p:cNvSpPr/>
          <p:nvPr/>
        </p:nvSpPr>
        <p:spPr>
          <a:xfrm>
            <a:off x="7982640" y="1949760"/>
            <a:ext cx="1563120" cy="485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v-node(</a:t>
            </a:r>
            <a:r>
              <a:rPr lang="en-US" sz="1600">
                <a:solidFill>
                  <a:srgbClr val="ff3333"/>
                </a:solidFill>
                <a:latin typeface="MD개성체"/>
                <a:ea typeface="굴림체"/>
              </a:rPr>
              <a:t>virtual</a:t>
            </a: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191" name="CustomShape 36"/>
          <p:cNvSpPr/>
          <p:nvPr/>
        </p:nvSpPr>
        <p:spPr>
          <a:xfrm>
            <a:off x="7936200" y="2446560"/>
            <a:ext cx="1563120" cy="485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i-node(</a:t>
            </a:r>
            <a:r>
              <a:rPr lang="en-US" sz="1600">
                <a:solidFill>
                  <a:srgbClr val="ff3333"/>
                </a:solidFill>
                <a:latin typeface="MD개성체"/>
                <a:ea typeface="굴림체"/>
              </a:rPr>
              <a:t>real</a:t>
            </a: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192" name="CustomShape 37"/>
          <p:cNvSpPr/>
          <p:nvPr/>
        </p:nvSpPr>
        <p:spPr>
          <a:xfrm>
            <a:off x="8012880" y="2990880"/>
            <a:ext cx="155952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193" name="CustomShape 38"/>
          <p:cNvSpPr/>
          <p:nvPr/>
        </p:nvSpPr>
        <p:spPr>
          <a:xfrm>
            <a:off x="6854400" y="2198880"/>
            <a:ext cx="1073160" cy="52668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194" name="CustomShape 39"/>
          <p:cNvSpPr/>
          <p:nvPr/>
        </p:nvSpPr>
        <p:spPr>
          <a:xfrm>
            <a:off x="6969600" y="3609000"/>
            <a:ext cx="867600" cy="12276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195" name="CustomShape 40"/>
          <p:cNvSpPr/>
          <p:nvPr/>
        </p:nvSpPr>
        <p:spPr>
          <a:xfrm>
            <a:off x="2382480" y="4171680"/>
            <a:ext cx="2090520" cy="166392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96" name="CustomShape 41"/>
          <p:cNvSpPr/>
          <p:nvPr/>
        </p:nvSpPr>
        <p:spPr>
          <a:xfrm>
            <a:off x="3052800" y="4647600"/>
            <a:ext cx="1361880" cy="101808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197" name="CustomShape 42"/>
          <p:cNvSpPr/>
          <p:nvPr/>
        </p:nvSpPr>
        <p:spPr>
          <a:xfrm>
            <a:off x="2960640" y="4427640"/>
            <a:ext cx="150156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file descriptors</a:t>
            </a:r>
            <a:endParaRPr/>
          </a:p>
        </p:txBody>
      </p:sp>
      <p:sp>
        <p:nvSpPr>
          <p:cNvPr id="198" name="Line 43"/>
          <p:cNvSpPr/>
          <p:nvPr/>
        </p:nvSpPr>
        <p:spPr>
          <a:xfrm>
            <a:off x="3052800" y="487584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199" name="CustomShape 44"/>
          <p:cNvSpPr/>
          <p:nvPr/>
        </p:nvSpPr>
        <p:spPr>
          <a:xfrm>
            <a:off x="2610000" y="4660200"/>
            <a:ext cx="460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0:</a:t>
            </a:r>
            <a:endParaRPr/>
          </a:p>
        </p:txBody>
      </p:sp>
      <p:sp>
        <p:nvSpPr>
          <p:cNvPr id="200" name="Line 45"/>
          <p:cNvSpPr/>
          <p:nvPr/>
        </p:nvSpPr>
        <p:spPr>
          <a:xfrm>
            <a:off x="3054240" y="5120640"/>
            <a:ext cx="135576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1" name="CustomShape 46"/>
          <p:cNvSpPr/>
          <p:nvPr/>
        </p:nvSpPr>
        <p:spPr>
          <a:xfrm>
            <a:off x="2607120" y="4905000"/>
            <a:ext cx="460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1:</a:t>
            </a:r>
            <a:endParaRPr/>
          </a:p>
        </p:txBody>
      </p:sp>
      <p:sp>
        <p:nvSpPr>
          <p:cNvPr id="202" name="Line 47"/>
          <p:cNvSpPr/>
          <p:nvPr/>
        </p:nvSpPr>
        <p:spPr>
          <a:xfrm>
            <a:off x="3052800" y="5353200"/>
            <a:ext cx="1360080" cy="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3" name="CustomShape 48"/>
          <p:cNvSpPr/>
          <p:nvPr/>
        </p:nvSpPr>
        <p:spPr>
          <a:xfrm>
            <a:off x="2610000" y="5137560"/>
            <a:ext cx="460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2:</a:t>
            </a:r>
            <a:endParaRPr/>
          </a:p>
        </p:txBody>
      </p:sp>
      <p:sp>
        <p:nvSpPr>
          <p:cNvPr id="204" name="CustomShape 49"/>
          <p:cNvSpPr/>
          <p:nvPr/>
        </p:nvSpPr>
        <p:spPr>
          <a:xfrm>
            <a:off x="3459960" y="5343480"/>
            <a:ext cx="585720" cy="27324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>
                <a:solidFill>
                  <a:srgbClr val="333333"/>
                </a:solidFill>
                <a:latin typeface="MD개성체"/>
                <a:ea typeface="굴림체"/>
              </a:rPr>
              <a:t>. . . .</a:t>
            </a:r>
            <a:endParaRPr/>
          </a:p>
        </p:txBody>
      </p:sp>
      <p:sp>
        <p:nvSpPr>
          <p:cNvPr id="205" name="CustomShape 50"/>
          <p:cNvSpPr/>
          <p:nvPr/>
        </p:nvSpPr>
        <p:spPr>
          <a:xfrm>
            <a:off x="3101760" y="4657320"/>
            <a:ext cx="12960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flags    ptr</a:t>
            </a:r>
            <a:endParaRPr/>
          </a:p>
        </p:txBody>
      </p:sp>
      <p:sp>
        <p:nvSpPr>
          <p:cNvPr id="206" name="Line 51"/>
          <p:cNvSpPr/>
          <p:nvPr/>
        </p:nvSpPr>
        <p:spPr>
          <a:xfrm>
            <a:off x="3826800" y="4647600"/>
            <a:ext cx="0" cy="70272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07" name="CustomShape 52"/>
          <p:cNvSpPr/>
          <p:nvPr/>
        </p:nvSpPr>
        <p:spPr>
          <a:xfrm flipV="1">
            <a:off x="4334400" y="2863800"/>
            <a:ext cx="956520" cy="34272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08" name="CustomShape 53"/>
          <p:cNvSpPr/>
          <p:nvPr/>
        </p:nvSpPr>
        <p:spPr>
          <a:xfrm flipV="1">
            <a:off x="4350240" y="2378880"/>
            <a:ext cx="917280" cy="240732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09" name="CustomShape 54"/>
          <p:cNvSpPr/>
          <p:nvPr/>
        </p:nvSpPr>
        <p:spPr>
          <a:xfrm flipV="1">
            <a:off x="4331520" y="3068280"/>
            <a:ext cx="947880" cy="109584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10" name="CustomShape 55"/>
          <p:cNvSpPr/>
          <p:nvPr/>
        </p:nvSpPr>
        <p:spPr>
          <a:xfrm>
            <a:off x="2378160" y="3926520"/>
            <a:ext cx="2154960" cy="547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MD개성체"/>
                <a:ea typeface="굴림체"/>
              </a:rPr>
              <a:t>child process table entry</a:t>
            </a:r>
            <a:endParaRPr/>
          </a:p>
        </p:txBody>
      </p:sp>
      <p:sp>
        <p:nvSpPr>
          <p:cNvPr id="211" name="CustomShape 56"/>
          <p:cNvSpPr/>
          <p:nvPr/>
        </p:nvSpPr>
        <p:spPr>
          <a:xfrm>
            <a:off x="5329800" y="4124160"/>
            <a:ext cx="1669320" cy="71856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12" name="Line 57"/>
          <p:cNvSpPr/>
          <p:nvPr/>
        </p:nvSpPr>
        <p:spPr>
          <a:xfrm>
            <a:off x="5329800" y="435240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13" name="Line 58"/>
          <p:cNvSpPr/>
          <p:nvPr/>
        </p:nvSpPr>
        <p:spPr>
          <a:xfrm>
            <a:off x="5331240" y="4597200"/>
            <a:ext cx="166176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14" name="CustomShape 59"/>
          <p:cNvSpPr/>
          <p:nvPr/>
        </p:nvSpPr>
        <p:spPr>
          <a:xfrm>
            <a:off x="5316840" y="4133880"/>
            <a:ext cx="14346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fd status flags</a:t>
            </a:r>
            <a:endParaRPr/>
          </a:p>
        </p:txBody>
      </p:sp>
      <p:sp>
        <p:nvSpPr>
          <p:cNvPr id="215" name="CustomShape 60"/>
          <p:cNvSpPr/>
          <p:nvPr/>
        </p:nvSpPr>
        <p:spPr>
          <a:xfrm>
            <a:off x="5292360" y="4370760"/>
            <a:ext cx="173916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offset</a:t>
            </a:r>
            <a:endParaRPr/>
          </a:p>
        </p:txBody>
      </p:sp>
      <p:sp>
        <p:nvSpPr>
          <p:cNvPr id="216" name="CustomShape 61"/>
          <p:cNvSpPr/>
          <p:nvPr/>
        </p:nvSpPr>
        <p:spPr>
          <a:xfrm>
            <a:off x="5335560" y="4600440"/>
            <a:ext cx="104580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 ptr</a:t>
            </a:r>
            <a:endParaRPr/>
          </a:p>
        </p:txBody>
      </p:sp>
      <p:sp>
        <p:nvSpPr>
          <p:cNvPr id="217" name="CustomShape 62"/>
          <p:cNvSpPr/>
          <p:nvPr/>
        </p:nvSpPr>
        <p:spPr>
          <a:xfrm flipV="1">
            <a:off x="4369320" y="3315960"/>
            <a:ext cx="889560" cy="172368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18" name="CustomShape 63"/>
          <p:cNvSpPr/>
          <p:nvPr/>
        </p:nvSpPr>
        <p:spPr>
          <a:xfrm flipV="1">
            <a:off x="4366440" y="4250880"/>
            <a:ext cx="911520" cy="100404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19" name="CustomShape 64"/>
          <p:cNvSpPr/>
          <p:nvPr/>
        </p:nvSpPr>
        <p:spPr>
          <a:xfrm>
            <a:off x="7895520" y="3499200"/>
            <a:ext cx="1669320" cy="132552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20" name="Line 65"/>
          <p:cNvSpPr/>
          <p:nvPr/>
        </p:nvSpPr>
        <p:spPr>
          <a:xfrm>
            <a:off x="7896600" y="3978000"/>
            <a:ext cx="1667520" cy="108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21" name="Line 66"/>
          <p:cNvSpPr/>
          <p:nvPr/>
        </p:nvSpPr>
        <p:spPr>
          <a:xfrm>
            <a:off x="7896600" y="4501440"/>
            <a:ext cx="1661760" cy="108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35000" sp="35000"/>
            </a:custDash>
            <a:round/>
          </a:ln>
        </p:spPr>
      </p:sp>
      <p:sp>
        <p:nvSpPr>
          <p:cNvPr id="222" name="CustomShape 67"/>
          <p:cNvSpPr/>
          <p:nvPr/>
        </p:nvSpPr>
        <p:spPr>
          <a:xfrm>
            <a:off x="7952040" y="3508920"/>
            <a:ext cx="1563120" cy="485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23" name="CustomShape 68"/>
          <p:cNvSpPr/>
          <p:nvPr/>
        </p:nvSpPr>
        <p:spPr>
          <a:xfrm>
            <a:off x="7905600" y="4005720"/>
            <a:ext cx="1563120" cy="485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24" name="CustomShape 69"/>
          <p:cNvSpPr/>
          <p:nvPr/>
        </p:nvSpPr>
        <p:spPr>
          <a:xfrm>
            <a:off x="7982280" y="4550040"/>
            <a:ext cx="155952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225" name="CustomShape 70"/>
          <p:cNvSpPr/>
          <p:nvPr/>
        </p:nvSpPr>
        <p:spPr>
          <a:xfrm>
            <a:off x="7864560" y="5058360"/>
            <a:ext cx="1669320" cy="1325520"/>
          </a:xfrm>
          <a:prstGeom prst="rect">
            <a:avLst/>
          </a:prstGeom>
          <a:noFill/>
          <a:ln w="6480">
            <a:solidFill>
              <a:srgbClr val="333333"/>
            </a:solidFill>
            <a:miter/>
          </a:ln>
        </p:spPr>
      </p:sp>
      <p:sp>
        <p:nvSpPr>
          <p:cNvPr id="226" name="Line 71"/>
          <p:cNvSpPr/>
          <p:nvPr/>
        </p:nvSpPr>
        <p:spPr>
          <a:xfrm>
            <a:off x="7866000" y="5536800"/>
            <a:ext cx="1667520" cy="1440"/>
          </a:xfrm>
          <a:prstGeom prst="line">
            <a:avLst/>
          </a:prstGeom>
          <a:ln w="6480">
            <a:solidFill>
              <a:srgbClr val="333333"/>
            </a:solidFill>
            <a:round/>
          </a:ln>
        </p:spPr>
      </p:sp>
      <p:sp>
        <p:nvSpPr>
          <p:cNvPr id="227" name="Line 72"/>
          <p:cNvSpPr/>
          <p:nvPr/>
        </p:nvSpPr>
        <p:spPr>
          <a:xfrm>
            <a:off x="7866000" y="6060240"/>
            <a:ext cx="1661760" cy="1440"/>
          </a:xfrm>
          <a:prstGeom prst="line">
            <a:avLst/>
          </a:prstGeom>
          <a:ln cap="rnd" w="6480">
            <a:solidFill>
              <a:srgbClr val="333333"/>
            </a:solidFill>
            <a:custDash>
              <a:ds d="35000" sp="35000"/>
            </a:custDash>
            <a:round/>
          </a:ln>
        </p:spPr>
      </p:sp>
      <p:sp>
        <p:nvSpPr>
          <p:cNvPr id="228" name="CustomShape 73"/>
          <p:cNvSpPr/>
          <p:nvPr/>
        </p:nvSpPr>
        <p:spPr>
          <a:xfrm>
            <a:off x="7921440" y="5068080"/>
            <a:ext cx="1563120" cy="485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v-node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29" name="CustomShape 74"/>
          <p:cNvSpPr/>
          <p:nvPr/>
        </p:nvSpPr>
        <p:spPr>
          <a:xfrm>
            <a:off x="7875000" y="5564880"/>
            <a:ext cx="1563120" cy="485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i-node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information</a:t>
            </a:r>
            <a:endParaRPr/>
          </a:p>
        </p:txBody>
      </p:sp>
      <p:sp>
        <p:nvSpPr>
          <p:cNvPr id="230" name="CustomShape 75"/>
          <p:cNvSpPr/>
          <p:nvPr/>
        </p:nvSpPr>
        <p:spPr>
          <a:xfrm>
            <a:off x="7951680" y="6109200"/>
            <a:ext cx="1559520" cy="2422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MD개성체"/>
                <a:ea typeface="굴림체"/>
              </a:rPr>
              <a:t>current file size</a:t>
            </a:r>
            <a:endParaRPr/>
          </a:p>
        </p:txBody>
      </p:sp>
      <p:sp>
        <p:nvSpPr>
          <p:cNvPr id="231" name="CustomShape 76"/>
          <p:cNvSpPr/>
          <p:nvPr/>
        </p:nvSpPr>
        <p:spPr>
          <a:xfrm flipV="1">
            <a:off x="6902640" y="4749840"/>
            <a:ext cx="946440" cy="360720"/>
          </a:xfrm>
          <a:prstGeom prst="rect">
            <a:avLst/>
          </a:prstGeom>
          <a:noFill/>
          <a:ln w="6480">
            <a:solidFill>
              <a:srgbClr val="333333"/>
            </a:solidFill>
            <a:round/>
            <a:tailEnd len="lg" type="triangle" w="med"/>
          </a:ln>
        </p:spPr>
      </p:sp>
      <p:sp>
        <p:nvSpPr>
          <p:cNvPr id="232" name="CustomShape 77"/>
          <p:cNvSpPr/>
          <p:nvPr/>
        </p:nvSpPr>
        <p:spPr>
          <a:xfrm>
            <a:off x="5426280" y="1068120"/>
            <a:ext cx="5816160" cy="63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V-node: virtual node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independent from the physical file system such as files (i-node) in disk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   </a:t>
            </a:r>
            <a:r>
              <a:rPr lang="en-US" sz="1200">
                <a:solidFill>
                  <a:srgbClr val="333333"/>
                </a:solidFill>
                <a:latin typeface="Tahoma"/>
                <a:ea typeface="굴림체"/>
              </a:rPr>
              <a:t>- can be actual file system (inode), or network one, …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4A1489A-5D74-4206-A356-8A8B4B6128F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309680" y="733320"/>
            <a:ext cx="8926920" cy="6099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Properties inherited to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real user and group ID, effective user and group 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supplementary group IDs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every user must be a member of at least one group, which is identified by the numeric GID of the user's entry in /etc/passwd. This group is referred to as the primary group ID.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 user may be listed as member of additional groups in the relevant entries in the /etc/group; the IDs of these groups are referred to as supplementary group IDs.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process group ID, session ID,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Session id, or token is a piece of data that is used in network communications (often over HTTP) to identify a session, a series of related message exchanges.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set-user-ID and set-group ID flags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current working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root directory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file mode creation mask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signal mask and dispositions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the close-on-exec flag for any open file descriptors – “exec”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실행시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close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하라는 의미로 이에 해당하는 파일은 오픈하지 않는다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environment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attached shared memory segments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resource limits - </a:t>
            </a:r>
            <a:r>
              <a:rPr lang="en-US" sz="1200">
                <a:solidFill>
                  <a:srgbClr val="333333"/>
                </a:solidFill>
                <a:latin typeface="맑은 고딕"/>
                <a:ea typeface="맑은 고딕"/>
              </a:rPr>
              <a:t>time(seconds) unlimited, file(blocks) 2097151, data(kbytes) unlimited, …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B2F7023-BC7B-4D12-91AC-A4525382BD2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917640" y="1117440"/>
            <a:ext cx="9285840" cy="37357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Identifiers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vfork()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exit() 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wait() waitpid()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Race Conditions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 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Changing User IDs and Group IDs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system()</a:t>
            </a:r>
            <a:endParaRPr/>
          </a:p>
          <a:p>
            <a:pPr>
              <a:lnSpc>
                <a:spcPct val="100000"/>
              </a:lnSpc>
              <a:buSzPct val="90000"/>
              <a:buFont typeface="휴먼엑스포"/>
              <a:buAutoNum type="arabicPeriod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Times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제 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장 목차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2B285D5-64DD-477E-9F4C-D84AA308E18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1309680" y="1000080"/>
            <a:ext cx="8926920" cy="3156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Properties NOT inherited to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return value from fork()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process ID’s are different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file locks(ex) lock(X), vmlock(b))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a mechanism that restricts access to a computer file by allowing only one user or process access at any specific time. 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Systems implement locking to prevent the classic interceding update scenario (see race condition).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pending alarms are cleared for the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the set of pending signals for the child is set to the empty set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E0E805D-50ED-4F9A-9F5D-33BAE46799C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vfork()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1309680" y="1214280"/>
            <a:ext cx="8926920" cy="5422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vfork()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도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처럼 자식 프로세스를 생성합니다만 다른 점은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가 광역이든 지역이든 메모리 공간까지 똑 같은 복사본을 만들고 부모와 자식이 서로 다른 메모리 공간을 사용하지만 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vfork()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는 프로세스만 만들고 부모의 메모리 공간을 그대로 이용합니다</a:t>
            </a: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3333"/>
                </a:solidFill>
                <a:latin typeface="맑은 고딕"/>
                <a:ea typeface="맑은 고딕"/>
              </a:rPr>
              <a:t>쓰레드와 유사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Creates a new process only to exec a new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No copy of parent's address space for child (not needed!)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Before exec, child runs in "address space of parent“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Efficient in paged virtual memory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Child runs first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Parent waits until child exec or exit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Then the parent resume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Deadlock possible if the child waits for something from the parent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Not useful anymore because of the “fork” advancement.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49B279F-30AA-4A81-A37A-B461065260D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7.3 vfork()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1309680" y="1214280"/>
            <a:ext cx="8926920" cy="5145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vfork1.c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&lt;stdio.h&gt;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&lt;stdlib.h&gt;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   glob = 6;    /* external variable in initialized data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   var;    /* automatic variable on the stack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var = 88;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printf("before vfork\n");  /* we don't flush stdio */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 (pid = vfork())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perror("vfork error");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else if (pid == 0) {    /* child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glob++;          /* modify parent's variables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var++;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_exit(0);        /* child terminates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/* parent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printf("pid = %d, glob = %d, var = %d\n", getpid(), glob, var);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DAAF29D-BC8D-457A-BF07-28334504F82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1238400" y="1214280"/>
            <a:ext cx="8926920" cy="2073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vfork1.c: Results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Increments by child appear in parent address space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$ ./a.out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before vfork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pid = 607, glob = 7, var = 89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6.3 vfork()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E401C3A-6711-45C9-98B8-510B76F702A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1166760" y="1133640"/>
            <a:ext cx="8926920" cy="3741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 process can terminate in 5 ways: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Normal Termination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Executing the return from the main(). Same as calling exit()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exit()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_exit()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Abnormal Termination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calling abort() (generates SIGABRT signal)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process receives signals generated by itself (by abort()) or by other processes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Regardless of how a process terminates, the same code in the kernel is eventually executed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it closes all the open descriptors for the process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release memory, and so on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exit() </a:t>
            </a:r>
            <a:r>
              <a:rPr lang="en-US" sz="2400">
                <a:solidFill>
                  <a:srgbClr val="333333"/>
                </a:solidFill>
                <a:latin typeface="Arial"/>
                <a:ea typeface="휴먼엑스포"/>
              </a:rPr>
              <a:t>:</a:t>
            </a: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 Process Termination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9A580E9-3A00-482F-BB0C-E2AC42269EA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1309680" y="1214280"/>
            <a:ext cx="8926920" cy="3144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Exit status: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Argument of  exit(), _exit()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return value from  main()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Info about how a process is terminated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Passed from the child process to its parent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Termination status: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Normal termination: Exit status </a:t>
            </a:r>
            <a:r>
              <a:rPr lang="en-US" sz="2000">
                <a:solidFill>
                  <a:srgbClr val="33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Termination status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Abnormal termination: kernel indicates reason </a:t>
            </a:r>
            <a:r>
              <a:rPr lang="en-US" sz="2000">
                <a:solidFill>
                  <a:srgbClr val="ff3333"/>
                </a:solidFill>
                <a:latin typeface="Wingdings"/>
                <a:ea typeface="맑은 고딕"/>
              </a:rPr>
              <a:t>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 Termination status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커널이 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child process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를 항상 추적하고 있다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exit() : Termination status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FDAED2A-5C18-4442-82CC-C52AB27F2B8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1309680" y="1285920"/>
            <a:ext cx="8926920" cy="33415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Parent can obtain the termination status of the child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by wait() or waitpid()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What if parent terminates before child?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init becomes the parent of the child process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Suppose child terminates first, but parent does not “wait()” or “waitpid()”.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Minimal info of dead child process (pid, termination status, CPU time) is kept by the kernel for the parent to call wait() or waitpid()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Zombie: Process that has finished but whose parent has not yet waited for it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6.4 exit() : Termination status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7D87EA3-2836-4C09-87E7-350413F0A42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1309680" y="1285920"/>
            <a:ext cx="8926920" cy="3766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When a child terminates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 sends SIGCHLD signal to the parent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an asynchronous event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Actions taken by the parent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Default action: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ignore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”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Alternatively, the parent can call signal handlers defined by users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 process that calls wait or waitpid can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block (if its children are still running), or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immediately with the termination status of a child, or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immediately with an error (if it doesn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 have any child processes)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56C12D7-E49D-4FAC-ABE4-519660C29E6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1309680" y="3357720"/>
            <a:ext cx="8926920" cy="1815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i="1" lang="en-US" sz="2000">
                <a:solidFill>
                  <a:srgbClr val="ff3333"/>
                </a:solidFill>
                <a:latin typeface="맑은 고딕"/>
                <a:ea typeface="맑은 고딕"/>
              </a:rPr>
              <a:t>statloc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 pointer to an integer address to store the termination status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Wait() blocks until all the children are finished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Waitpid() can choose not to block.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It can have a number of options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
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을 하지 않으면 자식이 좀비가 될 수도 있다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7.5 wait() / waitpid()</a:t>
            </a:r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1460520" y="1251000"/>
            <a:ext cx="8277840" cy="18428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&lt;sys/wait.h&gt;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wait(int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statloc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  //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제일 마지막에 종료된 프로세스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waitpid(pid_t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statloc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, int 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options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Both return: process ID if OK, 0, or -1 on error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D1A0EE6-59BC-4B91-99F1-CF1BD51A2EF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1166760" y="107172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Macros to examine the termination status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graphicFrame>
        <p:nvGraphicFramePr>
          <p:cNvPr id="267" name="Table 4"/>
          <p:cNvGraphicFramePr/>
          <p:nvPr/>
        </p:nvGraphicFramePr>
        <p:xfrm>
          <a:off x="1595520" y="1484640"/>
          <a:ext cx="8433720" cy="5022720"/>
        </p:xfrm>
        <a:graphic>
          <a:graphicData uri="http://schemas.openxmlformats.org/drawingml/2006/table">
            <a:tbl>
              <a:tblPr/>
              <a:tblGrid>
                <a:gridCol w="2614320"/>
                <a:gridCol w="5819760"/>
              </a:tblGrid>
              <a:tr h="405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Macro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1826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WIFEXITED(status)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33"/>
                          </a:solidFill>
                          <a:latin typeface="맑은 고딕"/>
                          <a:ea typeface="맑은 고딕"/>
                        </a:rPr>
                        <a:t>True if child is terminated normally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WEXITSATUS(status): get exit status (low-order 8 bits)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The process that exits returns a status code. This exit status has type int in the source (either as return value from main, or as argument to exit), however, the value should be between 0 and 255.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The wait and waitpid system calls also provide a status back to the caller. This status is different; the low-order 8 bits of the original exit status are now in bits 15 through 8. I assume the documentation says WEXITSTATUS returns the "low-order 8 bits" because that was the packing of the exit status from the perspective of the exiting process.</a:t>
                      </a:r>
                      <a:endParaRPr/>
                    </a:p>
                  </a:txBody>
                  <a:tcPr/>
                </a:tc>
              </a:tr>
              <a:tr h="172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WIFSIGNALED(status)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33"/>
                          </a:solidFill>
                          <a:latin typeface="맑은 고딕"/>
                          <a:ea typeface="맑은 고딕"/>
                        </a:rPr>
                        <a:t>True if child is terminated abnormally (by receipt of a signal)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WTERMSIG(status): fetch the signal number that caused the termination.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WCOREDUMP(status): true if a core file was generated</a:t>
                      </a:r>
                      <a:endParaRPr/>
                    </a:p>
                  </a:txBody>
                  <a:tcPr/>
                </a:tc>
              </a:tr>
              <a:tr h="1066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WIFSTOPPED(status)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33"/>
                          </a:solidFill>
                          <a:latin typeface="맑은 고딕"/>
                          <a:ea typeface="맑은 고딕"/>
                        </a:rPr>
                        <a:t>True if child is currently stopped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WSTOPSIG(status): fetch the signal number that caused the stop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7F1F76E-09DB-48C1-95A4-74E4005D5E8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35240" y="1147680"/>
            <a:ext cx="8926920" cy="2110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Every process has a unique process ID, a nonnegative integer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 0 :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swapper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(scheduler process)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system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part of the kernel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no program on disk corresponds to this process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8BB1AA9-D0E8-423E-BC17-068257ADD9F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1166760" y="107172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Macros to examine the termination status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7.5 wait() / waitpid()</a:t>
            </a:r>
            <a:endParaRPr/>
          </a:p>
        </p:txBody>
      </p:sp>
      <p:graphicFrame>
        <p:nvGraphicFramePr>
          <p:cNvPr id="271" name="Table 4"/>
          <p:cNvGraphicFramePr/>
          <p:nvPr/>
        </p:nvGraphicFramePr>
        <p:xfrm>
          <a:off x="1380960" y="1714680"/>
          <a:ext cx="9000360" cy="2586960"/>
        </p:xfrm>
        <a:graphic>
          <a:graphicData uri="http://schemas.openxmlformats.org/drawingml/2006/table">
            <a:tbl>
              <a:tblPr/>
              <a:tblGrid>
                <a:gridCol w="3115440"/>
                <a:gridCol w="5885280"/>
              </a:tblGrid>
              <a:tr h="375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Macro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752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WEXITSTATUS(stat_val)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WIFEXITED is non-zero, this returns child exit code. </a:t>
                      </a:r>
                      <a:endParaRPr/>
                    </a:p>
                  </a:txBody>
                  <a:tcPr/>
                </a:tc>
              </a:tr>
              <a:tr h="831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WTERMSIG(stat_val)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WIFSIGNALED is non-zero, this returns a signal number.</a:t>
                      </a:r>
                      <a:endParaRPr/>
                    </a:p>
                  </a:txBody>
                  <a:tcPr/>
                </a:tc>
              </a:tr>
              <a:tr h="626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WSTOPSIG(stat_val)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맑은 고딕"/>
                          <a:ea typeface="맑은 고딕"/>
                        </a:rPr>
                        <a:t>If WIFSTOPPED is non-zero, this returns a signal number.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97F3824-47EF-4E90-8B50-0CED6CD2497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166760" y="1000080"/>
            <a:ext cx="8926920" cy="5421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 /* wait1.c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&lt;sys/wait.h&gt;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pid_t pid;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char *message;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n;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exit_code;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printf("fork program starting\n");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 = fork();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switch(pid)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-1: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perror("fork failed");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exit(1);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case 0: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"This is the child";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5;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exit_code = 37;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default: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message = "This is the parent";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n = 3;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exit_code = 0;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       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113C0DF-A195-4138-8E96-644AE907EBC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1166760" y="1187280"/>
            <a:ext cx="8926920" cy="4055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for(; n &gt; 0; n--)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puts(message);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 (pid != 0)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int stat_val;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pid_t child_pid;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child_pid = wait(&amp;stat_val);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printf("Child has finished: PID = %d\n", child_pid);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if(WIFEXITED(stat_val))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printf("Child exited with code %d\n",                  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WEXITSTATUS(stat_val));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printf("Child terminated abnormally\n");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exit(exit_code);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77E9A25-B1DC-44F7-B531-D58B8BC83D0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1166760" y="1143000"/>
            <a:ext cx="8926920" cy="3760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wait1.c: Results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$ ./wait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 program starting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parent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the child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Child has finished: PID = 11077</a:t>
            </a:r>
            <a:endParaRPr/>
          </a:p>
          <a:p>
            <a:pPr>
              <a:lnSpc>
                <a:spcPct val="8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Child exited with code 37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5647BA5-458B-4E7D-A335-17F36DFBA9A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1166760" y="1143000"/>
            <a:ext cx="8926920" cy="22399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wait1.c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parent process uses the wait system call to suspend its own execution until status information becomes available for a child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This happens when the child calls exit; we gave it an exit code of 37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parent then continues, determines that the child terminated normally by testing the return value of the wait call and extracts the exit code from the status information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918BA9A-2D5F-4C6F-891E-04F847150F64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1296000" y="1224000"/>
            <a:ext cx="8926920" cy="4400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waits for one particular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provides a nonblocking version of wait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supports job control (with the WUNTRACED option)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the </a:t>
            </a:r>
            <a:r>
              <a:rPr b="1" i="1" lang="en-US" sz="2000">
                <a:solidFill>
                  <a:srgbClr val="ff3333"/>
                </a:solidFill>
                <a:latin typeface="맑은 고딕"/>
                <a:ea typeface="맑은 고딕"/>
              </a:rPr>
              <a:t>pid </a:t>
            </a: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argument for waitpid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-1  : waits for any child process, wait()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&gt; 0 : waits for the child process whose process ID equals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0   : waits for any child whose process GID equals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that of the calling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&lt; -1 : waits for any child whose process GID equals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the absolute value of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25019A1-0A42-4C9D-8FD5-304BC8F2686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1166760" y="1143000"/>
            <a:ext cx="8926920" cy="3581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the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options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constants for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WNOHANG 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does not block if a child specified by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is not immediately available, return 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WUNTRACED: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returns the status of any stopped child specified by </a:t>
            </a:r>
            <a:r>
              <a:rPr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pid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if its status has not reported yet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9E1EEFE-18D3-4144-BBB9-5441A5C8074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1238400" y="107172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waitpid.c</a:t>
            </a:r>
            <a:endParaRPr/>
          </a:p>
        </p:txBody>
      </p:sp>
      <p:sp>
        <p:nvSpPr>
          <p:cNvPr id="29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sp>
        <p:nvSpPr>
          <p:cNvPr id="293" name="CustomShape 4"/>
          <p:cNvSpPr/>
          <p:nvPr/>
        </p:nvSpPr>
        <p:spPr>
          <a:xfrm>
            <a:off x="1523880" y="1571760"/>
            <a:ext cx="8926920" cy="3834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#include &lt;sys/types.h&gt;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#include &lt;sys/wait.h&gt;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int main(){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int pid;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int status;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if (pid &lt; 0){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perror("fork error : 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if (pid == 0){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printf("I am Child\n");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sleep(2);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return 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    </a:t>
            </a:r>
            <a:r>
              <a:rPr b="1" lang="en-US" sz="1200">
                <a:solidFill>
                  <a:srgbClr val="333333"/>
                </a:solidFill>
                <a:latin typeface="HY중고딕"/>
                <a:ea typeface="HY중고딕"/>
              </a:rPr>
              <a:t>}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1A8103B-97BB-45AE-8F15-DCDA66B72CC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1238400" y="107172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waitpid.c 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계속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1633320" y="1584000"/>
            <a:ext cx="6142680" cy="349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else{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printf("Parent: wait (%d)\n", pid);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waitpid(pid, &amp;status, 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if (WIFEXITED(status)){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정상종료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리턴값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%d\n", WEXITSTATUS(status));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else if (WIFSIGNALED(status)){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신호받았음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printf("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신호번호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%d\n", WTERMSIG(status));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E5278EA-FC04-42F7-9BA5-32EB632A023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238400" y="1227240"/>
            <a:ext cx="8926920" cy="2535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결과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[@localhost te]$ ./a.out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I am Child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Parent: wait (4757)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정상종료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00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6.5 wait() / waitpid()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5EB06B4E-510B-440A-AE53-AE8D3AC4D33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335240" y="1147680"/>
            <a:ext cx="8926920" cy="3606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 1: 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init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process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invoked by the kernel at the end of the bootstrap procedure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/etc/init  or  /sbin/init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reads the system-dependent initialization files (/etc/rc*)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brings the system to a certain state (multi-user)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a normal user process but runs with super-user privileges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PID 1 is immortal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Process ID 2:  </a:t>
            </a: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pagedaemon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supports the paging of the virtual memory system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 process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23650A3-FE3A-4AC1-85EA-5DE1B20A8F6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1238400" y="1214280"/>
            <a:ext cx="8926920" cy="1088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자식 프로세스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10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개를 차례대로 생성한 후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waitpid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를 사용하여 생성된 순서대로 거두어 들이는 프로그램을 작성하라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turnin lab7 waitpid1.c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#7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828FAF2-FB71-4795-90DE-ECEA88F19E1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1238400" y="1227240"/>
            <a:ext cx="8926920" cy="3292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Multiple processes share some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Outcome depends on the order of their execution (i.e. RACE)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After fork(), we cannot predict if the parent or the child runs first!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The order of execution depends on: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system load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kernel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 scheduling algorithm</a:t>
            </a:r>
            <a:endParaRPr/>
          </a:p>
        </p:txBody>
      </p:sp>
      <p:sp>
        <p:nvSpPr>
          <p:cNvPr id="30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236FB97-23F2-4A30-B6B5-C55A60411A7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1238400" y="1227240"/>
            <a:ext cx="8926920" cy="35262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Race condition problems are hard to detect because they work "most of the time"!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 parent to wait for child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call  wait,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 child to wait for parent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Polling : wastes CPU time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Use signals or other IPC methods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E5820D5-6411-4B02-B3B8-14AD4201AAF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1238400" y="1227240"/>
            <a:ext cx="8926920" cy="31446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After fork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parent and child both need to do something on its own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e.g. parent: write a record in a log file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e.g. child: creates a log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Parent and child need to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TELL each other when its initial set of operations are done, and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 for each other to complete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971570B-41CA-446B-B285-57EA4CA8A09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1166760" y="1000080"/>
            <a:ext cx="8926920" cy="380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TELL and WAIT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  <p:sp>
        <p:nvSpPr>
          <p:cNvPr id="316" name="CustomShape 4"/>
          <p:cNvSpPr/>
          <p:nvPr/>
        </p:nvSpPr>
        <p:spPr>
          <a:xfrm>
            <a:off x="2381400" y="1704960"/>
            <a:ext cx="7999920" cy="43095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 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“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ourhdr.h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”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 “tellwait.h”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TELL_WAIT(); /* setup for TELL_XXX and WAIT_XXX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if ( (pid = fork()) &lt; 0 ) 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err_sys(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“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fork error</a:t>
            </a:r>
            <a:r>
              <a:rPr lang="en-US">
                <a:solidFill>
                  <a:srgbClr val="333333"/>
                </a:solidFill>
                <a:latin typeface="바탕체"/>
                <a:ea typeface="굴림체"/>
              </a:rPr>
              <a:t>”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else if (pid==0) {   /* child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child does whatever is necessary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006699"/>
                </a:solidFill>
                <a:latin typeface="Tahoma"/>
                <a:ea typeface="굴림체"/>
              </a:rPr>
              <a:t>TELL_PARENT(getppid()); /* tell parent we're done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990000"/>
                </a:solidFill>
                <a:latin typeface="Tahoma"/>
                <a:ea typeface="굴림체"/>
              </a:rPr>
              <a:t>WAIT_PARENT(); /* &amp; wait for parent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and child continues on its way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	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parent does whatever is necessary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6699"/>
                </a:solidFill>
                <a:latin typeface="Tahoma"/>
                <a:ea typeface="굴림체"/>
              </a:rPr>
              <a:t>TELL_CHILD(pid); /*tell child we're done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990000"/>
                </a:solidFill>
                <a:latin typeface="Tahoma"/>
                <a:ea typeface="굴림체"/>
              </a:rPr>
              <a:t>WAIT_CHILD(); /* wait for child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/* and parent continues on its way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exit(0);</a:t>
            </a:r>
            <a:endParaRPr/>
          </a:p>
        </p:txBody>
      </p:sp>
      <p:sp>
        <p:nvSpPr>
          <p:cNvPr id="317" name="CustomShape 5"/>
          <p:cNvSpPr/>
          <p:nvPr/>
        </p:nvSpPr>
        <p:spPr>
          <a:xfrm>
            <a:off x="1927080" y="2925000"/>
            <a:ext cx="430560" cy="1438920"/>
          </a:xfrm>
          <a:prstGeom prst="leftBrace">
            <a:avLst>
              <a:gd name="adj1" fmla="val 27788"/>
              <a:gd name="adj2" fmla="val 50000"/>
            </a:avLst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18" name="CustomShape 6"/>
          <p:cNvSpPr/>
          <p:nvPr/>
        </p:nvSpPr>
        <p:spPr>
          <a:xfrm>
            <a:off x="1069920" y="3378960"/>
            <a:ext cx="1041840" cy="409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child</a:t>
            </a:r>
            <a:endParaRPr/>
          </a:p>
        </p:txBody>
      </p:sp>
      <p:sp>
        <p:nvSpPr>
          <p:cNvPr id="319" name="CustomShape 7"/>
          <p:cNvSpPr/>
          <p:nvPr/>
        </p:nvSpPr>
        <p:spPr>
          <a:xfrm>
            <a:off x="1952640" y="4577400"/>
            <a:ext cx="430560" cy="1438920"/>
          </a:xfrm>
          <a:prstGeom prst="leftBrace">
            <a:avLst>
              <a:gd name="adj1" fmla="val 27788"/>
              <a:gd name="adj2" fmla="val 50000"/>
            </a:avLst>
          </a:prstGeom>
          <a:noFill/>
          <a:ln w="9360">
            <a:solidFill>
              <a:srgbClr val="333333"/>
            </a:solidFill>
            <a:miter/>
          </a:ln>
        </p:spPr>
      </p:sp>
      <p:sp>
        <p:nvSpPr>
          <p:cNvPr id="320" name="CustomShape 8"/>
          <p:cNvSpPr/>
          <p:nvPr/>
        </p:nvSpPr>
        <p:spPr>
          <a:xfrm>
            <a:off x="1027080" y="4860000"/>
            <a:ext cx="1186200" cy="409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parent</a:t>
            </a:r>
            <a:endParaRPr/>
          </a:p>
        </p:txBody>
      </p:sp>
      <p:sp>
        <p:nvSpPr>
          <p:cNvPr id="321" name="CustomShape 9"/>
          <p:cNvSpPr/>
          <p:nvPr/>
        </p:nvSpPr>
        <p:spPr>
          <a:xfrm>
            <a:off x="5757840" y="461520"/>
            <a:ext cx="3847320" cy="1049760"/>
          </a:xfrm>
          <a:prstGeom prst="rect">
            <a:avLst/>
          </a:prstGeom>
          <a:solidFill>
            <a:srgbClr val="adff5c"/>
          </a:solidFill>
          <a:ln>
            <a:solidFill>
              <a:srgbClr val="3366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/tmp/ourhdr.h ourhdr.h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/tmp/tellwait.h tellwait.h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cp /tmp/tellwait.c tellwait.c</a:t>
            </a:r>
            <a:endParaRPr/>
          </a:p>
        </p:txBody>
      </p:sp>
      <p:sp>
        <p:nvSpPr>
          <p:cNvPr id="322" name="CustomShape 10"/>
          <p:cNvSpPr/>
          <p:nvPr/>
        </p:nvSpPr>
        <p:spPr>
          <a:xfrm>
            <a:off x="6450840" y="116640"/>
            <a:ext cx="1076760" cy="409680"/>
          </a:xfrm>
          <a:prstGeom prst="rect">
            <a:avLst/>
          </a:prstGeom>
          <a:solidFill>
            <a:srgbClr val="adff5c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실습준비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 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F429F85-3D46-4F8A-9FB9-5766F1D42C3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1238400" y="1285920"/>
            <a:ext cx="8926920" cy="3593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tellwait1.c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 "ourhdr.h"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맑은 고딕"/>
              </a:rPr>
              <a:t>#include  “tellwait.h”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if ( (pid = fork()) &lt; 0) perror("fork error");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else if (pid == 0)  charatatime("output from child\n");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else                charatatime("output from parent\n");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9A6C863-EB6E-481D-94B7-ABD86467177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1238400" y="1285920"/>
            <a:ext cx="8926920" cy="2596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*str) {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char  *ptr;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   c;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setbuf(stdout, NULL);      /* set unbuffered */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for (ptr = str; c = *ptr++; ){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putc(c, stdout);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usleep(10000);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395A502-3B3B-49BE-BC5E-124F753B24C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1166760" y="1285920"/>
            <a:ext cx="9357120" cy="30060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tellwait1.c: Results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output from child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output from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oouuttppuutt ffrroomm pcahrielndt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$ a.out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ooutput from parent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utput from child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3681B707-592A-4573-BD7E-E6E42D832FA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1166760" y="1143000"/>
            <a:ext cx="8926920" cy="380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Avoid Race Condition</a:t>
            </a:r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6.6 Race Condition</a:t>
            </a:r>
            <a:endParaRPr/>
          </a:p>
        </p:txBody>
      </p:sp>
      <p:sp>
        <p:nvSpPr>
          <p:cNvPr id="335" name="CustomShape 4"/>
          <p:cNvSpPr/>
          <p:nvPr/>
        </p:nvSpPr>
        <p:spPr>
          <a:xfrm>
            <a:off x="1595520" y="1714320"/>
            <a:ext cx="8926920" cy="43696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tellwait2.c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"ourhdr.h“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“tellwait.h”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static void charatatime(char *);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main(void)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pid_t  pid;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TELL_WAIT();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 (pid = fork()) &lt; 0)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perror("fork error");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else if (pid == 0)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WAIT_PARENT();    /* parent goes first */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charatatime("output from child\n");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else {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charatatime("output from parent\n");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TELL_CHILD(pid);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exit(0);</a:t>
            </a:r>
            <a:endParaRPr/>
          </a:p>
          <a:p>
            <a:pPr>
              <a:lnSpc>
                <a:spcPct val="9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2665E8F-BEFD-43AB-819F-C2B8951E3490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1166760" y="1143000"/>
            <a:ext cx="8926920" cy="16858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When a process calls one of the exec functions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That process is completely replaced by the new program: Loading text, data, heap, and stack segments onto parent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맑은 고딕"/>
              </a:rPr>
              <a:t>’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 address space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 program starts at its main function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New program uses the same PID as its caller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2238480" y="3000240"/>
            <a:ext cx="6213960" cy="1827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{ printf (“executing ls\n”);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execl(“/bin/ls”, ”ls”, “-l”, (char *) 0);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perror(“execl failed to run ls\n”);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600">
                <a:solidFill>
                  <a:srgbClr val="333333"/>
                </a:solidFill>
                <a:latin typeface="맑은 고딕"/>
                <a:ea typeface="맑은 고딕"/>
              </a:rPr>
              <a:t>exit(1);}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B22D1CE-C23E-4B36-AEA1-D163AD8C58B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239840" y="387360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none of these functions has an error return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6.1 Process Identifiers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1309680" y="1214280"/>
            <a:ext cx="8277840" cy="23360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getpid(void);      // returns process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pid_t getppid(void);     // returns parent process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uid_t getuid(void);      // returns real user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uid_t geteuid(void);     // returns effective user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gid_t getgid(void);      // returns real group ID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gid_t getegid(void);     // returns effective group ID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273560" y="607860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AA66CF9-84CE-429F-AEA7-44AEB60C15E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call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2293920" y="1071720"/>
            <a:ext cx="2813400" cy="19832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43" name="Line 4"/>
          <p:cNvSpPr/>
          <p:nvPr/>
        </p:nvSpPr>
        <p:spPr>
          <a:xfrm>
            <a:off x="2282760" y="208584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44" name="Line 5"/>
          <p:cNvSpPr/>
          <p:nvPr/>
        </p:nvSpPr>
        <p:spPr>
          <a:xfrm>
            <a:off x="2309760" y="253512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45" name="CustomShape 6"/>
          <p:cNvSpPr/>
          <p:nvPr/>
        </p:nvSpPr>
        <p:spPr>
          <a:xfrm>
            <a:off x="2441880" y="2075040"/>
            <a:ext cx="154764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 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…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 )</a:t>
            </a:r>
            <a:endParaRPr/>
          </a:p>
        </p:txBody>
      </p:sp>
      <p:sp>
        <p:nvSpPr>
          <p:cNvPr id="346" name="CustomShape 7"/>
          <p:cNvSpPr/>
          <p:nvPr/>
        </p:nvSpPr>
        <p:spPr>
          <a:xfrm>
            <a:off x="2409840" y="2573280"/>
            <a:ext cx="260208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 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bin/ls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,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…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347" name="Line 8"/>
          <p:cNvSpPr/>
          <p:nvPr/>
        </p:nvSpPr>
        <p:spPr>
          <a:xfrm flipH="1">
            <a:off x="5262480" y="2333520"/>
            <a:ext cx="5112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48" name="CustomShape 9"/>
          <p:cNvSpPr/>
          <p:nvPr/>
        </p:nvSpPr>
        <p:spPr>
          <a:xfrm>
            <a:off x="5763240" y="2100240"/>
            <a:ext cx="5277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349" name="Line 10"/>
          <p:cNvSpPr/>
          <p:nvPr/>
        </p:nvSpPr>
        <p:spPr>
          <a:xfrm>
            <a:off x="1738080" y="3551040"/>
            <a:ext cx="8467920" cy="0"/>
          </a:xfrm>
          <a:prstGeom prst="line">
            <a:avLst/>
          </a:prstGeom>
          <a:ln cap="rnd" w="12600">
            <a:solidFill>
              <a:srgbClr val="333333"/>
            </a:solidFill>
            <a:custDash>
              <a:ds d="35000" sp="35000"/>
            </a:custDash>
            <a:round/>
          </a:ln>
        </p:spPr>
      </p:sp>
      <p:sp>
        <p:nvSpPr>
          <p:cNvPr id="350" name="CustomShape 11"/>
          <p:cNvSpPr/>
          <p:nvPr/>
        </p:nvSpPr>
        <p:spPr>
          <a:xfrm>
            <a:off x="2298600" y="3906720"/>
            <a:ext cx="2813400" cy="19832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51" name="Line 12"/>
          <p:cNvSpPr/>
          <p:nvPr/>
        </p:nvSpPr>
        <p:spPr>
          <a:xfrm flipH="1">
            <a:off x="5256000" y="4205160"/>
            <a:ext cx="5112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52" name="CustomShape 13"/>
          <p:cNvSpPr/>
          <p:nvPr/>
        </p:nvSpPr>
        <p:spPr>
          <a:xfrm>
            <a:off x="5756760" y="3971880"/>
            <a:ext cx="5277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353" name="Line 14"/>
          <p:cNvSpPr/>
          <p:nvPr/>
        </p:nvSpPr>
        <p:spPr>
          <a:xfrm>
            <a:off x="2295360" y="445896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354" name="CustomShape 15"/>
          <p:cNvSpPr/>
          <p:nvPr/>
        </p:nvSpPr>
        <p:spPr>
          <a:xfrm>
            <a:off x="2502000" y="3927600"/>
            <a:ext cx="19389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First line in ls</a:t>
            </a:r>
            <a:endParaRPr/>
          </a:p>
        </p:txBody>
      </p:sp>
      <p:sp>
        <p:nvSpPr>
          <p:cNvPr id="355" name="CustomShape 16"/>
          <p:cNvSpPr/>
          <p:nvPr/>
        </p:nvSpPr>
        <p:spPr>
          <a:xfrm>
            <a:off x="2313000" y="3025800"/>
            <a:ext cx="153684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execute ls</a:t>
            </a:r>
            <a:endParaRPr/>
          </a:p>
        </p:txBody>
      </p:sp>
      <p:sp>
        <p:nvSpPr>
          <p:cNvPr id="356" name="CustomShape 17"/>
          <p:cNvSpPr/>
          <p:nvPr/>
        </p:nvSpPr>
        <p:spPr>
          <a:xfrm>
            <a:off x="2369880" y="5919840"/>
            <a:ext cx="190404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ls instruction</a:t>
            </a:r>
            <a:endParaRPr/>
          </a:p>
        </p:txBody>
      </p:sp>
      <p:sp>
        <p:nvSpPr>
          <p:cNvPr id="357" name="CustomShape 18"/>
          <p:cNvSpPr/>
          <p:nvPr/>
        </p:nvSpPr>
        <p:spPr>
          <a:xfrm>
            <a:off x="6575760" y="3025800"/>
            <a:ext cx="79920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</a:t>
            </a:r>
            <a:endParaRPr/>
          </a:p>
        </p:txBody>
      </p:sp>
      <p:sp>
        <p:nvSpPr>
          <p:cNvPr id="358" name="CustomShape 19"/>
          <p:cNvSpPr/>
          <p:nvPr/>
        </p:nvSpPr>
        <p:spPr>
          <a:xfrm>
            <a:off x="8539920" y="2994120"/>
            <a:ext cx="175788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Before exec</a:t>
            </a:r>
            <a:endParaRPr/>
          </a:p>
        </p:txBody>
      </p:sp>
      <p:sp>
        <p:nvSpPr>
          <p:cNvPr id="359" name="CustomShape 20"/>
          <p:cNvSpPr/>
          <p:nvPr/>
        </p:nvSpPr>
        <p:spPr>
          <a:xfrm>
            <a:off x="8568360" y="3559320"/>
            <a:ext cx="152460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After exec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D8D66616-8F65-4467-944E-B4E921B54FD9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1" name="CustomShape 2"/>
          <p:cNvSpPr/>
          <p:nvPr/>
        </p:nvSpPr>
        <p:spPr>
          <a:xfrm>
            <a:off x="1238400" y="1285920"/>
            <a:ext cx="9285840" cy="20120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프로세스 실행을 맡고 있는 시스템 콜은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execve()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이다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같은 기능을 하면서 라이브러리 함수로 분류되어 있는 것으로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execv(), execvp(), execle(), execl(), execlp()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있다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6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가지를 합쳐서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시스템 콜이라 부른다</a:t>
            </a:r>
            <a:endParaRPr/>
          </a:p>
        </p:txBody>
      </p:sp>
      <p:sp>
        <p:nvSpPr>
          <p:cNvPr id="36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A0B1A317-60A2-4792-9ADA-02935A15B35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4" name="CustomShape 2"/>
          <p:cNvSpPr/>
          <p:nvPr/>
        </p:nvSpPr>
        <p:spPr>
          <a:xfrm>
            <a:off x="1238400" y="1071720"/>
            <a:ext cx="8926920" cy="3960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이후에 오는 문자에 의해 구별되는 표시는 다음의 의미가 있다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 -&gt; 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개개의 문자열 데이터를 가르키는 포인터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arg0,   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arg1....... argn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으로 전달한다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v -&gt; 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개개의 문자열 데이터를 가리키는 포인터 배열의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  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선두주소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로 전달한다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 -&gt; envp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전달한다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(environment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envp[] array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로 전달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 -&gt; p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붙어있는 경우는 파일이름을 환경 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로 지정한 디렉토리 안에서 찾아내어 실행한다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즉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, p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가 있는 경우에는 환경변수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를 참조하기 때문에 절대경로를 입력하지 않아도 됩니다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.)</a:t>
            </a:r>
            <a:endParaRPr/>
          </a:p>
        </p:txBody>
      </p:sp>
      <p:sp>
        <p:nvSpPr>
          <p:cNvPr id="365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9CF842E-CC00-4B9F-A676-F28E6EFB27DC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4381920" y="1792440"/>
            <a:ext cx="87372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</a:t>
            </a:r>
            <a:endParaRPr/>
          </a:p>
        </p:txBody>
      </p:sp>
      <p:sp>
        <p:nvSpPr>
          <p:cNvPr id="369" name="CustomShape 4"/>
          <p:cNvSpPr/>
          <p:nvPr/>
        </p:nvSpPr>
        <p:spPr>
          <a:xfrm>
            <a:off x="7553880" y="1772640"/>
            <a:ext cx="103824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execle</a:t>
            </a:r>
            <a:endParaRPr/>
          </a:p>
        </p:txBody>
      </p:sp>
      <p:sp>
        <p:nvSpPr>
          <p:cNvPr id="370" name="CustomShape 5"/>
          <p:cNvSpPr/>
          <p:nvPr/>
        </p:nvSpPr>
        <p:spPr>
          <a:xfrm>
            <a:off x="1344240" y="1704600"/>
            <a:ext cx="104292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execlp</a:t>
            </a:r>
            <a:endParaRPr/>
          </a:p>
        </p:txBody>
      </p:sp>
      <p:sp>
        <p:nvSpPr>
          <p:cNvPr id="371" name="CustomShape 6"/>
          <p:cNvSpPr/>
          <p:nvPr/>
        </p:nvSpPr>
        <p:spPr>
          <a:xfrm>
            <a:off x="4394880" y="3722760"/>
            <a:ext cx="95760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</a:t>
            </a:r>
            <a:endParaRPr/>
          </a:p>
        </p:txBody>
      </p:sp>
      <p:sp>
        <p:nvSpPr>
          <p:cNvPr id="372" name="CustomShape 7"/>
          <p:cNvSpPr/>
          <p:nvPr/>
        </p:nvSpPr>
        <p:spPr>
          <a:xfrm>
            <a:off x="1295280" y="3639600"/>
            <a:ext cx="112680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execvp</a:t>
            </a:r>
            <a:endParaRPr/>
          </a:p>
        </p:txBody>
      </p:sp>
      <p:sp>
        <p:nvSpPr>
          <p:cNvPr id="373" name="CustomShape 8"/>
          <p:cNvSpPr/>
          <p:nvPr/>
        </p:nvSpPr>
        <p:spPr>
          <a:xfrm>
            <a:off x="7444080" y="3704040"/>
            <a:ext cx="1964880" cy="729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execve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(System Call)</a:t>
            </a:r>
            <a:endParaRPr/>
          </a:p>
        </p:txBody>
      </p:sp>
      <p:sp>
        <p:nvSpPr>
          <p:cNvPr id="374" name="Line 9"/>
          <p:cNvSpPr/>
          <p:nvPr/>
        </p:nvSpPr>
        <p:spPr>
          <a:xfrm>
            <a:off x="4808160" y="2330280"/>
            <a:ext cx="0" cy="140184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5" name="Line 10"/>
          <p:cNvSpPr/>
          <p:nvPr/>
        </p:nvSpPr>
        <p:spPr>
          <a:xfrm>
            <a:off x="1907640" y="2250360"/>
            <a:ext cx="0" cy="140184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6" name="Line 11"/>
          <p:cNvSpPr/>
          <p:nvPr/>
        </p:nvSpPr>
        <p:spPr>
          <a:xfrm>
            <a:off x="5473800" y="4005000"/>
            <a:ext cx="177876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7" name="Line 12"/>
          <p:cNvSpPr/>
          <p:nvPr/>
        </p:nvSpPr>
        <p:spPr>
          <a:xfrm flipV="1">
            <a:off x="2427840" y="4003200"/>
            <a:ext cx="1944360" cy="180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78" name="CustomShape 13"/>
          <p:cNvSpPr/>
          <p:nvPr/>
        </p:nvSpPr>
        <p:spPr>
          <a:xfrm>
            <a:off x="4300200" y="1814400"/>
            <a:ext cx="1033920" cy="48780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79" name="CustomShape 14"/>
          <p:cNvSpPr/>
          <p:nvPr/>
        </p:nvSpPr>
        <p:spPr>
          <a:xfrm>
            <a:off x="7548120" y="1806120"/>
            <a:ext cx="1033920" cy="48780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0" name="CustomShape 15"/>
          <p:cNvSpPr/>
          <p:nvPr/>
        </p:nvSpPr>
        <p:spPr>
          <a:xfrm>
            <a:off x="1326600" y="1739520"/>
            <a:ext cx="1033920" cy="48780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1" name="CustomShape 16"/>
          <p:cNvSpPr/>
          <p:nvPr/>
        </p:nvSpPr>
        <p:spPr>
          <a:xfrm>
            <a:off x="1342440" y="3655440"/>
            <a:ext cx="1033920" cy="48780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2" name="CustomShape 17"/>
          <p:cNvSpPr/>
          <p:nvPr/>
        </p:nvSpPr>
        <p:spPr>
          <a:xfrm>
            <a:off x="7516440" y="3704040"/>
            <a:ext cx="1033920" cy="48780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3" name="CustomShape 18"/>
          <p:cNvSpPr/>
          <p:nvPr/>
        </p:nvSpPr>
        <p:spPr>
          <a:xfrm>
            <a:off x="4356000" y="3746520"/>
            <a:ext cx="1033920" cy="48780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384" name="Line 19"/>
          <p:cNvSpPr/>
          <p:nvPr/>
        </p:nvSpPr>
        <p:spPr>
          <a:xfrm>
            <a:off x="8004960" y="2407680"/>
            <a:ext cx="43920" cy="1165320"/>
          </a:xfrm>
          <a:prstGeom prst="line">
            <a:avLst/>
          </a:prstGeom>
          <a:ln w="1908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385" name="CustomShape 20"/>
          <p:cNvSpPr/>
          <p:nvPr/>
        </p:nvSpPr>
        <p:spPr>
          <a:xfrm>
            <a:off x="1812240" y="2781000"/>
            <a:ext cx="112680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386" name="CustomShape 21"/>
          <p:cNvSpPr/>
          <p:nvPr/>
        </p:nvSpPr>
        <p:spPr>
          <a:xfrm>
            <a:off x="4678200" y="2781000"/>
            <a:ext cx="112680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387" name="CustomShape 22"/>
          <p:cNvSpPr/>
          <p:nvPr/>
        </p:nvSpPr>
        <p:spPr>
          <a:xfrm>
            <a:off x="7988040" y="2781000"/>
            <a:ext cx="1126800" cy="333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build </a:t>
            </a:r>
            <a:r>
              <a:rPr lang="en-US" sz="1600">
                <a:solidFill>
                  <a:srgbClr val="333333"/>
                </a:solidFill>
                <a:latin typeface="Tahoma"/>
                <a:ea typeface="굴림체"/>
              </a:rPr>
              <a:t>argv</a:t>
            </a:r>
            <a:endParaRPr/>
          </a:p>
        </p:txBody>
      </p:sp>
      <p:sp>
        <p:nvSpPr>
          <p:cNvPr id="388" name="CustomShape 23"/>
          <p:cNvSpPr/>
          <p:nvPr/>
        </p:nvSpPr>
        <p:spPr>
          <a:xfrm>
            <a:off x="2338200" y="4005000"/>
            <a:ext cx="198036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try each PATH prefix</a:t>
            </a:r>
            <a:endParaRPr/>
          </a:p>
        </p:txBody>
      </p:sp>
      <p:sp>
        <p:nvSpPr>
          <p:cNvPr id="389" name="CustomShape 24"/>
          <p:cNvSpPr/>
          <p:nvPr/>
        </p:nvSpPr>
        <p:spPr>
          <a:xfrm>
            <a:off x="5660640" y="4005000"/>
            <a:ext cx="1219680" cy="302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Tahoma"/>
                <a:ea typeface="굴림체"/>
              </a:rPr>
              <a:t>use environ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1EC2423-5D87-4C05-AD2A-BA65D6BEF50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91" name="CustomShape 2"/>
          <p:cNvSpPr/>
          <p:nvPr/>
        </p:nvSpPr>
        <p:spPr>
          <a:xfrm>
            <a:off x="1238400" y="2714760"/>
            <a:ext cx="8926920" cy="26276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path :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실행 가능한 파일 경로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arg0~argn :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(char *)0 :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마지막임을 알리는 표시로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NULL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포인터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리턴값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HY중고딕"/>
                <a:ea typeface="HY중고딕"/>
              </a:rPr>
              <a:t>-1</a:t>
            </a:r>
            <a:endParaRPr/>
          </a:p>
        </p:txBody>
      </p:sp>
      <p:sp>
        <p:nvSpPr>
          <p:cNvPr id="39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93" name="CustomShape 4"/>
          <p:cNvSpPr/>
          <p:nvPr/>
        </p:nvSpPr>
        <p:spPr>
          <a:xfrm>
            <a:off x="1380960" y="1298520"/>
            <a:ext cx="6714000" cy="14605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execl( const char *path, const char *arg0, .... *argn,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(char *)0);</a:t>
            </a:r>
            <a:endParaRPr/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52B3644-2390-43D3-8A9D-1ADDA6E72B0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95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396" name="CustomShape 3"/>
          <p:cNvSpPr/>
          <p:nvPr/>
        </p:nvSpPr>
        <p:spPr>
          <a:xfrm>
            <a:off x="1166760" y="1071720"/>
            <a:ext cx="8926920" cy="51019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gcc -o execl execl.c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./execl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1.c  4.c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   c                     execl      getfstat.c  stat.c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2.c  a.out     ctohex_icanon.c execl.c    ll.c           t.c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3.c  access.c  d.c                  file.hole  lseek.c     test.txt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./execl -l</a:t>
            </a:r>
            <a:endParaRPr/>
          </a:p>
        </p:txBody>
      </p:sp>
      <p:sp>
        <p:nvSpPr>
          <p:cNvPr id="397" name="CustomShape 4"/>
          <p:cNvSpPr/>
          <p:nvPr/>
        </p:nvSpPr>
        <p:spPr>
          <a:xfrm>
            <a:off x="1595520" y="1523160"/>
            <a:ext cx="6714000" cy="14612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#include&lt;unistd.h&gt;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main(int argc, char *argv[]){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    </a:t>
            </a: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execl("/bin/ls","ls", argv[1],(char *)0);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Tahoma"/>
                <a:ea typeface="굴림체"/>
              </a:rPr>
              <a:t>}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2F7D8CD4-F627-443C-B1D2-BA2F69E469B3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Program Execution</a:t>
            </a:r>
            <a:endParaRPr/>
          </a:p>
        </p:txBody>
      </p:sp>
      <p:sp>
        <p:nvSpPr>
          <p:cNvPr id="400" name="CustomShape 3"/>
          <p:cNvSpPr/>
          <p:nvPr/>
        </p:nvSpPr>
        <p:spPr>
          <a:xfrm>
            <a:off x="1166760" y="1214280"/>
            <a:ext cx="8926920" cy="46958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gcc execv.c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% ./a.out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-rw-r--r--  1 s60025412 system  258  1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월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22 02:20 1.c</a:t>
            </a:r>
            <a:endParaRPr/>
          </a:p>
        </p:txBody>
      </p:sp>
      <p:sp>
        <p:nvSpPr>
          <p:cNvPr id="401" name="CustomShape 4"/>
          <p:cNvSpPr/>
          <p:nvPr/>
        </p:nvSpPr>
        <p:spPr>
          <a:xfrm>
            <a:off x="1666800" y="1714320"/>
            <a:ext cx="2642040" cy="22208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main(){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*av[3];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av[0]="ls";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av[1]="-l";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av[2]=(char *)0;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execv("/bin/ls",av);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871CBF78-778A-4172-A0BA-FD46CD8DA70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1238400" y="2714760"/>
            <a:ext cx="8926920" cy="3366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파일의 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arg0~argn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envp[] :  envp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환경변수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 환경 변수 정보를 전달하는 기능을 추가한 것</a:t>
            </a:r>
            <a:endParaRPr/>
          </a:p>
        </p:txBody>
      </p:sp>
      <p:sp>
        <p:nvSpPr>
          <p:cNvPr id="404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execle()</a:t>
            </a:r>
            <a:endParaRPr/>
          </a:p>
        </p:txBody>
      </p:sp>
      <p:sp>
        <p:nvSpPr>
          <p:cNvPr id="405" name="CustomShape 4"/>
          <p:cNvSpPr/>
          <p:nvPr/>
        </p:nvSpPr>
        <p:spPr>
          <a:xfrm>
            <a:off x="1309680" y="1285920"/>
            <a:ext cx="8277840" cy="11869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int execle( const char *path, const char *arg0....*argn,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      </a:t>
            </a: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(char *)0, char *const envp[]);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A6499E4-1D39-4559-B328-0E413906D4B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1311480" y="2682000"/>
            <a:ext cx="8926920" cy="33663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파일의 경로명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envp[] :  envp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환경변수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 환경 변수 정보를 전달하는 기능을 추가한 것</a:t>
            </a:r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execve()</a:t>
            </a:r>
            <a:endParaRPr/>
          </a:p>
        </p:txBody>
      </p:sp>
      <p:sp>
        <p:nvSpPr>
          <p:cNvPr id="409" name="CustomShape 4"/>
          <p:cNvSpPr/>
          <p:nvPr/>
        </p:nvSpPr>
        <p:spPr>
          <a:xfrm>
            <a:off x="1389240" y="1298520"/>
            <a:ext cx="8277840" cy="11869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execve( const char *path, char *const argv[],                                                                 char *const envp[]);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1A3BA63-6AC9-4986-A7C3-3B013FA46BA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1311480" y="2571840"/>
            <a:ext cx="8926920" cy="29354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실행하는 파일의 파일이름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arg0~argn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execlp()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첫 번째 인자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지정한 파일 이름을 환경 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지정하고 있는 디렉토리 안에서 찾아 실행한다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execlp()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1389240" y="1214280"/>
            <a:ext cx="8277840" cy="121752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execlp( const char *file, const char *arg0, ..... *argn,                                                                              (char *)0 );  </a:t>
            </a:r>
            <a:r>
              <a:rPr lang="en-US" sz="2000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95E9ED2-6C09-4812-B3D3-F1DBCCCBA10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309680" y="3143160"/>
            <a:ext cx="8926920" cy="23443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fork() is the ONLY way to create a process in Unix kernel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i="1" lang="en-US" sz="2000">
                <a:solidFill>
                  <a:srgbClr val="333333"/>
                </a:solidFill>
                <a:latin typeface="맑은 고딕"/>
                <a:ea typeface="맑은 고딕"/>
              </a:rPr>
              <a:t>child process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is the new process created by fork()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fork() is called once, but returns twice!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returns 0 in child process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returns the child process ID in parent process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서로 다른 메모리 공간이다</a:t>
            </a:r>
            <a:r>
              <a:rPr lang="en-US" sz="2000">
                <a:solidFill>
                  <a:srgbClr val="ff3333"/>
                </a:solidFill>
                <a:latin typeface="맑은 고딕"/>
                <a:ea typeface="맑은 고딕"/>
              </a:rPr>
              <a:t>.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1380960" y="1214280"/>
            <a:ext cx="8277840" cy="17654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#include &lt;sys/types.h&gt;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pid_t fork(void);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Returns: 0 in child, process ID of child in parent, -1 on error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3EAA642-C0E1-44FD-8BDE-331F567B8BBE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1238400" y="2357280"/>
            <a:ext cx="8926920" cy="29354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실행하는 파일의 파일이름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파일에 전달한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명령 인수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리턴 값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에러시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-1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execvp()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는 첫 번째 인자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file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지정한 파일 이름을 환경 변수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PATH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지정하고 있는 디렉토리 안에서 찾아 실행한다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 : execvp()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1309680" y="1214280"/>
            <a:ext cx="8277840" cy="12474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execvp( const char *file, char *const argv[]); </a:t>
            </a:r>
            <a:r>
              <a:rPr lang="en-US" sz="2000">
                <a:solidFill>
                  <a:srgbClr val="333333"/>
                </a:solidFill>
                <a:latin typeface="HY중고딕"/>
                <a:ea typeface="HY중고딕"/>
              </a:rPr>
              <a:t>                                                                                   </a:t>
            </a:r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68A59AE0-06D4-4AE7-A301-2EF0CF3E2FD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1203480" y="1000080"/>
            <a:ext cx="892692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progexe.c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sp>
        <p:nvSpPr>
          <p:cNvPr id="421" name="CustomShape 4"/>
          <p:cNvSpPr/>
          <p:nvPr/>
        </p:nvSpPr>
        <p:spPr>
          <a:xfrm>
            <a:off x="1595520" y="1500120"/>
            <a:ext cx="8277840" cy="456516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&lt;string.h&gt;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void usage(void);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*command_name;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main(int argc, char *argv[]){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char *rindex(const char *s, int c);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 (command_name = rindex(argv[0], '/')) != NULL)  command_name++;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else command_name = argv[0];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 argc &lt; 2 ) usage();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if(execv(argv[1], &amp;argv[1]) == -1){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perror("execv");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exit(1);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void usage(void){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fprintf(stderr, "Usage: %s command [option]\n", command_name);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1400">
                <a:solidFill>
                  <a:srgbClr val="333333"/>
                </a:solidFill>
                <a:latin typeface="맑은 고딕"/>
                <a:ea typeface="맑은 고딕"/>
              </a:rPr>
              <a:t>exit(1);  }                                                                                   </a:t>
            </a:r>
            <a:endParaRPr/>
          </a:p>
        </p:txBody>
      </p:sp>
      <p:sp>
        <p:nvSpPr>
          <p:cNvPr id="422" name="CustomShape 5"/>
          <p:cNvSpPr/>
          <p:nvPr/>
        </p:nvSpPr>
        <p:spPr>
          <a:xfrm>
            <a:off x="6273000" y="4005000"/>
            <a:ext cx="4679640" cy="926640"/>
          </a:xfrm>
          <a:prstGeom prst="rect">
            <a:avLst/>
          </a:prstGeom>
          <a:noFill/>
          <a:ln cap="rnd">
            <a:solidFill>
              <a:srgbClr val="efa001"/>
            </a:solidFill>
            <a:custDash>
              <a:ds d="35000" sp="-74672960000"/>
            </a:custDash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* rindex()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는 문자열 중에 특정 문자의 위치를 오른쪽에서 왼쪽으로 찾아 주는 함수입니다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.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예를 들어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"forum.falinux.com"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이라는 문자열이 있다면 맨 오른쪽의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'f'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문자의 위치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(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포인터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를 구하고 싶다면 아래와 같이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rindex()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함수를 이용하시면 됩니다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      </a:t>
            </a:r>
            <a:r>
              <a:rPr lang="en-US" sz="1100">
                <a:solidFill>
                  <a:srgbClr val="333333"/>
                </a:solidFill>
                <a:latin typeface="Tahoma"/>
                <a:ea typeface="굴림체"/>
              </a:rPr>
              <a:t>ptr = rindex( str_sample, 'f');</a:t>
            </a: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C41C57DE-FB7D-4419-AF6C-B20ACB1FE5AF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1203480" y="1143000"/>
            <a:ext cx="8926920" cy="42897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Usage: a.out command [option]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date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execv: No such file or directory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/bin/date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2006. 02. 13. 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월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 15:13:24 KST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/bin/ls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1.c  2.c  3.c  4.c  a.out  access.c  c  ctohex_icanon.c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EADD294D-BA13-43D6-A2C1-86962425E862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27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graphicFrame>
        <p:nvGraphicFramePr>
          <p:cNvPr id="428" name="Table 3"/>
          <p:cNvGraphicFramePr/>
          <p:nvPr/>
        </p:nvGraphicFramePr>
        <p:xfrm>
          <a:off x="3595680" y="3500280"/>
          <a:ext cx="1834200" cy="2175480"/>
        </p:xfrm>
        <a:graphic>
          <a:graphicData uri="http://schemas.openxmlformats.org/drawingml/2006/table">
            <a:tbl>
              <a:tblPr/>
              <a:tblGrid>
                <a:gridCol w="1834200"/>
              </a:tblGrid>
              <a:tr h="44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argv[0]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argv[1]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argv[2]</a:t>
                      </a:r>
                      <a:endParaRPr/>
                    </a:p>
                  </a:txBody>
                  <a:tcPr/>
                </a:tc>
              </a:tr>
              <a:tr h="43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argv[3]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MD개성체"/>
                          <a:ea typeface="MD개성체"/>
                        </a:rPr>
                        <a:t>argv[4]=NULL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9" name="Table 4"/>
          <p:cNvGraphicFramePr/>
          <p:nvPr/>
        </p:nvGraphicFramePr>
        <p:xfrm>
          <a:off x="1528920" y="3500280"/>
          <a:ext cx="1391040" cy="364680"/>
        </p:xfrm>
        <a:graphic>
          <a:graphicData uri="http://schemas.openxmlformats.org/drawingml/2006/table">
            <a:tbl>
              <a:tblPr/>
              <a:tblGrid>
                <a:gridCol w="139104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   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argv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0" name="Table 5"/>
          <p:cNvGraphicFramePr/>
          <p:nvPr/>
        </p:nvGraphicFramePr>
        <p:xfrm>
          <a:off x="5994360" y="3500280"/>
          <a:ext cx="3815280" cy="870480"/>
        </p:xfrm>
        <a:graphic>
          <a:graphicData uri="http://schemas.openxmlformats.org/drawingml/2006/table">
            <a:tbl>
              <a:tblPr/>
              <a:tblGrid>
                <a:gridCol w="431640"/>
                <a:gridCol w="360360"/>
                <a:gridCol w="358560"/>
                <a:gridCol w="360360"/>
                <a:gridCol w="360360"/>
                <a:gridCol w="360360"/>
                <a:gridCol w="360360"/>
                <a:gridCol w="1223280"/>
              </a:tblGrid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  <a:tr h="438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1" name="Line 6"/>
          <p:cNvSpPr/>
          <p:nvPr/>
        </p:nvSpPr>
        <p:spPr>
          <a:xfrm>
            <a:off x="3041640" y="3716280"/>
            <a:ext cx="50292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2" name="Line 7"/>
          <p:cNvSpPr/>
          <p:nvPr/>
        </p:nvSpPr>
        <p:spPr>
          <a:xfrm>
            <a:off x="5489280" y="371628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3" name="Line 8"/>
          <p:cNvSpPr/>
          <p:nvPr/>
        </p:nvSpPr>
        <p:spPr>
          <a:xfrm>
            <a:off x="5489280" y="41479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graphicFrame>
        <p:nvGraphicFramePr>
          <p:cNvPr id="434" name="Table 9"/>
          <p:cNvGraphicFramePr/>
          <p:nvPr/>
        </p:nvGraphicFramePr>
        <p:xfrm>
          <a:off x="5992920" y="4373640"/>
          <a:ext cx="2734200" cy="766440"/>
        </p:xfrm>
        <a:graphic>
          <a:graphicData uri="http://schemas.openxmlformats.org/drawingml/2006/table">
            <a:tbl>
              <a:tblPr/>
              <a:tblGrid>
                <a:gridCol w="431640"/>
                <a:gridCol w="358560"/>
                <a:gridCol w="360360"/>
                <a:gridCol w="360360"/>
                <a:gridCol w="1223280"/>
              </a:tblGrid>
              <a:tr h="403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  <a:tr h="362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‘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HY중고딕"/>
                          <a:ea typeface="HY중고딕"/>
                        </a:rPr>
                        <a:t>\0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Times New Roman"/>
                          <a:ea typeface="HY중고딕"/>
                        </a:rPr>
                        <a:t>’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5" name="CustomShape 10"/>
          <p:cNvSpPr/>
          <p:nvPr/>
        </p:nvSpPr>
        <p:spPr>
          <a:xfrm>
            <a:off x="1673280" y="1881360"/>
            <a:ext cx="7868160" cy="668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progexe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로 전달하는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% progexe getenvs TERM HOME</a:t>
            </a:r>
            <a:endParaRPr/>
          </a:p>
        </p:txBody>
      </p:sp>
      <p:sp>
        <p:nvSpPr>
          <p:cNvPr id="436" name="CustomShape 11"/>
          <p:cNvSpPr/>
          <p:nvPr/>
        </p:nvSpPr>
        <p:spPr>
          <a:xfrm>
            <a:off x="1992960" y="2793960"/>
            <a:ext cx="3653640" cy="333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333333"/>
                </a:solidFill>
                <a:latin typeface="HY중고딕"/>
                <a:ea typeface="HY중고딕"/>
              </a:rPr>
              <a:t>argv[0]  argv[1]   argv[2]   argv[3]</a:t>
            </a:r>
            <a:endParaRPr/>
          </a:p>
        </p:txBody>
      </p:sp>
      <p:sp>
        <p:nvSpPr>
          <p:cNvPr id="437" name="Line 12"/>
          <p:cNvSpPr/>
          <p:nvPr/>
        </p:nvSpPr>
        <p:spPr>
          <a:xfrm flipV="1">
            <a:off x="2536560" y="2577960"/>
            <a:ext cx="28728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8" name="Line 13"/>
          <p:cNvSpPr/>
          <p:nvPr/>
        </p:nvSpPr>
        <p:spPr>
          <a:xfrm flipV="1">
            <a:off x="3452760" y="2577960"/>
            <a:ext cx="14256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39" name="Line 14"/>
          <p:cNvSpPr/>
          <p:nvPr/>
        </p:nvSpPr>
        <p:spPr>
          <a:xfrm flipV="1">
            <a:off x="4238280" y="2577960"/>
            <a:ext cx="7308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0" name="Line 15"/>
          <p:cNvSpPr/>
          <p:nvPr/>
        </p:nvSpPr>
        <p:spPr>
          <a:xfrm flipV="1">
            <a:off x="5167080" y="2577960"/>
            <a:ext cx="0" cy="288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1" name="CustomShape 16"/>
          <p:cNvSpPr/>
          <p:nvPr/>
        </p:nvSpPr>
        <p:spPr>
          <a:xfrm>
            <a:off x="2497680" y="3957480"/>
            <a:ext cx="119232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HY중고딕"/>
                <a:ea typeface="HY중고딕"/>
              </a:rPr>
              <a:t>&amp;argv[1]</a:t>
            </a:r>
            <a:endParaRPr/>
          </a:p>
        </p:txBody>
      </p:sp>
      <p:sp>
        <p:nvSpPr>
          <p:cNvPr id="442" name="Line 17"/>
          <p:cNvSpPr/>
          <p:nvPr/>
        </p:nvSpPr>
        <p:spPr>
          <a:xfrm>
            <a:off x="5489280" y="46051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3" name="Line 18"/>
          <p:cNvSpPr/>
          <p:nvPr/>
        </p:nvSpPr>
        <p:spPr>
          <a:xfrm>
            <a:off x="5489280" y="5037120"/>
            <a:ext cx="43200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44" name="CustomShape 19"/>
          <p:cNvSpPr/>
          <p:nvPr/>
        </p:nvSpPr>
        <p:spPr>
          <a:xfrm>
            <a:off x="915840" y="1123920"/>
            <a:ext cx="9287280" cy="4114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에서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정보를 전달하는 방법의 차이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0260C0A-2698-4325-8E25-F30068EB949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46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exec</a:t>
            </a:r>
            <a:endParaRPr/>
          </a:p>
        </p:txBody>
      </p:sp>
      <p:sp>
        <p:nvSpPr>
          <p:cNvPr id="447" name="CustomShape 3"/>
          <p:cNvSpPr/>
          <p:nvPr/>
        </p:nvSpPr>
        <p:spPr>
          <a:xfrm>
            <a:off x="915840" y="1123920"/>
            <a:ext cx="9287280" cy="7070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main(int argc, char *argv[])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인 경우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프로그램 내에서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execv()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execl()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함수에게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정보를 전달하는 방법</a:t>
            </a:r>
            <a:endParaRPr/>
          </a:p>
        </p:txBody>
      </p:sp>
      <p:sp>
        <p:nvSpPr>
          <p:cNvPr id="448" name="CustomShape 4"/>
          <p:cNvSpPr/>
          <p:nvPr/>
        </p:nvSpPr>
        <p:spPr>
          <a:xfrm>
            <a:off x="2299680" y="2546280"/>
            <a:ext cx="389448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HY중고딕"/>
                <a:ea typeface="HY중고딕"/>
              </a:rPr>
              <a:t>$ </a:t>
            </a:r>
            <a:r>
              <a:rPr lang="en-US" sz="2100">
                <a:solidFill>
                  <a:srgbClr val="333333"/>
                </a:solidFill>
                <a:latin typeface="맑은 고딕"/>
                <a:ea typeface="맑은 고딕"/>
              </a:rPr>
              <a:t>progexe getenvs TERM HOME</a:t>
            </a:r>
            <a:endParaRPr/>
          </a:p>
        </p:txBody>
      </p:sp>
      <p:sp>
        <p:nvSpPr>
          <p:cNvPr id="449" name="CustomShape 5"/>
          <p:cNvSpPr/>
          <p:nvPr/>
        </p:nvSpPr>
        <p:spPr>
          <a:xfrm>
            <a:off x="1634040" y="2000160"/>
            <a:ext cx="363708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execv(), execl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로 전달하는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argv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정보</a:t>
            </a:r>
            <a:endParaRPr/>
          </a:p>
        </p:txBody>
      </p:sp>
      <p:sp>
        <p:nvSpPr>
          <p:cNvPr id="450" name="CustomShape 6"/>
          <p:cNvSpPr/>
          <p:nvPr/>
        </p:nvSpPr>
        <p:spPr>
          <a:xfrm>
            <a:off x="2518200" y="3571920"/>
            <a:ext cx="516852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execl(argv[1], </a:t>
            </a:r>
            <a:r>
              <a:rPr lang="en-US" u="sng">
                <a:solidFill>
                  <a:srgbClr val="333333"/>
                </a:solidFill>
                <a:latin typeface="맑은 고딕"/>
                <a:ea typeface="맑은 고딕"/>
              </a:rPr>
              <a:t>argv[1], argv[2], argv[3], (char *)0 );</a:t>
            </a:r>
            <a:endParaRPr/>
          </a:p>
        </p:txBody>
      </p:sp>
      <p:sp>
        <p:nvSpPr>
          <p:cNvPr id="451" name="CustomShape 7"/>
          <p:cNvSpPr/>
          <p:nvPr/>
        </p:nvSpPr>
        <p:spPr>
          <a:xfrm>
            <a:off x="2338920" y="4505400"/>
            <a:ext cx="260820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execv(argv[1], &amp;argv[1]);</a:t>
            </a:r>
            <a:endParaRPr/>
          </a:p>
        </p:txBody>
      </p:sp>
      <p:sp>
        <p:nvSpPr>
          <p:cNvPr id="452" name="Line 8"/>
          <p:cNvSpPr/>
          <p:nvPr/>
        </p:nvSpPr>
        <p:spPr>
          <a:xfrm flipH="1">
            <a:off x="3166920" y="2928600"/>
            <a:ext cx="865080" cy="720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3" name="Line 9"/>
          <p:cNvSpPr/>
          <p:nvPr/>
        </p:nvSpPr>
        <p:spPr>
          <a:xfrm>
            <a:off x="4024080" y="2928600"/>
            <a:ext cx="287280" cy="72072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4" name="Line 10"/>
          <p:cNvSpPr/>
          <p:nvPr/>
        </p:nvSpPr>
        <p:spPr>
          <a:xfrm>
            <a:off x="4881240" y="2928600"/>
            <a:ext cx="214560" cy="71460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5" name="Line 11"/>
          <p:cNvSpPr/>
          <p:nvPr/>
        </p:nvSpPr>
        <p:spPr>
          <a:xfrm>
            <a:off x="5810040" y="2928600"/>
            <a:ext cx="285840" cy="64296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6" name="Line 12"/>
          <p:cNvSpPr/>
          <p:nvPr/>
        </p:nvSpPr>
        <p:spPr>
          <a:xfrm>
            <a:off x="3584520" y="3929040"/>
            <a:ext cx="0" cy="647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457" name="Line 13"/>
          <p:cNvSpPr/>
          <p:nvPr/>
        </p:nvSpPr>
        <p:spPr>
          <a:xfrm>
            <a:off x="4452840" y="3929040"/>
            <a:ext cx="0" cy="64764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477FCE9E-BBE4-4DE0-A207-7F8C8F3A09CD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59" name="CustomShape 2"/>
          <p:cNvSpPr/>
          <p:nvPr/>
        </p:nvSpPr>
        <p:spPr>
          <a:xfrm>
            <a:off x="1238400" y="1214280"/>
            <a:ext cx="8926920" cy="32371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Fork()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와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wait()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를 이용하여 다음의 프로그램을 작성하라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부모 프로세스는 두개의 자식 프로세스를 생성한다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: Child 1, Child 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각각의 자식 프로세스는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execl()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을 이용하여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echo”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커맨드를 실행하면서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This is Child 1(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또는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Child 2)”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출력한다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부모 프로세스는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wait()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실행하며 자식 프로세스들이 끝나기를 기다린다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. Wait()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를 실행하기 전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Parent: Waiting for children”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하고 출력한다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자식 프로세스들이 끝나면 부모는 “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Parent: All Children terminated”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하고 출력한다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turnin lab8 exec_echo.c</a:t>
            </a:r>
            <a:endParaRPr/>
          </a:p>
        </p:txBody>
      </p:sp>
      <p:sp>
        <p:nvSpPr>
          <p:cNvPr id="460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#8</a:t>
            </a:r>
            <a:endParaRPr/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BE4416E-7B7B-4933-B4DC-137DA70F3641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2" name="CustomShape 2"/>
          <p:cNvSpPr/>
          <p:nvPr/>
        </p:nvSpPr>
        <p:spPr>
          <a:xfrm>
            <a:off x="1238400" y="1214280"/>
            <a:ext cx="8926920" cy="179028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lab #8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의 프로그램을 수정하여 다음의 프로그램을 작성하라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: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부모 프로세스는 자식 프로세스들의 종료를 기다리면서 종료하는 각 프로세스를 식별하여 메시지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(“Parent: First (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또는 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Second) Child: “)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와 함께 종료 상태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(status)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를 출력하는 프로그램을 작성하라</a:t>
            </a: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333333"/>
                </a:solidFill>
                <a:latin typeface="맑은 고딕"/>
                <a:ea typeface="맑은 고딕"/>
              </a:rPr>
              <a:t>turnin lab9 exec_exit.c</a:t>
            </a:r>
            <a:endParaRPr/>
          </a:p>
        </p:txBody>
      </p:sp>
      <p:sp>
        <p:nvSpPr>
          <p:cNvPr id="463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Lab #9</a:t>
            </a:r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0274074F-33E3-4207-8837-CD9AA33397E7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5" name="CustomShape 2"/>
          <p:cNvSpPr/>
          <p:nvPr/>
        </p:nvSpPr>
        <p:spPr>
          <a:xfrm>
            <a:off x="1238400" y="2286000"/>
            <a:ext cx="8926920" cy="38955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Causes the string to be given to sh(1) as input as if the string had been typed as a command at a terminal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ex)  system("date &gt; file");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System is implemented by calling fork, exec, and waitpid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Return values: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-1 with errno: fork or waitpid fails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127 : exec fails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Termination status of shell: if all 3 (fork, exec, and waitpid) succeed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Status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는 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waitpid</a:t>
            </a:r>
            <a:r>
              <a:rPr lang="en-US" sz="2000">
                <a:solidFill>
                  <a:srgbClr val="333333"/>
                </a:solidFill>
                <a:latin typeface="맑은 고딕"/>
                <a:ea typeface="맑은 고딕"/>
              </a:rPr>
              <a:t>로 지정된 값</a:t>
            </a:r>
            <a:endParaRPr/>
          </a:p>
        </p:txBody>
      </p:sp>
      <p:sp>
        <p:nvSpPr>
          <p:cNvPr id="466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7.8 system()</a:t>
            </a:r>
            <a:endParaRPr/>
          </a:p>
        </p:txBody>
      </p:sp>
      <p:sp>
        <p:nvSpPr>
          <p:cNvPr id="467" name="CustomShape 4"/>
          <p:cNvSpPr/>
          <p:nvPr/>
        </p:nvSpPr>
        <p:spPr>
          <a:xfrm>
            <a:off x="1309680" y="1214280"/>
            <a:ext cx="8574480" cy="85644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&lt;stdlib.h&gt;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system(const char *</a:t>
            </a:r>
            <a:r>
              <a:rPr i="1" lang="en-US">
                <a:solidFill>
                  <a:srgbClr val="333333"/>
                </a:solidFill>
                <a:latin typeface="맑은 고딕"/>
                <a:ea typeface="맑은 고딕"/>
              </a:rPr>
              <a:t>cmdstring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);</a:t>
            </a:r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736C413A-497A-4613-B21D-AF56A87819A5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69" name="CustomShape 2"/>
          <p:cNvSpPr/>
          <p:nvPr/>
        </p:nvSpPr>
        <p:spPr>
          <a:xfrm>
            <a:off x="1238400" y="980640"/>
            <a:ext cx="8926920" cy="544680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&lt;sys/types.h&gt;  /* system.c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&lt;sys/wait.h&gt;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&lt;errno.h&gt;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#include  &lt;unistd.h&gt;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system(const char *cmdstring)  /* version without signal handling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pid_t pid;  int status;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(cmdstring == NULL)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return(1);    /* always a command processor with Unix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 (pid = fork()) &lt; 0)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status = -1;  /* probably out of processes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else if (pid == 0) {        /* child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execl("/bin/bash", "sh", "-c", cmdstring, (char *) 0);   /* shell’s –c : take next command-line argument as its command input instead reading from standard input or a given file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_exit(127);    /* execl error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else {              /* parent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while (waitpid(pid, &amp;status, 0) &lt; 0)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if (errno != EINTR)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status = -1; /* error other than EINTR from waitpid() */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break;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return(status);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int main(int argc, char *argv[]) {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    </a:t>
            </a: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system(argv[1]);</a:t>
            </a:r>
            <a:endParaRPr/>
          </a:p>
          <a:p>
            <a:pPr>
              <a:lnSpc>
                <a:spcPct val="80000"/>
              </a:lnSpc>
            </a:pPr>
            <a:r>
              <a:rPr b="1" lang="en-US" sz="1400">
                <a:solidFill>
                  <a:srgbClr val="333333"/>
                </a:solidFill>
                <a:latin typeface="맑은 고딕"/>
                <a:ea typeface="맑은 고딕"/>
              </a:rPr>
              <a:t>} </a:t>
            </a:r>
            <a:endParaRPr/>
          </a:p>
        </p:txBody>
      </p:sp>
      <p:sp>
        <p:nvSpPr>
          <p:cNvPr id="470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7.8 system()</a:t>
            </a:r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BD36F119-6D8D-4DCA-810B-E83B57651B9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1203480" y="1143000"/>
            <a:ext cx="8926920" cy="462204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실행 결과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“ls”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a.out      exec.c    libourhdr.so  progexe.c   tellwait1.c  waitpid.c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afile      execl.c   ourhdr.c      setjmp.c    tellwait2.c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atexit.c   execv.c   ourhdr.h      system.c    vfork1.c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bfile      getenv.c  ourhdr.o      tellwait.c  viewenv.c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environ.c  libour.a  ourhdr2.c     tellwait.h  wait1.c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./a.out “date &gt; afile”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@localhost te]$ more afile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2011. 11. 14. (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월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) 08:07:12 KST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3" name="CustomShape 3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6.7 system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15D35FE3-62E5-45DF-9D24-B08889DB66AA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1657440" y="1357200"/>
            <a:ext cx="8228520" cy="46908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333333"/>
                </a:solidFill>
                <a:latin typeface="맑은 고딕"/>
                <a:ea typeface="맑은 고딕"/>
              </a:rPr>
              <a:t> 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900080" y="1476360"/>
            <a:ext cx="2813400" cy="19832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98" name="Line 5"/>
          <p:cNvSpPr/>
          <p:nvPr/>
        </p:nvSpPr>
        <p:spPr>
          <a:xfrm>
            <a:off x="1888920" y="1857240"/>
            <a:ext cx="28148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99" name="Line 6"/>
          <p:cNvSpPr/>
          <p:nvPr/>
        </p:nvSpPr>
        <p:spPr>
          <a:xfrm>
            <a:off x="1915920" y="2306520"/>
            <a:ext cx="281448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0" name="CustomShape 7"/>
          <p:cNvSpPr/>
          <p:nvPr/>
        </p:nvSpPr>
        <p:spPr>
          <a:xfrm>
            <a:off x="1913040" y="1857240"/>
            <a:ext cx="2777040" cy="409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01" name="CustomShape 8"/>
          <p:cNvSpPr/>
          <p:nvPr/>
        </p:nvSpPr>
        <p:spPr>
          <a:xfrm>
            <a:off x="1913040" y="2297160"/>
            <a:ext cx="2800800" cy="862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02" name="CustomShape 9"/>
          <p:cNvSpPr/>
          <p:nvPr/>
        </p:nvSpPr>
        <p:spPr>
          <a:xfrm>
            <a:off x="1905120" y="4070520"/>
            <a:ext cx="2813400" cy="19832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103" name="Line 10"/>
          <p:cNvSpPr/>
          <p:nvPr/>
        </p:nvSpPr>
        <p:spPr>
          <a:xfrm>
            <a:off x="1888920" y="5286240"/>
            <a:ext cx="28256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4" name="Line 11"/>
          <p:cNvSpPr/>
          <p:nvPr/>
        </p:nvSpPr>
        <p:spPr>
          <a:xfrm>
            <a:off x="1893600" y="5768640"/>
            <a:ext cx="28260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5" name="CustomShape 12"/>
          <p:cNvSpPr/>
          <p:nvPr/>
        </p:nvSpPr>
        <p:spPr>
          <a:xfrm>
            <a:off x="2101680" y="5276880"/>
            <a:ext cx="22359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06" name="CustomShape 13"/>
          <p:cNvSpPr/>
          <p:nvPr/>
        </p:nvSpPr>
        <p:spPr>
          <a:xfrm>
            <a:off x="2081160" y="4183200"/>
            <a:ext cx="2280240" cy="1049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 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ff3333"/>
                </a:solidFill>
                <a:latin typeface="MD개성체"/>
                <a:ea typeface="굴림체"/>
              </a:rPr>
              <a:t>pid → child id</a:t>
            </a:r>
            <a:endParaRPr/>
          </a:p>
        </p:txBody>
      </p:sp>
      <p:sp>
        <p:nvSpPr>
          <p:cNvPr id="107" name="CustomShape 14"/>
          <p:cNvSpPr/>
          <p:nvPr/>
        </p:nvSpPr>
        <p:spPr>
          <a:xfrm>
            <a:off x="5826240" y="4049640"/>
            <a:ext cx="2813400" cy="1983240"/>
          </a:xfrm>
          <a:prstGeom prst="rect">
            <a:avLst/>
          </a:prstGeom>
          <a:noFill/>
          <a:ln w="19080">
            <a:solidFill>
              <a:srgbClr val="333333"/>
            </a:solidFill>
            <a:miter/>
          </a:ln>
        </p:spPr>
      </p:sp>
      <p:sp>
        <p:nvSpPr>
          <p:cNvPr id="108" name="Line 15"/>
          <p:cNvSpPr/>
          <p:nvPr/>
        </p:nvSpPr>
        <p:spPr>
          <a:xfrm>
            <a:off x="5810040" y="5265720"/>
            <a:ext cx="282564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09" name="Line 16"/>
          <p:cNvSpPr/>
          <p:nvPr/>
        </p:nvSpPr>
        <p:spPr>
          <a:xfrm>
            <a:off x="5814720" y="5748120"/>
            <a:ext cx="2826000" cy="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</p:sp>
      <p:sp>
        <p:nvSpPr>
          <p:cNvPr id="110" name="CustomShape 17"/>
          <p:cNvSpPr/>
          <p:nvPr/>
        </p:nvSpPr>
        <p:spPr>
          <a:xfrm>
            <a:off x="6022800" y="5256360"/>
            <a:ext cx="22359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Two\n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</p:txBody>
      </p:sp>
      <p:sp>
        <p:nvSpPr>
          <p:cNvPr id="111" name="CustomShape 18"/>
          <p:cNvSpPr/>
          <p:nvPr/>
        </p:nvSpPr>
        <p:spPr>
          <a:xfrm>
            <a:off x="6002280" y="4162320"/>
            <a:ext cx="2280240" cy="1049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printf(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“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One\n</a:t>
            </a:r>
            <a:r>
              <a:rPr lang="en-US" sz="2100">
                <a:solidFill>
                  <a:srgbClr val="333333"/>
                </a:solidFill>
                <a:latin typeface="Tahoma"/>
                <a:ea typeface="굴림체"/>
              </a:rPr>
              <a:t>”</a:t>
            </a: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pid = fork();</a:t>
            </a:r>
            <a:endParaRPr/>
          </a:p>
          <a:p>
            <a:pPr>
              <a:lnSpc>
                <a:spcPct val="100000"/>
              </a:lnSpc>
            </a:pPr>
            <a:r>
              <a:rPr lang="en-US" sz="2100">
                <a:solidFill>
                  <a:srgbClr val="ff3333"/>
                </a:solidFill>
                <a:latin typeface="MD개성체"/>
                <a:ea typeface="굴림체"/>
              </a:rPr>
              <a:t>pid → 0</a:t>
            </a:r>
            <a:endParaRPr/>
          </a:p>
        </p:txBody>
      </p:sp>
      <p:sp>
        <p:nvSpPr>
          <p:cNvPr id="112" name="Line 19"/>
          <p:cNvSpPr/>
          <p:nvPr/>
        </p:nvSpPr>
        <p:spPr>
          <a:xfrm flipH="1">
            <a:off x="4857480" y="206028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13" name="CustomShape 20"/>
          <p:cNvSpPr/>
          <p:nvPr/>
        </p:nvSpPr>
        <p:spPr>
          <a:xfrm>
            <a:off x="5204520" y="1817640"/>
            <a:ext cx="5277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14" name="Line 21"/>
          <p:cNvSpPr/>
          <p:nvPr/>
        </p:nvSpPr>
        <p:spPr>
          <a:xfrm flipH="1">
            <a:off x="4776480" y="553068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15" name="CustomShape 22"/>
          <p:cNvSpPr/>
          <p:nvPr/>
        </p:nvSpPr>
        <p:spPr>
          <a:xfrm>
            <a:off x="5123520" y="5288040"/>
            <a:ext cx="5277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16" name="Line 23"/>
          <p:cNvSpPr/>
          <p:nvPr/>
        </p:nvSpPr>
        <p:spPr>
          <a:xfrm flipH="1">
            <a:off x="8696160" y="5521320"/>
            <a:ext cx="366840" cy="0"/>
          </a:xfrm>
          <a:prstGeom prst="line">
            <a:avLst/>
          </a:prstGeom>
          <a:ln w="9360">
            <a:solidFill>
              <a:srgbClr val="333333"/>
            </a:solidFill>
            <a:round/>
            <a:tailEnd len="med" type="triangle" w="med"/>
          </a:ln>
        </p:spPr>
      </p:sp>
      <p:sp>
        <p:nvSpPr>
          <p:cNvPr id="117" name="CustomShape 24"/>
          <p:cNvSpPr/>
          <p:nvPr/>
        </p:nvSpPr>
        <p:spPr>
          <a:xfrm>
            <a:off x="9042840" y="5278320"/>
            <a:ext cx="52776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PC</a:t>
            </a:r>
            <a:endParaRPr/>
          </a:p>
        </p:txBody>
      </p:sp>
      <p:sp>
        <p:nvSpPr>
          <p:cNvPr id="118" name="CustomShape 25"/>
          <p:cNvSpPr/>
          <p:nvPr/>
        </p:nvSpPr>
        <p:spPr>
          <a:xfrm>
            <a:off x="4763520" y="2733840"/>
            <a:ext cx="36324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</a:t>
            </a:r>
            <a:endParaRPr/>
          </a:p>
        </p:txBody>
      </p:sp>
      <p:sp>
        <p:nvSpPr>
          <p:cNvPr id="119" name="CustomShape 26"/>
          <p:cNvSpPr/>
          <p:nvPr/>
        </p:nvSpPr>
        <p:spPr>
          <a:xfrm>
            <a:off x="4812840" y="4384800"/>
            <a:ext cx="36324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</a:t>
            </a:r>
            <a:endParaRPr/>
          </a:p>
        </p:txBody>
      </p:sp>
      <p:sp>
        <p:nvSpPr>
          <p:cNvPr id="120" name="CustomShape 27"/>
          <p:cNvSpPr/>
          <p:nvPr/>
        </p:nvSpPr>
        <p:spPr>
          <a:xfrm>
            <a:off x="8719920" y="4378320"/>
            <a:ext cx="36324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</a:t>
            </a:r>
            <a:endParaRPr/>
          </a:p>
        </p:txBody>
      </p:sp>
      <p:sp>
        <p:nvSpPr>
          <p:cNvPr id="121" name="Line 28"/>
          <p:cNvSpPr/>
          <p:nvPr/>
        </p:nvSpPr>
        <p:spPr>
          <a:xfrm>
            <a:off x="1344600" y="3722400"/>
            <a:ext cx="8467560" cy="0"/>
          </a:xfrm>
          <a:prstGeom prst="line">
            <a:avLst/>
          </a:prstGeom>
          <a:ln cap="rnd" w="12600">
            <a:solidFill>
              <a:srgbClr val="333333"/>
            </a:solidFill>
            <a:custDash>
              <a:ds d="35000" sp="35000"/>
            </a:custDash>
            <a:round/>
          </a:ln>
        </p:spPr>
      </p:sp>
      <p:sp>
        <p:nvSpPr>
          <p:cNvPr id="122" name="CustomShape 29"/>
          <p:cNvSpPr/>
          <p:nvPr/>
        </p:nvSpPr>
        <p:spPr>
          <a:xfrm>
            <a:off x="8648640" y="3214800"/>
            <a:ext cx="159768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Before call</a:t>
            </a:r>
            <a:endParaRPr/>
          </a:p>
        </p:txBody>
      </p:sp>
      <p:sp>
        <p:nvSpPr>
          <p:cNvPr id="123" name="CustomShape 30"/>
          <p:cNvSpPr/>
          <p:nvPr/>
        </p:nvSpPr>
        <p:spPr>
          <a:xfrm>
            <a:off x="8688240" y="3630600"/>
            <a:ext cx="1364400" cy="409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100">
                <a:solidFill>
                  <a:srgbClr val="333333"/>
                </a:solidFill>
                <a:latin typeface="MD개성체"/>
                <a:ea typeface="굴림체"/>
              </a:rPr>
              <a:t>After call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FE16B6F1-A29E-4C1D-8610-467D078B1048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238400" y="1143000"/>
            <a:ext cx="8926920" cy="373572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/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the child process can call getppid() to obtain the parent process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Parent and child continue executing instructions following the fork() call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Child gets a copy of parent’s data space, heap, and stack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  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복제해서 자기공간으로 옮겨서 사용한다</a:t>
            </a: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333333"/>
                </a:solidFill>
                <a:latin typeface="맑은 고딕"/>
                <a:ea typeface="맑은 고딕"/>
              </a:rPr>
              <a:t>Often, read-only text segment is shared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3333"/>
                </a:solidFill>
                <a:latin typeface="맑은 고딕"/>
                <a:ea typeface="맑은 고딕"/>
              </a:rPr>
              <a:t>Often, fork() is followed by exec()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b="1" lang="en-US" sz="2000">
                <a:solidFill>
                  <a:srgbClr val="000000"/>
                </a:solidFill>
                <a:latin typeface="맑은 고딕"/>
                <a:ea typeface="맑은 고딕"/>
              </a:rPr>
              <a:t>메모리에 올려주는 명령어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880920" y="21420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995720" y="6492960"/>
            <a:ext cx="1170360" cy="363960"/>
          </a:xfrm>
          <a:prstGeom prst="rect">
            <a:avLst/>
          </a:prstGeom>
          <a:noFill/>
          <a:ln w="9360">
            <a:noFill/>
          </a:ln>
        </p:spPr>
        <p:txBody>
          <a:bodyPr lIns="103680" rIns="103680" tIns="51840" bIns="51840"/>
          <a:p>
            <a:pPr algn="ctr">
              <a:lnSpc>
                <a:spcPct val="100000"/>
              </a:lnSpc>
            </a:pP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 </a:t>
            </a:r>
            <a:fld id="{948A5A29-A9F9-47B8-8121-4300D5CD4C3B}" type="slidenum"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&lt;숫자&gt;</a:t>
            </a:fld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 </a:t>
            </a:r>
            <a:r>
              <a:rPr b="1" i="1" lang="en-US" sz="1600">
                <a:solidFill>
                  <a:srgbClr val="ffffff"/>
                </a:solidFill>
                <a:latin typeface="Century Gothic"/>
                <a:ea typeface="굴림"/>
              </a:rPr>
              <a:t>-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919080" y="231840"/>
            <a:ext cx="10033560" cy="552960"/>
          </a:xfrm>
          <a:prstGeom prst="rect">
            <a:avLst/>
          </a:prstGeom>
          <a:noFill/>
          <a:ln>
            <a:noFill/>
          </a:ln>
        </p:spPr>
        <p:txBody>
          <a:bodyPr lIns="103680" rIns="103680" tIns="51840" bIns="51840"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333333"/>
                </a:solidFill>
                <a:latin typeface="휴먼엑스포"/>
                <a:ea typeface="휴먼엑스포"/>
              </a:rPr>
              <a:t>6.2 fork()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285920" y="1241280"/>
            <a:ext cx="7023600" cy="3655800"/>
          </a:xfrm>
          <a:prstGeom prst="rect">
            <a:avLst/>
          </a:prstGeom>
          <a:noFill/>
          <a:ln w="9360">
            <a:solidFill>
              <a:srgbClr val="333333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&lt;stdio.h&gt;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	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/* fork1.c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#include &lt;unistd.h&gt;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main(void){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int x;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x = 0;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fork();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x = 1;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printf("I am process %ld and my x is %d\n",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(long)getpid(), x);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        </a:t>
            </a: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return 0;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333333"/>
                </a:solidFill>
                <a:latin typeface="맑은 고딕"/>
                <a:ea typeface="맑은 고딕"/>
              </a:rPr>
              <a:t>}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