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65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70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x="11049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915840" y="191808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67540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91584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6920" y="1123560"/>
            <a:ext cx="1905480" cy="1520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06920" y="1123560"/>
            <a:ext cx="1905480" cy="152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915840" y="1123920"/>
            <a:ext cx="9288000" cy="15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919080" y="231840"/>
            <a:ext cx="10034280" cy="256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91584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5840" y="1123920"/>
            <a:ext cx="9288000" cy="15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67540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15840" y="191808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915840" y="191808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67540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91584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6920" y="1123560"/>
            <a:ext cx="1905480" cy="1520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06920" y="1123560"/>
            <a:ext cx="1905480" cy="152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915840" y="1123920"/>
            <a:ext cx="9288000" cy="15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919080" y="231840"/>
            <a:ext cx="10034280" cy="256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91584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67540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915840" y="191808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915840" y="191808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67540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91584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6920" y="1123560"/>
            <a:ext cx="1905480" cy="1520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06920" y="1123560"/>
            <a:ext cx="1905480" cy="152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919080" y="231840"/>
            <a:ext cx="10034280" cy="256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91584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67540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15840" y="191808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560" y="6540480"/>
            <a:ext cx="2998440" cy="27648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452600" y="2000160"/>
            <a:ext cx="81766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 algn="ctr">
              <a:lnSpc>
                <a:spcPct val="100000"/>
              </a:lnSpc>
            </a:pP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제목 텍스트의 서식을 편집하려면 클릭하십시오</a:t>
            </a: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.</a:t>
            </a: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마스터 제목 스타일 편집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09640" y="2928960"/>
            <a:ext cx="9391320" cy="320040"/>
          </a:xfrm>
          <a:prstGeom prst="rect">
            <a:avLst/>
          </a:prstGeom>
        </p:spPr>
        <p:txBody>
          <a:bodyPr lIns="103680" rIns="103680" tIns="51840" bIns="51840" anchor="b"/>
          <a:p>
            <a:pPr>
              <a:buSzPct val="45000"/>
              <a:buFont typeface="StarSymbol"/>
              <a:buChar char=""/>
            </a:pPr>
            <a:r>
              <a:rPr b="1" lang="ko-KR" sz="1400">
                <a:latin typeface="맑은 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1400">
                <a:latin typeface="맑은 고딕"/>
              </a:rPr>
              <a:t>2</a:t>
            </a:r>
            <a:r>
              <a:rPr lang="ko-KR" sz="1400">
                <a:latin typeface="맑은 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1400">
                <a:latin typeface="맑은 고딕"/>
              </a:rPr>
              <a:t>3</a:t>
            </a:r>
            <a:r>
              <a:rPr lang="ko-KR" sz="1400">
                <a:latin typeface="맑은 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1400">
                <a:latin typeface="맑은 고딕"/>
              </a:rPr>
              <a:t>4</a:t>
            </a:r>
            <a:r>
              <a:rPr lang="ko-KR" sz="1400">
                <a:latin typeface="맑은 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1400">
                <a:latin typeface="맑은 고딕"/>
              </a:rPr>
              <a:t>5</a:t>
            </a:r>
            <a:r>
              <a:rPr lang="ko-KR" sz="1400">
                <a:latin typeface="맑은 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1400">
                <a:latin typeface="맑은 고딕"/>
              </a:rPr>
              <a:t>6</a:t>
            </a:r>
            <a:r>
              <a:rPr lang="ko-KR" sz="1400">
                <a:latin typeface="맑은 고딕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1400">
                <a:latin typeface="맑은 고딕"/>
              </a:rPr>
              <a:t>7</a:t>
            </a:r>
            <a:r>
              <a:rPr lang="ko-KR" sz="1400">
                <a:latin typeface="맑은 고딕"/>
              </a:rPr>
              <a:t>번째 개요 수준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EFA885C-FAB4-4E8C-8F1E-4019372DD20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2560" y="6540480"/>
            <a:ext cx="2998440" cy="27648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103680" rIns="103680" tIns="51840" bIns="51840"/>
          <a:p>
            <a:pPr>
              <a:buSzPct val="45000"/>
              <a:buFont typeface="StarSymbol"/>
              <a:buChar char="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2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3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4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5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6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7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수준마스터 텍스트 스타일을 편집합니다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둘째 수준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2400">
                <a:solidFill>
                  <a:srgbClr val="333333"/>
                </a:solidFill>
                <a:latin typeface="맑은 고딕"/>
                <a:ea typeface="맑은 고딕"/>
              </a:rPr>
              <a:t>셋째 수준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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넷째 수준</a:t>
            </a:r>
            <a:endParaRPr/>
          </a:p>
          <a:p>
            <a:pPr lvl="4">
              <a:lnSpc>
                <a:spcPct val="100000"/>
              </a:lnSpc>
              <a:buSzPct val="70000"/>
              <a:buFont typeface="Wingdings" charset="2"/>
              <a:buChar char="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다섯째 수준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제목 텍스트의 서식을 편집하려면 클릭하십시오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.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마스터 제목 스타일 편집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FC6E5EE-B939-42D9-8D01-F1B003A822B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2560" y="6540480"/>
            <a:ext cx="2998440" cy="27648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제목 텍스트의 서식을 편집하려면 클릭하십시오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.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마스터 제목 스타일 편집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55480" y="981000"/>
            <a:ext cx="10008720" cy="1520280"/>
          </a:xfrm>
          <a:prstGeom prst="rect">
            <a:avLst/>
          </a:prstGeom>
        </p:spPr>
        <p:txBody>
          <a:bodyPr lIns="103680" rIns="103680" tIns="51840" bIns="51840"/>
          <a:p>
            <a:pPr>
              <a:buSzPct val="45000"/>
              <a:buFont typeface="StarSymbol"/>
              <a:buChar char="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2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3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4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5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6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7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수준마스터 텍스트 스타일을 편집합니다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둘째 수준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2400">
                <a:solidFill>
                  <a:srgbClr val="333333"/>
                </a:solidFill>
                <a:latin typeface="맑은 고딕"/>
                <a:ea typeface="맑은 고딕"/>
              </a:rPr>
              <a:t>셋째 수준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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넷째 수준</a:t>
            </a:r>
            <a:endParaRPr/>
          </a:p>
          <a:p>
            <a:pPr lvl="4">
              <a:lnSpc>
                <a:spcPct val="100000"/>
              </a:lnSpc>
              <a:buSzPct val="70000"/>
              <a:buFont typeface="Wingdings" charset="2"/>
              <a:buChar char="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다섯째 수준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sldNum"/>
          </p:nvPr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8A509F5-42A3-4D82-AA60-98889576527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452600" y="2000160"/>
            <a:ext cx="81766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 algn="ctr">
              <a:lnSpc>
                <a:spcPct val="100000"/>
              </a:lnSpc>
            </a:pP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제 </a:t>
            </a: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6 </a:t>
            </a: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장 </a:t>
            </a: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Part 2 –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 </a:t>
            </a: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Process Control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01FDF9C-7F9B-457E-B88A-024128F91BB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2238480" y="3500280"/>
            <a:ext cx="6463800" cy="713880"/>
          </a:xfrm>
          <a:prstGeom prst="rect">
            <a:avLst/>
          </a:prstGeom>
        </p:spPr>
        <p:txBody>
          <a:bodyPr lIns="103680" rIns="103680" tIns="51840" bIns="51840" anchor="b"/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이번 장에서는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Process Control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에 대한 내용을 소개합니다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관련된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System Call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들도 함께 다룹니다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.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4A56C56-A159-4D55-A2AA-4092ECB7E14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1276200" y="1143000"/>
            <a:ext cx="8927640" cy="4122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fork1.c: result</a:t>
            </a:r>
            <a:endParaRPr/>
          </a:p>
        </p:txBody>
      </p:sp>
      <p:sp>
        <p:nvSpPr>
          <p:cNvPr id="172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1460520" y="1928880"/>
            <a:ext cx="8278560" cy="151524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$ ./a.out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 am process 10982 and my x is 1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 am process 10981 and my x is 1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2FCC169-28DD-4F8F-874A-BEFA3920657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1276200" y="1341360"/>
            <a:ext cx="8927640" cy="44874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/* fork2.c */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pid_t childpid;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childpid = fork();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if (childpid == -1){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printf("Failed to fork");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return 1;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if (childpid == 0)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printf("I am child %ld\n", (long)getpid());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else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printf("I am parent %ld\n", (long)getpid());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return 0;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176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51E433B-5EEE-4E25-81D0-431B071EC4E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1276200" y="1143000"/>
            <a:ext cx="8927640" cy="4122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fork2.c: results</a:t>
            </a:r>
            <a:endParaRPr/>
          </a:p>
        </p:txBody>
      </p:sp>
      <p:sp>
        <p:nvSpPr>
          <p:cNvPr id="179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1380960" y="1857240"/>
            <a:ext cx="8278560" cy="121392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$ ./a.out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 am child 10999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 am parent 10998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9099CF8-42C1-4959-B8EB-4508E9B8334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276200" y="1341360"/>
            <a:ext cx="8927640" cy="48319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 /* fork3.c */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Int main()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pid_t pid;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char *message;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int n;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printf(</a:t>
            </a:r>
            <a:r>
              <a:rPr b="1" lang="ko-KR" sz="1200">
                <a:solidFill>
                  <a:srgbClr val="333333"/>
                </a:solidFill>
                <a:latin typeface="Arial"/>
                <a:ea typeface="맑은 고딕"/>
              </a:rPr>
              <a:t>“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fork program starting\n</a:t>
            </a:r>
            <a:r>
              <a:rPr b="1" lang="ko-KR" sz="1200">
                <a:solidFill>
                  <a:srgbClr val="333333"/>
                </a:solidFill>
                <a:latin typeface="Arial"/>
                <a:ea typeface="맑은 고딕"/>
              </a:rPr>
              <a:t>”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pid = fork();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switch(pid)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case -1: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perror(</a:t>
            </a:r>
            <a:r>
              <a:rPr b="1" lang="ko-KR" sz="1200">
                <a:solidFill>
                  <a:srgbClr val="333333"/>
                </a:solidFill>
                <a:latin typeface="Arial"/>
                <a:ea typeface="맑은 고딕"/>
              </a:rPr>
              <a:t>“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fork failed</a:t>
            </a:r>
            <a:r>
              <a:rPr b="1" lang="ko-KR" sz="1200">
                <a:solidFill>
                  <a:srgbClr val="333333"/>
                </a:solidFill>
                <a:latin typeface="Arial"/>
                <a:ea typeface="맑은 고딕"/>
              </a:rPr>
              <a:t>”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exit(1);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case 0: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message = </a:t>
            </a:r>
            <a:r>
              <a:rPr b="1" lang="ko-KR" sz="1200">
                <a:solidFill>
                  <a:srgbClr val="333333"/>
                </a:solidFill>
                <a:latin typeface="Arial"/>
                <a:ea typeface="맑은 고딕"/>
              </a:rPr>
              <a:t>“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r>
              <a:rPr b="1" lang="ko-KR" sz="1200">
                <a:solidFill>
                  <a:srgbClr val="333333"/>
                </a:solidFill>
                <a:latin typeface="Arial"/>
                <a:ea typeface="맑은 고딕"/>
              </a:rPr>
              <a:t>”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n = 5;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default: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message = </a:t>
            </a:r>
            <a:r>
              <a:rPr b="1" lang="ko-KR" sz="1200">
                <a:solidFill>
                  <a:srgbClr val="333333"/>
                </a:solidFill>
                <a:latin typeface="Arial"/>
                <a:ea typeface="맑은 고딕"/>
              </a:rPr>
              <a:t>“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r>
              <a:rPr b="1" lang="ko-KR" sz="1200">
                <a:solidFill>
                  <a:srgbClr val="333333"/>
                </a:solidFill>
                <a:latin typeface="Arial"/>
                <a:ea typeface="맑은 고딕"/>
              </a:rPr>
              <a:t>”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n = 3;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for(;n &gt; 0; n--) {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puts(message);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sleep(1);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endParaRPr/>
          </a:p>
        </p:txBody>
      </p:sp>
      <p:sp>
        <p:nvSpPr>
          <p:cNvPr id="183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1A50EEB-AF03-4977-85BD-1F7DEE6BDDD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1276200" y="1214280"/>
            <a:ext cx="8927640" cy="38347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fork3.c: results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$ ./fork3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Fork program starting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</p:txBody>
      </p:sp>
      <p:sp>
        <p:nvSpPr>
          <p:cNvPr id="186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C4BF4B4-66AA-4560-A9CB-78EC90A8300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1309680" y="1071720"/>
            <a:ext cx="8927640" cy="25174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fork3.c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The parent process finishes before the child has printed all of its messages.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When the fork() is called, this program is divided into two separate processes.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The parent process is identified by a non-zero return from fork and is used to set a number of messages to print, each separated by one second.</a:t>
            </a:r>
            <a:endParaRPr/>
          </a:p>
        </p:txBody>
      </p:sp>
      <p:sp>
        <p:nvSpPr>
          <p:cNvPr id="189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0D2AE0A-E4AF-4CC1-A217-76894E82337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1238400" y="1224000"/>
            <a:ext cx="8927640" cy="17420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File sharing after fork()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Normal termination: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Parent and child share the same file descriptors as if dup() had been called on all open file descriptors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Parent and child share the same file offset</a:t>
            </a:r>
            <a:endParaRPr/>
          </a:p>
          <a:p>
            <a:r>
              <a:rPr lang="ko-KR">
                <a:solidFill>
                  <a:srgbClr val="333333"/>
                </a:solidFill>
                <a:latin typeface="Wingdings"/>
                <a:ea typeface="맑은 고딕"/>
              </a:rPr>
              <a:t>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Intermixed output from parent and child</a:t>
            </a:r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D2A5D2F-3D81-43D8-8F87-824A1FD5CDC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1238400" y="1224000"/>
            <a:ext cx="8927640" cy="26838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Handle descriptors after fork()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What happens if both parent and child write to the same file opened before fork()?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Parent waits for child to complete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File offsets updated by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Parent and child go their own way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Each closes the descriptors that it doesn’t need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Often the case with network servers</a:t>
            </a:r>
            <a:endParaRPr/>
          </a:p>
        </p:txBody>
      </p:sp>
      <p:sp>
        <p:nvSpPr>
          <p:cNvPr id="195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1451DAF-9976-45A6-9D10-D86882DC8E4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1238400" y="1071720"/>
            <a:ext cx="8927640" cy="4122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File Sharing after fork()</a:t>
            </a:r>
            <a:endParaRPr/>
          </a:p>
        </p:txBody>
      </p:sp>
      <p:sp>
        <p:nvSpPr>
          <p:cNvPr id="199" name="CustomShape 4"/>
          <p:cNvSpPr/>
          <p:nvPr/>
        </p:nvSpPr>
        <p:spPr>
          <a:xfrm>
            <a:off x="2379600" y="1983240"/>
            <a:ext cx="2091240" cy="166464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00" name="CustomShape 5"/>
          <p:cNvSpPr/>
          <p:nvPr/>
        </p:nvSpPr>
        <p:spPr>
          <a:xfrm>
            <a:off x="2381040" y="1714680"/>
            <a:ext cx="2155680" cy="548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MD개성체"/>
                <a:ea typeface="굴림체"/>
              </a:rPr>
              <a:t>parent process table entry</a:t>
            </a:r>
            <a:endParaRPr/>
          </a:p>
        </p:txBody>
      </p:sp>
      <p:sp>
        <p:nvSpPr>
          <p:cNvPr id="201" name="CustomShape 6"/>
          <p:cNvSpPr/>
          <p:nvPr/>
        </p:nvSpPr>
        <p:spPr>
          <a:xfrm>
            <a:off x="3049920" y="2459160"/>
            <a:ext cx="1362600" cy="101880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02" name="CustomShape 7"/>
          <p:cNvSpPr/>
          <p:nvPr/>
        </p:nvSpPr>
        <p:spPr>
          <a:xfrm>
            <a:off x="2957760" y="2239200"/>
            <a:ext cx="150228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file descriptors</a:t>
            </a:r>
            <a:endParaRPr/>
          </a:p>
        </p:txBody>
      </p:sp>
      <p:sp>
        <p:nvSpPr>
          <p:cNvPr id="203" name="Line 8"/>
          <p:cNvSpPr/>
          <p:nvPr/>
        </p:nvSpPr>
        <p:spPr>
          <a:xfrm>
            <a:off x="3049920" y="2687400"/>
            <a:ext cx="13600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04" name="CustomShape 9"/>
          <p:cNvSpPr/>
          <p:nvPr/>
        </p:nvSpPr>
        <p:spPr>
          <a:xfrm>
            <a:off x="2607120" y="2471760"/>
            <a:ext cx="4615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0:</a:t>
            </a:r>
            <a:endParaRPr/>
          </a:p>
        </p:txBody>
      </p:sp>
      <p:sp>
        <p:nvSpPr>
          <p:cNvPr id="205" name="Line 10"/>
          <p:cNvSpPr/>
          <p:nvPr/>
        </p:nvSpPr>
        <p:spPr>
          <a:xfrm>
            <a:off x="3051360" y="2932560"/>
            <a:ext cx="135576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06" name="CustomShape 11"/>
          <p:cNvSpPr/>
          <p:nvPr/>
        </p:nvSpPr>
        <p:spPr>
          <a:xfrm>
            <a:off x="2604240" y="2716920"/>
            <a:ext cx="4615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1:</a:t>
            </a:r>
            <a:endParaRPr/>
          </a:p>
        </p:txBody>
      </p:sp>
      <p:sp>
        <p:nvSpPr>
          <p:cNvPr id="207" name="Line 12"/>
          <p:cNvSpPr/>
          <p:nvPr/>
        </p:nvSpPr>
        <p:spPr>
          <a:xfrm>
            <a:off x="3049920" y="3164760"/>
            <a:ext cx="13600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08" name="CustomShape 13"/>
          <p:cNvSpPr/>
          <p:nvPr/>
        </p:nvSpPr>
        <p:spPr>
          <a:xfrm>
            <a:off x="2607120" y="2949120"/>
            <a:ext cx="4615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2:</a:t>
            </a:r>
            <a:endParaRPr/>
          </a:p>
        </p:txBody>
      </p:sp>
      <p:sp>
        <p:nvSpPr>
          <p:cNvPr id="209" name="CustomShape 14"/>
          <p:cNvSpPr/>
          <p:nvPr/>
        </p:nvSpPr>
        <p:spPr>
          <a:xfrm>
            <a:off x="3456720" y="3155400"/>
            <a:ext cx="586440" cy="2739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MD개성체"/>
                <a:ea typeface="굴림체"/>
              </a:rPr>
              <a:t>. . . .</a:t>
            </a:r>
            <a:endParaRPr/>
          </a:p>
        </p:txBody>
      </p:sp>
      <p:sp>
        <p:nvSpPr>
          <p:cNvPr id="210" name="CustomShape 15"/>
          <p:cNvSpPr/>
          <p:nvPr/>
        </p:nvSpPr>
        <p:spPr>
          <a:xfrm>
            <a:off x="3098880" y="2468880"/>
            <a:ext cx="12967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flags    ptr</a:t>
            </a:r>
            <a:endParaRPr/>
          </a:p>
        </p:txBody>
      </p:sp>
      <p:sp>
        <p:nvSpPr>
          <p:cNvPr id="211" name="Line 16"/>
          <p:cNvSpPr/>
          <p:nvPr/>
        </p:nvSpPr>
        <p:spPr>
          <a:xfrm>
            <a:off x="3823920" y="2459160"/>
            <a:ext cx="0" cy="70308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12" name="CustomShape 17"/>
          <p:cNvSpPr/>
          <p:nvPr/>
        </p:nvSpPr>
        <p:spPr>
          <a:xfrm>
            <a:off x="5313960" y="2129400"/>
            <a:ext cx="1670040" cy="71928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13" name="CustomShape 18"/>
          <p:cNvSpPr/>
          <p:nvPr/>
        </p:nvSpPr>
        <p:spPr>
          <a:xfrm>
            <a:off x="5262480" y="1909440"/>
            <a:ext cx="88668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file table</a:t>
            </a:r>
            <a:endParaRPr/>
          </a:p>
        </p:txBody>
      </p:sp>
      <p:sp>
        <p:nvSpPr>
          <p:cNvPr id="214" name="Line 19"/>
          <p:cNvSpPr/>
          <p:nvPr/>
        </p:nvSpPr>
        <p:spPr>
          <a:xfrm>
            <a:off x="5313600" y="2357640"/>
            <a:ext cx="1667520" cy="108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15" name="Line 20"/>
          <p:cNvSpPr/>
          <p:nvPr/>
        </p:nvSpPr>
        <p:spPr>
          <a:xfrm>
            <a:off x="5315040" y="2602440"/>
            <a:ext cx="166176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16" name="CustomShape 21"/>
          <p:cNvSpPr/>
          <p:nvPr/>
        </p:nvSpPr>
        <p:spPr>
          <a:xfrm>
            <a:off x="5301000" y="2139120"/>
            <a:ext cx="14353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status flags</a:t>
            </a:r>
            <a:endParaRPr/>
          </a:p>
        </p:txBody>
      </p:sp>
      <p:sp>
        <p:nvSpPr>
          <p:cNvPr id="217" name="CustomShape 22"/>
          <p:cNvSpPr/>
          <p:nvPr/>
        </p:nvSpPr>
        <p:spPr>
          <a:xfrm>
            <a:off x="5276160" y="2375640"/>
            <a:ext cx="173988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offset</a:t>
            </a:r>
            <a:endParaRPr/>
          </a:p>
        </p:txBody>
      </p:sp>
      <p:sp>
        <p:nvSpPr>
          <p:cNvPr id="218" name="CustomShape 23"/>
          <p:cNvSpPr/>
          <p:nvPr/>
        </p:nvSpPr>
        <p:spPr>
          <a:xfrm>
            <a:off x="5319720" y="2605320"/>
            <a:ext cx="10465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 ptr</a:t>
            </a:r>
            <a:endParaRPr/>
          </a:p>
        </p:txBody>
      </p:sp>
      <p:sp>
        <p:nvSpPr>
          <p:cNvPr id="219" name="CustomShape 24"/>
          <p:cNvSpPr/>
          <p:nvPr/>
        </p:nvSpPr>
        <p:spPr>
          <a:xfrm>
            <a:off x="5338440" y="3139920"/>
            <a:ext cx="1670040" cy="71928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20" name="Line 25"/>
          <p:cNvSpPr/>
          <p:nvPr/>
        </p:nvSpPr>
        <p:spPr>
          <a:xfrm>
            <a:off x="5338440" y="3368160"/>
            <a:ext cx="166752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21" name="Line 26"/>
          <p:cNvSpPr/>
          <p:nvPr/>
        </p:nvSpPr>
        <p:spPr>
          <a:xfrm>
            <a:off x="5339880" y="3612960"/>
            <a:ext cx="166176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22" name="CustomShape 27"/>
          <p:cNvSpPr/>
          <p:nvPr/>
        </p:nvSpPr>
        <p:spPr>
          <a:xfrm>
            <a:off x="5325480" y="3149640"/>
            <a:ext cx="14353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status flags</a:t>
            </a:r>
            <a:endParaRPr/>
          </a:p>
        </p:txBody>
      </p:sp>
      <p:sp>
        <p:nvSpPr>
          <p:cNvPr id="223" name="CustomShape 28"/>
          <p:cNvSpPr/>
          <p:nvPr/>
        </p:nvSpPr>
        <p:spPr>
          <a:xfrm>
            <a:off x="5301000" y="3386520"/>
            <a:ext cx="173988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offset</a:t>
            </a:r>
            <a:endParaRPr/>
          </a:p>
        </p:txBody>
      </p:sp>
      <p:sp>
        <p:nvSpPr>
          <p:cNvPr id="224" name="CustomShape 29"/>
          <p:cNvSpPr/>
          <p:nvPr/>
        </p:nvSpPr>
        <p:spPr>
          <a:xfrm>
            <a:off x="5344200" y="3616200"/>
            <a:ext cx="10465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 ptr</a:t>
            </a:r>
            <a:endParaRPr/>
          </a:p>
        </p:txBody>
      </p:sp>
      <p:sp>
        <p:nvSpPr>
          <p:cNvPr id="225" name="CustomShape 30"/>
          <p:cNvSpPr/>
          <p:nvPr/>
        </p:nvSpPr>
        <p:spPr>
          <a:xfrm>
            <a:off x="4321080" y="2229480"/>
            <a:ext cx="954360" cy="40068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26" name="CustomShape 31"/>
          <p:cNvSpPr/>
          <p:nvPr/>
        </p:nvSpPr>
        <p:spPr>
          <a:xfrm>
            <a:off x="7926120" y="1940040"/>
            <a:ext cx="1670040" cy="132624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27" name="CustomShape 32"/>
          <p:cNvSpPr/>
          <p:nvPr/>
        </p:nvSpPr>
        <p:spPr>
          <a:xfrm>
            <a:off x="7853400" y="1720080"/>
            <a:ext cx="126900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 table</a:t>
            </a:r>
            <a:endParaRPr/>
          </a:p>
        </p:txBody>
      </p:sp>
      <p:sp>
        <p:nvSpPr>
          <p:cNvPr id="228" name="Line 33"/>
          <p:cNvSpPr/>
          <p:nvPr/>
        </p:nvSpPr>
        <p:spPr>
          <a:xfrm>
            <a:off x="7927200" y="2418840"/>
            <a:ext cx="166752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29" name="Line 34"/>
          <p:cNvSpPr/>
          <p:nvPr/>
        </p:nvSpPr>
        <p:spPr>
          <a:xfrm>
            <a:off x="7927200" y="2942280"/>
            <a:ext cx="1661760" cy="1080"/>
          </a:xfrm>
          <a:prstGeom prst="line">
            <a:avLst/>
          </a:prstGeom>
          <a:ln cap="rnd" w="6480">
            <a:solidFill>
              <a:srgbClr val="333333"/>
            </a:solidFill>
            <a:custDash>
              <a:ds d="280000" sp="105000"/>
            </a:custDash>
            <a:round/>
          </a:ln>
        </p:spPr>
      </p:sp>
      <p:sp>
        <p:nvSpPr>
          <p:cNvPr id="230" name="CustomShape 35"/>
          <p:cNvSpPr/>
          <p:nvPr/>
        </p:nvSpPr>
        <p:spPr>
          <a:xfrm>
            <a:off x="7982640" y="1949760"/>
            <a:ext cx="1563840" cy="486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31" name="CustomShape 36"/>
          <p:cNvSpPr/>
          <p:nvPr/>
        </p:nvSpPr>
        <p:spPr>
          <a:xfrm>
            <a:off x="7936200" y="2446560"/>
            <a:ext cx="1563840" cy="486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32" name="CustomShape 37"/>
          <p:cNvSpPr/>
          <p:nvPr/>
        </p:nvSpPr>
        <p:spPr>
          <a:xfrm>
            <a:off x="8012880" y="2990880"/>
            <a:ext cx="156024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size</a:t>
            </a:r>
            <a:endParaRPr/>
          </a:p>
        </p:txBody>
      </p:sp>
      <p:sp>
        <p:nvSpPr>
          <p:cNvPr id="233" name="CustomShape 38"/>
          <p:cNvSpPr/>
          <p:nvPr/>
        </p:nvSpPr>
        <p:spPr>
          <a:xfrm>
            <a:off x="6854400" y="2198880"/>
            <a:ext cx="1073880" cy="52740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34" name="CustomShape 39"/>
          <p:cNvSpPr/>
          <p:nvPr/>
        </p:nvSpPr>
        <p:spPr>
          <a:xfrm>
            <a:off x="6969600" y="3609000"/>
            <a:ext cx="868320" cy="12348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35" name="CustomShape 40"/>
          <p:cNvSpPr/>
          <p:nvPr/>
        </p:nvSpPr>
        <p:spPr>
          <a:xfrm>
            <a:off x="2382480" y="4171680"/>
            <a:ext cx="2091240" cy="166464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36" name="CustomShape 41"/>
          <p:cNvSpPr/>
          <p:nvPr/>
        </p:nvSpPr>
        <p:spPr>
          <a:xfrm>
            <a:off x="3052800" y="4647600"/>
            <a:ext cx="1362600" cy="101880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37" name="CustomShape 42"/>
          <p:cNvSpPr/>
          <p:nvPr/>
        </p:nvSpPr>
        <p:spPr>
          <a:xfrm>
            <a:off x="2960640" y="4427640"/>
            <a:ext cx="150228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file descriptors</a:t>
            </a:r>
            <a:endParaRPr/>
          </a:p>
        </p:txBody>
      </p:sp>
      <p:sp>
        <p:nvSpPr>
          <p:cNvPr id="238" name="Line 43"/>
          <p:cNvSpPr/>
          <p:nvPr/>
        </p:nvSpPr>
        <p:spPr>
          <a:xfrm>
            <a:off x="3052800" y="4875840"/>
            <a:ext cx="13600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39" name="CustomShape 44"/>
          <p:cNvSpPr/>
          <p:nvPr/>
        </p:nvSpPr>
        <p:spPr>
          <a:xfrm>
            <a:off x="2610000" y="4660200"/>
            <a:ext cx="4615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0:</a:t>
            </a:r>
            <a:endParaRPr/>
          </a:p>
        </p:txBody>
      </p:sp>
      <p:sp>
        <p:nvSpPr>
          <p:cNvPr id="240" name="Line 45"/>
          <p:cNvSpPr/>
          <p:nvPr/>
        </p:nvSpPr>
        <p:spPr>
          <a:xfrm>
            <a:off x="3054240" y="5120640"/>
            <a:ext cx="135576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41" name="CustomShape 46"/>
          <p:cNvSpPr/>
          <p:nvPr/>
        </p:nvSpPr>
        <p:spPr>
          <a:xfrm>
            <a:off x="2607120" y="4905000"/>
            <a:ext cx="4615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1:</a:t>
            </a:r>
            <a:endParaRPr/>
          </a:p>
        </p:txBody>
      </p:sp>
      <p:sp>
        <p:nvSpPr>
          <p:cNvPr id="242" name="Line 47"/>
          <p:cNvSpPr/>
          <p:nvPr/>
        </p:nvSpPr>
        <p:spPr>
          <a:xfrm>
            <a:off x="3052800" y="5353200"/>
            <a:ext cx="13600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43" name="CustomShape 48"/>
          <p:cNvSpPr/>
          <p:nvPr/>
        </p:nvSpPr>
        <p:spPr>
          <a:xfrm>
            <a:off x="2610000" y="5137560"/>
            <a:ext cx="4615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2:</a:t>
            </a:r>
            <a:endParaRPr/>
          </a:p>
        </p:txBody>
      </p:sp>
      <p:sp>
        <p:nvSpPr>
          <p:cNvPr id="244" name="CustomShape 49"/>
          <p:cNvSpPr/>
          <p:nvPr/>
        </p:nvSpPr>
        <p:spPr>
          <a:xfrm>
            <a:off x="3459960" y="5343480"/>
            <a:ext cx="586440" cy="2739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MD개성체"/>
                <a:ea typeface="굴림체"/>
              </a:rPr>
              <a:t>. . . .</a:t>
            </a:r>
            <a:endParaRPr/>
          </a:p>
        </p:txBody>
      </p:sp>
      <p:sp>
        <p:nvSpPr>
          <p:cNvPr id="245" name="CustomShape 50"/>
          <p:cNvSpPr/>
          <p:nvPr/>
        </p:nvSpPr>
        <p:spPr>
          <a:xfrm>
            <a:off x="3101760" y="4657320"/>
            <a:ext cx="12967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flags    ptr</a:t>
            </a:r>
            <a:endParaRPr/>
          </a:p>
        </p:txBody>
      </p:sp>
      <p:sp>
        <p:nvSpPr>
          <p:cNvPr id="246" name="Line 51"/>
          <p:cNvSpPr/>
          <p:nvPr/>
        </p:nvSpPr>
        <p:spPr>
          <a:xfrm>
            <a:off x="3826800" y="4647600"/>
            <a:ext cx="0" cy="70272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47" name="CustomShape 52"/>
          <p:cNvSpPr/>
          <p:nvPr/>
        </p:nvSpPr>
        <p:spPr>
          <a:xfrm flipV="1">
            <a:off x="4334400" y="2865240"/>
            <a:ext cx="957240" cy="34344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48" name="CustomShape 53"/>
          <p:cNvSpPr/>
          <p:nvPr/>
        </p:nvSpPr>
        <p:spPr>
          <a:xfrm flipV="1">
            <a:off x="4350240" y="2380320"/>
            <a:ext cx="918000" cy="240804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49" name="CustomShape 54"/>
          <p:cNvSpPr/>
          <p:nvPr/>
        </p:nvSpPr>
        <p:spPr>
          <a:xfrm flipV="1">
            <a:off x="4331520" y="3069000"/>
            <a:ext cx="948600" cy="109656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50" name="CustomShape 55"/>
          <p:cNvSpPr/>
          <p:nvPr/>
        </p:nvSpPr>
        <p:spPr>
          <a:xfrm>
            <a:off x="2378160" y="3926520"/>
            <a:ext cx="2155680" cy="548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MD개성체"/>
                <a:ea typeface="굴림체"/>
              </a:rPr>
              <a:t>child process table entry</a:t>
            </a:r>
            <a:endParaRPr/>
          </a:p>
        </p:txBody>
      </p:sp>
      <p:sp>
        <p:nvSpPr>
          <p:cNvPr id="251" name="CustomShape 56"/>
          <p:cNvSpPr/>
          <p:nvPr/>
        </p:nvSpPr>
        <p:spPr>
          <a:xfrm>
            <a:off x="5329800" y="4124160"/>
            <a:ext cx="1670040" cy="71928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52" name="Line 57"/>
          <p:cNvSpPr/>
          <p:nvPr/>
        </p:nvSpPr>
        <p:spPr>
          <a:xfrm>
            <a:off x="5329800" y="4352400"/>
            <a:ext cx="166752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53" name="Line 58"/>
          <p:cNvSpPr/>
          <p:nvPr/>
        </p:nvSpPr>
        <p:spPr>
          <a:xfrm>
            <a:off x="5331240" y="4597200"/>
            <a:ext cx="166176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54" name="CustomShape 59"/>
          <p:cNvSpPr/>
          <p:nvPr/>
        </p:nvSpPr>
        <p:spPr>
          <a:xfrm>
            <a:off x="5316840" y="4133880"/>
            <a:ext cx="14353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status flags</a:t>
            </a:r>
            <a:endParaRPr/>
          </a:p>
        </p:txBody>
      </p:sp>
      <p:sp>
        <p:nvSpPr>
          <p:cNvPr id="255" name="CustomShape 60"/>
          <p:cNvSpPr/>
          <p:nvPr/>
        </p:nvSpPr>
        <p:spPr>
          <a:xfrm>
            <a:off x="5292360" y="4370760"/>
            <a:ext cx="173988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offset</a:t>
            </a:r>
            <a:endParaRPr/>
          </a:p>
        </p:txBody>
      </p:sp>
      <p:sp>
        <p:nvSpPr>
          <p:cNvPr id="256" name="CustomShape 61"/>
          <p:cNvSpPr/>
          <p:nvPr/>
        </p:nvSpPr>
        <p:spPr>
          <a:xfrm>
            <a:off x="5335560" y="4600440"/>
            <a:ext cx="104652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 ptr</a:t>
            </a:r>
            <a:endParaRPr/>
          </a:p>
        </p:txBody>
      </p:sp>
      <p:sp>
        <p:nvSpPr>
          <p:cNvPr id="257" name="CustomShape 62"/>
          <p:cNvSpPr/>
          <p:nvPr/>
        </p:nvSpPr>
        <p:spPr>
          <a:xfrm flipV="1">
            <a:off x="4369320" y="3316680"/>
            <a:ext cx="890280" cy="172440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58" name="CustomShape 63"/>
          <p:cNvSpPr/>
          <p:nvPr/>
        </p:nvSpPr>
        <p:spPr>
          <a:xfrm flipV="1">
            <a:off x="4366440" y="4251600"/>
            <a:ext cx="912240" cy="100476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59" name="CustomShape 64"/>
          <p:cNvSpPr/>
          <p:nvPr/>
        </p:nvSpPr>
        <p:spPr>
          <a:xfrm>
            <a:off x="7895520" y="3499200"/>
            <a:ext cx="1670040" cy="132624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60" name="Line 65"/>
          <p:cNvSpPr/>
          <p:nvPr/>
        </p:nvSpPr>
        <p:spPr>
          <a:xfrm>
            <a:off x="7896600" y="3978000"/>
            <a:ext cx="1667520" cy="108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61" name="Line 66"/>
          <p:cNvSpPr/>
          <p:nvPr/>
        </p:nvSpPr>
        <p:spPr>
          <a:xfrm>
            <a:off x="7896600" y="4501440"/>
            <a:ext cx="1661760" cy="1080"/>
          </a:xfrm>
          <a:prstGeom prst="line">
            <a:avLst/>
          </a:prstGeom>
          <a:ln cap="rnd" w="6480">
            <a:solidFill>
              <a:srgbClr val="333333"/>
            </a:solidFill>
            <a:custDash>
              <a:ds d="280000" sp="105000"/>
            </a:custDash>
            <a:round/>
          </a:ln>
        </p:spPr>
      </p:sp>
      <p:sp>
        <p:nvSpPr>
          <p:cNvPr id="262" name="CustomShape 67"/>
          <p:cNvSpPr/>
          <p:nvPr/>
        </p:nvSpPr>
        <p:spPr>
          <a:xfrm>
            <a:off x="7952040" y="3508920"/>
            <a:ext cx="1563840" cy="486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63" name="CustomShape 68"/>
          <p:cNvSpPr/>
          <p:nvPr/>
        </p:nvSpPr>
        <p:spPr>
          <a:xfrm>
            <a:off x="7905600" y="4005720"/>
            <a:ext cx="1563840" cy="486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64" name="CustomShape 69"/>
          <p:cNvSpPr/>
          <p:nvPr/>
        </p:nvSpPr>
        <p:spPr>
          <a:xfrm>
            <a:off x="7982280" y="4550040"/>
            <a:ext cx="156024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size</a:t>
            </a:r>
            <a:endParaRPr/>
          </a:p>
        </p:txBody>
      </p:sp>
      <p:sp>
        <p:nvSpPr>
          <p:cNvPr id="265" name="CustomShape 70"/>
          <p:cNvSpPr/>
          <p:nvPr/>
        </p:nvSpPr>
        <p:spPr>
          <a:xfrm>
            <a:off x="7864560" y="5058360"/>
            <a:ext cx="1670040" cy="132624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66" name="Line 71"/>
          <p:cNvSpPr/>
          <p:nvPr/>
        </p:nvSpPr>
        <p:spPr>
          <a:xfrm>
            <a:off x="7866000" y="5536800"/>
            <a:ext cx="166752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67" name="Line 72"/>
          <p:cNvSpPr/>
          <p:nvPr/>
        </p:nvSpPr>
        <p:spPr>
          <a:xfrm>
            <a:off x="7866000" y="6060240"/>
            <a:ext cx="1661760" cy="1440"/>
          </a:xfrm>
          <a:prstGeom prst="line">
            <a:avLst/>
          </a:prstGeom>
          <a:ln cap="rnd" w="6480">
            <a:solidFill>
              <a:srgbClr val="333333"/>
            </a:solidFill>
            <a:custDash>
              <a:ds d="280000" sp="105000"/>
            </a:custDash>
            <a:round/>
          </a:ln>
        </p:spPr>
      </p:sp>
      <p:sp>
        <p:nvSpPr>
          <p:cNvPr id="268" name="CustomShape 73"/>
          <p:cNvSpPr/>
          <p:nvPr/>
        </p:nvSpPr>
        <p:spPr>
          <a:xfrm>
            <a:off x="7921440" y="5068080"/>
            <a:ext cx="1563840" cy="486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69" name="CustomShape 74"/>
          <p:cNvSpPr/>
          <p:nvPr/>
        </p:nvSpPr>
        <p:spPr>
          <a:xfrm>
            <a:off x="7875000" y="5564880"/>
            <a:ext cx="1563840" cy="486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70" name="CustomShape 75"/>
          <p:cNvSpPr/>
          <p:nvPr/>
        </p:nvSpPr>
        <p:spPr>
          <a:xfrm>
            <a:off x="7951680" y="6109200"/>
            <a:ext cx="1560240" cy="243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size</a:t>
            </a:r>
            <a:endParaRPr/>
          </a:p>
        </p:txBody>
      </p:sp>
      <p:sp>
        <p:nvSpPr>
          <p:cNvPr id="271" name="CustomShape 76"/>
          <p:cNvSpPr/>
          <p:nvPr/>
        </p:nvSpPr>
        <p:spPr>
          <a:xfrm flipV="1">
            <a:off x="6902640" y="4750560"/>
            <a:ext cx="947160" cy="36144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72" name="CustomShape 77"/>
          <p:cNvSpPr/>
          <p:nvPr/>
        </p:nvSpPr>
        <p:spPr>
          <a:xfrm>
            <a:off x="5426280" y="692640"/>
            <a:ext cx="5816880" cy="1002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V-node: virtual node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   </a:t>
            </a: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- independent from the physical file system such as files (i-node) in disk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   </a:t>
            </a: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- can be actual file system (inode), or network one, …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   </a:t>
            </a: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- just one vnode exists for every physical file that is opened.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   </a:t>
            </a: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- </a:t>
            </a:r>
            <a:r>
              <a:rPr lang="en-US" sz="1200">
                <a:solidFill>
                  <a:srgbClr val="000000"/>
                </a:solidFill>
                <a:latin typeface="Malgun Gothic"/>
                <a:ea typeface="Malgun Gothic"/>
              </a:rPr>
              <a:t>contains a pointer to the file's inode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DE13192-AF24-4517-9A22-229FAA4CBC5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275" name="TextShape 3"/>
          <p:cNvSpPr txBox="1"/>
          <p:nvPr/>
        </p:nvSpPr>
        <p:spPr>
          <a:xfrm>
            <a:off x="1309680" y="733320"/>
            <a:ext cx="8927640" cy="60998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Properties inherited to the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real user and group ID, effective user and group ID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supplementary group IDs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every user must be a member of at least one group, which is identified by the numeric GID of the user's entry in /etc/passwd. This group is referred to as the primary group ID.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A user may be listed as member of additional groups in the relevant entries in the /etc/group; the IDs of these groups are referred to as supplementary group IDs.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process group ID, session ID,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Session id, or token is a piece of data that is used in network communications (often over HTTP) to identify a session, a series of related message exchanges.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set-user-ID and set-group ID flags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current working directory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root directory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file mode creation mask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signal mask and dispositions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the close-on-exec flag for any open file descriptors – “exec”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실행시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close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하라는 의미로 이에 해당하는 파일은 오픈하지 않는다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environment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attached shared memory segments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resource limits - </a:t>
            </a:r>
            <a:r>
              <a:rPr lang="ko-KR" sz="1200">
                <a:solidFill>
                  <a:srgbClr val="333333"/>
                </a:solidFill>
                <a:latin typeface="맑은 고딕"/>
                <a:ea typeface="맑은 고딕"/>
              </a:rPr>
              <a:t>time(seconds) unlimited, file(blocks) 2097151, data(kbytes) unlimited, …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84977E9-0D13-49F9-8367-C1537620C0F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917640" y="1117440"/>
            <a:ext cx="9286560" cy="37364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Process Identifiers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fork()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vfork()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exit() 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wait() waitpid()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Race Conditions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exec 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Changing User IDs and Group IDs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system()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Process Times</a:t>
            </a:r>
            <a:endParaRPr/>
          </a:p>
        </p:txBody>
      </p:sp>
      <p:sp>
        <p:nvSpPr>
          <p:cNvPr id="119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제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장 목차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8787773-F8C7-49D6-87D7-E0FAD4B0237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278" name="TextShape 3"/>
          <p:cNvSpPr txBox="1"/>
          <p:nvPr/>
        </p:nvSpPr>
        <p:spPr>
          <a:xfrm>
            <a:off x="1309680" y="1000080"/>
            <a:ext cx="8927640" cy="31575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Properties NOT inherited to the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the return value from fork()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the process ID’s are different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file locks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a mechanism that restricts access to a computer file by allowing only one user or process access at any specific time.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Systems implement locking to prevent the classic interceding update scenario (see race condition).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pending alarms are cleared for the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the set of pending signals for the child is set to the empty set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CF16AE5-CA4C-4F43-AEF9-7C12B2C0759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6.3 vfork()</a:t>
            </a:r>
            <a:endParaRPr/>
          </a:p>
        </p:txBody>
      </p:sp>
      <p:sp>
        <p:nvSpPr>
          <p:cNvPr id="281" name="TextShape 3"/>
          <p:cNvSpPr txBox="1"/>
          <p:nvPr/>
        </p:nvSpPr>
        <p:spPr>
          <a:xfrm>
            <a:off x="1309680" y="1214280"/>
            <a:ext cx="8927640" cy="54230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vfork()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도 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fork()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처럼 자식 프로세스를 생성합니다만 다른 점은 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fork()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가 광역이든 지역이든 메모리 공간까지 똑 같은 복사본을 만들고 부모와 자식이 서로 다른 메모리 공간을 사용하지만 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vfork()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는 프로세스만 만들고 부모의 메모리 공간을 그대로 이용합니다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Creates a new process only to exec a new program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No copy of parent's address space for child (not needed!)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Before exec, child runs in "address space of parent“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Efficient in paged virtual memory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Child runs first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Parent waits until child exec or exit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Then the parent resume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Deadlock possible if the child waits for something from the parent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Not useful anymore because of the “fork” advancement.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8A89C12-8554-4C5A-8646-D197E4A70E5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7.3 vfork()</a:t>
            </a:r>
            <a:endParaRPr/>
          </a:p>
        </p:txBody>
      </p:sp>
      <p:sp>
        <p:nvSpPr>
          <p:cNvPr id="284" name="TextShape 3"/>
          <p:cNvSpPr txBox="1"/>
          <p:nvPr/>
        </p:nvSpPr>
        <p:spPr>
          <a:xfrm>
            <a:off x="1309680" y="1214280"/>
            <a:ext cx="8927640" cy="51458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 &lt;sys/types.h&gt;  /* vfork1.c */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 &lt;stdio.h&gt;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 &lt;stdlib.h&gt;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int    glob = 6;    /* external variable in initialized data */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int    var;    /* automatic variable on the stack */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pid_t  pid;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var = 88;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printf("before vfork\n");  /* we don't flush stdio */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if ( (pid = vfork()) &lt; 0)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perror("vfork error");  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else if (pid == 0) {    /* child */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glob++;          /* modify parent's variables */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var++;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_exit(0);        /* child terminates */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/* parent */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printf("pid = %d, glob = %d, var = %d\n", getpid(), glob, var);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A8106EC-7F9E-425D-8004-4D2B0781D85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1238400" y="1214280"/>
            <a:ext cx="8927640" cy="20743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vfork1.c: Results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Increments by child appear in parent address space</a:t>
            </a:r>
            <a:endParaRPr/>
          </a:p>
          <a:p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$ ./a.out</a:t>
            </a:r>
            <a:endParaRPr/>
          </a:p>
          <a:p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before vfork</a:t>
            </a:r>
            <a:endParaRPr/>
          </a:p>
          <a:p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pid = 607, glob = 7, var = 89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7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6.3 vfork()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CB3A0E4-6A82-4487-8DF7-FBB61E86B88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1166760" y="1133640"/>
            <a:ext cx="8927640" cy="37425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 process can terminate in 5 ways: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Normal Termination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Executing the return from the main(). Same as calling exit()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exit()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_exit()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Abnormal Termination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calling abort() (generates SIGABRT signal)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process receives signals generated by itself (by abort()) or by other processes</a:t>
            </a:r>
            <a:endParaRPr/>
          </a:p>
          <a:p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Regardless of how a process terminates, the same code in the kernel is eventually executed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it closes all the open descriptors for the process 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release memory, and so on</a:t>
            </a:r>
            <a:endParaRPr/>
          </a:p>
        </p:txBody>
      </p:sp>
      <p:sp>
        <p:nvSpPr>
          <p:cNvPr id="290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6.4 exit() </a:t>
            </a:r>
            <a:r>
              <a:rPr lang="ko-KR" sz="2400">
                <a:solidFill>
                  <a:srgbClr val="333333"/>
                </a:solidFill>
                <a:latin typeface="Arial"/>
                <a:ea typeface="휴먼엑스포"/>
              </a:rPr>
              <a:t>: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 Process Termination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DB6C1E5-B34C-43B8-BF92-F68F1D9DC1E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1309680" y="1214280"/>
            <a:ext cx="8927640" cy="31453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Exit status: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Argument of  exit(), _exit()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The return value from  main()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Info about how a process is terminated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Passed from the child process to its parent process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Termination status: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Normal termination: Exit status </a:t>
            </a:r>
            <a:r>
              <a:rPr lang="ko-KR">
                <a:solidFill>
                  <a:srgbClr val="333333"/>
                </a:solidFill>
                <a:latin typeface="Wingdings"/>
                <a:ea typeface="맑은 고딕"/>
              </a:rPr>
              <a:t>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Termination status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Abnormal termination: kernel indicates reason </a:t>
            </a:r>
            <a:r>
              <a:rPr lang="ko-KR">
                <a:solidFill>
                  <a:srgbClr val="333333"/>
                </a:solidFill>
                <a:latin typeface="Wingdings"/>
                <a:ea typeface="맑은 고딕"/>
              </a:rPr>
              <a:t>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Termination status</a:t>
            </a:r>
            <a:endParaRPr/>
          </a:p>
        </p:txBody>
      </p:sp>
      <p:sp>
        <p:nvSpPr>
          <p:cNvPr id="293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6.4 exit() : Termination status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0BD35D3-45FF-4EEE-B07C-AEBA06BDA55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1309680" y="1285920"/>
            <a:ext cx="8927640" cy="33422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Parent can obtain the termination status of the child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by wait() or waitpid()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What if parent terminates before child?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init becomes the parent of the child process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Suppose child terminates first, but parent does not “wait()” or “waitpid()”.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Minimal info of dead child process (pid, termination status, CPU time) is kept by the kernel for the parent to call wait() or waitpid()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Zombie: Process that has finished but whose parent has not yet waited for it</a:t>
            </a:r>
            <a:endParaRPr/>
          </a:p>
        </p:txBody>
      </p:sp>
      <p:sp>
        <p:nvSpPr>
          <p:cNvPr id="296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6.4 exit() : Termination status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96FDFD8-46FD-4782-8802-839C9B8DC12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1309680" y="1285920"/>
            <a:ext cx="8927640" cy="37670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When a child terminates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Kernel sends SIGCHLD signal to the parent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an asynchronous event</a:t>
            </a:r>
            <a:endParaRPr/>
          </a:p>
          <a:p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Actions taken by the parent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Default action: </a:t>
            </a:r>
            <a:r>
              <a:rPr lang="ko-KR">
                <a:solidFill>
                  <a:srgbClr val="333333"/>
                </a:solidFill>
                <a:latin typeface="Times New Roman"/>
                <a:ea typeface="맑은 고딕"/>
              </a:rPr>
              <a:t>“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ignore</a:t>
            </a:r>
            <a:r>
              <a:rPr lang="ko-KR">
                <a:solidFill>
                  <a:srgbClr val="333333"/>
                </a:solidFill>
                <a:latin typeface="Times New Roman"/>
                <a:ea typeface="맑은 고딕"/>
              </a:rPr>
              <a:t>”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Alternatively, the parent can call signal handlers defined by users</a:t>
            </a:r>
            <a:endParaRPr/>
          </a:p>
          <a:p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 process that calls wait or waitpid can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block (if its children are still running), or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return immediately with the termination status of a child, or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return immediately with an error (if it doesn</a:t>
            </a:r>
            <a:r>
              <a:rPr lang="ko-KR">
                <a:solidFill>
                  <a:srgbClr val="333333"/>
                </a:solidFill>
                <a:latin typeface="Times New Roman"/>
                <a:ea typeface="맑은 고딕"/>
              </a:rPr>
              <a:t>’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 have any child processes)</a:t>
            </a:r>
            <a:endParaRPr/>
          </a:p>
        </p:txBody>
      </p:sp>
      <p:sp>
        <p:nvSpPr>
          <p:cNvPr id="299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4D2CD8C-81AB-4A21-B544-0012C60A123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1309680" y="3357720"/>
            <a:ext cx="8927640" cy="18158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statloc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a pointer to an integer address to store the termination status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Wait() blocks until all the children are finished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Waitpid() can choose not to block.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It can have a number of options</a:t>
            </a:r>
            <a:endParaRPr/>
          </a:p>
        </p:txBody>
      </p:sp>
      <p:sp>
        <p:nvSpPr>
          <p:cNvPr id="302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7.5 wait() / waitpid()</a:t>
            </a:r>
            <a:endParaRPr/>
          </a:p>
        </p:txBody>
      </p:sp>
      <p:sp>
        <p:nvSpPr>
          <p:cNvPr id="303" name="CustomShape 4"/>
          <p:cNvSpPr/>
          <p:nvPr/>
        </p:nvSpPr>
        <p:spPr>
          <a:xfrm>
            <a:off x="1460520" y="1251000"/>
            <a:ext cx="8278560" cy="18435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&lt;sys/wait.h&gt;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wait(int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statloc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waitpid(pid_t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pid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statloc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options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Both return: process ID if OK, 0, or -1 on error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1744391-7F47-4E3A-A3C6-7805E741F34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1166760" y="1071720"/>
            <a:ext cx="8927640" cy="3816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Macros to examine the termination status – mutually exclusive “WIF…”</a:t>
            </a:r>
            <a:endParaRPr/>
          </a:p>
        </p:txBody>
      </p:sp>
      <p:sp>
        <p:nvSpPr>
          <p:cNvPr id="306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  <p:graphicFrame>
        <p:nvGraphicFramePr>
          <p:cNvPr id="307" name="Table 4"/>
          <p:cNvGraphicFramePr/>
          <p:nvPr/>
        </p:nvGraphicFramePr>
        <p:xfrm>
          <a:off x="1595520" y="1484640"/>
          <a:ext cx="8434080" cy="5004360"/>
        </p:xfrm>
        <a:graphic>
          <a:graphicData uri="http://schemas.openxmlformats.org/drawingml/2006/table">
            <a:tbl>
              <a:tblPr/>
              <a:tblGrid>
                <a:gridCol w="2614320"/>
                <a:gridCol w="5819760"/>
              </a:tblGrid>
              <a:tr h="403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Macro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1819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WIFEXITED(status)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True if child is terminated normally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WEXITSATUS(status): get exit status (low-order 8 bits)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The process that exits returns a status code. This exit status has type int in the source (either as return value from main, or as argument to exit), however, the value should be between 0 and 255.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The wait and waitpid system calls also provide a status back to the caller. This status is different; the low-order 8 bits of the original exit status are now in bits 15 through 8. I assume the documentation says WEXITSTATUS returns the "low-order 8 bits" because that was the packing of the exit status from the perspective of the exiting process.</a:t>
                      </a:r>
                      <a:endParaRPr/>
                    </a:p>
                  </a:txBody>
                  <a:tcPr/>
                </a:tc>
              </a:tr>
              <a:tr h="1718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WIFSIGNALED(status)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True if child is terminated abnormally (by receipt of a signal)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WTERMSIG(status): fetch the signal number that caused the termination.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WCOREDUMP(status): true if a core file was generated</a:t>
                      </a:r>
                      <a:endParaRPr/>
                    </a:p>
                  </a:txBody>
                  <a:tcPr/>
                </a:tc>
              </a:tr>
              <a:tr h="1062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WIFSTOPPED(status)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True if child is currently stopped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WSTOPSIG(status): fetch the signal number that caused the stop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2F4B7E6-7283-4ECF-A6E3-32C25A736B2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1335240" y="1147680"/>
            <a:ext cx="8927640" cy="21110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Every process has a unique process ID, a nonnegative integer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Process ID 0 : </a:t>
            </a: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swapper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(scheduler process)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system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part of the kernel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no program on disk corresponds to this process</a:t>
            </a: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6.1 Process Identifiers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D34C1CC-FFE2-4089-8B51-3E2625EAF58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1166760" y="1071720"/>
            <a:ext cx="8927640" cy="4122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Macros to examine the termination status</a:t>
            </a:r>
            <a:endParaRPr/>
          </a:p>
        </p:txBody>
      </p:sp>
      <p:sp>
        <p:nvSpPr>
          <p:cNvPr id="310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7.5 wait() / waitpid()</a:t>
            </a:r>
            <a:endParaRPr/>
          </a:p>
        </p:txBody>
      </p:sp>
      <p:graphicFrame>
        <p:nvGraphicFramePr>
          <p:cNvPr id="311" name="Table 4"/>
          <p:cNvGraphicFramePr/>
          <p:nvPr/>
        </p:nvGraphicFramePr>
        <p:xfrm>
          <a:off x="1380960" y="1714680"/>
          <a:ext cx="9000720" cy="2569320"/>
        </p:xfrm>
        <a:graphic>
          <a:graphicData uri="http://schemas.openxmlformats.org/drawingml/2006/table">
            <a:tbl>
              <a:tblPr/>
              <a:tblGrid>
                <a:gridCol w="3115440"/>
                <a:gridCol w="5885280"/>
              </a:tblGrid>
              <a:tr h="373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Macro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747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WEXITSTATUS(stat_val)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If WIFEXITED is non-zero, this returns child exit code. </a:t>
                      </a:r>
                      <a:endParaRPr/>
                    </a:p>
                  </a:txBody>
                  <a:tcPr/>
                </a:tc>
              </a:tr>
              <a:tr h="826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WTERMSIG(stat_val)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If WIFSIGNALED is non-zero, this returns a signal number.</a:t>
                      </a:r>
                      <a:endParaRPr/>
                    </a:p>
                  </a:txBody>
                  <a:tcPr/>
                </a:tc>
              </a:tr>
              <a:tr h="622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WSTOPSIG(stat_val)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If WIFSTOPPED is non-zero, this returns a signal number.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D40530B-DC16-4993-8C26-580B4943932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1166760" y="1000080"/>
            <a:ext cx="8927640" cy="5422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 /* wait1.c */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#include &lt;sys/wait.h&gt;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pid_t pid;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char *message;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int n;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int exit_code;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printf("fork program starting\n");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pid = fork();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switch(pid)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case -1: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perror("fork failed");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exit(1);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case 0: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message = "This is the child";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n = 5;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exit_code = 37;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default: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message = "This is the parent";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n = 3;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exit_code = 0;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}       </a:t>
            </a:r>
            <a:endParaRPr/>
          </a:p>
        </p:txBody>
      </p:sp>
      <p:sp>
        <p:nvSpPr>
          <p:cNvPr id="314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7F94498-C038-45C8-8578-0742F33D0D4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1166760" y="1187280"/>
            <a:ext cx="8927640" cy="40564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for(; n &gt; 0; n--) {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puts(message);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if (pid != 0) {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int stat_val;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pid_t child_pid;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child_pid = wait(&amp;stat_val);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printf("Child has finished: PID = %d\n", child_pid);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if(WIFEXITED(stat_val))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printf("Child exited with code %d\n",                  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WEXITSTATUS(stat_val));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printf("Child terminated abnormally\n");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exit(exit_code);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317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BB9CB89-69F4-4049-B000-9995D559C5E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1166760" y="1143000"/>
            <a:ext cx="8927640" cy="37609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wait1.c: Results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$ ./wait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fork program starting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Child has finished: PID = 11077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Child exited with code 37</a:t>
            </a:r>
            <a:endParaRPr/>
          </a:p>
        </p:txBody>
      </p:sp>
      <p:sp>
        <p:nvSpPr>
          <p:cNvPr id="320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12A719E-32C6-4225-B5A9-AA6D71208CE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1166760" y="1143000"/>
            <a:ext cx="8927640" cy="22406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wait1.c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The parent process uses the wait system call to suspend its own execution until status information becomes available for a child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This happens when the child calls exit; we gave it an exit code of 37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The parent then continues, determines that the child terminated normally by testing the return value of the wait call and extracts the exit code from the status information</a:t>
            </a:r>
            <a:endParaRPr/>
          </a:p>
        </p:txBody>
      </p:sp>
      <p:sp>
        <p:nvSpPr>
          <p:cNvPr id="323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6D65E77-49FD-4167-99AA-6ED93106DCE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1166760" y="1143000"/>
            <a:ext cx="8927640" cy="44010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waitpid()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waits for one particular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provides a nonblocking version of wait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supports job control (with the WUNTRACED option)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the </a:t>
            </a: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pid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argument for waitpid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-1  : waits for any child process, wait()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&gt; 0 : waits for the child process whose process ID equals </a:t>
            </a:r>
            <a:r>
              <a:rPr i="1" lang="ko-KR">
                <a:solidFill>
                  <a:srgbClr val="333333"/>
                </a:solidFill>
                <a:latin typeface="맑은 고딕"/>
                <a:ea typeface="맑은 고딕"/>
              </a:rPr>
              <a:t>pid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0   : waits for any child whose process GID equals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    that of the calling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&lt; -1 : waits for any child whose process GID equals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     the absolute value of </a:t>
            </a:r>
            <a:r>
              <a:rPr i="1" lang="ko-KR">
                <a:solidFill>
                  <a:srgbClr val="333333"/>
                </a:solidFill>
                <a:latin typeface="맑은 고딕"/>
                <a:ea typeface="맑은 고딕"/>
              </a:rPr>
              <a:t>pid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6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A779B28-B410-46D0-A78E-815B785F8C8F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1166760" y="1143000"/>
            <a:ext cx="8927640" cy="35823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the </a:t>
            </a: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options -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constants for waitpid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WNOHANG 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does not block if a child specified by </a:t>
            </a:r>
            <a:r>
              <a:rPr i="1" lang="ko-KR">
                <a:solidFill>
                  <a:srgbClr val="333333"/>
                </a:solidFill>
                <a:latin typeface="맑은 고딕"/>
                <a:ea typeface="맑은 고딕"/>
              </a:rPr>
              <a:t>pid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is not immediately available, return 0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WUNTRACED: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returns the status of any stopped child specified by </a:t>
            </a:r>
            <a:r>
              <a:rPr i="1" lang="ko-KR">
                <a:solidFill>
                  <a:srgbClr val="333333"/>
                </a:solidFill>
                <a:latin typeface="맑은 고딕"/>
                <a:ea typeface="맑은 고딕"/>
              </a:rPr>
              <a:t>pid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if its status has not reported yet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9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E89A9F9-DA4F-4E01-8AF1-D4E126DE010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31" name="TextShape 2"/>
          <p:cNvSpPr txBox="1"/>
          <p:nvPr/>
        </p:nvSpPr>
        <p:spPr>
          <a:xfrm>
            <a:off x="1238400" y="1071720"/>
            <a:ext cx="8927640" cy="4122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waitpid.c</a:t>
            </a:r>
            <a:endParaRPr/>
          </a:p>
        </p:txBody>
      </p:sp>
      <p:sp>
        <p:nvSpPr>
          <p:cNvPr id="332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  <p:sp>
        <p:nvSpPr>
          <p:cNvPr id="333" name="TextShape 4"/>
          <p:cNvSpPr txBox="1"/>
          <p:nvPr/>
        </p:nvSpPr>
        <p:spPr>
          <a:xfrm>
            <a:off x="1523880" y="1571760"/>
            <a:ext cx="8927640" cy="38347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#include &lt;sys/types.h&gt;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#include &lt;sys/wait.h&gt;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int main(){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int pid;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int status;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pid = fork();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if (pid &lt; 0){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perror("fork error : ");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if (pid == 0){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printf("I am Child\n");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sleep(2);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return 2;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 sz="1200">
                <a:solidFill>
                  <a:srgbClr val="333333"/>
                </a:solidFill>
                <a:latin typeface="HY중고딕"/>
                <a:ea typeface="HY중고딕"/>
              </a:rPr>
              <a:t>}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3A7026B-8873-4C2D-A27C-7A581B5F9C4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35" name="TextShape 2"/>
          <p:cNvSpPr txBox="1"/>
          <p:nvPr/>
        </p:nvSpPr>
        <p:spPr>
          <a:xfrm>
            <a:off x="1238400" y="1071720"/>
            <a:ext cx="8927640" cy="4122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waitpid.c (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계속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</p:txBody>
      </p:sp>
      <p:sp>
        <p:nvSpPr>
          <p:cNvPr id="336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  <p:sp>
        <p:nvSpPr>
          <p:cNvPr id="337" name="CustomShape 4"/>
          <p:cNvSpPr/>
          <p:nvPr/>
        </p:nvSpPr>
        <p:spPr>
          <a:xfrm>
            <a:off x="1595520" y="1643040"/>
            <a:ext cx="6143400" cy="349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else{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printf("Parent: wait (%d)\n", pid);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waitpid(pid, &amp;status, 0);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if (WIFEXITED(status)){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정상종료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\n");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리턴값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%d\n", WEXITSTATUS(status));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else if (WIFSIGNALED(status)){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신호받았음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\n");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신호번호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%d\n", WTERMSIG(status));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6B073BE-EB15-4B1A-AAEC-BF7B160B35C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39" name="TextShape 2"/>
          <p:cNvSpPr txBox="1"/>
          <p:nvPr/>
        </p:nvSpPr>
        <p:spPr>
          <a:xfrm>
            <a:off x="1238400" y="1227240"/>
            <a:ext cx="8927640" cy="25365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waitpid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의 결과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[@localhost te]$ ./a.out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I am Child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Parent: wait (4757)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정상종료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리턴값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2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340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25E18B5-5C90-49FB-A733-7A56EC70296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335240" y="1147680"/>
            <a:ext cx="8927640" cy="36068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Process ID 1:  </a:t>
            </a: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init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invoked by the kernel at the end of the bootstrap procedure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/etc/init  or  /sbin/init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reads the system-dependent initialization files (/etc/rc*)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brings the system to a certain state (multi-user)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a normal user process but runs with super-user privileges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PID 1 is immortal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Process ID 2:  </a:t>
            </a: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pagedaemon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supports the paging of the virtual memory system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kernel process</a:t>
            </a: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6.1 Process Identifiers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5CD227D-80FD-4AC4-AFB7-9DF98C6ADF9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1238400" y="1214280"/>
            <a:ext cx="8927640" cy="10893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자식 프로세스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10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개를 차례대로 생성한 후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waitpid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를 사용하여 생성된 순서대로 거두어 들이는 프로그램을 작성하라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turnin lab7 waitpid1.c</a:t>
            </a:r>
            <a:endParaRPr/>
          </a:p>
        </p:txBody>
      </p:sp>
      <p:sp>
        <p:nvSpPr>
          <p:cNvPr id="343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Lab #7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8A37D09-E3D0-46FF-9577-B461F13D400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45" name="TextShape 2"/>
          <p:cNvSpPr txBox="1"/>
          <p:nvPr/>
        </p:nvSpPr>
        <p:spPr>
          <a:xfrm>
            <a:off x="1238400" y="1227240"/>
            <a:ext cx="8927640" cy="32929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Multiple processes share some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Outcome depends on the order of their execution (i.e. RACE)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After fork(), we cannot predict if the parent or the child runs first!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The order of execution depends on: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system load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kernel</a:t>
            </a:r>
            <a:r>
              <a:rPr lang="ko-KR">
                <a:solidFill>
                  <a:srgbClr val="333333"/>
                </a:solidFill>
                <a:latin typeface="Times New Roman"/>
                <a:ea typeface="맑은 고딕"/>
              </a:rPr>
              <a:t>’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 scheduling algorithm</a:t>
            </a:r>
            <a:endParaRPr/>
          </a:p>
        </p:txBody>
      </p:sp>
      <p:sp>
        <p:nvSpPr>
          <p:cNvPr id="346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A1EA00B-EF7C-49C7-95FD-78D353ECB7B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1238400" y="1227240"/>
            <a:ext cx="8927640" cy="35269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Race condition problems are hard to detect because they work "most of the time"!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For parent to wait for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call  wait, waitpid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For child to wait for parent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Polling : wastes CPU time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Use signals or other IPC methods</a:t>
            </a:r>
            <a:endParaRPr/>
          </a:p>
          <a:p>
            <a:endParaRPr/>
          </a:p>
        </p:txBody>
      </p:sp>
      <p:sp>
        <p:nvSpPr>
          <p:cNvPr id="349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34F64CB-4331-4C77-914B-D5CEEA99B1A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51" name="TextShape 2"/>
          <p:cNvSpPr txBox="1"/>
          <p:nvPr/>
        </p:nvSpPr>
        <p:spPr>
          <a:xfrm>
            <a:off x="1238400" y="1227240"/>
            <a:ext cx="8927640" cy="31453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After fork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parent and child both need to do something on its own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e.g. parent: write a record in a log file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e.g. child: creates a log file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Parent and child need to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TELL each other when its initial set of operations are done, and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WAIT for each other to complete</a:t>
            </a:r>
            <a:endParaRPr/>
          </a:p>
          <a:p>
            <a:endParaRPr/>
          </a:p>
        </p:txBody>
      </p:sp>
      <p:sp>
        <p:nvSpPr>
          <p:cNvPr id="352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E4B15C9-0D19-47C6-A99D-53E3C928ACEF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54" name="TextShape 2"/>
          <p:cNvSpPr txBox="1"/>
          <p:nvPr/>
        </p:nvSpPr>
        <p:spPr>
          <a:xfrm>
            <a:off x="1166760" y="1000080"/>
            <a:ext cx="8927640" cy="3816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TELL and WAIT</a:t>
            </a:r>
            <a:endParaRPr/>
          </a:p>
        </p:txBody>
      </p:sp>
      <p:sp>
        <p:nvSpPr>
          <p:cNvPr id="355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  <p:sp>
        <p:nvSpPr>
          <p:cNvPr id="356" name="CustomShape 4"/>
          <p:cNvSpPr/>
          <p:nvPr/>
        </p:nvSpPr>
        <p:spPr>
          <a:xfrm>
            <a:off x="2381400" y="1704960"/>
            <a:ext cx="8000640" cy="43102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#include </a:t>
            </a:r>
            <a:r>
              <a:rPr lang="en-US">
                <a:solidFill>
                  <a:srgbClr val="333333"/>
                </a:solidFill>
                <a:latin typeface="바탕체"/>
                <a:ea typeface="굴림체"/>
              </a:rPr>
              <a:t>“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ourhdr.h</a:t>
            </a:r>
            <a:r>
              <a:rPr lang="en-US">
                <a:solidFill>
                  <a:srgbClr val="333333"/>
                </a:solidFill>
                <a:latin typeface="바탕체"/>
                <a:ea typeface="굴림체"/>
              </a:rPr>
              <a:t>”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#include “tellwait.h”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TELL_WAIT(); /* setup for TELL_XXX and WAIT_XXX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if ( (pid = fork()) &lt; 0 ) 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err_sys(</a:t>
            </a:r>
            <a:r>
              <a:rPr lang="en-US">
                <a:solidFill>
                  <a:srgbClr val="333333"/>
                </a:solidFill>
                <a:latin typeface="바탕체"/>
                <a:ea typeface="굴림체"/>
              </a:rPr>
              <a:t>“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fork error</a:t>
            </a:r>
            <a:r>
              <a:rPr lang="en-US">
                <a:solidFill>
                  <a:srgbClr val="333333"/>
                </a:solidFill>
                <a:latin typeface="바탕체"/>
                <a:ea typeface="굴림체"/>
              </a:rPr>
              <a:t>”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else if (pid==0) {   /* child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/* child does whatever is necessary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006699"/>
                </a:solidFill>
                <a:latin typeface="Tahoma"/>
                <a:ea typeface="굴림체"/>
              </a:rPr>
              <a:t>TELL_PARENT(getppid()); /* tell parent we're done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990000"/>
                </a:solidFill>
                <a:latin typeface="Tahoma"/>
                <a:ea typeface="굴림체"/>
              </a:rPr>
              <a:t>WAIT_PARENT(); /* &amp; wait for parent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/* and child continues on its way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exit(0);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/* parent does whatever is necessary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99"/>
                </a:solidFill>
                <a:latin typeface="Tahoma"/>
                <a:ea typeface="굴림체"/>
              </a:rPr>
              <a:t>TELL_CHILD(pid); /*tell child we're done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990000"/>
                </a:solidFill>
                <a:latin typeface="Tahoma"/>
                <a:ea typeface="굴림체"/>
              </a:rPr>
              <a:t>WAIT_CHILD(); /* wait for child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/* and parent continues on its way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exit(0);</a:t>
            </a:r>
            <a:endParaRPr/>
          </a:p>
        </p:txBody>
      </p:sp>
      <p:sp>
        <p:nvSpPr>
          <p:cNvPr id="357" name="CustomShape 5"/>
          <p:cNvSpPr/>
          <p:nvPr/>
        </p:nvSpPr>
        <p:spPr>
          <a:xfrm>
            <a:off x="1927080" y="2925000"/>
            <a:ext cx="431280" cy="1439640"/>
          </a:xfrm>
          <a:prstGeom prst="leftBrace">
            <a:avLst>
              <a:gd name="adj1" fmla="val 27788"/>
              <a:gd name="adj2" fmla="val 50000"/>
            </a:avLst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358" name="CustomShape 6"/>
          <p:cNvSpPr/>
          <p:nvPr/>
        </p:nvSpPr>
        <p:spPr>
          <a:xfrm>
            <a:off x="1069920" y="3378960"/>
            <a:ext cx="1042560" cy="410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child</a:t>
            </a:r>
            <a:endParaRPr/>
          </a:p>
        </p:txBody>
      </p:sp>
      <p:sp>
        <p:nvSpPr>
          <p:cNvPr id="359" name="CustomShape 7"/>
          <p:cNvSpPr/>
          <p:nvPr/>
        </p:nvSpPr>
        <p:spPr>
          <a:xfrm>
            <a:off x="1952640" y="4577400"/>
            <a:ext cx="431280" cy="1439640"/>
          </a:xfrm>
          <a:prstGeom prst="leftBrace">
            <a:avLst>
              <a:gd name="adj1" fmla="val 27788"/>
              <a:gd name="adj2" fmla="val 50000"/>
            </a:avLst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360" name="CustomShape 8"/>
          <p:cNvSpPr/>
          <p:nvPr/>
        </p:nvSpPr>
        <p:spPr>
          <a:xfrm>
            <a:off x="1027080" y="4860000"/>
            <a:ext cx="1186920" cy="410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parent</a:t>
            </a:r>
            <a:endParaRPr/>
          </a:p>
        </p:txBody>
      </p:sp>
      <p:sp>
        <p:nvSpPr>
          <p:cNvPr id="361" name="CustomShape 9"/>
          <p:cNvSpPr/>
          <p:nvPr/>
        </p:nvSpPr>
        <p:spPr>
          <a:xfrm>
            <a:off x="5757840" y="461520"/>
            <a:ext cx="3848040" cy="1050480"/>
          </a:xfrm>
          <a:prstGeom prst="rect">
            <a:avLst/>
          </a:prstGeom>
          <a:solidFill>
            <a:srgbClr val="adff5c"/>
          </a:solidFill>
          <a:ln>
            <a:solidFill>
              <a:srgbClr val="3366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cp /tmp/ourhdr.h ourhdr.h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cp /tmp/tellwait.h tellwait.h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cp /tmp/tellwait.c tellwait.c</a:t>
            </a:r>
            <a:endParaRPr/>
          </a:p>
        </p:txBody>
      </p:sp>
      <p:sp>
        <p:nvSpPr>
          <p:cNvPr id="362" name="CustomShape 10"/>
          <p:cNvSpPr/>
          <p:nvPr/>
        </p:nvSpPr>
        <p:spPr>
          <a:xfrm>
            <a:off x="6450840" y="116640"/>
            <a:ext cx="1077480" cy="410400"/>
          </a:xfrm>
          <a:prstGeom prst="rect">
            <a:avLst/>
          </a:prstGeom>
          <a:solidFill>
            <a:srgbClr val="adff5c"/>
          </a:solidFill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실습준비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 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6262DF8-93B9-4EA6-B081-D17062D0630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64" name="TextShape 2"/>
          <p:cNvSpPr txBox="1"/>
          <p:nvPr/>
        </p:nvSpPr>
        <p:spPr>
          <a:xfrm>
            <a:off x="1238400" y="1285920"/>
            <a:ext cx="8927640" cy="35946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#include  &lt;sys/types.h&gt;  /* tellwait1.c */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#include  "ourhdr.h"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Tahoma"/>
                <a:ea typeface="맑은 고딕"/>
              </a:rPr>
              <a:t>#include  “tellwait.h”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static void charatatime(char *);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pid_t  pid;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if ( (pid = fork()) &lt; 0) perror("fork error");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else if (pid == 0)  charatatime("output from child\n");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else                charatatime("output from parent\n");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365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C1203B9-938C-4C2B-807A-8D042AC3B94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67" name="TextShape 2"/>
          <p:cNvSpPr txBox="1"/>
          <p:nvPr/>
        </p:nvSpPr>
        <p:spPr>
          <a:xfrm>
            <a:off x="1238400" y="1285920"/>
            <a:ext cx="8927640" cy="25974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static void charatatime(char *str) {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char  *ptr;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int    c;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setbuf(stdout, NULL);      /* set unbuffered */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for (ptr = str; c = *ptr++; ){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putc(c, stdout);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usleep(10000);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368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20F17E2-0E02-4D9C-A0A5-B262EC71EE1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70" name="TextShape 2"/>
          <p:cNvSpPr txBox="1"/>
          <p:nvPr/>
        </p:nvSpPr>
        <p:spPr>
          <a:xfrm>
            <a:off x="1166760" y="1285920"/>
            <a:ext cx="9357840" cy="30067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tellwait1.c: Results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$ a.out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output from child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output from parent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$ a.out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oouuttppuutt ffrroomm pcahrielndt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$ a.out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ooutput from parent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utput from child</a:t>
            </a:r>
            <a:endParaRPr/>
          </a:p>
        </p:txBody>
      </p:sp>
      <p:sp>
        <p:nvSpPr>
          <p:cNvPr id="371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207C517-1E2B-4BA7-884A-A67EA7B73BD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73" name="TextShape 2"/>
          <p:cNvSpPr txBox="1"/>
          <p:nvPr/>
        </p:nvSpPr>
        <p:spPr>
          <a:xfrm>
            <a:off x="1166760" y="1143000"/>
            <a:ext cx="8927640" cy="3816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Avoid Race Condition</a:t>
            </a:r>
            <a:endParaRPr/>
          </a:p>
        </p:txBody>
      </p:sp>
      <p:sp>
        <p:nvSpPr>
          <p:cNvPr id="374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  <p:sp>
        <p:nvSpPr>
          <p:cNvPr id="375" name="TextShape 4"/>
          <p:cNvSpPr txBox="1"/>
          <p:nvPr/>
        </p:nvSpPr>
        <p:spPr>
          <a:xfrm>
            <a:off x="1595520" y="1714320"/>
            <a:ext cx="8927640" cy="43704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 &lt;sys/types.h&gt;  /* tellwait2.c */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 "ourhdr.h“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 “tellwait.h”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static void charatatime(char *);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pid_t  pid;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TELL_WAIT();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if ( (pid = fork()) &lt; 0)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perror("fork error");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else if (pid == 0) {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WAIT_PARENT();    /* parent goes first */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charatatime("output from child\n");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} else {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charatatime("output from parent\n");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TELL_CHILD(pid);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9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9AA9496-039E-4851-B2BF-27581DC7AC2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77" name="TextShape 2"/>
          <p:cNvSpPr txBox="1"/>
          <p:nvPr/>
        </p:nvSpPr>
        <p:spPr>
          <a:xfrm>
            <a:off x="1166760" y="1143000"/>
            <a:ext cx="8927640" cy="16866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When a process calls one of the exec functions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That process is completely replaced by the new program: Loading text, data, heap, and stack segments onto parent</a:t>
            </a:r>
            <a:r>
              <a:rPr lang="ko-KR">
                <a:solidFill>
                  <a:srgbClr val="333333"/>
                </a:solidFill>
                <a:latin typeface="Times New Roman"/>
                <a:ea typeface="맑은 고딕"/>
              </a:rPr>
              <a:t>’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 address space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New program starts at its main function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New program uses the same PID as its caller</a:t>
            </a:r>
            <a:endParaRPr/>
          </a:p>
        </p:txBody>
      </p:sp>
      <p:sp>
        <p:nvSpPr>
          <p:cNvPr id="378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379" name="TextShape 4"/>
          <p:cNvSpPr txBox="1"/>
          <p:nvPr/>
        </p:nvSpPr>
        <p:spPr>
          <a:xfrm>
            <a:off x="2238480" y="3000240"/>
            <a:ext cx="6214680" cy="1828080"/>
          </a:xfrm>
          <a:prstGeom prst="rect">
            <a:avLst/>
          </a:prstGeom>
        </p:spPr>
        <p:txBody>
          <a:bodyPr lIns="103680" rIns="103680" tIns="51840" bIns="51840"/>
          <a:p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main()</a:t>
            </a:r>
            <a:endParaRPr/>
          </a:p>
          <a:p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{ printf (“executing ls\n”);</a:t>
            </a:r>
            <a:endParaRPr/>
          </a:p>
          <a:p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execl(“/bin/ls”, ”ls”, “-l”, (char *) 0);</a:t>
            </a:r>
            <a:endParaRPr/>
          </a:p>
          <a:p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perror(“execl failed to run ls\n”);</a:t>
            </a:r>
            <a:endParaRPr/>
          </a:p>
          <a:p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exit(1);}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79CA1E1-79E6-427E-87AE-F952CE219D7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1239840" y="3873600"/>
            <a:ext cx="8927640" cy="4122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none of these functions has an error return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6.1 Process Identifiers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1309680" y="1214280"/>
            <a:ext cx="8278560" cy="23367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getpid(void);      // returns process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getppid(void);     // returns parent process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uid_t getuid(void);      // returns real user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uid_t geteuid(void);     // returns effective user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gid_t getgid(void);      // returns real group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gid_t getegid(void);     // returns effective group ID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4273560" y="607860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7B793F4-4286-4688-B297-D8517F23EE1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81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 call</a:t>
            </a:r>
            <a:endParaRPr/>
          </a:p>
        </p:txBody>
      </p:sp>
      <p:sp>
        <p:nvSpPr>
          <p:cNvPr id="382" name="CustomShape 3"/>
          <p:cNvSpPr/>
          <p:nvPr/>
        </p:nvSpPr>
        <p:spPr>
          <a:xfrm>
            <a:off x="2293920" y="1071720"/>
            <a:ext cx="2814120" cy="198396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83" name="Line 4"/>
          <p:cNvSpPr/>
          <p:nvPr/>
        </p:nvSpPr>
        <p:spPr>
          <a:xfrm>
            <a:off x="2282760" y="2085840"/>
            <a:ext cx="281448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84" name="Line 5"/>
          <p:cNvSpPr/>
          <p:nvPr/>
        </p:nvSpPr>
        <p:spPr>
          <a:xfrm>
            <a:off x="2309760" y="2535120"/>
            <a:ext cx="281448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85" name="CustomShape 6"/>
          <p:cNvSpPr/>
          <p:nvPr/>
        </p:nvSpPr>
        <p:spPr>
          <a:xfrm>
            <a:off x="2441880" y="2075040"/>
            <a:ext cx="154836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 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…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 )</a:t>
            </a:r>
            <a:endParaRPr/>
          </a:p>
        </p:txBody>
      </p:sp>
      <p:sp>
        <p:nvSpPr>
          <p:cNvPr id="386" name="CustomShape 7"/>
          <p:cNvSpPr/>
          <p:nvPr/>
        </p:nvSpPr>
        <p:spPr>
          <a:xfrm>
            <a:off x="2409840" y="2573280"/>
            <a:ext cx="260280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execl 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bin/ls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,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…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387" name="Line 8"/>
          <p:cNvSpPr/>
          <p:nvPr/>
        </p:nvSpPr>
        <p:spPr>
          <a:xfrm flipH="1">
            <a:off x="5262480" y="2333520"/>
            <a:ext cx="5112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88" name="CustomShape 9"/>
          <p:cNvSpPr/>
          <p:nvPr/>
        </p:nvSpPr>
        <p:spPr>
          <a:xfrm>
            <a:off x="5763240" y="2100240"/>
            <a:ext cx="52848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389" name="Line 10"/>
          <p:cNvSpPr/>
          <p:nvPr/>
        </p:nvSpPr>
        <p:spPr>
          <a:xfrm>
            <a:off x="1738080" y="3551040"/>
            <a:ext cx="8467920" cy="0"/>
          </a:xfrm>
          <a:prstGeom prst="line">
            <a:avLst/>
          </a:prstGeom>
          <a:ln cap="rnd" w="12600">
            <a:solidFill>
              <a:srgbClr val="333333"/>
            </a:solidFill>
            <a:custDash>
              <a:ds d="280000" sp="105000"/>
            </a:custDash>
            <a:round/>
          </a:ln>
        </p:spPr>
      </p:sp>
      <p:sp>
        <p:nvSpPr>
          <p:cNvPr id="390" name="CustomShape 11"/>
          <p:cNvSpPr/>
          <p:nvPr/>
        </p:nvSpPr>
        <p:spPr>
          <a:xfrm>
            <a:off x="2298600" y="3906720"/>
            <a:ext cx="2814120" cy="198396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91" name="Line 12"/>
          <p:cNvSpPr/>
          <p:nvPr/>
        </p:nvSpPr>
        <p:spPr>
          <a:xfrm flipH="1">
            <a:off x="5256000" y="4205160"/>
            <a:ext cx="5112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92" name="CustomShape 13"/>
          <p:cNvSpPr/>
          <p:nvPr/>
        </p:nvSpPr>
        <p:spPr>
          <a:xfrm>
            <a:off x="5756760" y="3971880"/>
            <a:ext cx="52848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393" name="Line 14"/>
          <p:cNvSpPr/>
          <p:nvPr/>
        </p:nvSpPr>
        <p:spPr>
          <a:xfrm>
            <a:off x="2295360" y="4458960"/>
            <a:ext cx="281448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94" name="CustomShape 15"/>
          <p:cNvSpPr/>
          <p:nvPr/>
        </p:nvSpPr>
        <p:spPr>
          <a:xfrm>
            <a:off x="2502000" y="3927600"/>
            <a:ext cx="193968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First line in ls</a:t>
            </a:r>
            <a:endParaRPr/>
          </a:p>
        </p:txBody>
      </p:sp>
      <p:sp>
        <p:nvSpPr>
          <p:cNvPr id="395" name="CustomShape 16"/>
          <p:cNvSpPr/>
          <p:nvPr/>
        </p:nvSpPr>
        <p:spPr>
          <a:xfrm>
            <a:off x="2313000" y="3025800"/>
            <a:ext cx="153756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execute ls</a:t>
            </a:r>
            <a:endParaRPr/>
          </a:p>
        </p:txBody>
      </p:sp>
      <p:sp>
        <p:nvSpPr>
          <p:cNvPr id="396" name="CustomShape 17"/>
          <p:cNvSpPr/>
          <p:nvPr/>
        </p:nvSpPr>
        <p:spPr>
          <a:xfrm>
            <a:off x="2369880" y="5919840"/>
            <a:ext cx="190476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ls instruction</a:t>
            </a:r>
            <a:endParaRPr/>
          </a:p>
        </p:txBody>
      </p:sp>
      <p:sp>
        <p:nvSpPr>
          <p:cNvPr id="397" name="CustomShape 18"/>
          <p:cNvSpPr/>
          <p:nvPr/>
        </p:nvSpPr>
        <p:spPr>
          <a:xfrm>
            <a:off x="6575760" y="3025800"/>
            <a:ext cx="79992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</a:t>
            </a:r>
            <a:endParaRPr/>
          </a:p>
        </p:txBody>
      </p:sp>
      <p:sp>
        <p:nvSpPr>
          <p:cNvPr id="398" name="CustomShape 19"/>
          <p:cNvSpPr/>
          <p:nvPr/>
        </p:nvSpPr>
        <p:spPr>
          <a:xfrm>
            <a:off x="8539920" y="2994120"/>
            <a:ext cx="175860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Before exec</a:t>
            </a:r>
            <a:endParaRPr/>
          </a:p>
        </p:txBody>
      </p:sp>
      <p:sp>
        <p:nvSpPr>
          <p:cNvPr id="399" name="CustomShape 20"/>
          <p:cNvSpPr/>
          <p:nvPr/>
        </p:nvSpPr>
        <p:spPr>
          <a:xfrm>
            <a:off x="8568360" y="3559320"/>
            <a:ext cx="152532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After exec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19E4716-E998-4E3A-81F2-AC47299790C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01" name="TextShape 2"/>
          <p:cNvSpPr txBox="1"/>
          <p:nvPr/>
        </p:nvSpPr>
        <p:spPr>
          <a:xfrm>
            <a:off x="1238400" y="1285920"/>
            <a:ext cx="9286560" cy="26899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프로세스 실행을 맡고 있는 시스템 콜은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execve()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이다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같은 기능을 하면서 라이브러리 함수로 분류되어 있는 것으로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execv(), execvp(), execle(), execl(), execlp()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가 있다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이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6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가지를 합쳐서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exec()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시스템 콜이라 부른다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6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개 중 어느 하나를 실행해도 됨</a:t>
            </a:r>
            <a:endParaRPr/>
          </a:p>
        </p:txBody>
      </p:sp>
      <p:sp>
        <p:nvSpPr>
          <p:cNvPr id="402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exec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함수</a:t>
            </a:r>
            <a:endParaRPr/>
          </a:p>
        </p:txBody>
      </p:sp>
      <p:pic>
        <p:nvPicPr>
          <p:cNvPr id="404" name="내용 개체 틀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35840" y="938880"/>
            <a:ext cx="7246440" cy="5400360"/>
          </a:xfrm>
          <a:prstGeom prst="rect">
            <a:avLst/>
          </a:prstGeom>
          <a:ln w="9360">
            <a:noFill/>
          </a:ln>
        </p:spPr>
      </p:pic>
      <p:sp>
        <p:nvSpPr>
          <p:cNvPr id="405" name="TextShape 2"/>
          <p:cNvSpPr txBox="1"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D373641-E07A-491C-B5D0-34ECC9A9A54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23B7CFE-54AB-4510-831C-1126433407F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07" name="TextShape 2"/>
          <p:cNvSpPr txBox="1"/>
          <p:nvPr/>
        </p:nvSpPr>
        <p:spPr>
          <a:xfrm>
            <a:off x="1238400" y="1071720"/>
            <a:ext cx="8927640" cy="39610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exec()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이후에 오는 문자에 의해 구별되는 표시는 다음의 의미가 있다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l -&gt; argv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정보를 개개의 문자열 데이터를 가르키는 포인터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arg0,     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arg1....... argn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으로 전달한다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v -&gt; argv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정보를 개개의 문자열 데이터를 가리키는 포인터 배열의 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선두주소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argv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로 전달한다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e -&gt; envp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정보를 전달한다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(environment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정보를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envp[] array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로 전달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p -&gt; p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가 붙어있는 경우는 파일이름을 환경 변수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PATH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로 지정한 디렉토리 안에서 찾아내어 실행한다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즉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, p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가 있는 경우에는 환경변수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PATH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를 참조하기 때문에 절대경로를 입력하지 않아도 됩니다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.)</a:t>
            </a:r>
            <a:endParaRPr/>
          </a:p>
        </p:txBody>
      </p:sp>
      <p:sp>
        <p:nvSpPr>
          <p:cNvPr id="408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E8D1D6C-442D-40FB-B7EC-277B53C43BC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10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411" name="CustomShape 3"/>
          <p:cNvSpPr/>
          <p:nvPr/>
        </p:nvSpPr>
        <p:spPr>
          <a:xfrm>
            <a:off x="4381920" y="1792440"/>
            <a:ext cx="87444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execl</a:t>
            </a:r>
            <a:endParaRPr/>
          </a:p>
        </p:txBody>
      </p:sp>
      <p:sp>
        <p:nvSpPr>
          <p:cNvPr id="412" name="CustomShape 4"/>
          <p:cNvSpPr/>
          <p:nvPr/>
        </p:nvSpPr>
        <p:spPr>
          <a:xfrm>
            <a:off x="7553880" y="1772640"/>
            <a:ext cx="103896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execle</a:t>
            </a:r>
            <a:endParaRPr/>
          </a:p>
        </p:txBody>
      </p:sp>
      <p:sp>
        <p:nvSpPr>
          <p:cNvPr id="413" name="CustomShape 5"/>
          <p:cNvSpPr/>
          <p:nvPr/>
        </p:nvSpPr>
        <p:spPr>
          <a:xfrm>
            <a:off x="1344240" y="1704600"/>
            <a:ext cx="104364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execlp</a:t>
            </a:r>
            <a:endParaRPr/>
          </a:p>
        </p:txBody>
      </p:sp>
      <p:sp>
        <p:nvSpPr>
          <p:cNvPr id="414" name="CustomShape 6"/>
          <p:cNvSpPr/>
          <p:nvPr/>
        </p:nvSpPr>
        <p:spPr>
          <a:xfrm>
            <a:off x="4394880" y="3722760"/>
            <a:ext cx="95832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execv</a:t>
            </a:r>
            <a:endParaRPr/>
          </a:p>
        </p:txBody>
      </p:sp>
      <p:sp>
        <p:nvSpPr>
          <p:cNvPr id="415" name="CustomShape 7"/>
          <p:cNvSpPr/>
          <p:nvPr/>
        </p:nvSpPr>
        <p:spPr>
          <a:xfrm>
            <a:off x="1295280" y="3639600"/>
            <a:ext cx="112752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execvp</a:t>
            </a:r>
            <a:endParaRPr/>
          </a:p>
        </p:txBody>
      </p:sp>
      <p:sp>
        <p:nvSpPr>
          <p:cNvPr id="416" name="CustomShape 8"/>
          <p:cNvSpPr/>
          <p:nvPr/>
        </p:nvSpPr>
        <p:spPr>
          <a:xfrm>
            <a:off x="7444080" y="3704040"/>
            <a:ext cx="1965600" cy="7304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execve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(System Call)</a:t>
            </a:r>
            <a:endParaRPr/>
          </a:p>
        </p:txBody>
      </p:sp>
      <p:sp>
        <p:nvSpPr>
          <p:cNvPr id="417" name="Line 9"/>
          <p:cNvSpPr/>
          <p:nvPr/>
        </p:nvSpPr>
        <p:spPr>
          <a:xfrm>
            <a:off x="4808160" y="2330280"/>
            <a:ext cx="0" cy="140184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18" name="Line 10"/>
          <p:cNvSpPr/>
          <p:nvPr/>
        </p:nvSpPr>
        <p:spPr>
          <a:xfrm>
            <a:off x="1907640" y="2250360"/>
            <a:ext cx="0" cy="140184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19" name="Line 11"/>
          <p:cNvSpPr/>
          <p:nvPr/>
        </p:nvSpPr>
        <p:spPr>
          <a:xfrm>
            <a:off x="5473800" y="4005000"/>
            <a:ext cx="177876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20" name="Line 12"/>
          <p:cNvSpPr/>
          <p:nvPr/>
        </p:nvSpPr>
        <p:spPr>
          <a:xfrm flipV="1">
            <a:off x="2427840" y="4003200"/>
            <a:ext cx="1944360" cy="180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21" name="CustomShape 13"/>
          <p:cNvSpPr/>
          <p:nvPr/>
        </p:nvSpPr>
        <p:spPr>
          <a:xfrm>
            <a:off x="4300200" y="1814400"/>
            <a:ext cx="1034640" cy="48852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422" name="CustomShape 14"/>
          <p:cNvSpPr/>
          <p:nvPr/>
        </p:nvSpPr>
        <p:spPr>
          <a:xfrm>
            <a:off x="7548120" y="1806120"/>
            <a:ext cx="1034640" cy="48852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423" name="CustomShape 15"/>
          <p:cNvSpPr/>
          <p:nvPr/>
        </p:nvSpPr>
        <p:spPr>
          <a:xfrm>
            <a:off x="1326600" y="1739520"/>
            <a:ext cx="1034640" cy="48852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424" name="CustomShape 16"/>
          <p:cNvSpPr/>
          <p:nvPr/>
        </p:nvSpPr>
        <p:spPr>
          <a:xfrm>
            <a:off x="1342440" y="3655440"/>
            <a:ext cx="1034640" cy="48852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425" name="CustomShape 17"/>
          <p:cNvSpPr/>
          <p:nvPr/>
        </p:nvSpPr>
        <p:spPr>
          <a:xfrm>
            <a:off x="7516440" y="3704040"/>
            <a:ext cx="1034640" cy="48852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426" name="CustomShape 18"/>
          <p:cNvSpPr/>
          <p:nvPr/>
        </p:nvSpPr>
        <p:spPr>
          <a:xfrm>
            <a:off x="4356000" y="3746520"/>
            <a:ext cx="1034640" cy="48852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427" name="Line 19"/>
          <p:cNvSpPr/>
          <p:nvPr/>
        </p:nvSpPr>
        <p:spPr>
          <a:xfrm>
            <a:off x="8004960" y="2407680"/>
            <a:ext cx="43920" cy="116532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28" name="CustomShape 20"/>
          <p:cNvSpPr/>
          <p:nvPr/>
        </p:nvSpPr>
        <p:spPr>
          <a:xfrm>
            <a:off x="1812240" y="2781000"/>
            <a:ext cx="112752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build </a:t>
            </a:r>
            <a:r>
              <a:rPr lang="en-US" sz="1600">
                <a:solidFill>
                  <a:srgbClr val="333333"/>
                </a:solidFill>
                <a:latin typeface="Tahoma"/>
                <a:ea typeface="굴림체"/>
              </a:rPr>
              <a:t>argv</a:t>
            </a:r>
            <a:endParaRPr/>
          </a:p>
        </p:txBody>
      </p:sp>
      <p:sp>
        <p:nvSpPr>
          <p:cNvPr id="429" name="CustomShape 21"/>
          <p:cNvSpPr/>
          <p:nvPr/>
        </p:nvSpPr>
        <p:spPr>
          <a:xfrm>
            <a:off x="4678200" y="2781000"/>
            <a:ext cx="112752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build </a:t>
            </a:r>
            <a:r>
              <a:rPr lang="en-US" sz="1600">
                <a:solidFill>
                  <a:srgbClr val="333333"/>
                </a:solidFill>
                <a:latin typeface="Tahoma"/>
                <a:ea typeface="굴림체"/>
              </a:rPr>
              <a:t>argv</a:t>
            </a:r>
            <a:endParaRPr/>
          </a:p>
        </p:txBody>
      </p:sp>
      <p:sp>
        <p:nvSpPr>
          <p:cNvPr id="430" name="CustomShape 22"/>
          <p:cNvSpPr/>
          <p:nvPr/>
        </p:nvSpPr>
        <p:spPr>
          <a:xfrm>
            <a:off x="7988040" y="2781000"/>
            <a:ext cx="112752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build </a:t>
            </a:r>
            <a:r>
              <a:rPr lang="en-US" sz="1600">
                <a:solidFill>
                  <a:srgbClr val="333333"/>
                </a:solidFill>
                <a:latin typeface="Tahoma"/>
                <a:ea typeface="굴림체"/>
              </a:rPr>
              <a:t>argv</a:t>
            </a:r>
            <a:endParaRPr/>
          </a:p>
        </p:txBody>
      </p:sp>
      <p:sp>
        <p:nvSpPr>
          <p:cNvPr id="431" name="CustomShape 23"/>
          <p:cNvSpPr/>
          <p:nvPr/>
        </p:nvSpPr>
        <p:spPr>
          <a:xfrm>
            <a:off x="2338200" y="4005000"/>
            <a:ext cx="198108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try each PATH prefix</a:t>
            </a:r>
            <a:endParaRPr/>
          </a:p>
        </p:txBody>
      </p:sp>
      <p:sp>
        <p:nvSpPr>
          <p:cNvPr id="432" name="CustomShape 24"/>
          <p:cNvSpPr/>
          <p:nvPr/>
        </p:nvSpPr>
        <p:spPr>
          <a:xfrm>
            <a:off x="5660640" y="4005000"/>
            <a:ext cx="122040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use environ</a:t>
            </a: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755EE37-0D21-435D-AD52-54A3DF33D62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34" name="TextShape 2"/>
          <p:cNvSpPr txBox="1"/>
          <p:nvPr/>
        </p:nvSpPr>
        <p:spPr>
          <a:xfrm>
            <a:off x="1238400" y="2714760"/>
            <a:ext cx="8927640" cy="26283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path : </a:t>
            </a: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실행 가능한 파일 경로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arg0~argn : </a:t>
            </a: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파일에 전달한 </a:t>
            </a: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argv </a:t>
            </a: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정보 </a:t>
            </a: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(</a:t>
            </a: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명령 인수</a:t>
            </a: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(char *)0 : </a:t>
            </a: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마지막임을 알리는 표시로 </a:t>
            </a: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NULL</a:t>
            </a: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포인터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리턴값 </a:t>
            </a: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: </a:t>
            </a: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에러시 </a:t>
            </a:r>
            <a:r>
              <a:rPr b="1" lang="ko-KR" sz="2000">
                <a:solidFill>
                  <a:srgbClr val="333333"/>
                </a:solidFill>
                <a:latin typeface="HY중고딕"/>
                <a:ea typeface="HY중고딕"/>
              </a:rPr>
              <a:t>-1</a:t>
            </a:r>
            <a:endParaRPr/>
          </a:p>
        </p:txBody>
      </p:sp>
      <p:sp>
        <p:nvSpPr>
          <p:cNvPr id="435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436" name="CustomShape 4"/>
          <p:cNvSpPr/>
          <p:nvPr/>
        </p:nvSpPr>
        <p:spPr>
          <a:xfrm>
            <a:off x="1380960" y="1298520"/>
            <a:ext cx="6714720" cy="14612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execl( const char *path, const char *arg0, .... *argn,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(char *)0);</a:t>
            </a:r>
            <a:endParaRPr/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FCC8AFA-E42C-4592-B684-9317D5D9E1C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38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439" name="TextShape 3"/>
          <p:cNvSpPr txBox="1"/>
          <p:nvPr/>
        </p:nvSpPr>
        <p:spPr>
          <a:xfrm>
            <a:off x="1166760" y="1071720"/>
            <a:ext cx="8927640" cy="51026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execl.c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% gcc -o execl execl.c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% ./execl 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1.c  4.c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   c                     execl      getfstat.c  stat.c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2.c  a.out     ctohex_icanon.c execl.c    ll.c           t.c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3.c  access.c  d.c                  file.hole  lseek.c     test.txt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% ./execl -l</a:t>
            </a:r>
            <a:endParaRPr/>
          </a:p>
        </p:txBody>
      </p:sp>
      <p:sp>
        <p:nvSpPr>
          <p:cNvPr id="440" name="CustomShape 4"/>
          <p:cNvSpPr/>
          <p:nvPr/>
        </p:nvSpPr>
        <p:spPr>
          <a:xfrm>
            <a:off x="1595520" y="1523160"/>
            <a:ext cx="6714720" cy="14619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#include&lt;unistd.h&gt;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main(int argc, char *argv[]){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    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execl("/bin/ls","ls", argv[1],(char *)0);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}</a:t>
            </a:r>
            <a:endParaRPr/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9D1268A-DA65-4C9C-8EB9-9CE38380199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42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443" name="TextShape 3"/>
          <p:cNvSpPr txBox="1"/>
          <p:nvPr/>
        </p:nvSpPr>
        <p:spPr>
          <a:xfrm>
            <a:off x="1166760" y="1214280"/>
            <a:ext cx="8927640" cy="46965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execv.c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% gcc execv.c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% ./a.out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-rw-r--r--  1 s60025412 system  258  1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월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22 02:20 1.c</a:t>
            </a:r>
            <a:endParaRPr/>
          </a:p>
        </p:txBody>
      </p:sp>
      <p:sp>
        <p:nvSpPr>
          <p:cNvPr id="444" name="CustomShape 4"/>
          <p:cNvSpPr/>
          <p:nvPr/>
        </p:nvSpPr>
        <p:spPr>
          <a:xfrm>
            <a:off x="1666800" y="1714320"/>
            <a:ext cx="2642760" cy="22215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#include&lt;unistd.h&gt;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main(){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char *av[3];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av[0]="ls";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av[1]="-l";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av[2]=(char *)0;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execv("/bin/ls",av);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D017C8E-4F10-4B43-8096-DA65A8F12B8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46" name="TextShape 2"/>
          <p:cNvSpPr txBox="1"/>
          <p:nvPr/>
        </p:nvSpPr>
        <p:spPr>
          <a:xfrm>
            <a:off x="1238400" y="2714760"/>
            <a:ext cx="8927640" cy="33670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path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파일의 경로명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arg0~argn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파일에 전달한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정보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명령 인수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envp[] :  envp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정보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환경변수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에러시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execl()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 환경 변수 정보를 전달하는 기능을 추가한 것</a:t>
            </a:r>
            <a:endParaRPr/>
          </a:p>
        </p:txBody>
      </p:sp>
      <p:sp>
        <p:nvSpPr>
          <p:cNvPr id="447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 : execle()</a:t>
            </a:r>
            <a:endParaRPr/>
          </a:p>
        </p:txBody>
      </p:sp>
      <p:sp>
        <p:nvSpPr>
          <p:cNvPr id="448" name="CustomShape 4"/>
          <p:cNvSpPr/>
          <p:nvPr/>
        </p:nvSpPr>
        <p:spPr>
          <a:xfrm>
            <a:off x="1309680" y="1285920"/>
            <a:ext cx="8278560" cy="11876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int execle( const char *path, const char *arg0....*argn,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                                                 </a:t>
            </a: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(char *)0, char *const envp[]);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42FB23C-8B36-4EB2-ABCF-37AEB1E4991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50" name="TextShape 2"/>
          <p:cNvSpPr txBox="1"/>
          <p:nvPr/>
        </p:nvSpPr>
        <p:spPr>
          <a:xfrm>
            <a:off x="1311480" y="2682000"/>
            <a:ext cx="8927640" cy="33670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path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파일의 경로명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argv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파일에 전달한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정보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명령 인수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envp[] :  envp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정보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환경변수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리턴 값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에러시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execv()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 환경 변수 정보를 전달하는 기능을 추가한 것</a:t>
            </a:r>
            <a:endParaRPr/>
          </a:p>
        </p:txBody>
      </p:sp>
      <p:sp>
        <p:nvSpPr>
          <p:cNvPr id="451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 : execve()</a:t>
            </a:r>
            <a:endParaRPr/>
          </a:p>
        </p:txBody>
      </p:sp>
      <p:sp>
        <p:nvSpPr>
          <p:cNvPr id="452" name="CustomShape 4"/>
          <p:cNvSpPr/>
          <p:nvPr/>
        </p:nvSpPr>
        <p:spPr>
          <a:xfrm>
            <a:off x="1389240" y="1298520"/>
            <a:ext cx="8278560" cy="11876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execve( const char *path, char *const argv[],                                                                 char *const envp[]);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508085B-60AD-4F22-AB89-FCA8CA08721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1309680" y="3143160"/>
            <a:ext cx="8927640" cy="23450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fork() is the ONLY way to create a process in Unix kernel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child process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is the new process created by fork()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fork() is called once, but returns twice!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returns 0 in child process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returns the child process ID in parent process</a:t>
            </a:r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1380960" y="1214280"/>
            <a:ext cx="8278560" cy="17661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pid_t fork(void);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Returns: 0 in child, process ID of child in parent, -1 on error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30ECA99-5289-40BD-927A-2BA766B273D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54" name="TextShape 2"/>
          <p:cNvSpPr txBox="1"/>
          <p:nvPr/>
        </p:nvSpPr>
        <p:spPr>
          <a:xfrm>
            <a:off x="1311480" y="2571840"/>
            <a:ext cx="8927640" cy="29361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file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실행하는 파일의 파일이름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arg0~argn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파일에 전달한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정보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명령 인수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에러시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execlp()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는 첫 번째 인자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file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에서 지정한 파일 이름을 환경 변수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PATH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에서 지정하고 있는 디렉토리 안에서 찾아 실행한다</a:t>
            </a:r>
            <a:endParaRPr/>
          </a:p>
        </p:txBody>
      </p:sp>
      <p:sp>
        <p:nvSpPr>
          <p:cNvPr id="455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 : execlp()</a:t>
            </a:r>
            <a:endParaRPr/>
          </a:p>
        </p:txBody>
      </p:sp>
      <p:sp>
        <p:nvSpPr>
          <p:cNvPr id="456" name="CustomShape 4"/>
          <p:cNvSpPr/>
          <p:nvPr/>
        </p:nvSpPr>
        <p:spPr>
          <a:xfrm>
            <a:off x="1389240" y="1214280"/>
            <a:ext cx="8278560" cy="12182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execlp( const char *file, const char *arg0, ..... *argn,                                                                              (char *)0 );  </a:t>
            </a:r>
            <a:r>
              <a:rPr lang="en-US" sz="2000">
                <a:solidFill>
                  <a:srgbClr val="333333"/>
                </a:solidFill>
                <a:latin typeface="HY중고딕"/>
                <a:ea typeface="HY중고딕"/>
              </a:rPr>
              <a:t>                                           </a:t>
            </a:r>
            <a:endParaRPr/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5885DFA-EA2E-4867-985C-0976B1AFB1D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58" name="TextShape 2"/>
          <p:cNvSpPr txBox="1"/>
          <p:nvPr/>
        </p:nvSpPr>
        <p:spPr>
          <a:xfrm>
            <a:off x="1238400" y="2357280"/>
            <a:ext cx="8927640" cy="29361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file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실행하는 파일의 파일이름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argv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파일에 전달한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정보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명령 인수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에러시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execvp()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는 첫 번째 인자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file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에서 지정한 파일 이름을 환경 변수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PATH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에서 지정하고 있는 디렉토리 안에서 찾아 실행한다</a:t>
            </a:r>
            <a:endParaRPr/>
          </a:p>
        </p:txBody>
      </p:sp>
      <p:sp>
        <p:nvSpPr>
          <p:cNvPr id="459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 : execvp()</a:t>
            </a:r>
            <a:endParaRPr/>
          </a:p>
        </p:txBody>
      </p:sp>
      <p:sp>
        <p:nvSpPr>
          <p:cNvPr id="460" name="CustomShape 4"/>
          <p:cNvSpPr/>
          <p:nvPr/>
        </p:nvSpPr>
        <p:spPr>
          <a:xfrm>
            <a:off x="1309680" y="1214280"/>
            <a:ext cx="8278560" cy="12481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execvp( const char *file, char *const argv[]); </a:t>
            </a:r>
            <a:r>
              <a:rPr lang="en-US" sz="2000">
                <a:solidFill>
                  <a:srgbClr val="333333"/>
                </a:solidFill>
                <a:latin typeface="HY중고딕"/>
                <a:ea typeface="HY중고딕"/>
              </a:rPr>
              <a:t>                                                                                   </a:t>
            </a:r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45FC4A0-11A2-4D9C-9F05-F91696C114E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62" name="TextShape 2"/>
          <p:cNvSpPr txBox="1"/>
          <p:nvPr/>
        </p:nvSpPr>
        <p:spPr>
          <a:xfrm>
            <a:off x="1203480" y="1000080"/>
            <a:ext cx="8927640" cy="4122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progexe.c</a:t>
            </a:r>
            <a:endParaRPr/>
          </a:p>
        </p:txBody>
      </p:sp>
      <p:sp>
        <p:nvSpPr>
          <p:cNvPr id="463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</a:t>
            </a:r>
            <a:endParaRPr/>
          </a:p>
        </p:txBody>
      </p:sp>
      <p:sp>
        <p:nvSpPr>
          <p:cNvPr id="464" name="CustomShape 4"/>
          <p:cNvSpPr/>
          <p:nvPr/>
        </p:nvSpPr>
        <p:spPr>
          <a:xfrm>
            <a:off x="1595520" y="1500120"/>
            <a:ext cx="8278560" cy="45658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&lt;string.h&gt;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void usage(void);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char *command_name;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main(int argc, char *argv[]){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char *rindex(const char *s, int c);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if( (command_name = rindex(argv[0], '/')) != NULL)  command_name++;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else command_name = argv[0];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if( argc &lt; 2 ) usage();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if(execv(argv[1], &amp;argv[1]) == -1){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perror("execv");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exit(1); 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void usage(void){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fprintf(stderr, "Usage: %s command [option]\n", command_name);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exit(1);  }                                                                                   </a:t>
            </a:r>
            <a:endParaRPr/>
          </a:p>
        </p:txBody>
      </p:sp>
      <p:sp>
        <p:nvSpPr>
          <p:cNvPr id="465" name="CustomShape 5"/>
          <p:cNvSpPr/>
          <p:nvPr/>
        </p:nvSpPr>
        <p:spPr>
          <a:xfrm>
            <a:off x="6273000" y="4005000"/>
            <a:ext cx="4680360" cy="927360"/>
          </a:xfrm>
          <a:prstGeom prst="rect">
            <a:avLst/>
          </a:prstGeom>
          <a:noFill/>
          <a:ln cap="rnd">
            <a:solidFill>
              <a:srgbClr val="efa001"/>
            </a:solidFill>
            <a:custDash>
              <a:ds d="105000" sp="35000"/>
            </a:custDash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* rindex()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는 문자열 중에 특정 문자의 위치를 오른쪽에서 왼쪽으로 찾아 주는 함수입니다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.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예를 들어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"forum.falinux.com"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이라는 문자열이 있다면 맨 오른쪽의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'f'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문자의 위치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(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포인터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)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를 구하고 싶다면 아래와 같이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rindex()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함수를 이용하시면 됩니다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     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ptr = rindex( str_sample, 'f');</a:t>
            </a:r>
            <a:endParaRPr/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FF3658C-B759-4378-9906-2B5AC4878F0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1203480" y="1143000"/>
            <a:ext cx="8927640" cy="42904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@localhost te]$ ./a.out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Usage: a.out command [option]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@localhost te]$ ./a.out date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execv: No such file or directory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@localhost te]$ ./a.out /bin/date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2006. 02. 13. (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월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) 15:13:24 KST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@localhost te]$ ./a.out /bin/ls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1.c  2.c  3.c  4.c  a.out  access.c  c  ctohex_icanon.c</a:t>
            </a:r>
            <a:endParaRPr/>
          </a:p>
        </p:txBody>
      </p:sp>
      <p:sp>
        <p:nvSpPr>
          <p:cNvPr id="468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</a:t>
            </a:r>
            <a:endParaRPr/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3ED0931-A753-4174-9BE8-81A8CA271F7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70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</a:t>
            </a:r>
            <a:endParaRPr/>
          </a:p>
        </p:txBody>
      </p:sp>
      <p:graphicFrame>
        <p:nvGraphicFramePr>
          <p:cNvPr id="471" name="Table 3"/>
          <p:cNvGraphicFramePr/>
          <p:nvPr/>
        </p:nvGraphicFramePr>
        <p:xfrm>
          <a:off x="3595680" y="3500280"/>
          <a:ext cx="1834920" cy="2176200"/>
        </p:xfrm>
        <a:graphic>
          <a:graphicData uri="http://schemas.openxmlformats.org/drawingml/2006/table">
            <a:tbl>
              <a:tblPr/>
              <a:tblGrid>
                <a:gridCol w="1834920"/>
              </a:tblGrid>
              <a:tr h="44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argv[0]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argv[1]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argv[2]</a:t>
                      </a:r>
                      <a:endParaRPr/>
                    </a:p>
                  </a:txBody>
                  <a:tcPr/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argv[3]</a:t>
                      </a:r>
                      <a:endParaRPr/>
                    </a:p>
                  </a:txBody>
                  <a:tcPr/>
                </a:tc>
              </a:tr>
              <a:tr h="432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argv[4]=NULL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2" name="Table 4"/>
          <p:cNvGraphicFramePr/>
          <p:nvPr/>
        </p:nvGraphicFramePr>
        <p:xfrm>
          <a:off x="1528920" y="3500280"/>
          <a:ext cx="1391760" cy="365400"/>
        </p:xfrm>
        <a:graphic>
          <a:graphicData uri="http://schemas.openxmlformats.org/drawingml/2006/table">
            <a:tbl>
              <a:tblPr/>
              <a:tblGrid>
                <a:gridCol w="1391760"/>
              </a:tblGrid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   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argv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3" name="Table 5"/>
          <p:cNvGraphicFramePr/>
          <p:nvPr/>
        </p:nvGraphicFramePr>
        <p:xfrm>
          <a:off x="5994360" y="3500280"/>
          <a:ext cx="3816000" cy="871200"/>
        </p:xfrm>
        <a:graphic>
          <a:graphicData uri="http://schemas.openxmlformats.org/drawingml/2006/table">
            <a:tbl>
              <a:tblPr/>
              <a:tblGrid>
                <a:gridCol w="431640"/>
                <a:gridCol w="360360"/>
                <a:gridCol w="358560"/>
                <a:gridCol w="360360"/>
                <a:gridCol w="360360"/>
                <a:gridCol w="360360"/>
                <a:gridCol w="360360"/>
                <a:gridCol w="1224000"/>
              </a:tblGrid>
              <a:tr h="43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‘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\0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’</a:t>
                      </a:r>
                      <a:endParaRPr/>
                    </a:p>
                  </a:txBody>
                  <a:tcPr/>
                </a:tc>
              </a:tr>
              <a:tr h="439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‘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\0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’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4" name="Line 6"/>
          <p:cNvSpPr/>
          <p:nvPr/>
        </p:nvSpPr>
        <p:spPr>
          <a:xfrm>
            <a:off x="3041640" y="3716280"/>
            <a:ext cx="50292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75" name="Line 7"/>
          <p:cNvSpPr/>
          <p:nvPr/>
        </p:nvSpPr>
        <p:spPr>
          <a:xfrm>
            <a:off x="5489280" y="3716280"/>
            <a:ext cx="4320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76" name="Line 8"/>
          <p:cNvSpPr/>
          <p:nvPr/>
        </p:nvSpPr>
        <p:spPr>
          <a:xfrm>
            <a:off x="5489280" y="4147920"/>
            <a:ext cx="4320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graphicFrame>
        <p:nvGraphicFramePr>
          <p:cNvPr id="477" name="Table 9"/>
          <p:cNvGraphicFramePr/>
          <p:nvPr/>
        </p:nvGraphicFramePr>
        <p:xfrm>
          <a:off x="5992920" y="4373640"/>
          <a:ext cx="2734920" cy="767160"/>
        </p:xfrm>
        <a:graphic>
          <a:graphicData uri="http://schemas.openxmlformats.org/drawingml/2006/table">
            <a:tbl>
              <a:tblPr/>
              <a:tblGrid>
                <a:gridCol w="431640"/>
                <a:gridCol w="358560"/>
                <a:gridCol w="360360"/>
                <a:gridCol w="360360"/>
                <a:gridCol w="1224000"/>
              </a:tblGrid>
              <a:tr h="404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‘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\0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’</a:t>
                      </a:r>
                      <a:endParaRPr/>
                    </a:p>
                  </a:txBody>
                  <a:tcPr/>
                </a:tc>
              </a:tr>
              <a:tr h="362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‘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\0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’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8" name="CustomShape 10"/>
          <p:cNvSpPr/>
          <p:nvPr/>
        </p:nvSpPr>
        <p:spPr>
          <a:xfrm>
            <a:off x="1673280" y="1881360"/>
            <a:ext cx="7868880" cy="669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progexe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로 전달하는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정보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%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progexe getenvs TERM HOME</a:t>
            </a:r>
            <a:endParaRPr/>
          </a:p>
        </p:txBody>
      </p:sp>
      <p:sp>
        <p:nvSpPr>
          <p:cNvPr id="479" name="CustomShape 11"/>
          <p:cNvSpPr/>
          <p:nvPr/>
        </p:nvSpPr>
        <p:spPr>
          <a:xfrm>
            <a:off x="1992960" y="2793960"/>
            <a:ext cx="365436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argv[0]  argv[1]   argv[2]   argv[3]</a:t>
            </a:r>
            <a:endParaRPr/>
          </a:p>
        </p:txBody>
      </p:sp>
      <p:sp>
        <p:nvSpPr>
          <p:cNvPr id="480" name="Line 12"/>
          <p:cNvSpPr/>
          <p:nvPr/>
        </p:nvSpPr>
        <p:spPr>
          <a:xfrm flipV="1">
            <a:off x="2536560" y="2577960"/>
            <a:ext cx="287280" cy="288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81" name="Line 13"/>
          <p:cNvSpPr/>
          <p:nvPr/>
        </p:nvSpPr>
        <p:spPr>
          <a:xfrm flipV="1">
            <a:off x="3452760" y="2577960"/>
            <a:ext cx="142560" cy="288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82" name="Line 14"/>
          <p:cNvSpPr/>
          <p:nvPr/>
        </p:nvSpPr>
        <p:spPr>
          <a:xfrm flipV="1">
            <a:off x="4238280" y="2577960"/>
            <a:ext cx="73080" cy="288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83" name="Line 15"/>
          <p:cNvSpPr/>
          <p:nvPr/>
        </p:nvSpPr>
        <p:spPr>
          <a:xfrm flipV="1">
            <a:off x="5167080" y="2577960"/>
            <a:ext cx="0" cy="288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84" name="CustomShape 16"/>
          <p:cNvSpPr/>
          <p:nvPr/>
        </p:nvSpPr>
        <p:spPr>
          <a:xfrm>
            <a:off x="2497680" y="3957480"/>
            <a:ext cx="11930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&amp;argv[1]</a:t>
            </a:r>
            <a:endParaRPr/>
          </a:p>
        </p:txBody>
      </p:sp>
      <p:sp>
        <p:nvSpPr>
          <p:cNvPr id="485" name="Line 17"/>
          <p:cNvSpPr/>
          <p:nvPr/>
        </p:nvSpPr>
        <p:spPr>
          <a:xfrm>
            <a:off x="5489280" y="4605120"/>
            <a:ext cx="4320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86" name="Line 18"/>
          <p:cNvSpPr/>
          <p:nvPr/>
        </p:nvSpPr>
        <p:spPr>
          <a:xfrm>
            <a:off x="5489280" y="5037120"/>
            <a:ext cx="4320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87" name="TextShape 19"/>
          <p:cNvSpPr txBox="1"/>
          <p:nvPr/>
        </p:nvSpPr>
        <p:spPr>
          <a:xfrm>
            <a:off x="915840" y="1123920"/>
            <a:ext cx="9288000" cy="4122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execv()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와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execl()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정보를 전달하는 방법의 차이</a:t>
            </a:r>
            <a:endParaRPr/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0C77DC5-D23D-4C4B-9241-11524500BE4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exec</a:t>
            </a:r>
            <a:endParaRPr/>
          </a:p>
        </p:txBody>
      </p:sp>
      <p:sp>
        <p:nvSpPr>
          <p:cNvPr id="490" name="TextShape 3"/>
          <p:cNvSpPr txBox="1"/>
          <p:nvPr/>
        </p:nvSpPr>
        <p:spPr>
          <a:xfrm>
            <a:off x="915840" y="1123920"/>
            <a:ext cx="9288000" cy="7077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main(int argc, char *argv[])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인 경우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프로그램 내에서 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execv()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와 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execl() 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함수에게 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정보를 전달하는 방법</a:t>
            </a:r>
            <a:endParaRPr/>
          </a:p>
        </p:txBody>
      </p:sp>
      <p:sp>
        <p:nvSpPr>
          <p:cNvPr id="491" name="CustomShape 4"/>
          <p:cNvSpPr/>
          <p:nvPr/>
        </p:nvSpPr>
        <p:spPr>
          <a:xfrm>
            <a:off x="2299680" y="2546280"/>
            <a:ext cx="389520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HY중고딕"/>
                <a:ea typeface="HY중고딕"/>
              </a:rPr>
              <a:t>$ </a:t>
            </a:r>
            <a:r>
              <a:rPr lang="en-US" sz="2100">
                <a:solidFill>
                  <a:srgbClr val="333333"/>
                </a:solidFill>
                <a:latin typeface="맑은 고딕"/>
                <a:ea typeface="맑은 고딕"/>
              </a:rPr>
              <a:t>progexe getenvs TERM HOME</a:t>
            </a:r>
            <a:endParaRPr/>
          </a:p>
        </p:txBody>
      </p:sp>
      <p:sp>
        <p:nvSpPr>
          <p:cNvPr id="492" name="CustomShape 5"/>
          <p:cNvSpPr/>
          <p:nvPr/>
        </p:nvSpPr>
        <p:spPr>
          <a:xfrm>
            <a:off x="1634040" y="2000160"/>
            <a:ext cx="36378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execv(), execl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로 전달하는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정보</a:t>
            </a:r>
            <a:endParaRPr/>
          </a:p>
        </p:txBody>
      </p:sp>
      <p:sp>
        <p:nvSpPr>
          <p:cNvPr id="493" name="CustomShape 6"/>
          <p:cNvSpPr/>
          <p:nvPr/>
        </p:nvSpPr>
        <p:spPr>
          <a:xfrm>
            <a:off x="2518200" y="3571920"/>
            <a:ext cx="51692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execl(argv[1], </a:t>
            </a:r>
            <a:r>
              <a:rPr lang="en-US" u="sng">
                <a:solidFill>
                  <a:srgbClr val="333333"/>
                </a:solidFill>
                <a:latin typeface="맑은 고딕"/>
                <a:ea typeface="맑은 고딕"/>
              </a:rPr>
              <a:t>argv[1], argv[2], argv[3], (char *)0 );</a:t>
            </a:r>
            <a:endParaRPr/>
          </a:p>
        </p:txBody>
      </p:sp>
      <p:sp>
        <p:nvSpPr>
          <p:cNvPr id="494" name="CustomShape 7"/>
          <p:cNvSpPr/>
          <p:nvPr/>
        </p:nvSpPr>
        <p:spPr>
          <a:xfrm>
            <a:off x="2338920" y="4505400"/>
            <a:ext cx="26089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execv(argv[1], &amp;argv[1]);</a:t>
            </a:r>
            <a:endParaRPr/>
          </a:p>
        </p:txBody>
      </p:sp>
      <p:sp>
        <p:nvSpPr>
          <p:cNvPr id="495" name="Line 8"/>
          <p:cNvSpPr/>
          <p:nvPr/>
        </p:nvSpPr>
        <p:spPr>
          <a:xfrm flipH="1">
            <a:off x="3166920" y="2928600"/>
            <a:ext cx="865080" cy="720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96" name="Line 9"/>
          <p:cNvSpPr/>
          <p:nvPr/>
        </p:nvSpPr>
        <p:spPr>
          <a:xfrm>
            <a:off x="4024080" y="2928600"/>
            <a:ext cx="287280" cy="720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97" name="Line 10"/>
          <p:cNvSpPr/>
          <p:nvPr/>
        </p:nvSpPr>
        <p:spPr>
          <a:xfrm>
            <a:off x="4881240" y="2928600"/>
            <a:ext cx="214560" cy="71460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98" name="Line 11"/>
          <p:cNvSpPr/>
          <p:nvPr/>
        </p:nvSpPr>
        <p:spPr>
          <a:xfrm>
            <a:off x="5810040" y="2928600"/>
            <a:ext cx="285840" cy="64296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99" name="Line 12"/>
          <p:cNvSpPr/>
          <p:nvPr/>
        </p:nvSpPr>
        <p:spPr>
          <a:xfrm>
            <a:off x="3584520" y="3929040"/>
            <a:ext cx="0" cy="6476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500" name="Line 13"/>
          <p:cNvSpPr/>
          <p:nvPr/>
        </p:nvSpPr>
        <p:spPr>
          <a:xfrm>
            <a:off x="4452840" y="3929040"/>
            <a:ext cx="0" cy="6476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47D97D2-206E-403C-96C6-CE8DEF52303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02" name="TextShape 2"/>
          <p:cNvSpPr txBox="1"/>
          <p:nvPr/>
        </p:nvSpPr>
        <p:spPr>
          <a:xfrm>
            <a:off x="1238400" y="1214280"/>
            <a:ext cx="8927640" cy="32378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Fork()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와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wait()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를 이용하여 다음의 프로그램을 작성하라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부모 프로세스는 두개의 자식 프로세스를 생성한다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: Child 1, Child 2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각각의 자식 프로세스는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execl()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을 이용하여 “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echo”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커맨드를 실행하면서 “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This is Child 1(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또는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Child 2)”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를 출력한다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부모 프로세스는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wait()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를 실행하며 자식 프로세스들이 끝나기를 기다린다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. Wait()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를 실행하기 전 “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Parent: Waiting for children”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하고 출력한다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자식 프로세스들이 끝나면 부모는 “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Parent: All Children terminated”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하고 출력한다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turnin lab8 exec_echo.c</a:t>
            </a:r>
            <a:endParaRPr/>
          </a:p>
        </p:txBody>
      </p:sp>
      <p:sp>
        <p:nvSpPr>
          <p:cNvPr id="503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Lab #8</a:t>
            </a:r>
            <a:endParaRPr/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2F10446-6C8C-4A69-A514-10DEA9C4910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05" name="TextShape 2"/>
          <p:cNvSpPr txBox="1"/>
          <p:nvPr/>
        </p:nvSpPr>
        <p:spPr>
          <a:xfrm>
            <a:off x="1238400" y="1214280"/>
            <a:ext cx="8927640" cy="17910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lab #8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의 프로그램을 수정하여 다음의 프로그램을 작성하라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부모 프로세스는 자식 프로세스들의 종료를 기다리면서 종료하는 각 프로세스를 식별하여 메시지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(“Parent: First (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또는 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Second) Child: “)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와 함께 종료 상태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(status)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를 출력하는 프로그램을 작성하라</a:t>
            </a: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turnin lab9 exec_exit.c</a:t>
            </a:r>
            <a:endParaRPr/>
          </a:p>
        </p:txBody>
      </p:sp>
      <p:sp>
        <p:nvSpPr>
          <p:cNvPr id="506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Lab #9</a:t>
            </a:r>
            <a:endParaRPr/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F47E694-F5CC-483C-9A31-8694811069E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08" name="TextShape 2"/>
          <p:cNvSpPr txBox="1"/>
          <p:nvPr/>
        </p:nvSpPr>
        <p:spPr>
          <a:xfrm>
            <a:off x="1238400" y="2286000"/>
            <a:ext cx="8927640" cy="38962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Causes the string to be given to sh(1) as input as if the string had been typed as a command at a terminal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ex)  system("date &gt; file");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System is implemented by calling fork, exec, and waitpid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Return values: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-1 with errno: fork or waitpid fails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127 : exec fails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Termination status of shell: if all 3 (fork, exec, and waitpid) succeed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Status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는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waitpid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로 지정된 값</a:t>
            </a:r>
            <a:endParaRPr/>
          </a:p>
        </p:txBody>
      </p:sp>
      <p:sp>
        <p:nvSpPr>
          <p:cNvPr id="509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7.8 system()</a:t>
            </a:r>
            <a:endParaRPr/>
          </a:p>
        </p:txBody>
      </p:sp>
      <p:sp>
        <p:nvSpPr>
          <p:cNvPr id="510" name="CustomShape 4"/>
          <p:cNvSpPr/>
          <p:nvPr/>
        </p:nvSpPr>
        <p:spPr>
          <a:xfrm>
            <a:off x="1309680" y="1214280"/>
            <a:ext cx="8575200" cy="8571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&lt;stdlib.h&gt;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system(const char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cmdstring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 // fork, exec, waitpid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한방에 해주는 함수</a:t>
            </a:r>
            <a:endParaRPr/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468F1E3-70E5-464E-A60C-5797355332C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12" name="TextShape 2"/>
          <p:cNvSpPr txBox="1"/>
          <p:nvPr/>
        </p:nvSpPr>
        <p:spPr>
          <a:xfrm>
            <a:off x="1238400" y="980640"/>
            <a:ext cx="8927640" cy="54475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 &lt;sys/types.h&gt;  /* system.c */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 &lt;sys/wait.h&gt;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 &lt;errno.h&gt;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 &lt;unistd.h&gt;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int system(const char *cmdstring)  /* version without signal handling */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pid_t pid;  int status;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if (cmdstring == NULL)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return(1);    /* always a command processor with Unix */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if ( (pid = fork()) &lt; 0) {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status = -1;  /* probably out of processes */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} else if (pid == 0) {        /* child */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execl("/bin/bash", "sh", "-c", cmdstring, (char *) 0);   /* shell’s –c : take next command-line argument as its command input instead reading from standard input or a given file */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_exit(127);    /* execl error */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} else {              /* parent */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while (waitpid(pid, &amp;status, 0) &lt; 0)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if (errno != EINTR) {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status = -1; /* error other than EINTR from waitpid() */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return(status);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int main(int argc, char *argv[]) {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system(argv[1]);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} </a:t>
            </a:r>
            <a:endParaRPr/>
          </a:p>
        </p:txBody>
      </p:sp>
      <p:sp>
        <p:nvSpPr>
          <p:cNvPr id="513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7.8 system()</a:t>
            </a:r>
            <a:endParaRPr/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0716CBD-CFD5-46CE-BD0D-93476FE29C1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1657440" y="1357200"/>
            <a:ext cx="8229240" cy="4698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1900080" y="1476360"/>
            <a:ext cx="2814120" cy="198396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138" name="Line 5"/>
          <p:cNvSpPr/>
          <p:nvPr/>
        </p:nvSpPr>
        <p:spPr>
          <a:xfrm>
            <a:off x="1888920" y="1857240"/>
            <a:ext cx="281484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39" name="Line 6"/>
          <p:cNvSpPr/>
          <p:nvPr/>
        </p:nvSpPr>
        <p:spPr>
          <a:xfrm>
            <a:off x="1915920" y="2306520"/>
            <a:ext cx="281448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40" name="CustomShape 7"/>
          <p:cNvSpPr/>
          <p:nvPr/>
        </p:nvSpPr>
        <p:spPr>
          <a:xfrm>
            <a:off x="1913040" y="1857240"/>
            <a:ext cx="2777760" cy="410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One\n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141" name="CustomShape 8"/>
          <p:cNvSpPr/>
          <p:nvPr/>
        </p:nvSpPr>
        <p:spPr>
          <a:xfrm>
            <a:off x="1913040" y="2297160"/>
            <a:ext cx="2801520" cy="863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pid = fork();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Two\n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142" name="CustomShape 9"/>
          <p:cNvSpPr/>
          <p:nvPr/>
        </p:nvSpPr>
        <p:spPr>
          <a:xfrm>
            <a:off x="1905120" y="4070520"/>
            <a:ext cx="2814120" cy="198396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143" name="Line 10"/>
          <p:cNvSpPr/>
          <p:nvPr/>
        </p:nvSpPr>
        <p:spPr>
          <a:xfrm>
            <a:off x="1888920" y="5286240"/>
            <a:ext cx="282564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44" name="Line 11"/>
          <p:cNvSpPr/>
          <p:nvPr/>
        </p:nvSpPr>
        <p:spPr>
          <a:xfrm>
            <a:off x="1893600" y="5768640"/>
            <a:ext cx="28260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45" name="CustomShape 12"/>
          <p:cNvSpPr/>
          <p:nvPr/>
        </p:nvSpPr>
        <p:spPr>
          <a:xfrm>
            <a:off x="2101680" y="5276880"/>
            <a:ext cx="223668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Two\n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146" name="CustomShape 13"/>
          <p:cNvSpPr/>
          <p:nvPr/>
        </p:nvSpPr>
        <p:spPr>
          <a:xfrm>
            <a:off x="2081160" y="4183200"/>
            <a:ext cx="2280960" cy="7304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One\n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pid = fork();</a:t>
            </a:r>
            <a:endParaRPr/>
          </a:p>
        </p:txBody>
      </p:sp>
      <p:sp>
        <p:nvSpPr>
          <p:cNvPr id="147" name="CustomShape 14"/>
          <p:cNvSpPr/>
          <p:nvPr/>
        </p:nvSpPr>
        <p:spPr>
          <a:xfrm>
            <a:off x="5826240" y="4049640"/>
            <a:ext cx="2814120" cy="198396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148" name="Line 15"/>
          <p:cNvSpPr/>
          <p:nvPr/>
        </p:nvSpPr>
        <p:spPr>
          <a:xfrm>
            <a:off x="5810040" y="5265720"/>
            <a:ext cx="282564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49" name="Line 16"/>
          <p:cNvSpPr/>
          <p:nvPr/>
        </p:nvSpPr>
        <p:spPr>
          <a:xfrm>
            <a:off x="5814720" y="5748120"/>
            <a:ext cx="28260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50" name="CustomShape 17"/>
          <p:cNvSpPr/>
          <p:nvPr/>
        </p:nvSpPr>
        <p:spPr>
          <a:xfrm>
            <a:off x="6022800" y="5256360"/>
            <a:ext cx="223668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Two\n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151" name="CustomShape 18"/>
          <p:cNvSpPr/>
          <p:nvPr/>
        </p:nvSpPr>
        <p:spPr>
          <a:xfrm>
            <a:off x="6002280" y="4162320"/>
            <a:ext cx="2280960" cy="7304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One\n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pid = fork();</a:t>
            </a:r>
            <a:endParaRPr/>
          </a:p>
        </p:txBody>
      </p:sp>
      <p:sp>
        <p:nvSpPr>
          <p:cNvPr id="152" name="Line 19"/>
          <p:cNvSpPr/>
          <p:nvPr/>
        </p:nvSpPr>
        <p:spPr>
          <a:xfrm flipH="1">
            <a:off x="4857480" y="2060280"/>
            <a:ext cx="36684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53" name="CustomShape 20"/>
          <p:cNvSpPr/>
          <p:nvPr/>
        </p:nvSpPr>
        <p:spPr>
          <a:xfrm>
            <a:off x="5204520" y="1817640"/>
            <a:ext cx="52848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154" name="Line 21"/>
          <p:cNvSpPr/>
          <p:nvPr/>
        </p:nvSpPr>
        <p:spPr>
          <a:xfrm flipH="1">
            <a:off x="4776480" y="5530680"/>
            <a:ext cx="36684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55" name="CustomShape 22"/>
          <p:cNvSpPr/>
          <p:nvPr/>
        </p:nvSpPr>
        <p:spPr>
          <a:xfrm>
            <a:off x="5123520" y="5288040"/>
            <a:ext cx="52848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156" name="Line 23"/>
          <p:cNvSpPr/>
          <p:nvPr/>
        </p:nvSpPr>
        <p:spPr>
          <a:xfrm flipH="1">
            <a:off x="8696160" y="5521320"/>
            <a:ext cx="36684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57" name="CustomShape 24"/>
          <p:cNvSpPr/>
          <p:nvPr/>
        </p:nvSpPr>
        <p:spPr>
          <a:xfrm>
            <a:off x="9042840" y="5278320"/>
            <a:ext cx="52848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158" name="CustomShape 25"/>
          <p:cNvSpPr/>
          <p:nvPr/>
        </p:nvSpPr>
        <p:spPr>
          <a:xfrm>
            <a:off x="4763520" y="2733840"/>
            <a:ext cx="36396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A</a:t>
            </a:r>
            <a:endParaRPr/>
          </a:p>
        </p:txBody>
      </p:sp>
      <p:sp>
        <p:nvSpPr>
          <p:cNvPr id="159" name="CustomShape 26"/>
          <p:cNvSpPr/>
          <p:nvPr/>
        </p:nvSpPr>
        <p:spPr>
          <a:xfrm>
            <a:off x="4812840" y="4384800"/>
            <a:ext cx="36396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A</a:t>
            </a:r>
            <a:endParaRPr/>
          </a:p>
        </p:txBody>
      </p:sp>
      <p:sp>
        <p:nvSpPr>
          <p:cNvPr id="160" name="CustomShape 27"/>
          <p:cNvSpPr/>
          <p:nvPr/>
        </p:nvSpPr>
        <p:spPr>
          <a:xfrm>
            <a:off x="8719920" y="4378320"/>
            <a:ext cx="36396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B</a:t>
            </a:r>
            <a:endParaRPr/>
          </a:p>
        </p:txBody>
      </p:sp>
      <p:sp>
        <p:nvSpPr>
          <p:cNvPr id="161" name="Line 28"/>
          <p:cNvSpPr/>
          <p:nvPr/>
        </p:nvSpPr>
        <p:spPr>
          <a:xfrm>
            <a:off x="1344600" y="3722400"/>
            <a:ext cx="8467560" cy="0"/>
          </a:xfrm>
          <a:prstGeom prst="line">
            <a:avLst/>
          </a:prstGeom>
          <a:ln cap="rnd" w="12600">
            <a:solidFill>
              <a:srgbClr val="333333"/>
            </a:solidFill>
            <a:custDash>
              <a:ds d="280000" sp="105000"/>
            </a:custDash>
            <a:round/>
          </a:ln>
        </p:spPr>
      </p:sp>
      <p:sp>
        <p:nvSpPr>
          <p:cNvPr id="162" name="CustomShape 29"/>
          <p:cNvSpPr/>
          <p:nvPr/>
        </p:nvSpPr>
        <p:spPr>
          <a:xfrm>
            <a:off x="8648640" y="3214800"/>
            <a:ext cx="159840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Before call</a:t>
            </a:r>
            <a:endParaRPr/>
          </a:p>
        </p:txBody>
      </p:sp>
      <p:sp>
        <p:nvSpPr>
          <p:cNvPr id="163" name="CustomShape 30"/>
          <p:cNvSpPr/>
          <p:nvPr/>
        </p:nvSpPr>
        <p:spPr>
          <a:xfrm>
            <a:off x="8688240" y="3630600"/>
            <a:ext cx="1365120" cy="410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After call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F82EB21-B729-47C5-A5E2-BE6C3F46D12F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15" name="TextShape 2"/>
          <p:cNvSpPr txBox="1"/>
          <p:nvPr/>
        </p:nvSpPr>
        <p:spPr>
          <a:xfrm>
            <a:off x="1203480" y="1143000"/>
            <a:ext cx="8927640" cy="46227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@localhost te]$ ./a.out “ls”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a.out      exec.c    libourhdr.so  progexe.c   tellwait1.c  waitpid.c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afile      execl.c   ourhdr.c      setjmp.c    tellwait2.c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atexit.c   execv.c   ourhdr.h      system.c    vfork1.c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bfile      getenv.c  ourhdr.o      tellwait.c  viewenv.c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environ.c  libour.a  ourhdr2.c     tellwait.h  wait1.c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@localhost te]$ ./a.out “date &gt; afile”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@localhost te]$ more afile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2011. 11. 14. (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월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) 08:07:12 KST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6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6.7 system</a:t>
            </a:r>
            <a:endParaRPr/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E897BAC-51F7-4E44-AEA3-15E2683A6A6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1238400" y="1143000"/>
            <a:ext cx="8927640" cy="37364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the child process can call getppid() to obtain the parent process 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Parent and child continue executing instructions following the fork() call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Child gets a copy of parent’s data space, heap, and stack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Often, read-only text segment is shared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Often, fork() is followed by exec()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880920" y="21420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48157D9-064A-43C3-B165-2473B3D2B61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1285920" y="1241280"/>
            <a:ext cx="7024320" cy="36565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/* fork1.c */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main(void){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x;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x = 0;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fork();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x = 1;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printf("I am process %ld and my x is %d\n",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(long)getpid(), x);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