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675" r:id="rId2"/>
    <p:sldId id="2665" r:id="rId3"/>
    <p:sldId id="2671" r:id="rId4"/>
    <p:sldId id="2713" r:id="rId5"/>
    <p:sldId id="2721" r:id="rId6"/>
    <p:sldId id="2680" r:id="rId7"/>
    <p:sldId id="2722" r:id="rId8"/>
    <p:sldId id="2723" r:id="rId9"/>
    <p:sldId id="2724" r:id="rId10"/>
    <p:sldId id="2725" r:id="rId11"/>
    <p:sldId id="2726" r:id="rId12"/>
    <p:sldId id="2714" r:id="rId13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98429" autoAdjust="0"/>
  </p:normalViewPr>
  <p:slideViewPr>
    <p:cSldViewPr>
      <p:cViewPr>
        <p:scale>
          <a:sx n="95" d="100"/>
          <a:sy n="95" d="100"/>
        </p:scale>
        <p:origin x="-624" y="18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20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2DF204B8-E873-40BE-9BEB-6F7BFCB0B289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7175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2171005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ko-KR"/>
              <a:t>- </a:t>
            </a:r>
            <a:fld id="{1385C577-F5F9-4F58-9A06-913B2B68828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534" y="2000240"/>
            <a:ext cx="8177199" cy="5540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809592" y="2928934"/>
            <a:ext cx="9391650" cy="320302"/>
          </a:xfrm>
        </p:spPr>
        <p:txBody>
          <a:bodyPr anchor="b"/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16285F84-C05D-4CCF-A8C3-1A89F9EDF47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 </a:t>
            </a:r>
          </a:p>
          <a:p>
            <a:pPr lvl="4"/>
            <a:endParaRPr lang="en-US" altLang="ko-KR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 smtClean="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E936DE4F-50EE-4181-9410-23469BFF1AB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4"/>
          <p:cNvSpPr>
            <a:spLocks noGrp="1"/>
          </p:cNvSpPr>
          <p:nvPr>
            <p:ph type="title"/>
          </p:nvPr>
        </p:nvSpPr>
        <p:spPr>
          <a:xfrm>
            <a:off x="1452563" y="2000250"/>
            <a:ext cx="8177212" cy="554038"/>
          </a:xfrm>
        </p:spPr>
        <p:txBody>
          <a:bodyPr/>
          <a:lstStyle/>
          <a:p>
            <a:r>
              <a:rPr lang="ko-KR" altLang="en-US" sz="2000" dirty="0" smtClean="0"/>
              <a:t>제 </a:t>
            </a:r>
            <a:r>
              <a:rPr lang="en-US" altLang="ko-KR" sz="2000" dirty="0"/>
              <a:t>7</a:t>
            </a:r>
            <a:r>
              <a:rPr lang="en-US" altLang="ko-KR" sz="2000" smtClean="0"/>
              <a:t> </a:t>
            </a:r>
            <a:r>
              <a:rPr lang="ko-KR" altLang="en-US" sz="2000" dirty="0" smtClean="0"/>
              <a:t>장 </a:t>
            </a:r>
            <a:r>
              <a:rPr lang="en-US" altLang="ko-KR" sz="2000" dirty="0" smtClean="0"/>
              <a:t>–</a:t>
            </a:r>
            <a:r>
              <a:rPr lang="en-US" altLang="ko-KR" sz="2000" dirty="0" smtClean="0">
                <a:solidFill>
                  <a:schemeClr val="tx1"/>
                </a:solidFill>
              </a:rPr>
              <a:t> Inter-Process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Communication (Overview)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/>
              <a:t>- </a:t>
            </a:r>
            <a:fld id="{569E7A2F-781B-4AD9-B098-C95813FDDF79}" type="slidenum">
              <a:rPr lang="en-US" altLang="ko-KR"/>
              <a:pPr/>
              <a:t>1</a:t>
            </a:fld>
            <a:r>
              <a:rPr lang="en-US" altLang="ko-KR"/>
              <a:t> -</a:t>
            </a:r>
          </a:p>
        </p:txBody>
      </p:sp>
      <p:sp>
        <p:nvSpPr>
          <p:cNvPr id="15363" name="텍스트 개체 틀 5"/>
          <p:cNvSpPr>
            <a:spLocks noGrp="1"/>
          </p:cNvSpPr>
          <p:nvPr>
            <p:ph type="body" idx="11"/>
          </p:nvPr>
        </p:nvSpPr>
        <p:spPr>
          <a:xfrm>
            <a:off x="809592" y="3511550"/>
            <a:ext cx="9607586" cy="658856"/>
          </a:xfrm>
        </p:spPr>
        <p:txBody>
          <a:bodyPr/>
          <a:lstStyle/>
          <a:p>
            <a:pPr algn="l"/>
            <a:r>
              <a:rPr lang="ko-KR" altLang="en-US" sz="1800" dirty="0" smtClean="0"/>
              <a:t>이번 장에서는 </a:t>
            </a:r>
            <a:r>
              <a:rPr lang="en-US" altLang="ko-KR" sz="1800" dirty="0" smtClean="0"/>
              <a:t>Inter-Process Communication</a:t>
            </a:r>
            <a:r>
              <a:rPr lang="ko-KR" altLang="en-US" sz="1800" dirty="0" smtClean="0"/>
              <a:t>에 관한 기본적인 전반적 내용을 소개합니다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463FC85-0024-4052-9EE2-E39AA8A7B6C7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373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142887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Datagram</a:t>
            </a:r>
          </a:p>
          <a:p>
            <a:pPr marL="742950" lvl="1" indent="-285750" eaLnBrk="1" hangingPunct="1"/>
            <a:r>
              <a:rPr lang="ko-KR" altLang="en-US" sz="1800" dirty="0" smtClean="0"/>
              <a:t>통신 대상에 연결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논리적 접속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설정할 필요 없음</a:t>
            </a:r>
          </a:p>
          <a:p>
            <a:pPr marL="742950" lvl="1" indent="-285750" eaLnBrk="1" hangingPunct="1"/>
            <a:r>
              <a:rPr lang="ko-KR" altLang="en-US" sz="1800" dirty="0" smtClean="0"/>
              <a:t>개개의 데이터를 그때 그때 상대방에게 보냄</a:t>
            </a:r>
          </a:p>
          <a:p>
            <a:pPr marL="742950" lvl="1" indent="-285750" eaLnBrk="1" hangingPunct="1"/>
            <a:r>
              <a:rPr lang="ko-KR" altLang="en-US" sz="1800" dirty="0" smtClean="0"/>
              <a:t>비 연결 형 통신이라고 부름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편지에 비유</a:t>
            </a:r>
            <a:endParaRPr lang="en-US" altLang="ko-KR" sz="1800" dirty="0" smtClean="0"/>
          </a:p>
          <a:p>
            <a:pPr marL="742950" lvl="1" indent="-285750" eaLnBrk="1" hangingPunct="1"/>
            <a:endParaRPr lang="ko-KR" altLang="en-US" sz="1800" dirty="0" smtClean="0"/>
          </a:p>
          <a:p>
            <a:pPr eaLnBrk="1" hangingPunct="1"/>
            <a:r>
              <a:rPr lang="en-US" altLang="ko-KR" sz="2000" dirty="0" smtClean="0"/>
              <a:t>Datagram socket</a:t>
            </a:r>
          </a:p>
          <a:p>
            <a:pPr marL="742950" lvl="1" indent="-285750" eaLnBrk="1" hangingPunct="1"/>
            <a:r>
              <a:rPr lang="en-US" altLang="ko-KR" sz="1800" dirty="0" smtClean="0"/>
              <a:t>Datagram </a:t>
            </a:r>
            <a:r>
              <a:rPr lang="ko-KR" altLang="en-US" sz="1800" dirty="0" smtClean="0"/>
              <a:t>기능을 이용하여 구현한 </a:t>
            </a:r>
            <a:r>
              <a:rPr lang="en-US" altLang="ko-KR" sz="1800" dirty="0" smtClean="0"/>
              <a:t>socket</a:t>
            </a:r>
          </a:p>
          <a:p>
            <a:pPr marL="742950" lvl="1" indent="-285750" eaLnBrk="1" hangingPunct="1"/>
            <a:r>
              <a:rPr lang="ko-KR" altLang="en-US" sz="1800" dirty="0" smtClean="0"/>
              <a:t>프로세스간에 작은 데이터를 계속해서 보내는 통신</a:t>
            </a:r>
          </a:p>
          <a:p>
            <a:pPr marL="742950" lvl="1" indent="-285750" eaLnBrk="1" hangingPunct="1"/>
            <a:r>
              <a:rPr lang="ko-KR" altLang="en-US" sz="1800" dirty="0" smtClean="0"/>
              <a:t>매번 데이터를 보낼 때마다 상대방을 지정 </a:t>
            </a:r>
          </a:p>
          <a:p>
            <a:pPr marL="742950" lvl="1" indent="-285750" eaLnBrk="1" hangingPunct="1"/>
            <a:r>
              <a:rPr lang="ko-KR" altLang="en-US" sz="1800" dirty="0" smtClean="0"/>
              <a:t>전송 데이터의 신뢰성이 보증되지 않음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순서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marL="742950" lvl="1" indent="-285750" eaLnBrk="1" hangingPunct="1"/>
            <a:endParaRPr lang="ko-KR" altLang="en-US" sz="1800" dirty="0" smtClean="0"/>
          </a:p>
          <a:p>
            <a:pPr eaLnBrk="1" hangingPunct="1"/>
            <a:r>
              <a:rPr lang="ko-KR" altLang="en-US" sz="2000" dirty="0" smtClean="0"/>
              <a:t>비 연결 형 프로토콜의 예 </a:t>
            </a:r>
            <a:r>
              <a:rPr lang="en-US" altLang="ko-KR" sz="2000" dirty="0" smtClean="0"/>
              <a:t>: UDP (User Datagram Protocol)</a:t>
            </a:r>
            <a:endParaRPr lang="ko-KR" altLang="en-US" sz="2000" dirty="0" smtClean="0"/>
          </a:p>
        </p:txBody>
      </p:sp>
      <p:sp>
        <p:nvSpPr>
          <p:cNvPr id="7373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Socket : Datagram Socket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46B8308-6D6E-4538-89DE-36AAE1AA8280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475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43835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Client :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marL="742950" lvl="1" indent="-285750" eaLnBrk="1" hangingPunct="1"/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생략 가능</a:t>
            </a:r>
            <a:endParaRPr lang="ko-KR" altLang="en-US" sz="1800" dirty="0" smtClean="0"/>
          </a:p>
          <a:p>
            <a:pPr marL="742950" lvl="1" indent="-285750" eaLnBrk="1" hangingPunct="1"/>
            <a:r>
              <a:rPr lang="ko-KR" altLang="en-US" sz="1800" dirty="0" smtClean="0"/>
              <a:t>데이터 송신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sendto</a:t>
            </a:r>
            <a:r>
              <a:rPr lang="en-US" altLang="ko-KR" sz="1800" dirty="0" smtClean="0"/>
              <a:t>() </a:t>
            </a:r>
          </a:p>
          <a:p>
            <a:pPr marL="742950" lvl="1" indent="-285750" eaLnBrk="1" hangingPunct="1"/>
            <a:r>
              <a:rPr lang="ko-KR" altLang="en-US" sz="1800" dirty="0" smtClean="0"/>
              <a:t>데이터 수신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recvfrom</a:t>
            </a:r>
            <a:r>
              <a:rPr lang="en-US" altLang="ko-KR" sz="1800" dirty="0" smtClean="0"/>
              <a:t>()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Server : 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marL="742950" lvl="1" indent="-285750" eaLnBrk="1" hangingPunct="1"/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</a:t>
            </a:r>
          </a:p>
          <a:p>
            <a:pPr marL="742950" lvl="1" indent="-285750" eaLnBrk="1" hangingPunct="1"/>
            <a:r>
              <a:rPr lang="ko-KR" altLang="en-US" sz="1800" dirty="0" smtClean="0"/>
              <a:t>데이터 수신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recvfrom</a:t>
            </a:r>
            <a:r>
              <a:rPr lang="en-US" altLang="ko-KR" sz="1800" dirty="0" smtClean="0"/>
              <a:t>()</a:t>
            </a:r>
          </a:p>
          <a:p>
            <a:pPr marL="742950" lvl="1" indent="-285750" eaLnBrk="1" hangingPunct="1"/>
            <a:r>
              <a:rPr lang="ko-KR" altLang="en-US" sz="1800" dirty="0" smtClean="0"/>
              <a:t>데이터 송신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sendto</a:t>
            </a:r>
            <a:r>
              <a:rPr lang="en-US" altLang="ko-KR" sz="1800" dirty="0" smtClean="0"/>
              <a:t>()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</p:txBody>
      </p:sp>
      <p:sp>
        <p:nvSpPr>
          <p:cNvPr id="7475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Socket : Datagram Socket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F5B608C-1E2E-4368-B4AA-A523F5D8D570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105953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Client </a:t>
            </a:r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, Server </a:t>
            </a:r>
            <a:r>
              <a:rPr lang="ko-KR" altLang="en-US" sz="2000" dirty="0" smtClean="0"/>
              <a:t>프로세스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반복 서버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병행 서버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동기 통신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비 동기 통신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Broadcast</a:t>
            </a:r>
            <a:endParaRPr lang="ko-KR" altLang="en-US" sz="2000" dirty="0" smtClean="0"/>
          </a:p>
        </p:txBody>
      </p:sp>
      <p:sp>
        <p:nvSpPr>
          <p:cNvPr id="6246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7.4 </a:t>
            </a:r>
            <a:r>
              <a:rPr lang="en-US" altLang="ko-KR" dirty="0" smtClean="0"/>
              <a:t>Client-Server </a:t>
            </a:r>
            <a:r>
              <a:rPr lang="ko-KR" altLang="en-US" dirty="0" smtClean="0"/>
              <a:t>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FC1265AA-7BCB-422E-8A2B-367E831F22A8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16386" name="내용 개체 틀 5"/>
          <p:cNvSpPr>
            <a:spLocks noGrp="1"/>
          </p:cNvSpPr>
          <p:nvPr>
            <p:ph idx="1"/>
          </p:nvPr>
        </p:nvSpPr>
        <p:spPr>
          <a:xfrm>
            <a:off x="917575" y="1117600"/>
            <a:ext cx="9286875" cy="262862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000" dirty="0" smtClean="0"/>
              <a:t>Inter-Process Communication (IPC</a:t>
            </a:r>
            <a:r>
              <a:rPr lang="en-US" altLang="ko-KR" sz="2000" dirty="0" smtClean="0"/>
              <a:t>)(</a:t>
            </a:r>
            <a:r>
              <a:rPr lang="ko-KR" altLang="en-US" sz="2000" dirty="0" err="1" smtClean="0"/>
              <a:t>여러가지</a:t>
            </a:r>
            <a:r>
              <a:rPr lang="ko-KR" altLang="en-US" sz="2000" dirty="0" smtClean="0"/>
              <a:t> 방식이 존재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457200" indent="-457200" eaLnBrk="1" hangingPunct="1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000" dirty="0" smtClean="0"/>
              <a:t>Pipe(</a:t>
            </a:r>
            <a:r>
              <a:rPr lang="ko-KR" altLang="en-US" sz="2000" dirty="0" smtClean="0"/>
              <a:t>쉽고 간단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457200" indent="-457200" eaLnBrk="1" hangingPunct="1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000" dirty="0" smtClean="0"/>
              <a:t>Socket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ko-KR" sz="2000" dirty="0" smtClean="0"/>
              <a:t>Client-Server System</a:t>
            </a: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1E89362-8DD2-401B-8E6D-182B42148377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2197739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프로세스들끼리 데이터를 주고 받는 기능 수행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예 </a:t>
            </a:r>
            <a:r>
              <a:rPr lang="en-US" altLang="ko-KR" sz="2000" dirty="0" smtClean="0"/>
              <a:t>: Client/Server </a:t>
            </a:r>
            <a:r>
              <a:rPr lang="ko-KR" altLang="en-US" sz="2000" dirty="0" smtClean="0"/>
              <a:t>응용 프로그램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명이 공동 작업한 프로그램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서로 다른 프로그램 모듈 간의 데이터 전달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Pipe/Socket : </a:t>
            </a:r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디스크립터를</a:t>
            </a:r>
            <a:r>
              <a:rPr lang="ko-KR" altLang="en-US" sz="2000" dirty="0" smtClean="0"/>
              <a:t> 사용하여 접근 가능한 </a:t>
            </a:r>
            <a:r>
              <a:rPr lang="en-US" altLang="ko-KR" sz="2000" dirty="0" smtClean="0"/>
              <a:t>IPC </a:t>
            </a:r>
            <a:r>
              <a:rPr lang="ko-KR" altLang="en-US" sz="2000" dirty="0" smtClean="0"/>
              <a:t>방법</a:t>
            </a:r>
          </a:p>
        </p:txBody>
      </p:sp>
      <p:sp>
        <p:nvSpPr>
          <p:cNvPr id="17411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7.1 IPC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C0D254C-34AD-45EE-85DA-86CA5D0E2855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61443" name="내용 개체 틀 2"/>
          <p:cNvSpPr>
            <a:spLocks noGrp="1"/>
          </p:cNvSpPr>
          <p:nvPr>
            <p:ph idx="4294967295"/>
          </p:nvPr>
        </p:nvSpPr>
        <p:spPr>
          <a:xfrm>
            <a:off x="1335088" y="1147763"/>
            <a:ext cx="8928100" cy="3675066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메모리 버퍼 영역을 </a:t>
            </a:r>
            <a:r>
              <a:rPr lang="ko-KR" altLang="en-US" sz="2000" dirty="0" smtClean="0">
                <a:solidFill>
                  <a:srgbClr val="FF0000"/>
                </a:solidFill>
              </a:rPr>
              <a:t>가리킴</a:t>
            </a:r>
            <a:r>
              <a:rPr lang="en-US" altLang="ko-KR" sz="2000" dirty="0" smtClean="0">
                <a:solidFill>
                  <a:srgbClr val="FF0000"/>
                </a:solidFill>
              </a:rPr>
              <a:t>(Pipe </a:t>
            </a:r>
            <a:r>
              <a:rPr lang="ko-KR" altLang="en-US" sz="2000" dirty="0" smtClean="0">
                <a:solidFill>
                  <a:srgbClr val="FF0000"/>
                </a:solidFill>
              </a:rPr>
              <a:t>도 일종의 메모리다</a:t>
            </a:r>
            <a:r>
              <a:rPr lang="en-US" altLang="ko-KR" sz="2000" dirty="0" smtClean="0">
                <a:solidFill>
                  <a:srgbClr val="FF0000"/>
                </a:solidFill>
              </a:rPr>
              <a:t>.)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읽기용 입구 하나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쓰기용 입구 하나를 </a:t>
            </a:r>
            <a:r>
              <a:rPr lang="ko-KR" altLang="en-US" sz="2000" dirty="0" smtClean="0"/>
              <a:t>가짐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단방향이다</a:t>
            </a:r>
            <a:r>
              <a:rPr lang="en-US" altLang="ko-KR" sz="2000" dirty="0" smtClean="0"/>
              <a:t>.)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디스크립터로</a:t>
            </a:r>
            <a:r>
              <a:rPr lang="ko-KR" altLang="en-US" sz="2000" dirty="0" smtClean="0"/>
              <a:t> 접근</a:t>
            </a:r>
            <a:r>
              <a:rPr lang="en-US" altLang="ko-KR" sz="2000" dirty="0" smtClean="0"/>
              <a:t>(access)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읽기용 입구와 쓰기용 입구에 각각 다른 파일 </a:t>
            </a:r>
            <a:r>
              <a:rPr lang="ko-KR" altLang="en-US" sz="2000" dirty="0" err="1" smtClean="0"/>
              <a:t>디스크립터가</a:t>
            </a:r>
            <a:r>
              <a:rPr lang="ko-KR" altLang="en-US" sz="2000" dirty="0" smtClean="0"/>
              <a:t> 할당됨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통신을 하게 될 프로세스들이 파일 </a:t>
            </a:r>
            <a:r>
              <a:rPr lang="ko-KR" altLang="en-US" sz="2000" dirty="0" err="1" smtClean="0"/>
              <a:t>디스크립터</a:t>
            </a:r>
            <a:r>
              <a:rPr lang="ko-KR" altLang="en-US" sz="2000" dirty="0" smtClean="0"/>
              <a:t> 들을 공유해야 함 </a:t>
            </a:r>
            <a:r>
              <a:rPr lang="en-US" altLang="ko-KR" sz="2000" dirty="0" smtClean="0"/>
              <a:t>: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부모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자식 관계 </a:t>
            </a:r>
            <a:r>
              <a:rPr lang="en-US" altLang="ko-KR" sz="2000" dirty="0" smtClean="0"/>
              <a:t>(fork() </a:t>
            </a:r>
            <a:r>
              <a:rPr lang="ko-KR" altLang="en-US" sz="2000" dirty="0" smtClean="0"/>
              <a:t>이용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144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</a:t>
            </a:r>
            <a:r>
              <a:rPr lang="en-US" altLang="ko-KR" dirty="0" smtClean="0">
                <a:solidFill>
                  <a:srgbClr val="FF0000"/>
                </a:solidFill>
              </a:rPr>
              <a:t>Pipe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C0C670E-B8FC-4E27-9C98-AE4F04C50D2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69635" name="내용 개체 틀 2"/>
          <p:cNvSpPr>
            <a:spLocks noGrp="1"/>
          </p:cNvSpPr>
          <p:nvPr>
            <p:ph idx="4294967295"/>
          </p:nvPr>
        </p:nvSpPr>
        <p:spPr>
          <a:xfrm>
            <a:off x="1335088" y="1147763"/>
            <a:ext cx="8928100" cy="447528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Pipe</a:t>
            </a:r>
            <a:r>
              <a:rPr lang="ko-KR" altLang="en-US" dirty="0" smtClean="0"/>
              <a:t>을 이용하여 두 개의 프로세스 들이 통신을 할 경우</a:t>
            </a:r>
            <a:r>
              <a:rPr lang="en-US" altLang="ko-KR" dirty="0" smtClean="0"/>
              <a:t>, producer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한 순서대로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하게 된다</a:t>
            </a:r>
            <a:endParaRPr lang="en-US" altLang="ko-KR" dirty="0" smtClean="0"/>
          </a:p>
          <a:p>
            <a:pPr marL="742950" lvl="1" indent="-285750" eaLnBrk="1" hangingPunct="1"/>
            <a:r>
              <a:rPr lang="ko-KR" altLang="en-US" dirty="0" smtClean="0"/>
              <a:t>선입선출</a:t>
            </a:r>
            <a:r>
              <a:rPr lang="en-US" altLang="ko-KR" dirty="0" smtClean="0"/>
              <a:t>(First-In First-Out)</a:t>
            </a:r>
            <a:r>
              <a:rPr lang="ko-KR" altLang="en-US" dirty="0" smtClean="0"/>
              <a:t>관계</a:t>
            </a:r>
          </a:p>
          <a:p>
            <a:pPr marL="742950" lvl="1" indent="-285750" eaLnBrk="1" hangingPunct="1"/>
            <a:r>
              <a:rPr lang="ko-KR" altLang="en-US" dirty="0" smtClean="0"/>
              <a:t>두 프로세스가 동시에 하나의</a:t>
            </a:r>
            <a:r>
              <a:rPr lang="en-US" altLang="ko-KR" dirty="0" smtClean="0"/>
              <a:t>pipe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?</a:t>
            </a:r>
            <a:r>
              <a:rPr lang="en-US" altLang="ko-KR" sz="2400" dirty="0" smtClean="0"/>
              <a:t> </a:t>
            </a:r>
          </a:p>
          <a:p>
            <a:pPr eaLnBrk="1" hangingPunct="1"/>
            <a:r>
              <a:rPr lang="ko-KR" altLang="en-US" dirty="0" err="1" smtClean="0">
                <a:solidFill>
                  <a:srgbClr val="FF0000"/>
                </a:solidFill>
              </a:rPr>
              <a:t>단방향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pipe </a:t>
            </a:r>
            <a:r>
              <a:rPr lang="en-US" altLang="ko-KR" dirty="0" smtClean="0"/>
              <a:t>:</a:t>
            </a:r>
            <a:r>
              <a:rPr lang="en-US" altLang="ko-KR" sz="2800" dirty="0" smtClean="0"/>
              <a:t> </a:t>
            </a:r>
          </a:p>
          <a:p>
            <a:pPr marL="742950" lvl="1" indent="-285750" eaLnBrk="1" hangingPunct="1"/>
            <a:r>
              <a:rPr lang="en-US" altLang="ko-KR" dirty="0" smtClean="0"/>
              <a:t>Producer </a:t>
            </a:r>
            <a:r>
              <a:rPr lang="ko-KR" altLang="en-US" dirty="0" smtClean="0"/>
              <a:t>프로세스는 </a:t>
            </a:r>
            <a:r>
              <a:rPr lang="en-US" altLang="ko-KR" dirty="0" smtClean="0"/>
              <a:t>pipe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용 입구만 사용</a:t>
            </a:r>
          </a:p>
          <a:p>
            <a:pPr marL="742950" lvl="1" indent="-285750" eaLnBrk="1" hangingPunct="1"/>
            <a:r>
              <a:rPr lang="en-US" altLang="ko-KR" dirty="0" smtClean="0"/>
              <a:t>Consumer </a:t>
            </a:r>
            <a:r>
              <a:rPr lang="ko-KR" altLang="en-US" dirty="0" smtClean="0"/>
              <a:t>프로세스는 </a:t>
            </a:r>
            <a:r>
              <a:rPr lang="en-US" altLang="ko-KR" dirty="0" smtClean="0"/>
              <a:t>pipe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용 입구만 사용</a:t>
            </a:r>
          </a:p>
          <a:p>
            <a:pPr eaLnBrk="1" hangingPunct="1"/>
            <a:r>
              <a:rPr lang="ko-KR" altLang="en-US" dirty="0" smtClean="0">
                <a:solidFill>
                  <a:srgbClr val="FF0000"/>
                </a:solidFill>
              </a:rPr>
              <a:t>쌍방향 </a:t>
            </a:r>
            <a:r>
              <a:rPr lang="en-US" altLang="ko-KR" dirty="0" smtClean="0">
                <a:solidFill>
                  <a:srgbClr val="FF0000"/>
                </a:solidFill>
              </a:rPr>
              <a:t>pipe </a:t>
            </a:r>
            <a:r>
              <a:rPr lang="en-US" altLang="ko-KR" dirty="0" smtClean="0"/>
              <a:t>:</a:t>
            </a:r>
            <a:r>
              <a:rPr lang="en-US" altLang="ko-KR" sz="2800" dirty="0" smtClean="0"/>
              <a:t> </a:t>
            </a:r>
          </a:p>
          <a:p>
            <a:pPr marL="742950" lvl="1" indent="-285750" eaLnBrk="1" hangingPunct="1"/>
            <a:r>
              <a:rPr lang="en-US" altLang="ko-KR" dirty="0" smtClean="0"/>
              <a:t>Pipe</a:t>
            </a:r>
            <a:r>
              <a:rPr lang="ko-KR" altLang="en-US" dirty="0"/>
              <a:t>를</a:t>
            </a:r>
            <a:r>
              <a:rPr lang="ko-KR" altLang="en-US" dirty="0" smtClean="0"/>
              <a:t> 두 개 열어 사용</a:t>
            </a:r>
          </a:p>
          <a:p>
            <a:pPr marL="742950" lvl="1" indent="-285750" eaLnBrk="1" hangingPunct="1"/>
            <a:r>
              <a:rPr lang="ko-KR" altLang="en-US" dirty="0" smtClean="0"/>
              <a:t>하나의 </a:t>
            </a:r>
            <a:r>
              <a:rPr lang="en-US" altLang="ko-KR" dirty="0" smtClean="0"/>
              <a:t>pipe</a:t>
            </a:r>
            <a:r>
              <a:rPr lang="ko-KR" altLang="en-US" dirty="0" smtClean="0"/>
              <a:t>는 한쪽 방향의 통신에만 </a:t>
            </a:r>
            <a:r>
              <a:rPr lang="ko-KR" altLang="en-US" dirty="0" smtClean="0"/>
              <a:t>사용됨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bytestream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받은애가</a:t>
            </a:r>
            <a:r>
              <a:rPr lang="ko-KR" altLang="en-US" dirty="0" smtClean="0"/>
              <a:t> 알아서 </a:t>
            </a:r>
            <a:r>
              <a:rPr lang="ko-KR" altLang="en-US" dirty="0" err="1" smtClean="0"/>
              <a:t>처리해야함</a:t>
            </a:r>
            <a:endParaRPr lang="en-US" altLang="ko-KR" dirty="0" smtClean="0"/>
          </a:p>
        </p:txBody>
      </p:sp>
      <p:sp>
        <p:nvSpPr>
          <p:cNvPr id="6963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7.2 Pipe : 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7AE74A7-48C1-46B1-817C-6F97888E89B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952533" y="1000108"/>
            <a:ext cx="9286875" cy="5386304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Pipe</a:t>
            </a:r>
            <a:r>
              <a:rPr lang="ko-KR" altLang="en-US" sz="2000" dirty="0" smtClean="0">
                <a:solidFill>
                  <a:srgbClr val="FF0000"/>
                </a:solidFill>
              </a:rPr>
              <a:t>는 통신하는 프로세스들을 하나의 </a:t>
            </a:r>
            <a:r>
              <a:rPr lang="en-US" altLang="ko-KR" sz="2000" dirty="0" smtClean="0">
                <a:solidFill>
                  <a:srgbClr val="FF0000"/>
                </a:solidFill>
              </a:rPr>
              <a:t>UNIX 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 내부로 한정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</a:rPr>
              <a:t>Socket</a:t>
            </a:r>
            <a:r>
              <a:rPr lang="ko-KR" altLang="en-US" sz="2000" dirty="0" smtClean="0">
                <a:solidFill>
                  <a:srgbClr val="FF0000"/>
                </a:solidFill>
              </a:rPr>
              <a:t>은 같은 </a:t>
            </a:r>
            <a:r>
              <a:rPr lang="en-US" altLang="ko-KR" sz="2000" dirty="0" smtClean="0">
                <a:solidFill>
                  <a:srgbClr val="FF0000"/>
                </a:solidFill>
              </a:rPr>
              <a:t>UNIX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시스템에 속한 프로세스들 뿐만 아니라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서로 다른 </a:t>
            </a:r>
            <a:r>
              <a:rPr lang="en-US" altLang="ko-KR" sz="2000" dirty="0" smtClean="0">
                <a:solidFill>
                  <a:srgbClr val="FF0000"/>
                </a:solidFill>
              </a:rPr>
              <a:t>UNIX</a:t>
            </a:r>
            <a:r>
              <a:rPr lang="ko-KR" altLang="en-US" sz="2000" dirty="0" smtClean="0">
                <a:solidFill>
                  <a:srgbClr val="FF0000"/>
                </a:solidFill>
              </a:rPr>
              <a:t>시스템 들에 속한 프로세스들 간의 통신을 가능케 함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프로세스간의 통신을 위한 통신의 끝점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출입구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해당함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socket() </a:t>
            </a:r>
            <a:r>
              <a:rPr lang="ko-KR" altLang="en-US" sz="2000" dirty="0" smtClean="0"/>
              <a:t>시스템 호출에 의해 만들어 짐 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Pipe</a:t>
            </a:r>
            <a:r>
              <a:rPr lang="ko-KR" altLang="en-US" sz="2000" dirty="0" smtClean="0"/>
              <a:t>와 마찬가지로 파일 </a:t>
            </a:r>
            <a:r>
              <a:rPr lang="ko-KR" altLang="en-US" sz="2000" dirty="0" err="1" smtClean="0"/>
              <a:t>디스크립터로</a:t>
            </a:r>
            <a:r>
              <a:rPr lang="ko-KR" altLang="en-US" sz="2000" dirty="0" smtClean="0"/>
              <a:t> 접근</a:t>
            </a:r>
            <a:endParaRPr lang="en-US" altLang="ko-KR" sz="2000" dirty="0" smtClean="0"/>
          </a:p>
          <a:p>
            <a:pPr eaLnBrk="1" hangingPunct="1"/>
            <a:endParaRPr lang="ko-KR" altLang="en-US" sz="2000" dirty="0" smtClean="0"/>
          </a:p>
          <a:p>
            <a:pPr eaLnBrk="1" hangingPunct="1"/>
            <a:r>
              <a:rPr lang="ko-KR" altLang="en-US" sz="2000" dirty="0" smtClean="0"/>
              <a:t>전혀 관계없는 프로세스간에 통신을 위해 </a:t>
            </a:r>
            <a:r>
              <a:rPr lang="en-US" altLang="ko-KR" sz="2000" dirty="0" smtClean="0"/>
              <a:t>socket</a:t>
            </a:r>
            <a:r>
              <a:rPr lang="ko-KR" altLang="en-US" sz="2000" dirty="0" smtClean="0"/>
              <a:t>을 식별할 목적으로 이름을 붙임</a:t>
            </a:r>
          </a:p>
          <a:p>
            <a:pPr marL="742950" lvl="1" indent="-285750" eaLnBrk="1" hangingPunct="1"/>
            <a:r>
              <a:rPr lang="ko-KR" altLang="en-US" sz="1800" dirty="0" smtClean="0"/>
              <a:t>파일 이름 또는 번호</a:t>
            </a:r>
          </a:p>
          <a:p>
            <a:pPr marL="742950" lvl="1" indent="-285750" eaLnBrk="1" hangingPunct="1"/>
            <a:r>
              <a:rPr lang="en-US" altLang="ko-KR" sz="1800" dirty="0" smtClean="0"/>
              <a:t>bind() </a:t>
            </a:r>
            <a:r>
              <a:rPr lang="ko-KR" altLang="en-US" sz="1800" dirty="0" smtClean="0"/>
              <a:t>시스템 호출 사용</a:t>
            </a:r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</a:t>
            </a:r>
            <a:r>
              <a:rPr lang="en-US" altLang="ko-KR" dirty="0" smtClean="0">
                <a:solidFill>
                  <a:srgbClr val="FF0000"/>
                </a:solidFill>
              </a:rPr>
              <a:t>Socket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F23DA83-64A4-4BFC-9F08-A31803599BF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065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997958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UNIX </a:t>
            </a:r>
            <a:r>
              <a:rPr lang="ko-KR" altLang="en-US" sz="2000" dirty="0" smtClean="0"/>
              <a:t>도메인에서는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이름으로 파일 이름 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경로명 포함</a:t>
            </a:r>
            <a:r>
              <a:rPr lang="en-US" altLang="ko-KR" sz="2000" dirty="0" smtClean="0"/>
              <a:t>)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INET(Internet) </a:t>
            </a:r>
            <a:r>
              <a:rPr lang="ko-KR" altLang="en-US" sz="2000" dirty="0" smtClean="0"/>
              <a:t>도메인에서는 </a:t>
            </a:r>
            <a:r>
              <a:rPr lang="en-US" altLang="ko-KR" sz="2000" dirty="0" smtClean="0"/>
              <a:t>socket </a:t>
            </a:r>
            <a:r>
              <a:rPr lang="ko-KR" altLang="en-US" sz="2000" dirty="0" smtClean="0"/>
              <a:t>이름으로 포트번호 사용</a:t>
            </a:r>
          </a:p>
          <a:p>
            <a:pPr marL="742950" lvl="1" indent="-285750" eaLnBrk="1" hangingPunct="1"/>
            <a:r>
              <a:rPr lang="en-US" altLang="ko-KR" sz="1800" dirty="0" smtClean="0"/>
              <a:t>Well-known port: ftp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21</a:t>
            </a:r>
            <a:r>
              <a:rPr lang="ko-KR" altLang="en-US" sz="1800" dirty="0" smtClean="0"/>
              <a:t>번</a:t>
            </a:r>
            <a:r>
              <a:rPr lang="en-US" altLang="ko-KR" sz="1800" dirty="0" smtClean="0"/>
              <a:t>, telnet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23</a:t>
            </a:r>
            <a:r>
              <a:rPr lang="ko-KR" altLang="en-US" sz="1800" dirty="0" smtClean="0"/>
              <a:t>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등등</a:t>
            </a:r>
            <a:r>
              <a:rPr lang="en-US" altLang="ko-KR" sz="1800" dirty="0" smtClean="0"/>
              <a:t>. 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ko-KR" altLang="en-US" sz="2000" dirty="0" smtClean="0"/>
              <a:t>통신할 상대방 프로세스가 속한 컴퓨터 시스템의 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600" dirty="0" smtClean="0"/>
              <a:t>주소 </a:t>
            </a:r>
            <a:r>
              <a:rPr lang="en-US" altLang="ko-KR" sz="1600" dirty="0" smtClean="0"/>
              <a:t>(IP address) + </a:t>
            </a:r>
            <a:r>
              <a:rPr lang="ko-KR" altLang="en-US" sz="1600" dirty="0" smtClean="0"/>
              <a:t>포트 번호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7066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Socket : </a:t>
            </a:r>
            <a:r>
              <a:rPr lang="ko-KR" altLang="en-US" dirty="0" smtClean="0"/>
              <a:t>이름 붙이기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3A8DE7D-9246-4BA9-931A-8DCBFDEF86B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1683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525088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Virtual circuit</a:t>
            </a:r>
          </a:p>
          <a:p>
            <a:pPr marL="742950" lvl="1" indent="-285750" eaLnBrk="1" hangingPunct="1"/>
            <a:r>
              <a:rPr lang="ko-KR" altLang="en-US" sz="1800" dirty="0" smtClean="0"/>
              <a:t>통신 대상에 연결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논리적 접속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설정</a:t>
            </a:r>
          </a:p>
          <a:p>
            <a:pPr marL="742950" lvl="1" indent="-285750" eaLnBrk="1" hangingPunct="1"/>
            <a:r>
              <a:rPr lang="ko-KR" altLang="en-US" sz="1800" dirty="0" smtClean="0"/>
              <a:t>그 연결을 통하여 데이터를 송수신</a:t>
            </a:r>
          </a:p>
          <a:p>
            <a:pPr marL="742950" lvl="1" indent="-285750" eaLnBrk="1" hangingPunct="1"/>
            <a:r>
              <a:rPr lang="ko-KR" altLang="en-US" sz="1800" dirty="0" smtClean="0"/>
              <a:t>송수신이 끝나면 연결 해제</a:t>
            </a:r>
          </a:p>
          <a:p>
            <a:pPr marL="742950" lvl="1" indent="-285750" eaLnBrk="1" hangingPunct="1"/>
            <a:r>
              <a:rPr lang="ko-KR" altLang="en-US" sz="1800" dirty="0" smtClean="0"/>
              <a:t>연결 형 통신이라고 부름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전화에 비유</a:t>
            </a:r>
            <a:endParaRPr lang="en-US" altLang="ko-KR" sz="1800" dirty="0" smtClean="0"/>
          </a:p>
          <a:p>
            <a:pPr marL="742950" lvl="1" indent="-285750" eaLnBrk="1" hangingPunct="1"/>
            <a:endParaRPr lang="ko-KR" altLang="en-US" sz="1800" dirty="0" smtClean="0"/>
          </a:p>
          <a:p>
            <a:pPr eaLnBrk="1" hangingPunct="1"/>
            <a:r>
              <a:rPr lang="en-US" altLang="ko-KR" sz="2000" dirty="0" smtClean="0"/>
              <a:t>Stream socket</a:t>
            </a:r>
          </a:p>
          <a:p>
            <a:pPr marL="742950" lvl="1" indent="-285750" eaLnBrk="1" hangingPunct="1"/>
            <a:r>
              <a:rPr lang="en-US" altLang="ko-KR" sz="1800" dirty="0" smtClean="0"/>
              <a:t>Virtual circuit </a:t>
            </a:r>
            <a:r>
              <a:rPr lang="ko-KR" altLang="en-US" sz="1800" dirty="0" smtClean="0"/>
              <a:t>기능을 이용하여 구현한 </a:t>
            </a:r>
            <a:r>
              <a:rPr lang="en-US" altLang="ko-KR" sz="1800" dirty="0" smtClean="0"/>
              <a:t>socket</a:t>
            </a:r>
          </a:p>
          <a:p>
            <a:pPr marL="742950" lvl="1" indent="-285750" eaLnBrk="1" hangingPunct="1"/>
            <a:r>
              <a:rPr lang="ko-KR" altLang="en-US" sz="1800" dirty="0" smtClean="0"/>
              <a:t>프로세스간에 대량의 데이터를 송수신하는 경우 이용 </a:t>
            </a:r>
          </a:p>
          <a:p>
            <a:pPr marL="742950" lvl="1" indent="-285750" eaLnBrk="1" hangingPunct="1"/>
            <a:r>
              <a:rPr lang="ko-KR" altLang="en-US" sz="1800" dirty="0" smtClean="0"/>
              <a:t>통신의 신뢰성 보증</a:t>
            </a:r>
          </a:p>
          <a:p>
            <a:pPr marL="742950" lvl="1" indent="-285750" eaLnBrk="1" hangingPunct="1"/>
            <a:r>
              <a:rPr lang="ko-KR" altLang="en-US" sz="1800" dirty="0" smtClean="0"/>
              <a:t>송신한 정보가 없어지거나 바뀌지 않음</a:t>
            </a:r>
          </a:p>
          <a:p>
            <a:pPr marL="742950" lvl="1" indent="-285750" eaLnBrk="1" hangingPunct="1"/>
            <a:r>
              <a:rPr lang="ko-KR" altLang="en-US" sz="1800" dirty="0" smtClean="0"/>
              <a:t>올바른 순서로 수신됨</a:t>
            </a:r>
            <a:endParaRPr lang="en-US" altLang="ko-KR" sz="1800" dirty="0" smtClean="0"/>
          </a:p>
          <a:p>
            <a:pPr marL="742950" lvl="1" indent="-285750" eaLnBrk="1" hangingPunct="1"/>
            <a:endParaRPr lang="ko-KR" altLang="en-US" sz="1800" dirty="0" smtClean="0"/>
          </a:p>
          <a:p>
            <a:pPr eaLnBrk="1" hangingPunct="1"/>
            <a:r>
              <a:rPr lang="ko-KR" altLang="en-US" sz="2000" dirty="0" err="1" smtClean="0"/>
              <a:t>연결형</a:t>
            </a:r>
            <a:r>
              <a:rPr lang="ko-KR" altLang="en-US" sz="2000" dirty="0" smtClean="0"/>
              <a:t> 프로토콜의 예 </a:t>
            </a:r>
            <a:r>
              <a:rPr lang="en-US" altLang="ko-KR" sz="2000" dirty="0" smtClean="0"/>
              <a:t>: TCP (Transmission Control Protocol)</a:t>
            </a:r>
            <a:endParaRPr lang="ko-KR" alt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/>
          </a:p>
        </p:txBody>
      </p:sp>
      <p:sp>
        <p:nvSpPr>
          <p:cNvPr id="7168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Socket : Stream Socket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F51B74E-3AED-450F-ABC7-8CA221CDBD0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270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504775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Client :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marL="742950" lvl="1" indent="-285750" eaLnBrk="1" hangingPunct="1"/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생략 가능</a:t>
            </a:r>
            <a:endParaRPr lang="ko-KR" altLang="en-US" sz="1800" dirty="0" smtClean="0"/>
          </a:p>
          <a:p>
            <a:pPr marL="742950" lvl="1" indent="-285750" eaLnBrk="1" hangingPunct="1"/>
            <a:r>
              <a:rPr lang="en-US" altLang="ko-KR" sz="1800" dirty="0" smtClean="0"/>
              <a:t>Server</a:t>
            </a:r>
            <a:r>
              <a:rPr lang="ko-KR" altLang="en-US" sz="1800" dirty="0" smtClean="0"/>
              <a:t>에 접속 요구 </a:t>
            </a:r>
            <a:r>
              <a:rPr lang="en-US" altLang="ko-KR" sz="1800" dirty="0" smtClean="0"/>
              <a:t>: connect()</a:t>
            </a:r>
          </a:p>
          <a:p>
            <a:pPr marL="742950" lvl="1" indent="-285750" eaLnBrk="1" hangingPunct="1"/>
            <a:r>
              <a:rPr lang="ko-KR" altLang="en-US" sz="1800" dirty="0" smtClean="0"/>
              <a:t>데이터 송수신 </a:t>
            </a:r>
            <a:r>
              <a:rPr lang="en-US" altLang="ko-KR" sz="1800" dirty="0" smtClean="0"/>
              <a:t>: read()/write() </a:t>
            </a:r>
            <a:r>
              <a:rPr lang="en-US" altLang="ko-KR" sz="1800" dirty="0" smtClean="0">
                <a:sym typeface="Wingdings" pitchFamily="2" charset="2"/>
              </a:rPr>
              <a:t> socket</a:t>
            </a:r>
            <a:r>
              <a:rPr lang="ko-KR" altLang="en-US" sz="1800" dirty="0" smtClean="0">
                <a:sym typeface="Wingdings" pitchFamily="2" charset="2"/>
              </a:rPr>
              <a:t>이 파일 디스크립터로 접근이 가능하기 때문</a:t>
            </a:r>
            <a:endParaRPr lang="ko-KR" altLang="en-US" sz="1800" dirty="0" smtClean="0"/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Server : 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작성 </a:t>
            </a:r>
            <a:r>
              <a:rPr lang="en-US" altLang="ko-KR" sz="1800" dirty="0" smtClean="0"/>
              <a:t>: socket() </a:t>
            </a:r>
            <a:r>
              <a:rPr lang="ko-KR" altLang="en-US" sz="1800" dirty="0" smtClean="0"/>
              <a:t>시스템 호출</a:t>
            </a:r>
          </a:p>
          <a:p>
            <a:pPr marL="742950" lvl="1" indent="-285750" eaLnBrk="1" hangingPunct="1"/>
            <a:r>
              <a:rPr lang="en-US" altLang="ko-KR" sz="1800" dirty="0" smtClean="0"/>
              <a:t>Socket</a:t>
            </a:r>
            <a:r>
              <a:rPr lang="ko-KR" altLang="en-US" sz="1800" dirty="0" smtClean="0"/>
              <a:t>에 이름 붙임 </a:t>
            </a:r>
            <a:r>
              <a:rPr lang="en-US" altLang="ko-KR" sz="1800" dirty="0" smtClean="0"/>
              <a:t>: bind()</a:t>
            </a:r>
          </a:p>
          <a:p>
            <a:pPr marL="742950" lvl="1" indent="-285750" eaLnBrk="1" hangingPunct="1"/>
            <a:r>
              <a:rPr lang="en-US" altLang="ko-KR" sz="1800" dirty="0" smtClean="0"/>
              <a:t>Client</a:t>
            </a:r>
            <a:r>
              <a:rPr lang="ko-KR" altLang="en-US" sz="1800" dirty="0" smtClean="0"/>
              <a:t>의 접속 요구 받을 준비 </a:t>
            </a:r>
            <a:r>
              <a:rPr lang="en-US" altLang="ko-KR" sz="1800" dirty="0" smtClean="0"/>
              <a:t>: listen()</a:t>
            </a:r>
          </a:p>
          <a:p>
            <a:pPr marL="742950" lvl="1" indent="-285750" eaLnBrk="1" hangingPunct="1"/>
            <a:r>
              <a:rPr lang="ko-KR" altLang="en-US" sz="1800" dirty="0" smtClean="0"/>
              <a:t>접속 요구 허가 </a:t>
            </a:r>
            <a:r>
              <a:rPr lang="en-US" altLang="ko-KR" sz="1800" dirty="0" smtClean="0"/>
              <a:t>: accept()</a:t>
            </a:r>
          </a:p>
          <a:p>
            <a:pPr marL="742950" lvl="1" indent="-285750" eaLnBrk="1" hangingPunct="1"/>
            <a:r>
              <a:rPr lang="ko-KR" altLang="en-US" sz="1800" dirty="0" smtClean="0"/>
              <a:t>데이터 송수신 </a:t>
            </a:r>
            <a:r>
              <a:rPr lang="en-US" altLang="ko-KR" sz="1800" dirty="0" smtClean="0"/>
              <a:t>: read()/write()</a:t>
            </a:r>
          </a:p>
          <a:p>
            <a:pPr marL="742950" lvl="1" indent="-285750" eaLnBrk="1" hangingPunct="1"/>
            <a:r>
              <a:rPr lang="en-US" altLang="ko-KR" sz="1800" dirty="0" smtClean="0"/>
              <a:t>Socket </a:t>
            </a:r>
            <a:r>
              <a:rPr lang="ko-KR" altLang="en-US" sz="1800" dirty="0" smtClean="0"/>
              <a:t>제거 </a:t>
            </a:r>
            <a:r>
              <a:rPr lang="en-US" altLang="ko-KR" sz="1800" dirty="0" smtClean="0"/>
              <a:t>: close()</a:t>
            </a:r>
            <a:endParaRPr lang="ko-KR" altLang="en-US" sz="1800" dirty="0" smtClean="0"/>
          </a:p>
        </p:txBody>
      </p:sp>
      <p:sp>
        <p:nvSpPr>
          <p:cNvPr id="7270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7.3 Socket : Stream Socket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47574</TotalTime>
  <Words>713</Words>
  <Application>Microsoft Office PowerPoint</Application>
  <PresentationFormat>사용자 지정</PresentationFormat>
  <Paragraphs>139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교육교재템플릿040323</vt:lpstr>
      <vt:lpstr>제 7 장 – Inter-Process Communication (Overview)</vt:lpstr>
      <vt:lpstr>제 7장 목차</vt:lpstr>
      <vt:lpstr>7.1 IPC</vt:lpstr>
      <vt:lpstr>7.2 Pipe</vt:lpstr>
      <vt:lpstr>7.2 Pipe : IPC</vt:lpstr>
      <vt:lpstr>7.3 Socket</vt:lpstr>
      <vt:lpstr>7.3 Socket : 이름 붙이기</vt:lpstr>
      <vt:lpstr>7.3 Socket : Stream Socket을 이용한 IPC</vt:lpstr>
      <vt:lpstr>7.3 Socket : Stream Socket을 이용한 IPC</vt:lpstr>
      <vt:lpstr>7.3 Socket : Datagram Socket을 이용한 IPC</vt:lpstr>
      <vt:lpstr>7.3 Socket : Datagram Socket을 이용한 IPC</vt:lpstr>
      <vt:lpstr>7.4 Client-Server 시스템</vt:lpstr>
    </vt:vector>
  </TitlesOfParts>
  <Company>KCSC(한국소프트웨어컴포넌트컨소시엄)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kook</cp:lastModifiedBy>
  <cp:revision>1850</cp:revision>
  <dcterms:created xsi:type="dcterms:W3CDTF">2002-02-15T02:31:30Z</dcterms:created>
  <dcterms:modified xsi:type="dcterms:W3CDTF">2015-11-16T06:43:37Z</dcterms:modified>
</cp:coreProperties>
</file>