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8"/>
  </p:notesMasterIdLst>
  <p:handoutMasterIdLst>
    <p:handoutMasterId r:id="rId39"/>
  </p:handoutMasterIdLst>
  <p:sldIdLst>
    <p:sldId id="2675" r:id="rId2"/>
    <p:sldId id="2665" r:id="rId3"/>
    <p:sldId id="2671" r:id="rId4"/>
    <p:sldId id="2834" r:id="rId5"/>
    <p:sldId id="2835" r:id="rId6"/>
    <p:sldId id="2805" r:id="rId7"/>
    <p:sldId id="2836" r:id="rId8"/>
    <p:sldId id="2837" r:id="rId9"/>
    <p:sldId id="2838" r:id="rId10"/>
    <p:sldId id="2839" r:id="rId11"/>
    <p:sldId id="2782" r:id="rId12"/>
    <p:sldId id="2806" r:id="rId13"/>
    <p:sldId id="2840" r:id="rId14"/>
    <p:sldId id="2741" r:id="rId15"/>
    <p:sldId id="2855" r:id="rId16"/>
    <p:sldId id="2841" r:id="rId17"/>
    <p:sldId id="2842" r:id="rId18"/>
    <p:sldId id="2844" r:id="rId19"/>
    <p:sldId id="2845" r:id="rId20"/>
    <p:sldId id="2728" r:id="rId21"/>
    <p:sldId id="2729" r:id="rId22"/>
    <p:sldId id="2859" r:id="rId23"/>
    <p:sldId id="2846" r:id="rId24"/>
    <p:sldId id="2847" r:id="rId25"/>
    <p:sldId id="2848" r:id="rId26"/>
    <p:sldId id="2808" r:id="rId27"/>
    <p:sldId id="2849" r:id="rId28"/>
    <p:sldId id="2850" r:id="rId29"/>
    <p:sldId id="2851" r:id="rId30"/>
    <p:sldId id="2852" r:id="rId31"/>
    <p:sldId id="2853" r:id="rId32"/>
    <p:sldId id="2743" r:id="rId33"/>
    <p:sldId id="2854" r:id="rId34"/>
    <p:sldId id="2744" r:id="rId35"/>
    <p:sldId id="2857" r:id="rId36"/>
    <p:sldId id="2858" r:id="rId37"/>
  </p:sldIdLst>
  <p:sldSz cx="11049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33">
          <p15:clr>
            <a:srgbClr val="A4A3A4"/>
          </p15:clr>
        </p15:guide>
        <p15:guide id="6" pos="6428">
          <p15:clr>
            <a:srgbClr val="A4A3A4"/>
          </p15:clr>
        </p15:guide>
        <p15:guide id="7" pos="395">
          <p15:clr>
            <a:srgbClr val="A4A3A4"/>
          </p15:clr>
        </p15:guide>
        <p15:guide id="8" pos="3480">
          <p15:clr>
            <a:srgbClr val="A4A3A4"/>
          </p15:clr>
        </p15:guide>
        <p15:guide id="9" pos="1031">
          <p15:clr>
            <a:srgbClr val="A4A3A4"/>
          </p15:clr>
        </p15:guide>
        <p15:guide id="10" pos="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E7FFFF"/>
    <a:srgbClr val="DEEFFE"/>
    <a:srgbClr val="E2E7FE"/>
    <a:srgbClr val="FDFEDA"/>
    <a:srgbClr val="FFFFCC"/>
    <a:srgbClr val="FFFFB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4" autoAdjust="0"/>
    <p:restoredTop sz="98377" autoAdjust="0"/>
  </p:normalViewPr>
  <p:slideViewPr>
    <p:cSldViewPr>
      <p:cViewPr>
        <p:scale>
          <a:sx n="97" d="100"/>
          <a:sy n="97" d="100"/>
        </p:scale>
        <p:origin x="-552" y="198"/>
      </p:cViewPr>
      <p:guideLst>
        <p:guide orient="horz" pos="4319"/>
        <p:guide orient="horz" pos="618"/>
        <p:guide orient="horz" pos="4110"/>
        <p:guide orient="horz" pos="708"/>
        <p:guide pos="33"/>
        <p:guide pos="6428"/>
        <p:guide pos="395"/>
        <p:guide pos="3480"/>
        <p:guide pos="1031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>
      <p:cViewPr varScale="1">
        <p:scale>
          <a:sx n="46" d="100"/>
          <a:sy n="46" d="100"/>
        </p:scale>
        <p:origin x="-1692" y="-102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0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768350"/>
            <a:ext cx="59642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9900" y="554038"/>
            <a:ext cx="574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" y="231775"/>
            <a:ext cx="31781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2438" y="4681538"/>
            <a:ext cx="5740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16175" y="9488488"/>
            <a:ext cx="1965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14217528-CDC0-44B7-A5C2-45F65BF57E7B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86023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100" y="9501188"/>
            <a:ext cx="25685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416175" y="295275"/>
            <a:ext cx="3776663" cy="196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15988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  <p:extLst>
      <p:ext uri="{BB962C8B-B14F-4D97-AF65-F5344CB8AC3E}">
        <p14:creationId xmlns:p14="http://schemas.microsoft.com/office/powerpoint/2010/main" val="1706044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371C0B7-8C7C-4150-AB4D-33E75F5291F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534" y="2000240"/>
            <a:ext cx="8177199" cy="5540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1"/>
          </p:nvPr>
        </p:nvSpPr>
        <p:spPr>
          <a:xfrm>
            <a:off x="809592" y="2928934"/>
            <a:ext cx="9391650" cy="320302"/>
          </a:xfrm>
        </p:spPr>
        <p:txBody>
          <a:bodyPr anchor="b"/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dirty="0" smtClean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974C8C0-5C36-4FC0-9720-C8EE1AE6A6C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625" y="981075"/>
            <a:ext cx="10009188" cy="152063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54C699E-9783-490F-9A7F-2F6957772C6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981075"/>
            <a:ext cx="1011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 </a:t>
            </a:r>
          </a:p>
          <a:p>
            <a:pPr lvl="4"/>
            <a:endParaRPr lang="en-US" altLang="ko-KR" smtClean="0"/>
          </a:p>
        </p:txBody>
      </p: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C5B1811B-8DB6-4AF8-8CD5-70B64E98250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  <p:sp>
        <p:nvSpPr>
          <p:cNvPr id="1028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231775"/>
            <a:ext cx="81772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Rectangle 1061"/>
          <p:cNvSpPr>
            <a:spLocks noChangeArrowheads="1"/>
          </p:cNvSpPr>
          <p:nvPr userDrawn="1"/>
        </p:nvSpPr>
        <p:spPr bwMode="auto">
          <a:xfrm>
            <a:off x="52388" y="6540500"/>
            <a:ext cx="2998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  <a:defRPr/>
            </a:pPr>
            <a:r>
              <a:rPr kumimoji="0" lang="ko-KR" altLang="en-US" sz="1100" b="1">
                <a:solidFill>
                  <a:srgbClr val="29B8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시스템 프로그래밍</a:t>
            </a:r>
            <a:endParaRPr kumimoji="0" lang="en-US" altLang="ko-KR" sz="1100" b="1">
              <a:solidFill>
                <a:srgbClr val="29B8FF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falinux.com/bbs/zboard.php?id=clibfuncs&amp;page=1&amp;page_num=30&amp;select_arrange=headnum&amp;desc=&amp;sn=off&amp;ss=on&amp;sc=on&amp;keyword=&amp;no=41&amp;category=3" TargetMode="External"/><Relationship Id="rId2" Type="http://schemas.openxmlformats.org/officeDocument/2006/relationships/hyperlink" Target="http://forum.falinux.com/bbs/zboard.php?id=clibfuncs&amp;page=1&amp;page_num=30&amp;select_arrange=headnum&amp;desc=&amp;sn=off&amp;ss=on&amp;sc=on&amp;keyword=&amp;no=40&amp;category=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4"/>
          <p:cNvSpPr>
            <a:spLocks noGrp="1"/>
          </p:cNvSpPr>
          <p:nvPr>
            <p:ph type="title"/>
          </p:nvPr>
        </p:nvSpPr>
        <p:spPr>
          <a:xfrm>
            <a:off x="1452563" y="1771650"/>
            <a:ext cx="8177212" cy="928688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장 </a:t>
            </a:r>
            <a:r>
              <a:rPr lang="en-US" altLang="ko-KR" smtClean="0"/>
              <a:t>–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 smtClean="0"/>
              <a:t>Inter Process </a:t>
            </a:r>
            <a:r>
              <a:rPr lang="en-US" altLang="ko-KR" dirty="0" smtClean="0"/>
              <a:t>Communication</a:t>
            </a:r>
            <a:br>
              <a:rPr lang="en-US" altLang="ko-KR" dirty="0" smtClean="0"/>
            </a:br>
            <a:r>
              <a:rPr lang="en-US" altLang="ko-KR" dirty="0" smtClean="0"/>
              <a:t>(IPC)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2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DED0853-5448-44D7-9095-802BFCFE053E}" type="slidenum">
              <a:rPr lang="en-US" altLang="ko-KR" smtClean="0"/>
              <a:pPr/>
              <a:t>1</a:t>
            </a:fld>
            <a:r>
              <a:rPr lang="en-US" altLang="ko-KR" smtClean="0"/>
              <a:t> -</a:t>
            </a:r>
          </a:p>
        </p:txBody>
      </p:sp>
      <p:sp>
        <p:nvSpPr>
          <p:cNvPr id="5124" name="텍스트 개체 틀 5"/>
          <p:cNvSpPr>
            <a:spLocks noGrp="1"/>
          </p:cNvSpPr>
          <p:nvPr>
            <p:ph type="body" idx="11"/>
          </p:nvPr>
        </p:nvSpPr>
        <p:spPr>
          <a:xfrm>
            <a:off x="1738286" y="3500438"/>
            <a:ext cx="7750198" cy="714256"/>
          </a:xfrm>
        </p:spPr>
        <p:txBody>
          <a:bodyPr/>
          <a:lstStyle/>
          <a:p>
            <a:pPr algn="l"/>
            <a:r>
              <a:rPr lang="ko-KR" altLang="en-US" sz="1800" dirty="0" smtClean="0"/>
              <a:t>이번 장에서는 </a:t>
            </a:r>
            <a:r>
              <a:rPr lang="en-US" altLang="ko-KR" sz="1800" dirty="0" err="1" smtClean="0"/>
              <a:t>Interprocess</a:t>
            </a:r>
            <a:r>
              <a:rPr lang="en-US" altLang="ko-KR" sz="1800" dirty="0" smtClean="0"/>
              <a:t> Communication</a:t>
            </a:r>
            <a:r>
              <a:rPr lang="ko-KR" altLang="en-US" sz="1800" dirty="0" smtClean="0"/>
              <a:t>에 대한 내용을 소개합니다</a:t>
            </a:r>
            <a:r>
              <a:rPr lang="en-US" altLang="ko-KR" sz="1800" dirty="0" smtClean="0"/>
              <a:t>.</a:t>
            </a:r>
          </a:p>
          <a:p>
            <a:pPr algn="l"/>
            <a:r>
              <a:rPr lang="ko-KR" altLang="en-US" sz="1800" dirty="0" smtClean="0"/>
              <a:t>관련된 </a:t>
            </a:r>
            <a:r>
              <a:rPr lang="en-US" altLang="ko-KR" sz="1800" dirty="0" smtClean="0"/>
              <a:t>System Call</a:t>
            </a:r>
            <a:r>
              <a:rPr lang="ko-KR" altLang="en-US" sz="1800" dirty="0" smtClean="0"/>
              <a:t>들도 함께 다룹니다</a:t>
            </a:r>
            <a:r>
              <a:rPr lang="en-US" altLang="ko-KR" sz="1800" dirty="0" smtClean="0"/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47F74660-1E3B-43E4-8610-89E57B07C8B9}" type="slidenum">
              <a:rPr lang="en-US" altLang="ko-KR" smtClean="0"/>
              <a:pPr/>
              <a:t>10</a:t>
            </a:fld>
            <a:r>
              <a:rPr lang="en-US" altLang="ko-KR" smtClean="0"/>
              <a:t> -</a:t>
            </a:r>
          </a:p>
        </p:txBody>
      </p:sp>
      <p:sp>
        <p:nvSpPr>
          <p:cNvPr id="14339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</a:t>
            </a:r>
            <a:endParaRPr lang="ko-KR" altLang="en-US" dirty="0" smtClean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166914" y="1130300"/>
            <a:ext cx="2357428" cy="893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parent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child: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parent closes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[0]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child closes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[1]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897688" y="1071563"/>
            <a:ext cx="2270150" cy="893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parent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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child: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parent closes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[1]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child closes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[0]</a:t>
            </a:r>
          </a:p>
        </p:txBody>
      </p: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812925" y="4822825"/>
            <a:ext cx="3048000" cy="1219200"/>
            <a:chOff x="816" y="2976"/>
            <a:chExt cx="1920" cy="768"/>
          </a:xfrm>
        </p:grpSpPr>
        <p:sp>
          <p:nvSpPr>
            <p:cNvPr id="14361" name="Rectangle 6"/>
            <p:cNvSpPr>
              <a:spLocks noChangeArrowheads="1"/>
            </p:cNvSpPr>
            <p:nvPr/>
          </p:nvSpPr>
          <p:spPr bwMode="auto">
            <a:xfrm>
              <a:off x="816" y="2976"/>
              <a:ext cx="19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  <p:sp>
          <p:nvSpPr>
            <p:cNvPr id="14362" name="Rectangle 7"/>
            <p:cNvSpPr>
              <a:spLocks noChangeArrowheads="1"/>
            </p:cNvSpPr>
            <p:nvPr/>
          </p:nvSpPr>
          <p:spPr bwMode="auto">
            <a:xfrm>
              <a:off x="1296" y="3072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defTabSz="762000" latinLnBrk="0"/>
              <a:r>
                <a:rPr lang="en-US" altLang="ko-KR">
                  <a:latin typeface="Book Antiqua" pitchFamily="18" charset="0"/>
                </a:rPr>
                <a:t>pipe</a:t>
              </a:r>
            </a:p>
          </p:txBody>
        </p:sp>
        <p:sp>
          <p:nvSpPr>
            <p:cNvPr id="14363" name="Text Box 8"/>
            <p:cNvSpPr txBox="1">
              <a:spLocks noChangeArrowheads="1"/>
            </p:cNvSpPr>
            <p:nvPr/>
          </p:nvSpPr>
          <p:spPr bwMode="auto">
            <a:xfrm>
              <a:off x="1488" y="3513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kernel</a:t>
              </a:r>
            </a:p>
          </p:txBody>
        </p:sp>
      </p:grp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1485900" y="2651125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3600" tIns="46800" rIns="93600" bIns="46800" anchor="ctr"/>
          <a:lstStyle/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r>
              <a:rPr lang="en-US" altLang="ko-KR" sz="1400">
                <a:latin typeface="Book Antiqua" pitchFamily="18" charset="0"/>
              </a:rPr>
              <a:t>        fd[1]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485900" y="2270125"/>
            <a:ext cx="1524000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lIns="93600" tIns="46800" rIns="93600" bIns="46800">
            <a:spAutoFit/>
          </a:bodyPr>
          <a:lstStyle/>
          <a:p>
            <a:pPr defTabSz="762000" latinLnBrk="0">
              <a:spcBef>
                <a:spcPct val="50000"/>
              </a:spcBef>
            </a:pPr>
            <a:r>
              <a:rPr lang="en-US" altLang="ko-KR">
                <a:latin typeface="Book Antiqua" pitchFamily="18" charset="0"/>
              </a:rPr>
              <a:t>parent</a:t>
            </a:r>
          </a:p>
        </p:txBody>
      </p:sp>
      <p:grpSp>
        <p:nvGrpSpPr>
          <p:cNvPr id="14345" name="Group 11"/>
          <p:cNvGrpSpPr>
            <a:grpSpLocks/>
          </p:cNvGrpSpPr>
          <p:nvPr/>
        </p:nvGrpSpPr>
        <p:grpSpPr bwMode="auto">
          <a:xfrm>
            <a:off x="3841750" y="2306638"/>
            <a:ext cx="1524000" cy="1447800"/>
            <a:chOff x="1344" y="1488"/>
            <a:chExt cx="960" cy="912"/>
          </a:xfrm>
        </p:grpSpPr>
        <p:sp>
          <p:nvSpPr>
            <p:cNvPr id="14359" name="Rectangle 12"/>
            <p:cNvSpPr>
              <a:spLocks noChangeArrowheads="1"/>
            </p:cNvSpPr>
            <p:nvPr/>
          </p:nvSpPr>
          <p:spPr bwMode="auto">
            <a:xfrm>
              <a:off x="1344" y="1728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fd[0]                </a:t>
              </a:r>
            </a:p>
          </p:txBody>
        </p:sp>
        <p:sp>
          <p:nvSpPr>
            <p:cNvPr id="14360" name="Text Box 13"/>
            <p:cNvSpPr txBox="1">
              <a:spLocks noChangeArrowheads="1"/>
            </p:cNvSpPr>
            <p:nvPr/>
          </p:nvSpPr>
          <p:spPr bwMode="auto">
            <a:xfrm>
              <a:off x="1344" y="1488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child</a:t>
              </a:r>
            </a:p>
          </p:txBody>
        </p:sp>
      </p:grpSp>
      <p:sp>
        <p:nvSpPr>
          <p:cNvPr id="14346" name="Freeform 14"/>
          <p:cNvSpPr>
            <a:spLocks/>
          </p:cNvSpPr>
          <p:nvPr/>
        </p:nvSpPr>
        <p:spPr bwMode="auto">
          <a:xfrm>
            <a:off x="2705100" y="3565525"/>
            <a:ext cx="1636713" cy="1544638"/>
          </a:xfrm>
          <a:custGeom>
            <a:avLst/>
            <a:gdLst>
              <a:gd name="T0" fmla="*/ 0 w 1353"/>
              <a:gd name="T1" fmla="*/ 0 h 873"/>
              <a:gd name="T2" fmla="*/ 1707732950 w 1353"/>
              <a:gd name="T3" fmla="*/ 1411891185 h 873"/>
              <a:gd name="T4" fmla="*/ 1630174846 w 1353"/>
              <a:gd name="T5" fmla="*/ 2147483647 h 873"/>
              <a:gd name="T6" fmla="*/ 0 60000 65536"/>
              <a:gd name="T7" fmla="*/ 0 60000 65536"/>
              <a:gd name="T8" fmla="*/ 0 60000 65536"/>
              <a:gd name="T9" fmla="*/ 0 w 1353"/>
              <a:gd name="T10" fmla="*/ 0 h 873"/>
              <a:gd name="T11" fmla="*/ 1353 w 1353"/>
              <a:gd name="T12" fmla="*/ 873 h 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3" h="873">
                <a:moveTo>
                  <a:pt x="0" y="0"/>
                </a:moveTo>
                <a:cubicBezTo>
                  <a:pt x="490" y="153"/>
                  <a:pt x="981" y="306"/>
                  <a:pt x="1167" y="451"/>
                </a:cubicBezTo>
                <a:cubicBezTo>
                  <a:pt x="1353" y="596"/>
                  <a:pt x="1233" y="734"/>
                  <a:pt x="1114" y="8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347" name="Freeform 15"/>
          <p:cNvSpPr>
            <a:spLocks/>
          </p:cNvSpPr>
          <p:nvPr/>
        </p:nvSpPr>
        <p:spPr bwMode="auto">
          <a:xfrm>
            <a:off x="2305050" y="3546475"/>
            <a:ext cx="1549400" cy="1617663"/>
          </a:xfrm>
          <a:custGeom>
            <a:avLst/>
            <a:gdLst>
              <a:gd name="T0" fmla="*/ 305309535 w 1336"/>
              <a:gd name="T1" fmla="*/ 2147483647 h 1027"/>
              <a:gd name="T2" fmla="*/ 53798738 w 1336"/>
              <a:gd name="T3" fmla="*/ 2036939962 h 1027"/>
              <a:gd name="T4" fmla="*/ 628103162 w 1336"/>
              <a:gd name="T5" fmla="*/ 488765735 h 1027"/>
              <a:gd name="T6" fmla="*/ 1796886420 w 1336"/>
              <a:gd name="T7" fmla="*/ 0 h 1027"/>
              <a:gd name="T8" fmla="*/ 0 60000 65536"/>
              <a:gd name="T9" fmla="*/ 0 60000 65536"/>
              <a:gd name="T10" fmla="*/ 0 60000 65536"/>
              <a:gd name="T11" fmla="*/ 0 60000 65536"/>
              <a:gd name="T12" fmla="*/ 0 w 1336"/>
              <a:gd name="T13" fmla="*/ 0 h 1027"/>
              <a:gd name="T14" fmla="*/ 1336 w 1336"/>
              <a:gd name="T15" fmla="*/ 1027 h 10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" h="1027">
                <a:moveTo>
                  <a:pt x="227" y="1027"/>
                </a:moveTo>
                <a:cubicBezTo>
                  <a:pt x="113" y="993"/>
                  <a:pt x="0" y="959"/>
                  <a:pt x="40" y="821"/>
                </a:cubicBezTo>
                <a:cubicBezTo>
                  <a:pt x="80" y="683"/>
                  <a:pt x="251" y="334"/>
                  <a:pt x="467" y="197"/>
                </a:cubicBezTo>
                <a:cubicBezTo>
                  <a:pt x="683" y="60"/>
                  <a:pt x="1009" y="30"/>
                  <a:pt x="1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14348" name="Group 16"/>
          <p:cNvGrpSpPr>
            <a:grpSpLocks/>
          </p:cNvGrpSpPr>
          <p:nvPr/>
        </p:nvGrpSpPr>
        <p:grpSpPr bwMode="auto">
          <a:xfrm>
            <a:off x="6334125" y="4854575"/>
            <a:ext cx="3048000" cy="1219200"/>
            <a:chOff x="816" y="2976"/>
            <a:chExt cx="1920" cy="768"/>
          </a:xfrm>
        </p:grpSpPr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>
              <a:off x="816" y="2976"/>
              <a:ext cx="19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1296" y="3072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defTabSz="762000" latinLnBrk="0"/>
              <a:r>
                <a:rPr lang="en-US" altLang="ko-KR">
                  <a:latin typeface="Book Antiqua" pitchFamily="18" charset="0"/>
                </a:rPr>
                <a:t>pipe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1488" y="3513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kernel</a:t>
              </a:r>
            </a:p>
          </p:txBody>
        </p:sp>
      </p:grpSp>
      <p:sp>
        <p:nvSpPr>
          <p:cNvPr id="14349" name="Rectangle 20"/>
          <p:cNvSpPr>
            <a:spLocks noChangeArrowheads="1"/>
          </p:cNvSpPr>
          <p:nvPr/>
        </p:nvSpPr>
        <p:spPr bwMode="auto">
          <a:xfrm>
            <a:off x="6197600" y="2630488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3600" tIns="46800" rIns="93600" bIns="46800" anchor="ctr"/>
          <a:lstStyle/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r>
              <a:rPr lang="en-US" altLang="ko-KR" sz="1400">
                <a:latin typeface="Book Antiqua" pitchFamily="18" charset="0"/>
              </a:rPr>
              <a:t>fd[0]               </a:t>
            </a:r>
          </a:p>
        </p:txBody>
      </p:sp>
      <p:sp>
        <p:nvSpPr>
          <p:cNvPr id="14350" name="Text Box 21"/>
          <p:cNvSpPr txBox="1">
            <a:spLocks noChangeArrowheads="1"/>
          </p:cNvSpPr>
          <p:nvPr/>
        </p:nvSpPr>
        <p:spPr bwMode="auto">
          <a:xfrm>
            <a:off x="6197600" y="2249488"/>
            <a:ext cx="1524000" cy="366712"/>
          </a:xfrm>
          <a:prstGeom prst="rect">
            <a:avLst/>
          </a:prstGeom>
          <a:noFill/>
          <a:ln w="9525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lIns="93600" tIns="46800" rIns="93600" bIns="46800">
            <a:spAutoFit/>
          </a:bodyPr>
          <a:lstStyle/>
          <a:p>
            <a:pPr defTabSz="762000" latinLnBrk="0">
              <a:spcBef>
                <a:spcPct val="50000"/>
              </a:spcBef>
            </a:pPr>
            <a:r>
              <a:rPr lang="en-US" altLang="ko-KR">
                <a:latin typeface="Book Antiqua" pitchFamily="18" charset="0"/>
              </a:rPr>
              <a:t>parent</a:t>
            </a:r>
          </a:p>
        </p:txBody>
      </p:sp>
      <p:grpSp>
        <p:nvGrpSpPr>
          <p:cNvPr id="14351" name="Group 22"/>
          <p:cNvGrpSpPr>
            <a:grpSpLocks/>
          </p:cNvGrpSpPr>
          <p:nvPr/>
        </p:nvGrpSpPr>
        <p:grpSpPr bwMode="auto">
          <a:xfrm>
            <a:off x="8501063" y="2244725"/>
            <a:ext cx="1524000" cy="1447800"/>
            <a:chOff x="1344" y="1488"/>
            <a:chExt cx="960" cy="912"/>
          </a:xfrm>
        </p:grpSpPr>
        <p:sp>
          <p:nvSpPr>
            <p:cNvPr id="14354" name="Rectangle 23"/>
            <p:cNvSpPr>
              <a:spLocks noChangeArrowheads="1"/>
            </p:cNvSpPr>
            <p:nvPr/>
          </p:nvSpPr>
          <p:spPr bwMode="auto">
            <a:xfrm>
              <a:off x="1344" y="1728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fd[1]</a:t>
              </a:r>
            </a:p>
          </p:txBody>
        </p:sp>
        <p:sp>
          <p:nvSpPr>
            <p:cNvPr id="14355" name="Text Box 24"/>
            <p:cNvSpPr txBox="1">
              <a:spLocks noChangeArrowheads="1"/>
            </p:cNvSpPr>
            <p:nvPr/>
          </p:nvSpPr>
          <p:spPr bwMode="auto">
            <a:xfrm>
              <a:off x="1344" y="1488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child</a:t>
              </a:r>
            </a:p>
          </p:txBody>
        </p:sp>
      </p:grpSp>
      <p:sp>
        <p:nvSpPr>
          <p:cNvPr id="14352" name="Freeform 25"/>
          <p:cNvSpPr>
            <a:spLocks/>
          </p:cNvSpPr>
          <p:nvPr/>
        </p:nvSpPr>
        <p:spPr bwMode="auto">
          <a:xfrm>
            <a:off x="6373813" y="3633788"/>
            <a:ext cx="708025" cy="1717675"/>
          </a:xfrm>
          <a:custGeom>
            <a:avLst/>
            <a:gdLst>
              <a:gd name="T0" fmla="*/ 563891384 w 889"/>
              <a:gd name="T1" fmla="*/ 2147483647 h 1153"/>
              <a:gd name="T2" fmla="*/ 79287653 w 889"/>
              <a:gd name="T3" fmla="*/ 2147483647 h 1153"/>
              <a:gd name="T4" fmla="*/ 88801786 w 889"/>
              <a:gd name="T5" fmla="*/ 0 h 1153"/>
              <a:gd name="T6" fmla="*/ 0 60000 65536"/>
              <a:gd name="T7" fmla="*/ 0 60000 65536"/>
              <a:gd name="T8" fmla="*/ 0 60000 65536"/>
              <a:gd name="T9" fmla="*/ 0 w 889"/>
              <a:gd name="T10" fmla="*/ 0 h 1153"/>
              <a:gd name="T11" fmla="*/ 889 w 889"/>
              <a:gd name="T12" fmla="*/ 1153 h 1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" h="1153">
                <a:moveTo>
                  <a:pt x="889" y="1104"/>
                </a:moveTo>
                <a:cubicBezTo>
                  <a:pt x="569" y="1128"/>
                  <a:pt x="250" y="1153"/>
                  <a:pt x="125" y="969"/>
                </a:cubicBezTo>
                <a:cubicBezTo>
                  <a:pt x="0" y="785"/>
                  <a:pt x="70" y="392"/>
                  <a:pt x="1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353" name="Freeform 26"/>
          <p:cNvSpPr>
            <a:spLocks/>
          </p:cNvSpPr>
          <p:nvPr/>
        </p:nvSpPr>
        <p:spPr bwMode="auto">
          <a:xfrm>
            <a:off x="8535988" y="3641725"/>
            <a:ext cx="1130300" cy="1676400"/>
          </a:xfrm>
          <a:custGeom>
            <a:avLst/>
            <a:gdLst>
              <a:gd name="T0" fmla="*/ 1261682115 w 909"/>
              <a:gd name="T1" fmla="*/ 0 h 1090"/>
              <a:gd name="T2" fmla="*/ 1195195872 w 909"/>
              <a:gd name="T3" fmla="*/ 1658136494 h 1090"/>
              <a:gd name="T4" fmla="*/ 0 w 909"/>
              <a:gd name="T5" fmla="*/ 2147483647 h 1090"/>
              <a:gd name="T6" fmla="*/ 0 60000 65536"/>
              <a:gd name="T7" fmla="*/ 0 60000 65536"/>
              <a:gd name="T8" fmla="*/ 0 60000 65536"/>
              <a:gd name="T9" fmla="*/ 0 w 909"/>
              <a:gd name="T10" fmla="*/ 0 h 1090"/>
              <a:gd name="T11" fmla="*/ 909 w 909"/>
              <a:gd name="T12" fmla="*/ 1090 h 1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9" h="1090">
                <a:moveTo>
                  <a:pt x="816" y="0"/>
                </a:moveTo>
                <a:cubicBezTo>
                  <a:pt x="862" y="259"/>
                  <a:pt x="909" y="519"/>
                  <a:pt x="773" y="701"/>
                </a:cubicBezTo>
                <a:cubicBezTo>
                  <a:pt x="637" y="883"/>
                  <a:pt x="318" y="986"/>
                  <a:pt x="0" y="10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F7A08168-1BB8-4261-A13F-14D6806A9A98}" type="slidenum">
              <a:rPr lang="en-US" altLang="ko-KR" smtClean="0"/>
              <a:pPr/>
              <a:t>11</a:t>
            </a:fld>
            <a:r>
              <a:rPr lang="en-US" altLang="ko-KR" smtClean="0"/>
              <a:t> -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270249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Pipe(), fork() system call </a:t>
            </a:r>
            <a:r>
              <a:rPr lang="ko-KR" altLang="en-US" sz="2000" dirty="0" smtClean="0"/>
              <a:t>들을 사용하여 부모 프로세스에서 보낸 메시지</a:t>
            </a:r>
            <a:r>
              <a:rPr lang="en-US" altLang="ko-KR" sz="2000" dirty="0" smtClean="0"/>
              <a:t>(“Hello World!!”)</a:t>
            </a:r>
            <a:r>
              <a:rPr lang="ko-KR" altLang="en-US" sz="2000" dirty="0" smtClean="0"/>
              <a:t>를 자식 프로세스에서 받아서 출력하는 프로그램을 작성한다 </a:t>
            </a:r>
            <a:r>
              <a:rPr lang="en-US" altLang="ko-KR" sz="2000" dirty="0" smtClean="0"/>
              <a:t>: </a:t>
            </a:r>
          </a:p>
          <a:p>
            <a:pPr lvl="1" eaLnBrk="1" hangingPunct="1"/>
            <a:r>
              <a:rPr lang="ko-KR" altLang="en-US" sz="1600" dirty="0" smtClean="0"/>
              <a:t>부모 프로세스는 </a:t>
            </a:r>
            <a:r>
              <a:rPr lang="en-US" altLang="ko-KR" sz="1600" dirty="0" smtClean="0"/>
              <a:t>write()</a:t>
            </a:r>
            <a:r>
              <a:rPr lang="ko-KR" altLang="en-US" sz="1600" dirty="0" smtClean="0"/>
              <a:t>를 이용하여 메시지를 </a:t>
            </a:r>
            <a:r>
              <a:rPr lang="en-US" altLang="ko-KR" sz="1600" dirty="0" smtClean="0"/>
              <a:t>pipe</a:t>
            </a:r>
            <a:r>
              <a:rPr lang="ko-KR" altLang="en-US" sz="1600" dirty="0" smtClean="0"/>
              <a:t>에 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쓰고나서</a:t>
            </a:r>
            <a:r>
              <a:rPr lang="ko-KR" altLang="en-US" sz="1600" dirty="0" smtClean="0"/>
              <a:t> “</a:t>
            </a:r>
            <a:r>
              <a:rPr lang="en-US" altLang="ko-KR" sz="1600" dirty="0" smtClean="0"/>
              <a:t>message sent”</a:t>
            </a:r>
            <a:r>
              <a:rPr lang="ko-KR" altLang="en-US" sz="1600" dirty="0" smtClean="0"/>
              <a:t>라고 터미널에 출력한다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자식 프로세스는 </a:t>
            </a:r>
            <a:r>
              <a:rPr lang="en-US" altLang="ko-KR" sz="1600" dirty="0" smtClean="0"/>
              <a:t>read()</a:t>
            </a:r>
            <a:r>
              <a:rPr lang="ko-KR" altLang="en-US" sz="1600" dirty="0" smtClean="0"/>
              <a:t>를 이용하여 메시지를 </a:t>
            </a:r>
            <a:r>
              <a:rPr lang="en-US" altLang="ko-KR" sz="1600" dirty="0" smtClean="0"/>
              <a:t>pipe</a:t>
            </a:r>
            <a:r>
              <a:rPr lang="ko-KR" altLang="en-US" sz="1600" dirty="0" smtClean="0"/>
              <a:t>으로부터 읽고 터미널에 메시지를 출력한다</a:t>
            </a:r>
            <a:r>
              <a:rPr lang="en-US" altLang="ko-KR" sz="1600" dirty="0" smtClean="0"/>
              <a:t> 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en-US" altLang="ko-KR" sz="1600" dirty="0" err="1"/>
              <a:t>t</a:t>
            </a:r>
            <a:r>
              <a:rPr lang="en-US" altLang="ko-KR" sz="1600" dirty="0" err="1" smtClean="0"/>
              <a:t>urnin</a:t>
            </a:r>
            <a:r>
              <a:rPr lang="en-US" altLang="ko-KR" sz="1600" dirty="0" smtClean="0"/>
              <a:t> lab10 </a:t>
            </a:r>
            <a:r>
              <a:rPr lang="en-US" altLang="ko-KR" sz="1600" dirty="0" err="1" smtClean="0"/>
              <a:t>pipe_fork.c</a:t>
            </a:r>
            <a:endParaRPr lang="en-US" altLang="ko-KR" sz="1600" dirty="0" smtClean="0"/>
          </a:p>
        </p:txBody>
      </p:sp>
      <p:sp>
        <p:nvSpPr>
          <p:cNvPr id="15364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Lab #10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5167CA2A-02D5-46EE-A655-B8F8D086D718}" type="slidenum">
              <a:rPr lang="en-US" altLang="ko-KR" smtClean="0"/>
              <a:pPr/>
              <a:t>12</a:t>
            </a:fld>
            <a:r>
              <a:rPr lang="en-US" altLang="ko-KR" smtClean="0"/>
              <a:t> -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1238250" y="2643182"/>
            <a:ext cx="8928100" cy="27148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/>
              <a:t>popen</a:t>
            </a:r>
            <a:r>
              <a:rPr lang="en-US" altLang="ko-KR" sz="2000" dirty="0" smtClean="0"/>
              <a:t> does a fork() and exec() to execute “</a:t>
            </a:r>
            <a:r>
              <a:rPr lang="en-US" altLang="ko-KR" sz="2000" i="1" dirty="0" err="1" smtClean="0"/>
              <a:t>cmdstring</a:t>
            </a:r>
            <a:r>
              <a:rPr lang="en-US" altLang="ko-KR" sz="2000" dirty="0" smtClean="0"/>
              <a:t>”, and returns a standard I/O file pointer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smtClean="0"/>
              <a:t>Do not have to create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 pipe, fork a child, and close the unused ends of the pipe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Type of </a:t>
            </a:r>
            <a:r>
              <a:rPr lang="en-US" altLang="ko-KR" sz="2000" dirty="0" err="1" smtClean="0"/>
              <a:t>popen</a:t>
            </a:r>
            <a:r>
              <a:rPr lang="en-US" altLang="ko-KR" sz="2000" dirty="0" smtClean="0"/>
              <a:t> is “r” or “w”.   //</a:t>
            </a:r>
            <a:r>
              <a:rPr lang="ko-KR" altLang="en-US" sz="2000" dirty="0" smtClean="0">
                <a:solidFill>
                  <a:srgbClr val="FF0000"/>
                </a:solidFill>
              </a:rPr>
              <a:t>헷갈리니까 조심하기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If type is “r”, the returned file pointer is connected to the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stdout</a:t>
            </a:r>
            <a:r>
              <a:rPr lang="en-US" altLang="ko-KR" sz="1800" dirty="0" smtClean="0">
                <a:solidFill>
                  <a:srgbClr val="FF0000"/>
                </a:solidFill>
              </a:rPr>
              <a:t> of “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cmdstring</a:t>
            </a:r>
            <a:r>
              <a:rPr lang="en-US" altLang="ko-KR" sz="1800" dirty="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If type is “w”, the returned file pointer is connected to the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stdin</a:t>
            </a:r>
            <a:r>
              <a:rPr lang="en-US" altLang="ko-KR" sz="1800" dirty="0" smtClean="0">
                <a:solidFill>
                  <a:srgbClr val="FF0000"/>
                </a:solidFill>
              </a:rPr>
              <a:t> of “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cmdstring</a:t>
            </a:r>
            <a:r>
              <a:rPr lang="en-US" altLang="ko-KR" sz="18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6388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</a:t>
            </a:r>
            <a:r>
              <a:rPr lang="en-US" altLang="ko-KR" dirty="0" err="1" smtClean="0"/>
              <a:t>popen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1309688" y="1285875"/>
            <a:ext cx="8278812" cy="1089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FILE *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popen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(const char *</a:t>
            </a:r>
            <a:r>
              <a:rPr lang="en-US" altLang="ko-KR" sz="1800" i="1" dirty="0" err="1">
                <a:latin typeface="맑은 고딕" pitchFamily="50" charset="-127"/>
                <a:ea typeface="맑은 고딕" pitchFamily="50" charset="-127"/>
              </a:rPr>
              <a:t>cmdstring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const char *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Returns: file pointer if OK, NULL 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F7A8B89-1F73-4DA4-AB0A-4A69311402D3}" type="slidenum">
              <a:rPr lang="en-US" altLang="ko-KR" smtClean="0"/>
              <a:pPr/>
              <a:t>13</a:t>
            </a:fld>
            <a:r>
              <a:rPr lang="en-US" altLang="ko-KR" smtClean="0"/>
              <a:t> -</a:t>
            </a:r>
          </a:p>
        </p:txBody>
      </p:sp>
      <p:sp>
        <p:nvSpPr>
          <p:cNvPr id="17411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</a:t>
            </a:r>
            <a:r>
              <a:rPr lang="en-US" altLang="ko-KR" dirty="0" err="1" smtClean="0"/>
              <a:t>popen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1595438" y="1357313"/>
            <a:ext cx="7259637" cy="4479925"/>
            <a:chOff x="416" y="964"/>
            <a:chExt cx="4573" cy="2822"/>
          </a:xfrm>
        </p:grpSpPr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1001" y="1452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       fp</a:t>
              </a:r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1063" y="1197"/>
              <a:ext cx="609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parent</a:t>
              </a:r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2559" y="1439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stdout             </a:t>
              </a: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2491" y="1222"/>
              <a:ext cx="1157" cy="21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 sz="1600" i="1">
                  <a:latin typeface="Book Antiqua" pitchFamily="18" charset="0"/>
                </a:rPr>
                <a:t>cmdstring</a:t>
              </a:r>
              <a:r>
                <a:rPr lang="en-US" altLang="ko-KR" sz="1600">
                  <a:latin typeface="Book Antiqua" pitchFamily="18" charset="0"/>
                </a:rPr>
                <a:t>(child)</a:t>
              </a:r>
            </a:p>
          </p:txBody>
        </p:sp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 flipH="1" flipV="1">
              <a:off x="1802" y="1792"/>
              <a:ext cx="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416" y="964"/>
              <a:ext cx="2375" cy="234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 sz="1800" dirty="0" err="1">
                  <a:latin typeface="맑은 고딕" pitchFamily="50" charset="-127"/>
                  <a:ea typeface="맑은 고딕" pitchFamily="50" charset="-127"/>
                </a:rPr>
                <a:t>fp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= </a:t>
              </a:r>
              <a:r>
                <a:rPr lang="en-US" altLang="ko-KR" sz="1800" dirty="0" err="1">
                  <a:latin typeface="맑은 고딕" pitchFamily="50" charset="-127"/>
                  <a:ea typeface="맑은 고딕" pitchFamily="50" charset="-127"/>
                </a:rPr>
                <a:t>popen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800" i="1" dirty="0" err="1">
                  <a:latin typeface="맑은 고딕" pitchFamily="50" charset="-127"/>
                  <a:ea typeface="맑은 고딕" pitchFamily="50" charset="-127"/>
                </a:rPr>
                <a:t>cmdstring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"r");</a:t>
              </a: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2342" y="3114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       fp</a:t>
              </a: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2404" y="2859"/>
              <a:ext cx="609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parent</a:t>
              </a:r>
            </a:p>
          </p:txBody>
        </p:sp>
        <p:sp>
          <p:nvSpPr>
            <p:cNvPr id="17421" name="Rectangle 14"/>
            <p:cNvSpPr>
              <a:spLocks noChangeArrowheads="1"/>
            </p:cNvSpPr>
            <p:nvPr/>
          </p:nvSpPr>
          <p:spPr bwMode="auto">
            <a:xfrm>
              <a:off x="3900" y="3101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stdin               </a:t>
              </a: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3832" y="2884"/>
              <a:ext cx="1157" cy="21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 sz="1600" i="1">
                  <a:latin typeface="Book Antiqua" pitchFamily="18" charset="0"/>
                </a:rPr>
                <a:t>cmdstring</a:t>
              </a:r>
              <a:r>
                <a:rPr lang="en-US" altLang="ko-KR" sz="1600">
                  <a:latin typeface="Book Antiqua" pitchFamily="18" charset="0"/>
                </a:rPr>
                <a:t>(child)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 flipV="1">
              <a:off x="3143" y="3454"/>
              <a:ext cx="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1757" y="2626"/>
              <a:ext cx="2375" cy="234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 sz="1800" dirty="0" err="1">
                  <a:latin typeface="맑은 고딕" pitchFamily="50" charset="-127"/>
                  <a:ea typeface="맑은 고딕" pitchFamily="50" charset="-127"/>
                </a:rPr>
                <a:t>fp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= </a:t>
              </a:r>
              <a:r>
                <a:rPr lang="en-US" altLang="ko-KR" sz="1800" dirty="0" err="1">
                  <a:latin typeface="맑은 고딕" pitchFamily="50" charset="-127"/>
                  <a:ea typeface="맑은 고딕" pitchFamily="50" charset="-127"/>
                </a:rPr>
                <a:t>popen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800" i="1" dirty="0" err="1">
                  <a:latin typeface="맑은 고딕" pitchFamily="50" charset="-127"/>
                  <a:ea typeface="맑은 고딕" pitchFamily="50" charset="-127"/>
                </a:rPr>
                <a:t>cmdstring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"w");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188D44A-1B31-42DF-8899-E25B3C711371}" type="slidenum">
              <a:rPr lang="en-US" altLang="ko-KR" smtClean="0"/>
              <a:pPr/>
              <a:t>14</a:t>
            </a:fld>
            <a:r>
              <a:rPr lang="en-US" altLang="ko-KR" smtClean="0"/>
              <a:t> -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309688" y="2857496"/>
            <a:ext cx="8928100" cy="720411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pclose</a:t>
            </a:r>
            <a:r>
              <a:rPr lang="en-US" altLang="ko-KR" sz="2000" dirty="0" smtClean="0"/>
              <a:t>” closes the std I/O stream, waits for the commands to terminate, returns the termination status of the shell</a:t>
            </a:r>
          </a:p>
        </p:txBody>
      </p:sp>
      <p:sp>
        <p:nvSpPr>
          <p:cNvPr id="18436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</a:t>
            </a:r>
            <a:r>
              <a:rPr lang="en-US" altLang="ko-KR" dirty="0" err="1" smtClean="0"/>
              <a:t>pclose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381125" y="1285875"/>
            <a:ext cx="9001125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pclose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(FILE *</a:t>
            </a:r>
            <a:r>
              <a:rPr lang="en-US" altLang="ko-KR" sz="1800" i="1" dirty="0" err="1">
                <a:latin typeface="맑은 고딕" pitchFamily="50" charset="-127"/>
                <a:ea typeface="맑은 고딕" pitchFamily="50" charset="-127"/>
              </a:rPr>
              <a:t>fp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            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Returns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termination status of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cmdstring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or –1 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fread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파일로부터 지정한 개수만큼 자료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625" y="981075"/>
            <a:ext cx="10009188" cy="490617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파일을 </a:t>
            </a:r>
            <a:r>
              <a:rPr lang="ko-KR" altLang="en-US" dirty="0">
                <a:solidFill>
                  <a:srgbClr val="FF0000"/>
                </a:solidFill>
              </a:rPr>
              <a:t>통해 데이터를 읽어 들입니다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/>
              <a:t>헤더 </a:t>
            </a:r>
            <a:r>
              <a:rPr lang="en-US" altLang="ko-KR" dirty="0" err="1" smtClean="0"/>
              <a:t>stdio.h</a:t>
            </a:r>
            <a:endParaRPr lang="en-US" altLang="ko-KR" dirty="0"/>
          </a:p>
          <a:p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/>
              <a:t>fread</a:t>
            </a:r>
            <a:r>
              <a:rPr lang="en-US" altLang="ko-KR" dirty="0"/>
              <a:t>( void *</a:t>
            </a:r>
            <a:r>
              <a:rPr lang="en-US" altLang="ko-KR" dirty="0" err="1"/>
              <a:t>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nitems</a:t>
            </a:r>
            <a:r>
              <a:rPr lang="en-US" altLang="ko-KR" dirty="0"/>
              <a:t>, FILE *stream);</a:t>
            </a:r>
          </a:p>
          <a:p>
            <a:r>
              <a:rPr lang="ko-KR" altLang="en-US" dirty="0" smtClean="0"/>
              <a:t>인수 </a:t>
            </a:r>
            <a:r>
              <a:rPr lang="en-US" altLang="ko-KR" dirty="0" smtClean="0"/>
              <a:t>void </a:t>
            </a:r>
            <a:r>
              <a:rPr lang="en-US" altLang="ko-KR" dirty="0"/>
              <a:t>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ko-KR" altLang="en-US" dirty="0"/>
              <a:t>내용을 읽어 들일 메모리 포인터 </a:t>
            </a:r>
          </a:p>
          <a:p>
            <a:r>
              <a:rPr lang="en-US" altLang="ko-KR" dirty="0" err="1" smtClean="0"/>
              <a:t>size_t</a:t>
            </a:r>
            <a:r>
              <a:rPr lang="en-US" altLang="ko-KR" dirty="0" smtClean="0"/>
              <a:t> size </a:t>
            </a:r>
            <a:r>
              <a:rPr lang="ko-KR" altLang="en-US" dirty="0" smtClean="0"/>
              <a:t>데이터 </a:t>
            </a:r>
            <a:r>
              <a:rPr lang="ko-KR" altLang="en-US" dirty="0"/>
              <a:t>하나의 크기 </a:t>
            </a:r>
          </a:p>
          <a:p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nitems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</a:t>
            </a:r>
            <a:r>
              <a:rPr lang="ko-KR" altLang="en-US" dirty="0"/>
              <a:t>데이터의 개수 </a:t>
            </a:r>
          </a:p>
          <a:p>
            <a:r>
              <a:rPr lang="en-US" altLang="ko-KR" dirty="0" smtClean="0"/>
              <a:t>FILE </a:t>
            </a:r>
            <a:r>
              <a:rPr lang="en-US" altLang="ko-KR" dirty="0"/>
              <a:t>*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대상 </a:t>
            </a:r>
            <a:r>
              <a:rPr lang="ko-KR" altLang="en-US" dirty="0"/>
              <a:t>파일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</a:p>
          <a:p>
            <a:r>
              <a:rPr lang="ko-KR" altLang="en-US" dirty="0" smtClean="0"/>
              <a:t>반환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읽어들인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데이터 개수를 반환하며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오류가 발생하면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r>
              <a:rPr lang="ko-KR" altLang="en-US" dirty="0">
                <a:solidFill>
                  <a:srgbClr val="FF0000"/>
                </a:solidFill>
              </a:rPr>
              <a:t>을 반환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54C699E-9783-490F-9A7F-2F6957772C62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7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B4B7000-2B19-4D68-AF4B-3A04B1438301}" type="slidenum">
              <a:rPr lang="en-US" altLang="ko-KR" smtClean="0"/>
              <a:pPr/>
              <a:t>16</a:t>
            </a:fld>
            <a:r>
              <a:rPr lang="en-US" altLang="ko-KR" smtClean="0"/>
              <a:t> -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238250" y="1143000"/>
            <a:ext cx="8928100" cy="35107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Read output from other program</a:t>
            </a:r>
          </a:p>
        </p:txBody>
      </p:sp>
      <p:sp>
        <p:nvSpPr>
          <p:cNvPr id="19460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example 1</a:t>
            </a:r>
            <a:endParaRPr lang="ko-KR" altLang="en-US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381125" y="1643063"/>
            <a:ext cx="8928100" cy="446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string.h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main()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FILE *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read_fp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char buffer[BUFSIZ +1];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chars_read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memset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(buffer, 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‘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\0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’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(buffer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)); </a:t>
            </a:r>
            <a:r>
              <a:rPr lang="en-US" altLang="ko-KR" sz="1200" dirty="0" err="1">
                <a:solidFill>
                  <a:srgbClr val="4070AA"/>
                </a:solidFill>
                <a:latin typeface="Tahoma"/>
                <a:hlinkClick r:id="rId2"/>
              </a:rPr>
              <a:t>malloc</a:t>
            </a:r>
            <a:r>
              <a:rPr lang="en-US" altLang="ko-KR" sz="1200" dirty="0">
                <a:solidFill>
                  <a:srgbClr val="4070AA"/>
                </a:solidFill>
                <a:latin typeface="Tahoma"/>
                <a:hlinkClick r:id="rId2"/>
              </a:rPr>
              <a:t>()</a:t>
            </a:r>
            <a:r>
              <a:rPr lang="ko-KR" altLang="en-US" sz="1200" dirty="0">
                <a:solidFill>
                  <a:srgbClr val="000000"/>
                </a:solidFill>
                <a:latin typeface="Tahoma"/>
              </a:rPr>
              <a:t> 이나 </a:t>
            </a:r>
            <a:r>
              <a:rPr lang="en-US" altLang="ko-KR" sz="1200" dirty="0" err="1">
                <a:solidFill>
                  <a:srgbClr val="4070AA"/>
                </a:solidFill>
                <a:latin typeface="Tahoma"/>
                <a:hlinkClick r:id="rId3"/>
              </a:rPr>
              <a:t>calloc</a:t>
            </a:r>
            <a:r>
              <a:rPr lang="en-US" altLang="ko-KR" sz="1200" dirty="0">
                <a:solidFill>
                  <a:srgbClr val="4070AA"/>
                </a:solidFill>
                <a:latin typeface="Tahoma"/>
                <a:hlinkClick r:id="rId3"/>
              </a:rPr>
              <a:t>()</a:t>
            </a:r>
            <a:r>
              <a:rPr lang="ko-KR" altLang="en-US" sz="1200" dirty="0">
                <a:solidFill>
                  <a:srgbClr val="000000"/>
                </a:solidFill>
                <a:latin typeface="Tahoma"/>
              </a:rPr>
              <a:t> 에서 할당 받은 메모리를 특정 값으로 초기화합니다</a:t>
            </a:r>
            <a:r>
              <a:rPr lang="en-US" altLang="ko-KR" sz="1200" dirty="0">
                <a:solidFill>
                  <a:srgbClr val="000000"/>
                </a:solidFill>
                <a:latin typeface="Tahom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Tahoma"/>
              </a:rPr>
              <a:t>보통 어떤 작업을 하기 전에 </a:t>
            </a:r>
            <a:r>
              <a:rPr lang="en-US" altLang="ko-KR" sz="1200" dirty="0">
                <a:solidFill>
                  <a:srgbClr val="000000"/>
                </a:solidFill>
                <a:latin typeface="Tahoma"/>
              </a:rPr>
              <a:t>NULL</a:t>
            </a:r>
            <a:r>
              <a:rPr lang="ko-KR" altLang="en-US" sz="1200" dirty="0">
                <a:solidFill>
                  <a:srgbClr val="000000"/>
                </a:solidFill>
                <a:latin typeface="Tahoma"/>
              </a:rPr>
              <a:t>로 초기화할 때 많이 사용합니다</a:t>
            </a:r>
            <a:r>
              <a:rPr lang="en-US" altLang="ko-KR" sz="1200" dirty="0">
                <a:solidFill>
                  <a:srgbClr val="000000"/>
                </a:solidFill>
                <a:latin typeface="Tahoma"/>
              </a:rPr>
              <a:t>.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read_fp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popen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“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uname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–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”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“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sz="1200" b="1" kern="0" dirty="0" smtClean="0">
                <a:latin typeface="Times New Roman" pitchFamily="18" charset="0"/>
                <a:ea typeface="맑은 고딕" pitchFamily="50" charset="-127"/>
              </a:rPr>
              <a:t>”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);  //</a:t>
            </a:r>
            <a:r>
              <a:rPr lang="en-US" altLang="ko-KR" sz="1200" b="1" kern="0" dirty="0" err="1" smtClean="0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name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if(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read_fp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 != NULL) 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{		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        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chars_read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fread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(buffer,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(char), BUFSIZ, 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read_fp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	if(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chars_read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 &gt; 0) {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“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output was:-\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n%s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\n</a:t>
            </a:r>
            <a:r>
              <a:rPr lang="en-US" altLang="ko-KR" sz="1200" b="1" kern="0" dirty="0">
                <a:latin typeface="Times New Roman" pitchFamily="18" charset="0"/>
                <a:ea typeface="맑은 고딕" pitchFamily="50" charset="-127"/>
              </a:rPr>
              <a:t>”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, buffer);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pclose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kern="0" dirty="0" err="1">
                <a:latin typeface="맑은 고딕" pitchFamily="50" charset="-127"/>
                <a:ea typeface="맑은 고딕" pitchFamily="50" charset="-127"/>
              </a:rPr>
              <a:t>read_fp</a:t>
            </a: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exit(EXIT_SUCCESS);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	exit(EXIT_FAILURE);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200" b="1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8331A0E-6E79-4E7E-A360-EB3E0BEAFC87}" type="slidenum">
              <a:rPr lang="en-US" altLang="ko-KR" smtClean="0"/>
              <a:pPr/>
              <a:t>17</a:t>
            </a:fld>
            <a:r>
              <a:rPr lang="en-US" altLang="ko-KR" smtClean="0"/>
              <a:t> -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1238250" y="1143000"/>
            <a:ext cx="8928100" cy="41263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Result</a:t>
            </a:r>
          </a:p>
        </p:txBody>
      </p:sp>
      <p:sp>
        <p:nvSpPr>
          <p:cNvPr id="20484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example 1</a:t>
            </a:r>
            <a:endParaRPr lang="ko-KR" altLang="en-US" dirty="0" smtClean="0"/>
          </a:p>
        </p:txBody>
      </p:sp>
      <p:sp>
        <p:nvSpPr>
          <p:cNvPr id="20485" name="내용 개체 틀 2"/>
          <p:cNvSpPr txBox="1">
            <a:spLocks/>
          </p:cNvSpPr>
          <p:nvPr/>
        </p:nvSpPr>
        <p:spPr bwMode="auto">
          <a:xfrm>
            <a:off x="1381125" y="1643050"/>
            <a:ext cx="8928100" cy="935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$./popen1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Output was:-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Linux gw1 2.4.20-8 #1 Thu Mar 13 17:54:28 EST 2003 i686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i686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i386 GNU/Linux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43482AA-6C9D-4557-B527-00D4EC7BD6AA}" type="slidenum">
              <a:rPr lang="en-US" altLang="ko-KR" smtClean="0"/>
              <a:pPr/>
              <a:t>18</a:t>
            </a:fld>
            <a:r>
              <a:rPr lang="en-US" altLang="ko-KR" smtClean="0"/>
              <a:t> -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238250" y="1143000"/>
            <a:ext cx="8928100" cy="35107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Send output to other program</a:t>
            </a:r>
          </a:p>
        </p:txBody>
      </p:sp>
      <p:sp>
        <p:nvSpPr>
          <p:cNvPr id="21508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example 2</a:t>
            </a:r>
            <a:endParaRPr lang="ko-KR" altLang="en-US" dirty="0" smtClean="0"/>
          </a:p>
        </p:txBody>
      </p:sp>
      <p:sp>
        <p:nvSpPr>
          <p:cNvPr id="21509" name="내용 개체 틀 2"/>
          <p:cNvSpPr txBox="1">
            <a:spLocks/>
          </p:cNvSpPr>
          <p:nvPr/>
        </p:nvSpPr>
        <p:spPr bwMode="auto">
          <a:xfrm>
            <a:off x="1381125" y="1643063"/>
            <a:ext cx="8928100" cy="3908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string.h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main()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FILE *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write_fp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char buffer[BUFSIZ + 1];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(buffer, “Once upon a time, there was…\n”);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write_fp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popen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–c”, “w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”); //</a:t>
            </a:r>
            <a:r>
              <a:rPr lang="en-US" altLang="ko-KR" sz="1600" dirty="0" smtClean="0"/>
              <a:t>dump files in octal and other formats, character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if(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write_fp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!= NULL)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fwrite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(buffer,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(char),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strlen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(buffer),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write_fp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pclose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write_fp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exit(EXIT_SUCCESS);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exit(EXIT_SUCCESS);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50758C2-C950-4C41-A583-C9641D490A18}" type="slidenum">
              <a:rPr lang="en-US" altLang="ko-KR" smtClean="0"/>
              <a:pPr/>
              <a:t>19</a:t>
            </a:fld>
            <a:r>
              <a:rPr lang="en-US" altLang="ko-KR" smtClean="0"/>
              <a:t> -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1023906" y="1142984"/>
            <a:ext cx="8928100" cy="412635"/>
          </a:xfrm>
        </p:spPr>
        <p:txBody>
          <a:bodyPr/>
          <a:lstStyle/>
          <a:p>
            <a:pPr marL="609600" indent="-360000" eaLnBrk="1" hangingPunct="1"/>
            <a:r>
              <a:rPr lang="en-US" altLang="ko-KR" sz="2000" dirty="0" smtClean="0"/>
              <a:t>Result</a:t>
            </a:r>
          </a:p>
        </p:txBody>
      </p:sp>
      <p:sp>
        <p:nvSpPr>
          <p:cNvPr id="22532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example 2</a:t>
            </a:r>
            <a:endParaRPr lang="ko-KR" altLang="en-US" dirty="0" smtClean="0"/>
          </a:p>
        </p:txBody>
      </p:sp>
      <p:sp>
        <p:nvSpPr>
          <p:cNvPr id="22533" name="내용 개체 틀 2"/>
          <p:cNvSpPr txBox="1">
            <a:spLocks/>
          </p:cNvSpPr>
          <p:nvPr/>
        </p:nvSpPr>
        <p:spPr bwMode="auto">
          <a:xfrm>
            <a:off x="1381125" y="1878013"/>
            <a:ext cx="8928100" cy="133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pPr marL="609600" indent="-609600"/>
            <a:r>
              <a:rPr lang="en-US" altLang="ko-KR" sz="2000" dirty="0"/>
              <a:t>$./popen2</a:t>
            </a:r>
          </a:p>
          <a:p>
            <a:pPr marL="609600" indent="-609600"/>
            <a:r>
              <a:rPr lang="en-US" altLang="ko-KR" sz="2000" dirty="0"/>
              <a:t>0000000  O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n  c  e     u  p  o  n     a     t  </a:t>
            </a:r>
            <a:r>
              <a:rPr lang="en-US" altLang="ko-KR" sz="2000" dirty="0" smtClean="0"/>
              <a:t>i  </a:t>
            </a:r>
            <a:r>
              <a:rPr lang="en-US" altLang="ko-KR" sz="2000" dirty="0"/>
              <a:t>m  e</a:t>
            </a:r>
          </a:p>
          <a:p>
            <a:pPr marL="609600" indent="-609600"/>
            <a:r>
              <a:rPr lang="en-US" altLang="ko-KR" sz="2000" dirty="0"/>
              <a:t>0000020  ,      t  h  e  r  e     w  a  s  .  .  .  \n</a:t>
            </a:r>
          </a:p>
          <a:p>
            <a:pPr marL="609600" indent="-609600"/>
            <a:r>
              <a:rPr lang="en-US" altLang="ko-KR" sz="2000" dirty="0"/>
              <a:t>0000037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7FA562E8-33BF-414B-A84F-2D5E168E3040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6147" name="내용 개체 틀 5"/>
          <p:cNvSpPr>
            <a:spLocks noGrp="1"/>
          </p:cNvSpPr>
          <p:nvPr>
            <p:ph idx="1"/>
          </p:nvPr>
        </p:nvSpPr>
        <p:spPr>
          <a:xfrm>
            <a:off x="917575" y="1117600"/>
            <a:ext cx="9286875" cy="1360586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Pipe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ko-KR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6148" name="제목 1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16532A0-BEC7-4E23-99DE-34192F7E200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4294967295"/>
          </p:nvPr>
        </p:nvSpPr>
        <p:spPr>
          <a:xfrm>
            <a:off x="1238250" y="1143000"/>
            <a:ext cx="8928100" cy="1459075"/>
          </a:xfrm>
        </p:spPr>
        <p:txBody>
          <a:bodyPr/>
          <a:lstStyle/>
          <a:p>
            <a:pPr eaLnBrk="1" hangingPunct="1"/>
            <a:r>
              <a:rPr lang="en-US" altLang="ko-KR" sz="2000" dirty="0" err="1" smtClean="0"/>
              <a:t>Popen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pclose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사용하여 “</a:t>
            </a:r>
            <a:r>
              <a:rPr lang="en-US" altLang="ko-KR" sz="2000" dirty="0" smtClean="0"/>
              <a:t>who | sort”</a:t>
            </a:r>
            <a:r>
              <a:rPr lang="ko-KR" altLang="en-US" sz="2000" dirty="0" smtClean="0"/>
              <a:t>를 실행 시킬 수 있는 프로그램을 작성하라</a:t>
            </a:r>
            <a:r>
              <a:rPr lang="en-US" altLang="ko-KR" sz="2000" dirty="0" smtClean="0"/>
              <a:t>.  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 err="1"/>
              <a:t>t</a:t>
            </a:r>
            <a:r>
              <a:rPr lang="en-US" altLang="ko-KR" sz="2000" dirty="0" err="1" smtClean="0"/>
              <a:t>urnin</a:t>
            </a:r>
            <a:r>
              <a:rPr lang="en-US" altLang="ko-KR" sz="2000" dirty="0" smtClean="0"/>
              <a:t> lab11 </a:t>
            </a:r>
            <a:r>
              <a:rPr lang="en-US" altLang="ko-KR" sz="2000" dirty="0" err="1" smtClean="0"/>
              <a:t>popen_pipe.c</a:t>
            </a:r>
            <a:endParaRPr lang="en-US" altLang="ko-KR" sz="2000" dirty="0" smtClean="0"/>
          </a:p>
        </p:txBody>
      </p:sp>
      <p:sp>
        <p:nvSpPr>
          <p:cNvPr id="23556" name="제목 3"/>
          <p:cNvSpPr>
            <a:spLocks noGrp="1"/>
          </p:cNvSpPr>
          <p:nvPr>
            <p:ph type="title" idx="4294967295"/>
          </p:nvPr>
        </p:nvSpPr>
        <p:spPr>
          <a:xfrm>
            <a:off x="881063" y="214313"/>
            <a:ext cx="10034587" cy="554037"/>
          </a:xfrm>
        </p:spPr>
        <p:txBody>
          <a:bodyPr/>
          <a:lstStyle/>
          <a:p>
            <a:r>
              <a:rPr lang="en-US" altLang="ko-KR" dirty="0" smtClean="0"/>
              <a:t>Lab #11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B18B7A0-091F-44EB-B5CD-32B65B16083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5090838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Similar to pipe, called </a:t>
            </a:r>
            <a:r>
              <a:rPr lang="en-US" altLang="ko-KR" sz="2000" dirty="0" smtClean="0">
                <a:latin typeface="Times New Roman" pitchFamily="18" charset="0"/>
              </a:rPr>
              <a:t>“</a:t>
            </a:r>
            <a:r>
              <a:rPr lang="en-US" altLang="ko-KR" sz="2000" dirty="0" smtClean="0"/>
              <a:t>named pipe</a:t>
            </a:r>
            <a:r>
              <a:rPr lang="en-US" altLang="ko-KR" sz="2000" dirty="0" smtClean="0">
                <a:latin typeface="Times New Roman" pitchFamily="18" charset="0"/>
              </a:rPr>
              <a:t>”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Kind of file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Pipes can be used only between related processes: e.g., between parent process &amp; child processes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FIFO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en-US" altLang="ko-KR" sz="2000" dirty="0" smtClean="0">
                <a:solidFill>
                  <a:srgbClr val="FF0000"/>
                </a:solidFill>
              </a:rPr>
              <a:t>s get around the limitations of pipe: can be used between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unrelated</a:t>
            </a:r>
            <a:r>
              <a:rPr lang="en-US" altLang="ko-KR" sz="2000" dirty="0" smtClean="0">
                <a:solidFill>
                  <a:srgbClr val="FF0000"/>
                </a:solidFill>
              </a:rPr>
              <a:t> processes</a:t>
            </a:r>
          </a:p>
          <a:p>
            <a:pPr eaLnBrk="1" hangingPunct="1"/>
            <a:endParaRPr lang="en-US" altLang="ko-KR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FIFO</a:t>
            </a:r>
            <a:r>
              <a:rPr lang="ko-KR" altLang="en-US" sz="2000" dirty="0" smtClean="0">
                <a:solidFill>
                  <a:srgbClr val="FF0000"/>
                </a:solidFill>
              </a:rPr>
              <a:t>는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쓸때마다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open</a:t>
            </a:r>
            <a:r>
              <a:rPr lang="ko-KR" altLang="en-US" sz="2000" dirty="0" smtClean="0">
                <a:solidFill>
                  <a:srgbClr val="FF0000"/>
                </a:solidFill>
              </a:rPr>
              <a:t>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해줘야한다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Pipe</a:t>
            </a:r>
            <a:r>
              <a:rPr lang="ko-KR" altLang="en-US" sz="2000" dirty="0" smtClean="0">
                <a:solidFill>
                  <a:srgbClr val="FF0000"/>
                </a:solidFill>
              </a:rPr>
              <a:t>는 시스템이 알아서 해주지만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ko-KR" altLang="en-US" sz="2000" dirty="0" smtClean="0"/>
              <a:t>일반적인 </a:t>
            </a:r>
            <a:r>
              <a:rPr lang="en-US" altLang="ko-KR" sz="2000" dirty="0" smtClean="0"/>
              <a:t>file</a:t>
            </a:r>
            <a:r>
              <a:rPr lang="ko-KR" altLang="en-US" sz="2000" dirty="0" smtClean="0"/>
              <a:t>과는 다르다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커널에서</a:t>
            </a:r>
            <a:r>
              <a:rPr lang="ko-KR" altLang="en-US" sz="2000" dirty="0" smtClean="0"/>
              <a:t> 메모리 스페이스만 </a:t>
            </a:r>
            <a:r>
              <a:rPr lang="ko-KR" altLang="en-US" sz="2000" dirty="0" err="1" smtClean="0"/>
              <a:t>잡아주는것이다</a:t>
            </a:r>
            <a:r>
              <a:rPr lang="en-US" altLang="ko-KR" sz="2000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내용물이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특수한 파일이다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458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FIFO: </a:t>
            </a:r>
            <a:r>
              <a:rPr lang="ko-KR" altLang="en-US" smtClean="0"/>
              <a:t>명명된 파이프 </a:t>
            </a:r>
            <a:r>
              <a:rPr lang="en-US" altLang="ko-KR" smtClean="0"/>
              <a:t>(named pipe)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981075"/>
            <a:ext cx="10009188" cy="406902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파이프 단점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단지 부모와 자식프로세스간의 데이터 통신</a:t>
            </a:r>
          </a:p>
          <a:p>
            <a:pPr lvl="1" eaLnBrk="1" hangingPunct="1"/>
            <a:r>
              <a:rPr lang="ko-KR" altLang="en-US" dirty="0" smtClean="0"/>
              <a:t>다른 프로세스와의 통신은 어려움</a:t>
            </a:r>
          </a:p>
          <a:p>
            <a:pPr eaLnBrk="1" hangingPunct="1"/>
            <a:r>
              <a:rPr lang="en-US" altLang="ko-KR" dirty="0" smtClean="0"/>
              <a:t>FIFO</a:t>
            </a:r>
          </a:p>
          <a:p>
            <a:pPr lvl="1" eaLnBrk="1" hangingPunct="1"/>
            <a:r>
              <a:rPr lang="en-US" altLang="ko-KR" dirty="0" smtClean="0">
                <a:solidFill>
                  <a:srgbClr val="FF0000"/>
                </a:solidFill>
              </a:rPr>
              <a:t>Pipe</a:t>
            </a:r>
            <a:r>
              <a:rPr lang="ko-KR" altLang="en-US" dirty="0" smtClean="0">
                <a:solidFill>
                  <a:srgbClr val="FF0000"/>
                </a:solidFill>
              </a:rPr>
              <a:t>에 이름을 붙여 파일처럼 사용하여 프로세스 간 통신</a:t>
            </a:r>
          </a:p>
          <a:p>
            <a:pPr lvl="1" eaLnBrk="1" hangingPunct="1"/>
            <a:r>
              <a:rPr lang="en-US" altLang="ko-KR" dirty="0" smtClean="0"/>
              <a:t>FIFO </a:t>
            </a:r>
            <a:r>
              <a:rPr lang="ko-KR" altLang="en-US" dirty="0" smtClean="0"/>
              <a:t>파일은 특정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국한된 시스템 자원이 아님</a:t>
            </a:r>
          </a:p>
          <a:p>
            <a:pPr lvl="1" eaLnBrk="1" hangingPunct="1"/>
            <a:r>
              <a:rPr lang="en-US" altLang="ko-KR" dirty="0" smtClean="0"/>
              <a:t>First In First Out, </a:t>
            </a:r>
            <a:r>
              <a:rPr lang="ko-KR" altLang="en-US" dirty="0" smtClean="0"/>
              <a:t>읽기 쓰기 겸용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대개의 경우는 읽기 쓰기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별도로 사용</a:t>
            </a:r>
          </a:p>
          <a:p>
            <a:pPr lvl="1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mkfifo</a:t>
            </a:r>
            <a:r>
              <a:rPr lang="en-US" altLang="ko-KR" dirty="0" smtClean="0"/>
              <a:t>(const char *pathname, </a:t>
            </a:r>
            <a:r>
              <a:rPr lang="en-US" altLang="ko-KR" dirty="0" err="1" smtClean="0"/>
              <a:t>mode_t</a:t>
            </a:r>
            <a:r>
              <a:rPr lang="en-US" altLang="ko-KR" dirty="0" smtClean="0"/>
              <a:t> mode);</a:t>
            </a:r>
          </a:p>
          <a:p>
            <a:pPr lvl="2" eaLnBrk="1" hangingPunct="1"/>
            <a:r>
              <a:rPr lang="en-US" altLang="ko-KR" sz="1800" dirty="0" smtClean="0"/>
              <a:t>FIFO </a:t>
            </a:r>
            <a:r>
              <a:rPr lang="ko-KR" altLang="en-US" sz="1800" dirty="0" smtClean="0"/>
              <a:t>파일 생성</a:t>
            </a:r>
          </a:p>
          <a:p>
            <a:pPr lvl="2" eaLnBrk="1" hangingPunct="1"/>
            <a:r>
              <a:rPr lang="en-US" altLang="ko-KR" sz="1800" dirty="0" smtClean="0"/>
              <a:t>Pathname: </a:t>
            </a:r>
            <a:r>
              <a:rPr lang="ko-KR" altLang="en-US" sz="1800" dirty="0" smtClean="0"/>
              <a:t>생성하고자 하는 </a:t>
            </a:r>
            <a:r>
              <a:rPr lang="en-US" altLang="ko-KR" sz="1800" dirty="0" smtClean="0"/>
              <a:t>FIFO </a:t>
            </a:r>
            <a:r>
              <a:rPr lang="ko-KR" altLang="en-US" sz="1800" dirty="0" smtClean="0"/>
              <a:t>파일 명</a:t>
            </a:r>
          </a:p>
          <a:p>
            <a:pPr lvl="2" eaLnBrk="1" hangingPunct="1"/>
            <a:r>
              <a:rPr lang="en-US" altLang="ko-KR" sz="1800" dirty="0" smtClean="0"/>
              <a:t>Mode: </a:t>
            </a:r>
            <a:r>
              <a:rPr lang="ko-KR" altLang="en-US" sz="1800" dirty="0" smtClean="0"/>
              <a:t>권한 지정</a:t>
            </a:r>
          </a:p>
        </p:txBody>
      </p:sp>
    </p:spTree>
    <p:extLst>
      <p:ext uri="{BB962C8B-B14F-4D97-AF65-F5344CB8AC3E}">
        <p14:creationId xmlns:p14="http://schemas.microsoft.com/office/powerpoint/2010/main" val="19845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C18326F-AD12-4FE4-952D-01289BE0D990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52385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Functions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16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Creating a FIFO is similar to creating a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Mode: permissions, same as in open()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Using a FIFO is similar to using a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Once created, can use open, close, read, write, unlink, etc… to the FIFO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pipe()</a:t>
            </a:r>
            <a:r>
              <a:rPr lang="ko-KR" altLang="en-US" sz="1800" dirty="0">
                <a:solidFill>
                  <a:srgbClr val="FF0000"/>
                </a:solidFill>
              </a:rPr>
              <a:t>에서 생성한 파이프를 이용하는 것은 부모와 자식 프로세스에서만 사용됩니다</a:t>
            </a:r>
            <a:r>
              <a:rPr lang="en-US" altLang="ko-KR" sz="1800" dirty="0">
                <a:solidFill>
                  <a:srgbClr val="FF0000"/>
                </a:solidFill>
              </a:rPr>
              <a:t>. </a:t>
            </a:r>
            <a:r>
              <a:rPr lang="ko-KR" altLang="en-US" sz="1800" dirty="0">
                <a:solidFill>
                  <a:srgbClr val="FF0000"/>
                </a:solidFill>
              </a:rPr>
              <a:t>그러나 </a:t>
            </a:r>
            <a:r>
              <a:rPr lang="en-US" altLang="ko-KR" sz="1800" dirty="0">
                <a:solidFill>
                  <a:srgbClr val="FF0000"/>
                </a:solidFill>
              </a:rPr>
              <a:t>FIFO</a:t>
            </a:r>
            <a:r>
              <a:rPr lang="ko-KR" altLang="en-US" sz="1800" dirty="0">
                <a:solidFill>
                  <a:srgbClr val="FF0000"/>
                </a:solidFill>
              </a:rPr>
              <a:t>를 이용하면 서로 다른 프로세스에서 사용할 수 있으며</a:t>
            </a:r>
            <a:r>
              <a:rPr lang="en-US" altLang="ko-KR" sz="1800" dirty="0">
                <a:solidFill>
                  <a:srgbClr val="FF0000"/>
                </a:solidFill>
              </a:rPr>
              <a:t>, FIFO</a:t>
            </a:r>
            <a:r>
              <a:rPr lang="ko-KR" altLang="en-US" sz="1800" dirty="0">
                <a:solidFill>
                  <a:srgbClr val="FF0000"/>
                </a:solidFill>
              </a:rPr>
              <a:t>를 생성하는 파일 이름을 알고 있다면 누구나 사용할 수 있습니다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2560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</a:t>
            </a:r>
            <a:endParaRPr lang="ko-KR" altLang="en-US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668498" y="1708795"/>
            <a:ext cx="7213588" cy="1212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03843" tIns="51922" rIns="103843" bIns="51922">
            <a:spAutoFit/>
          </a:bodyPr>
          <a:lstStyle/>
          <a:p>
            <a:pPr marL="0" lvl="1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#include &lt;sys/</a:t>
            </a:r>
            <a:r>
              <a:rPr lang="en-US" altLang="ko-KR" sz="1600" dirty="0" err="1" smtClean="0"/>
              <a:t>types.h</a:t>
            </a:r>
            <a:r>
              <a:rPr lang="en-US" altLang="ko-KR" sz="1600" dirty="0" smtClean="0"/>
              <a:t>&gt;</a:t>
            </a:r>
          </a:p>
          <a:p>
            <a:pPr marL="0" lvl="1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#include &lt;sys/</a:t>
            </a:r>
            <a:r>
              <a:rPr lang="en-US" altLang="ko-KR" sz="1600" dirty="0" err="1" smtClean="0"/>
              <a:t>stat.h</a:t>
            </a:r>
            <a:r>
              <a:rPr lang="en-US" altLang="ko-KR" sz="1600" dirty="0" smtClean="0"/>
              <a:t>&gt;</a:t>
            </a:r>
          </a:p>
          <a:p>
            <a:pPr marL="0" lvl="1" eaLnBrk="1" hangingPunct="1">
              <a:lnSpc>
                <a:spcPct val="90000"/>
              </a:lnSpc>
              <a:buFontTx/>
              <a:buNone/>
            </a:pPr>
            <a:endParaRPr lang="en-US" altLang="ko-KR" sz="1600" dirty="0" smtClean="0"/>
          </a:p>
          <a:p>
            <a:pPr marL="0" lvl="1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mkfifo</a:t>
            </a:r>
            <a:r>
              <a:rPr lang="en-US" altLang="ko-KR" sz="1600" dirty="0" smtClean="0"/>
              <a:t>(const char *filename, </a:t>
            </a:r>
            <a:r>
              <a:rPr lang="en-US" altLang="ko-KR" sz="1600" dirty="0" err="1" smtClean="0"/>
              <a:t>mode_t</a:t>
            </a:r>
            <a:r>
              <a:rPr lang="en-US" altLang="ko-KR" sz="1600" dirty="0" smtClean="0"/>
              <a:t> mode);</a:t>
            </a:r>
          </a:p>
          <a:p>
            <a:pPr marL="0" lvl="1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		Returns 0 if OK, -1 on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450D8F6-6442-42CD-ADE0-FFF2A40AD22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35107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Make a named pipe</a:t>
            </a:r>
          </a:p>
        </p:txBody>
      </p:sp>
      <p:sp>
        <p:nvSpPr>
          <p:cNvPr id="2662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example 1</a:t>
            </a:r>
            <a:endParaRPr lang="ko-KR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8313" y="1714500"/>
            <a:ext cx="8229600" cy="3010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stat.h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nt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main()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 res = 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mkfifo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my_fifo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0775);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	if (res == 0) 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(“FIFO created\n”);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	exit(EXIT_SUCCESS);</a:t>
            </a:r>
          </a:p>
          <a:p>
            <a:pPr marL="388938" indent="-388938" defTabSz="10382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AEDE206-7212-4B0D-A05F-837E445B284D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41263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Result</a:t>
            </a:r>
          </a:p>
        </p:txBody>
      </p:sp>
      <p:sp>
        <p:nvSpPr>
          <p:cNvPr id="2765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example 1</a:t>
            </a:r>
            <a:endParaRPr lang="ko-KR" altLang="en-US" dirty="0" smtClean="0"/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1738313" y="1851025"/>
            <a:ext cx="8229600" cy="658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3843" tIns="51922" rIns="103843" bIns="51922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-l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my_fifo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rwxrwxr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-x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rick    users    0 July 10 14:55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my_fifo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A66EE4F-FC5B-4FEB-B1C7-932A8C7F842D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349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if FIFO opened without O_NONBLOCK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an open for read-only blocks until some other process opens the FIFO for writing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an open for write-only blocks until some other process opens the FIFO for 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FIFO</a:t>
            </a:r>
            <a:r>
              <a:rPr lang="ko-KR" altLang="en-US" sz="1800" dirty="0" smtClean="0">
                <a:solidFill>
                  <a:srgbClr val="FF0000"/>
                </a:solidFill>
              </a:rPr>
              <a:t>쓰려면 양쪽 다 </a:t>
            </a:r>
            <a:r>
              <a:rPr lang="en-US" altLang="ko-KR" sz="1800" dirty="0" smtClean="0">
                <a:solidFill>
                  <a:srgbClr val="FF0000"/>
                </a:solidFill>
              </a:rPr>
              <a:t>open</a:t>
            </a:r>
            <a:r>
              <a:rPr lang="ko-KR" altLang="en-US" sz="1800" dirty="0" smtClean="0">
                <a:solidFill>
                  <a:srgbClr val="FF0000"/>
                </a:solidFill>
              </a:rPr>
              <a:t>된 상태여야 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1</a:t>
            </a:r>
            <a:r>
              <a:rPr lang="ko-KR" altLang="en-US" sz="1800" dirty="0" smtClean="0">
                <a:solidFill>
                  <a:srgbClr val="FF0000"/>
                </a:solidFill>
              </a:rPr>
              <a:t>명만 </a:t>
            </a:r>
            <a:r>
              <a:rPr lang="en-US" altLang="ko-KR" sz="1800" dirty="0" smtClean="0">
                <a:solidFill>
                  <a:srgbClr val="FF0000"/>
                </a:solidFill>
              </a:rPr>
              <a:t>open </a:t>
            </a:r>
            <a:r>
              <a:rPr lang="ko-KR" altLang="en-US" sz="1800" dirty="0" smtClean="0">
                <a:solidFill>
                  <a:srgbClr val="FF0000"/>
                </a:solidFill>
              </a:rPr>
              <a:t>상태면 </a:t>
            </a:r>
            <a:r>
              <a:rPr lang="en-US" altLang="ko-KR" sz="1800" dirty="0" smtClean="0">
                <a:solidFill>
                  <a:srgbClr val="FF0000"/>
                </a:solidFill>
              </a:rPr>
              <a:t>blocking </a:t>
            </a:r>
            <a:r>
              <a:rPr lang="ko-KR" altLang="en-US" sz="1800" dirty="0" smtClean="0">
                <a:solidFill>
                  <a:srgbClr val="FF0000"/>
                </a:solidFill>
              </a:rPr>
              <a:t>상태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if O_NONBLOCK is specified (</a:t>
            </a:r>
            <a:r>
              <a:rPr lang="en-US" altLang="ko-KR" sz="2000" dirty="0" err="1" smtClean="0"/>
              <a:t>nonblocking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an open for read-only returns immediately even if no process has the FIFO open for writing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an open for write-only returns an error (</a:t>
            </a:r>
            <a:r>
              <a:rPr lang="en-US" altLang="ko-KR" sz="1800" dirty="0" err="1" smtClean="0"/>
              <a:t>errno</a:t>
            </a:r>
            <a:r>
              <a:rPr lang="en-US" altLang="ko-KR" sz="1800" dirty="0" smtClean="0"/>
              <a:t>=ENXIO) if no process has the FIFO open for reading</a:t>
            </a:r>
          </a:p>
        </p:txBody>
      </p:sp>
      <p:sp>
        <p:nvSpPr>
          <p:cNvPr id="2867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AC62FA8-B664-4784-8207-C4353122F6F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42229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Like a pipe, if we write to a FIFO that no process has open for reading, the signal SIGPIPE is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smtClean="0"/>
              <a:t>SIGPIPE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>
                <a:solidFill>
                  <a:srgbClr val="FF0000"/>
                </a:solidFill>
              </a:rPr>
              <a:t>Pipe</a:t>
            </a:r>
            <a:r>
              <a:rPr lang="ko-KR" altLang="en-US" sz="1600" dirty="0" smtClean="0">
                <a:solidFill>
                  <a:srgbClr val="FF0000"/>
                </a:solidFill>
              </a:rPr>
              <a:t>가 끊겼을 때 발생하는 </a:t>
            </a:r>
            <a:r>
              <a:rPr lang="en-US" altLang="ko-KR" sz="1600" dirty="0" smtClean="0">
                <a:solidFill>
                  <a:srgbClr val="FF0000"/>
                </a:solidFill>
              </a:rPr>
              <a:t>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SIGPIPE is the signal sent to a process when it attempts to write to a pipe without a process connected to the other </a:t>
            </a:r>
            <a:r>
              <a:rPr lang="en-US" altLang="ko-KR" sz="1600" dirty="0" smtClean="0"/>
              <a:t>end.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When the last writer for a FIFO closes the FIFO, an end of file is generated for the reader of the FIFO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PIPE_BUF (kernel’s pipe buffer size) specifies the maximum amount of data that can be written atomically to a FIFO(atomicity </a:t>
            </a:r>
            <a:r>
              <a:rPr lang="ko-KR" altLang="en-US" sz="2000" dirty="0" smtClean="0"/>
              <a:t>보장</a:t>
            </a:r>
            <a:r>
              <a:rPr lang="en-US" altLang="ko-KR" sz="2000" dirty="0" smtClean="0"/>
              <a:t>, mutual exclusion </a:t>
            </a:r>
            <a:r>
              <a:rPr lang="ko-KR" altLang="en-US" sz="2000" dirty="0" smtClean="0"/>
              <a:t>보장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buf</a:t>
            </a:r>
            <a:r>
              <a:rPr lang="ko-KR" altLang="en-US" sz="2000" dirty="0" smtClean="0"/>
              <a:t>사이즈 이내에서</a:t>
            </a:r>
            <a:r>
              <a:rPr lang="en-US" altLang="ko-KR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Writes of data &lt;= PIPE_BUF from multiple processes are not interleaved – “atomic write” issue </a:t>
            </a:r>
          </a:p>
        </p:txBody>
      </p:sp>
      <p:sp>
        <p:nvSpPr>
          <p:cNvPr id="2970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9E6F888-CF22-42ED-A6BA-FC9201AA5EB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2074628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Used by shell commands to pass data from one shell pipeline to another, without creating intermediate files(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popen</a:t>
            </a:r>
            <a:r>
              <a:rPr lang="ko-KR" altLang="en-US" sz="2000" dirty="0" smtClean="0">
                <a:solidFill>
                  <a:srgbClr val="FF0000"/>
                </a:solidFill>
              </a:rPr>
              <a:t>은 </a:t>
            </a:r>
            <a:r>
              <a:rPr lang="en-US" altLang="ko-KR" sz="2000" dirty="0" smtClean="0">
                <a:solidFill>
                  <a:srgbClr val="FF0000"/>
                </a:solidFill>
              </a:rPr>
              <a:t>intermediate </a:t>
            </a:r>
            <a:r>
              <a:rPr lang="ko-KR" altLang="en-US" sz="2000" dirty="0" smtClean="0">
                <a:solidFill>
                  <a:srgbClr val="FF0000"/>
                </a:solidFill>
              </a:rPr>
              <a:t>파일이 필요하다</a:t>
            </a:r>
            <a:r>
              <a:rPr lang="en-US" altLang="ko-KR" sz="2000" dirty="0" smtClean="0">
                <a:solidFill>
                  <a:srgbClr val="FF0000"/>
                </a:solidFill>
              </a:rPr>
              <a:t>.)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Used in client-server application to pass data between clients and server(</a:t>
            </a:r>
            <a:r>
              <a:rPr lang="ko-KR" altLang="en-US" sz="2000" dirty="0" smtClean="0">
                <a:solidFill>
                  <a:srgbClr val="FF0000"/>
                </a:solidFill>
              </a:rPr>
              <a:t>단일 파일 시스템에서만 가능하다</a:t>
            </a:r>
            <a:r>
              <a:rPr lang="en-US" altLang="ko-KR" sz="2000" dirty="0" smtClean="0"/>
              <a:t>.)</a:t>
            </a:r>
          </a:p>
        </p:txBody>
      </p:sp>
      <p:sp>
        <p:nvSpPr>
          <p:cNvPr id="3072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8BB9DD0-2B0A-439E-9681-8E82F6622D4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145907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Writing a procedure to process an input stream twice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tee(1)  copies its standard input to both its standard output and to the file named on its command line</a:t>
            </a:r>
          </a:p>
        </p:txBody>
      </p:sp>
      <p:sp>
        <p:nvSpPr>
          <p:cNvPr id="3174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Duplicate Output Streams</a:t>
            </a:r>
            <a:endParaRPr lang="ko-KR" altLang="en-US" dirty="0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809750" y="2744809"/>
            <a:ext cx="7462838" cy="840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mkfifo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fifo1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$ prog3 &lt; fifo1 &amp;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$ prog1 &lt;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infile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| tee fifo1 | prog2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381375" y="5137171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prog1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162300" y="4910159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273675" y="5138759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itchFamily="34" charset="0"/>
              </a:rPr>
              <a:t>tee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5054600" y="4911746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989888" y="5818209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prog2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7770813" y="5591196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8682038" y="3981471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prog3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8462963" y="3754459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6894513" y="3979884"/>
            <a:ext cx="625475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fifo1</a:t>
            </a:r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2667000" y="5318146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4351338" y="5322909"/>
            <a:ext cx="68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V="1">
            <a:off x="6253163" y="4210071"/>
            <a:ext cx="563562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6256338" y="5284809"/>
            <a:ext cx="1462087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>
            <a:off x="7702550" y="4156096"/>
            <a:ext cx="687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1985963" y="5103834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infile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EDA4A4B-A4AB-457A-A330-C08588408F1A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346577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In UNIX, pipe is the oldest form of IPC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Refers to a buffer area in memory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Limitations of Pipes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Half duplex</a:t>
            </a:r>
            <a:r>
              <a:rPr lang="en-US" altLang="ko-KR" sz="1800" dirty="0" smtClean="0"/>
              <a:t>: data flows in only one direction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Can only be used between processes that have a common ancestor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/>
              <a:t>Usually used between the parent and child processes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/>
              <a:t>If a process creates a pipe, all its children can inherit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Volatile: when the process which created the pipe terminates, it disappears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Processes cannot pass pipes and must inherit them from their parent</a:t>
            </a:r>
          </a:p>
        </p:txBody>
      </p:sp>
      <p:sp>
        <p:nvSpPr>
          <p:cNvPr id="7172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16A1C49-90D2-4005-9F89-1ED02ADF41F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4294967295"/>
          </p:nvPr>
        </p:nvSpPr>
        <p:spPr>
          <a:xfrm>
            <a:off x="1276350" y="1143000"/>
            <a:ext cx="8928100" cy="26286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Server creates a "well-known" FIFO to communicate with clients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smtClean="0"/>
              <a:t>  (Well-known: path name of the FIFO is known to all the clients that need to contact the server)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To avoid interleaving of client data, client must write at most </a:t>
            </a:r>
            <a:r>
              <a:rPr lang="en-US" altLang="ko-KR" sz="2000" dirty="0" smtClean="0">
                <a:latin typeface="Courier New" pitchFamily="49" charset="0"/>
              </a:rPr>
              <a:t>PIPE_BUF</a:t>
            </a:r>
            <a:r>
              <a:rPr lang="en-US" altLang="ko-KR" sz="2000" dirty="0" smtClean="0"/>
              <a:t> bytes at a time 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Problem: Server can't reply clients using a single "well-known" FIFO</a:t>
            </a:r>
          </a:p>
        </p:txBody>
      </p:sp>
      <p:sp>
        <p:nvSpPr>
          <p:cNvPr id="3277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Client-Server Communication 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F2F36FF-D225-44DD-8018-F2E78986F0D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3795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Client-Server Communication </a:t>
            </a:r>
            <a:endParaRPr lang="ko-KR" altLang="en-US" dirty="0" smtClean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935538" y="3367088"/>
            <a:ext cx="1568450" cy="7762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295525" y="190817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client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2076450" y="1681163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084763" y="3449638"/>
            <a:ext cx="131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well-known</a:t>
            </a:r>
          </a:p>
          <a:p>
            <a:r>
              <a:rPr lang="en-US" altLang="ko-KR">
                <a:latin typeface="Arial" pitchFamily="34" charset="0"/>
              </a:rPr>
              <a:t>FIFO</a:t>
            </a: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 flipV="1">
            <a:off x="3308350" y="3802063"/>
            <a:ext cx="1633538" cy="1112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6556375" y="3808413"/>
            <a:ext cx="15081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791325" y="347345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read</a:t>
            </a:r>
          </a:p>
          <a:p>
            <a:r>
              <a:rPr lang="en-US" altLang="ko-KR">
                <a:latin typeface="Arial" pitchFamily="34" charset="0"/>
              </a:rPr>
              <a:t>request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2305050" y="46847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client</a:t>
            </a: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2085975" y="4457700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8342313" y="35353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server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8123238" y="3308350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3311525" y="2128838"/>
            <a:ext cx="1625600" cy="157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3821113" y="231775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write request</a:t>
            </a:r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3786188" y="4468813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write request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/>
        </p:nvSpPr>
        <p:spPr bwMode="auto">
          <a:xfrm>
            <a:off x="2498725" y="2936875"/>
            <a:ext cx="247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Arial" pitchFamily="34" charset="0"/>
              </a:rPr>
              <a:t>.</a:t>
            </a:r>
          </a:p>
          <a:p>
            <a:r>
              <a:rPr lang="en-US" altLang="ko-KR" b="1">
                <a:latin typeface="Arial" pitchFamily="34" charset="0"/>
              </a:rPr>
              <a:t>.</a:t>
            </a:r>
          </a:p>
          <a:p>
            <a:r>
              <a:rPr lang="en-US" altLang="ko-KR" b="1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E8C0A7A-5E6D-42E8-943E-96744C7EB28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4294967295"/>
          </p:nvPr>
        </p:nvSpPr>
        <p:spPr>
          <a:xfrm>
            <a:off x="1276350" y="1214438"/>
            <a:ext cx="8928100" cy="310260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Server creates a FIFO for each client such that server can reply using the client-specific FIFO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e.g.: /</a:t>
            </a:r>
            <a:r>
              <a:rPr lang="en-US" altLang="ko-KR" sz="1800" dirty="0" err="1" smtClean="0"/>
              <a:t>tmp</a:t>
            </a:r>
            <a:r>
              <a:rPr lang="en-US" altLang="ko-KR" sz="1800" dirty="0" smtClean="0"/>
              <a:t>/serv1.XXXX, where XXXXX is client</a:t>
            </a:r>
            <a:r>
              <a:rPr lang="en-US" altLang="ko-KR" sz="1800" dirty="0" smtClean="0">
                <a:latin typeface="Times New Roman" pitchFamily="18" charset="0"/>
              </a:rPr>
              <a:t>’</a:t>
            </a:r>
            <a:r>
              <a:rPr lang="en-US" altLang="ko-KR" sz="1800" dirty="0" smtClean="0"/>
              <a:t>s process ID 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Impossible for server to know if a client has crashed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FIFO’s left in system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Server must catch </a:t>
            </a:r>
            <a:r>
              <a:rPr lang="en-US" altLang="ko-KR" sz="2000" dirty="0" smtClean="0">
                <a:latin typeface="Courier New" pitchFamily="49" charset="0"/>
              </a:rPr>
              <a:t>SIGPIPE</a:t>
            </a:r>
            <a:r>
              <a:rPr lang="en-US" altLang="ko-KR" sz="2000" dirty="0" smtClean="0"/>
              <a:t> (FIFO with 1 writer, no reader)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/>
              <a:t>it's possible for a client to send a request and terminate before reading the response from the server, leaving the client-specific FIFO with one writer (the server) and no reader</a:t>
            </a:r>
          </a:p>
        </p:txBody>
      </p:sp>
      <p:sp>
        <p:nvSpPr>
          <p:cNvPr id="3482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FIFO : Client-Server Communication 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7403378-BDC0-4D81-B6A4-2E5AB31738A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5843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7.2 </a:t>
            </a:r>
            <a:r>
              <a:rPr lang="en-US" altLang="ko-KR" dirty="0" smtClean="0"/>
              <a:t>FIFO : Client-Server Communication </a:t>
            </a:r>
            <a:endParaRPr lang="ko-KR" altLang="en-US" dirty="0" smtClean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389563" y="4332288"/>
            <a:ext cx="1568450" cy="7762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938338" y="169703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itchFamily="34" charset="0"/>
              </a:rPr>
              <a:t>client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19263" y="1470025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2951163" y="3590925"/>
            <a:ext cx="1633537" cy="1112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6199188" y="3597275"/>
            <a:ext cx="15081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434138" y="3262313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read</a:t>
            </a:r>
          </a:p>
          <a:p>
            <a:r>
              <a:rPr lang="en-US" altLang="ko-KR">
                <a:latin typeface="Arial" pitchFamily="34" charset="0"/>
              </a:rPr>
              <a:t>request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1947863" y="447357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itchFamily="34" charset="0"/>
              </a:rPr>
              <a:t>client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1728788" y="4246563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7985125" y="3324225"/>
            <a:ext cx="83869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itchFamily="34" charset="0"/>
              </a:rPr>
              <a:t>serve</a:t>
            </a:r>
            <a:r>
              <a:rPr lang="en-US" altLang="ko-KR" dirty="0">
                <a:latin typeface="Arial" pitchFamily="34" charset="0"/>
              </a:rPr>
              <a:t>r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7766050" y="3097213"/>
            <a:ext cx="1187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954338" y="1917700"/>
            <a:ext cx="1625600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3524250" y="228917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write request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3635375" y="40894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write request</a:t>
            </a: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2141538" y="2725738"/>
            <a:ext cx="247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Arial" pitchFamily="34" charset="0"/>
              </a:rPr>
              <a:t>.</a:t>
            </a:r>
          </a:p>
          <a:p>
            <a:r>
              <a:rPr lang="en-US" altLang="ko-KR" b="1">
                <a:latin typeface="Arial" pitchFamily="34" charset="0"/>
              </a:rPr>
              <a:t>.</a:t>
            </a:r>
          </a:p>
          <a:p>
            <a:r>
              <a:rPr lang="en-US" altLang="ko-KR" b="1">
                <a:latin typeface="Arial" pitchFamily="34" charset="0"/>
              </a:rPr>
              <a:t>.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5386388" y="4437063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itchFamily="34" charset="0"/>
              </a:rPr>
              <a:t>client-specific</a:t>
            </a:r>
          </a:p>
          <a:p>
            <a:r>
              <a:rPr lang="en-US" altLang="ko-KR" sz="1800" dirty="0">
                <a:latin typeface="Arial" pitchFamily="34" charset="0"/>
              </a:rPr>
              <a:t>FIFO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4578350" y="3155950"/>
            <a:ext cx="1568450" cy="776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27575" y="3238500"/>
            <a:ext cx="131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itchFamily="34" charset="0"/>
              </a:rPr>
              <a:t>well-known</a:t>
            </a:r>
          </a:p>
          <a:p>
            <a:r>
              <a:rPr lang="en-US" altLang="ko-KR" sz="1800" dirty="0">
                <a:latin typeface="Arial" pitchFamily="34" charset="0"/>
              </a:rPr>
              <a:t>FIFO</a:t>
            </a: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5292725" y="1584325"/>
            <a:ext cx="1568450" cy="776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289550" y="168910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itchFamily="34" charset="0"/>
              </a:rPr>
              <a:t>client-specific</a:t>
            </a:r>
          </a:p>
          <a:p>
            <a:r>
              <a:rPr lang="en-US" altLang="ko-KR" sz="1800" dirty="0">
                <a:latin typeface="Arial" pitchFamily="34" charset="0"/>
              </a:rPr>
              <a:t>FIFO</a:t>
            </a:r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flipH="1">
            <a:off x="7008813" y="3995738"/>
            <a:ext cx="12350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 flipH="1" flipV="1">
            <a:off x="6904038" y="1927225"/>
            <a:ext cx="1319212" cy="1109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 flipH="1">
            <a:off x="2936875" y="1789113"/>
            <a:ext cx="22796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 flipH="1">
            <a:off x="2979738" y="4808538"/>
            <a:ext cx="22796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3429000" y="137636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read replies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514725" y="477678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read replies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7532688" y="43132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write replies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7543800" y="21669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write replies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B7929311-00FF-47DB-8976-1DD04ACF651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4294967295"/>
          </p:nvPr>
        </p:nvSpPr>
        <p:spPr>
          <a:xfrm>
            <a:off x="1309688" y="1071563"/>
            <a:ext cx="8928100" cy="5112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FIFO</a:t>
            </a:r>
            <a:r>
              <a:rPr lang="ko-KR" altLang="en-US" sz="2000" dirty="0" smtClean="0"/>
              <a:t>를 이용하여 다음과 같은 프로그램을 작성하라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/>
              <a:t>f</a:t>
            </a:r>
            <a:r>
              <a:rPr lang="en-US" altLang="ko-KR" sz="1800" dirty="0" err="1" smtClean="0"/>
              <a:t>ifo-serv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프로그램에서는 “</a:t>
            </a:r>
            <a:r>
              <a:rPr lang="en-US" altLang="ko-KR" sz="1800" dirty="0" err="1" smtClean="0"/>
              <a:t>myfifo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라는 이름의 </a:t>
            </a:r>
            <a:r>
              <a:rPr lang="en-US" altLang="ko-KR" sz="1800" dirty="0" smtClean="0"/>
              <a:t>FIFO</a:t>
            </a:r>
            <a:r>
              <a:rPr lang="ko-KR" altLang="en-US" sz="1800" dirty="0" smtClean="0"/>
              <a:t>를 생성한다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/>
              <a:t>f</a:t>
            </a:r>
            <a:r>
              <a:rPr lang="en-US" altLang="ko-KR" sz="1800" dirty="0" err="1" smtClean="0"/>
              <a:t>ifo-clnt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프로그램에서는 </a:t>
            </a:r>
            <a:r>
              <a:rPr lang="en-US" altLang="ko-KR" sz="1800" dirty="0" err="1" smtClean="0"/>
              <a:t>stdin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부터</a:t>
            </a:r>
            <a:r>
              <a:rPr lang="ko-KR" altLang="en-US" sz="1800" dirty="0" smtClean="0"/>
              <a:t> 한번에 최대 </a:t>
            </a:r>
            <a:r>
              <a:rPr lang="en-US" altLang="ko-KR" sz="1800" dirty="0" smtClean="0"/>
              <a:t>1024byte </a:t>
            </a:r>
            <a:r>
              <a:rPr lang="ko-KR" altLang="en-US" sz="1800" dirty="0" smtClean="0"/>
              <a:t>크기의 데이터를 </a:t>
            </a:r>
            <a:r>
              <a:rPr lang="ko-KR" altLang="en-US" sz="1800" dirty="0" err="1" smtClean="0"/>
              <a:t>읽어들인</a:t>
            </a:r>
            <a:r>
              <a:rPr lang="ko-KR" altLang="en-US" sz="1800" dirty="0" smtClean="0"/>
              <a:t>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데이터를 “</a:t>
            </a:r>
            <a:r>
              <a:rPr lang="en-US" altLang="ko-KR" sz="1800" dirty="0" err="1" smtClean="0"/>
              <a:t>myfifo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에 쓴다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/>
              <a:t>f</a:t>
            </a:r>
            <a:r>
              <a:rPr lang="en-US" altLang="ko-KR" sz="1800" dirty="0" err="1" smtClean="0"/>
              <a:t>ifo-serv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 “</a:t>
            </a:r>
            <a:r>
              <a:rPr lang="en-US" altLang="ko-KR" sz="1800" dirty="0" err="1" smtClean="0"/>
              <a:t>myfifo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에 쓰여진 데이터를 읽어서 </a:t>
            </a:r>
            <a:r>
              <a:rPr lang="en-US" altLang="ko-KR" sz="1800" dirty="0" err="1" smtClean="0"/>
              <a:t>stdout</a:t>
            </a:r>
            <a:r>
              <a:rPr lang="ko-KR" altLang="en-US" sz="1800" dirty="0" smtClean="0"/>
              <a:t>에 출력한다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/>
              <a:t>m</a:t>
            </a:r>
            <a:r>
              <a:rPr lang="en-US" altLang="ko-KR" sz="1800" dirty="0" err="1" smtClean="0"/>
              <a:t>kfifo</a:t>
            </a:r>
            <a:r>
              <a:rPr lang="en-US" altLang="ko-KR" sz="1800" dirty="0" smtClean="0"/>
              <a:t>, open, close, read, write </a:t>
            </a:r>
            <a:r>
              <a:rPr lang="ko-KR" altLang="en-US" sz="1800" dirty="0" smtClean="0"/>
              <a:t>등의 </a:t>
            </a:r>
            <a:r>
              <a:rPr lang="en-US" altLang="ko-KR" sz="1800" dirty="0" smtClean="0"/>
              <a:t>system call</a:t>
            </a:r>
            <a:r>
              <a:rPr lang="ko-KR" altLang="en-US" sz="1800" dirty="0" smtClean="0"/>
              <a:t>을 사용하면 작성할 수 있다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테스트 입력으로 다음을 사용한다 </a:t>
            </a:r>
            <a:r>
              <a:rPr lang="en-US" altLang="ko-KR" sz="1800" dirty="0" smtClean="0"/>
              <a:t>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This is a junior-level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System Programming course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Department of Computer Science and Engineering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err="1" smtClean="0"/>
              <a:t>Myong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Ji</a:t>
            </a:r>
            <a:r>
              <a:rPr lang="en-US" altLang="ko-KR" sz="1600" smtClean="0"/>
              <a:t> University</a:t>
            </a:r>
            <a:endParaRPr lang="en-US" altLang="ko-KR" sz="16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ko-KR" sz="16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ko-KR" sz="16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ko-KR" sz="16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smtClean="0"/>
              <a:t>Putty</a:t>
            </a:r>
            <a:r>
              <a:rPr lang="ko-KR" altLang="en-US" sz="1600" dirty="0" smtClean="0"/>
              <a:t>창을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열어서 사용하세요</a:t>
            </a:r>
            <a:r>
              <a:rPr lang="en-US" altLang="ko-KR" sz="1600" dirty="0" smtClean="0"/>
              <a:t>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ko-KR" sz="16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dirty="0" err="1"/>
              <a:t>t</a:t>
            </a:r>
            <a:r>
              <a:rPr lang="en-US" altLang="ko-KR" sz="1600" dirty="0" err="1" smtClean="0"/>
              <a:t>urnin</a:t>
            </a:r>
            <a:r>
              <a:rPr lang="en-US" altLang="ko-KR" sz="1600" dirty="0" smtClean="0"/>
              <a:t> lab12 </a:t>
            </a:r>
            <a:r>
              <a:rPr lang="en-US" altLang="ko-KR" sz="1600" dirty="0" err="1" smtClean="0"/>
              <a:t>fifo_serv.c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fifo_clnt.c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3686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#12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Fifo_server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fifo_server.c</a:t>
            </a:r>
            <a:r>
              <a:rPr lang="en-US" altLang="ko-KR" dirty="0" smtClean="0"/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878" y="1314474"/>
            <a:ext cx="4611423" cy="50169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stdlib.h</a:t>
            </a:r>
            <a:r>
              <a:rPr lang="en-US" altLang="ko-KR" sz="1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#include &lt;sys/</a:t>
            </a:r>
            <a:r>
              <a:rPr lang="en-US" altLang="ko-KR" sz="1200" dirty="0" err="1" smtClean="0"/>
              <a:t>types.h</a:t>
            </a:r>
            <a:r>
              <a:rPr lang="en-US" altLang="ko-KR" sz="1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#include &lt;sys/</a:t>
            </a:r>
            <a:r>
              <a:rPr lang="en-US" altLang="ko-KR" sz="1200" dirty="0" err="1" smtClean="0"/>
              <a:t>stat.h</a:t>
            </a:r>
            <a:r>
              <a:rPr lang="en-US" altLang="ko-KR" sz="1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fcntl.h</a:t>
            </a:r>
            <a:r>
              <a:rPr lang="en-US" altLang="ko-KR" sz="1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stdio.h</a:t>
            </a:r>
            <a:r>
              <a:rPr lang="en-US" altLang="ko-KR" sz="1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unistd.h</a:t>
            </a:r>
            <a:r>
              <a:rPr lang="en-US" altLang="ko-KR" sz="1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#define FIFO_READ   "/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fifo_c</a:t>
            </a:r>
            <a:r>
              <a:rPr lang="en-US" altLang="ko-KR" sz="12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#define FIFO_WRITE  "/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fifo_s</a:t>
            </a:r>
            <a:r>
              <a:rPr lang="en-US" altLang="ko-KR" sz="12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fp_w</a:t>
            </a:r>
            <a:r>
              <a:rPr lang="en-US" altLang="ko-KR" sz="12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fp_r</a:t>
            </a:r>
            <a:r>
              <a:rPr lang="en-US" altLang="ko-KR" sz="12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umask</a:t>
            </a:r>
            <a:r>
              <a:rPr lang="en-US" altLang="ko-KR" sz="1200" dirty="0" smtClean="0">
                <a:solidFill>
                  <a:srgbClr val="FF0000"/>
                </a:solidFill>
              </a:rPr>
              <a:t>(0000); //</a:t>
            </a:r>
            <a:r>
              <a:rPr lang="ko-KR" altLang="en-US" sz="1200" dirty="0" smtClean="0">
                <a:solidFill>
                  <a:srgbClr val="FF0000"/>
                </a:solidFill>
              </a:rPr>
              <a:t>파일 권한에 대한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매스크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// </a:t>
            </a:r>
            <a:r>
              <a:rPr lang="en-US" altLang="ko-KR" sz="1200" dirty="0" err="1" smtClean="0"/>
              <a:t>mkfifo</a:t>
            </a:r>
            <a:r>
              <a:rPr lang="ko-KR" altLang="en-US" sz="1200" dirty="0" smtClean="0"/>
              <a:t>를 이용해서 </a:t>
            </a:r>
            <a:r>
              <a:rPr lang="en-US" altLang="ko-KR" sz="1200" dirty="0" smtClean="0"/>
              <a:t>FIFO</a:t>
            </a:r>
            <a:r>
              <a:rPr lang="ko-KR" altLang="en-US" sz="1200" dirty="0" smtClean="0"/>
              <a:t>파일을 생성한다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// FIFO_READ</a:t>
            </a:r>
            <a:r>
              <a:rPr lang="ko-KR" altLang="en-US" sz="1200" dirty="0" smtClean="0"/>
              <a:t>는 클라이언트로 부터 데이터를 읽기 위해서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ko-KR" altLang="en-US" sz="1200" dirty="0" smtClean="0"/>
              <a:t>    </a:t>
            </a:r>
            <a:r>
              <a:rPr lang="en-US" altLang="ko-KR" sz="1200" dirty="0" smtClean="0"/>
              <a:t>if (</a:t>
            </a:r>
            <a:r>
              <a:rPr lang="en-US" altLang="ko-KR" sz="1200" dirty="0" err="1" smtClean="0"/>
              <a:t>mkfifo</a:t>
            </a:r>
            <a:r>
              <a:rPr lang="en-US" altLang="ko-KR" sz="1200" dirty="0" smtClean="0"/>
              <a:t>(FIFO_READ, 0666) !=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perror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mkfifo</a:t>
            </a:r>
            <a:r>
              <a:rPr lang="en-US" altLang="ko-KR" sz="1200" dirty="0" smtClean="0"/>
              <a:t> failure");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200" dirty="0" smtClean="0"/>
              <a:t>     </a:t>
            </a:r>
            <a:endParaRPr lang="ko-KR" altLang="en-US" sz="1200" dirty="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785379" y="1314474"/>
            <a:ext cx="461142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// FIFO_WRITE</a:t>
            </a:r>
            <a:r>
              <a:rPr lang="ko-KR" altLang="en-US" sz="1000" dirty="0">
                <a:latin typeface="Tahoma" pitchFamily="34" charset="0"/>
              </a:rPr>
              <a:t>는 클라이언트로 데이터를 쓰기 위해서 사용한다</a:t>
            </a:r>
            <a:r>
              <a:rPr lang="en-US" altLang="ko-KR" sz="1000" dirty="0">
                <a:latin typeface="Tahoma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if (</a:t>
            </a:r>
            <a:r>
              <a:rPr lang="en-US" altLang="ko-KR" sz="1000" dirty="0" err="1">
                <a:latin typeface="Tahoma" pitchFamily="34" charset="0"/>
              </a:rPr>
              <a:t>mkfifo</a:t>
            </a:r>
            <a:r>
              <a:rPr lang="en-US" altLang="ko-KR" sz="1000" dirty="0">
                <a:latin typeface="Tahoma" pitchFamily="34" charset="0"/>
              </a:rPr>
              <a:t>(FIFO_WRITE, 0666) != 0)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{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</a:t>
            </a:r>
            <a:r>
              <a:rPr lang="en-US" altLang="ko-KR" sz="1000" dirty="0" err="1">
                <a:latin typeface="Tahoma" pitchFamily="34" charset="0"/>
              </a:rPr>
              <a:t>perror</a:t>
            </a:r>
            <a:r>
              <a:rPr lang="en-US" altLang="ko-KR" sz="1000" dirty="0">
                <a:latin typeface="Tahoma" pitchFamily="34" charset="0"/>
              </a:rPr>
              <a:t>("</a:t>
            </a:r>
            <a:r>
              <a:rPr lang="en-US" altLang="ko-KR" sz="1000" dirty="0" err="1">
                <a:latin typeface="Tahoma" pitchFamily="34" charset="0"/>
              </a:rPr>
              <a:t>mkfifo</a:t>
            </a:r>
            <a:r>
              <a:rPr lang="en-US" altLang="ko-KR" sz="1000" dirty="0">
                <a:latin typeface="Tahoma" pitchFamily="34" charset="0"/>
              </a:rPr>
              <a:t> failure");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if( (</a:t>
            </a:r>
            <a:r>
              <a:rPr lang="en-US" altLang="ko-KR" sz="1000" dirty="0" err="1">
                <a:latin typeface="Tahoma" pitchFamily="34" charset="0"/>
              </a:rPr>
              <a:t>fp_r</a:t>
            </a:r>
            <a:r>
              <a:rPr lang="en-US" altLang="ko-KR" sz="1000" dirty="0">
                <a:latin typeface="Tahoma" pitchFamily="34" charset="0"/>
              </a:rPr>
              <a:t> = open(FIFO_READ, O_RDWR)) &lt; 0)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{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</a:t>
            </a:r>
            <a:r>
              <a:rPr lang="en-US" altLang="ko-KR" sz="1000" dirty="0" err="1">
                <a:latin typeface="Tahoma" pitchFamily="34" charset="0"/>
              </a:rPr>
              <a:t>perror</a:t>
            </a:r>
            <a:r>
              <a:rPr lang="en-US" altLang="ko-KR" sz="1000" dirty="0">
                <a:latin typeface="Tahoma" pitchFamily="34" charset="0"/>
              </a:rPr>
              <a:t>("open error : ");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exit(0);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if((</a:t>
            </a:r>
            <a:r>
              <a:rPr lang="en-US" altLang="ko-KR" sz="1000" dirty="0" err="1">
                <a:latin typeface="Tahoma" pitchFamily="34" charset="0"/>
              </a:rPr>
              <a:t>fp_w</a:t>
            </a:r>
            <a:r>
              <a:rPr lang="en-US" altLang="ko-KR" sz="1000" dirty="0">
                <a:latin typeface="Tahoma" pitchFamily="34" charset="0"/>
              </a:rPr>
              <a:t> = open(FIFO_WRITE, O_RDWR)) &lt; 0)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{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</a:t>
            </a:r>
            <a:r>
              <a:rPr lang="en-US" altLang="ko-KR" sz="1000" dirty="0" err="1">
                <a:latin typeface="Tahoma" pitchFamily="34" charset="0"/>
              </a:rPr>
              <a:t>perror</a:t>
            </a:r>
            <a:r>
              <a:rPr lang="en-US" altLang="ko-KR" sz="1000" dirty="0">
                <a:latin typeface="Tahoma" pitchFamily="34" charset="0"/>
              </a:rPr>
              <a:t>("open error : ");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exit(0);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while(read(</a:t>
            </a:r>
            <a:r>
              <a:rPr lang="en-US" altLang="ko-KR" sz="1000" dirty="0" err="1">
                <a:latin typeface="Tahoma" pitchFamily="34" charset="0"/>
              </a:rPr>
              <a:t>fp_r</a:t>
            </a:r>
            <a:r>
              <a:rPr lang="en-US" altLang="ko-KR" sz="1000" dirty="0">
                <a:latin typeface="Tahoma" pitchFamily="34" charset="0"/>
              </a:rPr>
              <a:t>, (void *)&amp;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, </a:t>
            </a:r>
            <a:r>
              <a:rPr lang="en-US" altLang="ko-KR" sz="1000" dirty="0" err="1">
                <a:latin typeface="Tahoma" pitchFamily="34" charset="0"/>
              </a:rPr>
              <a:t>sizeof</a:t>
            </a:r>
            <a:r>
              <a:rPr lang="en-US" altLang="ko-KR" sz="1000" dirty="0">
                <a:latin typeface="Tahoma" pitchFamily="34" charset="0"/>
              </a:rPr>
              <a:t>(</a:t>
            </a:r>
            <a:r>
              <a:rPr lang="en-US" altLang="ko-KR" sz="1000" dirty="0" err="1">
                <a:latin typeface="Tahoma" pitchFamily="34" charset="0"/>
              </a:rPr>
              <a:t>int</a:t>
            </a:r>
            <a:r>
              <a:rPr lang="en-US" altLang="ko-KR" sz="1000" dirty="0">
                <a:latin typeface="Tahoma" pitchFamily="34" charset="0"/>
              </a:rPr>
              <a:t>)) &gt; 0)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{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</a:t>
            </a:r>
            <a:r>
              <a:rPr lang="en-US" altLang="ko-KR" sz="1000" dirty="0" err="1">
                <a:latin typeface="Tahoma" pitchFamily="34" charset="0"/>
              </a:rPr>
              <a:t>printf</a:t>
            </a:r>
            <a:r>
              <a:rPr lang="en-US" altLang="ko-KR" sz="1000" dirty="0">
                <a:latin typeface="Tahoma" pitchFamily="34" charset="0"/>
              </a:rPr>
              <a:t>("</a:t>
            </a:r>
            <a:r>
              <a:rPr lang="ko-KR" altLang="en-US" sz="1000" dirty="0">
                <a:latin typeface="Tahoma" pitchFamily="34" charset="0"/>
              </a:rPr>
              <a:t>클라이언트로 </a:t>
            </a:r>
            <a:r>
              <a:rPr lang="ko-KR" altLang="en-US" sz="1000" dirty="0" err="1">
                <a:latin typeface="Tahoma" pitchFamily="34" charset="0"/>
              </a:rPr>
              <a:t>부터</a:t>
            </a:r>
            <a:r>
              <a:rPr lang="ko-KR" altLang="en-US" sz="1000" dirty="0">
                <a:latin typeface="Tahoma" pitchFamily="34" charset="0"/>
              </a:rPr>
              <a:t> 데이터 읽음 </a:t>
            </a:r>
            <a:r>
              <a:rPr lang="en-US" altLang="ko-KR" sz="1000" dirty="0">
                <a:latin typeface="Tahoma" pitchFamily="34" charset="0"/>
              </a:rPr>
              <a:t>%d\n", 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 = 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*2;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    write(</a:t>
            </a:r>
            <a:r>
              <a:rPr lang="en-US" altLang="ko-KR" sz="1000" dirty="0" err="1">
                <a:latin typeface="Tahoma" pitchFamily="34" charset="0"/>
              </a:rPr>
              <a:t>fp_w</a:t>
            </a:r>
            <a:r>
              <a:rPr lang="en-US" altLang="ko-KR" sz="1000" dirty="0">
                <a:latin typeface="Tahoma" pitchFamily="34" charset="0"/>
              </a:rPr>
              <a:t>, (void *)&amp;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, </a:t>
            </a:r>
            <a:r>
              <a:rPr lang="en-US" altLang="ko-KR" sz="1000" dirty="0" err="1">
                <a:latin typeface="Tahoma" pitchFamily="34" charset="0"/>
              </a:rPr>
              <a:t>sizeof</a:t>
            </a:r>
            <a:r>
              <a:rPr lang="en-US" altLang="ko-KR" sz="1000" dirty="0">
                <a:latin typeface="Tahoma" pitchFamily="34" charset="0"/>
              </a:rPr>
              <a:t>(</a:t>
            </a:r>
            <a:r>
              <a:rPr lang="en-US" altLang="ko-KR" sz="1000" dirty="0" err="1">
                <a:latin typeface="Tahoma" pitchFamily="34" charset="0"/>
              </a:rPr>
              <a:t>int</a:t>
            </a:r>
            <a:r>
              <a:rPr lang="en-US" altLang="ko-KR" sz="1000" dirty="0">
                <a:latin typeface="Tahoma" pitchFamily="34" charset="0"/>
              </a:rPr>
              <a:t>));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    exit(1);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8"/>
            </a:pPr>
            <a:r>
              <a:rPr lang="en-US" altLang="ko-KR" sz="1000" dirty="0">
                <a:latin typeface="Tahoma" pitchFamily="34" charset="0"/>
              </a:rPr>
              <a:t>}</a:t>
            </a:r>
            <a:endParaRPr lang="ko-KR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Fifo_client </a:t>
            </a:r>
            <a:r>
              <a:rPr lang="ko-KR" altLang="en-US" smtClean="0"/>
              <a:t>프로그램 </a:t>
            </a:r>
            <a:r>
              <a:rPr lang="en-US" altLang="ko-KR" smtClean="0"/>
              <a:t>(fifo_client.c)</a:t>
            </a:r>
            <a:endParaRPr lang="ko-KR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9" y="1484313"/>
            <a:ext cx="4262305" cy="4465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stdlib.h</a:t>
            </a:r>
            <a:r>
              <a:rPr lang="en-US" altLang="ko-KR" sz="1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#include &lt;sys/</a:t>
            </a:r>
            <a:r>
              <a:rPr lang="en-US" altLang="ko-KR" sz="1000" dirty="0" err="1" smtClean="0"/>
              <a:t>types.h</a:t>
            </a:r>
            <a:r>
              <a:rPr lang="en-US" altLang="ko-KR" sz="1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#include &lt;sys/</a:t>
            </a:r>
            <a:r>
              <a:rPr lang="en-US" altLang="ko-KR" sz="1000" dirty="0" err="1" smtClean="0"/>
              <a:t>stat.h</a:t>
            </a:r>
            <a:r>
              <a:rPr lang="en-US" altLang="ko-KR" sz="1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fcntl.h</a:t>
            </a:r>
            <a:r>
              <a:rPr lang="en-US" altLang="ko-KR" sz="1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stdio.h</a:t>
            </a:r>
            <a:r>
              <a:rPr lang="en-US" altLang="ko-KR" sz="1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unistd.h</a:t>
            </a:r>
            <a:r>
              <a:rPr lang="en-US" altLang="ko-KR" sz="1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#define FIFO_WRITE  "/</a:t>
            </a:r>
            <a:r>
              <a:rPr lang="en-US" altLang="ko-KR" sz="1000" dirty="0" err="1" smtClean="0"/>
              <a:t>tmp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fifo_c</a:t>
            </a:r>
            <a:r>
              <a:rPr lang="en-US" altLang="ko-KR" sz="10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#define FIFO_READ   "/</a:t>
            </a:r>
            <a:r>
              <a:rPr lang="en-US" altLang="ko-KR" sz="1000" dirty="0" err="1" smtClean="0"/>
              <a:t>tmp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fifo_s</a:t>
            </a:r>
            <a:r>
              <a:rPr lang="en-US" altLang="ko-KR" sz="10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fp_w</a:t>
            </a:r>
            <a:r>
              <a:rPr lang="en-US" altLang="ko-KR" sz="1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fp_r</a:t>
            </a:r>
            <a:r>
              <a:rPr lang="en-US" altLang="ko-KR" sz="1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i = 1;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if((</a:t>
            </a:r>
            <a:r>
              <a:rPr lang="en-US" altLang="ko-KR" sz="1000" dirty="0" err="1" smtClean="0"/>
              <a:t>fp_r</a:t>
            </a:r>
            <a:r>
              <a:rPr lang="en-US" altLang="ko-KR" sz="1000" dirty="0" smtClean="0"/>
              <a:t> = open(FIFO_READ, O_RDWR)) &lt; 0)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{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perror</a:t>
            </a:r>
            <a:r>
              <a:rPr lang="en-US" altLang="ko-KR" sz="1000" dirty="0" smtClean="0"/>
              <a:t>("open error 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    exit(0);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}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if((</a:t>
            </a:r>
            <a:r>
              <a:rPr lang="en-US" altLang="ko-KR" sz="1000" dirty="0" err="1" smtClean="0"/>
              <a:t>fp_w</a:t>
            </a:r>
            <a:r>
              <a:rPr lang="en-US" altLang="ko-KR" sz="1000" dirty="0" smtClean="0"/>
              <a:t> = open(FIFO_WRITE, O_RDWR)) &lt; 0)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{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perror</a:t>
            </a:r>
            <a:r>
              <a:rPr lang="en-US" altLang="ko-KR" sz="1000" dirty="0" smtClean="0"/>
              <a:t>("open error 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    exit(0);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1000" dirty="0" smtClean="0"/>
              <a:t>    }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ko-KR" altLang="en-US" sz="1000" dirty="0" smtClean="0"/>
              <a:t>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610822" y="1557338"/>
            <a:ext cx="426230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while(1)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{   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    sleep(1);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    write(</a:t>
            </a:r>
            <a:r>
              <a:rPr lang="en-US" altLang="ko-KR" sz="1000" dirty="0" err="1">
                <a:latin typeface="Tahoma" pitchFamily="34" charset="0"/>
              </a:rPr>
              <a:t>fp_w</a:t>
            </a:r>
            <a:r>
              <a:rPr lang="en-US" altLang="ko-KR" sz="1000" dirty="0">
                <a:latin typeface="Tahoma" pitchFamily="34" charset="0"/>
              </a:rPr>
              <a:t>, (void *)&amp;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, </a:t>
            </a:r>
            <a:r>
              <a:rPr lang="en-US" altLang="ko-KR" sz="1000" dirty="0" err="1">
                <a:latin typeface="Tahoma" pitchFamily="34" charset="0"/>
              </a:rPr>
              <a:t>sizeof</a:t>
            </a:r>
            <a:r>
              <a:rPr lang="en-US" altLang="ko-KR" sz="1000" dirty="0">
                <a:latin typeface="Tahoma" pitchFamily="34" charset="0"/>
              </a:rPr>
              <a:t>(</a:t>
            </a:r>
            <a:r>
              <a:rPr lang="en-US" altLang="ko-KR" sz="1000" dirty="0" err="1">
                <a:latin typeface="Tahoma" pitchFamily="34" charset="0"/>
              </a:rPr>
              <a:t>int</a:t>
            </a:r>
            <a:r>
              <a:rPr lang="en-US" altLang="ko-KR" sz="1000" dirty="0">
                <a:latin typeface="Tahoma" pitchFamily="34" charset="0"/>
              </a:rPr>
              <a:t>));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    read(</a:t>
            </a:r>
            <a:r>
              <a:rPr lang="en-US" altLang="ko-KR" sz="1000" dirty="0" err="1">
                <a:latin typeface="Tahoma" pitchFamily="34" charset="0"/>
              </a:rPr>
              <a:t>fp_r</a:t>
            </a:r>
            <a:r>
              <a:rPr lang="en-US" altLang="ko-KR" sz="1000" dirty="0">
                <a:latin typeface="Tahoma" pitchFamily="34" charset="0"/>
              </a:rPr>
              <a:t>, (void *)&amp;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, </a:t>
            </a:r>
            <a:r>
              <a:rPr lang="en-US" altLang="ko-KR" sz="1000" dirty="0" err="1">
                <a:latin typeface="Tahoma" pitchFamily="34" charset="0"/>
              </a:rPr>
              <a:t>sizeof</a:t>
            </a:r>
            <a:r>
              <a:rPr lang="en-US" altLang="ko-KR" sz="1000" dirty="0">
                <a:latin typeface="Tahoma" pitchFamily="34" charset="0"/>
              </a:rPr>
              <a:t>(</a:t>
            </a:r>
            <a:r>
              <a:rPr lang="en-US" altLang="ko-KR" sz="1000" dirty="0" err="1">
                <a:latin typeface="Tahoma" pitchFamily="34" charset="0"/>
              </a:rPr>
              <a:t>int</a:t>
            </a:r>
            <a:r>
              <a:rPr lang="en-US" altLang="ko-KR" sz="1000" dirty="0">
                <a:latin typeface="Tahoma" pitchFamily="34" charset="0"/>
              </a:rPr>
              <a:t>));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    </a:t>
            </a:r>
            <a:r>
              <a:rPr lang="en-US" altLang="ko-KR" sz="1000" dirty="0" err="1">
                <a:latin typeface="Tahoma" pitchFamily="34" charset="0"/>
              </a:rPr>
              <a:t>printf</a:t>
            </a:r>
            <a:r>
              <a:rPr lang="en-US" altLang="ko-KR" sz="1000" dirty="0">
                <a:latin typeface="Tahoma" pitchFamily="34" charset="0"/>
              </a:rPr>
              <a:t>("</a:t>
            </a:r>
            <a:r>
              <a:rPr lang="ko-KR" altLang="en-US" sz="1000" dirty="0">
                <a:latin typeface="Tahoma" pitchFamily="34" charset="0"/>
              </a:rPr>
              <a:t>서버로 </a:t>
            </a:r>
            <a:r>
              <a:rPr lang="ko-KR" altLang="en-US" sz="1000" dirty="0" err="1">
                <a:latin typeface="Tahoma" pitchFamily="34" charset="0"/>
              </a:rPr>
              <a:t>부터</a:t>
            </a:r>
            <a:r>
              <a:rPr lang="ko-KR" altLang="en-US" sz="1000" dirty="0">
                <a:latin typeface="Tahoma" pitchFamily="34" charset="0"/>
              </a:rPr>
              <a:t> 데이터 읽음 </a:t>
            </a:r>
            <a:r>
              <a:rPr lang="en-US" altLang="ko-KR" sz="1000" dirty="0">
                <a:latin typeface="Tahoma" pitchFamily="34" charset="0"/>
              </a:rPr>
              <a:t>%d\n", </a:t>
            </a:r>
            <a:r>
              <a:rPr lang="en-US" altLang="ko-KR" sz="1000" dirty="0" err="1">
                <a:latin typeface="Tahoma" pitchFamily="34" charset="0"/>
              </a:rPr>
              <a:t>i</a:t>
            </a:r>
            <a:r>
              <a:rPr lang="en-US" altLang="ko-KR" sz="1000" dirty="0">
                <a:latin typeface="Tahoma" pitchFamily="34" charset="0"/>
              </a:rPr>
              <a:t>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}   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    exit(1);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r>
              <a:rPr lang="en-US" altLang="ko-KR" sz="1000" dirty="0">
                <a:latin typeface="Tahoma" pitchFamily="34" charset="0"/>
              </a:rPr>
              <a:t>}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29"/>
            </a:pPr>
            <a:endParaRPr lang="ko-KR" altLang="en-US" sz="1000" dirty="0">
              <a:latin typeface="Tahoma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699060" y="3716338"/>
            <a:ext cx="4262305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1200" dirty="0">
                <a:latin typeface="Tahoma" pitchFamily="34" charset="0"/>
              </a:rPr>
              <a:t>18 – 27 : 2</a:t>
            </a:r>
            <a:r>
              <a:rPr lang="ko-KR" altLang="en-US" sz="1200" dirty="0">
                <a:latin typeface="Tahoma" pitchFamily="34" charset="0"/>
              </a:rPr>
              <a:t>개의 </a:t>
            </a:r>
            <a:r>
              <a:rPr lang="en-US" altLang="ko-KR" sz="1200" dirty="0">
                <a:latin typeface="Tahoma" pitchFamily="34" charset="0"/>
              </a:rPr>
              <a:t>FIFO </a:t>
            </a:r>
            <a:r>
              <a:rPr lang="ko-KR" altLang="en-US" sz="1200" dirty="0">
                <a:latin typeface="Tahoma" pitchFamily="34" charset="0"/>
              </a:rPr>
              <a:t>파일 오픈 </a:t>
            </a:r>
            <a:r>
              <a:rPr lang="en-US" altLang="ko-KR" sz="1200" dirty="0">
                <a:latin typeface="Tahoma" pitchFamily="34" charset="0"/>
              </a:rPr>
              <a:t>– </a:t>
            </a:r>
            <a:r>
              <a:rPr lang="ko-KR" altLang="en-US" sz="1200" dirty="0">
                <a:latin typeface="Tahoma" pitchFamily="34" charset="0"/>
              </a:rPr>
              <a:t>하나는 서버 쪽으로 쓰기</a:t>
            </a:r>
            <a:r>
              <a:rPr lang="en-US" altLang="ko-KR" sz="1200" dirty="0">
                <a:latin typeface="Tahoma" pitchFamily="34" charset="0"/>
              </a:rPr>
              <a:t>, </a:t>
            </a:r>
            <a:r>
              <a:rPr lang="ko-KR" altLang="en-US" sz="1200" dirty="0">
                <a:latin typeface="Tahoma" pitchFamily="34" charset="0"/>
              </a:rPr>
              <a:t>하나는 서버에서 읽기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1200" dirty="0">
                <a:latin typeface="Tahoma" pitchFamily="34" charset="0"/>
              </a:rPr>
              <a:t>29 – 35 : 1</a:t>
            </a:r>
            <a:r>
              <a:rPr lang="ko-KR" altLang="en-US" sz="1200" dirty="0">
                <a:latin typeface="Tahoma" pitchFamily="34" charset="0"/>
              </a:rPr>
              <a:t>초를 </a:t>
            </a:r>
            <a:r>
              <a:rPr lang="ko-KR" altLang="en-US" sz="1200" dirty="0" smtClean="0">
                <a:latin typeface="Tahoma" pitchFamily="34" charset="0"/>
              </a:rPr>
              <a:t>쉬</a:t>
            </a:r>
            <a:r>
              <a:rPr lang="ko-KR" altLang="en-US" sz="1200" dirty="0"/>
              <a:t>고</a:t>
            </a:r>
            <a:r>
              <a:rPr lang="ko-KR" altLang="en-US" sz="1200" dirty="0" smtClean="0">
                <a:latin typeface="Tahoma" pitchFamily="34" charset="0"/>
              </a:rPr>
              <a:t> </a:t>
            </a:r>
            <a:r>
              <a:rPr lang="ko-KR" altLang="en-US" sz="1200" dirty="0">
                <a:latin typeface="Tahoma" pitchFamily="34" charset="0"/>
              </a:rPr>
              <a:t>서버에 </a:t>
            </a:r>
            <a:r>
              <a:rPr lang="en-US" altLang="ko-KR" sz="1200" dirty="0">
                <a:latin typeface="Tahoma" pitchFamily="34" charset="0"/>
              </a:rPr>
              <a:t>i</a:t>
            </a:r>
            <a:r>
              <a:rPr lang="ko-KR" altLang="en-US" sz="1200" dirty="0">
                <a:latin typeface="Tahoma" pitchFamily="34" charset="0"/>
              </a:rPr>
              <a:t>값을 쓰고</a:t>
            </a:r>
            <a:r>
              <a:rPr lang="en-US" altLang="ko-KR" sz="1200" dirty="0">
                <a:latin typeface="Tahoma" pitchFamily="34" charset="0"/>
              </a:rPr>
              <a:t>, </a:t>
            </a:r>
            <a:r>
              <a:rPr lang="ko-KR" altLang="en-US" sz="1200" dirty="0">
                <a:latin typeface="Tahoma" pitchFamily="34" charset="0"/>
              </a:rPr>
              <a:t>서버로 부터 </a:t>
            </a:r>
            <a:r>
              <a:rPr lang="en-US" altLang="ko-KR" sz="1200" dirty="0">
                <a:latin typeface="Tahoma" pitchFamily="34" charset="0"/>
              </a:rPr>
              <a:t>i</a:t>
            </a:r>
            <a:r>
              <a:rPr lang="ko-KR" altLang="en-US" sz="1200" dirty="0">
                <a:latin typeface="Tahoma" pitchFamily="34" charset="0"/>
              </a:rPr>
              <a:t>값을 읽음</a:t>
            </a:r>
          </a:p>
        </p:txBody>
      </p:sp>
    </p:spTree>
    <p:extLst>
      <p:ext uri="{BB962C8B-B14F-4D97-AF65-F5344CB8AC3E}">
        <p14:creationId xmlns:p14="http://schemas.microsoft.com/office/powerpoint/2010/main" val="20077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7C45470-8B22-4E23-B5AF-3FFBD47085AA}" type="slidenum">
              <a:rPr lang="en-US" altLang="ko-KR" smtClean="0"/>
              <a:pPr/>
              <a:t>4</a:t>
            </a:fld>
            <a:r>
              <a:rPr lang="en-US" altLang="ko-KR" smtClean="0"/>
              <a:t> -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3841266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In Linux shell, the pipe symbol is “|” (the vertical bar)</a:t>
            </a:r>
          </a:p>
          <a:p>
            <a:pPr lvl="1" eaLnBrk="1" hangingPunct="1">
              <a:buFontTx/>
              <a:buNone/>
            </a:pPr>
            <a:r>
              <a:rPr lang="en-US" altLang="ko-KR" sz="2400" dirty="0" smtClean="0"/>
              <a:t>% </a:t>
            </a:r>
            <a:r>
              <a:rPr lang="en-US" altLang="ko-KR" sz="1800" dirty="0" err="1" smtClean="0"/>
              <a:t>ls</a:t>
            </a:r>
            <a:r>
              <a:rPr lang="en-US" altLang="ko-KR" sz="1800" dirty="0" smtClean="0"/>
              <a:t> -</a:t>
            </a:r>
            <a:r>
              <a:rPr lang="en-US" altLang="ko-KR" sz="1800" dirty="0" err="1" smtClean="0"/>
              <a:t>alg</a:t>
            </a:r>
            <a:r>
              <a:rPr lang="en-US" altLang="ko-KR" sz="1800" dirty="0" smtClean="0"/>
              <a:t> | more | </a:t>
            </a:r>
            <a:r>
              <a:rPr lang="ko-KR" altLang="en-US" sz="1800" dirty="0" smtClean="0"/>
              <a:t>파이프 명령어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ls</a:t>
            </a:r>
            <a:r>
              <a:rPr lang="en-US" altLang="ko-KR" sz="1800" dirty="0" smtClean="0"/>
              <a:t> –</a:t>
            </a:r>
            <a:r>
              <a:rPr lang="en-US" altLang="ko-KR" sz="1800" dirty="0" err="1" smtClean="0"/>
              <a:t>alg</a:t>
            </a:r>
            <a:r>
              <a:rPr lang="ko-KR" altLang="en-US" sz="1800" dirty="0" smtClean="0"/>
              <a:t>의 출력을 </a:t>
            </a:r>
            <a:r>
              <a:rPr lang="ko-KR" altLang="en-US" sz="1800" dirty="0" err="1" smtClean="0"/>
              <a:t>파이프로해서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more</a:t>
            </a:r>
            <a:r>
              <a:rPr lang="ko-KR" altLang="en-US" sz="1800" dirty="0" smtClean="0"/>
              <a:t>로 출력해라</a:t>
            </a:r>
            <a:endParaRPr lang="en-US" altLang="ko-KR" sz="1800" dirty="0" smtClean="0"/>
          </a:p>
          <a:p>
            <a:pPr lvl="1" eaLnBrk="1" hangingPunct="1">
              <a:buFontTx/>
              <a:buNone/>
            </a:pPr>
            <a:r>
              <a:rPr lang="en-US" altLang="ko-KR" sz="1800" dirty="0" smtClean="0"/>
              <a:t>% </a:t>
            </a:r>
            <a:r>
              <a:rPr lang="en-US" altLang="ko-KR" sz="1800" dirty="0" smtClean="0">
                <a:solidFill>
                  <a:srgbClr val="FF0000"/>
                </a:solidFill>
              </a:rPr>
              <a:t>cmd1 | cmd2</a:t>
            </a:r>
          </a:p>
          <a:p>
            <a:pPr lvl="1" eaLnBrk="1" hangingPunct="1"/>
            <a:r>
              <a:rPr lang="en-US" altLang="ko-KR" sz="1800" dirty="0" smtClean="0">
                <a:solidFill>
                  <a:srgbClr val="FF0000"/>
                </a:solidFill>
              </a:rPr>
              <a:t>Input of cmd1 from terminal keyboard</a:t>
            </a:r>
          </a:p>
          <a:p>
            <a:pPr lvl="1" eaLnBrk="1" hangingPunct="1"/>
            <a:r>
              <a:rPr lang="en-US" altLang="ko-KR" sz="1800" dirty="0" smtClean="0">
                <a:solidFill>
                  <a:srgbClr val="FF0000"/>
                </a:solidFill>
              </a:rPr>
              <a:t>Output of cmd1 is input of cmd2</a:t>
            </a:r>
          </a:p>
          <a:p>
            <a:pPr lvl="1" eaLnBrk="1" hangingPunct="1"/>
            <a:r>
              <a:rPr lang="en-US" altLang="ko-KR" sz="1800" dirty="0" smtClean="0">
                <a:solidFill>
                  <a:srgbClr val="FF0000"/>
                </a:solidFill>
              </a:rPr>
              <a:t>Output of cmd2 connect to terminal screen</a:t>
            </a:r>
          </a:p>
          <a:p>
            <a:pPr lvl="1" eaLnBrk="1" hangingPunct="1"/>
            <a:r>
              <a:rPr lang="ko-KR" altLang="en-US" sz="1800" dirty="0"/>
              <a:t>일반적으로 </a:t>
            </a:r>
            <a:r>
              <a:rPr lang="en-US" altLang="ko-KR" sz="1800" dirty="0"/>
              <a:t>"A | B" </a:t>
            </a:r>
            <a:r>
              <a:rPr lang="ko-KR" altLang="en-US" sz="1800" dirty="0"/>
              <a:t>처럼 사용하는데 </a:t>
            </a:r>
            <a:r>
              <a:rPr lang="en-US" altLang="ko-KR" sz="1800" dirty="0"/>
              <a:t>'|'</a:t>
            </a:r>
            <a:r>
              <a:rPr lang="ko-KR" altLang="en-US" sz="1800" dirty="0"/>
              <a:t>를 기준으로 </a:t>
            </a:r>
            <a:r>
              <a:rPr lang="en-US" altLang="ko-KR" sz="1800" dirty="0"/>
              <a:t>A</a:t>
            </a:r>
            <a:r>
              <a:rPr lang="ko-KR" altLang="en-US" sz="1800" dirty="0"/>
              <a:t>에 있는 커맨드의 표준 출력을 </a:t>
            </a:r>
            <a:r>
              <a:rPr lang="en-US" altLang="ko-KR" sz="1800" dirty="0"/>
              <a:t>B</a:t>
            </a:r>
            <a:r>
              <a:rPr lang="ko-KR" altLang="en-US" sz="1800" dirty="0"/>
              <a:t>에 있는 커맨드의 표준 입력으로 사용합니다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We can have longer pipes:</a:t>
            </a:r>
          </a:p>
          <a:p>
            <a:pPr lvl="1" eaLnBrk="1" hangingPunct="1">
              <a:buFontTx/>
              <a:buNone/>
            </a:pPr>
            <a:r>
              <a:rPr lang="en-US" altLang="ko-KR" sz="1800" dirty="0" smtClean="0"/>
              <a:t>$ </a:t>
            </a:r>
            <a:r>
              <a:rPr lang="en-US" altLang="ko-KR" sz="1800" dirty="0" err="1" smtClean="0"/>
              <a:t>pic</a:t>
            </a:r>
            <a:r>
              <a:rPr lang="en-US" altLang="ko-KR" sz="1800" dirty="0" smtClean="0"/>
              <a:t> paper.ms | </a:t>
            </a:r>
            <a:r>
              <a:rPr lang="en-US" altLang="ko-KR" sz="1800" dirty="0" err="1" smtClean="0"/>
              <a:t>tbl</a:t>
            </a:r>
            <a:r>
              <a:rPr lang="en-US" altLang="ko-KR" sz="1800" dirty="0" smtClean="0"/>
              <a:t> | </a:t>
            </a:r>
            <a:r>
              <a:rPr lang="en-US" altLang="ko-KR" sz="1800" dirty="0" err="1" smtClean="0"/>
              <a:t>eqn</a:t>
            </a:r>
            <a:r>
              <a:rPr lang="en-US" altLang="ko-KR" sz="1800" dirty="0" smtClean="0"/>
              <a:t> | </a:t>
            </a:r>
            <a:r>
              <a:rPr lang="en-US" altLang="ko-KR" sz="1800" dirty="0" err="1" smtClean="0"/>
              <a:t>ditroff</a:t>
            </a:r>
            <a:r>
              <a:rPr lang="en-US" altLang="ko-KR" sz="1800" dirty="0" smtClean="0"/>
              <a:t> -ms</a:t>
            </a: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8F25EB2A-929C-4917-BDBD-5EF16522657F}" type="slidenum">
              <a:rPr lang="en-US" altLang="ko-KR" smtClean="0"/>
              <a:pPr/>
              <a:t>5</a:t>
            </a:fld>
            <a:r>
              <a:rPr lang="en-US" altLang="ko-KR" smtClean="0"/>
              <a:t> -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41263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cmd1 | cmd2</a:t>
            </a:r>
          </a:p>
        </p:txBody>
      </p:sp>
      <p:sp>
        <p:nvSpPr>
          <p:cNvPr id="9220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</a:t>
            </a:r>
            <a:endParaRPr lang="ko-KR" altLang="en-US" dirty="0" smtClean="0"/>
          </a:p>
        </p:txBody>
      </p:sp>
      <p:grpSp>
        <p:nvGrpSpPr>
          <p:cNvPr id="9221" name="Group 13"/>
          <p:cNvGrpSpPr>
            <a:grpSpLocks/>
          </p:cNvGrpSpPr>
          <p:nvPr/>
        </p:nvGrpSpPr>
        <p:grpSpPr bwMode="auto">
          <a:xfrm>
            <a:off x="2049463" y="2286000"/>
            <a:ext cx="7975600" cy="2222500"/>
            <a:chOff x="385" y="2461"/>
            <a:chExt cx="5024" cy="1400"/>
          </a:xfrm>
        </p:grpSpPr>
        <p:sp>
          <p:nvSpPr>
            <p:cNvPr id="9222" name="Oval 4"/>
            <p:cNvSpPr>
              <a:spLocks noChangeArrowheads="1"/>
            </p:cNvSpPr>
            <p:nvPr/>
          </p:nvSpPr>
          <p:spPr bwMode="auto">
            <a:xfrm>
              <a:off x="980" y="2692"/>
              <a:ext cx="908" cy="1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/>
                <a:t>cmd1</a:t>
              </a:r>
            </a:p>
          </p:txBody>
        </p:sp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2993" y="2692"/>
              <a:ext cx="908" cy="1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/>
                <a:t>cmd2</a:t>
              </a:r>
            </a:p>
          </p:txBody>
        </p:sp>
        <p:sp>
          <p:nvSpPr>
            <p:cNvPr id="9224" name="AutoShape 6"/>
            <p:cNvSpPr>
              <a:spLocks noChangeArrowheads="1"/>
            </p:cNvSpPr>
            <p:nvPr/>
          </p:nvSpPr>
          <p:spPr bwMode="auto">
            <a:xfrm>
              <a:off x="2058" y="3061"/>
              <a:ext cx="680" cy="369"/>
            </a:xfrm>
            <a:prstGeom prst="flowChartMagneticDrum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" name="monitor"/>
            <p:cNvSpPr>
              <a:spLocks noEditPoints="1" noChangeArrowheads="1"/>
            </p:cNvSpPr>
            <p:nvPr/>
          </p:nvSpPr>
          <p:spPr bwMode="auto">
            <a:xfrm>
              <a:off x="4269" y="2721"/>
              <a:ext cx="1140" cy="1140"/>
            </a:xfrm>
            <a:custGeom>
              <a:avLst/>
              <a:gdLst>
                <a:gd name="T0" fmla="*/ 1 w 21600"/>
                <a:gd name="T1" fmla="*/ 3 h 21600"/>
                <a:gd name="T2" fmla="*/ 0 w 21600"/>
                <a:gd name="T3" fmla="*/ 3 h 21600"/>
                <a:gd name="T4" fmla="*/ 0 w 21600"/>
                <a:gd name="T5" fmla="*/ 2 h 21600"/>
                <a:gd name="T6" fmla="*/ 0 w 21600"/>
                <a:gd name="T7" fmla="*/ 2 h 21600"/>
                <a:gd name="T8" fmla="*/ 0 w 21600"/>
                <a:gd name="T9" fmla="*/ 1 h 21600"/>
                <a:gd name="T10" fmla="*/ 1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3 w 21600"/>
                <a:gd name="T17" fmla="*/ 2 h 21600"/>
                <a:gd name="T18" fmla="*/ 3 w 21600"/>
                <a:gd name="T19" fmla="*/ 2 h 21600"/>
                <a:gd name="T20" fmla="*/ 2 w 21600"/>
                <a:gd name="T21" fmla="*/ 3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213 w 21600"/>
                <a:gd name="T34" fmla="*/ 22547 h 21600"/>
                <a:gd name="T35" fmla="*/ 20709 w 21600"/>
                <a:gd name="T36" fmla="*/ 28383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414" y="3000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input</a:t>
              </a:r>
            </a:p>
          </p:txBody>
        </p:sp>
        <p:sp>
          <p:nvSpPr>
            <p:cNvPr id="9227" name="Line 9"/>
            <p:cNvSpPr>
              <a:spLocks noChangeShapeType="1"/>
            </p:cNvSpPr>
            <p:nvPr/>
          </p:nvSpPr>
          <p:spPr bwMode="auto">
            <a:xfrm>
              <a:off x="385" y="3288"/>
              <a:ext cx="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1934" y="3259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3929" y="3259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4547" y="2461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C4ECED7-5B44-4110-9AB2-6BD0BDB059A4}" type="slidenum">
              <a:rPr lang="en-US" altLang="ko-KR" smtClean="0"/>
              <a:pPr/>
              <a:t>6</a:t>
            </a:fld>
            <a:r>
              <a:rPr lang="en-US" altLang="ko-KR" smtClean="0"/>
              <a:t> -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381125" y="2428868"/>
            <a:ext cx="8928100" cy="2936402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정상 종료하면 </a:t>
            </a:r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</a:rPr>
              <a:t>을 반환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에러 발생시에는 </a:t>
            </a:r>
            <a:r>
              <a:rPr lang="en-US" altLang="ko-KR" sz="2000" dirty="0" smtClean="0">
                <a:solidFill>
                  <a:srgbClr val="FF0000"/>
                </a:solidFill>
              </a:rPr>
              <a:t>-1</a:t>
            </a:r>
            <a:r>
              <a:rPr lang="ko-KR" altLang="en-US" sz="2000" dirty="0" smtClean="0">
                <a:solidFill>
                  <a:srgbClr val="FF0000"/>
                </a:solidFill>
              </a:rPr>
              <a:t>을 반환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ko-KR" alt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pipe() system call</a:t>
            </a:r>
            <a:r>
              <a:rPr lang="ko-KR" altLang="en-US" sz="2000" dirty="0" smtClean="0">
                <a:solidFill>
                  <a:srgbClr val="FF0000"/>
                </a:solidFill>
              </a:rPr>
              <a:t>은 인자로 넘겨 받은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2000" dirty="0" smtClean="0">
                <a:solidFill>
                  <a:srgbClr val="FF0000"/>
                </a:solidFill>
              </a:rPr>
              <a:t>[0],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2000" dirty="0" smtClean="0">
                <a:solidFill>
                  <a:srgbClr val="FF0000"/>
                </a:solidFill>
              </a:rPr>
              <a:t>[1]</a:t>
            </a:r>
            <a:r>
              <a:rPr lang="ko-KR" altLang="en-US" sz="2000" dirty="0" smtClean="0">
                <a:solidFill>
                  <a:srgbClr val="FF0000"/>
                </a:solidFill>
              </a:rPr>
              <a:t>에 파일 디스크립터를 저장해서 반환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ko-KR" alt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2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2000" dirty="0" smtClean="0">
                <a:solidFill>
                  <a:srgbClr val="FF0000"/>
                </a:solidFill>
              </a:rPr>
              <a:t>[0]: </a:t>
            </a:r>
            <a:r>
              <a:rPr lang="ko-KR" altLang="en-US" sz="2000" dirty="0" smtClean="0">
                <a:solidFill>
                  <a:srgbClr val="FF0000"/>
                </a:solidFill>
              </a:rPr>
              <a:t>읽기 모드에서 연 파일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디스크립터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읽기용 입구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2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2000" dirty="0" smtClean="0">
                <a:solidFill>
                  <a:srgbClr val="FF0000"/>
                </a:solidFill>
              </a:rPr>
              <a:t>[1]: </a:t>
            </a:r>
            <a:r>
              <a:rPr lang="ko-KR" altLang="en-US" sz="2000" dirty="0" smtClean="0">
                <a:solidFill>
                  <a:srgbClr val="FF0000"/>
                </a:solidFill>
              </a:rPr>
              <a:t>쓰기 모드에서 연 파일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디스크립터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쓰기용 출구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244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pipe() system call</a:t>
            </a:r>
            <a:endParaRPr lang="ko-KR" altLang="en-US" dirty="0" smtClean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381125" y="1285875"/>
            <a:ext cx="783113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0" lvl="1"/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pipe(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fd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[2])</a:t>
            </a:r>
          </a:p>
          <a:p>
            <a:pPr marL="0" lvl="1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fd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[2];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ko-KR" altLang="en-US" sz="1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디스크립터</a:t>
            </a:r>
            <a:endParaRPr lang="ko-KR" altLang="en-US" sz="1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1DB6491-B3E4-4E2F-860D-AB684D114836}" type="slidenum">
              <a:rPr lang="en-US" altLang="ko-KR" smtClean="0"/>
              <a:pPr/>
              <a:t>7</a:t>
            </a:fld>
            <a:r>
              <a:rPr lang="en-US" altLang="ko-KR" smtClean="0"/>
              <a:t> -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1309688" y="1214438"/>
            <a:ext cx="8928100" cy="1853029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Typical use of pipe</a:t>
            </a:r>
          </a:p>
          <a:p>
            <a:pPr lvl="1" eaLnBrk="1" hangingPunct="1"/>
            <a:r>
              <a:rPr lang="en-US" altLang="ko-KR" sz="1800" dirty="0" smtClean="0"/>
              <a:t>Process creates a pipe using pipe() system call</a:t>
            </a:r>
          </a:p>
          <a:p>
            <a:pPr lvl="1" eaLnBrk="1" hangingPunct="1"/>
            <a:r>
              <a:rPr lang="en-US" altLang="ko-KR" sz="1800" dirty="0" smtClean="0"/>
              <a:t>The same process calls fork() to spawn a child process</a:t>
            </a:r>
          </a:p>
          <a:p>
            <a:pPr lvl="1" eaLnBrk="1" hangingPunct="1"/>
            <a:r>
              <a:rPr lang="en-US" altLang="ko-KR" sz="1800" dirty="0" smtClean="0"/>
              <a:t>The pipe is then used between the parent and the child processes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11268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F51E7FB-9C45-43BE-B858-28865EF179C0}" type="slidenum">
              <a:rPr lang="en-US" altLang="ko-KR" smtClean="0"/>
              <a:pPr/>
              <a:t>8</a:t>
            </a:fld>
            <a:r>
              <a:rPr lang="en-US" altLang="ko-KR" smtClean="0"/>
              <a:t> -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1309688" y="1214438"/>
            <a:ext cx="8928100" cy="325649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Pipe(), fork() </a:t>
            </a:r>
            <a:r>
              <a:rPr lang="ko-KR" altLang="en-US" sz="2000" dirty="0" smtClean="0"/>
              <a:t>시스템 호출에 의해 부모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자식 프로세스가 </a:t>
            </a:r>
            <a:r>
              <a:rPr lang="en-US" altLang="ko-KR" sz="2000" dirty="0" err="1" smtClean="0"/>
              <a:t>fd</a:t>
            </a:r>
            <a:r>
              <a:rPr lang="en-US" altLang="ko-KR" sz="2000" dirty="0" smtClean="0"/>
              <a:t>[0], </a:t>
            </a:r>
            <a:r>
              <a:rPr lang="en-US" altLang="ko-KR" sz="2000" dirty="0" err="1" smtClean="0"/>
              <a:t>fd</a:t>
            </a:r>
            <a:r>
              <a:rPr lang="en-US" altLang="ko-KR" sz="2000" dirty="0" smtClean="0"/>
              <a:t>[1]</a:t>
            </a:r>
            <a:r>
              <a:rPr lang="ko-KR" altLang="en-US" sz="2000" dirty="0" smtClean="0"/>
              <a:t>를 공유한다고 가정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쓰는 쪽</a:t>
            </a:r>
            <a:r>
              <a:rPr lang="en-US" altLang="ko-KR" sz="2000" dirty="0" smtClean="0">
                <a:solidFill>
                  <a:srgbClr val="FF0000"/>
                </a:solidFill>
              </a:rPr>
              <a:t>(write() system call) </a:t>
            </a:r>
            <a:r>
              <a:rPr lang="ko-KR" altLang="en-US" sz="2000" dirty="0" smtClean="0">
                <a:solidFill>
                  <a:srgbClr val="FF0000"/>
                </a:solidFill>
              </a:rPr>
              <a:t>프로세스에서는 읽기용 파일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디스크립터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2000" dirty="0" smtClean="0">
                <a:solidFill>
                  <a:srgbClr val="FF0000"/>
                </a:solidFill>
              </a:rPr>
              <a:t>[0])</a:t>
            </a:r>
            <a:r>
              <a:rPr lang="ko-KR" altLang="en-US" sz="2000" dirty="0" smtClean="0">
                <a:solidFill>
                  <a:srgbClr val="FF0000"/>
                </a:solidFill>
              </a:rPr>
              <a:t>를 닫아 놓음</a:t>
            </a:r>
            <a:r>
              <a:rPr lang="en-US" altLang="ko-KR" sz="2000" dirty="0" smtClean="0">
                <a:solidFill>
                  <a:srgbClr val="FF0000"/>
                </a:solidFill>
              </a:rPr>
              <a:t>(close() system call)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읽는 쪽</a:t>
            </a:r>
            <a:r>
              <a:rPr lang="en-US" altLang="ko-KR" sz="2000" dirty="0" smtClean="0">
                <a:solidFill>
                  <a:srgbClr val="FF0000"/>
                </a:solidFill>
              </a:rPr>
              <a:t>(read() system call) </a:t>
            </a:r>
            <a:r>
              <a:rPr lang="ko-KR" altLang="en-US" sz="2000" dirty="0" smtClean="0">
                <a:solidFill>
                  <a:srgbClr val="FF0000"/>
                </a:solidFill>
              </a:rPr>
              <a:t>프로세스에서는 쓰기용 파일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디스크립터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2000" dirty="0" smtClean="0">
                <a:solidFill>
                  <a:srgbClr val="FF0000"/>
                </a:solidFill>
              </a:rPr>
              <a:t>[1])</a:t>
            </a:r>
            <a:r>
              <a:rPr lang="ko-KR" altLang="en-US" sz="2000" dirty="0" smtClean="0">
                <a:solidFill>
                  <a:srgbClr val="FF0000"/>
                </a:solidFill>
              </a:rPr>
              <a:t>를 닫아 놓음</a:t>
            </a:r>
            <a:r>
              <a:rPr lang="en-US" altLang="ko-KR" sz="2000" dirty="0" smtClean="0">
                <a:solidFill>
                  <a:srgbClr val="FF0000"/>
                </a:solidFill>
              </a:rPr>
              <a:t>(close() system call) 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12292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 : </a:t>
            </a:r>
            <a:r>
              <a:rPr lang="ko-KR" altLang="en-US" dirty="0" smtClean="0"/>
              <a:t>단 방향 </a:t>
            </a:r>
            <a:r>
              <a:rPr lang="en-US" altLang="ko-KR" dirty="0" smtClean="0"/>
              <a:t>pipe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3FA2178-8756-4E23-B574-F34D8A426AF0}" type="slidenum">
              <a:rPr lang="en-US" altLang="ko-KR" smtClean="0"/>
              <a:pPr/>
              <a:t>9</a:t>
            </a:fld>
            <a:r>
              <a:rPr lang="en-US" altLang="ko-KR" smtClean="0"/>
              <a:t> -</a:t>
            </a:r>
          </a:p>
        </p:txBody>
      </p:sp>
      <p:sp>
        <p:nvSpPr>
          <p:cNvPr id="13315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Pipe</a:t>
            </a:r>
            <a:endParaRPr lang="ko-KR" altLang="en-US" dirty="0" smtClean="0"/>
          </a:p>
        </p:txBody>
      </p:sp>
      <p:sp>
        <p:nvSpPr>
          <p:cNvPr id="13316" name="Freeform 3"/>
          <p:cNvSpPr>
            <a:spLocks/>
          </p:cNvSpPr>
          <p:nvPr/>
        </p:nvSpPr>
        <p:spPr bwMode="auto">
          <a:xfrm rot="267364">
            <a:off x="1677988" y="3036888"/>
            <a:ext cx="881062" cy="1468437"/>
          </a:xfrm>
          <a:custGeom>
            <a:avLst/>
            <a:gdLst>
              <a:gd name="T0" fmla="*/ 1590717774 w 488"/>
              <a:gd name="T1" fmla="*/ 0 h 1104"/>
              <a:gd name="T2" fmla="*/ 339004882 w 488"/>
              <a:gd name="T3" fmla="*/ 594445547 h 1104"/>
              <a:gd name="T4" fmla="*/ 182540530 w 488"/>
              <a:gd name="T5" fmla="*/ 1358730921 h 1104"/>
              <a:gd name="T6" fmla="*/ 1434253479 w 488"/>
              <a:gd name="T7" fmla="*/ 1953176634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1104"/>
              <a:gd name="T14" fmla="*/ 488 w 48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1104">
                <a:moveTo>
                  <a:pt x="488" y="0"/>
                </a:moveTo>
                <a:cubicBezTo>
                  <a:pt x="332" y="104"/>
                  <a:pt x="176" y="208"/>
                  <a:pt x="104" y="336"/>
                </a:cubicBezTo>
                <a:cubicBezTo>
                  <a:pt x="32" y="464"/>
                  <a:pt x="0" y="640"/>
                  <a:pt x="56" y="768"/>
                </a:cubicBezTo>
                <a:cubicBezTo>
                  <a:pt x="112" y="896"/>
                  <a:pt x="276" y="1000"/>
                  <a:pt x="440" y="1104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 type="triangle" w="lg" len="lg"/>
            <a:tailEnd type="none" w="sm" len="sm"/>
          </a:ln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13317" name="Freeform 4"/>
          <p:cNvSpPr>
            <a:spLocks/>
          </p:cNvSpPr>
          <p:nvPr/>
        </p:nvSpPr>
        <p:spPr bwMode="auto">
          <a:xfrm rot="-177047">
            <a:off x="3740150" y="2965450"/>
            <a:ext cx="876300" cy="1539875"/>
          </a:xfrm>
          <a:custGeom>
            <a:avLst/>
            <a:gdLst>
              <a:gd name="T0" fmla="*/ 120967496 w 552"/>
              <a:gd name="T1" fmla="*/ 1900011905 h 1248"/>
              <a:gd name="T2" fmla="*/ 1088707415 w 552"/>
              <a:gd name="T3" fmla="*/ 1388470072 h 1248"/>
              <a:gd name="T4" fmla="*/ 1209674862 w 552"/>
              <a:gd name="T5" fmla="*/ 511541987 h 1248"/>
              <a:gd name="T6" fmla="*/ 0 w 552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1248"/>
              <a:gd name="T14" fmla="*/ 552 w 552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1248">
                <a:moveTo>
                  <a:pt x="48" y="1248"/>
                </a:moveTo>
                <a:cubicBezTo>
                  <a:pt x="204" y="1156"/>
                  <a:pt x="360" y="1064"/>
                  <a:pt x="432" y="912"/>
                </a:cubicBezTo>
                <a:cubicBezTo>
                  <a:pt x="504" y="760"/>
                  <a:pt x="552" y="488"/>
                  <a:pt x="480" y="336"/>
                </a:cubicBezTo>
                <a:cubicBezTo>
                  <a:pt x="408" y="184"/>
                  <a:pt x="204" y="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 type="triangle" w="lg" len="lg"/>
            <a:tailEnd type="none" w="sm" len="sm"/>
          </a:ln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1660525" y="4116388"/>
            <a:ext cx="3048000" cy="1219200"/>
            <a:chOff x="816" y="2976"/>
            <a:chExt cx="1920" cy="768"/>
          </a:xfrm>
        </p:grpSpPr>
        <p:sp>
          <p:nvSpPr>
            <p:cNvPr id="13337" name="Rectangle 6"/>
            <p:cNvSpPr>
              <a:spLocks noChangeArrowheads="1"/>
            </p:cNvSpPr>
            <p:nvPr/>
          </p:nvSpPr>
          <p:spPr bwMode="auto">
            <a:xfrm>
              <a:off x="816" y="2976"/>
              <a:ext cx="19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  <p:sp>
          <p:nvSpPr>
            <p:cNvPr id="13338" name="Rectangle 7"/>
            <p:cNvSpPr>
              <a:spLocks noChangeArrowheads="1"/>
            </p:cNvSpPr>
            <p:nvPr/>
          </p:nvSpPr>
          <p:spPr bwMode="auto">
            <a:xfrm>
              <a:off x="1296" y="3072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defTabSz="762000" latinLnBrk="0"/>
              <a:r>
                <a:rPr lang="en-US" altLang="ko-KR">
                  <a:latin typeface="Book Antiqua" pitchFamily="18" charset="0"/>
                </a:rPr>
                <a:t>pipe</a:t>
              </a:r>
            </a:p>
          </p:txBody>
        </p:sp>
        <p:sp>
          <p:nvSpPr>
            <p:cNvPr id="13339" name="Text Box 8"/>
            <p:cNvSpPr txBox="1">
              <a:spLocks noChangeArrowheads="1"/>
            </p:cNvSpPr>
            <p:nvPr/>
          </p:nvSpPr>
          <p:spPr bwMode="auto">
            <a:xfrm>
              <a:off x="1488" y="3513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kernel</a:t>
              </a:r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2498725" y="1754188"/>
            <a:ext cx="1524000" cy="1447800"/>
            <a:chOff x="1344" y="1488"/>
            <a:chExt cx="960" cy="912"/>
          </a:xfrm>
        </p:grpSpPr>
        <p:sp>
          <p:nvSpPr>
            <p:cNvPr id="13335" name="Rectangle 10"/>
            <p:cNvSpPr>
              <a:spLocks noChangeArrowheads="1"/>
            </p:cNvSpPr>
            <p:nvPr/>
          </p:nvSpPr>
          <p:spPr bwMode="auto">
            <a:xfrm>
              <a:off x="1344" y="1728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fd[0]       fd[1]</a:t>
              </a:r>
            </a:p>
          </p:txBody>
        </p:sp>
        <p:sp>
          <p:nvSpPr>
            <p:cNvPr id="13336" name="Text Box 11"/>
            <p:cNvSpPr txBox="1">
              <a:spLocks noChangeArrowheads="1"/>
            </p:cNvSpPr>
            <p:nvPr/>
          </p:nvSpPr>
          <p:spPr bwMode="auto">
            <a:xfrm>
              <a:off x="1344" y="1488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user process</a:t>
              </a:r>
            </a:p>
          </p:txBody>
        </p:sp>
      </p:grp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5815013" y="4070350"/>
            <a:ext cx="3048000" cy="1219200"/>
            <a:chOff x="816" y="2976"/>
            <a:chExt cx="1920" cy="768"/>
          </a:xfrm>
        </p:grpSpPr>
        <p:sp>
          <p:nvSpPr>
            <p:cNvPr id="13332" name="Rectangle 13"/>
            <p:cNvSpPr>
              <a:spLocks noChangeArrowheads="1"/>
            </p:cNvSpPr>
            <p:nvPr/>
          </p:nvSpPr>
          <p:spPr bwMode="auto">
            <a:xfrm>
              <a:off x="816" y="2976"/>
              <a:ext cx="19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  <p:sp>
          <p:nvSpPr>
            <p:cNvPr id="13333" name="Rectangle 14"/>
            <p:cNvSpPr>
              <a:spLocks noChangeArrowheads="1"/>
            </p:cNvSpPr>
            <p:nvPr/>
          </p:nvSpPr>
          <p:spPr bwMode="auto">
            <a:xfrm>
              <a:off x="1296" y="3072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defTabSz="762000" latinLnBrk="0"/>
              <a:r>
                <a:rPr lang="en-US" altLang="ko-KR">
                  <a:latin typeface="Book Antiqua" pitchFamily="18" charset="0"/>
                </a:rPr>
                <a:t>pipe</a:t>
              </a:r>
            </a:p>
          </p:txBody>
        </p:sp>
        <p:sp>
          <p:nvSpPr>
            <p:cNvPr id="13334" name="Text Box 15"/>
            <p:cNvSpPr txBox="1">
              <a:spLocks noChangeArrowheads="1"/>
            </p:cNvSpPr>
            <p:nvPr/>
          </p:nvSpPr>
          <p:spPr bwMode="auto">
            <a:xfrm>
              <a:off x="1488" y="3513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kernel</a:t>
              </a:r>
            </a:p>
          </p:txBody>
        </p:sp>
      </p:grp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5106988" y="1876425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3600" tIns="46800" rIns="93600" bIns="46800" anchor="ctr"/>
          <a:lstStyle/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endParaRPr lang="en-US" altLang="ko-KR" sz="1400">
              <a:latin typeface="Book Antiqua" pitchFamily="18" charset="0"/>
            </a:endParaRPr>
          </a:p>
          <a:p>
            <a:pPr algn="r" defTabSz="762000" latinLnBrk="0"/>
            <a:r>
              <a:rPr lang="en-US" altLang="ko-KR" sz="1400">
                <a:latin typeface="Book Antiqua" pitchFamily="18" charset="0"/>
              </a:rPr>
              <a:t>fd[0]       fd[1]</a:t>
            </a:r>
          </a:p>
        </p:txBody>
      </p:sp>
      <p:sp>
        <p:nvSpPr>
          <p:cNvPr id="13322" name="Text Box 17"/>
          <p:cNvSpPr txBox="1">
            <a:spLocks noChangeArrowheads="1"/>
          </p:cNvSpPr>
          <p:nvPr/>
        </p:nvSpPr>
        <p:spPr bwMode="auto">
          <a:xfrm>
            <a:off x="5106988" y="1495425"/>
            <a:ext cx="1524000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lIns="93600" tIns="46800" rIns="93600" bIns="46800">
            <a:spAutoFit/>
          </a:bodyPr>
          <a:lstStyle/>
          <a:p>
            <a:pPr defTabSz="762000" latinLnBrk="0">
              <a:spcBef>
                <a:spcPct val="50000"/>
              </a:spcBef>
            </a:pPr>
            <a:r>
              <a:rPr lang="en-US" altLang="ko-KR">
                <a:latin typeface="Book Antiqua" pitchFamily="18" charset="0"/>
              </a:rPr>
              <a:t>parent</a:t>
            </a:r>
          </a:p>
        </p:txBody>
      </p:sp>
      <p:grpSp>
        <p:nvGrpSpPr>
          <p:cNvPr id="13323" name="Group 18"/>
          <p:cNvGrpSpPr>
            <a:grpSpLocks/>
          </p:cNvGrpSpPr>
          <p:nvPr/>
        </p:nvGrpSpPr>
        <p:grpSpPr bwMode="auto">
          <a:xfrm>
            <a:off x="8286750" y="1498600"/>
            <a:ext cx="1524000" cy="1447800"/>
            <a:chOff x="1344" y="1488"/>
            <a:chExt cx="960" cy="912"/>
          </a:xfrm>
        </p:grpSpPr>
        <p:sp>
          <p:nvSpPr>
            <p:cNvPr id="13330" name="Rectangle 19"/>
            <p:cNvSpPr>
              <a:spLocks noChangeArrowheads="1"/>
            </p:cNvSpPr>
            <p:nvPr/>
          </p:nvSpPr>
          <p:spPr bwMode="auto">
            <a:xfrm>
              <a:off x="1344" y="1728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3600" tIns="46800" rIns="93600" bIns="46800" anchor="ctr"/>
            <a:lstStyle/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endParaRPr lang="en-US" altLang="ko-KR" sz="1400">
                <a:latin typeface="Book Antiqua" pitchFamily="18" charset="0"/>
              </a:endParaRPr>
            </a:p>
            <a:p>
              <a:pPr algn="r" defTabSz="762000" latinLnBrk="0"/>
              <a:r>
                <a:rPr lang="en-US" altLang="ko-KR" sz="1400">
                  <a:latin typeface="Book Antiqua" pitchFamily="18" charset="0"/>
                </a:rPr>
                <a:t>fd[0]       fd[1]</a:t>
              </a:r>
            </a:p>
          </p:txBody>
        </p:sp>
        <p:sp>
          <p:nvSpPr>
            <p:cNvPr id="13331" name="Text Box 20"/>
            <p:cNvSpPr txBox="1">
              <a:spLocks noChangeArrowheads="1"/>
            </p:cNvSpPr>
            <p:nvPr/>
          </p:nvSpPr>
          <p:spPr bwMode="auto">
            <a:xfrm>
              <a:off x="1344" y="1488"/>
              <a:ext cx="960" cy="231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>
              <a:spAutoFit/>
            </a:bodyPr>
            <a:lstStyle/>
            <a:p>
              <a:pPr defTabSz="762000" latinLnBrk="0">
                <a:spcBef>
                  <a:spcPct val="50000"/>
                </a:spcBef>
              </a:pPr>
              <a:r>
                <a:rPr lang="en-US" altLang="ko-KR">
                  <a:latin typeface="Book Antiqua" pitchFamily="18" charset="0"/>
                </a:rPr>
                <a:t>child</a:t>
              </a:r>
            </a:p>
          </p:txBody>
        </p:sp>
      </p:grpSp>
      <p:sp>
        <p:nvSpPr>
          <p:cNvPr id="13324" name="Text Box 21"/>
          <p:cNvSpPr txBox="1">
            <a:spLocks noChangeArrowheads="1"/>
          </p:cNvSpPr>
          <p:nvPr/>
        </p:nvSpPr>
        <p:spPr bwMode="auto">
          <a:xfrm>
            <a:off x="6923088" y="1901825"/>
            <a:ext cx="854075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lIns="93600" tIns="46800" rIns="93600" bIns="46800">
            <a:spAutoFit/>
          </a:bodyPr>
          <a:lstStyle/>
          <a:p>
            <a:pPr defTabSz="762000" latinLnBrk="0">
              <a:spcBef>
                <a:spcPct val="50000"/>
              </a:spcBef>
            </a:pPr>
            <a:r>
              <a:rPr lang="en-US" altLang="ko-KR">
                <a:latin typeface="Book Antiqua" pitchFamily="18" charset="0"/>
              </a:rPr>
              <a:t>fork</a:t>
            </a:r>
          </a:p>
        </p:txBody>
      </p:sp>
      <p:sp>
        <p:nvSpPr>
          <p:cNvPr id="13325" name="Line 22"/>
          <p:cNvSpPr>
            <a:spLocks noChangeShapeType="1"/>
          </p:cNvSpPr>
          <p:nvPr/>
        </p:nvSpPr>
        <p:spPr bwMode="auto">
          <a:xfrm>
            <a:off x="6462713" y="2362200"/>
            <a:ext cx="1608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326" name="Freeform 23"/>
          <p:cNvSpPr>
            <a:spLocks/>
          </p:cNvSpPr>
          <p:nvPr/>
        </p:nvSpPr>
        <p:spPr bwMode="auto">
          <a:xfrm>
            <a:off x="5151438" y="2911475"/>
            <a:ext cx="1411287" cy="1830388"/>
          </a:xfrm>
          <a:custGeom>
            <a:avLst/>
            <a:gdLst>
              <a:gd name="T0" fmla="*/ 2147483647 w 889"/>
              <a:gd name="T1" fmla="*/ 2147483647 h 1153"/>
              <a:gd name="T2" fmla="*/ 315018639 w 889"/>
              <a:gd name="T3" fmla="*/ 2147483647 h 1153"/>
              <a:gd name="T4" fmla="*/ 352821752 w 889"/>
              <a:gd name="T5" fmla="*/ 0 h 1153"/>
              <a:gd name="T6" fmla="*/ 0 60000 65536"/>
              <a:gd name="T7" fmla="*/ 0 60000 65536"/>
              <a:gd name="T8" fmla="*/ 0 60000 65536"/>
              <a:gd name="T9" fmla="*/ 0 w 889"/>
              <a:gd name="T10" fmla="*/ 0 h 1153"/>
              <a:gd name="T11" fmla="*/ 889 w 889"/>
              <a:gd name="T12" fmla="*/ 1153 h 1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" h="1153">
                <a:moveTo>
                  <a:pt x="889" y="1104"/>
                </a:moveTo>
                <a:cubicBezTo>
                  <a:pt x="569" y="1128"/>
                  <a:pt x="250" y="1153"/>
                  <a:pt x="125" y="969"/>
                </a:cubicBezTo>
                <a:cubicBezTo>
                  <a:pt x="0" y="785"/>
                  <a:pt x="70" y="392"/>
                  <a:pt x="1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327" name="Freeform 24"/>
          <p:cNvSpPr>
            <a:spLocks/>
          </p:cNvSpPr>
          <p:nvPr/>
        </p:nvSpPr>
        <p:spPr bwMode="auto">
          <a:xfrm>
            <a:off x="6272213" y="2949575"/>
            <a:ext cx="2147887" cy="1385888"/>
          </a:xfrm>
          <a:custGeom>
            <a:avLst/>
            <a:gdLst>
              <a:gd name="T0" fmla="*/ 0 w 1353"/>
              <a:gd name="T1" fmla="*/ 0 h 873"/>
              <a:gd name="T2" fmla="*/ 2147483647 w 1353"/>
              <a:gd name="T3" fmla="*/ 1136591752 h 873"/>
              <a:gd name="T4" fmla="*/ 2147483647 w 1353"/>
              <a:gd name="T5" fmla="*/ 2147483647 h 873"/>
              <a:gd name="T6" fmla="*/ 0 60000 65536"/>
              <a:gd name="T7" fmla="*/ 0 60000 65536"/>
              <a:gd name="T8" fmla="*/ 0 60000 65536"/>
              <a:gd name="T9" fmla="*/ 0 w 1353"/>
              <a:gd name="T10" fmla="*/ 0 h 873"/>
              <a:gd name="T11" fmla="*/ 1353 w 1353"/>
              <a:gd name="T12" fmla="*/ 873 h 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3" h="873">
                <a:moveTo>
                  <a:pt x="0" y="0"/>
                </a:moveTo>
                <a:cubicBezTo>
                  <a:pt x="490" y="153"/>
                  <a:pt x="981" y="306"/>
                  <a:pt x="1167" y="451"/>
                </a:cubicBezTo>
                <a:cubicBezTo>
                  <a:pt x="1353" y="596"/>
                  <a:pt x="1233" y="734"/>
                  <a:pt x="1114" y="8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328" name="Freeform 25"/>
          <p:cNvSpPr>
            <a:spLocks/>
          </p:cNvSpPr>
          <p:nvPr/>
        </p:nvSpPr>
        <p:spPr bwMode="auto">
          <a:xfrm>
            <a:off x="6208713" y="2751138"/>
            <a:ext cx="2120900" cy="1630362"/>
          </a:xfrm>
          <a:custGeom>
            <a:avLst/>
            <a:gdLst>
              <a:gd name="T0" fmla="*/ 572074664 w 1336"/>
              <a:gd name="T1" fmla="*/ 2147483647 h 1027"/>
              <a:gd name="T2" fmla="*/ 100806238 w 1336"/>
              <a:gd name="T3" fmla="*/ 2069046663 h 1027"/>
              <a:gd name="T4" fmla="*/ 1176912142 w 1336"/>
              <a:gd name="T5" fmla="*/ 496469798 h 1027"/>
              <a:gd name="T6" fmla="*/ 2147483647 w 1336"/>
              <a:gd name="T7" fmla="*/ 0 h 1027"/>
              <a:gd name="T8" fmla="*/ 0 60000 65536"/>
              <a:gd name="T9" fmla="*/ 0 60000 65536"/>
              <a:gd name="T10" fmla="*/ 0 60000 65536"/>
              <a:gd name="T11" fmla="*/ 0 60000 65536"/>
              <a:gd name="T12" fmla="*/ 0 w 1336"/>
              <a:gd name="T13" fmla="*/ 0 h 1027"/>
              <a:gd name="T14" fmla="*/ 1336 w 1336"/>
              <a:gd name="T15" fmla="*/ 1027 h 10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" h="1027">
                <a:moveTo>
                  <a:pt x="227" y="1027"/>
                </a:moveTo>
                <a:cubicBezTo>
                  <a:pt x="113" y="993"/>
                  <a:pt x="0" y="959"/>
                  <a:pt x="40" y="821"/>
                </a:cubicBezTo>
                <a:cubicBezTo>
                  <a:pt x="80" y="683"/>
                  <a:pt x="251" y="334"/>
                  <a:pt x="467" y="197"/>
                </a:cubicBezTo>
                <a:cubicBezTo>
                  <a:pt x="683" y="60"/>
                  <a:pt x="1009" y="30"/>
                  <a:pt x="1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329" name="Freeform 26"/>
          <p:cNvSpPr>
            <a:spLocks/>
          </p:cNvSpPr>
          <p:nvPr/>
        </p:nvSpPr>
        <p:spPr bwMode="auto">
          <a:xfrm>
            <a:off x="8016875" y="2895600"/>
            <a:ext cx="1443038" cy="1730375"/>
          </a:xfrm>
          <a:custGeom>
            <a:avLst/>
            <a:gdLst>
              <a:gd name="T0" fmla="*/ 2056448454 w 909"/>
              <a:gd name="T1" fmla="*/ 0 h 1090"/>
              <a:gd name="T2" fmla="*/ 1948082521 w 909"/>
              <a:gd name="T3" fmla="*/ 1766628740 h 1090"/>
              <a:gd name="T4" fmla="*/ 0 w 909"/>
              <a:gd name="T5" fmla="*/ 2147483647 h 1090"/>
              <a:gd name="T6" fmla="*/ 0 60000 65536"/>
              <a:gd name="T7" fmla="*/ 0 60000 65536"/>
              <a:gd name="T8" fmla="*/ 0 60000 65536"/>
              <a:gd name="T9" fmla="*/ 0 w 909"/>
              <a:gd name="T10" fmla="*/ 0 h 1090"/>
              <a:gd name="T11" fmla="*/ 909 w 909"/>
              <a:gd name="T12" fmla="*/ 1090 h 1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9" h="1090">
                <a:moveTo>
                  <a:pt x="816" y="0"/>
                </a:moveTo>
                <a:cubicBezTo>
                  <a:pt x="862" y="259"/>
                  <a:pt x="909" y="519"/>
                  <a:pt x="773" y="701"/>
                </a:cubicBezTo>
                <a:cubicBezTo>
                  <a:pt x="637" y="883"/>
                  <a:pt x="318" y="986"/>
                  <a:pt x="0" y="10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51403</TotalTime>
  <Words>2469</Words>
  <Application>Microsoft Office PowerPoint</Application>
  <PresentationFormat>사용자 지정</PresentationFormat>
  <Paragraphs>503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교육교재템플릿040323</vt:lpstr>
      <vt:lpstr>제 7 장 – Inter Process Communication (IPC)</vt:lpstr>
      <vt:lpstr>제 7장 목차</vt:lpstr>
      <vt:lpstr>7.1 Pipe</vt:lpstr>
      <vt:lpstr>7.1 Pipe</vt:lpstr>
      <vt:lpstr>7.1 Pipe</vt:lpstr>
      <vt:lpstr>7.1 Pipe : pipe() system call</vt:lpstr>
      <vt:lpstr>7.1 Pipe</vt:lpstr>
      <vt:lpstr>7.1 Pipe : 단 방향 pipe</vt:lpstr>
      <vt:lpstr>7.1 Pipe</vt:lpstr>
      <vt:lpstr>7.1 Pipe</vt:lpstr>
      <vt:lpstr>Lab #10</vt:lpstr>
      <vt:lpstr>7.1 Pipe : popen()</vt:lpstr>
      <vt:lpstr>7.1 Pipe : popen()</vt:lpstr>
      <vt:lpstr>7.1 Pipe : pclose()</vt:lpstr>
      <vt:lpstr>fread 파일로부터 지정한 개수만큼 자료 읽기</vt:lpstr>
      <vt:lpstr>7.1 Pipe : example 1</vt:lpstr>
      <vt:lpstr>7.1 Pipe : example 1</vt:lpstr>
      <vt:lpstr>7.1 Pipe : example 2</vt:lpstr>
      <vt:lpstr>7.1 Pipe : example 2</vt:lpstr>
      <vt:lpstr>Lab #11</vt:lpstr>
      <vt:lpstr>7.2 FIFO</vt:lpstr>
      <vt:lpstr>FIFO: 명명된 파이프 (named pipe)</vt:lpstr>
      <vt:lpstr>7.2 FIFO</vt:lpstr>
      <vt:lpstr>7.2 FIFO : example 1</vt:lpstr>
      <vt:lpstr>7.2 FIFO : example 1</vt:lpstr>
      <vt:lpstr>7.2 FIFO</vt:lpstr>
      <vt:lpstr>7.2 FIFO</vt:lpstr>
      <vt:lpstr>7.2 FIFO : 사용 예</vt:lpstr>
      <vt:lpstr>7.2 FIFO : Duplicate Output Streams</vt:lpstr>
      <vt:lpstr>7.2 FIFO : Client-Server Communication </vt:lpstr>
      <vt:lpstr>7.2 FIFO : Client-Server Communication </vt:lpstr>
      <vt:lpstr>7.2 FIFO : Client-Server Communication </vt:lpstr>
      <vt:lpstr>7.2 FIFO : Client-Server Communication </vt:lpstr>
      <vt:lpstr>Lab #12</vt:lpstr>
      <vt:lpstr>Fifo_server 프로그램 (fifo_server.c)</vt:lpstr>
      <vt:lpstr>Fifo_client 프로그램 (fifo_client.c)</vt:lpstr>
    </vt:vector>
  </TitlesOfParts>
  <Company>KCSC(한국소프트웨어컴포넌트컨소시엄)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kook</cp:lastModifiedBy>
  <cp:revision>1943</cp:revision>
  <dcterms:created xsi:type="dcterms:W3CDTF">2002-02-15T02:31:30Z</dcterms:created>
  <dcterms:modified xsi:type="dcterms:W3CDTF">2015-12-15T10:43:39Z</dcterms:modified>
</cp:coreProperties>
</file>