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708" r:id="rId1"/>
  </p:sldMasterIdLst>
  <p:notesMasterIdLst>
    <p:notesMasterId r:id="rId28"/>
  </p:notesMasterIdLst>
  <p:sldIdLst>
    <p:sldId id="334" r:id="rId2"/>
    <p:sldId id="338" r:id="rId3"/>
    <p:sldId id="339" r:id="rId4"/>
    <p:sldId id="421" r:id="rId5"/>
    <p:sldId id="446" r:id="rId6"/>
    <p:sldId id="444" r:id="rId7"/>
    <p:sldId id="422" r:id="rId8"/>
    <p:sldId id="423" r:id="rId9"/>
    <p:sldId id="424" r:id="rId10"/>
    <p:sldId id="425" r:id="rId11"/>
    <p:sldId id="426" r:id="rId12"/>
    <p:sldId id="427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</p:sldIdLst>
  <p:sldSz cx="9144000" cy="6858000" type="screen4x3"/>
  <p:notesSz cx="6796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32" autoAdjust="0"/>
  </p:normalViewPr>
  <p:slideViewPr>
    <p:cSldViewPr>
      <p:cViewPr>
        <p:scale>
          <a:sx n="94" d="100"/>
          <a:sy n="94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A5F3D-A07A-40AB-92CD-DDAFA040E3FD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3352A-0290-493A-85F0-C2B449ABA2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38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0800000" flipV="1">
            <a:off x="962526" y="2189746"/>
            <a:ext cx="7495674" cy="78205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673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Rectangle 35"/>
          <p:cNvSpPr>
            <a:spLocks noChangeArrowheads="1"/>
          </p:cNvSpPr>
          <p:nvPr/>
        </p:nvSpPr>
        <p:spPr bwMode="auto">
          <a:xfrm>
            <a:off x="0" y="2276475"/>
            <a:ext cx="9144000" cy="1081088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b="0">
              <a:latin typeface="굴림" charset="-127"/>
            </a:endParaRP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428875"/>
            <a:ext cx="64008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161925" y="2554288"/>
            <a:ext cx="5492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b="0">
              <a:latin typeface="굴림" charset="-127"/>
            </a:endParaRPr>
          </a:p>
        </p:txBody>
      </p:sp>
      <p:sp>
        <p:nvSpPr>
          <p:cNvPr id="4145" name="Line 49"/>
          <p:cNvSpPr>
            <a:spLocks noChangeShapeType="1"/>
          </p:cNvSpPr>
          <p:nvPr/>
        </p:nvSpPr>
        <p:spPr bwMode="auto">
          <a:xfrm>
            <a:off x="0" y="2276475"/>
            <a:ext cx="91440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4124" name="Rectangle 28"/>
          <p:cNvSpPr>
            <a:spLocks noGrp="1" noChangeArrowheads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spcBef>
                <a:spcPct val="50000"/>
              </a:spcBef>
              <a:defRPr kumimoji="0" sz="1400" b="0">
                <a:solidFill>
                  <a:srgbClr val="000000"/>
                </a:solidFill>
              </a:defRPr>
            </a:lvl1pPr>
          </a:lstStyle>
          <a:p>
            <a:fld id="{10B056CC-022C-4DDD-89E7-7E1A3088F9F1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58059" y="1123950"/>
            <a:ext cx="7687003" cy="152063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60718" y="231756"/>
            <a:ext cx="8304486" cy="554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4508" y="6492876"/>
            <a:ext cx="9695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8371C0B7-8C7C-4150-AB4D-33E75F5291F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656221"/>
            <a:ext cx="7772400" cy="11127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88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4497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dirty="0" smtClean="0"/>
              <a:t>소켓프로그래밍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Prof. </a:t>
            </a:r>
            <a:r>
              <a:rPr lang="en-US" altLang="ko-KR" dirty="0" err="1" smtClean="0"/>
              <a:t>Hyuk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Soo</a:t>
            </a:r>
            <a:r>
              <a:rPr lang="en-US" altLang="ko-KR" dirty="0" smtClean="0"/>
              <a:t> Jang</a:t>
            </a:r>
          </a:p>
          <a:p>
            <a:r>
              <a:rPr lang="en-US" altLang="ko-KR" dirty="0" smtClean="0"/>
              <a:t>Department of Computer </a:t>
            </a:r>
            <a:r>
              <a:rPr lang="en-US" altLang="ko-KR" dirty="0"/>
              <a:t>S</a:t>
            </a:r>
            <a:r>
              <a:rPr lang="en-US" altLang="ko-KR" dirty="0" smtClean="0"/>
              <a:t>cience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Engineering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5666F858-A6F2-47FC-BC5F-361F6496D4C8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10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1987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Socket : Datagram socket</a:t>
            </a:r>
            <a:r>
              <a:rPr lang="ko-KR" altLang="en-US" dirty="0" smtClean="0"/>
              <a:t>을 사용한 </a:t>
            </a:r>
            <a:r>
              <a:rPr lang="en-US" altLang="ko-KR" dirty="0" smtClean="0"/>
              <a:t>IPC</a:t>
            </a:r>
            <a:endParaRPr lang="ko-KR" altLang="en-US" dirty="0" smtClean="0"/>
          </a:p>
        </p:txBody>
      </p:sp>
      <p:sp>
        <p:nvSpPr>
          <p:cNvPr id="41988" name="내용 개체 틀 2"/>
          <p:cNvSpPr>
            <a:spLocks noGrp="1"/>
          </p:cNvSpPr>
          <p:nvPr>
            <p:ph idx="4294967295"/>
          </p:nvPr>
        </p:nvSpPr>
        <p:spPr>
          <a:xfrm>
            <a:off x="1083880" y="1000126"/>
            <a:ext cx="7388772" cy="410595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Client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Socket </a:t>
            </a:r>
            <a:r>
              <a:rPr lang="ko-KR" altLang="en-US" sz="1800" dirty="0" smtClean="0"/>
              <a:t>작성 </a:t>
            </a:r>
            <a:r>
              <a:rPr lang="en-US" altLang="ko-KR" sz="1800" dirty="0" smtClean="0"/>
              <a:t>: socket() </a:t>
            </a:r>
            <a:r>
              <a:rPr lang="ko-KR" altLang="en-US" sz="1800" dirty="0" smtClean="0"/>
              <a:t>시스템 호출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Socket</a:t>
            </a:r>
            <a:r>
              <a:rPr lang="ko-KR" altLang="en-US" sz="1800" dirty="0" smtClean="0"/>
              <a:t>에 이름 붙임 </a:t>
            </a:r>
            <a:r>
              <a:rPr lang="en-US" altLang="ko-KR" sz="1800" dirty="0" smtClean="0"/>
              <a:t>: bind() </a:t>
            </a:r>
            <a:r>
              <a:rPr lang="en-US" altLang="ko-KR" sz="1800" dirty="0" smtClean="0">
                <a:sym typeface="Wingdings" pitchFamily="2" charset="2"/>
              </a:rPr>
              <a:t> </a:t>
            </a:r>
            <a:r>
              <a:rPr lang="ko-KR" altLang="en-US" sz="1800" dirty="0" smtClean="0">
                <a:sym typeface="Wingdings" pitchFamily="2" charset="2"/>
              </a:rPr>
              <a:t>생략 가능</a:t>
            </a:r>
            <a:endParaRPr lang="ko-KR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데이터 송신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sendto</a:t>
            </a:r>
            <a:r>
              <a:rPr lang="en-US" altLang="ko-KR" sz="1800" dirty="0" smtClean="0"/>
              <a:t>()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데이터 수신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recvfrom</a:t>
            </a:r>
            <a:r>
              <a:rPr lang="en-US" altLang="ko-KR" sz="1800" dirty="0" smtClean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Socket </a:t>
            </a:r>
            <a:r>
              <a:rPr lang="ko-KR" altLang="en-US" sz="1800" dirty="0" smtClean="0"/>
              <a:t>제거 </a:t>
            </a:r>
            <a:r>
              <a:rPr lang="en-US" altLang="ko-KR" sz="1800" dirty="0" smtClean="0"/>
              <a:t>: close()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Server 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Socket </a:t>
            </a:r>
            <a:r>
              <a:rPr lang="ko-KR" altLang="en-US" sz="1800" dirty="0" smtClean="0"/>
              <a:t>작성 </a:t>
            </a:r>
            <a:r>
              <a:rPr lang="en-US" altLang="ko-KR" sz="1800" dirty="0" smtClean="0"/>
              <a:t>: socket() </a:t>
            </a:r>
            <a:r>
              <a:rPr lang="ko-KR" altLang="en-US" sz="1800" dirty="0" smtClean="0"/>
              <a:t>시스템 호출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Socket</a:t>
            </a:r>
            <a:r>
              <a:rPr lang="ko-KR" altLang="en-US" sz="1800" dirty="0" smtClean="0"/>
              <a:t>에 이름 붙임 </a:t>
            </a:r>
            <a:r>
              <a:rPr lang="en-US" altLang="ko-KR" sz="1800" dirty="0" smtClean="0"/>
              <a:t>: bind()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데이터 수신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recvfrom</a:t>
            </a:r>
            <a:r>
              <a:rPr lang="en-US" altLang="ko-KR" sz="1800" dirty="0" smtClean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데이터 송신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sendto</a:t>
            </a:r>
            <a:r>
              <a:rPr lang="en-US" altLang="ko-KR" sz="1800" dirty="0" smtClean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Socket </a:t>
            </a:r>
            <a:r>
              <a:rPr lang="ko-KR" altLang="en-US" sz="1800" dirty="0" smtClean="0"/>
              <a:t>제거 </a:t>
            </a:r>
            <a:r>
              <a:rPr lang="en-US" altLang="ko-KR" sz="1800" dirty="0" smtClean="0"/>
              <a:t>: close()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FAA26D34-86A2-4BA0-B2EF-90BC08F6FA7F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11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3011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Socket : socket() system call</a:t>
            </a:r>
            <a:endParaRPr lang="ko-KR" altLang="en-US" dirty="0" smtClean="0"/>
          </a:p>
        </p:txBody>
      </p:sp>
      <p:sp>
        <p:nvSpPr>
          <p:cNvPr id="43012" name="내용 개체 틀 2"/>
          <p:cNvSpPr>
            <a:spLocks noGrp="1"/>
          </p:cNvSpPr>
          <p:nvPr>
            <p:ph idx="4294967295"/>
          </p:nvPr>
        </p:nvSpPr>
        <p:spPr>
          <a:xfrm>
            <a:off x="1083880" y="2357430"/>
            <a:ext cx="7388772" cy="336729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ko-KR" altLang="en-US" sz="2000" dirty="0" smtClean="0"/>
              <a:t>소켓을 생성</a:t>
            </a:r>
            <a:endParaRPr lang="en-US" altLang="ko-KR" sz="2000" dirty="0" smtClean="0"/>
          </a:p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</a:rPr>
              <a:t>Protocol 0</a:t>
            </a:r>
            <a:r>
              <a:rPr lang="ko-KR" altLang="en-US" sz="2000" dirty="0" smtClean="0">
                <a:solidFill>
                  <a:srgbClr val="FF0000"/>
                </a:solidFill>
              </a:rPr>
              <a:t>이라고 하면 시스템이 알아서 찾아서 해줌</a:t>
            </a:r>
          </a:p>
          <a:p>
            <a:pPr eaLnBrk="1" hangingPunct="1"/>
            <a:r>
              <a:rPr lang="ko-KR" altLang="en-US" sz="2000" dirty="0" smtClean="0"/>
              <a:t>정상 </a:t>
            </a:r>
            <a:r>
              <a:rPr lang="ko-KR" altLang="en-US" sz="2000" dirty="0" err="1" smtClean="0"/>
              <a:t>종료시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생성된 소켓에 대한 파일 </a:t>
            </a:r>
            <a:r>
              <a:rPr lang="ko-KR" altLang="en-US" sz="2000" dirty="0" err="1" smtClean="0"/>
              <a:t>디스크립터</a:t>
            </a:r>
            <a:r>
              <a:rPr lang="ko-KR" altLang="en-US" sz="2000" dirty="0" smtClean="0"/>
              <a:t> 반환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에러시</a:t>
            </a:r>
            <a:r>
              <a:rPr lang="en-US" altLang="ko-KR" sz="2000" dirty="0" smtClean="0"/>
              <a:t> -1 </a:t>
            </a:r>
            <a:r>
              <a:rPr lang="ko-KR" altLang="en-US" sz="2000" dirty="0" smtClean="0"/>
              <a:t>반환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domain;   </a:t>
            </a:r>
            <a:r>
              <a:rPr lang="ko-KR" altLang="en-US" sz="2000" dirty="0" smtClean="0"/>
              <a:t>사용하는 도메인의 </a:t>
            </a:r>
            <a:r>
              <a:rPr lang="ko-KR" altLang="en-US" sz="2000" dirty="0" smtClean="0"/>
              <a:t>종류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unix</a:t>
            </a:r>
            <a:r>
              <a:rPr lang="ko-KR" altLang="en-US" sz="2000" dirty="0" smtClean="0"/>
              <a:t>인지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인터넷에서 </a:t>
            </a:r>
            <a:r>
              <a:rPr lang="ko-KR" altLang="en-US" sz="2000" dirty="0" err="1" smtClean="0"/>
              <a:t>쓸건지</a:t>
            </a:r>
            <a:r>
              <a:rPr lang="ko-KR" altLang="en-US" sz="2000" dirty="0" smtClean="0"/>
              <a:t> 등등 어디서 </a:t>
            </a:r>
            <a:r>
              <a:rPr lang="ko-KR" altLang="en-US" sz="2000" dirty="0" err="1" smtClean="0"/>
              <a:t>쓸건지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type;     </a:t>
            </a:r>
            <a:r>
              <a:rPr lang="ko-KR" altLang="en-US" sz="2000" dirty="0" smtClean="0"/>
              <a:t>사용하는 소켓 </a:t>
            </a:r>
            <a:r>
              <a:rPr lang="ko-KR" altLang="en-US" sz="2000" dirty="0" smtClean="0"/>
              <a:t>타입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bytestream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tcp</a:t>
            </a:r>
            <a:r>
              <a:rPr lang="en-US" altLang="ko-KR" sz="2000" dirty="0" smtClean="0"/>
              <a:t>), datagram(</a:t>
            </a:r>
            <a:r>
              <a:rPr lang="en-US" altLang="ko-KR" sz="2000" dirty="0" err="1" smtClean="0"/>
              <a:t>u</a:t>
            </a:r>
            <a:r>
              <a:rPr lang="en-US" altLang="ko-KR" sz="2000" dirty="0" err="1" smtClean="0"/>
              <a:t>dp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쓸건지</a:t>
            </a:r>
            <a:r>
              <a:rPr lang="en-US" altLang="ko-KR" sz="2000" dirty="0" smtClean="0"/>
              <a:t> )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protocol; </a:t>
            </a:r>
            <a:r>
              <a:rPr lang="ko-KR" altLang="en-US" sz="2000" dirty="0" smtClean="0"/>
              <a:t>사용하는 프로토콜의 </a:t>
            </a:r>
            <a:r>
              <a:rPr lang="ko-KR" altLang="en-US" sz="2000" dirty="0" smtClean="0"/>
              <a:t>종류</a:t>
            </a:r>
            <a:r>
              <a:rPr lang="en-US" altLang="ko-KR" sz="2000" dirty="0" smtClean="0"/>
              <a:t>(0</a:t>
            </a:r>
            <a:r>
              <a:rPr lang="ko-KR" altLang="en-US" sz="2000" dirty="0" smtClean="0"/>
              <a:t>이라고 쓰면 시스템이 알아서 설정해줌</a:t>
            </a:r>
            <a:r>
              <a:rPr lang="en-US" altLang="ko-KR" sz="2000" dirty="0" smtClean="0"/>
              <a:t>)</a:t>
            </a:r>
            <a:endParaRPr lang="ko-KR" altLang="en-US" sz="2000" dirty="0" smtClean="0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083855" y="1000109"/>
            <a:ext cx="6176142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types.h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socket.h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socket(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domain,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type,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protocol)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DABB69C6-4E1D-427E-91AB-544AEA328967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12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4035" name="내용 개체 틀 2"/>
          <p:cNvSpPr>
            <a:spLocks noGrp="1"/>
          </p:cNvSpPr>
          <p:nvPr>
            <p:ph idx="4294967295"/>
          </p:nvPr>
        </p:nvSpPr>
        <p:spPr>
          <a:xfrm>
            <a:off x="1024759" y="1214438"/>
            <a:ext cx="7388772" cy="373354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Domain</a:t>
            </a:r>
            <a:r>
              <a:rPr lang="ko-KR" altLang="en-US" sz="2000" dirty="0" smtClean="0">
                <a:solidFill>
                  <a:srgbClr val="FF0000"/>
                </a:solidFill>
              </a:rPr>
              <a:t>의 종류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PF_UNIX : </a:t>
            </a:r>
            <a:r>
              <a:rPr lang="en-US" altLang="ko-KR" sz="1800" dirty="0" err="1" smtClean="0"/>
              <a:t>unix</a:t>
            </a:r>
            <a:r>
              <a:rPr lang="en-US" altLang="ko-KR" sz="1800" dirty="0" smtClean="0"/>
              <a:t> domain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PF_INET : </a:t>
            </a:r>
            <a:r>
              <a:rPr lang="en-US" altLang="ko-KR" sz="1800" dirty="0" err="1" smtClean="0"/>
              <a:t>inet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AF_UNIX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그 이외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</a:pPr>
            <a:endParaRPr lang="ko-KR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Socket type</a:t>
            </a:r>
            <a:r>
              <a:rPr lang="ko-KR" altLang="en-US" sz="2000" dirty="0" smtClean="0">
                <a:solidFill>
                  <a:srgbClr val="FF0000"/>
                </a:solidFill>
              </a:rPr>
              <a:t>의 종류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 smtClean="0"/>
              <a:t>Sock_stream</a:t>
            </a:r>
            <a:r>
              <a:rPr lang="en-US" altLang="ko-KR" sz="1800" dirty="0" smtClean="0"/>
              <a:t> : stream socket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 smtClean="0"/>
              <a:t>Sock_dgram</a:t>
            </a:r>
            <a:r>
              <a:rPr lang="en-US" altLang="ko-KR" sz="1800" dirty="0" smtClean="0"/>
              <a:t> : datagram socket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그 이외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</a:pPr>
            <a:endParaRPr lang="ko-KR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smtClean="0"/>
              <a:t>사용되는 고유의 </a:t>
            </a:r>
            <a:r>
              <a:rPr lang="en-US" altLang="ko-KR" sz="2000" dirty="0" smtClean="0"/>
              <a:t>protocol </a:t>
            </a:r>
            <a:r>
              <a:rPr lang="ko-KR" altLang="en-US" sz="2000" dirty="0" smtClean="0"/>
              <a:t>지정</a:t>
            </a:r>
            <a:endParaRPr lang="en-US" altLang="ko-KR" sz="2000" dirty="0"/>
          </a:p>
          <a:p>
            <a:pPr lvl="1">
              <a:lnSpc>
                <a:spcPct val="90000"/>
              </a:lnSpc>
            </a:pPr>
            <a:r>
              <a:rPr lang="ko-KR" altLang="en-US" sz="1600" dirty="0" smtClean="0">
                <a:solidFill>
                  <a:srgbClr val="FF0000"/>
                </a:solidFill>
              </a:rPr>
              <a:t>대개 </a:t>
            </a:r>
            <a:r>
              <a:rPr lang="en-US" altLang="ko-KR" sz="1600" dirty="0" smtClean="0">
                <a:solidFill>
                  <a:srgbClr val="FF0000"/>
                </a:solidFill>
              </a:rPr>
              <a:t>0</a:t>
            </a:r>
            <a:r>
              <a:rPr lang="ko-KR" altLang="en-US" sz="1600" dirty="0" smtClean="0">
                <a:solidFill>
                  <a:srgbClr val="FF0000"/>
                </a:solidFill>
              </a:rPr>
              <a:t>을 사용하게 되면 시스템이 </a:t>
            </a:r>
            <a:r>
              <a:rPr lang="en-US" altLang="ko-KR" sz="1600" dirty="0" smtClean="0">
                <a:solidFill>
                  <a:srgbClr val="FF0000"/>
                </a:solidFill>
              </a:rPr>
              <a:t>default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protocol</a:t>
            </a:r>
            <a:r>
              <a:rPr lang="ko-KR" altLang="en-US" sz="1600" dirty="0" smtClean="0">
                <a:solidFill>
                  <a:srgbClr val="FF0000"/>
                </a:solidFill>
              </a:rPr>
              <a:t>을 해당하는 도메인과 소켓 타입에 맞게 선정</a:t>
            </a:r>
          </a:p>
        </p:txBody>
      </p:sp>
      <p:sp>
        <p:nvSpPr>
          <p:cNvPr id="44036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Socket : socket() system call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565ED17F-7652-4ACF-A525-FC69E83B16F9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13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6083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Socket : bind() system call</a:t>
            </a:r>
            <a:endParaRPr lang="ko-KR" altLang="en-US" dirty="0" smtClean="0"/>
          </a:p>
        </p:txBody>
      </p:sp>
      <p:sp>
        <p:nvSpPr>
          <p:cNvPr id="46084" name="내용 개체 틀 2"/>
          <p:cNvSpPr>
            <a:spLocks noGrp="1"/>
          </p:cNvSpPr>
          <p:nvPr>
            <p:ph idx="4294967295"/>
          </p:nvPr>
        </p:nvSpPr>
        <p:spPr>
          <a:xfrm>
            <a:off x="1083880" y="2471006"/>
            <a:ext cx="7388772" cy="3601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sockfd</a:t>
            </a:r>
            <a:r>
              <a:rPr lang="en-US" altLang="ko-KR" sz="2000" dirty="0" smtClean="0"/>
              <a:t>;   socket() </a:t>
            </a:r>
            <a:r>
              <a:rPr lang="ko-KR" altLang="en-US" sz="2000" dirty="0" smtClean="0"/>
              <a:t>시스템 호출에서 돌려 받은 </a:t>
            </a:r>
            <a:r>
              <a:rPr lang="en-US" altLang="ko-KR" sz="2000" dirty="0" smtClean="0"/>
              <a:t>socket </a:t>
            </a:r>
            <a:r>
              <a:rPr lang="ko-KR" altLang="en-US" sz="2000" dirty="0" smtClean="0"/>
              <a:t>파일 </a:t>
            </a:r>
            <a:r>
              <a:rPr lang="ko-KR" altLang="en-US" sz="2000" dirty="0" err="1" smtClean="0"/>
              <a:t>디스크립터를</a:t>
            </a:r>
            <a:r>
              <a:rPr lang="ko-KR" altLang="en-US" sz="2000" dirty="0" smtClean="0"/>
              <a:t> 지정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err="1" smtClean="0"/>
              <a:t>struct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sockaddr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my_addr</a:t>
            </a:r>
            <a:r>
              <a:rPr lang="en-US" altLang="ko-KR" sz="2000" dirty="0" smtClean="0"/>
              <a:t>;     </a:t>
            </a:r>
            <a:r>
              <a:rPr lang="ko-KR" altLang="en-US" sz="2000" dirty="0" err="1" smtClean="0"/>
              <a:t>바인딩할</a:t>
            </a:r>
            <a:r>
              <a:rPr lang="ko-KR" altLang="en-US" sz="2000" dirty="0" smtClean="0"/>
              <a:t> 주소 구조체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len</a:t>
            </a:r>
            <a:r>
              <a:rPr lang="en-US" altLang="ko-KR" sz="2000" dirty="0" smtClean="0"/>
              <a:t>;   </a:t>
            </a:r>
            <a:r>
              <a:rPr lang="ko-KR" altLang="en-US" sz="2000" dirty="0" smtClean="0"/>
              <a:t>주소 구조체 </a:t>
            </a:r>
            <a:r>
              <a:rPr lang="en-US" altLang="ko-KR" sz="2000" dirty="0" smtClean="0"/>
              <a:t>(*</a:t>
            </a:r>
            <a:r>
              <a:rPr lang="en-US" altLang="ko-KR" sz="2000" dirty="0" err="1" smtClean="0"/>
              <a:t>my_addr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길이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err="1" smtClean="0"/>
              <a:t>struct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sockaddr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my_addr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주소에는 다음을 지정</a:t>
            </a:r>
          </a:p>
          <a:p>
            <a:pPr lvl="1" eaLnBrk="1" hangingPunct="1"/>
            <a:r>
              <a:rPr lang="en-US" altLang="ko-KR" sz="1800" dirty="0" smtClean="0"/>
              <a:t>Unix domain </a:t>
            </a:r>
            <a:r>
              <a:rPr lang="ko-KR" altLang="en-US" sz="1800" dirty="0" smtClean="0"/>
              <a:t>또는 </a:t>
            </a:r>
            <a:r>
              <a:rPr lang="en-US" altLang="ko-KR" sz="1800" dirty="0" err="1" smtClean="0"/>
              <a:t>Inet</a:t>
            </a:r>
            <a:r>
              <a:rPr lang="en-US" altLang="ko-KR" sz="1800" dirty="0" smtClean="0"/>
              <a:t> domain</a:t>
            </a:r>
            <a:endParaRPr lang="ko-KR" altLang="en-US" sz="1800" dirty="0" smtClean="0"/>
          </a:p>
          <a:p>
            <a:pPr lvl="1" eaLnBrk="1" hangingPunct="1"/>
            <a:r>
              <a:rPr lang="en-US" altLang="ko-KR" sz="1800" dirty="0" smtClean="0"/>
              <a:t>Unix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domain </a:t>
            </a:r>
            <a:r>
              <a:rPr lang="ko-KR" altLang="en-US" sz="1800" dirty="0" smtClean="0"/>
              <a:t>경우</a:t>
            </a:r>
            <a:r>
              <a:rPr lang="en-US" altLang="ko-KR" sz="1800" dirty="0" smtClean="0"/>
              <a:t> - Socket PATH (</a:t>
            </a:r>
            <a:r>
              <a:rPr lang="ko-KR" altLang="en-US" sz="1800" dirty="0" smtClean="0"/>
              <a:t>파일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 </a:t>
            </a:r>
          </a:p>
          <a:p>
            <a:pPr lvl="1" eaLnBrk="1" hangingPunct="1"/>
            <a:r>
              <a:rPr lang="en-US" altLang="ko-KR" sz="1800" dirty="0" err="1" smtClean="0"/>
              <a:t>Inet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domain </a:t>
            </a:r>
            <a:r>
              <a:rPr lang="ko-KR" altLang="en-US" sz="1800" dirty="0" smtClean="0"/>
              <a:t>경우</a:t>
            </a:r>
            <a:r>
              <a:rPr lang="en-US" altLang="ko-KR" sz="1800" dirty="0" smtClean="0"/>
              <a:t> – </a:t>
            </a:r>
            <a:r>
              <a:rPr lang="en-US" altLang="ko-KR" sz="1800" dirty="0" err="1"/>
              <a:t>I</a:t>
            </a:r>
            <a:r>
              <a:rPr lang="en-US" altLang="ko-KR" sz="1800" dirty="0" err="1" smtClean="0"/>
              <a:t>net</a:t>
            </a:r>
            <a:r>
              <a:rPr lang="ko-KR" altLang="en-US" sz="1800" dirty="0" smtClean="0"/>
              <a:t> 주소지 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1143000" y="1071547"/>
            <a:ext cx="6176142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types.h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socket.h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bind(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sockfd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sockaddr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*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my_addr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len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소켓을 주소지와 연결시켜줌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19B8EE5C-BD87-4B9A-9BA5-4C93A47E5DF6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14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7107" name="내용 개체 틀 2"/>
          <p:cNvSpPr>
            <a:spLocks noGrp="1"/>
          </p:cNvSpPr>
          <p:nvPr>
            <p:ph idx="4294967295"/>
          </p:nvPr>
        </p:nvSpPr>
        <p:spPr>
          <a:xfrm>
            <a:off x="965639" y="1133476"/>
            <a:ext cx="7388772" cy="720411"/>
          </a:xfrm>
        </p:spPr>
        <p:txBody>
          <a:bodyPr/>
          <a:lstStyle/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</a:rPr>
              <a:t>Unix Domain</a:t>
            </a:r>
            <a:r>
              <a:rPr lang="ko-KR" altLang="en-US" sz="20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2000" dirty="0" smtClean="0">
                <a:solidFill>
                  <a:srgbClr val="FF0000"/>
                </a:solidFill>
              </a:rPr>
              <a:t>socket</a:t>
            </a:r>
            <a:r>
              <a:rPr lang="ko-KR" altLang="en-US" sz="2000" dirty="0" smtClean="0">
                <a:solidFill>
                  <a:srgbClr val="FF0000"/>
                </a:solidFill>
              </a:rPr>
              <a:t>의 주소 정보는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socketaddr_un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구조체에서 정의</a:t>
            </a:r>
          </a:p>
        </p:txBody>
      </p:sp>
      <p:sp>
        <p:nvSpPr>
          <p:cNvPr id="47108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Socket : Unix domain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bind</a:t>
            </a:r>
            <a:endParaRPr lang="ko-KR" altLang="en-US" dirty="0" smtClean="0"/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1202122" y="2286000"/>
            <a:ext cx="6176141" cy="2585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dirty="0"/>
              <a:t>#include &lt;sys/</a:t>
            </a:r>
            <a:r>
              <a:rPr lang="en-US" altLang="ko-KR" sz="1800" dirty="0" err="1"/>
              <a:t>un.h</a:t>
            </a:r>
            <a:r>
              <a:rPr lang="en-US" altLang="ko-KR" sz="1800" dirty="0"/>
              <a:t>&gt;</a:t>
            </a:r>
          </a:p>
          <a:p>
            <a:r>
              <a:rPr lang="en-US" altLang="ko-KR" sz="1800" dirty="0"/>
              <a:t>#define UNIX_PATH_MAX 108</a:t>
            </a:r>
          </a:p>
          <a:p>
            <a:endParaRPr lang="en-US" altLang="ko-KR" sz="1800" dirty="0"/>
          </a:p>
          <a:p>
            <a:r>
              <a:rPr lang="en-US" altLang="ko-KR" sz="1800" dirty="0" err="1"/>
              <a:t>struct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sockaddr_un</a:t>
            </a:r>
            <a:r>
              <a:rPr lang="en-US" altLang="ko-KR" sz="1800" dirty="0"/>
              <a:t> {</a:t>
            </a:r>
          </a:p>
          <a:p>
            <a:r>
              <a:rPr lang="en-US" altLang="ko-KR" sz="1800" dirty="0" err="1"/>
              <a:t>sa_family_t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sun_family</a:t>
            </a:r>
            <a:r>
              <a:rPr lang="en-US" altLang="ko-KR" sz="1800" dirty="0"/>
              <a:t>; /* </a:t>
            </a:r>
            <a:r>
              <a:rPr lang="en-US" altLang="ko-KR" sz="1800" dirty="0" err="1"/>
              <a:t>sa_family_t</a:t>
            </a:r>
            <a:r>
              <a:rPr lang="ko-KR" altLang="en-US" sz="1800" dirty="0"/>
              <a:t>는 </a:t>
            </a:r>
            <a:r>
              <a:rPr lang="en-US" altLang="ko-KR" sz="1800" dirty="0"/>
              <a:t>short</a:t>
            </a:r>
            <a:r>
              <a:rPr lang="ko-KR" altLang="en-US" sz="1800" dirty="0"/>
              <a:t>과 같은 타입*</a:t>
            </a:r>
            <a:r>
              <a:rPr lang="en-US" altLang="ko-KR" sz="1800" dirty="0"/>
              <a:t>/</a:t>
            </a:r>
          </a:p>
          <a:p>
            <a:r>
              <a:rPr lang="en-US" altLang="ko-KR" sz="1800" dirty="0"/>
              <a:t>                          </a:t>
            </a:r>
            <a:r>
              <a:rPr lang="en-US" altLang="ko-KR" sz="1800" dirty="0" smtClean="0"/>
              <a:t>         </a:t>
            </a:r>
            <a:r>
              <a:rPr lang="en-US" altLang="ko-KR" sz="1800" dirty="0"/>
              <a:t>/* PF_UNIX </a:t>
            </a:r>
            <a:r>
              <a:rPr lang="ko-KR" altLang="en-US" sz="1800" dirty="0"/>
              <a:t>설정 *</a:t>
            </a:r>
            <a:r>
              <a:rPr lang="en-US" altLang="ko-KR" sz="1800" dirty="0"/>
              <a:t>/</a:t>
            </a:r>
          </a:p>
          <a:p>
            <a:r>
              <a:rPr lang="en-US" altLang="ko-KR" sz="1800" dirty="0"/>
              <a:t>char </a:t>
            </a:r>
            <a:r>
              <a:rPr lang="en-US" altLang="ko-KR" sz="1800" dirty="0" err="1"/>
              <a:t>sun_path</a:t>
            </a:r>
            <a:r>
              <a:rPr lang="en-US" altLang="ko-KR" sz="1800" dirty="0"/>
              <a:t>[UNIX_PATH_MAX]; </a:t>
            </a:r>
            <a:r>
              <a:rPr lang="en-US" altLang="ko-KR" sz="1800" dirty="0" smtClean="0"/>
              <a:t>  /* </a:t>
            </a:r>
            <a:r>
              <a:rPr lang="ko-KR" altLang="en-US" sz="1800" dirty="0"/>
              <a:t>경로명 *</a:t>
            </a:r>
            <a:r>
              <a:rPr lang="en-US" altLang="ko-KR" sz="1800" dirty="0"/>
              <a:t>/</a:t>
            </a:r>
          </a:p>
          <a:p>
            <a:r>
              <a:rPr lang="en-US" altLang="ko-KR" sz="1800" dirty="0"/>
              <a:t>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7168C921-4F34-4C54-BF29-D037893FF3BD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15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8131" name="내용 개체 틀 2"/>
          <p:cNvSpPr>
            <a:spLocks noGrp="1"/>
          </p:cNvSpPr>
          <p:nvPr>
            <p:ph idx="4294967295"/>
          </p:nvPr>
        </p:nvSpPr>
        <p:spPr>
          <a:xfrm>
            <a:off x="965639" y="1133476"/>
            <a:ext cx="7388772" cy="842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err="1" smtClean="0">
                <a:solidFill>
                  <a:srgbClr val="FF0000"/>
                </a:solidFill>
              </a:rPr>
              <a:t>Inet</a:t>
            </a:r>
            <a:r>
              <a:rPr lang="en-US" altLang="ko-KR" dirty="0" smtClean="0">
                <a:solidFill>
                  <a:srgbClr val="FF0000"/>
                </a:solidFill>
              </a:rPr>
              <a:t> Domain</a:t>
            </a:r>
            <a:r>
              <a:rPr lang="ko-KR" altLang="en-US" dirty="0" smtClean="0">
                <a:solidFill>
                  <a:srgbClr val="FF0000"/>
                </a:solidFill>
              </a:rPr>
              <a:t>에서 </a:t>
            </a:r>
            <a:r>
              <a:rPr lang="en-US" altLang="ko-KR" dirty="0" smtClean="0">
                <a:solidFill>
                  <a:srgbClr val="FF0000"/>
                </a:solidFill>
              </a:rPr>
              <a:t>socket</a:t>
            </a:r>
            <a:r>
              <a:rPr lang="ko-KR" altLang="en-US" dirty="0" smtClean="0">
                <a:solidFill>
                  <a:srgbClr val="FF0000"/>
                </a:solidFill>
              </a:rPr>
              <a:t>의 주소 정보는 </a:t>
            </a:r>
            <a:r>
              <a:rPr lang="en-US" altLang="ko-KR" dirty="0" err="1" smtClean="0">
                <a:solidFill>
                  <a:srgbClr val="FF0000"/>
                </a:solidFill>
              </a:rPr>
              <a:t>socketaddr_in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구조체에서 정의</a:t>
            </a:r>
          </a:p>
        </p:txBody>
      </p:sp>
      <p:sp>
        <p:nvSpPr>
          <p:cNvPr id="48132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Socket : </a:t>
            </a:r>
            <a:r>
              <a:rPr lang="en-US" altLang="ko-KR" dirty="0" err="1"/>
              <a:t>i</a:t>
            </a:r>
            <a:r>
              <a:rPr lang="en-US" altLang="ko-KR" dirty="0" err="1" smtClean="0"/>
              <a:t>net</a:t>
            </a:r>
            <a:r>
              <a:rPr lang="en-US" altLang="ko-KR" dirty="0" smtClean="0"/>
              <a:t> domain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bind</a:t>
            </a:r>
            <a:endParaRPr lang="ko-KR" altLang="en-US" dirty="0" smtClean="0"/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1202122" y="2286000"/>
            <a:ext cx="7618350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netinet</a:t>
            </a:r>
            <a:r>
              <a:rPr lang="en-US" altLang="ko-KR" sz="2000" dirty="0"/>
              <a:t>/</a:t>
            </a:r>
            <a:r>
              <a:rPr lang="en-US" altLang="ko-KR" sz="2000" dirty="0" err="1"/>
              <a:t>in.h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struct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sockaddr_in</a:t>
            </a:r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sa_family_t</a:t>
            </a:r>
            <a:r>
              <a:rPr lang="en-US" altLang="ko-KR" sz="2000" dirty="0"/>
              <a:t>     </a:t>
            </a:r>
            <a:r>
              <a:rPr lang="en-US" altLang="ko-KR" sz="2000" dirty="0" err="1"/>
              <a:t>sin_family</a:t>
            </a:r>
            <a:r>
              <a:rPr lang="en-US" altLang="ko-KR" sz="2000" dirty="0"/>
              <a:t>;   /* PF_INET </a:t>
            </a:r>
            <a:r>
              <a:rPr lang="ko-KR" altLang="en-US" sz="2000" dirty="0"/>
              <a:t>설정 *</a:t>
            </a:r>
            <a:r>
              <a:rPr lang="en-US" altLang="ko-KR" sz="2000" dirty="0"/>
              <a:t>/ </a:t>
            </a:r>
          </a:p>
          <a:p>
            <a:r>
              <a:rPr lang="en-US" altLang="ko-KR" sz="2000" dirty="0"/>
              <a:t>	u_int16_t       </a:t>
            </a:r>
            <a:r>
              <a:rPr lang="en-US" altLang="ko-KR" sz="2000" dirty="0" err="1"/>
              <a:t>sin_port</a:t>
            </a:r>
            <a:r>
              <a:rPr lang="en-US" altLang="ko-KR" sz="2000" dirty="0"/>
              <a:t>;   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</a:t>
            </a:r>
            <a:r>
              <a:rPr lang="en-US" altLang="ko-KR" sz="1600" dirty="0" smtClean="0"/>
              <a:t>/* </a:t>
            </a:r>
            <a:r>
              <a:rPr lang="ko-KR" altLang="en-US" sz="1600" dirty="0"/>
              <a:t>포트 </a:t>
            </a:r>
            <a:r>
              <a:rPr lang="ko-KR" altLang="en-US" sz="1600" dirty="0" smtClean="0"/>
              <a:t>번호 </a:t>
            </a:r>
            <a:r>
              <a:rPr lang="en-US" altLang="ko-KR" sz="1600" dirty="0" smtClean="0"/>
              <a:t>– super user</a:t>
            </a:r>
            <a:r>
              <a:rPr lang="ko-KR" altLang="en-US" sz="1600" dirty="0" smtClean="0"/>
              <a:t>가 아니라면 </a:t>
            </a:r>
            <a:r>
              <a:rPr lang="en-US" altLang="ko-KR" sz="1600" dirty="0" smtClean="0"/>
              <a:t>1024</a:t>
            </a:r>
            <a:r>
              <a:rPr lang="ko-KR" altLang="en-US" sz="1600" dirty="0" smtClean="0"/>
              <a:t>보다 커야 </a:t>
            </a:r>
            <a:r>
              <a:rPr lang="ko-KR" altLang="en-US" sz="1600" dirty="0"/>
              <a:t>*</a:t>
            </a:r>
            <a:r>
              <a:rPr lang="en-US" altLang="ko-KR" sz="1600" dirty="0"/>
              <a:t>/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struct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in_addr</a:t>
            </a:r>
            <a:r>
              <a:rPr lang="en-US" altLang="ko-KR" sz="2000" dirty="0"/>
              <a:t>   </a:t>
            </a:r>
            <a:r>
              <a:rPr lang="en-US" altLang="ko-KR" sz="2000" dirty="0" err="1"/>
              <a:t>sin_addr</a:t>
            </a:r>
            <a:r>
              <a:rPr lang="en-US" altLang="ko-KR" sz="2000" dirty="0"/>
              <a:t>;    /* IP </a:t>
            </a:r>
            <a:r>
              <a:rPr lang="ko-KR" altLang="en-US" sz="2000" dirty="0"/>
              <a:t>주소 *</a:t>
            </a:r>
            <a:r>
              <a:rPr lang="en-US" altLang="ko-KR" sz="2000" dirty="0"/>
              <a:t>/</a:t>
            </a:r>
          </a:p>
          <a:p>
            <a:r>
              <a:rPr lang="en-US" altLang="ko-KR" sz="2000" dirty="0"/>
              <a:t>	}; 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struct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in_addr</a:t>
            </a:r>
            <a:r>
              <a:rPr lang="en-US" altLang="ko-KR" sz="2000" dirty="0"/>
              <a:t> { u_int32_t  </a:t>
            </a:r>
            <a:r>
              <a:rPr lang="en-US" altLang="ko-KR" sz="2000" dirty="0" err="1"/>
              <a:t>s_addr</a:t>
            </a:r>
            <a:r>
              <a:rPr lang="en-US" altLang="ko-KR" sz="2000" dirty="0"/>
              <a:t>; };  /* IP </a:t>
            </a:r>
            <a:r>
              <a:rPr lang="ko-KR" altLang="en-US" sz="2000" dirty="0"/>
              <a:t>주소 *</a:t>
            </a:r>
            <a:r>
              <a:rPr lang="en-US" altLang="ko-KR" sz="2000" dirty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31C80DB4-C20D-4EEC-A539-1270F7C78E5E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16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9155" name="내용 개체 틀 2"/>
          <p:cNvSpPr>
            <a:spLocks noGrp="1"/>
          </p:cNvSpPr>
          <p:nvPr>
            <p:ph idx="4294967295"/>
          </p:nvPr>
        </p:nvSpPr>
        <p:spPr>
          <a:xfrm>
            <a:off x="1024759" y="2857496"/>
            <a:ext cx="7388772" cy="214849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ko-KR" altLang="en-US" sz="2000" dirty="0" err="1" smtClean="0"/>
              <a:t>스트림</a:t>
            </a:r>
            <a:r>
              <a:rPr lang="ko-KR" altLang="en-US" sz="2000" dirty="0" smtClean="0"/>
              <a:t> 소켓 </a:t>
            </a:r>
            <a:r>
              <a:rPr lang="ko-KR" altLang="en-US" sz="2000" dirty="0" err="1" smtClean="0"/>
              <a:t>이용시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client</a:t>
            </a:r>
            <a:r>
              <a:rPr lang="ko-KR" altLang="en-US" sz="2000" dirty="0" smtClean="0"/>
              <a:t>에서 호출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서버에 접속 요청</a:t>
            </a:r>
            <a:r>
              <a:rPr lang="en-US" altLang="ko-KR" sz="2000" dirty="0" smtClean="0"/>
              <a:t>)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정상 </a:t>
            </a:r>
            <a:r>
              <a:rPr lang="ko-KR" altLang="en-US" sz="2000" dirty="0" err="1" smtClean="0"/>
              <a:t>종료시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을 반환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에러시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-1 </a:t>
            </a:r>
            <a:r>
              <a:rPr lang="ko-KR" altLang="en-US" sz="2000" dirty="0" smtClean="0"/>
              <a:t>반환</a:t>
            </a:r>
          </a:p>
          <a:p>
            <a:pPr lvl="1" eaLnBrk="1" hangingPunct="1"/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sockfd</a:t>
            </a:r>
            <a:r>
              <a:rPr lang="en-US" altLang="ko-KR" sz="1800" dirty="0" smtClean="0"/>
              <a:t>; socket </a:t>
            </a:r>
            <a:r>
              <a:rPr lang="ko-KR" altLang="en-US" sz="1800" dirty="0" smtClean="0"/>
              <a:t>파일 </a:t>
            </a:r>
            <a:r>
              <a:rPr lang="ko-KR" altLang="en-US" sz="1800" dirty="0" err="1" smtClean="0"/>
              <a:t>디스크립터를</a:t>
            </a:r>
            <a:r>
              <a:rPr lang="ko-KR" altLang="en-US" sz="1800" dirty="0" smtClean="0"/>
              <a:t> 지정</a:t>
            </a:r>
          </a:p>
          <a:p>
            <a:pPr lvl="1" eaLnBrk="1" hangingPunct="1"/>
            <a:r>
              <a:rPr lang="en-US" altLang="ko-KR" sz="1800" dirty="0" err="1" smtClean="0"/>
              <a:t>struct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sockaddr</a:t>
            </a:r>
            <a:r>
              <a:rPr lang="en-US" altLang="ko-KR" sz="1800" dirty="0" smtClean="0"/>
              <a:t> *</a:t>
            </a:r>
            <a:r>
              <a:rPr lang="en-US" altLang="ko-KR" sz="1800" dirty="0" err="1" smtClean="0"/>
              <a:t>serv_addr</a:t>
            </a:r>
            <a:r>
              <a:rPr lang="en-US" altLang="ko-KR" sz="1800" dirty="0" smtClean="0"/>
              <a:t>; </a:t>
            </a:r>
            <a:r>
              <a:rPr lang="ko-KR" altLang="en-US" sz="1800" dirty="0" smtClean="0"/>
              <a:t>접속하고 싶은 서버의 소켓 주소 정보 </a:t>
            </a:r>
          </a:p>
          <a:p>
            <a:pPr lvl="1" eaLnBrk="1" hangingPunct="1"/>
            <a:r>
              <a:rPr lang="en-US" altLang="ko-KR" sz="1800" dirty="0" err="1" smtClean="0"/>
              <a:t>socklen_t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addr_len</a:t>
            </a:r>
            <a:r>
              <a:rPr lang="en-US" altLang="ko-KR" sz="1800" dirty="0" smtClean="0"/>
              <a:t>; </a:t>
            </a:r>
            <a:r>
              <a:rPr lang="ko-KR" altLang="en-US" sz="1800" dirty="0" smtClean="0"/>
              <a:t>서버의 소켓 주소 정보 구조체의 길이</a:t>
            </a:r>
          </a:p>
        </p:txBody>
      </p:sp>
      <p:sp>
        <p:nvSpPr>
          <p:cNvPr id="49156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Socket : connect() system call</a:t>
            </a:r>
            <a:endParaRPr lang="ko-KR" altLang="en-US" dirty="0" smtClean="0"/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1024759" y="1143000"/>
            <a:ext cx="7567448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netinet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types.h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socket.h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connect(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sockfd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const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socketaddr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*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serv_addr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socklen_t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addr_len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5DDD64B0-CA73-4C66-AF67-8048437F5071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17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idx="4294967295"/>
          </p:nvPr>
        </p:nvSpPr>
        <p:spPr>
          <a:xfrm>
            <a:off x="1024759" y="2285993"/>
            <a:ext cx="7388772" cy="2197739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sz="2000" dirty="0" err="1" smtClean="0"/>
              <a:t>스트림</a:t>
            </a:r>
            <a:r>
              <a:rPr lang="ko-KR" altLang="en-US" sz="2000" dirty="0" smtClean="0"/>
              <a:t> 소켓 </a:t>
            </a:r>
            <a:r>
              <a:rPr lang="ko-KR" altLang="en-US" sz="2000" dirty="0" err="1" smtClean="0"/>
              <a:t>이용시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server</a:t>
            </a:r>
            <a:r>
              <a:rPr lang="ko-KR" altLang="en-US" sz="2000" dirty="0" smtClean="0"/>
              <a:t>에서 호출 정상 종료시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을 반환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에러시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-1 </a:t>
            </a:r>
            <a:r>
              <a:rPr lang="ko-KR" altLang="en-US" sz="2000" dirty="0" smtClean="0"/>
              <a:t>반환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sockfd</a:t>
            </a:r>
            <a:r>
              <a:rPr lang="en-US" altLang="ko-KR" sz="2000" dirty="0" smtClean="0"/>
              <a:t>; socket </a:t>
            </a:r>
            <a:r>
              <a:rPr lang="ko-KR" altLang="en-US" sz="2000" dirty="0" smtClean="0"/>
              <a:t>파일 </a:t>
            </a:r>
            <a:r>
              <a:rPr lang="ko-KR" altLang="en-US" sz="2000" dirty="0" err="1" smtClean="0"/>
              <a:t>디스크립터를</a:t>
            </a:r>
            <a:r>
              <a:rPr lang="ko-KR" altLang="en-US" sz="2000" dirty="0" smtClean="0"/>
              <a:t> 지정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backlog; </a:t>
            </a:r>
            <a:r>
              <a:rPr lang="ko-KR" altLang="en-US" sz="2000" dirty="0" smtClean="0"/>
              <a:t>연결 요청에 대한 대기열의 최대 길이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대개 </a:t>
            </a:r>
            <a:r>
              <a:rPr lang="en-US" altLang="ko-KR" sz="2000" dirty="0" smtClean="0"/>
              <a:t>5)</a:t>
            </a:r>
          </a:p>
          <a:p>
            <a:pPr lvl="1"/>
            <a:r>
              <a:rPr lang="ko-KR" altLang="en-US" sz="1600" dirty="0" smtClean="0"/>
              <a:t>대기할 수 있는 연경 요청 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현재 서비스 중인 것은 제외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50180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Socket : listen() system call</a:t>
            </a:r>
            <a:endParaRPr lang="ko-KR" altLang="en-US" dirty="0" smtClean="0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1024759" y="1143000"/>
            <a:ext cx="7567448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socket.h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listen(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sockfd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backlog)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7578671F-7337-4537-AA91-C091B0100CE9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18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1203" name="내용 개체 틀 2"/>
          <p:cNvSpPr>
            <a:spLocks noGrp="1"/>
          </p:cNvSpPr>
          <p:nvPr>
            <p:ph idx="4294967295"/>
          </p:nvPr>
        </p:nvSpPr>
        <p:spPr>
          <a:xfrm>
            <a:off x="1024759" y="2490602"/>
            <a:ext cx="7388772" cy="3367290"/>
          </a:xfrm>
        </p:spPr>
        <p:txBody>
          <a:bodyPr>
            <a:normAutofit lnSpcReduction="10000"/>
          </a:bodyPr>
          <a:lstStyle/>
          <a:p>
            <a:pPr eaLnBrk="1" latinLnBrk="0" hangingPunct="1">
              <a:lnSpc>
                <a:spcPct val="90000"/>
              </a:lnSpc>
            </a:pPr>
            <a:r>
              <a:rPr lang="ko-KR" altLang="en-US" sz="2000" dirty="0" err="1" smtClean="0"/>
              <a:t>스트림</a:t>
            </a:r>
            <a:r>
              <a:rPr lang="ko-KR" altLang="en-US" sz="2000" dirty="0" smtClean="0"/>
              <a:t> 소켓 </a:t>
            </a:r>
            <a:r>
              <a:rPr lang="ko-KR" altLang="en-US" sz="2000" dirty="0" err="1" smtClean="0"/>
              <a:t>이용시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server</a:t>
            </a:r>
            <a:r>
              <a:rPr lang="ko-KR" altLang="en-US" sz="2000" dirty="0" smtClean="0"/>
              <a:t>에서 호출</a:t>
            </a:r>
            <a:endParaRPr lang="en-US" altLang="ko-KR" sz="2000" dirty="0" smtClean="0"/>
          </a:p>
          <a:p>
            <a:pPr eaLnBrk="1" latinLnBrk="0" hangingPunct="1">
              <a:lnSpc>
                <a:spcPct val="90000"/>
              </a:lnSpc>
              <a:buNone/>
            </a:pPr>
            <a:r>
              <a:rPr lang="ko-KR" altLang="en-US" sz="2000" dirty="0" smtClean="0"/>
              <a:t> </a:t>
            </a:r>
          </a:p>
          <a:p>
            <a:pPr eaLnBrk="1" latinLnBrk="0" hangingPunct="1">
              <a:lnSpc>
                <a:spcPct val="90000"/>
              </a:lnSpc>
            </a:pPr>
            <a:r>
              <a:rPr lang="ko-KR" altLang="en-US" sz="2000" dirty="0" smtClean="0"/>
              <a:t>정상 </a:t>
            </a:r>
            <a:r>
              <a:rPr lang="ko-KR" altLang="en-US" sz="2000" dirty="0" err="1" smtClean="0"/>
              <a:t>종료시</a:t>
            </a:r>
            <a:r>
              <a:rPr lang="ko-KR" altLang="en-US" sz="2000" dirty="0" smtClean="0"/>
              <a:t> 소켓에 대한 새로운 파일 </a:t>
            </a:r>
            <a:r>
              <a:rPr lang="ko-KR" altLang="en-US" sz="2000" dirty="0" err="1" smtClean="0"/>
              <a:t>디스크립터를</a:t>
            </a:r>
            <a:r>
              <a:rPr lang="ko-KR" altLang="en-US" sz="2000" dirty="0" smtClean="0"/>
              <a:t> 반환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에러시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-1 </a:t>
            </a:r>
            <a:r>
              <a:rPr lang="ko-KR" altLang="en-US" sz="2000" dirty="0" smtClean="0"/>
              <a:t>반환</a:t>
            </a:r>
            <a:endParaRPr lang="en-US" altLang="ko-KR" sz="2000" dirty="0" smtClean="0"/>
          </a:p>
          <a:p>
            <a:pPr eaLnBrk="1" latinLnBrk="0" hangingPunct="1">
              <a:lnSpc>
                <a:spcPct val="90000"/>
              </a:lnSpc>
            </a:pPr>
            <a:endParaRPr lang="ko-KR" altLang="en-US" sz="2000" dirty="0" smtClean="0"/>
          </a:p>
          <a:p>
            <a:pPr eaLnBrk="1" latinLnBrk="0" hangingPunct="1">
              <a:lnSpc>
                <a:spcPct val="90000"/>
              </a:lnSpc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sockfd</a:t>
            </a:r>
            <a:r>
              <a:rPr lang="en-US" altLang="ko-KR" sz="2000" dirty="0" smtClean="0"/>
              <a:t>; socket </a:t>
            </a:r>
            <a:r>
              <a:rPr lang="ko-KR" altLang="en-US" sz="2000" dirty="0" smtClean="0"/>
              <a:t>파일 </a:t>
            </a:r>
            <a:r>
              <a:rPr lang="ko-KR" altLang="en-US" sz="2000" dirty="0" err="1" smtClean="0"/>
              <a:t>디스크립터를</a:t>
            </a:r>
            <a:r>
              <a:rPr lang="ko-KR" altLang="en-US" sz="2000" dirty="0" smtClean="0"/>
              <a:t> 지정</a:t>
            </a:r>
            <a:endParaRPr lang="en-US" altLang="ko-KR" sz="2000" dirty="0" smtClean="0"/>
          </a:p>
          <a:p>
            <a:pPr eaLnBrk="1" latinLnBrk="0" hangingPunct="1">
              <a:lnSpc>
                <a:spcPct val="90000"/>
              </a:lnSpc>
            </a:pPr>
            <a:endParaRPr lang="ko-KR" altLang="en-US" sz="2000" dirty="0" smtClean="0"/>
          </a:p>
          <a:p>
            <a:pPr eaLnBrk="1" latinLnBrk="0" hangingPunct="1">
              <a:lnSpc>
                <a:spcPct val="90000"/>
              </a:lnSpc>
            </a:pPr>
            <a:r>
              <a:rPr lang="en-US" altLang="ko-KR" sz="2000" dirty="0" err="1" smtClean="0"/>
              <a:t>struct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sockaddr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client_addr</a:t>
            </a:r>
            <a:r>
              <a:rPr lang="en-US" altLang="ko-KR" sz="2000" dirty="0" smtClean="0"/>
              <a:t>; client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socket </a:t>
            </a:r>
            <a:r>
              <a:rPr lang="ko-KR" altLang="en-US" sz="2000" dirty="0" smtClean="0"/>
              <a:t>주소 정보 구조체를 가리키는 포인터</a:t>
            </a:r>
            <a:endParaRPr lang="en-US" altLang="ko-KR" sz="2000" dirty="0" smtClean="0"/>
          </a:p>
          <a:p>
            <a:pPr eaLnBrk="1" latinLnBrk="0" hangingPunct="1">
              <a:lnSpc>
                <a:spcPct val="90000"/>
              </a:lnSpc>
            </a:pPr>
            <a:endParaRPr lang="ko-KR" altLang="en-US" sz="2000" dirty="0" smtClean="0"/>
          </a:p>
          <a:p>
            <a:pPr eaLnBrk="1" latinLnBrk="0" hangingPunct="1">
              <a:lnSpc>
                <a:spcPct val="90000"/>
              </a:lnSpc>
            </a:pPr>
            <a:r>
              <a:rPr lang="en-US" altLang="ko-KR" sz="2000" dirty="0" err="1" smtClean="0"/>
              <a:t>socklen_t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addrlen</a:t>
            </a:r>
            <a:r>
              <a:rPr lang="en-US" altLang="ko-KR" sz="2000" dirty="0" smtClean="0"/>
              <a:t>; client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socket </a:t>
            </a:r>
            <a:r>
              <a:rPr lang="ko-KR" altLang="en-US" sz="2000" dirty="0" smtClean="0"/>
              <a:t>주소 정보 구조체의 길이</a:t>
            </a:r>
          </a:p>
        </p:txBody>
      </p:sp>
      <p:sp>
        <p:nvSpPr>
          <p:cNvPr id="51204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Socket : accept() system call</a:t>
            </a:r>
            <a:endParaRPr lang="ko-KR" altLang="en-US" dirty="0" smtClean="0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1024759" y="1143001"/>
            <a:ext cx="7567448" cy="1089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types.h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socket.h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ct val="90000"/>
              </a:lnSpc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accept(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sockfd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sockaddr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*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client_addr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socklen_t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*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addrlen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E0A30B22-F55A-4409-86B3-3E31FBA51093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19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idx="4294967295"/>
          </p:nvPr>
        </p:nvSpPr>
        <p:spPr>
          <a:xfrm>
            <a:off x="1083880" y="1285875"/>
            <a:ext cx="7388772" cy="2628626"/>
          </a:xfrm>
        </p:spPr>
        <p:txBody>
          <a:bodyPr>
            <a:normAutofit fontScale="92500" lnSpcReduction="10000"/>
          </a:bodyPr>
          <a:lstStyle/>
          <a:p>
            <a:pPr eaLnBrk="1" latinLnBrk="0" hangingPunct="1"/>
            <a:r>
              <a:rPr lang="en-US" altLang="ko-KR" sz="2000" dirty="0" smtClean="0"/>
              <a:t>Write() : </a:t>
            </a:r>
            <a:r>
              <a:rPr lang="ko-KR" altLang="en-US" sz="2000" dirty="0" smtClean="0"/>
              <a:t>소켓으로 데이터 보냄</a:t>
            </a:r>
            <a:endParaRPr lang="en-US" altLang="ko-KR" sz="2000" dirty="0" smtClean="0"/>
          </a:p>
          <a:p>
            <a:pPr eaLnBrk="1" latinLnBrk="0" hangingPunct="1"/>
            <a:endParaRPr lang="ko-KR" altLang="en-US" sz="2000" dirty="0" smtClean="0"/>
          </a:p>
          <a:p>
            <a:pPr eaLnBrk="1" latinLnBrk="0" hangingPunct="1"/>
            <a:r>
              <a:rPr lang="en-US" altLang="ko-KR" sz="2000" dirty="0" smtClean="0"/>
              <a:t>Read() : </a:t>
            </a:r>
            <a:r>
              <a:rPr lang="ko-KR" altLang="en-US" sz="2000" dirty="0" smtClean="0"/>
              <a:t>소켓으로부터 데이터 받음</a:t>
            </a:r>
            <a:endParaRPr lang="en-US" altLang="ko-KR" sz="2000" dirty="0" smtClean="0"/>
          </a:p>
          <a:p>
            <a:pPr eaLnBrk="1" latinLnBrk="0" hangingPunct="1"/>
            <a:endParaRPr lang="ko-KR" altLang="en-US" sz="2000" dirty="0" smtClean="0"/>
          </a:p>
          <a:p>
            <a:pPr eaLnBrk="1" latinLnBrk="0" hangingPunct="1"/>
            <a:r>
              <a:rPr lang="en-US" altLang="ko-KR" sz="2000" dirty="0" smtClean="0"/>
              <a:t>Send() : </a:t>
            </a:r>
            <a:r>
              <a:rPr lang="ko-KR" altLang="en-US" sz="2000" dirty="0" smtClean="0"/>
              <a:t>소켓으로 데이터 보냄 </a:t>
            </a:r>
            <a:endParaRPr lang="en-US" altLang="ko-KR" sz="2000" dirty="0" smtClean="0"/>
          </a:p>
          <a:p>
            <a:pPr lvl="1" latinLnBrk="0"/>
            <a:r>
              <a:rPr lang="en-US" altLang="ko-KR" sz="1600" dirty="0" smtClean="0"/>
              <a:t>(write</a:t>
            </a:r>
            <a:r>
              <a:rPr lang="ko-KR" altLang="en-US" sz="1600" dirty="0" smtClean="0"/>
              <a:t>와 유사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flag</a:t>
            </a:r>
            <a:r>
              <a:rPr lang="ko-KR" altLang="en-US" sz="1600" dirty="0" smtClean="0"/>
              <a:t> 한 개 더 사용 가능 </a:t>
            </a:r>
            <a:r>
              <a:rPr lang="en-US" altLang="ko-KR" sz="1600" dirty="0" smtClean="0"/>
              <a:t>– MSG_DONTROUTE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</a:t>
            </a:r>
          </a:p>
          <a:p>
            <a:pPr eaLnBrk="1" latinLnBrk="0" hangingPunct="1"/>
            <a:endParaRPr lang="ko-KR" altLang="en-US" sz="2000" dirty="0" smtClean="0"/>
          </a:p>
          <a:p>
            <a:pPr eaLnBrk="1" latinLnBrk="0" hangingPunct="1"/>
            <a:r>
              <a:rPr lang="en-US" altLang="ko-KR" sz="2000" dirty="0" err="1" smtClean="0"/>
              <a:t>Recv</a:t>
            </a:r>
            <a:r>
              <a:rPr lang="en-US" altLang="ko-KR" sz="2000" dirty="0" smtClean="0"/>
              <a:t>() : </a:t>
            </a:r>
            <a:r>
              <a:rPr lang="ko-KR" altLang="en-US" sz="2000" dirty="0" smtClean="0"/>
              <a:t>소켓으로부터 데이터 받음 </a:t>
            </a:r>
            <a:r>
              <a:rPr lang="en-US" altLang="ko-KR" sz="2000" dirty="0" smtClean="0"/>
              <a:t>(read</a:t>
            </a:r>
            <a:r>
              <a:rPr lang="ko-KR" altLang="en-US" sz="2000" dirty="0" smtClean="0"/>
              <a:t>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유사</a:t>
            </a:r>
            <a:r>
              <a:rPr lang="en-US" altLang="ko-KR" sz="2000" dirty="0" smtClean="0"/>
              <a:t>, flag 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)</a:t>
            </a:r>
            <a:endParaRPr lang="ko-KR" altLang="en-US" sz="2000" dirty="0" smtClean="0"/>
          </a:p>
        </p:txBody>
      </p:sp>
      <p:sp>
        <p:nvSpPr>
          <p:cNvPr id="52228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Socket :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스트림</a:t>
            </a:r>
            <a:r>
              <a:rPr lang="ko-KR" altLang="en-US" sz="2800" dirty="0" smtClean="0">
                <a:solidFill>
                  <a:srgbClr val="FF0000"/>
                </a:solidFill>
              </a:rPr>
              <a:t> 소켓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이용시</a:t>
            </a:r>
            <a:r>
              <a:rPr lang="ko-KR" altLang="en-US" sz="2800" dirty="0" smtClean="0">
                <a:solidFill>
                  <a:srgbClr val="FF0000"/>
                </a:solidFill>
              </a:rPr>
              <a:t> 데이터 보내고 받기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altLang="ko-KR" sz="3200">
                <a:latin typeface="Castellar" pitchFamily="18" charset="0"/>
              </a:rPr>
              <a:t>Sockets Programming</a:t>
            </a:r>
          </a:p>
        </p:txBody>
      </p:sp>
      <p:graphicFrame>
        <p:nvGraphicFramePr>
          <p:cNvPr id="45056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85852" y="1371600"/>
          <a:ext cx="6581795" cy="5057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Microsoft ClipArt Gallery" r:id="rId3" imgW="3987720" imgH="3136680" progId="">
                  <p:embed/>
                </p:oleObj>
              </mc:Choice>
              <mc:Fallback>
                <p:oleObj name="Microsoft ClipArt Gallery" r:id="rId3" imgW="3987720" imgH="313668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371600"/>
                        <a:ext cx="6581795" cy="5057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64" name="AutoShape 4"/>
          <p:cNvSpPr>
            <a:spLocks noChangeArrowheads="1"/>
          </p:cNvSpPr>
          <p:nvPr/>
        </p:nvSpPr>
        <p:spPr bwMode="auto">
          <a:xfrm>
            <a:off x="6489700" y="1536700"/>
            <a:ext cx="1955800" cy="804333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eaLnBrk="0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b="0">
                <a:solidFill>
                  <a:schemeClr val="bg1"/>
                </a:solidFill>
                <a:latin typeface="Arial" charset="0"/>
              </a:rPr>
              <a:t>Socket to me!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164388" y="6500834"/>
            <a:ext cx="1944687" cy="2159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page </a:t>
            </a:r>
            <a:fld id="{A6B0F2CE-AAC0-471E-8D58-15C92C9B1F2A}" type="slidenum">
              <a:rPr lang="en-US" altLang="ko-KR"/>
              <a:pPr/>
              <a:t>2</a:t>
            </a:fld>
            <a:r>
              <a:rPr lang="en-US" altLang="ko-KR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C76AA3A4-EAD8-426A-96BE-44C2AE548EA2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20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3251" name="내용 개체 틀 2"/>
          <p:cNvSpPr>
            <a:spLocks noGrp="1"/>
          </p:cNvSpPr>
          <p:nvPr>
            <p:ph idx="4294967295"/>
          </p:nvPr>
        </p:nvSpPr>
        <p:spPr>
          <a:xfrm>
            <a:off x="1024759" y="2500306"/>
            <a:ext cx="7388772" cy="3367290"/>
          </a:xfrm>
        </p:spPr>
        <p:txBody>
          <a:bodyPr/>
          <a:lstStyle/>
          <a:p>
            <a:pPr eaLnBrk="1" hangingPunct="1"/>
            <a:r>
              <a:rPr lang="ko-KR" altLang="en-US" sz="2000" dirty="0" smtClean="0"/>
              <a:t>정상 </a:t>
            </a:r>
            <a:r>
              <a:rPr lang="ko-KR" altLang="en-US" sz="2000" dirty="0" err="1" smtClean="0"/>
              <a:t>종료시</a:t>
            </a:r>
            <a:r>
              <a:rPr lang="ko-KR" altLang="en-US" sz="2000" dirty="0" smtClean="0"/>
              <a:t> 실제 보낸 바이트 수를 반환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에러시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-1 </a:t>
            </a:r>
            <a:r>
              <a:rPr lang="ko-KR" altLang="en-US" sz="2000" dirty="0" smtClean="0"/>
              <a:t>반환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sockfd</a:t>
            </a:r>
            <a:r>
              <a:rPr lang="en-US" altLang="ko-KR" sz="2000" dirty="0" smtClean="0"/>
              <a:t>; accept</a:t>
            </a:r>
            <a:r>
              <a:rPr lang="ko-KR" altLang="en-US" sz="2000" dirty="0" smtClean="0"/>
              <a:t>로 반환된 파일 </a:t>
            </a:r>
            <a:r>
              <a:rPr lang="ko-KR" altLang="en-US" sz="2000" dirty="0" err="1" smtClean="0"/>
              <a:t>디스크립터를</a:t>
            </a:r>
            <a:r>
              <a:rPr lang="ko-KR" altLang="en-US" sz="2000" dirty="0" smtClean="0"/>
              <a:t> 지정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smtClean="0"/>
              <a:t>const void *</a:t>
            </a:r>
            <a:r>
              <a:rPr lang="en-US" altLang="ko-KR" sz="2000" dirty="0" err="1" smtClean="0"/>
              <a:t>buf</a:t>
            </a:r>
            <a:r>
              <a:rPr lang="en-US" altLang="ko-KR" sz="2000" dirty="0" smtClean="0"/>
              <a:t>; </a:t>
            </a:r>
            <a:r>
              <a:rPr lang="ko-KR" altLang="en-US" sz="2000" dirty="0" smtClean="0"/>
              <a:t>송신 버퍼의 시작 주소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err="1" smtClean="0"/>
              <a:t>size_t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len</a:t>
            </a:r>
            <a:r>
              <a:rPr lang="en-US" altLang="ko-KR" sz="2000" dirty="0" smtClean="0"/>
              <a:t>; </a:t>
            </a:r>
            <a:r>
              <a:rPr lang="ko-KR" altLang="en-US" sz="2000" dirty="0" smtClean="0"/>
              <a:t>송신 데이터의 길이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flags; </a:t>
            </a:r>
            <a:r>
              <a:rPr lang="ko-KR" altLang="en-US" sz="2000" dirty="0" smtClean="0"/>
              <a:t>송신 옵션</a:t>
            </a:r>
          </a:p>
        </p:txBody>
      </p:sp>
      <p:sp>
        <p:nvSpPr>
          <p:cNvPr id="53252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Socket : send() system call</a:t>
            </a:r>
            <a:endParaRPr lang="ko-KR" altLang="en-US" dirty="0" smtClean="0"/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1024759" y="1143001"/>
            <a:ext cx="7567448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types.h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socket.h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send(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sockfd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const void *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buf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size_t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len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flags)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840B0613-6184-49E9-9AA9-110CD8837D6F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21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4275" name="내용 개체 틀 2"/>
          <p:cNvSpPr>
            <a:spLocks noGrp="1"/>
          </p:cNvSpPr>
          <p:nvPr>
            <p:ph idx="4294967295"/>
          </p:nvPr>
        </p:nvSpPr>
        <p:spPr>
          <a:xfrm>
            <a:off x="1024759" y="2500306"/>
            <a:ext cx="7388772" cy="3367290"/>
          </a:xfrm>
        </p:spPr>
        <p:txBody>
          <a:bodyPr/>
          <a:lstStyle/>
          <a:p>
            <a:pPr eaLnBrk="1" hangingPunct="1"/>
            <a:r>
              <a:rPr lang="ko-KR" altLang="en-US" sz="2000" dirty="0" smtClean="0"/>
              <a:t>정상 </a:t>
            </a:r>
            <a:r>
              <a:rPr lang="ko-KR" altLang="en-US" sz="2000" dirty="0" err="1" smtClean="0"/>
              <a:t>종료시</a:t>
            </a:r>
            <a:r>
              <a:rPr lang="ko-KR" altLang="en-US" sz="2000" dirty="0" smtClean="0"/>
              <a:t> 실제 받은 바이트 수를 반환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에러시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-1 </a:t>
            </a:r>
            <a:r>
              <a:rPr lang="ko-KR" altLang="en-US" sz="2000" dirty="0" smtClean="0"/>
              <a:t>반환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sockfd</a:t>
            </a:r>
            <a:r>
              <a:rPr lang="en-US" altLang="ko-KR" sz="2000" dirty="0" smtClean="0"/>
              <a:t>; accept</a:t>
            </a:r>
            <a:r>
              <a:rPr lang="ko-KR" altLang="en-US" sz="2000" dirty="0" smtClean="0"/>
              <a:t>로 반환된 파일 </a:t>
            </a:r>
            <a:r>
              <a:rPr lang="ko-KR" altLang="en-US" sz="2000" dirty="0" err="1" smtClean="0"/>
              <a:t>디스크립터를</a:t>
            </a:r>
            <a:r>
              <a:rPr lang="ko-KR" altLang="en-US" sz="2000" dirty="0" smtClean="0"/>
              <a:t> 지정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smtClean="0"/>
              <a:t>void *</a:t>
            </a:r>
            <a:r>
              <a:rPr lang="en-US" altLang="ko-KR" sz="2000" dirty="0" err="1" smtClean="0"/>
              <a:t>buf</a:t>
            </a:r>
            <a:r>
              <a:rPr lang="en-US" altLang="ko-KR" sz="2000" dirty="0" smtClean="0"/>
              <a:t>; </a:t>
            </a:r>
            <a:r>
              <a:rPr lang="ko-KR" altLang="en-US" sz="2000" dirty="0" smtClean="0"/>
              <a:t>수신 버퍼의 시작 주소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err="1" smtClean="0"/>
              <a:t>size_t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len</a:t>
            </a:r>
            <a:r>
              <a:rPr lang="en-US" altLang="ko-KR" sz="2000" dirty="0" smtClean="0"/>
              <a:t>; </a:t>
            </a:r>
            <a:r>
              <a:rPr lang="ko-KR" altLang="en-US" sz="2000" dirty="0" smtClean="0"/>
              <a:t>수신 데이터의 길이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flags; </a:t>
            </a:r>
            <a:r>
              <a:rPr lang="ko-KR" altLang="en-US" sz="2000" dirty="0" smtClean="0"/>
              <a:t>수신 옵션</a:t>
            </a:r>
          </a:p>
        </p:txBody>
      </p:sp>
      <p:sp>
        <p:nvSpPr>
          <p:cNvPr id="54276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Socket : </a:t>
            </a:r>
            <a:r>
              <a:rPr lang="en-US" altLang="ko-KR" dirty="0" err="1" smtClean="0"/>
              <a:t>recv</a:t>
            </a:r>
            <a:r>
              <a:rPr lang="en-US" altLang="ko-KR" dirty="0" smtClean="0"/>
              <a:t>() system call</a:t>
            </a:r>
            <a:endParaRPr lang="ko-KR" altLang="en-US" dirty="0" smtClean="0"/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1024759" y="1143001"/>
            <a:ext cx="7567448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types.h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socket.h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recv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sockfd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void *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buf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size_t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len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flags)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14BBA6E9-C213-4F36-A9DE-5FF77230C8C4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22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5299" name="내용 개체 틀 2"/>
          <p:cNvSpPr>
            <a:spLocks noGrp="1"/>
          </p:cNvSpPr>
          <p:nvPr>
            <p:ph idx="4294967295"/>
          </p:nvPr>
        </p:nvSpPr>
        <p:spPr>
          <a:xfrm>
            <a:off x="1083880" y="1285875"/>
            <a:ext cx="7388772" cy="1151298"/>
          </a:xfrm>
        </p:spPr>
        <p:txBody>
          <a:bodyPr/>
          <a:lstStyle/>
          <a:p>
            <a:pPr eaLnBrk="1" hangingPunct="1"/>
            <a:r>
              <a:rPr lang="en-US" altLang="ko-KR" sz="2000" dirty="0" err="1" smtClean="0"/>
              <a:t>Sendto</a:t>
            </a:r>
            <a:r>
              <a:rPr lang="en-US" altLang="ko-KR" sz="2000" dirty="0" smtClean="0"/>
              <a:t>() : </a:t>
            </a:r>
            <a:r>
              <a:rPr lang="ko-KR" altLang="en-US" sz="2000" dirty="0" smtClean="0"/>
              <a:t>소켓으로 데이터 보냄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err="1" smtClean="0"/>
              <a:t>Recvfrom</a:t>
            </a:r>
            <a:r>
              <a:rPr lang="en-US" altLang="ko-KR" sz="2000" dirty="0" smtClean="0"/>
              <a:t>() : </a:t>
            </a:r>
            <a:r>
              <a:rPr lang="ko-KR" altLang="en-US" sz="2000" dirty="0" smtClean="0"/>
              <a:t>소켓에서 데이터 받음</a:t>
            </a:r>
          </a:p>
        </p:txBody>
      </p:sp>
      <p:sp>
        <p:nvSpPr>
          <p:cNvPr id="55300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 Socket : </a:t>
            </a:r>
            <a:r>
              <a:rPr lang="ko-KR" altLang="en-US" sz="2400" dirty="0" err="1" smtClean="0"/>
              <a:t>데이터그램</a:t>
            </a:r>
            <a:r>
              <a:rPr lang="ko-KR" altLang="en-US" sz="2400" dirty="0" smtClean="0"/>
              <a:t> 소켓 </a:t>
            </a:r>
            <a:r>
              <a:rPr lang="ko-KR" altLang="en-US" sz="2400" dirty="0" err="1" smtClean="0"/>
              <a:t>이용시</a:t>
            </a:r>
            <a:r>
              <a:rPr lang="ko-KR" altLang="en-US" sz="2400" dirty="0" smtClean="0"/>
              <a:t> 데이터 보내고 받기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EF3B803B-032D-45FD-8E6D-5A6D94E8DB4B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23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6323" name="내용 개체 틀 2"/>
          <p:cNvSpPr>
            <a:spLocks noGrp="1"/>
          </p:cNvSpPr>
          <p:nvPr>
            <p:ph idx="4294967295"/>
          </p:nvPr>
        </p:nvSpPr>
        <p:spPr>
          <a:xfrm>
            <a:off x="1024759" y="2850052"/>
            <a:ext cx="7388772" cy="2936402"/>
          </a:xfrm>
        </p:spPr>
        <p:txBody>
          <a:bodyPr>
            <a:normAutofit fontScale="92500"/>
          </a:bodyPr>
          <a:lstStyle/>
          <a:p>
            <a:pPr eaLnBrk="1" latinLnBrk="0" hangingPunct="1"/>
            <a:r>
              <a:rPr lang="ko-KR" altLang="en-US" sz="2000" dirty="0" smtClean="0"/>
              <a:t>정상 </a:t>
            </a:r>
            <a:r>
              <a:rPr lang="ko-KR" altLang="en-US" sz="2000" dirty="0" err="1" smtClean="0"/>
              <a:t>종료시</a:t>
            </a:r>
            <a:r>
              <a:rPr lang="ko-KR" altLang="en-US" sz="2000" dirty="0" smtClean="0"/>
              <a:t> 실제 보낸 바이트 수를 반환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에러시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-1 </a:t>
            </a:r>
            <a:r>
              <a:rPr lang="ko-KR" altLang="en-US" sz="2000" dirty="0" smtClean="0"/>
              <a:t>반환</a:t>
            </a:r>
          </a:p>
          <a:p>
            <a:pPr eaLnBrk="1" latinLnBrk="0" hangingPunct="1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sockfd</a:t>
            </a:r>
            <a:r>
              <a:rPr lang="en-US" altLang="ko-KR" sz="2000" dirty="0" smtClean="0"/>
              <a:t>; accept</a:t>
            </a:r>
            <a:r>
              <a:rPr lang="ko-KR" altLang="en-US" sz="2000" dirty="0" smtClean="0"/>
              <a:t>로 반환된 파일 </a:t>
            </a:r>
            <a:r>
              <a:rPr lang="ko-KR" altLang="en-US" sz="2000" dirty="0" err="1" smtClean="0"/>
              <a:t>디스크립터를</a:t>
            </a:r>
            <a:r>
              <a:rPr lang="ko-KR" altLang="en-US" sz="2000" dirty="0" smtClean="0"/>
              <a:t> 지정</a:t>
            </a:r>
          </a:p>
          <a:p>
            <a:pPr eaLnBrk="1" latinLnBrk="0" hangingPunct="1"/>
            <a:r>
              <a:rPr lang="en-US" altLang="ko-KR" sz="2000" dirty="0" smtClean="0"/>
              <a:t>const void *</a:t>
            </a:r>
            <a:r>
              <a:rPr lang="en-US" altLang="ko-KR" sz="2000" dirty="0" err="1" smtClean="0"/>
              <a:t>buf</a:t>
            </a:r>
            <a:r>
              <a:rPr lang="en-US" altLang="ko-KR" sz="2000" dirty="0" smtClean="0"/>
              <a:t>; </a:t>
            </a:r>
            <a:r>
              <a:rPr lang="ko-KR" altLang="en-US" sz="2000" dirty="0" smtClean="0"/>
              <a:t>송신 버퍼의 시작 주소</a:t>
            </a:r>
          </a:p>
          <a:p>
            <a:pPr eaLnBrk="1" latinLnBrk="0" hangingPunct="1"/>
            <a:r>
              <a:rPr lang="en-US" altLang="ko-KR" sz="2000" dirty="0" err="1" smtClean="0"/>
              <a:t>size_t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len</a:t>
            </a:r>
            <a:r>
              <a:rPr lang="en-US" altLang="ko-KR" sz="2000" dirty="0" smtClean="0"/>
              <a:t>; </a:t>
            </a:r>
            <a:r>
              <a:rPr lang="ko-KR" altLang="en-US" sz="2000" dirty="0" smtClean="0"/>
              <a:t>송신 데이터의 길이</a:t>
            </a:r>
          </a:p>
          <a:p>
            <a:pPr eaLnBrk="1" latinLnBrk="0" hangingPunct="1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flags; </a:t>
            </a:r>
            <a:r>
              <a:rPr lang="ko-KR" altLang="en-US" sz="2000" dirty="0" smtClean="0"/>
              <a:t>송신 옵션 </a:t>
            </a:r>
          </a:p>
          <a:p>
            <a:pPr latinLnBrk="0"/>
            <a:r>
              <a:rPr lang="en-US" altLang="ko-KR" sz="2200" dirty="0" smtClean="0"/>
              <a:t>const </a:t>
            </a:r>
            <a:r>
              <a:rPr lang="en-US" altLang="ko-KR" sz="2200" dirty="0" err="1" smtClean="0"/>
              <a:t>struct</a:t>
            </a: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sockaddr</a:t>
            </a:r>
            <a:r>
              <a:rPr lang="en-US" altLang="ko-KR" sz="2200" dirty="0" smtClean="0"/>
              <a:t> *to; </a:t>
            </a:r>
            <a:r>
              <a:rPr lang="ko-KR" altLang="en-US" sz="2200" dirty="0" smtClean="0"/>
              <a:t>받을 곳의 소켓 주소 정보 구조체를 가리키는 포인터</a:t>
            </a:r>
          </a:p>
          <a:p>
            <a:pPr latinLnBrk="0"/>
            <a:r>
              <a:rPr lang="en-US" altLang="ko-KR" sz="2200" dirty="0" err="1" smtClean="0"/>
              <a:t>socklen_t</a:t>
            </a: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tolen</a:t>
            </a:r>
            <a:r>
              <a:rPr lang="en-US" altLang="ko-KR" sz="2200" dirty="0" smtClean="0"/>
              <a:t>; </a:t>
            </a:r>
            <a:r>
              <a:rPr lang="ko-KR" altLang="en-US" sz="2200" dirty="0" smtClean="0"/>
              <a:t>받을 곳의 소켓 주소 정보 구조체의 길이</a:t>
            </a:r>
          </a:p>
        </p:txBody>
      </p:sp>
      <p:sp>
        <p:nvSpPr>
          <p:cNvPr id="56324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Socket : </a:t>
            </a:r>
            <a:r>
              <a:rPr lang="en-US" altLang="ko-KR" dirty="0" err="1" smtClean="0"/>
              <a:t>sendto</a:t>
            </a:r>
            <a:r>
              <a:rPr lang="en-US" altLang="ko-KR" dirty="0" smtClean="0"/>
              <a:t>() system call</a:t>
            </a:r>
            <a:endParaRPr lang="ko-KR" altLang="en-US" dirty="0" smtClean="0"/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1024759" y="1143000"/>
            <a:ext cx="7567448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types.h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socket.h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sendto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sockfd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const void *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buf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size_t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len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flags, const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sockaddr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*to,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socklen_t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tolen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A2143680-1E53-4B96-A18B-59CE45FDEA14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24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7347" name="내용 개체 틀 2"/>
          <p:cNvSpPr>
            <a:spLocks noGrp="1"/>
          </p:cNvSpPr>
          <p:nvPr>
            <p:ph idx="4294967295"/>
          </p:nvPr>
        </p:nvSpPr>
        <p:spPr>
          <a:xfrm>
            <a:off x="1024759" y="2714620"/>
            <a:ext cx="7388772" cy="269018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smtClean="0"/>
              <a:t>정상 </a:t>
            </a:r>
            <a:r>
              <a:rPr lang="ko-KR" altLang="en-US" sz="2000" dirty="0" err="1" smtClean="0"/>
              <a:t>종료시</a:t>
            </a:r>
            <a:r>
              <a:rPr lang="ko-KR" altLang="en-US" sz="2000" dirty="0" smtClean="0"/>
              <a:t> 실제 받은 바이트 수를 반환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에러시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-1 </a:t>
            </a:r>
            <a:r>
              <a:rPr lang="ko-KR" altLang="en-US" sz="2000" dirty="0" smtClean="0"/>
              <a:t>반환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sockfd</a:t>
            </a:r>
            <a:r>
              <a:rPr lang="en-US" altLang="ko-KR" sz="2000" dirty="0" smtClean="0"/>
              <a:t>; accept</a:t>
            </a:r>
            <a:r>
              <a:rPr lang="ko-KR" altLang="en-US" sz="2000" dirty="0" smtClean="0"/>
              <a:t>로 반환된 파일 </a:t>
            </a:r>
            <a:r>
              <a:rPr lang="ko-KR" altLang="en-US" sz="2000" dirty="0" err="1" smtClean="0"/>
              <a:t>디스크립터를</a:t>
            </a:r>
            <a:r>
              <a:rPr lang="ko-KR" altLang="en-US" sz="2000" dirty="0" smtClean="0"/>
              <a:t> 지정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void *</a:t>
            </a:r>
            <a:r>
              <a:rPr lang="en-US" altLang="ko-KR" sz="2000" dirty="0" err="1" smtClean="0"/>
              <a:t>buf</a:t>
            </a:r>
            <a:r>
              <a:rPr lang="en-US" altLang="ko-KR" sz="2000" dirty="0" smtClean="0"/>
              <a:t>; </a:t>
            </a:r>
            <a:r>
              <a:rPr lang="ko-KR" altLang="en-US" sz="2000" dirty="0" smtClean="0"/>
              <a:t>수신 버퍼의 시작 주소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err="1" smtClean="0"/>
              <a:t>size_t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len</a:t>
            </a:r>
            <a:r>
              <a:rPr lang="en-US" altLang="ko-KR" sz="2000" dirty="0" smtClean="0"/>
              <a:t>; </a:t>
            </a:r>
            <a:r>
              <a:rPr lang="ko-KR" altLang="en-US" sz="2000" dirty="0" smtClean="0"/>
              <a:t>수신 데이터의 길이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flags; </a:t>
            </a:r>
            <a:r>
              <a:rPr lang="ko-KR" altLang="en-US" sz="2000" dirty="0" smtClean="0"/>
              <a:t>수신 옵션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err="1" smtClean="0"/>
              <a:t>struct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sockaddr</a:t>
            </a:r>
            <a:r>
              <a:rPr lang="en-US" altLang="ko-KR" sz="2000" dirty="0" smtClean="0"/>
              <a:t> *from; </a:t>
            </a:r>
            <a:r>
              <a:rPr lang="ko-KR" altLang="en-US" sz="2000" dirty="0" smtClean="0"/>
              <a:t>보낸 곳의 소켓 주소 정보 구조체를 가리키는 포인터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err="1" smtClean="0"/>
              <a:t>socklen_t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fromlen</a:t>
            </a:r>
            <a:r>
              <a:rPr lang="en-US" altLang="ko-KR" sz="2000" dirty="0" smtClean="0"/>
              <a:t>; </a:t>
            </a:r>
            <a:r>
              <a:rPr lang="ko-KR" altLang="en-US" sz="2000" dirty="0" smtClean="0"/>
              <a:t>보낸 곳의 소켓 주소 정보 구조체의 길이 </a:t>
            </a:r>
            <a:r>
              <a:rPr lang="ko-KR" altLang="en-US" sz="2000" dirty="0" err="1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가리키는 포인터</a:t>
            </a:r>
          </a:p>
        </p:txBody>
      </p:sp>
      <p:sp>
        <p:nvSpPr>
          <p:cNvPr id="57348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Socket : </a:t>
            </a:r>
            <a:r>
              <a:rPr lang="en-US" altLang="ko-KR" dirty="0" err="1" smtClean="0"/>
              <a:t>recvfrom</a:t>
            </a:r>
            <a:r>
              <a:rPr lang="en-US" altLang="ko-KR" dirty="0" smtClean="0"/>
              <a:t>() system call</a:t>
            </a:r>
            <a:endParaRPr lang="ko-KR" altLang="en-US" dirty="0" smtClean="0"/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1024759" y="1143000"/>
            <a:ext cx="7567448" cy="13388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types.h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socket.h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ct val="90000"/>
              </a:lnSpc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recvfrom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sockfd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void *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buf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size_t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len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flags,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sockaddr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*from,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socklen_t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*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fromlen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7C1B00CE-63CA-4000-A90A-B942355A73C1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25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8371" name="내용 개체 틀 2"/>
          <p:cNvSpPr>
            <a:spLocks noGrp="1"/>
          </p:cNvSpPr>
          <p:nvPr>
            <p:ph idx="4294967295"/>
          </p:nvPr>
        </p:nvSpPr>
        <p:spPr>
          <a:xfrm>
            <a:off x="1024759" y="1214438"/>
            <a:ext cx="7388772" cy="2050006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sz="2000" dirty="0" smtClean="0"/>
              <a:t>Socket() </a:t>
            </a:r>
            <a:r>
              <a:rPr lang="ko-KR" altLang="en-US" sz="2000" dirty="0" smtClean="0"/>
              <a:t>시스템 호출을 이용하여 간단한 메시지를 교환하는 </a:t>
            </a:r>
            <a:r>
              <a:rPr lang="en-US" altLang="ko-KR" sz="2000" dirty="0" smtClean="0"/>
              <a:t>client/server </a:t>
            </a:r>
            <a:r>
              <a:rPr lang="ko-KR" altLang="en-US" sz="2000" dirty="0" smtClean="0"/>
              <a:t>프로그램을 작성하라 </a:t>
            </a:r>
            <a:r>
              <a:rPr lang="en-US" altLang="ko-KR" sz="2000" dirty="0" smtClean="0"/>
              <a:t>:</a:t>
            </a:r>
          </a:p>
          <a:p>
            <a:pPr lvl="1" eaLnBrk="1" hangingPunct="1"/>
            <a:r>
              <a:rPr lang="en-US" altLang="ko-KR" sz="1800" dirty="0" smtClean="0">
                <a:solidFill>
                  <a:srgbClr val="FF0000"/>
                </a:solidFill>
              </a:rPr>
              <a:t>Domain</a:t>
            </a:r>
            <a:r>
              <a:rPr lang="ko-KR" altLang="en-US" sz="1800" dirty="0" smtClean="0">
                <a:solidFill>
                  <a:srgbClr val="FF0000"/>
                </a:solidFill>
              </a:rPr>
              <a:t>은 </a:t>
            </a:r>
            <a:r>
              <a:rPr lang="en-US" altLang="ko-KR" sz="1800" dirty="0" smtClean="0">
                <a:solidFill>
                  <a:srgbClr val="FF0000"/>
                </a:solidFill>
              </a:rPr>
              <a:t>PF_UNIX, socket type</a:t>
            </a:r>
            <a:r>
              <a:rPr lang="ko-KR" altLang="en-US" sz="1800" dirty="0" smtClean="0">
                <a:solidFill>
                  <a:srgbClr val="FF0000"/>
                </a:solidFill>
              </a:rPr>
              <a:t>은 </a:t>
            </a:r>
            <a:r>
              <a:rPr lang="en-US" altLang="ko-KR" sz="1800" dirty="0" smtClean="0">
                <a:solidFill>
                  <a:srgbClr val="FF0000"/>
                </a:solidFill>
              </a:rPr>
              <a:t>SOCK_DGRAM, </a:t>
            </a:r>
            <a:r>
              <a:rPr lang="ko-KR" altLang="en-US" sz="1800" dirty="0" smtClean="0">
                <a:solidFill>
                  <a:srgbClr val="FF0000"/>
                </a:solidFill>
              </a:rPr>
              <a:t>프로토콜은 </a:t>
            </a:r>
            <a:r>
              <a:rPr lang="en-US" altLang="ko-KR" sz="1800" dirty="0" smtClean="0">
                <a:solidFill>
                  <a:srgbClr val="FF0000"/>
                </a:solidFill>
              </a:rPr>
              <a:t>0</a:t>
            </a:r>
            <a:r>
              <a:rPr lang="ko-KR" altLang="en-US" sz="1800" dirty="0" smtClean="0">
                <a:solidFill>
                  <a:srgbClr val="FF0000"/>
                </a:solidFill>
              </a:rPr>
              <a:t>을 이용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ko-KR" altLang="en-US" sz="1800" smtClean="0">
                <a:solidFill>
                  <a:srgbClr val="FF0000"/>
                </a:solidFill>
              </a:rPr>
              <a:t>네트워크가 아니라 단일 유닉스 시스템 내에서</a:t>
            </a:r>
            <a:r>
              <a:rPr lang="en-US" altLang="ko-KR" sz="1800" smtClean="0">
                <a:solidFill>
                  <a:srgbClr val="FF0000"/>
                </a:solidFill>
              </a:rPr>
              <a:t>)</a:t>
            </a:r>
            <a:endParaRPr lang="ko-KR" altLang="en-US" sz="18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 sz="1800" dirty="0" smtClean="0"/>
              <a:t>교환할 간단한 메시지는 </a:t>
            </a:r>
            <a:r>
              <a:rPr lang="ko-KR" altLang="en-US" sz="1800" dirty="0" smtClean="0">
                <a:latin typeface="Times New Roman" pitchFamily="18" charset="0"/>
              </a:rPr>
              <a:t>“</a:t>
            </a:r>
            <a:r>
              <a:rPr lang="en-US" altLang="ko-KR" sz="1800" dirty="0" smtClean="0"/>
              <a:t>This is a message from the client</a:t>
            </a:r>
            <a:r>
              <a:rPr lang="en-US" altLang="ko-KR" sz="1800" dirty="0" smtClean="0">
                <a:latin typeface="Times New Roman" pitchFamily="18" charset="0"/>
              </a:rPr>
              <a:t>”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800" dirty="0" smtClean="0"/>
              <a:t>서버 프로그램은 다음 페이지에 나와 있음</a:t>
            </a:r>
          </a:p>
          <a:p>
            <a:pPr lvl="1" eaLnBrk="1" hangingPunct="1"/>
            <a:r>
              <a:rPr lang="en-US" altLang="ko-KR" sz="1800" dirty="0" smtClean="0"/>
              <a:t>Client </a:t>
            </a:r>
            <a:r>
              <a:rPr lang="ko-KR" altLang="en-US" sz="1800" dirty="0" smtClean="0"/>
              <a:t>프로그램을 작성할 것</a:t>
            </a:r>
            <a:endParaRPr lang="en-US" altLang="ko-KR" sz="1800" dirty="0" smtClean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r>
              <a:rPr lang="en-US" altLang="ko-KR" sz="1800" dirty="0" err="1" smtClean="0"/>
              <a:t>turnin</a:t>
            </a:r>
            <a:r>
              <a:rPr lang="en-US" altLang="ko-KR" sz="1800" dirty="0" smtClean="0"/>
              <a:t> lab13 </a:t>
            </a:r>
            <a:r>
              <a:rPr lang="en-US" altLang="ko-KR" sz="1800" dirty="0" err="1" smtClean="0"/>
              <a:t>socket_lab.c</a:t>
            </a:r>
            <a:endParaRPr lang="ko-KR" altLang="en-US" sz="1800" dirty="0" smtClean="0"/>
          </a:p>
        </p:txBody>
      </p:sp>
      <p:sp>
        <p:nvSpPr>
          <p:cNvPr id="58372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Lab #13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2EB894F3-5838-49D5-96C5-60B777124219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26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9395" name="내용 개체 틀 2"/>
          <p:cNvSpPr>
            <a:spLocks noGrp="1"/>
          </p:cNvSpPr>
          <p:nvPr>
            <p:ph idx="4294967295"/>
          </p:nvPr>
        </p:nvSpPr>
        <p:spPr>
          <a:xfrm>
            <a:off x="965639" y="1198563"/>
            <a:ext cx="7388772" cy="50165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% cat </a:t>
            </a:r>
            <a:r>
              <a:rPr lang="en-US" altLang="ko-KR" sz="1400" dirty="0" err="1" smtClean="0"/>
              <a:t>serv.c</a:t>
            </a:r>
            <a:endParaRPr lang="en-US" altLang="ko-KR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#include &lt;sys/</a:t>
            </a:r>
            <a:r>
              <a:rPr lang="en-US" altLang="ko-KR" sz="1400" dirty="0" err="1" smtClean="0"/>
              <a:t>types.h</a:t>
            </a:r>
            <a:r>
              <a:rPr lang="en-US" altLang="ko-KR" sz="140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#include &lt;sys/</a:t>
            </a:r>
            <a:r>
              <a:rPr lang="en-US" altLang="ko-KR" sz="1400" dirty="0" err="1" smtClean="0"/>
              <a:t>socket.h</a:t>
            </a:r>
            <a:r>
              <a:rPr lang="en-US" altLang="ko-KR" sz="140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#include &lt;sys/</a:t>
            </a:r>
            <a:r>
              <a:rPr lang="en-US" altLang="ko-KR" sz="1400" dirty="0" err="1" smtClean="0"/>
              <a:t>un.h</a:t>
            </a:r>
            <a:r>
              <a:rPr lang="en-US" altLang="ko-KR" sz="140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stdio.h</a:t>
            </a:r>
            <a:r>
              <a:rPr lang="en-US" altLang="ko-KR" sz="140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#define NAME </a:t>
            </a:r>
            <a:r>
              <a:rPr lang="en-US" altLang="ko-KR" sz="1400" dirty="0" smtClean="0">
                <a:latin typeface="Times New Roman" pitchFamily="18" charset="0"/>
              </a:rPr>
              <a:t>“</a:t>
            </a:r>
            <a:r>
              <a:rPr lang="en-US" altLang="ko-KR" sz="1400" dirty="0" smtClean="0"/>
              <a:t>socket</a:t>
            </a:r>
            <a:r>
              <a:rPr lang="en-US" altLang="ko-KR" sz="1400" dirty="0" smtClean="0">
                <a:latin typeface="Times New Roman" pitchFamily="18" charset="0"/>
              </a:rPr>
              <a:t>”</a:t>
            </a:r>
            <a:endParaRPr lang="en-US" altLang="ko-KR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main()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	sock, length, </a:t>
            </a:r>
            <a:r>
              <a:rPr lang="en-US" altLang="ko-KR" sz="1400" dirty="0" err="1" smtClean="0"/>
              <a:t>fromlen</a:t>
            </a:r>
            <a:r>
              <a:rPr lang="en-US" altLang="ko-KR" sz="14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sockaddr_un</a:t>
            </a:r>
            <a:r>
              <a:rPr lang="en-US" altLang="ko-KR" sz="1400" dirty="0" smtClean="0"/>
              <a:t> name, from;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	char </a:t>
            </a:r>
            <a:r>
              <a:rPr lang="en-US" altLang="ko-KR" sz="1400" dirty="0" err="1" smtClean="0"/>
              <a:t>buf</a:t>
            </a:r>
            <a:r>
              <a:rPr lang="en-US" altLang="ko-KR" sz="1400" dirty="0" smtClean="0"/>
              <a:t>[1024];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	sock=socket(PF_UNIX, SOCK_DGRAM, 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name.sun_family</a:t>
            </a:r>
            <a:r>
              <a:rPr lang="en-US" altLang="ko-KR" sz="1400" dirty="0" smtClean="0"/>
              <a:t>=PF_UNIX;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strcpy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name.sun_path</a:t>
            </a:r>
            <a:r>
              <a:rPr lang="en-US" altLang="ko-KR" sz="1400" dirty="0" smtClean="0"/>
              <a:t>, NAME);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	bind(sock, (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sockaddr</a:t>
            </a:r>
            <a:r>
              <a:rPr lang="en-US" altLang="ko-KR" sz="1400" dirty="0" smtClean="0"/>
              <a:t> *)&amp;name, </a:t>
            </a:r>
            <a:r>
              <a:rPr lang="en-US" altLang="ko-KR" sz="1400" dirty="0" err="1" smtClean="0"/>
              <a:t>sizeof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sockaddr_un</a:t>
            </a:r>
            <a:r>
              <a:rPr lang="en-US" altLang="ko-KR" sz="1400" dirty="0" smtClean="0"/>
              <a:t>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latin typeface="Times New Roman" pitchFamily="18" charset="0"/>
              </a:rPr>
              <a:t>“</a:t>
            </a:r>
            <a:r>
              <a:rPr lang="en-US" altLang="ko-KR" sz="1400" dirty="0" smtClean="0"/>
              <a:t>socket</a:t>
            </a:r>
            <a:r>
              <a:rPr lang="en-US" altLang="ko-KR" sz="1400" dirty="0" smtClean="0">
                <a:sym typeface="Wingdings" pitchFamily="2" charset="2"/>
              </a:rPr>
              <a:t>%s\n</a:t>
            </a:r>
            <a:r>
              <a:rPr lang="en-US" altLang="ko-KR" sz="1400" dirty="0" smtClean="0">
                <a:latin typeface="Times New Roman" pitchFamily="18" charset="0"/>
                <a:sym typeface="Wingdings" pitchFamily="2" charset="2"/>
              </a:rPr>
              <a:t>”</a:t>
            </a:r>
            <a:r>
              <a:rPr lang="en-US" altLang="ko-KR" sz="1400" dirty="0" smtClean="0">
                <a:sym typeface="Wingdings" pitchFamily="2" charset="2"/>
              </a:rPr>
              <a:t>, NAME);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>
                <a:sym typeface="Wingdings" pitchFamily="2" charset="2"/>
              </a:rPr>
              <a:t>	</a:t>
            </a:r>
            <a:r>
              <a:rPr lang="en-US" altLang="ko-KR" sz="1400" dirty="0" err="1" smtClean="0">
                <a:sym typeface="Wingdings" pitchFamily="2" charset="2"/>
              </a:rPr>
              <a:t>recvfrom</a:t>
            </a:r>
            <a:r>
              <a:rPr lang="en-US" altLang="ko-KR" sz="1400" dirty="0" smtClean="0">
                <a:sym typeface="Wingdings" pitchFamily="2" charset="2"/>
              </a:rPr>
              <a:t>(sock, </a:t>
            </a:r>
            <a:r>
              <a:rPr lang="en-US" altLang="ko-KR" sz="1400" dirty="0" err="1" smtClean="0">
                <a:sym typeface="Wingdings" pitchFamily="2" charset="2"/>
              </a:rPr>
              <a:t>buf</a:t>
            </a:r>
            <a:r>
              <a:rPr lang="en-US" altLang="ko-KR" sz="1400" dirty="0" smtClean="0">
                <a:sym typeface="Wingdings" pitchFamily="2" charset="2"/>
              </a:rPr>
              <a:t>, 1024, 0, (</a:t>
            </a:r>
            <a:r>
              <a:rPr lang="en-US" altLang="ko-KR" sz="1400" dirty="0" err="1" smtClean="0">
                <a:sym typeface="Wingdings" pitchFamily="2" charset="2"/>
              </a:rPr>
              <a:t>struct</a:t>
            </a:r>
            <a:r>
              <a:rPr lang="en-US" altLang="ko-KR" sz="1400" dirty="0" smtClean="0">
                <a:sym typeface="Wingdings" pitchFamily="2" charset="2"/>
              </a:rPr>
              <a:t> </a:t>
            </a:r>
            <a:r>
              <a:rPr lang="en-US" altLang="ko-KR" sz="1400" dirty="0" err="1" smtClean="0">
                <a:sym typeface="Wingdings" pitchFamily="2" charset="2"/>
              </a:rPr>
              <a:t>sockaddr</a:t>
            </a:r>
            <a:r>
              <a:rPr lang="en-US" altLang="ko-KR" sz="1400" dirty="0" smtClean="0">
                <a:sym typeface="Wingdings" pitchFamily="2" charset="2"/>
              </a:rPr>
              <a:t> *)&amp;</a:t>
            </a:r>
            <a:r>
              <a:rPr lang="en-US" altLang="ko-KR" sz="1400" dirty="0" smtClean="0"/>
              <a:t>from, &amp;</a:t>
            </a:r>
            <a:r>
              <a:rPr lang="en-US" altLang="ko-KR" sz="1400" dirty="0" err="1" smtClean="0"/>
              <a:t>fromlen</a:t>
            </a:r>
            <a:r>
              <a:rPr lang="en-US" altLang="ko-KR" sz="1400" dirty="0" smtClean="0">
                <a:sym typeface="Wingdings" pitchFamily="2" charset="2"/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latin typeface="Times New Roman" pitchFamily="18" charset="0"/>
              </a:rPr>
              <a:t>“</a:t>
            </a:r>
            <a:r>
              <a:rPr lang="en-US" altLang="ko-KR" sz="1400" dirty="0" smtClean="0">
                <a:sym typeface="Wingdings" pitchFamily="2" charset="2"/>
              </a:rPr>
              <a:t>%s\n</a:t>
            </a:r>
            <a:r>
              <a:rPr lang="en-US" altLang="ko-KR" sz="1400" dirty="0" smtClean="0">
                <a:latin typeface="Times New Roman" pitchFamily="18" charset="0"/>
                <a:sym typeface="Wingdings" pitchFamily="2" charset="2"/>
              </a:rPr>
              <a:t>”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en-US" altLang="ko-KR" sz="1400" dirty="0" err="1" smtClean="0">
                <a:sym typeface="Wingdings" pitchFamily="2" charset="2"/>
              </a:rPr>
              <a:t>buf</a:t>
            </a:r>
            <a:r>
              <a:rPr lang="en-US" altLang="ko-KR" sz="1400" dirty="0" smtClean="0">
                <a:sym typeface="Wingdings" pitchFamily="2" charset="2"/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	unlink(NAME);  //</a:t>
            </a:r>
            <a:r>
              <a:rPr lang="ko-KR" altLang="en-US" sz="1400" dirty="0" smtClean="0"/>
              <a:t>향후 </a:t>
            </a:r>
            <a:r>
              <a:rPr lang="en-US" altLang="ko-KR" sz="1400" dirty="0" smtClean="0"/>
              <a:t>bind error</a:t>
            </a:r>
            <a:r>
              <a:rPr lang="ko-KR" altLang="en-US" sz="1400" dirty="0" smtClean="0"/>
              <a:t>를 방지하기 위함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이미 있는 것에 </a:t>
            </a:r>
            <a:r>
              <a:rPr lang="en-US" altLang="ko-KR" sz="1400" dirty="0" smtClean="0"/>
              <a:t>bind </a:t>
            </a:r>
            <a:r>
              <a:rPr lang="ko-KR" altLang="en-US" sz="1400" dirty="0" smtClean="0"/>
              <a:t>하면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에러</a:t>
            </a:r>
            <a:endParaRPr lang="en-US" altLang="ko-KR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	close(sock);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 smtClean="0"/>
              <a:t>}</a:t>
            </a:r>
          </a:p>
        </p:txBody>
      </p:sp>
      <p:sp>
        <p:nvSpPr>
          <p:cNvPr id="59396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Lab #13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164388" y="6500834"/>
            <a:ext cx="1944687" cy="2159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page </a:t>
            </a:r>
            <a:fld id="{A6B0F2CE-AAC0-471E-8D58-15C92C9B1F2A}" type="slidenum">
              <a:rPr lang="en-US" altLang="ko-KR"/>
              <a:pPr/>
              <a:t>3</a:t>
            </a:fld>
            <a:r>
              <a:rPr lang="en-US" altLang="ko-KR" dirty="0"/>
              <a:t> 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290"/>
            <a:ext cx="8229600" cy="988679"/>
          </a:xfrm>
          <a:solidFill>
            <a:schemeClr val="folHlink"/>
          </a:solidFill>
        </p:spPr>
        <p:txBody>
          <a:bodyPr/>
          <a:lstStyle/>
          <a:p>
            <a:r>
              <a:rPr lang="ko-KR" altLang="en-US"/>
              <a:t>소켓프로그래밍이란</a:t>
            </a:r>
            <a:r>
              <a:rPr lang="en-US" altLang="ko-KR"/>
              <a:t>?</a:t>
            </a:r>
          </a:p>
        </p:txBody>
      </p:sp>
      <p:sp>
        <p:nvSpPr>
          <p:cNvPr id="423947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다른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프로세스와 메시지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데이터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를 보내고 받을 수 있는 특정 메모리 영역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전기 소켓처럼 정해진 플러그를 소켓에 연결하면 전기가 어떻게 발전소로부터 소켓까지 전달되는지 몰라도 전기를 공급받는다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프로세스와 소켓으로 통신을 원하는 프로세스는 소켓으로 불리는 메모리 영역을 어떠한 구격으로 연결하고 사용해야 하는지 사용법만 알면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r>
              <a:rPr lang="ko-KR" altLang="en-US" dirty="0" smtClean="0"/>
              <a:t>네트워크프로그램과 같이 네트워크를 이용하여 연결된 다른 프로세스와 </a:t>
            </a:r>
            <a:r>
              <a:rPr lang="ko-KR" altLang="en-US" dirty="0"/>
              <a:t>쉽게 </a:t>
            </a:r>
            <a:r>
              <a:rPr lang="ko-KR" altLang="en-US" dirty="0" smtClean="0"/>
              <a:t>메시지를 송수신할 </a:t>
            </a:r>
            <a:r>
              <a:rPr lang="ko-KR" altLang="en-US" dirty="0"/>
              <a:t>수 있도록 운영체제에서 도와주는 인터페이스 </a:t>
            </a:r>
            <a:r>
              <a:rPr lang="en-US" altLang="ko-KR" dirty="0"/>
              <a:t>– network application programming interface (network</a:t>
            </a:r>
            <a:r>
              <a:rPr lang="ko-KR" altLang="en-US" dirty="0"/>
              <a:t> </a:t>
            </a:r>
            <a:r>
              <a:rPr lang="en-US" altLang="ko-KR" dirty="0"/>
              <a:t>API)</a:t>
            </a:r>
          </a:p>
          <a:p>
            <a:r>
              <a:rPr lang="ko-KR" altLang="en-US" dirty="0"/>
              <a:t>어플리케이션 프로그램은 특정한 함수를 통하여 소켓을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통신 </a:t>
            </a:r>
            <a:r>
              <a:rPr lang="ko-KR" altLang="en-US" dirty="0" smtClean="0"/>
              <a:t>프로토콜에서 정의하는 소켓에 대한 기술적 </a:t>
            </a:r>
            <a:r>
              <a:rPr lang="ko-KR" altLang="en-US" dirty="0"/>
              <a:t>의미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소켓 번호 </a:t>
            </a:r>
            <a:r>
              <a:rPr lang="en-US" altLang="ko-KR" dirty="0">
                <a:solidFill>
                  <a:srgbClr val="FF0000"/>
                </a:solidFill>
              </a:rPr>
              <a:t>= (IP </a:t>
            </a:r>
            <a:r>
              <a:rPr lang="ko-KR" altLang="en-US" dirty="0">
                <a:solidFill>
                  <a:srgbClr val="FF0000"/>
                </a:solidFill>
              </a:rPr>
              <a:t>주소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포트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번호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즉 네트워크에 연결되어 있는 전 세계 유일의 특정 포트</a:t>
            </a:r>
            <a:endParaRPr lang="ko-KR" alt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ko-KR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0F5DFA05-B960-4ECC-9EDA-D9CB467CA0E8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7891" name="내용 개체 틀 2"/>
          <p:cNvSpPr>
            <a:spLocks noGrp="1"/>
          </p:cNvSpPr>
          <p:nvPr>
            <p:ph idx="4294967295"/>
          </p:nvPr>
        </p:nvSpPr>
        <p:spPr>
          <a:xfrm>
            <a:off x="1024759" y="1223963"/>
            <a:ext cx="7388772" cy="4807684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Socket</a:t>
            </a:r>
            <a:r>
              <a:rPr lang="ko-KR" altLang="en-US" sz="2000" dirty="0" smtClean="0">
                <a:solidFill>
                  <a:srgbClr val="FF0000"/>
                </a:solidFill>
              </a:rPr>
              <a:t>은 같은 </a:t>
            </a:r>
            <a:r>
              <a:rPr lang="en-US" altLang="ko-KR" sz="2000" dirty="0" smtClean="0">
                <a:solidFill>
                  <a:srgbClr val="FF0000"/>
                </a:solidFill>
              </a:rPr>
              <a:t>UNIX</a:t>
            </a:r>
            <a:r>
              <a:rPr lang="ko-KR" altLang="en-US" sz="2000" dirty="0" smtClean="0">
                <a:solidFill>
                  <a:srgbClr val="FF0000"/>
                </a:solidFill>
              </a:rPr>
              <a:t>시스템에 속한 프로세스들 뿐만 아니라 서로 다른 </a:t>
            </a:r>
            <a:r>
              <a:rPr lang="en-US" altLang="ko-KR" sz="2000" dirty="0" smtClean="0">
                <a:solidFill>
                  <a:srgbClr val="FF0000"/>
                </a:solidFill>
              </a:rPr>
              <a:t>UNIX</a:t>
            </a:r>
            <a:r>
              <a:rPr lang="ko-KR" altLang="en-US" sz="2000" dirty="0" smtClean="0">
                <a:solidFill>
                  <a:srgbClr val="FF0000"/>
                </a:solidFill>
              </a:rPr>
              <a:t>시스템 들에 속한 프로세스들 간의 통신을 가능케 함 </a:t>
            </a:r>
            <a:r>
              <a:rPr lang="en-US" altLang="ko-KR" sz="2000" dirty="0" smtClean="0">
                <a:solidFill>
                  <a:srgbClr val="FF0000"/>
                </a:solidFill>
              </a:rPr>
              <a:t>(pipe</a:t>
            </a:r>
            <a:r>
              <a:rPr lang="ko-KR" altLang="en-US" sz="2000" dirty="0" smtClean="0">
                <a:solidFill>
                  <a:srgbClr val="FF0000"/>
                </a:solidFill>
              </a:rPr>
              <a:t>과의 차별점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ko-KR" sz="2000" dirty="0" smtClean="0"/>
              <a:t>Socket</a:t>
            </a:r>
            <a:r>
              <a:rPr lang="ko-KR" altLang="en-US" sz="2000" dirty="0" smtClean="0"/>
              <a:t>은 프로세스간의 통신을 위한 통신의 끝점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또는 출입구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역할을 한다 </a:t>
            </a:r>
            <a:endParaRPr lang="en-US" altLang="ko-KR" sz="2000" dirty="0" smtClean="0"/>
          </a:p>
          <a:p>
            <a:pPr eaLnBrk="1" hangingPunct="1">
              <a:lnSpc>
                <a:spcPct val="120000"/>
              </a:lnSpc>
            </a:pPr>
            <a:endParaRPr lang="ko-KR" altLang="en-US" sz="20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socket() </a:t>
            </a:r>
            <a:r>
              <a:rPr lang="ko-KR" altLang="en-US" sz="2000" dirty="0" smtClean="0">
                <a:solidFill>
                  <a:srgbClr val="FF0000"/>
                </a:solidFill>
              </a:rPr>
              <a:t>시스템 호출에 의해 만들어 짐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ko-KR" altLang="en-US" sz="20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ko-KR" sz="2000" dirty="0" smtClean="0"/>
              <a:t>Pipe</a:t>
            </a:r>
            <a:r>
              <a:rPr lang="ko-KR" altLang="en-US" sz="2000" dirty="0" smtClean="0"/>
              <a:t>와 마찬가지로 파일 디스크립터로 접근 가능</a:t>
            </a:r>
            <a:endParaRPr lang="en-US" altLang="ko-KR" sz="2000" dirty="0" smtClean="0"/>
          </a:p>
          <a:p>
            <a:pPr eaLnBrk="1" hangingPunct="1">
              <a:lnSpc>
                <a:spcPct val="120000"/>
              </a:lnSpc>
            </a:pPr>
            <a:endParaRPr lang="ko-KR" altLang="en-US" sz="2000" dirty="0" smtClean="0"/>
          </a:p>
          <a:p>
            <a:pPr eaLnBrk="1" hangingPunct="1">
              <a:lnSpc>
                <a:spcPct val="120000"/>
              </a:lnSpc>
            </a:pPr>
            <a:r>
              <a:rPr lang="ko-KR" altLang="en-US" sz="2000" dirty="0" smtClean="0"/>
              <a:t>전혀 관계없는 프로세스간에 통신을 위해 </a:t>
            </a:r>
            <a:r>
              <a:rPr lang="en-US" altLang="ko-KR" sz="2000" dirty="0" smtClean="0"/>
              <a:t>socket</a:t>
            </a:r>
            <a:r>
              <a:rPr lang="ko-KR" altLang="en-US" sz="2000" dirty="0" smtClean="0"/>
              <a:t>을 식별할 목적으로 이름을 붙임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 smtClean="0"/>
              <a:t>파일 이름 또는 파일 </a:t>
            </a:r>
            <a:r>
              <a:rPr lang="ko-KR" altLang="en-US" sz="1800" dirty="0" err="1" smtClean="0"/>
              <a:t>디스크립터</a:t>
            </a:r>
            <a:r>
              <a:rPr lang="ko-KR" altLang="en-US" sz="1800" dirty="0" smtClean="0"/>
              <a:t> 번호</a:t>
            </a:r>
          </a:p>
          <a:p>
            <a:pPr>
              <a:lnSpc>
                <a:spcPct val="120000"/>
              </a:lnSpc>
            </a:pPr>
            <a:endParaRPr lang="en-US" altLang="ko-KR" sz="2200" dirty="0" smtClean="0"/>
          </a:p>
          <a:p>
            <a:pPr>
              <a:lnSpc>
                <a:spcPct val="120000"/>
              </a:lnSpc>
            </a:pPr>
            <a:r>
              <a:rPr lang="en-US" altLang="ko-KR" sz="2200" dirty="0" smtClean="0"/>
              <a:t>bind() </a:t>
            </a:r>
            <a:r>
              <a:rPr lang="ko-KR" altLang="en-US" sz="2200" dirty="0" smtClean="0"/>
              <a:t>함수</a:t>
            </a:r>
            <a:endParaRPr lang="en-US" altLang="ko-KR" sz="2200" dirty="0" smtClean="0"/>
          </a:p>
          <a:p>
            <a:pPr lvl="1">
              <a:lnSpc>
                <a:spcPct val="120000"/>
              </a:lnSpc>
            </a:pPr>
            <a:r>
              <a:rPr lang="ko-KR" altLang="en-US" sz="1800" dirty="0" smtClean="0"/>
              <a:t>소켓에 특정 번호를 엮어 놓는 작업으로서 어느 프로세스든지 번호를 알면 통신이 가능하게 하도록 하기 위함</a:t>
            </a:r>
          </a:p>
        </p:txBody>
      </p:sp>
      <p:sp>
        <p:nvSpPr>
          <p:cNvPr id="37892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Socket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like_server.c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ko-KR" sz="800" dirty="0" smtClean="0"/>
              <a:t>#include &lt;</a:t>
            </a:r>
            <a:r>
              <a:rPr lang="en-US" altLang="ko-KR" sz="800" dirty="0" err="1" smtClean="0"/>
              <a:t>stdio.h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#include &lt;</a:t>
            </a:r>
            <a:r>
              <a:rPr lang="en-US" altLang="ko-KR" sz="800" dirty="0" err="1" smtClean="0"/>
              <a:t>unistd.h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#include &lt;</a:t>
            </a:r>
            <a:r>
              <a:rPr lang="en-US" altLang="ko-KR" sz="800" dirty="0" err="1" smtClean="0"/>
              <a:t>stdlib.h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#include &lt;</a:t>
            </a:r>
            <a:r>
              <a:rPr lang="en-US" altLang="ko-KR" sz="800" dirty="0" err="1" smtClean="0"/>
              <a:t>string.h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#include &lt;sys/</a:t>
            </a:r>
            <a:r>
              <a:rPr lang="en-US" altLang="ko-KR" sz="800" dirty="0" err="1" smtClean="0"/>
              <a:t>socket.h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#include &lt;sys/</a:t>
            </a:r>
            <a:r>
              <a:rPr lang="en-US" altLang="ko-KR" sz="800" dirty="0" err="1" smtClean="0"/>
              <a:t>stat.h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#include &lt;</a:t>
            </a:r>
            <a:r>
              <a:rPr lang="en-US" altLang="ko-KR" sz="800" dirty="0" err="1" smtClean="0"/>
              <a:t>arpa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inet.h</a:t>
            </a:r>
            <a:r>
              <a:rPr lang="en-US" altLang="ko-KR" sz="800" dirty="0" smtClean="0"/>
              <a:t>&gt;</a:t>
            </a:r>
          </a:p>
          <a:p>
            <a:endParaRPr lang="ko-KR" altLang="en-US" sz="800" dirty="0" smtClean="0"/>
          </a:p>
          <a:p>
            <a:r>
              <a:rPr lang="en-US" altLang="ko-KR" sz="800" dirty="0" smtClean="0"/>
              <a:t>#define MAXBUF  256</a:t>
            </a:r>
          </a:p>
          <a:p>
            <a:endParaRPr lang="ko-KR" altLang="en-US" sz="800" dirty="0" smtClean="0"/>
          </a:p>
          <a:p>
            <a:endParaRPr lang="ko-KR" altLang="en-US" sz="800" dirty="0" smtClean="0"/>
          </a:p>
          <a:p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main()</a:t>
            </a:r>
          </a:p>
          <a:p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  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ssock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csock</a:t>
            </a:r>
            <a:r>
              <a:rPr lang="en-US" altLang="ko-KR" sz="800" dirty="0" smtClean="0"/>
              <a:t>;   // </a:t>
            </a:r>
            <a:r>
              <a:rPr lang="ko-KR" altLang="en-US" sz="800" dirty="0" err="1" smtClean="0"/>
              <a:t>소켓디스크립트정의</a:t>
            </a:r>
            <a:endParaRPr lang="ko-KR" altLang="en-US" sz="800" dirty="0" smtClean="0"/>
          </a:p>
          <a:p>
            <a:r>
              <a:rPr lang="en-US" altLang="ko-KR" sz="800" dirty="0" smtClean="0"/>
              <a:t>  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clen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   </a:t>
            </a:r>
            <a:r>
              <a:rPr lang="en-US" altLang="ko-KR" sz="800" dirty="0" err="1" smtClean="0"/>
              <a:t>struct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sockaddr_in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client_addr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server_addr</a:t>
            </a:r>
            <a:r>
              <a:rPr lang="en-US" altLang="ko-KR" sz="800" dirty="0" smtClean="0"/>
              <a:t>;  // </a:t>
            </a:r>
            <a:r>
              <a:rPr lang="ko-KR" altLang="en-US" sz="800" dirty="0" smtClean="0"/>
              <a:t>주소구조체정의</a:t>
            </a:r>
          </a:p>
          <a:p>
            <a:r>
              <a:rPr lang="en-US" altLang="ko-KR" sz="800" dirty="0" smtClean="0"/>
              <a:t>   char </a:t>
            </a:r>
            <a:r>
              <a:rPr lang="en-US" altLang="ko-KR" sz="800" dirty="0" err="1" smtClean="0"/>
              <a:t>buf</a:t>
            </a:r>
            <a:r>
              <a:rPr lang="en-US" altLang="ko-KR" sz="800" dirty="0" smtClean="0"/>
              <a:t>[MAXBUF] = "I like you!";  // </a:t>
            </a:r>
            <a:r>
              <a:rPr lang="ko-KR" altLang="en-US" sz="800" dirty="0" err="1" smtClean="0"/>
              <a:t>클라이언트에보내줄문자열</a:t>
            </a:r>
            <a:endParaRPr lang="ko-KR" altLang="en-US" sz="800" dirty="0" smtClean="0"/>
          </a:p>
          <a:p>
            <a:endParaRPr lang="ko-KR" altLang="en-US" sz="800" dirty="0" smtClean="0"/>
          </a:p>
          <a:p>
            <a:endParaRPr lang="ko-KR" altLang="en-US" sz="800" dirty="0" smtClean="0"/>
          </a:p>
          <a:p>
            <a:r>
              <a:rPr lang="ko-KR" altLang="en-US" sz="800" dirty="0" smtClean="0"/>
              <a:t>   </a:t>
            </a:r>
            <a:r>
              <a:rPr lang="en-US" altLang="ko-KR" sz="800" dirty="0" smtClean="0"/>
              <a:t>// </a:t>
            </a:r>
            <a:r>
              <a:rPr lang="ko-KR" altLang="en-US" sz="800" dirty="0" smtClean="0"/>
              <a:t>서버소켓생성</a:t>
            </a:r>
          </a:p>
          <a:p>
            <a:r>
              <a:rPr lang="en-US" altLang="ko-KR" sz="800" dirty="0" smtClean="0"/>
              <a:t>   if ((</a:t>
            </a:r>
            <a:r>
              <a:rPr lang="en-US" altLang="ko-KR" sz="800" dirty="0" err="1" smtClean="0"/>
              <a:t>ssock</a:t>
            </a:r>
            <a:r>
              <a:rPr lang="en-US" altLang="ko-KR" sz="800" dirty="0" smtClean="0"/>
              <a:t> = socket(PF_INET, SOCK_STREAM, IPPROTO_TCP)) &lt; 0) {</a:t>
            </a:r>
          </a:p>
          <a:p>
            <a:r>
              <a:rPr lang="en-US" altLang="ko-KR" sz="800" dirty="0" smtClean="0"/>
              <a:t>      </a:t>
            </a:r>
            <a:r>
              <a:rPr lang="en-US" altLang="ko-KR" sz="800" dirty="0" err="1" smtClean="0"/>
              <a:t>perror</a:t>
            </a:r>
            <a:r>
              <a:rPr lang="en-US" altLang="ko-KR" sz="800" dirty="0" smtClean="0"/>
              <a:t>("socket error : ");</a:t>
            </a:r>
          </a:p>
          <a:p>
            <a:r>
              <a:rPr lang="en-US" altLang="ko-KR" sz="800" dirty="0" smtClean="0"/>
              <a:t>      exit(1);</a:t>
            </a:r>
          </a:p>
          <a:p>
            <a:r>
              <a:rPr lang="ko-KR" altLang="en-US" sz="800" dirty="0" smtClean="0"/>
              <a:t>   </a:t>
            </a:r>
            <a:r>
              <a:rPr lang="en-US" altLang="ko-KR" sz="800" dirty="0" smtClean="0"/>
              <a:t>}</a:t>
            </a:r>
          </a:p>
          <a:p>
            <a:endParaRPr lang="ko-KR" altLang="en-US" sz="800" dirty="0" smtClean="0"/>
          </a:p>
          <a:p>
            <a:r>
              <a:rPr lang="en-US" altLang="ko-KR" sz="800" dirty="0" smtClean="0"/>
              <a:t>   </a:t>
            </a:r>
            <a:r>
              <a:rPr lang="en-US" altLang="ko-KR" sz="800" dirty="0" err="1" smtClean="0"/>
              <a:t>clen</a:t>
            </a:r>
            <a:r>
              <a:rPr lang="en-US" altLang="ko-KR" sz="800" dirty="0" smtClean="0"/>
              <a:t> = </a:t>
            </a:r>
            <a:r>
              <a:rPr lang="en-US" altLang="ko-KR" sz="800" dirty="0" err="1" smtClean="0"/>
              <a:t>sizeof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client_addr</a:t>
            </a:r>
            <a:r>
              <a:rPr lang="en-US" altLang="ko-KR" sz="800" dirty="0" smtClean="0"/>
              <a:t>);</a:t>
            </a:r>
          </a:p>
          <a:p>
            <a:endParaRPr lang="ko-KR" altLang="en-US" sz="800" dirty="0" smtClean="0"/>
          </a:p>
          <a:p>
            <a:r>
              <a:rPr lang="ko-KR" altLang="en-US" sz="800" dirty="0" smtClean="0"/>
              <a:t>   </a:t>
            </a:r>
            <a:r>
              <a:rPr lang="en-US" altLang="ko-KR" sz="800" dirty="0" smtClean="0"/>
              <a:t>// </a:t>
            </a:r>
            <a:r>
              <a:rPr lang="ko-KR" altLang="en-US" sz="800" dirty="0" err="1" smtClean="0"/>
              <a:t>주소구조체에주소지정</a:t>
            </a:r>
            <a:endParaRPr lang="ko-KR" altLang="en-US" sz="800" dirty="0" smtClean="0"/>
          </a:p>
          <a:p>
            <a:r>
              <a:rPr lang="en-US" altLang="ko-KR" sz="800" dirty="0" smtClean="0"/>
              <a:t>   </a:t>
            </a:r>
            <a:r>
              <a:rPr lang="en-US" altLang="ko-KR" sz="800" dirty="0" err="1" smtClean="0"/>
              <a:t>memset</a:t>
            </a:r>
            <a:r>
              <a:rPr lang="en-US" altLang="ko-KR" sz="800" dirty="0" smtClean="0"/>
              <a:t>(&amp;</a:t>
            </a:r>
            <a:r>
              <a:rPr lang="en-US" altLang="ko-KR" sz="800" dirty="0" err="1" smtClean="0"/>
              <a:t>server_addr</a:t>
            </a:r>
            <a:r>
              <a:rPr lang="en-US" altLang="ko-KR" sz="800" dirty="0" smtClean="0"/>
              <a:t>, 0, </a:t>
            </a:r>
            <a:r>
              <a:rPr lang="en-US" altLang="ko-KR" sz="800" dirty="0" err="1" smtClean="0"/>
              <a:t>sizeof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server_addr</a:t>
            </a:r>
            <a:r>
              <a:rPr lang="en-US" altLang="ko-KR" sz="800" dirty="0" smtClean="0"/>
              <a:t>));</a:t>
            </a:r>
          </a:p>
          <a:p>
            <a:r>
              <a:rPr lang="en-US" altLang="ko-KR" sz="800" dirty="0" smtClean="0"/>
              <a:t>   </a:t>
            </a:r>
            <a:r>
              <a:rPr lang="en-US" altLang="ko-KR" sz="800" dirty="0" err="1" smtClean="0"/>
              <a:t>server_addr.sin_family</a:t>
            </a:r>
            <a:r>
              <a:rPr lang="en-US" altLang="ko-KR" sz="800" dirty="0" smtClean="0"/>
              <a:t>  = AF_INET;</a:t>
            </a:r>
          </a:p>
          <a:p>
            <a:r>
              <a:rPr lang="en-US" altLang="ko-KR" sz="800" dirty="0" smtClean="0"/>
              <a:t>   </a:t>
            </a:r>
            <a:r>
              <a:rPr lang="en-US" altLang="ko-KR" sz="800" dirty="0" err="1" smtClean="0"/>
              <a:t>server_addr.sin_addr.s_addr</a:t>
            </a:r>
            <a:r>
              <a:rPr lang="en-US" altLang="ko-KR" sz="800" dirty="0" smtClean="0"/>
              <a:t> = </a:t>
            </a:r>
            <a:r>
              <a:rPr lang="en-US" altLang="ko-KR" sz="800" dirty="0" err="1" smtClean="0"/>
              <a:t>htonl</a:t>
            </a:r>
            <a:r>
              <a:rPr lang="en-US" altLang="ko-KR" sz="800" dirty="0" smtClean="0"/>
              <a:t>(INADDR_ANY);</a:t>
            </a:r>
          </a:p>
          <a:p>
            <a:r>
              <a:rPr lang="en-US" altLang="ko-KR" sz="800" dirty="0" smtClean="0"/>
              <a:t>   </a:t>
            </a:r>
            <a:r>
              <a:rPr lang="en-US" altLang="ko-KR" sz="800" dirty="0" err="1" smtClean="0"/>
              <a:t>server_addr.sin_port</a:t>
            </a:r>
            <a:r>
              <a:rPr lang="en-US" altLang="ko-KR" sz="800" dirty="0" smtClean="0"/>
              <a:t>    = </a:t>
            </a:r>
            <a:r>
              <a:rPr lang="en-US" altLang="ko-KR" sz="800" dirty="0" err="1" smtClean="0"/>
              <a:t>htons</a:t>
            </a:r>
            <a:r>
              <a:rPr lang="en-US" altLang="ko-KR" sz="800" dirty="0" smtClean="0"/>
              <a:t>(3317);    // </a:t>
            </a:r>
            <a:r>
              <a:rPr lang="ko-KR" altLang="en-US" sz="800" dirty="0" err="1" smtClean="0"/>
              <a:t>사용할포트로</a:t>
            </a:r>
            <a:r>
              <a:rPr lang="en-US" altLang="ko-KR" sz="800" dirty="0" smtClean="0"/>
              <a:t>3317</a:t>
            </a:r>
            <a:r>
              <a:rPr lang="ko-KR" altLang="en-US" sz="800" dirty="0" err="1" smtClean="0"/>
              <a:t>번포트사용</a:t>
            </a:r>
            <a:endParaRPr lang="ko-KR" altLang="en-US" sz="8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ko-KR" sz="900" dirty="0" smtClean="0"/>
              <a:t>// bind </a:t>
            </a:r>
            <a:r>
              <a:rPr lang="ko-KR" altLang="en-US" sz="900" dirty="0" err="1" smtClean="0"/>
              <a:t>함수를사용하여서버소켓의주소설정</a:t>
            </a:r>
            <a:endParaRPr lang="ko-KR" altLang="en-US" sz="900" dirty="0" smtClean="0"/>
          </a:p>
          <a:p>
            <a:r>
              <a:rPr lang="en-US" altLang="ko-KR" sz="900" dirty="0" smtClean="0"/>
              <a:t>   if (bind(</a:t>
            </a:r>
            <a:r>
              <a:rPr lang="en-US" altLang="ko-KR" sz="900" dirty="0" err="1" smtClean="0"/>
              <a:t>ssock</a:t>
            </a:r>
            <a:r>
              <a:rPr lang="en-US" altLang="ko-KR" sz="900" dirty="0" smtClean="0"/>
              <a:t>, (</a:t>
            </a:r>
            <a:r>
              <a:rPr lang="en-US" altLang="ko-KR" sz="900" dirty="0" err="1" smtClean="0"/>
              <a:t>struct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sockaddr</a:t>
            </a:r>
            <a:r>
              <a:rPr lang="en-US" altLang="ko-KR" sz="900" dirty="0" smtClean="0"/>
              <a:t> *)&amp;</a:t>
            </a:r>
            <a:r>
              <a:rPr lang="en-US" altLang="ko-KR" sz="900" dirty="0" err="1" smtClean="0"/>
              <a:t>server_addr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sizeof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server_addr</a:t>
            </a:r>
            <a:r>
              <a:rPr lang="en-US" altLang="ko-KR" sz="900" dirty="0" smtClean="0"/>
              <a:t>)) &lt; 0) {</a:t>
            </a:r>
          </a:p>
          <a:p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perror</a:t>
            </a:r>
            <a:r>
              <a:rPr lang="en-US" altLang="ko-KR" sz="900" dirty="0" smtClean="0"/>
              <a:t>("bind error : ");</a:t>
            </a:r>
          </a:p>
          <a:p>
            <a:r>
              <a:rPr lang="en-US" altLang="ko-KR" sz="900" dirty="0" smtClean="0"/>
              <a:t>      exit(1);</a:t>
            </a:r>
          </a:p>
          <a:p>
            <a:r>
              <a:rPr lang="ko-KR" altLang="en-US" sz="900" dirty="0" smtClean="0"/>
              <a:t>   </a:t>
            </a:r>
            <a:r>
              <a:rPr lang="en-US" altLang="ko-KR" sz="900" dirty="0" smtClean="0"/>
              <a:t>}</a:t>
            </a:r>
          </a:p>
          <a:p>
            <a:endParaRPr lang="ko-KR" altLang="en-US" sz="900" dirty="0" smtClean="0"/>
          </a:p>
          <a:p>
            <a:r>
              <a:rPr lang="ko-KR" altLang="en-US" sz="900" dirty="0" smtClean="0"/>
              <a:t>   </a:t>
            </a:r>
            <a:r>
              <a:rPr lang="en-US" altLang="ko-KR" sz="900" dirty="0" smtClean="0"/>
              <a:t>// </a:t>
            </a:r>
            <a:r>
              <a:rPr lang="ko-KR" altLang="en-US" sz="900" dirty="0" err="1" smtClean="0"/>
              <a:t>위에서지정한주소로클라이언트접속을기다림</a:t>
            </a:r>
            <a:endParaRPr lang="ko-KR" altLang="en-US" sz="900" dirty="0" smtClean="0"/>
          </a:p>
          <a:p>
            <a:r>
              <a:rPr lang="en-US" altLang="ko-KR" sz="900" dirty="0" smtClean="0"/>
              <a:t>   if (listen(</a:t>
            </a:r>
            <a:r>
              <a:rPr lang="en-US" altLang="ko-KR" sz="900" dirty="0" err="1" smtClean="0"/>
              <a:t>ssock</a:t>
            </a:r>
            <a:r>
              <a:rPr lang="en-US" altLang="ko-KR" sz="900" dirty="0" smtClean="0"/>
              <a:t>, 8) &lt; 0) {</a:t>
            </a:r>
          </a:p>
          <a:p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perror</a:t>
            </a:r>
            <a:r>
              <a:rPr lang="en-US" altLang="ko-KR" sz="900" dirty="0" smtClean="0"/>
              <a:t>("listen error : ");</a:t>
            </a:r>
          </a:p>
          <a:p>
            <a:r>
              <a:rPr lang="en-US" altLang="ko-KR" sz="900" dirty="0" smtClean="0"/>
              <a:t>      exit(1);</a:t>
            </a:r>
          </a:p>
          <a:p>
            <a:r>
              <a:rPr lang="ko-KR" altLang="en-US" sz="900" dirty="0" smtClean="0"/>
              <a:t>   </a:t>
            </a:r>
            <a:r>
              <a:rPr lang="en-US" altLang="ko-KR" sz="900" dirty="0" smtClean="0"/>
              <a:t>}</a:t>
            </a:r>
          </a:p>
          <a:p>
            <a:endParaRPr lang="ko-KR" altLang="en-US" sz="900" dirty="0" smtClean="0"/>
          </a:p>
          <a:p>
            <a:endParaRPr lang="ko-KR" altLang="en-US" sz="900" dirty="0" smtClean="0"/>
          </a:p>
          <a:p>
            <a:r>
              <a:rPr lang="en-US" altLang="ko-KR" sz="900" dirty="0" smtClean="0"/>
              <a:t>   while(1) {</a:t>
            </a:r>
          </a:p>
          <a:p>
            <a:r>
              <a:rPr lang="ko-KR" altLang="en-US" sz="900" dirty="0" smtClean="0"/>
              <a:t>      </a:t>
            </a:r>
            <a:r>
              <a:rPr lang="en-US" altLang="ko-KR" sz="900" dirty="0" smtClean="0"/>
              <a:t>// </a:t>
            </a:r>
            <a:r>
              <a:rPr lang="ko-KR" altLang="en-US" sz="900" dirty="0" err="1" smtClean="0"/>
              <a:t>클라이언트가접속하면접속을허용하고클라이언트소켓을생성함</a:t>
            </a:r>
            <a:endParaRPr lang="ko-KR" altLang="en-US" sz="900" dirty="0" smtClean="0"/>
          </a:p>
          <a:p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csock</a:t>
            </a:r>
            <a:r>
              <a:rPr lang="en-US" altLang="ko-KR" sz="900" dirty="0" smtClean="0"/>
              <a:t> = accept(</a:t>
            </a:r>
            <a:r>
              <a:rPr lang="en-US" altLang="ko-KR" sz="900" dirty="0" err="1" smtClean="0"/>
              <a:t>ssock</a:t>
            </a:r>
            <a:r>
              <a:rPr lang="en-US" altLang="ko-KR" sz="900" dirty="0" smtClean="0"/>
              <a:t>, (</a:t>
            </a:r>
            <a:r>
              <a:rPr lang="en-US" altLang="ko-KR" sz="900" dirty="0" err="1" smtClean="0"/>
              <a:t>struct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sockaddr</a:t>
            </a:r>
            <a:r>
              <a:rPr lang="en-US" altLang="ko-KR" sz="900" dirty="0" smtClean="0"/>
              <a:t> *)&amp;</a:t>
            </a:r>
            <a:r>
              <a:rPr lang="en-US" altLang="ko-KR" sz="900" dirty="0" err="1" smtClean="0"/>
              <a:t>client_addr</a:t>
            </a:r>
            <a:r>
              <a:rPr lang="en-US" altLang="ko-KR" sz="900" dirty="0" smtClean="0"/>
              <a:t>, &amp;</a:t>
            </a:r>
            <a:r>
              <a:rPr lang="en-US" altLang="ko-KR" sz="900" dirty="0" err="1" smtClean="0"/>
              <a:t>clen</a:t>
            </a:r>
            <a:r>
              <a:rPr lang="en-US" altLang="ko-KR" sz="900" dirty="0" smtClean="0"/>
              <a:t>);</a:t>
            </a:r>
          </a:p>
          <a:p>
            <a:endParaRPr lang="ko-KR" altLang="en-US" sz="900" dirty="0" smtClean="0"/>
          </a:p>
          <a:p>
            <a:r>
              <a:rPr lang="ko-KR" altLang="en-US" sz="900" dirty="0" smtClean="0"/>
              <a:t>      </a:t>
            </a:r>
            <a:r>
              <a:rPr lang="en-US" altLang="ko-KR" sz="900" dirty="0" smtClean="0"/>
              <a:t>// </a:t>
            </a:r>
            <a:r>
              <a:rPr lang="ko-KR" altLang="en-US" sz="900" dirty="0" smtClean="0"/>
              <a:t>클라이언트로</a:t>
            </a:r>
            <a:r>
              <a:rPr lang="en-US" altLang="ko-KR" sz="900" dirty="0" err="1" smtClean="0"/>
              <a:t>buf</a:t>
            </a:r>
            <a:r>
              <a:rPr lang="ko-KR" altLang="en-US" sz="900" dirty="0" smtClean="0"/>
              <a:t>에있는</a:t>
            </a:r>
            <a:r>
              <a:rPr lang="en-US" altLang="ko-KR" sz="900" dirty="0" smtClean="0"/>
              <a:t>“I like you!" </a:t>
            </a:r>
            <a:r>
              <a:rPr lang="ko-KR" altLang="en-US" sz="900" dirty="0" smtClean="0"/>
              <a:t>문자열전송</a:t>
            </a:r>
          </a:p>
          <a:p>
            <a:r>
              <a:rPr lang="en-US" altLang="ko-KR" sz="900" dirty="0" smtClean="0"/>
              <a:t>      if (write(</a:t>
            </a:r>
            <a:r>
              <a:rPr lang="en-US" altLang="ko-KR" sz="900" dirty="0" err="1" smtClean="0"/>
              <a:t>csock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buf</a:t>
            </a:r>
            <a:r>
              <a:rPr lang="en-US" altLang="ko-KR" sz="900" dirty="0" smtClean="0"/>
              <a:t>, MAXBUF) &lt;=0)</a:t>
            </a:r>
          </a:p>
          <a:p>
            <a:r>
              <a:rPr lang="en-US" altLang="ko-KR" sz="900" dirty="0" smtClean="0"/>
              <a:t>         </a:t>
            </a:r>
            <a:r>
              <a:rPr lang="en-US" altLang="ko-KR" sz="900" dirty="0" err="1" smtClean="0"/>
              <a:t>perror</a:t>
            </a:r>
            <a:r>
              <a:rPr lang="en-US" altLang="ko-KR" sz="900" dirty="0" smtClean="0"/>
              <a:t>("write error : ");</a:t>
            </a:r>
          </a:p>
          <a:p>
            <a:endParaRPr lang="ko-KR" altLang="en-US" sz="900" dirty="0" smtClean="0"/>
          </a:p>
          <a:p>
            <a:r>
              <a:rPr lang="ko-KR" altLang="en-US" sz="900" dirty="0" smtClean="0"/>
              <a:t>      </a:t>
            </a:r>
            <a:r>
              <a:rPr lang="en-US" altLang="ko-KR" sz="900" dirty="0" smtClean="0"/>
              <a:t>// </a:t>
            </a:r>
            <a:r>
              <a:rPr lang="ko-KR" altLang="en-US" sz="900" dirty="0" err="1" smtClean="0"/>
              <a:t>클라이언트소켓을닫음</a:t>
            </a:r>
            <a:endParaRPr lang="ko-KR" altLang="en-US" sz="900" dirty="0" smtClean="0"/>
          </a:p>
          <a:p>
            <a:r>
              <a:rPr lang="en-US" altLang="ko-KR" sz="900" dirty="0" smtClean="0"/>
              <a:t>      close(</a:t>
            </a:r>
            <a:r>
              <a:rPr lang="en-US" altLang="ko-KR" sz="900" dirty="0" err="1" smtClean="0"/>
              <a:t>csock</a:t>
            </a:r>
            <a:r>
              <a:rPr lang="en-US" altLang="ko-KR" sz="900" dirty="0" smtClean="0"/>
              <a:t>);</a:t>
            </a:r>
          </a:p>
          <a:p>
            <a:r>
              <a:rPr lang="ko-KR" altLang="en-US" sz="900" dirty="0" smtClean="0"/>
              <a:t>   </a:t>
            </a:r>
            <a:r>
              <a:rPr lang="en-US" altLang="ko-KR" sz="900" dirty="0" smtClean="0"/>
              <a:t>}</a:t>
            </a:r>
          </a:p>
          <a:p>
            <a:endParaRPr lang="ko-KR" altLang="en-US" sz="900" dirty="0" smtClean="0"/>
          </a:p>
          <a:p>
            <a:r>
              <a:rPr lang="en-US" altLang="ko-KR" sz="900" dirty="0" smtClean="0"/>
              <a:t>   return 0;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like_client.c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775"/>
            <a:ext cx="4114800" cy="4497389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unistd.h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stdlib.h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&lt;sys/</a:t>
            </a:r>
            <a:r>
              <a:rPr lang="en-US" altLang="ko-KR" dirty="0" err="1" smtClean="0"/>
              <a:t>socket.h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&lt;sys/</a:t>
            </a:r>
            <a:r>
              <a:rPr lang="en-US" altLang="ko-KR" dirty="0" err="1" smtClean="0"/>
              <a:t>stat.h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arpa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inet.h</a:t>
            </a:r>
            <a:r>
              <a:rPr lang="en-US" altLang="ko-KR" dirty="0" smtClean="0"/>
              <a:t>&gt;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#define MAXBUF  256</a:t>
            </a:r>
          </a:p>
          <a:p>
            <a:endParaRPr lang="ko-KR" altLang="en-US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ssock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clen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sockaddr_in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server_addr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char 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[MAXBUF];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// </a:t>
            </a:r>
            <a:r>
              <a:rPr lang="ko-KR" altLang="en-US" dirty="0" err="1" smtClean="0"/>
              <a:t>소켓을생성</a:t>
            </a:r>
            <a:endParaRPr lang="ko-KR" altLang="en-US" dirty="0" smtClean="0"/>
          </a:p>
          <a:p>
            <a:r>
              <a:rPr lang="en-US" altLang="ko-KR" dirty="0" smtClean="0"/>
              <a:t>   if ((</a:t>
            </a:r>
            <a:r>
              <a:rPr lang="en-US" altLang="ko-KR" dirty="0" err="1" smtClean="0"/>
              <a:t>ssock</a:t>
            </a:r>
            <a:r>
              <a:rPr lang="en-US" altLang="ko-KR" dirty="0" smtClean="0"/>
              <a:t> = socket(PF_INET, SOCK_STREAM, IPPROTO_TCP)) &lt; 0)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perror</a:t>
            </a:r>
            <a:r>
              <a:rPr lang="en-US" altLang="ko-KR" dirty="0" smtClean="0"/>
              <a:t>("socket error : ");</a:t>
            </a:r>
          </a:p>
          <a:p>
            <a:r>
              <a:rPr lang="en-US" altLang="ko-KR" dirty="0" smtClean="0"/>
              <a:t>      exit(1);</a:t>
            </a:r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}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clen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server_addr</a:t>
            </a:r>
            <a:r>
              <a:rPr lang="en-US" altLang="ko-KR" dirty="0" smtClean="0"/>
              <a:t>);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// </a:t>
            </a:r>
            <a:r>
              <a:rPr lang="ko-KR" altLang="en-US" dirty="0" err="1" smtClean="0"/>
              <a:t>소켓이접속할주소지정</a:t>
            </a:r>
            <a:endParaRPr lang="ko-KR" altLang="en-US" dirty="0" smtClean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memset</a:t>
            </a:r>
            <a:r>
              <a:rPr lang="en-US" altLang="ko-KR" dirty="0" smtClean="0"/>
              <a:t>(&amp;server_addr,0,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server_addr</a:t>
            </a:r>
            <a:r>
              <a:rPr lang="en-US" altLang="ko-KR" dirty="0" smtClean="0"/>
              <a:t>));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server_addr.sin_family</a:t>
            </a:r>
            <a:r>
              <a:rPr lang="en-US" altLang="ko-KR" dirty="0" smtClean="0"/>
              <a:t>  = AF_INET;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server_addr.sin_addr.s_addr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inet_addr</a:t>
            </a:r>
            <a:r>
              <a:rPr lang="en-US" altLang="ko-KR" dirty="0" smtClean="0"/>
              <a:t>("127.0.0.1");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server_addr.sin_port</a:t>
            </a:r>
            <a:r>
              <a:rPr lang="en-US" altLang="ko-KR" dirty="0" smtClean="0"/>
              <a:t>    = </a:t>
            </a:r>
            <a:r>
              <a:rPr lang="en-US" altLang="ko-KR" dirty="0" err="1" smtClean="0"/>
              <a:t>htons</a:t>
            </a:r>
            <a:r>
              <a:rPr lang="en-US" altLang="ko-KR" dirty="0" smtClean="0"/>
              <a:t>(3317);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// </a:t>
            </a:r>
            <a:r>
              <a:rPr lang="ko-KR" altLang="en-US" dirty="0" err="1" smtClean="0"/>
              <a:t>지정한주소로접속</a:t>
            </a:r>
            <a:endParaRPr lang="ko-KR" altLang="en-US" dirty="0" smtClean="0"/>
          </a:p>
          <a:p>
            <a:r>
              <a:rPr lang="en-US" altLang="ko-KR" dirty="0" smtClean="0"/>
              <a:t>   if (connect(</a:t>
            </a:r>
            <a:r>
              <a:rPr lang="en-US" altLang="ko-KR" dirty="0" err="1" smtClean="0"/>
              <a:t>ssock</a:t>
            </a:r>
            <a:r>
              <a:rPr lang="en-US" altLang="ko-KR" dirty="0" smtClean="0"/>
              <a:t>,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sockaddr</a:t>
            </a:r>
            <a:r>
              <a:rPr lang="en-US" altLang="ko-KR" dirty="0" smtClean="0"/>
              <a:t> *)&amp;</a:t>
            </a:r>
            <a:r>
              <a:rPr lang="en-US" altLang="ko-KR" dirty="0" err="1" smtClean="0"/>
              <a:t>server_addr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clen</a:t>
            </a:r>
            <a:r>
              <a:rPr lang="en-US" altLang="ko-KR" dirty="0" smtClean="0"/>
              <a:t>) &lt; 0)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perror</a:t>
            </a:r>
            <a:r>
              <a:rPr lang="en-US" altLang="ko-KR" dirty="0" smtClean="0"/>
              <a:t>("connect error :");</a:t>
            </a:r>
          </a:p>
          <a:p>
            <a:r>
              <a:rPr lang="en-US" altLang="ko-KR" dirty="0" smtClean="0"/>
              <a:t>      exit(1);</a:t>
            </a:r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}</a:t>
            </a:r>
          </a:p>
          <a:p>
            <a:endParaRPr lang="ko-KR" altLang="en-US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16016" y="1772816"/>
            <a:ext cx="4114800" cy="4497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memset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buf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0, MAXBUF);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서버에서전송하는문자열을받음</a:t>
            </a:r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if (read(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ssock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buf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MAXBUF) &lt;= 0)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perror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("read error : ");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exit(1);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소켓을닫음</a:t>
            </a:r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close(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ssock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받아온문자열을화면에출력</a:t>
            </a:r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printf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("\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nread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: %s\n\n",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buf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return 0;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CF238B8F-5341-4AC4-83D4-4B2E5AD915F3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7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8915" name="내용 개체 틀 2"/>
          <p:cNvSpPr>
            <a:spLocks noGrp="1"/>
          </p:cNvSpPr>
          <p:nvPr>
            <p:ph idx="4294967295"/>
          </p:nvPr>
        </p:nvSpPr>
        <p:spPr>
          <a:xfrm>
            <a:off x="1024759" y="1223963"/>
            <a:ext cx="7388772" cy="4807684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Virtual circuit</a:t>
            </a:r>
          </a:p>
          <a:p>
            <a:pPr lvl="1" eaLnBrk="1" hangingPunct="1"/>
            <a:r>
              <a:rPr lang="ko-KR" altLang="en-US" sz="1800" dirty="0" smtClean="0"/>
              <a:t>통신 대상에 연결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논리적 접속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설정</a:t>
            </a:r>
          </a:p>
          <a:p>
            <a:pPr lvl="1" eaLnBrk="1" hangingPunct="1"/>
            <a:r>
              <a:rPr lang="ko-KR" altLang="en-US" sz="1800" dirty="0" smtClean="0"/>
              <a:t>그 연결을 통하여 데이터를 송수신</a:t>
            </a:r>
          </a:p>
          <a:p>
            <a:pPr lvl="1" eaLnBrk="1" hangingPunct="1"/>
            <a:r>
              <a:rPr lang="ko-KR" altLang="en-US" sz="1800" dirty="0" smtClean="0"/>
              <a:t>송수신이 끝나면 연결 해제</a:t>
            </a:r>
          </a:p>
          <a:p>
            <a:pPr lvl="1" eaLnBrk="1" hangingPunct="1"/>
            <a:r>
              <a:rPr lang="ko-KR" altLang="en-US" sz="1800" dirty="0" smtClean="0">
                <a:solidFill>
                  <a:srgbClr val="FF0000"/>
                </a:solidFill>
              </a:rPr>
              <a:t>연결 형 통신</a:t>
            </a:r>
            <a:r>
              <a:rPr lang="ko-KR" altLang="en-US" sz="1800" dirty="0" smtClean="0"/>
              <a:t>이라고 부름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전화에 비유</a:t>
            </a:r>
            <a:endParaRPr lang="en-US" altLang="ko-KR" sz="1800" dirty="0" smtClean="0"/>
          </a:p>
          <a:p>
            <a:pPr lvl="1" eaLnBrk="1" hangingPunct="1"/>
            <a:endParaRPr lang="ko-KR" altLang="en-US" sz="1800" dirty="0" smtClean="0"/>
          </a:p>
          <a:p>
            <a:pPr eaLnBrk="1" hangingPunct="1"/>
            <a:r>
              <a:rPr lang="en-US" altLang="ko-KR" sz="2000" dirty="0" smtClean="0"/>
              <a:t>Stream socket</a:t>
            </a:r>
          </a:p>
          <a:p>
            <a:pPr lvl="1" eaLnBrk="1" hangingPunct="1"/>
            <a:r>
              <a:rPr lang="en-US" altLang="ko-KR" sz="1800" dirty="0" smtClean="0"/>
              <a:t>Virtual circuit </a:t>
            </a:r>
            <a:r>
              <a:rPr lang="ko-KR" altLang="en-US" sz="1800" dirty="0" smtClean="0"/>
              <a:t>기능을 이용하여 구현한 </a:t>
            </a:r>
            <a:r>
              <a:rPr lang="en-US" altLang="ko-KR" sz="1800" dirty="0" smtClean="0"/>
              <a:t>socket</a:t>
            </a:r>
          </a:p>
          <a:p>
            <a:pPr lvl="1" eaLnBrk="1" hangingPunct="1"/>
            <a:r>
              <a:rPr lang="ko-KR" altLang="en-US" sz="1800" dirty="0" smtClean="0"/>
              <a:t>프로세스간에 대량의 데이터를 송수신하는 경우 이용 </a:t>
            </a:r>
          </a:p>
          <a:p>
            <a:pPr lvl="1" eaLnBrk="1" hangingPunct="1"/>
            <a:r>
              <a:rPr lang="ko-KR" altLang="en-US" sz="1800" dirty="0" smtClean="0">
                <a:solidFill>
                  <a:srgbClr val="FF0000"/>
                </a:solidFill>
              </a:rPr>
              <a:t>통신의 신뢰성 보증</a:t>
            </a:r>
          </a:p>
          <a:p>
            <a:pPr lvl="1" eaLnBrk="1" hangingPunct="1"/>
            <a:r>
              <a:rPr lang="ko-KR" altLang="en-US" sz="1800" dirty="0" smtClean="0"/>
              <a:t>송신한 정보가 없어지거나 바뀌지 않음</a:t>
            </a:r>
          </a:p>
          <a:p>
            <a:pPr lvl="1" eaLnBrk="1" hangingPunct="1"/>
            <a:r>
              <a:rPr lang="ko-KR" altLang="en-US" sz="1800" dirty="0" smtClean="0"/>
              <a:t>올바른 순서로 수신됨</a:t>
            </a:r>
            <a:endParaRPr lang="en-US" altLang="ko-KR" sz="1800" dirty="0" smtClean="0"/>
          </a:p>
          <a:p>
            <a:pPr lvl="1" eaLnBrk="1" hangingPunct="1"/>
            <a:endParaRPr lang="ko-KR" altLang="en-US" sz="1800" dirty="0" smtClean="0"/>
          </a:p>
          <a:p>
            <a:pPr eaLnBrk="1" hangingPunct="1"/>
            <a:r>
              <a:rPr lang="ko-KR" altLang="en-US" sz="2000" dirty="0" smtClean="0"/>
              <a:t>연결 형 프로토콜의 예 </a:t>
            </a:r>
            <a:r>
              <a:rPr lang="en-US" altLang="ko-KR" sz="2000" dirty="0" smtClean="0"/>
              <a:t>: TCP (Transmission Control Protocol) </a:t>
            </a:r>
          </a:p>
        </p:txBody>
      </p:sp>
      <p:sp>
        <p:nvSpPr>
          <p:cNvPr id="38916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Socket : stream socket</a:t>
            </a:r>
            <a:r>
              <a:rPr lang="ko-KR" altLang="en-US" dirty="0" smtClean="0"/>
              <a:t>을 사용한 </a:t>
            </a:r>
            <a:r>
              <a:rPr lang="en-US" altLang="ko-KR" dirty="0" smtClean="0"/>
              <a:t>IPC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C76D2C1F-4FE5-431E-97B3-7BFCE68F1C73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8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9939" name="내용 개체 틀 2"/>
          <p:cNvSpPr>
            <a:spLocks noGrp="1"/>
          </p:cNvSpPr>
          <p:nvPr>
            <p:ph idx="4294967295"/>
          </p:nvPr>
        </p:nvSpPr>
        <p:spPr>
          <a:xfrm>
            <a:off x="1024759" y="1223964"/>
            <a:ext cx="7388772" cy="465995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Client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Socket </a:t>
            </a:r>
            <a:r>
              <a:rPr lang="ko-KR" altLang="en-US" sz="1800" dirty="0" smtClean="0"/>
              <a:t>작성 </a:t>
            </a:r>
            <a:r>
              <a:rPr lang="en-US" altLang="ko-KR" sz="1800" dirty="0" smtClean="0"/>
              <a:t>: socket() </a:t>
            </a:r>
            <a:r>
              <a:rPr lang="ko-KR" altLang="en-US" sz="1800" dirty="0" smtClean="0"/>
              <a:t>시스템 호출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Socket</a:t>
            </a:r>
            <a:r>
              <a:rPr lang="ko-KR" altLang="en-US" sz="1800" dirty="0" smtClean="0"/>
              <a:t>에 이름 붙임 </a:t>
            </a:r>
            <a:r>
              <a:rPr lang="en-US" altLang="ko-KR" sz="1800" dirty="0" smtClean="0"/>
              <a:t>: bind() </a:t>
            </a:r>
            <a:r>
              <a:rPr lang="en-US" altLang="ko-KR" sz="1800" dirty="0" smtClean="0">
                <a:sym typeface="Wingdings" pitchFamily="2" charset="2"/>
              </a:rPr>
              <a:t> </a:t>
            </a:r>
            <a:r>
              <a:rPr lang="ko-KR" altLang="en-US" sz="1800" dirty="0" smtClean="0">
                <a:sym typeface="Wingdings" pitchFamily="2" charset="2"/>
              </a:rPr>
              <a:t>생략 가능</a:t>
            </a:r>
            <a:endParaRPr lang="ko-KR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Server</a:t>
            </a:r>
            <a:r>
              <a:rPr lang="ko-KR" altLang="en-US" sz="1800" dirty="0" smtClean="0"/>
              <a:t>에 접속 요구 </a:t>
            </a:r>
            <a:r>
              <a:rPr lang="en-US" altLang="ko-KR" sz="1800" dirty="0" smtClean="0"/>
              <a:t>: connect()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데이터 송수신 </a:t>
            </a:r>
            <a:r>
              <a:rPr lang="en-US" altLang="ko-KR" sz="1800" dirty="0" smtClean="0"/>
              <a:t>: read()/write() </a:t>
            </a:r>
            <a:r>
              <a:rPr lang="en-US" altLang="ko-KR" sz="1800" dirty="0" smtClean="0">
                <a:sym typeface="Wingdings" pitchFamily="2" charset="2"/>
              </a:rPr>
              <a:t> socket</a:t>
            </a:r>
            <a:r>
              <a:rPr lang="ko-KR" altLang="en-US" sz="1800" dirty="0" smtClean="0">
                <a:sym typeface="Wingdings" pitchFamily="2" charset="2"/>
              </a:rPr>
              <a:t>이 파일 디스크립터로 접근이 가능하기 때문</a:t>
            </a:r>
            <a:endParaRPr lang="ko-KR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Socket </a:t>
            </a:r>
            <a:r>
              <a:rPr lang="ko-KR" altLang="en-US" sz="1800" dirty="0" smtClean="0"/>
              <a:t>제거 </a:t>
            </a:r>
            <a:r>
              <a:rPr lang="en-US" altLang="ko-KR" sz="1800" dirty="0" smtClean="0"/>
              <a:t>: close()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Server 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Socket </a:t>
            </a:r>
            <a:r>
              <a:rPr lang="ko-KR" altLang="en-US" sz="1800" dirty="0" smtClean="0"/>
              <a:t>작성 </a:t>
            </a:r>
            <a:r>
              <a:rPr lang="en-US" altLang="ko-KR" sz="1800" dirty="0" smtClean="0"/>
              <a:t>: socket() </a:t>
            </a:r>
            <a:r>
              <a:rPr lang="ko-KR" altLang="en-US" sz="1800" dirty="0" smtClean="0"/>
              <a:t>시스템 호출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Socket</a:t>
            </a:r>
            <a:r>
              <a:rPr lang="ko-KR" altLang="en-US" sz="1800" dirty="0" smtClean="0"/>
              <a:t>에 이름 붙임 </a:t>
            </a:r>
            <a:r>
              <a:rPr lang="en-US" altLang="ko-KR" sz="1800" dirty="0" smtClean="0"/>
              <a:t>: bind()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Client</a:t>
            </a:r>
            <a:r>
              <a:rPr lang="ko-KR" altLang="en-US" sz="1800" dirty="0" smtClean="0"/>
              <a:t>의 접속 요구 받을 준비 </a:t>
            </a:r>
            <a:r>
              <a:rPr lang="en-US" altLang="ko-KR" sz="1800" dirty="0" smtClean="0"/>
              <a:t>: listen()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접속 요구 허가 </a:t>
            </a:r>
            <a:r>
              <a:rPr lang="en-US" altLang="ko-KR" sz="1800" dirty="0" smtClean="0"/>
              <a:t>: accept()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데이터 송수신 </a:t>
            </a:r>
            <a:r>
              <a:rPr lang="en-US" altLang="ko-KR" sz="1800" dirty="0" smtClean="0"/>
              <a:t>: read()/write()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Socket </a:t>
            </a:r>
            <a:r>
              <a:rPr lang="ko-KR" altLang="en-US" sz="1800" dirty="0" smtClean="0"/>
              <a:t>제거 </a:t>
            </a:r>
            <a:r>
              <a:rPr lang="en-US" altLang="ko-KR" sz="1800" dirty="0" smtClean="0"/>
              <a:t>: close()</a:t>
            </a:r>
          </a:p>
        </p:txBody>
      </p:sp>
      <p:sp>
        <p:nvSpPr>
          <p:cNvPr id="39940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Socket : stream socket</a:t>
            </a:r>
            <a:r>
              <a:rPr lang="ko-KR" altLang="en-US" dirty="0" smtClean="0"/>
              <a:t>을 사용한 </a:t>
            </a:r>
            <a:r>
              <a:rPr lang="en-US" altLang="ko-KR" dirty="0" smtClean="0"/>
              <a:t>IPC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1"/>
          <p:cNvSpPr txBox="1">
            <a:spLocks noGrp="1"/>
          </p:cNvSpPr>
          <p:nvPr/>
        </p:nvSpPr>
        <p:spPr bwMode="auto">
          <a:xfrm>
            <a:off x="4134508" y="6492876"/>
            <a:ext cx="96957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EC915A34-CB00-42AE-97F0-DDEBC7886F41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9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0963" name="제목 3"/>
          <p:cNvSpPr>
            <a:spLocks noGrp="1"/>
          </p:cNvSpPr>
          <p:nvPr>
            <p:ph type="title" idx="4294967295"/>
          </p:nvPr>
        </p:nvSpPr>
        <p:spPr>
          <a:xfrm>
            <a:off x="760687" y="231775"/>
            <a:ext cx="8304486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Socket : Datagram socket</a:t>
            </a:r>
            <a:r>
              <a:rPr lang="ko-KR" altLang="en-US" dirty="0" smtClean="0"/>
              <a:t>을 사용한 </a:t>
            </a:r>
            <a:r>
              <a:rPr lang="en-US" altLang="ko-KR" dirty="0" smtClean="0"/>
              <a:t>IPC</a:t>
            </a:r>
            <a:endParaRPr lang="ko-KR" altLang="en-US" dirty="0" smtClean="0"/>
          </a:p>
        </p:txBody>
      </p:sp>
      <p:sp>
        <p:nvSpPr>
          <p:cNvPr id="40964" name="내용 개체 틀 2"/>
          <p:cNvSpPr>
            <a:spLocks noGrp="1"/>
          </p:cNvSpPr>
          <p:nvPr>
            <p:ph idx="4294967295"/>
          </p:nvPr>
        </p:nvSpPr>
        <p:spPr>
          <a:xfrm>
            <a:off x="1024759" y="1071564"/>
            <a:ext cx="7388772" cy="4586085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Datagram</a:t>
            </a:r>
          </a:p>
          <a:p>
            <a:pPr lvl="1" eaLnBrk="1" hangingPunct="1"/>
            <a:r>
              <a:rPr lang="ko-KR" altLang="en-US" sz="1800" dirty="0" smtClean="0"/>
              <a:t>통신 대상에 연결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논리적 접속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설정할 필요 없음</a:t>
            </a:r>
          </a:p>
          <a:p>
            <a:pPr lvl="1" eaLnBrk="1" hangingPunct="1"/>
            <a:r>
              <a:rPr lang="ko-KR" altLang="en-US" sz="1800" dirty="0" smtClean="0"/>
              <a:t>개개의 데이터를 그때 그때 상대방에게 보냄</a:t>
            </a:r>
          </a:p>
          <a:p>
            <a:pPr lvl="1" eaLnBrk="1" hangingPunct="1"/>
            <a:r>
              <a:rPr lang="ko-KR" altLang="en-US" sz="1800" dirty="0" smtClean="0"/>
              <a:t>비 연결 형 통신이라고 부름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편지에 비유</a:t>
            </a:r>
            <a:endParaRPr lang="en-US" altLang="ko-KR" sz="1800" dirty="0" smtClean="0"/>
          </a:p>
          <a:p>
            <a:pPr lvl="1" eaLnBrk="1" hangingPunct="1"/>
            <a:endParaRPr lang="ko-KR" altLang="en-US" dirty="0" smtClean="0"/>
          </a:p>
          <a:p>
            <a:pPr eaLnBrk="1" hangingPunct="1"/>
            <a:r>
              <a:rPr lang="en-US" altLang="ko-KR" sz="2000" dirty="0" smtClean="0"/>
              <a:t>Datagram socket</a:t>
            </a:r>
          </a:p>
          <a:p>
            <a:pPr lvl="1" eaLnBrk="1" hangingPunct="1"/>
            <a:r>
              <a:rPr lang="en-US" altLang="ko-KR" sz="1800" dirty="0" smtClean="0"/>
              <a:t>Datagram </a:t>
            </a:r>
            <a:r>
              <a:rPr lang="ko-KR" altLang="en-US" sz="1800" dirty="0" smtClean="0"/>
              <a:t>기능을 이용하여 구현한 </a:t>
            </a:r>
            <a:r>
              <a:rPr lang="en-US" altLang="ko-KR" sz="1800" dirty="0" smtClean="0"/>
              <a:t>socket</a:t>
            </a:r>
          </a:p>
          <a:p>
            <a:pPr lvl="1" eaLnBrk="1" hangingPunct="1"/>
            <a:r>
              <a:rPr lang="ko-KR" altLang="en-US" sz="1800" dirty="0" smtClean="0"/>
              <a:t>프로세스간에 작은 데이터를 계속해서 보내는 통신</a:t>
            </a:r>
          </a:p>
          <a:p>
            <a:pPr lvl="1" eaLnBrk="1" hangingPunct="1"/>
            <a:r>
              <a:rPr lang="ko-KR" altLang="en-US" sz="1800" dirty="0" smtClean="0"/>
              <a:t>매번 데이터를 보낼 때마다 상대방을 지정 </a:t>
            </a:r>
          </a:p>
          <a:p>
            <a:pPr lvl="1" eaLnBrk="1" hangingPunct="1"/>
            <a:r>
              <a:rPr lang="ko-KR" altLang="en-US" sz="1800" dirty="0" smtClean="0"/>
              <a:t>전송 데이터의 신뢰성이 보증되지 않음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시간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순서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등</a:t>
            </a:r>
            <a:endParaRPr lang="en-US" altLang="ko-KR" sz="1800" dirty="0" smtClean="0"/>
          </a:p>
          <a:p>
            <a:pPr lvl="1" eaLnBrk="1" hangingPunct="1"/>
            <a:endParaRPr lang="ko-KR" altLang="en-US" dirty="0" smtClean="0"/>
          </a:p>
          <a:p>
            <a:pPr eaLnBrk="1" hangingPunct="1"/>
            <a:r>
              <a:rPr lang="ko-KR" altLang="en-US" sz="2000" dirty="0" smtClean="0">
                <a:solidFill>
                  <a:srgbClr val="FF0000"/>
                </a:solidFill>
              </a:rPr>
              <a:t>비 연결 형 프로토콜의 예 </a:t>
            </a:r>
            <a:r>
              <a:rPr lang="en-US" altLang="ko-KR" sz="2000" dirty="0" smtClean="0">
                <a:solidFill>
                  <a:srgbClr val="FF0000"/>
                </a:solidFill>
              </a:rPr>
              <a:t>: UDP (User Datagram Protocol)</a:t>
            </a:r>
          </a:p>
          <a:p>
            <a:pPr eaLnBrk="1" hangingPunct="1">
              <a:buNone/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s_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Accs_white(1)</Template>
  <TotalTime>1562</TotalTime>
  <Words>2162</Words>
  <Application>Microsoft Office PowerPoint</Application>
  <PresentationFormat>화면 슬라이드 쇼(4:3)</PresentationFormat>
  <Paragraphs>421</Paragraphs>
  <Slides>26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Accs_white</vt:lpstr>
      <vt:lpstr>Microsoft ClipArt Gallery</vt:lpstr>
      <vt:lpstr>소켓프로그래밍</vt:lpstr>
      <vt:lpstr>Sockets Programming</vt:lpstr>
      <vt:lpstr>소켓프로그래밍이란?</vt:lpstr>
      <vt:lpstr> Socket</vt:lpstr>
      <vt:lpstr>like_server.c</vt:lpstr>
      <vt:lpstr>like_client.c</vt:lpstr>
      <vt:lpstr> Socket : stream socket을 사용한 IPC</vt:lpstr>
      <vt:lpstr> Socket : stream socket을 사용한 IPC</vt:lpstr>
      <vt:lpstr> Socket : Datagram socket을 사용한 IPC</vt:lpstr>
      <vt:lpstr> Socket : Datagram socket을 사용한 IPC</vt:lpstr>
      <vt:lpstr> Socket : socket() system call</vt:lpstr>
      <vt:lpstr> Socket : socket() system call</vt:lpstr>
      <vt:lpstr> Socket : bind() system call</vt:lpstr>
      <vt:lpstr> Socket : Unix domain에서의 bind</vt:lpstr>
      <vt:lpstr> Socket : inet domain에서의 bind</vt:lpstr>
      <vt:lpstr> Socket : connect() system call</vt:lpstr>
      <vt:lpstr> Socket : listen() system call</vt:lpstr>
      <vt:lpstr> Socket : accept() system call</vt:lpstr>
      <vt:lpstr> Socket : 스트림 소켓 이용시 데이터 보내고 받기</vt:lpstr>
      <vt:lpstr> Socket : send() system call</vt:lpstr>
      <vt:lpstr> Socket : recv() system call</vt:lpstr>
      <vt:lpstr> Socket : 데이터그램 소켓 이용시 데이터 보내고 받기</vt:lpstr>
      <vt:lpstr> Socket : sendto() system call</vt:lpstr>
      <vt:lpstr> Socket : recvfrom() system call</vt:lpstr>
      <vt:lpstr>Lab #13</vt:lpstr>
      <vt:lpstr>Lab #13 (계속)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sugarain</dc:creator>
  <cp:lastModifiedBy>kook</cp:lastModifiedBy>
  <cp:revision>216</cp:revision>
  <dcterms:created xsi:type="dcterms:W3CDTF">2009-08-30T13:47:28Z</dcterms:created>
  <dcterms:modified xsi:type="dcterms:W3CDTF">2015-11-23T22:13:37Z</dcterms:modified>
</cp:coreProperties>
</file>