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08" r:id="rId1"/>
  </p:sldMasterIdLst>
  <p:notesMasterIdLst>
    <p:notesMasterId r:id="rId30"/>
  </p:notesMasterIdLst>
  <p:sldIdLst>
    <p:sldId id="334" r:id="rId2"/>
    <p:sldId id="335" r:id="rId3"/>
    <p:sldId id="336" r:id="rId4"/>
    <p:sldId id="337" r:id="rId5"/>
    <p:sldId id="338" r:id="rId6"/>
    <p:sldId id="339" r:id="rId7"/>
    <p:sldId id="340" r:id="rId8"/>
    <p:sldId id="350" r:id="rId9"/>
    <p:sldId id="351" r:id="rId10"/>
    <p:sldId id="341" r:id="rId11"/>
    <p:sldId id="342" r:id="rId12"/>
    <p:sldId id="355" r:id="rId13"/>
    <p:sldId id="356" r:id="rId14"/>
    <p:sldId id="343" r:id="rId15"/>
    <p:sldId id="344" r:id="rId16"/>
    <p:sldId id="357" r:id="rId17"/>
    <p:sldId id="345" r:id="rId18"/>
    <p:sldId id="346" r:id="rId19"/>
    <p:sldId id="347" r:id="rId20"/>
    <p:sldId id="360" r:id="rId21"/>
    <p:sldId id="352" r:id="rId22"/>
    <p:sldId id="348" r:id="rId23"/>
    <p:sldId id="354" r:id="rId24"/>
    <p:sldId id="353" r:id="rId25"/>
    <p:sldId id="349" r:id="rId26"/>
    <p:sldId id="361" r:id="rId27"/>
    <p:sldId id="358" r:id="rId28"/>
    <p:sldId id="359" r:id="rId29"/>
  </p:sldIdLst>
  <p:sldSz cx="9144000" cy="6858000" type="screen4x3"/>
  <p:notesSz cx="6796088" cy="99282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104" y="19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4813" cy="4968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49688" y="0"/>
            <a:ext cx="2944812" cy="496888"/>
          </a:xfrm>
          <a:prstGeom prst="rect">
            <a:avLst/>
          </a:prstGeom>
        </p:spPr>
        <p:txBody>
          <a:bodyPr vert="horz" lIns="91440" tIns="45720" rIns="91440" bIns="45720" rtlCol="0"/>
          <a:lstStyle>
            <a:lvl1pPr algn="r">
              <a:defRPr sz="1200"/>
            </a:lvl1pPr>
          </a:lstStyle>
          <a:p>
            <a:fld id="{F98A5F3D-A07A-40AB-92CD-DDAFA040E3FD}" type="datetimeFigureOut">
              <a:rPr lang="ko-KR" altLang="en-US" smtClean="0"/>
              <a:pPr/>
              <a:t>2015-11-30</a:t>
            </a:fld>
            <a:endParaRPr lang="ko-KR" altLang="en-US"/>
          </a:p>
        </p:txBody>
      </p:sp>
      <p:sp>
        <p:nvSpPr>
          <p:cNvPr id="4" name="슬라이드 이미지 개체 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450" y="4716463"/>
            <a:ext cx="5437188" cy="4467225"/>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9750"/>
            <a:ext cx="2944813" cy="496888"/>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49688" y="9429750"/>
            <a:ext cx="2944812" cy="496888"/>
          </a:xfrm>
          <a:prstGeom prst="rect">
            <a:avLst/>
          </a:prstGeom>
        </p:spPr>
        <p:txBody>
          <a:bodyPr vert="horz" lIns="91440" tIns="45720" rIns="91440" bIns="45720" rtlCol="0" anchor="b"/>
          <a:lstStyle>
            <a:lvl1pPr algn="r">
              <a:defRPr sz="1200"/>
            </a:lvl1pPr>
          </a:lstStyle>
          <a:p>
            <a:fld id="{4273352A-0290-493A-85F0-C2B449ABA20D}" type="slidenum">
              <a:rPr lang="ko-KR" altLang="en-US" smtClean="0"/>
              <a:pPr/>
              <a:t>‹#›</a:t>
            </a:fld>
            <a:endParaRPr lang="ko-KR" altLang="en-US"/>
          </a:p>
        </p:txBody>
      </p:sp>
    </p:spTree>
    <p:extLst>
      <p:ext uri="{BB962C8B-B14F-4D97-AF65-F5344CB8AC3E}">
        <p14:creationId xmlns:p14="http://schemas.microsoft.com/office/powerpoint/2010/main" val="173828525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rot="10800000" flipV="1">
            <a:off x="962526" y="2189746"/>
            <a:ext cx="7495674" cy="782053"/>
          </a:xfrm>
        </p:spPr>
        <p:txBody>
          <a:bodyPr/>
          <a:lstStyle/>
          <a:p>
            <a:r>
              <a:rPr lang="ko-KR" altLang="en-US" smtClean="0"/>
              <a:t>마스터 제목 스타일 편집</a:t>
            </a:r>
            <a:endParaRPr lang="ko-KR" altLang="en-US" dirty="0"/>
          </a:p>
        </p:txBody>
      </p:sp>
      <p:sp>
        <p:nvSpPr>
          <p:cNvPr id="3" name="부제목 2"/>
          <p:cNvSpPr>
            <a:spLocks noGrp="1"/>
          </p:cNvSpPr>
          <p:nvPr>
            <p:ph type="subTitle" idx="1"/>
          </p:nvPr>
        </p:nvSpPr>
        <p:spPr>
          <a:xfrm>
            <a:off x="1371600" y="3886201"/>
            <a:ext cx="6400800" cy="67376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lgn="l">
              <a:defRPr b="1"/>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lvl1pPr>
              <a:defRPr sz="2000"/>
            </a:lvl1pPr>
            <a:lvl2pPr>
              <a:defRPr sz="1600"/>
            </a:lvl2pPr>
            <a:lvl3pPr>
              <a:defRPr sz="1200"/>
            </a:lvl3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722313" y="4656221"/>
            <a:ext cx="7772400" cy="1112754"/>
          </a:xfrm>
        </p:spPr>
        <p:txBody>
          <a:bodyPr anchor="t"/>
          <a:lstStyle>
            <a:lvl1pPr algn="l">
              <a:defRPr sz="4000" b="1" cap="all"/>
            </a:lvl1pPr>
          </a:lstStyle>
          <a:p>
            <a:r>
              <a:rPr lang="ko-KR" altLang="en-US" smtClean="0"/>
              <a:t>마스터 제목 스타일 편집</a:t>
            </a:r>
            <a:endParaRPr lang="ko-KR" altLang="en-US" dirty="0"/>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7"/>
            <a:ext cx="8229600" cy="988679"/>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457200" y="1628775"/>
            <a:ext cx="8229600" cy="4497389"/>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1" hangingPunct="1">
        <a:spcBef>
          <a:spcPct val="0"/>
        </a:spcBef>
        <a:buNone/>
        <a:defRPr sz="3600" b="1" kern="1200">
          <a:solidFill>
            <a:schemeClr val="tx1"/>
          </a:solidFill>
          <a:latin typeface="+mj-ea"/>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ea"/>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ea"/>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ea"/>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ea"/>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ietf.org/html.charters/rmt-charter.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pPr algn="ctr">
              <a:lnSpc>
                <a:spcPct val="90000"/>
              </a:lnSpc>
            </a:pPr>
            <a:r>
              <a:rPr lang="en-US" altLang="ko-KR" sz="4000" dirty="0" smtClean="0"/>
              <a:t>UDP </a:t>
            </a:r>
            <a:r>
              <a:rPr lang="ko-KR" altLang="en-US" sz="4000" dirty="0" smtClean="0"/>
              <a:t>프로그래밍</a:t>
            </a:r>
            <a:r>
              <a:rPr lang="en-US" altLang="ko-KR" sz="4000" dirty="0" smtClean="0"/>
              <a:t/>
            </a:r>
            <a:br>
              <a:rPr lang="en-US" altLang="ko-KR" sz="4000" dirty="0" smtClean="0"/>
            </a:br>
            <a:r>
              <a:rPr lang="ko-KR" altLang="en-US" sz="4000" dirty="0" smtClean="0"/>
              <a:t>클라이언트</a:t>
            </a:r>
            <a:r>
              <a:rPr lang="en-US" altLang="ko-KR" sz="4000" dirty="0" smtClean="0"/>
              <a:t>/</a:t>
            </a:r>
            <a:r>
              <a:rPr lang="ko-KR" altLang="en-US" sz="4000" dirty="0" smtClean="0"/>
              <a:t>서버</a:t>
            </a:r>
            <a:endParaRPr lang="ko-KR" altLang="en-US" sz="4000" dirty="0"/>
          </a:p>
        </p:txBody>
      </p:sp>
      <p:sp>
        <p:nvSpPr>
          <p:cNvPr id="3" name="부제목 2"/>
          <p:cNvSpPr>
            <a:spLocks noGrp="1"/>
          </p:cNvSpPr>
          <p:nvPr>
            <p:ph type="subTitle" idx="1"/>
          </p:nvPr>
        </p:nvSpPr>
        <p:spPr/>
        <p:txBody>
          <a:bodyPr>
            <a:normAutofit fontScale="62500" lnSpcReduction="20000"/>
          </a:bodyPr>
          <a:lstStyle/>
          <a:p>
            <a:r>
              <a:rPr lang="en-US" altLang="ko-KR" dirty="0" smtClean="0"/>
              <a:t>Prof. </a:t>
            </a:r>
            <a:r>
              <a:rPr lang="en-US" altLang="ko-KR" dirty="0" err="1" smtClean="0"/>
              <a:t>Hyuk</a:t>
            </a:r>
            <a:r>
              <a:rPr lang="en-US" altLang="ko-KR" dirty="0" smtClean="0"/>
              <a:t> </a:t>
            </a:r>
            <a:r>
              <a:rPr lang="en-US" altLang="ko-KR" dirty="0" err="1" smtClean="0"/>
              <a:t>Soo</a:t>
            </a:r>
            <a:r>
              <a:rPr lang="en-US" altLang="ko-KR" dirty="0" smtClean="0"/>
              <a:t> Jang</a:t>
            </a:r>
          </a:p>
          <a:p>
            <a:r>
              <a:rPr lang="en-US" altLang="ko-KR" dirty="0" smtClean="0"/>
              <a:t>Department of Computer Software</a:t>
            </a:r>
            <a:endParaRPr lang="ko-KR"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583683" name="Rectangle 3"/>
          <p:cNvSpPr>
            <a:spLocks noGrp="1" noChangeArrowheads="1"/>
          </p:cNvSpPr>
          <p:nvPr>
            <p:ph type="title"/>
          </p:nvPr>
        </p:nvSpPr>
        <p:spPr/>
        <p:txBody>
          <a:bodyPr/>
          <a:lstStyle/>
          <a:p>
            <a:r>
              <a:rPr lang="en-US" altLang="ko-KR" dirty="0" err="1"/>
              <a:t>i</a:t>
            </a:r>
            <a:r>
              <a:rPr lang="en-US" altLang="ko-KR" dirty="0" err="1" smtClean="0"/>
              <a:t>net_addr</a:t>
            </a:r>
            <a:endParaRPr lang="ko-KR" altLang="en-US" dirty="0"/>
          </a:p>
        </p:txBody>
      </p:sp>
      <p:sp>
        <p:nvSpPr>
          <p:cNvPr id="583684" name="Rectangle 4"/>
          <p:cNvSpPr>
            <a:spLocks noGrp="1" noChangeArrowheads="1"/>
          </p:cNvSpPr>
          <p:nvPr>
            <p:ph type="body" idx="1"/>
          </p:nvPr>
        </p:nvSpPr>
        <p:spPr>
          <a:xfrm>
            <a:off x="323850" y="1341438"/>
            <a:ext cx="8424863" cy="5113337"/>
          </a:xfrm>
        </p:spPr>
        <p:txBody>
          <a:bodyPr/>
          <a:lstStyle/>
          <a:p>
            <a:pPr marL="457200" indent="-457200"/>
            <a:r>
              <a:rPr lang="en-US" altLang="ko-KR" dirty="0" err="1" smtClean="0">
                <a:solidFill>
                  <a:srgbClr val="FF0000"/>
                </a:solidFill>
              </a:rPr>
              <a:t>inet_addr</a:t>
            </a:r>
            <a:r>
              <a:rPr lang="en-US" altLang="ko-KR" dirty="0">
                <a:solidFill>
                  <a:srgbClr val="FF0000"/>
                </a:solidFill>
              </a:rPr>
              <a:t>(‘127.0.0.1’)</a:t>
            </a:r>
          </a:p>
          <a:p>
            <a:pPr marL="838200" lvl="1" indent="-381000"/>
            <a:r>
              <a:rPr lang="ko-KR" altLang="en-US" dirty="0">
                <a:solidFill>
                  <a:srgbClr val="FF0000"/>
                </a:solidFill>
              </a:rPr>
              <a:t>문자 값을 이진 수로 바꾸어 줌</a:t>
            </a:r>
          </a:p>
          <a:p>
            <a:pPr marL="838200" lvl="1" indent="-381000"/>
            <a:r>
              <a:rPr lang="en-US" altLang="ko-KR" dirty="0"/>
              <a:t>Byte Order (big or little endian)</a:t>
            </a:r>
          </a:p>
          <a:p>
            <a:pPr marL="1257300" lvl="2" indent="-342900"/>
            <a:r>
              <a:rPr lang="ko-KR" altLang="en-US" dirty="0"/>
              <a:t>바이트 기준으로 어느 자리부터 먼저 쓰는 가의 </a:t>
            </a:r>
            <a:r>
              <a:rPr lang="en-US" altLang="ko-KR" dirty="0"/>
              <a:t>issue </a:t>
            </a:r>
          </a:p>
          <a:p>
            <a:pPr marL="838200" lvl="1" indent="-381000"/>
            <a:r>
              <a:rPr lang="en-US" altLang="ko-KR" dirty="0"/>
              <a:t>Big-endian</a:t>
            </a:r>
          </a:p>
          <a:p>
            <a:pPr marL="1257300" lvl="2" indent="-342900"/>
            <a:r>
              <a:rPr lang="ko-KR" altLang="en-US" dirty="0"/>
              <a:t>상위바이트의 데이터를 먼저 저장</a:t>
            </a:r>
          </a:p>
          <a:p>
            <a:pPr marL="1257300" lvl="2" indent="-342900"/>
            <a:r>
              <a:rPr lang="ko-KR" altLang="en-US" dirty="0"/>
              <a:t>네트워크에서 사용</a:t>
            </a:r>
          </a:p>
          <a:p>
            <a:pPr marL="1257300" lvl="2" indent="-342900"/>
            <a:r>
              <a:rPr lang="en-US" altLang="ko-KR" dirty="0"/>
              <a:t>0x7f000001</a:t>
            </a:r>
            <a:endParaRPr lang="ko-KR" altLang="en-US" dirty="0"/>
          </a:p>
          <a:p>
            <a:pPr marL="838200" lvl="1" indent="-381000"/>
            <a:r>
              <a:rPr lang="en-US" altLang="ko-KR" dirty="0"/>
              <a:t>Little-endian</a:t>
            </a:r>
          </a:p>
          <a:p>
            <a:pPr marL="1257300" lvl="2" indent="-342900"/>
            <a:r>
              <a:rPr lang="ko-KR" altLang="en-US" dirty="0"/>
              <a:t>하위바이트의 데이터를 먼저저장</a:t>
            </a:r>
          </a:p>
          <a:p>
            <a:pPr marL="1257300" lvl="2" indent="-342900"/>
            <a:r>
              <a:rPr lang="en-US" altLang="ko-KR" dirty="0"/>
              <a:t>PC</a:t>
            </a:r>
            <a:r>
              <a:rPr lang="ko-KR" altLang="en-US" dirty="0"/>
              <a:t>에서 주로 사용</a:t>
            </a:r>
          </a:p>
          <a:p>
            <a:pPr marL="1257300" lvl="2" indent="-342900"/>
            <a:r>
              <a:rPr lang="en-US" altLang="ko-KR" dirty="0"/>
              <a:t>0x0100007f</a:t>
            </a:r>
            <a:endParaRPr lang="ko-KR" altLang="en-US" dirty="0"/>
          </a:p>
          <a:p>
            <a:pPr marL="1257300" lvl="2" indent="-342900">
              <a:buFontTx/>
              <a:buNone/>
            </a:pPr>
            <a:endParaRPr lang="en-US" altLang="ko-K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584707" name="Rectangle 3"/>
          <p:cNvSpPr>
            <a:spLocks noGrp="1" noChangeArrowheads="1"/>
          </p:cNvSpPr>
          <p:nvPr>
            <p:ph type="title"/>
          </p:nvPr>
        </p:nvSpPr>
        <p:spPr/>
        <p:txBody>
          <a:bodyPr/>
          <a:lstStyle/>
          <a:p>
            <a:r>
              <a:rPr lang="en-US" altLang="ko-KR" dirty="0" err="1" smtClean="0"/>
              <a:t>inet_addr</a:t>
            </a:r>
            <a:r>
              <a:rPr lang="en-US" altLang="ko-KR" dirty="0" smtClean="0"/>
              <a:t>/</a:t>
            </a:r>
            <a:r>
              <a:rPr lang="en-US" altLang="ko-KR" dirty="0" err="1"/>
              <a:t>h</a:t>
            </a:r>
            <a:r>
              <a:rPr lang="en-US" altLang="ko-KR" dirty="0" err="1" smtClean="0"/>
              <a:t>tons</a:t>
            </a:r>
            <a:endParaRPr lang="ko-KR" altLang="en-US" dirty="0"/>
          </a:p>
        </p:txBody>
      </p:sp>
      <p:sp>
        <p:nvSpPr>
          <p:cNvPr id="584708" name="Rectangle 4"/>
          <p:cNvSpPr>
            <a:spLocks noGrp="1" noChangeArrowheads="1"/>
          </p:cNvSpPr>
          <p:nvPr>
            <p:ph type="body" idx="1"/>
          </p:nvPr>
        </p:nvSpPr>
        <p:spPr>
          <a:xfrm>
            <a:off x="323850" y="1341438"/>
            <a:ext cx="8424863" cy="5113337"/>
          </a:xfrm>
        </p:spPr>
        <p:txBody>
          <a:bodyPr/>
          <a:lstStyle/>
          <a:p>
            <a:pPr marL="457200" indent="-457200"/>
            <a:r>
              <a:rPr lang="en-US" altLang="ko-KR" dirty="0" err="1">
                <a:solidFill>
                  <a:srgbClr val="FF0000"/>
                </a:solidFill>
              </a:rPr>
              <a:t>i</a:t>
            </a:r>
            <a:r>
              <a:rPr lang="en-US" altLang="ko-KR" dirty="0" err="1" smtClean="0">
                <a:solidFill>
                  <a:srgbClr val="FF0000"/>
                </a:solidFill>
              </a:rPr>
              <a:t>net_addr</a:t>
            </a:r>
            <a:r>
              <a:rPr lang="ko-KR" altLang="en-US" dirty="0">
                <a:solidFill>
                  <a:srgbClr val="FF0000"/>
                </a:solidFill>
              </a:rPr>
              <a:t>함수</a:t>
            </a:r>
          </a:p>
          <a:p>
            <a:pPr marL="838200" lvl="1" indent="-381000"/>
            <a:r>
              <a:rPr lang="ko-KR" altLang="en-US" dirty="0">
                <a:solidFill>
                  <a:srgbClr val="FF0000"/>
                </a:solidFill>
              </a:rPr>
              <a:t>문자형식의 주소를 받아 </a:t>
            </a:r>
            <a:r>
              <a:rPr lang="en-US" altLang="ko-KR" dirty="0">
                <a:solidFill>
                  <a:srgbClr val="FF0000"/>
                </a:solidFill>
              </a:rPr>
              <a:t>2</a:t>
            </a:r>
            <a:r>
              <a:rPr lang="ko-KR" altLang="en-US" dirty="0">
                <a:solidFill>
                  <a:srgbClr val="FF0000"/>
                </a:solidFill>
              </a:rPr>
              <a:t>진수로 전환</a:t>
            </a:r>
          </a:p>
          <a:p>
            <a:pPr marL="838200" lvl="1" indent="-381000"/>
            <a:r>
              <a:rPr lang="en-US" altLang="ko-KR" dirty="0"/>
              <a:t>i</a:t>
            </a:r>
            <a:r>
              <a:rPr lang="en-US" altLang="ko-KR" dirty="0" smtClean="0"/>
              <a:t>nclude </a:t>
            </a:r>
            <a:r>
              <a:rPr lang="en-US" altLang="ko-KR" dirty="0"/>
              <a:t>&lt;sys/</a:t>
            </a:r>
            <a:r>
              <a:rPr lang="en-US" altLang="ko-KR" dirty="0" err="1"/>
              <a:t>types.h</a:t>
            </a:r>
            <a:r>
              <a:rPr lang="en-US" altLang="ko-KR" dirty="0"/>
              <a:t>&gt;, &lt;</a:t>
            </a:r>
            <a:r>
              <a:rPr lang="en-US" altLang="ko-KR" dirty="0" err="1"/>
              <a:t>netinet</a:t>
            </a:r>
            <a:r>
              <a:rPr lang="en-US" altLang="ko-KR" dirty="0"/>
              <a:t>/</a:t>
            </a:r>
            <a:r>
              <a:rPr lang="en-US" altLang="ko-KR" dirty="0" err="1"/>
              <a:t>in.h</a:t>
            </a:r>
            <a:r>
              <a:rPr lang="en-US" altLang="ko-KR" dirty="0"/>
              <a:t>&gt;, &lt;</a:t>
            </a:r>
            <a:r>
              <a:rPr lang="en-US" altLang="ko-KR" dirty="0" err="1"/>
              <a:t>arpa</a:t>
            </a:r>
            <a:r>
              <a:rPr lang="en-US" altLang="ko-KR" dirty="0"/>
              <a:t>/</a:t>
            </a:r>
            <a:r>
              <a:rPr lang="en-US" altLang="ko-KR" dirty="0" err="1"/>
              <a:t>inet.h</a:t>
            </a:r>
            <a:r>
              <a:rPr lang="en-US" altLang="ko-KR" dirty="0"/>
              <a:t>&gt;</a:t>
            </a:r>
          </a:p>
          <a:p>
            <a:pPr marL="838200" lvl="1" indent="-381000"/>
            <a:r>
              <a:rPr lang="en-US" altLang="ko-KR" dirty="0"/>
              <a:t>u</a:t>
            </a:r>
            <a:r>
              <a:rPr lang="en-US" altLang="ko-KR" dirty="0" smtClean="0"/>
              <a:t>nsigned </a:t>
            </a:r>
            <a:r>
              <a:rPr lang="en-US" altLang="ko-KR" dirty="0"/>
              <a:t>long </a:t>
            </a:r>
            <a:r>
              <a:rPr lang="en-US" altLang="ko-KR" dirty="0" err="1"/>
              <a:t>int</a:t>
            </a:r>
            <a:r>
              <a:rPr lang="en-US" altLang="ko-KR" dirty="0"/>
              <a:t> </a:t>
            </a:r>
            <a:r>
              <a:rPr lang="en-US" altLang="ko-KR" dirty="0" err="1"/>
              <a:t>inet_addr</a:t>
            </a:r>
            <a:r>
              <a:rPr lang="en-US" altLang="ko-KR" dirty="0"/>
              <a:t>(</a:t>
            </a:r>
            <a:r>
              <a:rPr lang="en-US" altLang="ko-KR" dirty="0" err="1"/>
              <a:t>const</a:t>
            </a:r>
            <a:r>
              <a:rPr lang="en-US" altLang="ko-KR" dirty="0"/>
              <a:t> char *</a:t>
            </a:r>
            <a:r>
              <a:rPr lang="en-US" altLang="ko-KR" dirty="0" err="1"/>
              <a:t>cp</a:t>
            </a:r>
            <a:r>
              <a:rPr lang="en-US" altLang="ko-KR" dirty="0"/>
              <a:t>)</a:t>
            </a:r>
          </a:p>
          <a:p>
            <a:pPr marL="457200" indent="-457200"/>
            <a:r>
              <a:rPr lang="en-US" altLang="ko-KR" dirty="0" err="1">
                <a:solidFill>
                  <a:srgbClr val="FF0000"/>
                </a:solidFill>
              </a:rPr>
              <a:t>h</a:t>
            </a:r>
            <a:r>
              <a:rPr lang="en-US" altLang="ko-KR" dirty="0" err="1" smtClean="0">
                <a:solidFill>
                  <a:srgbClr val="FF0000"/>
                </a:solidFill>
              </a:rPr>
              <a:t>tons</a:t>
            </a:r>
            <a:endParaRPr lang="en-US" altLang="ko-KR" dirty="0">
              <a:solidFill>
                <a:srgbClr val="FF0000"/>
              </a:solidFill>
            </a:endParaRPr>
          </a:p>
          <a:p>
            <a:pPr marL="838200" lvl="1" indent="-381000"/>
            <a:r>
              <a:rPr lang="ko-KR" altLang="en-US" dirty="0">
                <a:solidFill>
                  <a:srgbClr val="FF0000"/>
                </a:solidFill>
              </a:rPr>
              <a:t>네트워크바이트 오더가 적용된 이진 </a:t>
            </a:r>
            <a:r>
              <a:rPr lang="en-US" altLang="ko-KR" dirty="0">
                <a:solidFill>
                  <a:srgbClr val="FF0000"/>
                </a:solidFill>
              </a:rPr>
              <a:t>16</a:t>
            </a:r>
            <a:r>
              <a:rPr lang="ko-KR" altLang="en-US" dirty="0">
                <a:solidFill>
                  <a:srgbClr val="FF0000"/>
                </a:solidFill>
              </a:rPr>
              <a:t>비트 값</a:t>
            </a:r>
          </a:p>
          <a:p>
            <a:pPr marL="838200" lvl="1" indent="-381000"/>
            <a:r>
              <a:rPr lang="ko-KR" altLang="en-US" dirty="0"/>
              <a:t>이진 </a:t>
            </a:r>
            <a:r>
              <a:rPr lang="en-US" altLang="ko-KR" dirty="0"/>
              <a:t>16</a:t>
            </a:r>
            <a:r>
              <a:rPr lang="ko-KR" altLang="en-US" dirty="0"/>
              <a:t>비트 값을 네트워크 바이트 오더로 전환 후 리턴</a:t>
            </a:r>
          </a:p>
          <a:p>
            <a:pPr marL="838200" lvl="1" indent="-381000"/>
            <a:r>
              <a:rPr lang="en-US" altLang="ko-KR" dirty="0"/>
              <a:t>i</a:t>
            </a:r>
            <a:r>
              <a:rPr lang="en-US" altLang="ko-KR" dirty="0" smtClean="0"/>
              <a:t>nclude </a:t>
            </a:r>
            <a:r>
              <a:rPr lang="en-US" altLang="ko-KR" dirty="0"/>
              <a:t>&lt;</a:t>
            </a:r>
            <a:r>
              <a:rPr lang="en-US" altLang="ko-KR" dirty="0" err="1"/>
              <a:t>netint</a:t>
            </a:r>
            <a:r>
              <a:rPr lang="en-US" altLang="ko-KR" dirty="0"/>
              <a:t>/</a:t>
            </a:r>
            <a:r>
              <a:rPr lang="en-US" altLang="ko-KR" dirty="0" err="1"/>
              <a:t>in.h</a:t>
            </a:r>
            <a:r>
              <a:rPr lang="en-US" altLang="ko-KR" dirty="0"/>
              <a:t>&gt;</a:t>
            </a:r>
          </a:p>
          <a:p>
            <a:pPr marL="838200" lvl="1" indent="-381000"/>
            <a:r>
              <a:rPr lang="en-US" altLang="ko-KR" dirty="0"/>
              <a:t>u</a:t>
            </a:r>
            <a:r>
              <a:rPr lang="en-US" altLang="ko-KR" dirty="0" smtClean="0"/>
              <a:t>int16_t </a:t>
            </a:r>
            <a:r>
              <a:rPr lang="en-US" altLang="ko-KR" dirty="0" err="1"/>
              <a:t>htons</a:t>
            </a:r>
            <a:r>
              <a:rPr lang="en-US" altLang="ko-KR" dirty="0"/>
              <a:t>(uint16_t </a:t>
            </a:r>
            <a:r>
              <a:rPr lang="en-US" altLang="ko-KR" dirty="0" err="1"/>
              <a:t>hostshort</a:t>
            </a:r>
            <a:r>
              <a:rPr lang="en-US" altLang="ko-KR" dirty="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6338" name="Picture 2"/>
          <p:cNvPicPr>
            <a:picLocks noChangeAspect="1" noChangeArrowheads="1"/>
          </p:cNvPicPr>
          <p:nvPr/>
        </p:nvPicPr>
        <p:blipFill>
          <a:blip r:embed="rId2" cstate="print"/>
          <a:srcRect/>
          <a:stretch>
            <a:fillRect/>
          </a:stretch>
        </p:blipFill>
        <p:spPr bwMode="auto">
          <a:xfrm>
            <a:off x="228600" y="2066925"/>
            <a:ext cx="8656638" cy="2657475"/>
          </a:xfrm>
          <a:prstGeom prst="rect">
            <a:avLst/>
          </a:prstGeom>
          <a:noFill/>
          <a:ln w="9525">
            <a:noFill/>
            <a:miter lim="800000"/>
            <a:headEnd/>
            <a:tailEnd/>
          </a:ln>
          <a:effectLst/>
        </p:spPr>
      </p:pic>
      <p:sp>
        <p:nvSpPr>
          <p:cNvPr id="526340" name="Text Box 4"/>
          <p:cNvSpPr txBox="1">
            <a:spLocks noChangeArrowheads="1"/>
          </p:cNvSpPr>
          <p:nvPr/>
        </p:nvSpPr>
        <p:spPr bwMode="auto">
          <a:xfrm>
            <a:off x="2819400" y="685800"/>
            <a:ext cx="3998913" cy="579438"/>
          </a:xfrm>
          <a:prstGeom prst="rect">
            <a:avLst/>
          </a:prstGeom>
          <a:noFill/>
          <a:ln w="9525">
            <a:noFill/>
            <a:miter lim="800000"/>
            <a:headEnd/>
            <a:tailEnd/>
          </a:ln>
          <a:effectLst/>
        </p:spPr>
        <p:txBody>
          <a:bodyPr wrap="none">
            <a:spAutoFit/>
          </a:bodyPr>
          <a:lstStyle/>
          <a:p>
            <a:pPr algn="l" latinLnBrk="0">
              <a:lnSpc>
                <a:spcPct val="100000"/>
              </a:lnSpc>
              <a:spcBef>
                <a:spcPct val="0"/>
              </a:spcBef>
              <a:buClrTx/>
              <a:buSzTx/>
              <a:buFontTx/>
              <a:buNone/>
            </a:pPr>
            <a:r>
              <a:rPr kumimoji="0" lang="en-US" altLang="en-US" sz="3200">
                <a:solidFill>
                  <a:schemeClr val="accent2"/>
                </a:solidFill>
                <a:latin typeface="Times" charset="0"/>
              </a:rPr>
              <a:t>Big-endian byte order</a:t>
            </a:r>
          </a:p>
        </p:txBody>
      </p:sp>
      <p:sp>
        <p:nvSpPr>
          <p:cNvPr id="6" name="TextBox 5"/>
          <p:cNvSpPr txBox="1"/>
          <p:nvPr/>
        </p:nvSpPr>
        <p:spPr>
          <a:xfrm>
            <a:off x="1403648" y="5373216"/>
            <a:ext cx="437940" cy="369332"/>
          </a:xfrm>
          <a:prstGeom prst="rect">
            <a:avLst/>
          </a:prstGeom>
          <a:solidFill>
            <a:srgbClr val="FFFF00"/>
          </a:solidFill>
        </p:spPr>
        <p:txBody>
          <a:bodyPr wrap="none" rtlCol="0">
            <a:spAutoFit/>
          </a:bodyPr>
          <a:lstStyle/>
          <a:p>
            <a:r>
              <a:rPr lang="en-US" altLang="ko-KR" dirty="0" smtClean="0"/>
              <a:t>10</a:t>
            </a:r>
            <a:endParaRPr lang="ko-KR" altLang="en-US" dirty="0"/>
          </a:p>
        </p:txBody>
      </p:sp>
      <p:sp>
        <p:nvSpPr>
          <p:cNvPr id="9" name="TextBox 8"/>
          <p:cNvSpPr txBox="1"/>
          <p:nvPr/>
        </p:nvSpPr>
        <p:spPr>
          <a:xfrm>
            <a:off x="1907704" y="5373216"/>
            <a:ext cx="437940" cy="369332"/>
          </a:xfrm>
          <a:prstGeom prst="rect">
            <a:avLst/>
          </a:prstGeom>
          <a:solidFill>
            <a:srgbClr val="FFFF00"/>
          </a:solidFill>
        </p:spPr>
        <p:txBody>
          <a:bodyPr wrap="none" rtlCol="0">
            <a:spAutoFit/>
          </a:bodyPr>
          <a:lstStyle/>
          <a:p>
            <a:r>
              <a:rPr lang="en-US" altLang="ko-KR" dirty="0" smtClean="0"/>
              <a:t>23</a:t>
            </a:r>
            <a:endParaRPr lang="ko-KR" altLang="en-US" dirty="0"/>
          </a:p>
        </p:txBody>
      </p:sp>
      <p:sp>
        <p:nvSpPr>
          <p:cNvPr id="10" name="TextBox 9"/>
          <p:cNvSpPr txBox="1"/>
          <p:nvPr/>
        </p:nvSpPr>
        <p:spPr>
          <a:xfrm>
            <a:off x="2411760" y="5373216"/>
            <a:ext cx="437940" cy="369332"/>
          </a:xfrm>
          <a:prstGeom prst="rect">
            <a:avLst/>
          </a:prstGeom>
          <a:solidFill>
            <a:srgbClr val="FFFF00"/>
          </a:solidFill>
        </p:spPr>
        <p:txBody>
          <a:bodyPr wrap="none" rtlCol="0">
            <a:spAutoFit/>
          </a:bodyPr>
          <a:lstStyle/>
          <a:p>
            <a:r>
              <a:rPr lang="en-US" altLang="ko-KR" dirty="0" smtClean="0"/>
              <a:t>14</a:t>
            </a:r>
            <a:endParaRPr lang="ko-KR" altLang="en-US" dirty="0"/>
          </a:p>
        </p:txBody>
      </p:sp>
      <p:sp>
        <p:nvSpPr>
          <p:cNvPr id="11" name="TextBox 10"/>
          <p:cNvSpPr txBox="1"/>
          <p:nvPr/>
        </p:nvSpPr>
        <p:spPr>
          <a:xfrm>
            <a:off x="2964552" y="5373216"/>
            <a:ext cx="311304" cy="369332"/>
          </a:xfrm>
          <a:prstGeom prst="rect">
            <a:avLst/>
          </a:prstGeom>
          <a:solidFill>
            <a:srgbClr val="FFFF00"/>
          </a:solidFill>
        </p:spPr>
        <p:txBody>
          <a:bodyPr wrap="none" rtlCol="0">
            <a:spAutoFit/>
          </a:bodyPr>
          <a:lstStyle/>
          <a:p>
            <a:r>
              <a:rPr lang="en-US" altLang="ko-KR" dirty="0" smtClean="0"/>
              <a:t>6</a:t>
            </a:r>
            <a:endParaRPr lang="ko-KR" altLang="en-US" dirty="0"/>
          </a:p>
        </p:txBody>
      </p:sp>
      <p:cxnSp>
        <p:nvCxnSpPr>
          <p:cNvPr id="13" name="직선 화살표 연결선 12"/>
          <p:cNvCxnSpPr>
            <a:endCxn id="6" idx="0"/>
          </p:cNvCxnSpPr>
          <p:nvPr/>
        </p:nvCxnSpPr>
        <p:spPr>
          <a:xfrm rot="16200000" flipH="1">
            <a:off x="72972" y="3823570"/>
            <a:ext cx="2736304" cy="362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a:endCxn id="11" idx="0"/>
          </p:cNvCxnSpPr>
          <p:nvPr/>
        </p:nvCxnSpPr>
        <p:spPr>
          <a:xfrm rot="5400000">
            <a:off x="2837990" y="2919126"/>
            <a:ext cx="2736304" cy="2171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7362" name="Picture 2"/>
          <p:cNvPicPr>
            <a:picLocks noChangeAspect="1" noChangeArrowheads="1"/>
          </p:cNvPicPr>
          <p:nvPr/>
        </p:nvPicPr>
        <p:blipFill>
          <a:blip r:embed="rId2" cstate="print"/>
          <a:srcRect/>
          <a:stretch>
            <a:fillRect/>
          </a:stretch>
        </p:blipFill>
        <p:spPr bwMode="auto">
          <a:xfrm>
            <a:off x="182563" y="1884363"/>
            <a:ext cx="8656637" cy="2687637"/>
          </a:xfrm>
          <a:prstGeom prst="rect">
            <a:avLst/>
          </a:prstGeom>
          <a:noFill/>
          <a:ln w="9525">
            <a:noFill/>
            <a:miter lim="800000"/>
            <a:headEnd/>
            <a:tailEnd/>
          </a:ln>
          <a:effectLst/>
        </p:spPr>
      </p:pic>
      <p:sp>
        <p:nvSpPr>
          <p:cNvPr id="527364" name="Text Box 4"/>
          <p:cNvSpPr txBox="1">
            <a:spLocks noChangeArrowheads="1"/>
          </p:cNvSpPr>
          <p:nvPr/>
        </p:nvSpPr>
        <p:spPr bwMode="auto">
          <a:xfrm>
            <a:off x="2819400" y="685800"/>
            <a:ext cx="4359275" cy="579438"/>
          </a:xfrm>
          <a:prstGeom prst="rect">
            <a:avLst/>
          </a:prstGeom>
          <a:noFill/>
          <a:ln w="9525">
            <a:noFill/>
            <a:miter lim="800000"/>
            <a:headEnd/>
            <a:tailEnd/>
          </a:ln>
          <a:effectLst/>
        </p:spPr>
        <p:txBody>
          <a:bodyPr wrap="none">
            <a:spAutoFit/>
          </a:bodyPr>
          <a:lstStyle/>
          <a:p>
            <a:pPr algn="l" latinLnBrk="0">
              <a:lnSpc>
                <a:spcPct val="100000"/>
              </a:lnSpc>
              <a:spcBef>
                <a:spcPct val="0"/>
              </a:spcBef>
              <a:buClrTx/>
              <a:buSzTx/>
              <a:buFontTx/>
              <a:buNone/>
            </a:pPr>
            <a:r>
              <a:rPr kumimoji="0" lang="en-US" altLang="en-US" sz="3200">
                <a:solidFill>
                  <a:schemeClr val="accent2"/>
                </a:solidFill>
                <a:latin typeface="Times" charset="0"/>
              </a:rPr>
              <a:t>Little-endian byte order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586755" name="Rectangle 3"/>
          <p:cNvSpPr>
            <a:spLocks noGrp="1" noChangeArrowheads="1"/>
          </p:cNvSpPr>
          <p:nvPr>
            <p:ph type="title"/>
          </p:nvPr>
        </p:nvSpPr>
        <p:spPr/>
        <p:txBody>
          <a:bodyPr/>
          <a:lstStyle/>
          <a:p>
            <a:r>
              <a:rPr lang="en-US" altLang="ko-KR"/>
              <a:t>Close</a:t>
            </a:r>
            <a:endParaRPr lang="ko-KR" altLang="en-US"/>
          </a:p>
        </p:txBody>
      </p:sp>
      <p:sp>
        <p:nvSpPr>
          <p:cNvPr id="586756" name="Rectangle 4"/>
          <p:cNvSpPr>
            <a:spLocks noGrp="1" noChangeArrowheads="1"/>
          </p:cNvSpPr>
          <p:nvPr>
            <p:ph type="body" idx="1"/>
          </p:nvPr>
        </p:nvSpPr>
        <p:spPr>
          <a:xfrm>
            <a:off x="323850" y="1341438"/>
            <a:ext cx="8424863" cy="5113337"/>
          </a:xfrm>
        </p:spPr>
        <p:txBody>
          <a:bodyPr/>
          <a:lstStyle/>
          <a:p>
            <a:pPr marL="457200" indent="-457200"/>
            <a:r>
              <a:rPr lang="en-US" altLang="ko-KR" dirty="0"/>
              <a:t>Close </a:t>
            </a:r>
            <a:r>
              <a:rPr lang="ko-KR" altLang="en-US" dirty="0"/>
              <a:t>함수</a:t>
            </a:r>
          </a:p>
          <a:p>
            <a:pPr marL="838200" lvl="1" indent="-381000"/>
            <a:r>
              <a:rPr lang="ko-KR" altLang="en-US" dirty="0"/>
              <a:t>파일 </a:t>
            </a:r>
            <a:r>
              <a:rPr lang="ko-KR" altLang="en-US" dirty="0" err="1"/>
              <a:t>디스크립터를</a:t>
            </a:r>
            <a:r>
              <a:rPr lang="ko-KR" altLang="en-US" dirty="0"/>
              <a:t> 닫는 역할을 한다</a:t>
            </a:r>
            <a:r>
              <a:rPr lang="en-US" altLang="ko-KR" dirty="0"/>
              <a:t>. </a:t>
            </a:r>
            <a:r>
              <a:rPr lang="ko-KR" altLang="en-US" dirty="0"/>
              <a:t>성공이면 </a:t>
            </a:r>
            <a:r>
              <a:rPr lang="en-US" altLang="ko-KR" dirty="0"/>
              <a:t>0, </a:t>
            </a:r>
            <a:r>
              <a:rPr lang="ko-KR" altLang="en-US" dirty="0"/>
              <a:t>실패면 </a:t>
            </a:r>
            <a:r>
              <a:rPr lang="en-US" altLang="ko-KR" dirty="0"/>
              <a:t>-1 </a:t>
            </a:r>
            <a:r>
              <a:rPr lang="ko-KR" altLang="en-US" dirty="0"/>
              <a:t>리턴 </a:t>
            </a:r>
          </a:p>
          <a:p>
            <a:pPr marL="838200" lvl="1" indent="-381000"/>
            <a:r>
              <a:rPr lang="en-US" altLang="ko-KR" dirty="0"/>
              <a:t>c</a:t>
            </a:r>
            <a:r>
              <a:rPr lang="en-US" altLang="ko-KR" dirty="0" smtClean="0"/>
              <a:t>lose</a:t>
            </a:r>
            <a:r>
              <a:rPr lang="en-US" altLang="ko-KR" dirty="0"/>
              <a:t>(</a:t>
            </a:r>
            <a:r>
              <a:rPr lang="ko-KR" altLang="en-US" dirty="0" err="1"/>
              <a:t>화일</a:t>
            </a:r>
            <a:r>
              <a:rPr lang="ko-KR" altLang="en-US" dirty="0"/>
              <a:t> </a:t>
            </a:r>
            <a:r>
              <a:rPr lang="ko-KR" altLang="en-US" dirty="0" err="1"/>
              <a:t>디스크립터</a:t>
            </a:r>
            <a:r>
              <a:rPr lang="en-US" altLang="ko-KR" dirty="0"/>
              <a:t>)</a:t>
            </a:r>
          </a:p>
          <a:p>
            <a:pPr marL="838200" lvl="1" indent="-381000"/>
            <a:r>
              <a:rPr lang="en-US" altLang="ko-KR" dirty="0"/>
              <a:t>i</a:t>
            </a:r>
            <a:r>
              <a:rPr lang="en-US" altLang="ko-KR" dirty="0" smtClean="0"/>
              <a:t>nclude </a:t>
            </a:r>
            <a:r>
              <a:rPr lang="en-US" altLang="ko-KR" dirty="0"/>
              <a:t>&lt;</a:t>
            </a:r>
            <a:r>
              <a:rPr lang="en-US" altLang="ko-KR" dirty="0" err="1"/>
              <a:t>unistd.h</a:t>
            </a:r>
            <a:r>
              <a:rPr lang="en-US" altLang="ko-KR" dirty="0"/>
              <a:t>&gt; </a:t>
            </a:r>
          </a:p>
          <a:p>
            <a:pPr marL="838200" lvl="1" indent="-381000"/>
            <a:r>
              <a:rPr lang="en-US" altLang="ko-KR" dirty="0" err="1"/>
              <a:t>i</a:t>
            </a:r>
            <a:r>
              <a:rPr lang="en-US" altLang="ko-KR" dirty="0" err="1" smtClean="0"/>
              <a:t>nt</a:t>
            </a:r>
            <a:r>
              <a:rPr lang="en-US" altLang="ko-KR" dirty="0" smtClean="0"/>
              <a:t>  </a:t>
            </a:r>
            <a:r>
              <a:rPr lang="en-US" altLang="ko-KR" dirty="0"/>
              <a:t>close(</a:t>
            </a:r>
            <a:r>
              <a:rPr lang="en-US" altLang="ko-KR" dirty="0" err="1"/>
              <a:t>int</a:t>
            </a:r>
            <a:r>
              <a:rPr lang="en-US" altLang="ko-KR" dirty="0"/>
              <a:t> </a:t>
            </a:r>
            <a:r>
              <a:rPr lang="en-US" altLang="ko-KR" dirty="0" err="1"/>
              <a:t>fd</a:t>
            </a:r>
            <a:r>
              <a:rPr lang="en-US" altLang="ko-KR"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altLang="ko-KR"/>
              <a:t>sendto </a:t>
            </a:r>
            <a:r>
              <a:rPr lang="ko-KR" altLang="en-US"/>
              <a:t>함수 </a:t>
            </a:r>
          </a:p>
        </p:txBody>
      </p:sp>
      <p:sp>
        <p:nvSpPr>
          <p:cNvPr id="575491" name="Rectangle 3"/>
          <p:cNvSpPr>
            <a:spLocks noGrp="1" noChangeArrowheads="1"/>
          </p:cNvSpPr>
          <p:nvPr>
            <p:ph type="body" idx="1"/>
          </p:nvPr>
        </p:nvSpPr>
        <p:spPr/>
        <p:txBody>
          <a:bodyPr/>
          <a:lstStyle/>
          <a:p>
            <a:r>
              <a:rPr lang="en-US" altLang="ko-KR" dirty="0" err="1"/>
              <a:t>int</a:t>
            </a:r>
            <a:r>
              <a:rPr lang="en-US" altLang="ko-KR" dirty="0"/>
              <a:t> </a:t>
            </a:r>
            <a:r>
              <a:rPr lang="en-US" altLang="ko-KR" dirty="0" err="1"/>
              <a:t>sendto</a:t>
            </a:r>
            <a:r>
              <a:rPr lang="en-US" altLang="ko-KR" dirty="0"/>
              <a:t>(</a:t>
            </a:r>
            <a:r>
              <a:rPr lang="en-US" altLang="ko-KR" dirty="0" err="1"/>
              <a:t>int</a:t>
            </a:r>
            <a:r>
              <a:rPr lang="en-US" altLang="ko-KR" dirty="0"/>
              <a:t> s, const void *</a:t>
            </a:r>
            <a:r>
              <a:rPr lang="en-US" altLang="ko-KR" dirty="0" err="1"/>
              <a:t>msg</a:t>
            </a:r>
            <a:r>
              <a:rPr lang="en-US" altLang="ko-KR" dirty="0"/>
              <a:t>, size-t </a:t>
            </a:r>
            <a:r>
              <a:rPr lang="en-US" altLang="ko-KR" dirty="0" err="1"/>
              <a:t>len</a:t>
            </a:r>
            <a:r>
              <a:rPr lang="en-US" altLang="ko-KR" dirty="0"/>
              <a:t>, </a:t>
            </a:r>
            <a:r>
              <a:rPr lang="en-US" altLang="ko-KR" dirty="0" err="1"/>
              <a:t>int</a:t>
            </a:r>
            <a:r>
              <a:rPr lang="en-US" altLang="ko-KR" dirty="0"/>
              <a:t> flags, const </a:t>
            </a:r>
            <a:r>
              <a:rPr lang="en-US" altLang="ko-KR" dirty="0" err="1"/>
              <a:t>struct</a:t>
            </a:r>
            <a:r>
              <a:rPr lang="en-US" altLang="ko-KR" dirty="0"/>
              <a:t> </a:t>
            </a:r>
            <a:r>
              <a:rPr lang="en-US" altLang="ko-KR" dirty="0" err="1"/>
              <a:t>sockaddr</a:t>
            </a:r>
            <a:r>
              <a:rPr lang="en-US" altLang="ko-KR" dirty="0"/>
              <a:t> *to, </a:t>
            </a:r>
            <a:r>
              <a:rPr lang="en-US" altLang="ko-KR" dirty="0" err="1"/>
              <a:t>socketlen_t</a:t>
            </a:r>
            <a:r>
              <a:rPr lang="en-US" altLang="ko-KR" dirty="0"/>
              <a:t> </a:t>
            </a:r>
            <a:r>
              <a:rPr lang="en-US" altLang="ko-KR" dirty="0" err="1"/>
              <a:t>tolen</a:t>
            </a:r>
            <a:r>
              <a:rPr lang="en-US" altLang="ko-KR" dirty="0"/>
              <a:t>)</a:t>
            </a:r>
          </a:p>
          <a:p>
            <a:r>
              <a:rPr lang="ko-KR" altLang="en-US" dirty="0"/>
              <a:t>보내진 데이터의 </a:t>
            </a:r>
            <a:r>
              <a:rPr lang="ko-KR" altLang="en-US" dirty="0" smtClean="0"/>
              <a:t>바이트 크기 </a:t>
            </a:r>
            <a:r>
              <a:rPr lang="en-US" altLang="ko-KR" dirty="0" err="1"/>
              <a:t>sendto</a:t>
            </a:r>
            <a:r>
              <a:rPr lang="en-US" altLang="ko-KR" dirty="0"/>
              <a:t> (</a:t>
            </a:r>
            <a:r>
              <a:rPr lang="ko-KR" altLang="en-US" dirty="0" err="1"/>
              <a:t>소켓디스크립터</a:t>
            </a:r>
            <a:r>
              <a:rPr lang="en-US" altLang="ko-KR" dirty="0"/>
              <a:t>, </a:t>
            </a:r>
            <a:r>
              <a:rPr lang="ko-KR" altLang="en-US" dirty="0"/>
              <a:t>데이터</a:t>
            </a:r>
            <a:r>
              <a:rPr lang="en-US" altLang="ko-KR" dirty="0"/>
              <a:t>, </a:t>
            </a:r>
            <a:r>
              <a:rPr lang="ko-KR" altLang="en-US" dirty="0"/>
              <a:t>데이터길이</a:t>
            </a:r>
            <a:r>
              <a:rPr lang="en-US" altLang="ko-KR" dirty="0"/>
              <a:t>, </a:t>
            </a:r>
            <a:r>
              <a:rPr lang="ko-KR" altLang="en-US" dirty="0"/>
              <a:t>플래그옵션</a:t>
            </a:r>
            <a:r>
              <a:rPr lang="en-US" altLang="ko-KR" dirty="0"/>
              <a:t>, </a:t>
            </a:r>
            <a:r>
              <a:rPr lang="ko-KR" altLang="en-US" dirty="0"/>
              <a:t>전송할 소켓의 주소</a:t>
            </a:r>
            <a:r>
              <a:rPr lang="en-US" altLang="ko-KR" dirty="0"/>
              <a:t>, </a:t>
            </a:r>
            <a:r>
              <a:rPr lang="ko-KR" altLang="en-US" dirty="0"/>
              <a:t>전송할 소켓주소의 길이</a:t>
            </a:r>
            <a:r>
              <a:rPr lang="en-US" altLang="ko-KR" dirty="0"/>
              <a:t>)</a:t>
            </a:r>
          </a:p>
          <a:p>
            <a:r>
              <a:rPr lang="ko-KR" altLang="en-US" dirty="0"/>
              <a:t>전송할 목적지 주소는 </a:t>
            </a:r>
            <a:r>
              <a:rPr lang="en-US" altLang="ko-KR" dirty="0"/>
              <a:t>to</a:t>
            </a:r>
            <a:r>
              <a:rPr lang="ko-KR" altLang="en-US" dirty="0"/>
              <a:t>가 가리키고 주소의 길이는 </a:t>
            </a:r>
            <a:r>
              <a:rPr lang="en-US" altLang="ko-KR" dirty="0" err="1"/>
              <a:t>tolen</a:t>
            </a:r>
            <a:r>
              <a:rPr lang="ko-KR" altLang="en-US" dirty="0"/>
              <a:t>이 가지고 있다</a:t>
            </a:r>
            <a:r>
              <a:rPr lang="en-US" altLang="ko-KR" dirty="0" smtClean="0"/>
              <a:t>. </a:t>
            </a:r>
            <a:r>
              <a:rPr lang="ko-KR" altLang="en-US" dirty="0" smtClean="0"/>
              <a:t>보낼 </a:t>
            </a:r>
            <a:r>
              <a:rPr lang="ko-KR" altLang="en-US" dirty="0"/>
              <a:t>메시지는 </a:t>
            </a:r>
            <a:r>
              <a:rPr lang="en-US" altLang="ko-KR" dirty="0" err="1"/>
              <a:t>msg</a:t>
            </a:r>
            <a:r>
              <a:rPr lang="ko-KR" altLang="en-US" dirty="0"/>
              <a:t>가 가리키고 길이는 </a:t>
            </a:r>
            <a:r>
              <a:rPr lang="en-US" altLang="ko-KR" dirty="0" err="1"/>
              <a:t>len</a:t>
            </a:r>
            <a:r>
              <a:rPr lang="ko-KR" altLang="en-US" dirty="0"/>
              <a:t>에 있다</a:t>
            </a:r>
            <a:r>
              <a:rPr lang="en-US" altLang="ko-KR" dirty="0"/>
              <a:t>. </a:t>
            </a:r>
          </a:p>
          <a:p>
            <a:r>
              <a:rPr lang="ko-KR" altLang="en-US" dirty="0"/>
              <a:t>메시지 전송방식</a:t>
            </a:r>
          </a:p>
          <a:p>
            <a:pPr lvl="1"/>
            <a:r>
              <a:rPr lang="ko-KR" altLang="en-US" dirty="0" err="1"/>
              <a:t>블록킹모드</a:t>
            </a:r>
            <a:r>
              <a:rPr lang="ko-KR" altLang="en-US" dirty="0"/>
              <a:t> </a:t>
            </a:r>
            <a:r>
              <a:rPr lang="en-US" altLang="ko-KR" dirty="0"/>
              <a:t>– </a:t>
            </a:r>
            <a:r>
              <a:rPr lang="ko-KR" altLang="en-US" dirty="0"/>
              <a:t>메시지가 전송 버퍼보다 크면 전송불허</a:t>
            </a:r>
          </a:p>
          <a:p>
            <a:pPr lvl="1"/>
            <a:r>
              <a:rPr lang="ko-KR" altLang="en-US" dirty="0"/>
              <a:t>비 </a:t>
            </a:r>
            <a:r>
              <a:rPr lang="ko-KR" altLang="en-US" dirty="0" err="1"/>
              <a:t>블록킹모드</a:t>
            </a:r>
            <a:r>
              <a:rPr lang="ko-KR" altLang="en-US" dirty="0"/>
              <a:t> </a:t>
            </a:r>
            <a:r>
              <a:rPr lang="en-US" altLang="ko-KR" dirty="0"/>
              <a:t>– </a:t>
            </a:r>
            <a:r>
              <a:rPr lang="ko-KR" altLang="en-US" dirty="0"/>
              <a:t>메시지가 버퍼에 맞지 않으면 </a:t>
            </a:r>
            <a:r>
              <a:rPr lang="en-US" altLang="ko-KR" dirty="0"/>
              <a:t>‘</a:t>
            </a:r>
            <a:r>
              <a:rPr lang="en-US" altLang="ko-KR" dirty="0" err="1"/>
              <a:t>eagain</a:t>
            </a:r>
            <a:r>
              <a:rPr lang="en-US" altLang="ko-KR" dirty="0"/>
              <a:t>’ </a:t>
            </a:r>
            <a:r>
              <a:rPr lang="ko-KR" altLang="en-US" dirty="0"/>
              <a:t>메시지 반환</a:t>
            </a:r>
          </a:p>
          <a:p>
            <a:r>
              <a:rPr lang="ko-KR" altLang="en-US" dirty="0" smtClean="0"/>
              <a:t>실습에서는 </a:t>
            </a:r>
            <a:r>
              <a:rPr lang="ko-KR" altLang="en-US" dirty="0"/>
              <a:t>블로킹 모드만 사용</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int</a:t>
            </a:r>
            <a:r>
              <a:rPr lang="en-US" altLang="ko-KR" dirty="0" smtClean="0"/>
              <a:t> flag </a:t>
            </a:r>
            <a:r>
              <a:rPr lang="en-US" altLang="ko-KR" dirty="0" smtClean="0"/>
              <a:t>(</a:t>
            </a:r>
            <a:r>
              <a:rPr lang="ko-KR" altLang="en-US" dirty="0" smtClean="0"/>
              <a:t>옵션</a:t>
            </a:r>
            <a:r>
              <a:rPr lang="en-US" altLang="ko-KR" dirty="0" smtClean="0"/>
              <a:t>)</a:t>
            </a:r>
            <a:endParaRPr lang="ko-KR" altLang="en-US" dirty="0"/>
          </a:p>
        </p:txBody>
      </p:sp>
      <p:sp>
        <p:nvSpPr>
          <p:cNvPr id="3" name="내용 개체 틀 2"/>
          <p:cNvSpPr>
            <a:spLocks noGrp="1"/>
          </p:cNvSpPr>
          <p:nvPr>
            <p:ph idx="1"/>
          </p:nvPr>
        </p:nvSpPr>
        <p:spPr/>
        <p:txBody>
          <a:bodyPr/>
          <a:lstStyle/>
          <a:p>
            <a:r>
              <a:rPr lang="en-US" altLang="ko-KR" i="1" dirty="0" smtClean="0"/>
              <a:t>flags</a:t>
            </a:r>
            <a:r>
              <a:rPr lang="en-US" altLang="ko-KR" dirty="0" smtClean="0"/>
              <a:t> Specifies the type of message transmission. Values of this argument are formed by logically </a:t>
            </a:r>
            <a:r>
              <a:rPr lang="en-US" altLang="ko-KR" dirty="0" err="1" smtClean="0"/>
              <a:t>OR'ing</a:t>
            </a:r>
            <a:r>
              <a:rPr lang="en-US" altLang="ko-KR" dirty="0" smtClean="0"/>
              <a:t> zero or more of the following flags: </a:t>
            </a:r>
          </a:p>
          <a:p>
            <a:pPr lvl="1"/>
            <a:r>
              <a:rPr lang="en-US" altLang="ko-KR" dirty="0" smtClean="0"/>
              <a:t>MSG_EOR Terminates a record (if supported by the protocol</a:t>
            </a:r>
            <a:r>
              <a:rPr lang="en-US" altLang="ko-KR" dirty="0" smtClean="0"/>
              <a:t>)., </a:t>
            </a:r>
            <a:r>
              <a:rPr lang="ko-KR" altLang="en-US" dirty="0" smtClean="0"/>
              <a:t>메시지가 끝이다</a:t>
            </a:r>
            <a:r>
              <a:rPr lang="en-US" altLang="ko-KR" dirty="0" smtClean="0"/>
              <a:t>. </a:t>
            </a:r>
            <a:endParaRPr lang="en-US" altLang="ko-KR" dirty="0" smtClean="0"/>
          </a:p>
          <a:p>
            <a:pPr lvl="1"/>
            <a:r>
              <a:rPr lang="en-US" altLang="ko-KR" dirty="0" smtClean="0"/>
              <a:t>MSG_OOB Sends out-of-band data on sockets that support out-of-band data. The significance and semantics of out-of-band data are protocol-specific. </a:t>
            </a:r>
            <a:endParaRPr lang="en-US" altLang="ko-KR" dirty="0" smtClean="0"/>
          </a:p>
          <a:p>
            <a:pPr marL="457200" lvl="1" indent="0">
              <a:buNone/>
            </a:pPr>
            <a:r>
              <a:rPr lang="en-US" altLang="ko-KR" dirty="0" smtClean="0"/>
              <a:t>    </a:t>
            </a:r>
            <a:r>
              <a:rPr lang="ko-KR" altLang="en-US" dirty="0" smtClean="0"/>
              <a:t>메시지가 우선적으로 실리는</a:t>
            </a:r>
            <a:endParaRPr lang="en-US" altLang="ko-KR" dirty="0" smtClean="0"/>
          </a:p>
          <a:p>
            <a:pPr lvl="1"/>
            <a:r>
              <a:rPr lang="en-US" altLang="ko-KR" dirty="0" smtClean="0"/>
              <a:t>MSG_NOSIGNAL Requests not to send the SIGPIPE signal if an attempt to send is made on a stream-oriented socket that is no longer connected. The [EPIPE] error shall still be returned</a:t>
            </a:r>
            <a:r>
              <a:rPr lang="en-US" altLang="ko-KR" dirty="0" smtClean="0"/>
              <a:t>.</a:t>
            </a:r>
          </a:p>
          <a:p>
            <a:pPr marL="457200" lvl="1" indent="0">
              <a:buNone/>
            </a:pPr>
            <a:r>
              <a:rPr lang="en-US" altLang="ko-KR" dirty="0"/>
              <a:t> </a:t>
            </a:r>
            <a:r>
              <a:rPr lang="en-US" altLang="ko-KR" dirty="0" smtClean="0"/>
              <a:t>   </a:t>
            </a:r>
            <a:r>
              <a:rPr lang="ko-KR" altLang="en-US" dirty="0" smtClean="0"/>
              <a:t>시그널을 보내지 마라</a:t>
            </a:r>
            <a:r>
              <a:rPr lang="en-US" altLang="ko-KR" dirty="0" smtClean="0"/>
              <a:t> </a:t>
            </a:r>
            <a:endParaRPr lang="ko-KR"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ltLang="ko-KR"/>
              <a:t>recvfrom </a:t>
            </a:r>
            <a:r>
              <a:rPr lang="ko-KR" altLang="en-US"/>
              <a:t>함수 </a:t>
            </a:r>
          </a:p>
        </p:txBody>
      </p:sp>
      <p:sp>
        <p:nvSpPr>
          <p:cNvPr id="576515" name="Rectangle 3"/>
          <p:cNvSpPr>
            <a:spLocks noGrp="1" noChangeArrowheads="1"/>
          </p:cNvSpPr>
          <p:nvPr>
            <p:ph type="body" idx="1"/>
          </p:nvPr>
        </p:nvSpPr>
        <p:spPr/>
        <p:txBody>
          <a:bodyPr/>
          <a:lstStyle/>
          <a:p>
            <a:r>
              <a:rPr lang="en-US" altLang="ko-KR"/>
              <a:t>Int recvfrom(int s, void *buf, size_t len, int flags, struct sockaddr *from, socklen_t *fromlen)</a:t>
            </a:r>
          </a:p>
          <a:p>
            <a:r>
              <a:rPr lang="ko-KR" altLang="en-US"/>
              <a:t>소켓으로부터 데이터 수신</a:t>
            </a:r>
            <a:r>
              <a:rPr lang="en-US" altLang="ko-KR"/>
              <a:t>, </a:t>
            </a:r>
          </a:p>
          <a:p>
            <a:r>
              <a:rPr lang="ko-KR" altLang="en-US"/>
              <a:t>블록킹 모드에서는 데이터가 올때까지 기다리고</a:t>
            </a:r>
            <a:r>
              <a:rPr lang="en-US" altLang="ko-KR"/>
              <a:t>, </a:t>
            </a:r>
            <a:r>
              <a:rPr lang="ko-KR" altLang="en-US"/>
              <a:t>비 블록킹모드에서 데이터가 오지 않으면 </a:t>
            </a:r>
            <a:r>
              <a:rPr lang="en-US" altLang="ko-KR"/>
              <a:t>-1 </a:t>
            </a:r>
            <a:r>
              <a:rPr lang="ko-KR" altLang="en-US"/>
              <a:t>반환</a:t>
            </a:r>
          </a:p>
          <a:p>
            <a:r>
              <a:rPr lang="ko-KR" altLang="en-US"/>
              <a:t>수신데이터가 버퍼크기 보다 크면 구현 형태에 따라 버려 질 수도 있다</a:t>
            </a:r>
            <a:r>
              <a:rPr lang="en-US" altLang="ko-K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577539" name="Rectangle 3"/>
          <p:cNvSpPr>
            <a:spLocks noGrp="1" noChangeArrowheads="1"/>
          </p:cNvSpPr>
          <p:nvPr>
            <p:ph type="title"/>
          </p:nvPr>
        </p:nvSpPr>
        <p:spPr/>
        <p:txBody>
          <a:bodyPr/>
          <a:lstStyle/>
          <a:p>
            <a:r>
              <a:rPr lang="en-US" altLang="ko-KR"/>
              <a:t>UDP </a:t>
            </a:r>
            <a:r>
              <a:rPr lang="ko-KR" altLang="en-US"/>
              <a:t>서버 프로그램 구현</a:t>
            </a:r>
          </a:p>
        </p:txBody>
      </p:sp>
      <p:sp>
        <p:nvSpPr>
          <p:cNvPr id="577540" name="Rectangle 4"/>
          <p:cNvSpPr>
            <a:spLocks noGrp="1" noChangeArrowheads="1"/>
          </p:cNvSpPr>
          <p:nvPr>
            <p:ph type="body" sz="half" idx="1"/>
          </p:nvPr>
        </p:nvSpPr>
        <p:spPr>
          <a:xfrm>
            <a:off x="323850" y="1268413"/>
            <a:ext cx="5256213" cy="5113337"/>
          </a:xfrm>
          <a:noFill/>
        </p:spPr>
        <p:txBody>
          <a:bodyPr/>
          <a:lstStyle/>
          <a:p>
            <a:pPr marL="457200" indent="-457200">
              <a:lnSpc>
                <a:spcPct val="80000"/>
              </a:lnSpc>
              <a:buFont typeface="Wingdings" pitchFamily="2" charset="2"/>
              <a:buAutoNum type="arabicPeriod"/>
            </a:pPr>
            <a:r>
              <a:rPr lang="en-US" altLang="ko-KR" sz="800" dirty="0"/>
              <a:t>#include &lt;</a:t>
            </a:r>
            <a:r>
              <a:rPr lang="en-US" altLang="ko-KR" sz="800" dirty="0" err="1"/>
              <a:t>stdio.h</a:t>
            </a:r>
            <a:r>
              <a:rPr lang="en-US" altLang="ko-KR" sz="800" dirty="0"/>
              <a:t>&gt;</a:t>
            </a:r>
          </a:p>
          <a:p>
            <a:pPr marL="457200" indent="-457200">
              <a:lnSpc>
                <a:spcPct val="80000"/>
              </a:lnSpc>
              <a:buFont typeface="Wingdings" pitchFamily="2" charset="2"/>
              <a:buAutoNum type="arabicPeriod"/>
            </a:pPr>
            <a:r>
              <a:rPr lang="en-US" altLang="ko-KR" sz="800" dirty="0"/>
              <a:t>#include &lt;</a:t>
            </a:r>
            <a:r>
              <a:rPr lang="en-US" altLang="ko-KR" sz="800" dirty="0" err="1"/>
              <a:t>unistd.h</a:t>
            </a:r>
            <a:r>
              <a:rPr lang="en-US" altLang="ko-KR" sz="800" dirty="0"/>
              <a:t>&gt;</a:t>
            </a:r>
          </a:p>
          <a:p>
            <a:pPr marL="457200" indent="-457200">
              <a:lnSpc>
                <a:spcPct val="80000"/>
              </a:lnSpc>
              <a:buFont typeface="Wingdings" pitchFamily="2" charset="2"/>
              <a:buAutoNum type="arabicPeriod"/>
            </a:pPr>
            <a:r>
              <a:rPr lang="en-US" altLang="ko-KR" sz="800" dirty="0"/>
              <a:t>#include &lt;</a:t>
            </a:r>
            <a:r>
              <a:rPr lang="en-US" altLang="ko-KR" sz="800" dirty="0" err="1"/>
              <a:t>stdlib.h</a:t>
            </a:r>
            <a:r>
              <a:rPr lang="en-US" altLang="ko-KR" sz="800" dirty="0"/>
              <a:t>&gt;</a:t>
            </a:r>
          </a:p>
          <a:p>
            <a:pPr marL="457200" indent="-457200">
              <a:lnSpc>
                <a:spcPct val="80000"/>
              </a:lnSpc>
              <a:buFont typeface="Wingdings" pitchFamily="2" charset="2"/>
              <a:buAutoNum type="arabicPeriod"/>
            </a:pPr>
            <a:r>
              <a:rPr lang="en-US" altLang="ko-KR" sz="800" dirty="0"/>
              <a:t>#include &lt;</a:t>
            </a:r>
            <a:r>
              <a:rPr lang="en-US" altLang="ko-KR" sz="800" dirty="0" err="1"/>
              <a:t>string.h</a:t>
            </a:r>
            <a:r>
              <a:rPr lang="en-US" altLang="ko-KR" sz="800" dirty="0"/>
              <a:t>&gt;</a:t>
            </a:r>
          </a:p>
          <a:p>
            <a:pPr marL="457200" indent="-457200">
              <a:lnSpc>
                <a:spcPct val="80000"/>
              </a:lnSpc>
              <a:buFont typeface="Wingdings" pitchFamily="2" charset="2"/>
              <a:buAutoNum type="arabicPeriod"/>
            </a:pPr>
            <a:r>
              <a:rPr lang="en-US" altLang="ko-KR" sz="800" dirty="0"/>
              <a:t>#include &lt;sys/</a:t>
            </a:r>
            <a:r>
              <a:rPr lang="en-US" altLang="ko-KR" sz="800" dirty="0" err="1"/>
              <a:t>socket.h</a:t>
            </a:r>
            <a:r>
              <a:rPr lang="en-US" altLang="ko-KR" sz="800" dirty="0"/>
              <a:t>&gt;</a:t>
            </a:r>
          </a:p>
          <a:p>
            <a:pPr marL="457200" indent="-457200">
              <a:lnSpc>
                <a:spcPct val="80000"/>
              </a:lnSpc>
              <a:buFont typeface="Wingdings" pitchFamily="2" charset="2"/>
              <a:buAutoNum type="arabicPeriod"/>
            </a:pPr>
            <a:r>
              <a:rPr lang="en-US" altLang="ko-KR" sz="800" dirty="0"/>
              <a:t>#include &lt;sys/</a:t>
            </a:r>
            <a:r>
              <a:rPr lang="en-US" altLang="ko-KR" sz="800" dirty="0" err="1"/>
              <a:t>stat.h</a:t>
            </a:r>
            <a:r>
              <a:rPr lang="en-US" altLang="ko-KR" sz="800" dirty="0"/>
              <a:t>&gt;</a:t>
            </a:r>
          </a:p>
          <a:p>
            <a:pPr marL="457200" indent="-457200">
              <a:lnSpc>
                <a:spcPct val="80000"/>
              </a:lnSpc>
              <a:buFont typeface="Wingdings" pitchFamily="2" charset="2"/>
              <a:buAutoNum type="arabicPeriod"/>
            </a:pPr>
            <a:r>
              <a:rPr lang="en-US" altLang="ko-KR" sz="800" dirty="0"/>
              <a:t>#include &lt;</a:t>
            </a:r>
            <a:r>
              <a:rPr lang="en-US" altLang="ko-KR" sz="800" dirty="0" err="1"/>
              <a:t>arpa</a:t>
            </a:r>
            <a:r>
              <a:rPr lang="en-US" altLang="ko-KR" sz="800" dirty="0"/>
              <a:t>/</a:t>
            </a:r>
            <a:r>
              <a:rPr lang="en-US" altLang="ko-KR" sz="800" dirty="0" err="1"/>
              <a:t>inet.h</a:t>
            </a:r>
            <a:r>
              <a:rPr lang="en-US" altLang="ko-KR" sz="800" dirty="0"/>
              <a:t>&gt;</a:t>
            </a:r>
          </a:p>
          <a:p>
            <a:pPr marL="457200" indent="-457200">
              <a:lnSpc>
                <a:spcPct val="80000"/>
              </a:lnSpc>
              <a:buFont typeface="Wingdings" pitchFamily="2" charset="2"/>
              <a:buAutoNum type="arabicPeriod"/>
            </a:pPr>
            <a:r>
              <a:rPr lang="en-US" altLang="ko-KR" sz="800" dirty="0"/>
              <a:t> </a:t>
            </a:r>
          </a:p>
          <a:p>
            <a:pPr marL="457200" indent="-457200">
              <a:lnSpc>
                <a:spcPct val="80000"/>
              </a:lnSpc>
              <a:buFont typeface="Wingdings" pitchFamily="2" charset="2"/>
              <a:buAutoNum type="arabicPeriod"/>
            </a:pPr>
            <a:r>
              <a:rPr lang="en-US" altLang="ko-KR" sz="800" dirty="0"/>
              <a:t>#define MAXBUF  256</a:t>
            </a:r>
          </a:p>
          <a:p>
            <a:pPr marL="457200" indent="-457200">
              <a:lnSpc>
                <a:spcPct val="80000"/>
              </a:lnSpc>
              <a:buFont typeface="Wingdings" pitchFamily="2" charset="2"/>
              <a:buAutoNum type="arabicPeriod"/>
            </a:pPr>
            <a:r>
              <a:rPr lang="en-US" altLang="ko-KR" sz="800" dirty="0"/>
              <a:t> </a:t>
            </a:r>
          </a:p>
          <a:p>
            <a:pPr marL="457200" indent="-457200">
              <a:lnSpc>
                <a:spcPct val="80000"/>
              </a:lnSpc>
              <a:buFont typeface="Wingdings" pitchFamily="2" charset="2"/>
              <a:buAutoNum type="arabicPeriod"/>
            </a:pPr>
            <a:r>
              <a:rPr lang="en-US" altLang="ko-KR" sz="800" dirty="0"/>
              <a:t> </a:t>
            </a:r>
          </a:p>
          <a:p>
            <a:pPr marL="457200" indent="-457200">
              <a:lnSpc>
                <a:spcPct val="80000"/>
              </a:lnSpc>
              <a:buFont typeface="Wingdings" pitchFamily="2" charset="2"/>
              <a:buAutoNum type="arabicPeriod"/>
            </a:pPr>
            <a:r>
              <a:rPr lang="en-US" altLang="ko-KR" sz="800" dirty="0" err="1"/>
              <a:t>int</a:t>
            </a:r>
            <a:r>
              <a:rPr lang="en-US" altLang="ko-KR" sz="800" dirty="0"/>
              <a:t> main()</a:t>
            </a:r>
          </a:p>
          <a:p>
            <a:pPr marL="457200" indent="-457200">
              <a:lnSpc>
                <a:spcPct val="80000"/>
              </a:lnSpc>
              <a:buFont typeface="Wingdings" pitchFamily="2" charset="2"/>
              <a:buAutoNum type="arabicPeriod"/>
            </a:pPr>
            <a:r>
              <a:rPr lang="en-US" altLang="ko-KR" sz="800" dirty="0"/>
              <a:t>{</a:t>
            </a:r>
          </a:p>
          <a:p>
            <a:pPr marL="457200" indent="-457200">
              <a:lnSpc>
                <a:spcPct val="80000"/>
              </a:lnSpc>
              <a:buFont typeface="Wingdings" pitchFamily="2" charset="2"/>
              <a:buAutoNum type="arabicPeriod"/>
            </a:pPr>
            <a:r>
              <a:rPr lang="en-US" altLang="ko-KR" sz="800" dirty="0"/>
              <a:t>	</a:t>
            </a:r>
            <a:r>
              <a:rPr lang="en-US" altLang="ko-KR" sz="800" dirty="0" err="1"/>
              <a:t>int</a:t>
            </a:r>
            <a:r>
              <a:rPr lang="en-US" altLang="ko-KR" sz="800" dirty="0"/>
              <a:t> </a:t>
            </a:r>
            <a:r>
              <a:rPr lang="en-US" altLang="ko-KR" sz="800" dirty="0" err="1"/>
              <a:t>ssock</a:t>
            </a:r>
            <a:r>
              <a:rPr lang="en-US" altLang="ko-KR" sz="800" dirty="0"/>
              <a:t>;</a:t>
            </a:r>
          </a:p>
          <a:p>
            <a:pPr marL="457200" indent="-457200">
              <a:lnSpc>
                <a:spcPct val="80000"/>
              </a:lnSpc>
              <a:buFont typeface="Wingdings" pitchFamily="2" charset="2"/>
              <a:buAutoNum type="arabicPeriod"/>
            </a:pPr>
            <a:r>
              <a:rPr lang="en-US" altLang="ko-KR" sz="800" dirty="0"/>
              <a:t>	</a:t>
            </a:r>
            <a:r>
              <a:rPr lang="en-US" altLang="ko-KR" sz="800" dirty="0" err="1"/>
              <a:t>int</a:t>
            </a:r>
            <a:r>
              <a:rPr lang="en-US" altLang="ko-KR" sz="800" dirty="0"/>
              <a:t> </a:t>
            </a:r>
            <a:r>
              <a:rPr lang="en-US" altLang="ko-KR" sz="800" dirty="0" err="1"/>
              <a:t>clen</a:t>
            </a:r>
            <a:r>
              <a:rPr lang="en-US" altLang="ko-KR" sz="800" dirty="0"/>
              <a:t>;</a:t>
            </a:r>
          </a:p>
          <a:p>
            <a:pPr marL="457200" indent="-457200">
              <a:lnSpc>
                <a:spcPct val="80000"/>
              </a:lnSpc>
              <a:buFont typeface="Wingdings" pitchFamily="2" charset="2"/>
              <a:buAutoNum type="arabicPeriod"/>
            </a:pPr>
            <a:r>
              <a:rPr lang="en-US" altLang="ko-KR" sz="800" dirty="0"/>
              <a:t>	</a:t>
            </a:r>
            <a:r>
              <a:rPr lang="en-US" altLang="ko-KR" sz="800" dirty="0" err="1"/>
              <a:t>struct</a:t>
            </a:r>
            <a:r>
              <a:rPr lang="en-US" altLang="ko-KR" sz="800" dirty="0"/>
              <a:t> </a:t>
            </a:r>
            <a:r>
              <a:rPr lang="en-US" altLang="ko-KR" sz="800" dirty="0" err="1"/>
              <a:t>sockaddr_in</a:t>
            </a:r>
            <a:r>
              <a:rPr lang="en-US" altLang="ko-KR" sz="800" dirty="0"/>
              <a:t> </a:t>
            </a:r>
            <a:r>
              <a:rPr lang="en-US" altLang="ko-KR" sz="800" dirty="0" err="1"/>
              <a:t>client_addr</a:t>
            </a:r>
            <a:r>
              <a:rPr lang="en-US" altLang="ko-KR" sz="800" dirty="0"/>
              <a:t>, </a:t>
            </a:r>
            <a:r>
              <a:rPr lang="en-US" altLang="ko-KR" sz="800" dirty="0" err="1"/>
              <a:t>server_addr</a:t>
            </a:r>
            <a:r>
              <a:rPr lang="en-US" altLang="ko-KR" sz="800" dirty="0"/>
              <a:t>;</a:t>
            </a:r>
          </a:p>
          <a:p>
            <a:pPr marL="457200" indent="-457200">
              <a:lnSpc>
                <a:spcPct val="80000"/>
              </a:lnSpc>
              <a:buFont typeface="Wingdings" pitchFamily="2" charset="2"/>
              <a:buAutoNum type="arabicPeriod"/>
            </a:pPr>
            <a:r>
              <a:rPr lang="en-US" altLang="ko-KR" sz="800" dirty="0"/>
              <a:t>	char </a:t>
            </a:r>
            <a:r>
              <a:rPr lang="en-US" altLang="ko-KR" sz="800" dirty="0" err="1"/>
              <a:t>buf</a:t>
            </a:r>
            <a:r>
              <a:rPr lang="en-US" altLang="ko-KR" sz="800" dirty="0"/>
              <a:t>[MAXBUF];</a:t>
            </a:r>
          </a:p>
          <a:p>
            <a:pPr marL="457200" indent="-457200">
              <a:lnSpc>
                <a:spcPct val="80000"/>
              </a:lnSpc>
              <a:buFont typeface="Wingdings" pitchFamily="2" charset="2"/>
              <a:buAutoNum type="arabicPeriod"/>
            </a:pPr>
            <a:r>
              <a:rPr lang="en-US" altLang="ko-KR" sz="800" dirty="0"/>
              <a:t> </a:t>
            </a:r>
          </a:p>
          <a:p>
            <a:pPr marL="457200" indent="-457200">
              <a:lnSpc>
                <a:spcPct val="80000"/>
              </a:lnSpc>
              <a:buFont typeface="Wingdings" pitchFamily="2" charset="2"/>
              <a:buAutoNum type="arabicPeriod"/>
            </a:pPr>
            <a:r>
              <a:rPr lang="en-US" altLang="ko-KR" sz="800" dirty="0"/>
              <a:t>	/* </a:t>
            </a:r>
            <a:r>
              <a:rPr lang="ko-KR" altLang="en-US" sz="800" dirty="0"/>
              <a:t>소켓을 생성한다 *</a:t>
            </a:r>
            <a:r>
              <a:rPr lang="en-US" altLang="ko-KR" sz="800" dirty="0"/>
              <a:t>/</a:t>
            </a:r>
          </a:p>
          <a:p>
            <a:pPr marL="457200" indent="-457200">
              <a:lnSpc>
                <a:spcPct val="80000"/>
              </a:lnSpc>
              <a:buFont typeface="Wingdings" pitchFamily="2" charset="2"/>
              <a:buAutoNum type="arabicPeriod"/>
            </a:pPr>
            <a:r>
              <a:rPr lang="en-US" altLang="ko-KR" sz="800" dirty="0"/>
              <a:t>	if ((</a:t>
            </a:r>
            <a:r>
              <a:rPr lang="en-US" altLang="ko-KR" sz="800" dirty="0" err="1"/>
              <a:t>ssock</a:t>
            </a:r>
            <a:r>
              <a:rPr lang="en-US" altLang="ko-KR" sz="800" dirty="0"/>
              <a:t> = socket(AF_INET, SOCK_DGRAM, IPPROTO_UDP)) &lt; 0) {</a:t>
            </a:r>
          </a:p>
          <a:p>
            <a:pPr marL="457200" indent="-457200">
              <a:lnSpc>
                <a:spcPct val="80000"/>
              </a:lnSpc>
              <a:buFont typeface="Wingdings" pitchFamily="2" charset="2"/>
              <a:buAutoNum type="arabicPeriod"/>
            </a:pPr>
            <a:r>
              <a:rPr lang="en-US" altLang="ko-KR" sz="800" dirty="0"/>
              <a:t>		</a:t>
            </a:r>
            <a:r>
              <a:rPr lang="en-US" altLang="ko-KR" sz="800" dirty="0" err="1"/>
              <a:t>perror</a:t>
            </a:r>
            <a:r>
              <a:rPr lang="en-US" altLang="ko-KR" sz="800" dirty="0"/>
              <a:t>("socket error : ");</a:t>
            </a:r>
          </a:p>
          <a:p>
            <a:pPr marL="457200" indent="-457200">
              <a:lnSpc>
                <a:spcPct val="80000"/>
              </a:lnSpc>
              <a:buFont typeface="Wingdings" pitchFamily="2" charset="2"/>
              <a:buAutoNum type="arabicPeriod"/>
            </a:pPr>
            <a:r>
              <a:rPr lang="en-US" altLang="ko-KR" sz="800" dirty="0"/>
              <a:t>		exit(1);</a:t>
            </a:r>
          </a:p>
          <a:p>
            <a:pPr marL="457200" indent="-457200">
              <a:lnSpc>
                <a:spcPct val="80000"/>
              </a:lnSpc>
              <a:buFont typeface="Wingdings" pitchFamily="2" charset="2"/>
              <a:buAutoNum type="arabicPeriod"/>
            </a:pPr>
            <a:r>
              <a:rPr lang="en-US" altLang="ko-KR" sz="800" dirty="0"/>
              <a:t>	}</a:t>
            </a:r>
          </a:p>
          <a:p>
            <a:pPr marL="457200" indent="-457200">
              <a:lnSpc>
                <a:spcPct val="80000"/>
              </a:lnSpc>
              <a:buFont typeface="Wingdings" pitchFamily="2" charset="2"/>
              <a:buAutoNum type="arabicPeriod"/>
            </a:pPr>
            <a:r>
              <a:rPr lang="en-US" altLang="ko-KR" sz="800" dirty="0"/>
              <a:t> </a:t>
            </a:r>
          </a:p>
          <a:p>
            <a:pPr marL="457200" indent="-457200">
              <a:lnSpc>
                <a:spcPct val="80000"/>
              </a:lnSpc>
              <a:buFont typeface="Wingdings" pitchFamily="2" charset="2"/>
              <a:buAutoNum type="arabicPeriod"/>
            </a:pPr>
            <a:r>
              <a:rPr lang="en-US" altLang="ko-KR" sz="800" dirty="0"/>
              <a:t>	/* </a:t>
            </a:r>
            <a:r>
              <a:rPr lang="ko-KR" altLang="en-US" sz="800" dirty="0"/>
              <a:t>소켓에 연결하기 위한 서버 옵션 결정 *</a:t>
            </a:r>
            <a:r>
              <a:rPr lang="en-US" altLang="ko-KR" sz="800" dirty="0"/>
              <a:t>/</a:t>
            </a:r>
          </a:p>
          <a:p>
            <a:pPr marL="457200" indent="-457200">
              <a:lnSpc>
                <a:spcPct val="80000"/>
              </a:lnSpc>
              <a:buFont typeface="Wingdings" pitchFamily="2" charset="2"/>
              <a:buAutoNum type="arabicPeriod"/>
            </a:pPr>
            <a:r>
              <a:rPr lang="en-US" altLang="ko-KR" sz="800" dirty="0"/>
              <a:t>	</a:t>
            </a:r>
            <a:r>
              <a:rPr lang="en-US" altLang="ko-KR" sz="800" dirty="0" err="1"/>
              <a:t>memset</a:t>
            </a:r>
            <a:r>
              <a:rPr lang="en-US" altLang="ko-KR" sz="800" dirty="0"/>
              <a:t>(&amp;</a:t>
            </a:r>
            <a:r>
              <a:rPr lang="en-US" altLang="ko-KR" sz="800" dirty="0" err="1"/>
              <a:t>server_addr</a:t>
            </a:r>
            <a:r>
              <a:rPr lang="en-US" altLang="ko-KR" sz="800" dirty="0"/>
              <a:t>, 0, </a:t>
            </a:r>
            <a:r>
              <a:rPr lang="en-US" altLang="ko-KR" sz="800" dirty="0" err="1"/>
              <a:t>sizeof</a:t>
            </a:r>
            <a:r>
              <a:rPr lang="en-US" altLang="ko-KR" sz="800" dirty="0"/>
              <a:t>(</a:t>
            </a:r>
            <a:r>
              <a:rPr lang="en-US" altLang="ko-KR" sz="800" dirty="0" err="1"/>
              <a:t>server_addr</a:t>
            </a:r>
            <a:r>
              <a:rPr lang="en-US" altLang="ko-KR" sz="800" dirty="0"/>
              <a:t>));</a:t>
            </a:r>
          </a:p>
          <a:p>
            <a:pPr marL="457200" indent="-457200">
              <a:lnSpc>
                <a:spcPct val="80000"/>
              </a:lnSpc>
              <a:buFont typeface="Wingdings" pitchFamily="2" charset="2"/>
              <a:buAutoNum type="arabicPeriod"/>
            </a:pPr>
            <a:r>
              <a:rPr lang="en-US" altLang="ko-KR" sz="800" dirty="0"/>
              <a:t>	</a:t>
            </a:r>
            <a:r>
              <a:rPr lang="en-US" altLang="ko-KR" sz="800" dirty="0" err="1"/>
              <a:t>server_addr.sin_family</a:t>
            </a:r>
            <a:r>
              <a:rPr lang="en-US" altLang="ko-KR" sz="800" dirty="0"/>
              <a:t> 	= AF_INET;</a:t>
            </a:r>
          </a:p>
          <a:p>
            <a:pPr marL="457200" indent="-457200">
              <a:lnSpc>
                <a:spcPct val="80000"/>
              </a:lnSpc>
              <a:buFont typeface="Wingdings" pitchFamily="2" charset="2"/>
              <a:buAutoNum type="arabicPeriod"/>
            </a:pPr>
            <a:r>
              <a:rPr lang="en-US" altLang="ko-KR" sz="800" dirty="0"/>
              <a:t>	</a:t>
            </a:r>
            <a:r>
              <a:rPr lang="en-US" altLang="ko-KR" sz="800" dirty="0" err="1"/>
              <a:t>server_addr.sin_addr.s_addr</a:t>
            </a:r>
            <a:r>
              <a:rPr lang="en-US" altLang="ko-KR" sz="800" dirty="0"/>
              <a:t> = </a:t>
            </a:r>
            <a:r>
              <a:rPr lang="en-US" altLang="ko-KR" sz="800" dirty="0" err="1"/>
              <a:t>htonl</a:t>
            </a:r>
            <a:r>
              <a:rPr lang="en-US" altLang="ko-KR" sz="800" dirty="0"/>
              <a:t>(INADDR_ANY);</a:t>
            </a:r>
          </a:p>
          <a:p>
            <a:pPr marL="457200" indent="-457200">
              <a:lnSpc>
                <a:spcPct val="80000"/>
              </a:lnSpc>
              <a:buFont typeface="Wingdings" pitchFamily="2" charset="2"/>
              <a:buAutoNum type="arabicPeriod"/>
            </a:pPr>
            <a:r>
              <a:rPr lang="en-US" altLang="ko-KR" sz="800" dirty="0"/>
              <a:t>	</a:t>
            </a:r>
            <a:r>
              <a:rPr lang="en-US" altLang="ko-KR" sz="800" dirty="0" err="1"/>
              <a:t>server_addr.sin_port</a:t>
            </a:r>
            <a:r>
              <a:rPr lang="en-US" altLang="ko-KR" sz="800" dirty="0"/>
              <a:t> 	= </a:t>
            </a:r>
            <a:r>
              <a:rPr lang="en-US" altLang="ko-KR" sz="800" dirty="0" err="1"/>
              <a:t>htons</a:t>
            </a:r>
            <a:r>
              <a:rPr lang="en-US" altLang="ko-KR" sz="800" dirty="0"/>
              <a:t>(3317</a:t>
            </a:r>
            <a:r>
              <a:rPr lang="en-US" altLang="ko-KR" sz="800" dirty="0" smtClean="0"/>
              <a:t>);  // </a:t>
            </a:r>
            <a:r>
              <a:rPr lang="en-US" altLang="ko-KR" sz="800" dirty="0" smtClean="0">
                <a:solidFill>
                  <a:srgbClr val="FF0000"/>
                </a:solidFill>
              </a:rPr>
              <a:t>host to network </a:t>
            </a:r>
            <a:r>
              <a:rPr lang="en-US" altLang="ko-KR" sz="800" dirty="0" smtClean="0"/>
              <a:t>short type</a:t>
            </a:r>
            <a:endParaRPr lang="en-US" altLang="ko-KR" sz="800" dirty="0"/>
          </a:p>
          <a:p>
            <a:pPr marL="457200" indent="-457200">
              <a:lnSpc>
                <a:spcPct val="80000"/>
              </a:lnSpc>
              <a:buFont typeface="Wingdings" pitchFamily="2" charset="2"/>
              <a:buAutoNum type="arabicPeriod"/>
            </a:pPr>
            <a:r>
              <a:rPr lang="en-US" altLang="ko-KR" sz="800" dirty="0"/>
              <a:t> </a:t>
            </a:r>
            <a:r>
              <a:rPr lang="en-US" altLang="ko-KR" sz="800" dirty="0" smtClean="0"/>
              <a:t>	// </a:t>
            </a:r>
            <a:r>
              <a:rPr lang="en-US" altLang="ko-KR" sz="800" dirty="0" err="1" smtClean="0"/>
              <a:t>atoi</a:t>
            </a:r>
            <a:r>
              <a:rPr lang="en-US" altLang="ko-KR" sz="800" dirty="0" smtClean="0"/>
              <a:t> , array</a:t>
            </a:r>
            <a:r>
              <a:rPr lang="ko-KR" altLang="en-US" sz="800" dirty="0" smtClean="0"/>
              <a:t>를 </a:t>
            </a:r>
            <a:r>
              <a:rPr lang="en-US" altLang="ko-KR" sz="800" dirty="0" err="1" smtClean="0"/>
              <a:t>int</a:t>
            </a:r>
            <a:r>
              <a:rPr lang="ko-KR" altLang="en-US" sz="800" dirty="0" smtClean="0"/>
              <a:t>로 바꿔주는 함수</a:t>
            </a:r>
            <a:r>
              <a:rPr lang="en-US" altLang="ko-KR" sz="800" dirty="0" smtClean="0"/>
              <a:t>, </a:t>
            </a:r>
            <a:r>
              <a:rPr lang="en-US" altLang="ko-KR" sz="800" dirty="0" err="1" smtClean="0"/>
              <a:t>htonl</a:t>
            </a:r>
            <a:r>
              <a:rPr lang="en-US" altLang="ko-KR" sz="800" dirty="0" smtClean="0"/>
              <a:t>(</a:t>
            </a:r>
            <a:r>
              <a:rPr lang="en-US" altLang="ko-KR" sz="800" dirty="0" err="1" smtClean="0"/>
              <a:t>atoi</a:t>
            </a:r>
            <a:r>
              <a:rPr lang="en-US" altLang="ko-KR" sz="800" smtClean="0"/>
              <a:t>(“127.0.0.1”))</a:t>
            </a:r>
            <a:endParaRPr lang="en-US" altLang="ko-KR" sz="800" dirty="0"/>
          </a:p>
          <a:p>
            <a:pPr marL="457200" indent="-457200">
              <a:lnSpc>
                <a:spcPct val="80000"/>
              </a:lnSpc>
              <a:buFont typeface="Wingdings" pitchFamily="2" charset="2"/>
              <a:buAutoNum type="arabicPeriod"/>
            </a:pPr>
            <a:r>
              <a:rPr lang="en-US" altLang="ko-KR" sz="800" dirty="0"/>
              <a:t>	/* </a:t>
            </a:r>
            <a:r>
              <a:rPr lang="ko-KR" altLang="en-US" sz="800" dirty="0"/>
              <a:t>소켓에 </a:t>
            </a:r>
            <a:r>
              <a:rPr lang="en-US" altLang="ko-KR" sz="800" dirty="0"/>
              <a:t>IP </a:t>
            </a:r>
            <a:r>
              <a:rPr lang="ko-KR" altLang="en-US" sz="800" dirty="0" err="1"/>
              <a:t>주소등의</a:t>
            </a:r>
            <a:r>
              <a:rPr lang="ko-KR" altLang="en-US" sz="800" dirty="0"/>
              <a:t> 서버 옵션 설정 *</a:t>
            </a:r>
            <a:r>
              <a:rPr lang="en-US" altLang="ko-KR" sz="800" dirty="0"/>
              <a:t>/</a:t>
            </a:r>
          </a:p>
          <a:p>
            <a:pPr marL="457200" indent="-457200">
              <a:lnSpc>
                <a:spcPct val="80000"/>
              </a:lnSpc>
              <a:buFont typeface="Wingdings" pitchFamily="2" charset="2"/>
              <a:buAutoNum type="arabicPeriod"/>
            </a:pPr>
            <a:r>
              <a:rPr lang="en-US" altLang="ko-KR" sz="800" dirty="0"/>
              <a:t>	if (bind(</a:t>
            </a:r>
            <a:r>
              <a:rPr lang="en-US" altLang="ko-KR" sz="800" dirty="0" err="1"/>
              <a:t>ssock</a:t>
            </a:r>
            <a:r>
              <a:rPr lang="en-US" altLang="ko-KR" sz="800" dirty="0"/>
              <a:t>, (</a:t>
            </a:r>
            <a:r>
              <a:rPr lang="en-US" altLang="ko-KR" sz="800" dirty="0" err="1"/>
              <a:t>struct</a:t>
            </a:r>
            <a:r>
              <a:rPr lang="en-US" altLang="ko-KR" sz="800" dirty="0"/>
              <a:t> </a:t>
            </a:r>
            <a:r>
              <a:rPr lang="en-US" altLang="ko-KR" sz="800" dirty="0" err="1"/>
              <a:t>sockaddr</a:t>
            </a:r>
            <a:r>
              <a:rPr lang="en-US" altLang="ko-KR" sz="800" dirty="0"/>
              <a:t> *)&amp;</a:t>
            </a:r>
            <a:r>
              <a:rPr lang="en-US" altLang="ko-KR" sz="800" dirty="0" err="1"/>
              <a:t>server_addr</a:t>
            </a:r>
            <a:r>
              <a:rPr lang="en-US" altLang="ko-KR" sz="800" dirty="0"/>
              <a:t>, </a:t>
            </a:r>
            <a:r>
              <a:rPr lang="en-US" altLang="ko-KR" sz="800" dirty="0" err="1"/>
              <a:t>sizeof</a:t>
            </a:r>
            <a:r>
              <a:rPr lang="en-US" altLang="ko-KR" sz="800" dirty="0"/>
              <a:t>(</a:t>
            </a:r>
            <a:r>
              <a:rPr lang="en-US" altLang="ko-KR" sz="800" dirty="0" err="1"/>
              <a:t>server_addr</a:t>
            </a:r>
            <a:r>
              <a:rPr lang="en-US" altLang="ko-KR" sz="800" dirty="0"/>
              <a:t>)) &lt; 0) {</a:t>
            </a:r>
          </a:p>
          <a:p>
            <a:pPr marL="457200" indent="-457200">
              <a:lnSpc>
                <a:spcPct val="80000"/>
              </a:lnSpc>
              <a:buFont typeface="Wingdings" pitchFamily="2" charset="2"/>
              <a:buAutoNum type="arabicPeriod"/>
            </a:pPr>
            <a:r>
              <a:rPr lang="en-US" altLang="ko-KR" sz="800" dirty="0"/>
              <a:t>		</a:t>
            </a:r>
            <a:r>
              <a:rPr lang="en-US" altLang="ko-KR" sz="800" dirty="0" err="1"/>
              <a:t>perror</a:t>
            </a:r>
            <a:r>
              <a:rPr lang="en-US" altLang="ko-KR" sz="800" dirty="0"/>
              <a:t>("bind error : ");</a:t>
            </a:r>
          </a:p>
          <a:p>
            <a:pPr marL="457200" indent="-457200">
              <a:lnSpc>
                <a:spcPct val="80000"/>
              </a:lnSpc>
              <a:buFont typeface="Wingdings" pitchFamily="2" charset="2"/>
              <a:buAutoNum type="arabicPeriod"/>
            </a:pPr>
            <a:r>
              <a:rPr lang="en-US" altLang="ko-KR" sz="800" dirty="0"/>
              <a:t>		exit(1);</a:t>
            </a:r>
          </a:p>
          <a:p>
            <a:pPr marL="457200" indent="-457200">
              <a:lnSpc>
                <a:spcPct val="80000"/>
              </a:lnSpc>
              <a:buFont typeface="Wingdings" pitchFamily="2" charset="2"/>
              <a:buAutoNum type="arabicPeriod"/>
            </a:pPr>
            <a:r>
              <a:rPr lang="en-US" altLang="ko-KR" sz="800" dirty="0"/>
              <a:t>	}</a:t>
            </a:r>
          </a:p>
          <a:p>
            <a:pPr marL="457200" indent="-457200">
              <a:lnSpc>
                <a:spcPct val="80000"/>
              </a:lnSpc>
              <a:buFont typeface="Wingdings" pitchFamily="2" charset="2"/>
              <a:buAutoNum type="arabicPeriod"/>
            </a:pPr>
            <a:r>
              <a:rPr lang="en-US" altLang="ko-KR" sz="800" dirty="0"/>
              <a:t> 	</a:t>
            </a:r>
            <a:r>
              <a:rPr lang="en-US" altLang="ko-KR" sz="800" dirty="0" err="1"/>
              <a:t>clen</a:t>
            </a:r>
            <a:r>
              <a:rPr lang="en-US" altLang="ko-KR" sz="800" dirty="0"/>
              <a:t>=</a:t>
            </a:r>
            <a:r>
              <a:rPr lang="en-US" altLang="ko-KR" sz="800" dirty="0" err="1"/>
              <a:t>sizeof</a:t>
            </a:r>
            <a:r>
              <a:rPr lang="en-US" altLang="ko-KR" sz="800" dirty="0"/>
              <a:t>(</a:t>
            </a:r>
            <a:r>
              <a:rPr lang="en-US" altLang="ko-KR" sz="800" dirty="0" err="1"/>
              <a:t>client_addr</a:t>
            </a:r>
            <a:r>
              <a:rPr lang="en-US" altLang="ko-KR" sz="800" dirty="0"/>
              <a:t>);</a:t>
            </a:r>
          </a:p>
          <a:p>
            <a:pPr marL="457200" indent="-457200">
              <a:lnSpc>
                <a:spcPct val="80000"/>
              </a:lnSpc>
              <a:buFont typeface="Wingdings" pitchFamily="2" charset="2"/>
              <a:buAutoNum type="arabicPeriod"/>
            </a:pPr>
            <a:r>
              <a:rPr lang="en-US" altLang="ko-KR" sz="800" dirty="0"/>
              <a:t>	/* UDP </a:t>
            </a:r>
            <a:r>
              <a:rPr lang="ko-KR" altLang="en-US" sz="800" dirty="0"/>
              <a:t>데이터를 수신한다 *</a:t>
            </a:r>
            <a:r>
              <a:rPr lang="en-US" altLang="ko-KR" sz="800" dirty="0"/>
              <a:t>/</a:t>
            </a:r>
          </a:p>
          <a:p>
            <a:pPr marL="457200" indent="-457200">
              <a:lnSpc>
                <a:spcPct val="80000"/>
              </a:lnSpc>
              <a:buFont typeface="Wingdings" pitchFamily="2" charset="2"/>
              <a:buAutoNum type="arabicPeriod"/>
            </a:pPr>
            <a:r>
              <a:rPr lang="en-US" altLang="ko-KR" sz="800" dirty="0"/>
              <a:t>	</a:t>
            </a:r>
            <a:r>
              <a:rPr lang="en-US" altLang="ko-KR" sz="800" dirty="0" err="1"/>
              <a:t>recvfrom</a:t>
            </a:r>
            <a:r>
              <a:rPr lang="en-US" altLang="ko-KR" sz="800" dirty="0"/>
              <a:t>(</a:t>
            </a:r>
            <a:r>
              <a:rPr lang="en-US" altLang="ko-KR" sz="800" dirty="0" err="1"/>
              <a:t>ssock</a:t>
            </a:r>
            <a:r>
              <a:rPr lang="en-US" altLang="ko-KR" sz="800" dirty="0"/>
              <a:t>, (void *)</a:t>
            </a:r>
            <a:r>
              <a:rPr lang="en-US" altLang="ko-KR" sz="800" dirty="0" err="1"/>
              <a:t>buf</a:t>
            </a:r>
            <a:r>
              <a:rPr lang="en-US" altLang="ko-KR" sz="800" dirty="0"/>
              <a:t>, MAXBUF, 0, (</a:t>
            </a:r>
            <a:r>
              <a:rPr lang="en-US" altLang="ko-KR" sz="800" dirty="0" err="1"/>
              <a:t>struct</a:t>
            </a:r>
            <a:r>
              <a:rPr lang="en-US" altLang="ko-KR" sz="800" dirty="0"/>
              <a:t> </a:t>
            </a:r>
            <a:r>
              <a:rPr lang="en-US" altLang="ko-KR" sz="800" dirty="0" err="1"/>
              <a:t>sockaddr</a:t>
            </a:r>
            <a:r>
              <a:rPr lang="en-US" altLang="ko-KR" sz="800" dirty="0"/>
              <a:t>*)&amp;</a:t>
            </a:r>
            <a:r>
              <a:rPr lang="en-US" altLang="ko-KR" sz="800" dirty="0" err="1"/>
              <a:t>client_addr</a:t>
            </a:r>
            <a:r>
              <a:rPr lang="en-US" altLang="ko-KR" sz="800" dirty="0"/>
              <a:t>, &amp;</a:t>
            </a:r>
            <a:r>
              <a:rPr lang="en-US" altLang="ko-KR" sz="800" dirty="0" err="1"/>
              <a:t>clen</a:t>
            </a:r>
            <a:r>
              <a:rPr lang="en-US" altLang="ko-KR" sz="800" dirty="0"/>
              <a:t>);</a:t>
            </a:r>
          </a:p>
          <a:p>
            <a:pPr marL="457200" indent="-457200">
              <a:lnSpc>
                <a:spcPct val="80000"/>
              </a:lnSpc>
              <a:buFont typeface="Wingdings" pitchFamily="2" charset="2"/>
              <a:buAutoNum type="arabicPeriod"/>
            </a:pPr>
            <a:r>
              <a:rPr lang="en-US" altLang="ko-KR" sz="800" dirty="0"/>
              <a:t> </a:t>
            </a:r>
          </a:p>
          <a:p>
            <a:pPr marL="457200" indent="-457200">
              <a:lnSpc>
                <a:spcPct val="80000"/>
              </a:lnSpc>
              <a:buFont typeface="Wingdings" pitchFamily="2" charset="2"/>
              <a:buAutoNum type="arabicPeriod"/>
            </a:pPr>
            <a:r>
              <a:rPr lang="en-US" altLang="ko-KR" sz="800" dirty="0"/>
              <a:t>	</a:t>
            </a:r>
            <a:r>
              <a:rPr lang="en-US" altLang="ko-KR" sz="800" dirty="0" err="1"/>
              <a:t>strcpy</a:t>
            </a:r>
            <a:r>
              <a:rPr lang="en-US" altLang="ko-KR" sz="800" dirty="0"/>
              <a:t>(</a:t>
            </a:r>
            <a:r>
              <a:rPr lang="en-US" altLang="ko-KR" sz="800" dirty="0" err="1"/>
              <a:t>buf</a:t>
            </a:r>
            <a:r>
              <a:rPr lang="en-US" altLang="ko-KR" sz="800" dirty="0"/>
              <a:t>, "I miss you");</a:t>
            </a:r>
          </a:p>
          <a:p>
            <a:pPr marL="457200" indent="-457200">
              <a:lnSpc>
                <a:spcPct val="80000"/>
              </a:lnSpc>
              <a:buFont typeface="Wingdings" pitchFamily="2" charset="2"/>
              <a:buAutoNum type="arabicPeriod"/>
            </a:pPr>
            <a:r>
              <a:rPr lang="en-US" altLang="ko-KR" sz="800" dirty="0"/>
              <a:t> </a:t>
            </a:r>
          </a:p>
        </p:txBody>
      </p:sp>
      <p:sp>
        <p:nvSpPr>
          <p:cNvPr id="577541" name="Rectangle 5"/>
          <p:cNvSpPr>
            <a:spLocks noChangeArrowheads="1"/>
          </p:cNvSpPr>
          <p:nvPr/>
        </p:nvSpPr>
        <p:spPr bwMode="auto">
          <a:xfrm>
            <a:off x="4643438" y="1412875"/>
            <a:ext cx="4176712" cy="5113338"/>
          </a:xfrm>
          <a:prstGeom prst="rect">
            <a:avLst/>
          </a:prstGeom>
          <a:noFill/>
          <a:ln w="9525">
            <a:noFill/>
            <a:miter lim="800000"/>
            <a:headEnd/>
            <a:tailEnd/>
          </a:ln>
        </p:spPr>
        <p:txBody>
          <a:bodyPr/>
          <a:lstStyle/>
          <a:p>
            <a:pPr marL="457200" indent="-457200" algn="l">
              <a:buFont typeface="Wingdings" pitchFamily="2" charset="2"/>
              <a:buBlip>
                <a:blip r:embed="rId2"/>
              </a:buBlip>
            </a:pPr>
            <a:endParaRPr lang="ko-KR" altLang="en-US" sz="1200" b="0">
              <a:latin typeface="Tahoma" pitchFamily="34" charset="0"/>
            </a:endParaRPr>
          </a:p>
        </p:txBody>
      </p:sp>
      <p:sp>
        <p:nvSpPr>
          <p:cNvPr id="577543" name="Text Box 7"/>
          <p:cNvSpPr txBox="1">
            <a:spLocks noChangeArrowheads="1"/>
          </p:cNvSpPr>
          <p:nvPr/>
        </p:nvSpPr>
        <p:spPr bwMode="auto">
          <a:xfrm>
            <a:off x="5956300" y="1435100"/>
            <a:ext cx="184150" cy="190500"/>
          </a:xfrm>
          <a:prstGeom prst="rect">
            <a:avLst/>
          </a:prstGeom>
          <a:noFill/>
          <a:ln w="38100" algn="ctr">
            <a:noFill/>
            <a:miter lim="800000"/>
            <a:headEnd/>
            <a:tailEnd/>
          </a:ln>
          <a:effectLst/>
        </p:spPr>
        <p:txBody>
          <a:bodyPr wrap="none">
            <a:spAutoFit/>
          </a:bodyPr>
          <a:lstStyle/>
          <a:p>
            <a:pPr>
              <a:buFont typeface="Wingdings" pitchFamily="2" charset="2"/>
              <a:buNone/>
            </a:pPr>
            <a:endParaRPr lang="ko-KR" altLang="en-US" sz="800"/>
          </a:p>
        </p:txBody>
      </p:sp>
      <p:sp>
        <p:nvSpPr>
          <p:cNvPr id="577544" name="Text Box 8"/>
          <p:cNvSpPr txBox="1">
            <a:spLocks noChangeArrowheads="1"/>
          </p:cNvSpPr>
          <p:nvPr/>
        </p:nvSpPr>
        <p:spPr bwMode="auto">
          <a:xfrm>
            <a:off x="5076825" y="1427163"/>
            <a:ext cx="3816350" cy="4738687"/>
          </a:xfrm>
          <a:prstGeom prst="rect">
            <a:avLst/>
          </a:prstGeom>
          <a:noFill/>
          <a:ln w="38100" algn="ctr">
            <a:noFill/>
            <a:miter lim="800000"/>
            <a:headEnd/>
            <a:tailEnd/>
          </a:ln>
          <a:effectLst/>
        </p:spPr>
        <p:txBody>
          <a:bodyPr/>
          <a:lstStyle/>
          <a:p>
            <a:pPr marL="457200" indent="-457200" algn="l">
              <a:buFont typeface="Wingdings" pitchFamily="2" charset="2"/>
              <a:buAutoNum type="arabicPeriod" startAt="42"/>
            </a:pPr>
            <a:r>
              <a:rPr lang="en-US" altLang="ko-KR" sz="800" b="0" dirty="0"/>
              <a:t>	/* UDP </a:t>
            </a:r>
            <a:r>
              <a:rPr lang="ko-KR" altLang="en-US" sz="800" b="0" dirty="0"/>
              <a:t>데이터를 전송한다 *</a:t>
            </a:r>
            <a:r>
              <a:rPr lang="en-US" altLang="ko-KR" sz="800" b="0" dirty="0"/>
              <a:t>/</a:t>
            </a:r>
          </a:p>
          <a:p>
            <a:pPr marL="457200" indent="-457200" algn="l">
              <a:buFont typeface="Wingdings" pitchFamily="2" charset="2"/>
              <a:buAutoNum type="arabicPeriod" startAt="42"/>
            </a:pPr>
            <a:r>
              <a:rPr lang="en-US" altLang="ko-KR" sz="800" b="0" dirty="0"/>
              <a:t>	</a:t>
            </a:r>
            <a:r>
              <a:rPr lang="en-US" altLang="ko-KR" sz="800" b="0" dirty="0" err="1"/>
              <a:t>sendto</a:t>
            </a:r>
            <a:r>
              <a:rPr lang="en-US" altLang="ko-KR" sz="800" b="0" dirty="0"/>
              <a:t>(</a:t>
            </a:r>
            <a:r>
              <a:rPr lang="en-US" altLang="ko-KR" sz="800" b="0" dirty="0" err="1"/>
              <a:t>ssock</a:t>
            </a:r>
            <a:r>
              <a:rPr lang="en-US" altLang="ko-KR" sz="800" b="0" dirty="0"/>
              <a:t>, (void*)</a:t>
            </a:r>
            <a:r>
              <a:rPr lang="en-US" altLang="ko-KR" sz="800" b="0" dirty="0" err="1"/>
              <a:t>buf</a:t>
            </a:r>
            <a:r>
              <a:rPr lang="en-US" altLang="ko-KR" sz="800" b="0" dirty="0"/>
              <a:t>, MAXBUF, 0, (</a:t>
            </a:r>
            <a:r>
              <a:rPr lang="en-US" altLang="ko-KR" sz="800" b="0" dirty="0" err="1"/>
              <a:t>struct</a:t>
            </a:r>
            <a:r>
              <a:rPr lang="en-US" altLang="ko-KR" sz="800" b="0" dirty="0"/>
              <a:t> </a:t>
            </a:r>
            <a:r>
              <a:rPr lang="en-US" altLang="ko-KR" sz="800" b="0" dirty="0" err="1"/>
              <a:t>sockaddr</a:t>
            </a:r>
            <a:r>
              <a:rPr lang="en-US" altLang="ko-KR" sz="800" b="0" dirty="0"/>
              <a:t>*)&amp;</a:t>
            </a:r>
            <a:r>
              <a:rPr lang="en-US" altLang="ko-KR" sz="800" b="0" dirty="0" err="1"/>
              <a:t>client_addr</a:t>
            </a:r>
            <a:r>
              <a:rPr lang="en-US" altLang="ko-KR" sz="800" b="0" dirty="0"/>
              <a:t>, </a:t>
            </a:r>
            <a:r>
              <a:rPr lang="en-US" altLang="ko-KR" sz="800" b="0" dirty="0" err="1"/>
              <a:t>sizeof</a:t>
            </a:r>
            <a:r>
              <a:rPr lang="en-US" altLang="ko-KR" sz="800" b="0" dirty="0"/>
              <a:t>(</a:t>
            </a:r>
            <a:r>
              <a:rPr lang="en-US" altLang="ko-KR" sz="800" b="0" dirty="0" err="1"/>
              <a:t>client_addr</a:t>
            </a:r>
            <a:r>
              <a:rPr lang="en-US" altLang="ko-KR" sz="800" b="0" dirty="0"/>
              <a:t>));</a:t>
            </a:r>
          </a:p>
          <a:p>
            <a:pPr marL="457200" indent="-457200" algn="l">
              <a:buFont typeface="Wingdings" pitchFamily="2" charset="2"/>
              <a:buAutoNum type="arabicPeriod" startAt="42"/>
            </a:pPr>
            <a:r>
              <a:rPr lang="en-US" altLang="ko-KR" sz="800" b="0" dirty="0"/>
              <a:t>	</a:t>
            </a:r>
          </a:p>
          <a:p>
            <a:pPr marL="457200" indent="-457200" algn="l">
              <a:buFont typeface="Wingdings" pitchFamily="2" charset="2"/>
              <a:buAutoNum type="arabicPeriod" startAt="42"/>
            </a:pPr>
            <a:r>
              <a:rPr lang="en-US" altLang="ko-KR" sz="800" b="0" dirty="0"/>
              <a:t>	close(</a:t>
            </a:r>
            <a:r>
              <a:rPr lang="en-US" altLang="ko-KR" sz="800" b="0" dirty="0" err="1"/>
              <a:t>ssock</a:t>
            </a:r>
            <a:r>
              <a:rPr lang="en-US" altLang="ko-KR" sz="800" b="0" dirty="0"/>
              <a:t>);</a:t>
            </a:r>
          </a:p>
          <a:p>
            <a:pPr marL="457200" indent="-457200" algn="l">
              <a:buFont typeface="Wingdings" pitchFamily="2" charset="2"/>
              <a:buAutoNum type="arabicPeriod" startAt="42"/>
            </a:pPr>
            <a:r>
              <a:rPr lang="en-US" altLang="ko-KR" sz="800" b="0" dirty="0"/>
              <a:t> </a:t>
            </a:r>
          </a:p>
          <a:p>
            <a:pPr marL="457200" indent="-457200" algn="l">
              <a:buFont typeface="Wingdings" pitchFamily="2" charset="2"/>
              <a:buAutoNum type="arabicPeriod" startAt="42"/>
            </a:pPr>
            <a:r>
              <a:rPr lang="en-US" altLang="ko-KR" sz="800" b="0" dirty="0"/>
              <a:t>	return 0;</a:t>
            </a:r>
          </a:p>
          <a:p>
            <a:pPr marL="457200" indent="-457200" algn="l">
              <a:buFont typeface="Wingdings" pitchFamily="2" charset="2"/>
              <a:buAutoNum type="arabicPeriod" startAt="42"/>
            </a:pPr>
            <a:r>
              <a:rPr lang="en-US" altLang="ko-KR" sz="800" b="0" dirty="0"/>
              <a:t>}</a:t>
            </a:r>
            <a:endParaRPr lang="ko-KR" altLang="en-US" sz="800" b="0" dirty="0"/>
          </a:p>
          <a:p>
            <a:pPr marL="457200" indent="-457200" algn="l">
              <a:buFont typeface="Wingdings" pitchFamily="2" charset="2"/>
              <a:buAutoNum type="arabicPeriod" startAt="42"/>
            </a:pPr>
            <a:endParaRPr lang="ko-KR" altLang="en-US" sz="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578563" name="Rectangle 3"/>
          <p:cNvSpPr>
            <a:spLocks noGrp="1" noChangeArrowheads="1"/>
          </p:cNvSpPr>
          <p:nvPr>
            <p:ph type="title"/>
          </p:nvPr>
        </p:nvSpPr>
        <p:spPr/>
        <p:txBody>
          <a:bodyPr/>
          <a:lstStyle/>
          <a:p>
            <a:r>
              <a:rPr lang="en-US" altLang="ko-KR"/>
              <a:t>UDP </a:t>
            </a:r>
            <a:r>
              <a:rPr lang="ko-KR" altLang="en-US"/>
              <a:t>서버 프로그램 구현</a:t>
            </a:r>
          </a:p>
        </p:txBody>
      </p:sp>
      <p:sp>
        <p:nvSpPr>
          <p:cNvPr id="578564" name="Rectangle 4"/>
          <p:cNvSpPr>
            <a:spLocks noGrp="1" noChangeArrowheads="1"/>
          </p:cNvSpPr>
          <p:nvPr>
            <p:ph type="body" idx="1"/>
          </p:nvPr>
        </p:nvSpPr>
        <p:spPr>
          <a:xfrm>
            <a:off x="323850" y="1341438"/>
            <a:ext cx="8424863" cy="5113337"/>
          </a:xfrm>
        </p:spPr>
        <p:txBody>
          <a:bodyPr/>
          <a:lstStyle/>
          <a:p>
            <a:r>
              <a:rPr lang="en-US" altLang="ko-KR"/>
              <a:t>1</a:t>
            </a:r>
            <a:r>
              <a:rPr lang="ko-KR" altLang="en-US"/>
              <a:t>행 </a:t>
            </a:r>
            <a:r>
              <a:rPr lang="en-US" altLang="ko-KR"/>
              <a:t>– 7</a:t>
            </a:r>
            <a:r>
              <a:rPr lang="ko-KR" altLang="en-US"/>
              <a:t>행</a:t>
            </a:r>
            <a:r>
              <a:rPr lang="en-US" altLang="ko-KR"/>
              <a:t>: </a:t>
            </a:r>
            <a:r>
              <a:rPr lang="ko-KR" altLang="en-US"/>
              <a:t>헤더추가</a:t>
            </a:r>
          </a:p>
          <a:p>
            <a:r>
              <a:rPr lang="en-US" altLang="ko-KR"/>
              <a:t>9</a:t>
            </a:r>
            <a:r>
              <a:rPr lang="ko-KR" altLang="en-US"/>
              <a:t>행</a:t>
            </a:r>
            <a:r>
              <a:rPr lang="en-US" altLang="ko-KR"/>
              <a:t>: </a:t>
            </a:r>
            <a:r>
              <a:rPr lang="ko-KR" altLang="en-US"/>
              <a:t>최대 버퍼 크기</a:t>
            </a:r>
          </a:p>
          <a:p>
            <a:r>
              <a:rPr lang="en-US" altLang="ko-KR"/>
              <a:t>11 – 17</a:t>
            </a:r>
            <a:r>
              <a:rPr lang="ko-KR" altLang="en-US"/>
              <a:t>행 </a:t>
            </a:r>
            <a:r>
              <a:rPr lang="en-US" altLang="ko-KR"/>
              <a:t>: </a:t>
            </a:r>
            <a:r>
              <a:rPr lang="ko-KR" altLang="en-US"/>
              <a:t>필요 변수 선언</a:t>
            </a:r>
          </a:p>
          <a:p>
            <a:r>
              <a:rPr lang="en-US" altLang="ko-KR"/>
              <a:t>19 – 23 </a:t>
            </a:r>
            <a:r>
              <a:rPr lang="ko-KR" altLang="en-US"/>
              <a:t>행</a:t>
            </a:r>
            <a:r>
              <a:rPr lang="en-US" altLang="ko-KR"/>
              <a:t>: </a:t>
            </a:r>
            <a:r>
              <a:rPr lang="ko-KR" altLang="en-US"/>
              <a:t>서버 소켓 생성</a:t>
            </a:r>
          </a:p>
          <a:p>
            <a:r>
              <a:rPr lang="en-US" altLang="ko-KR"/>
              <a:t>25 – 29</a:t>
            </a:r>
            <a:r>
              <a:rPr lang="ko-KR" altLang="en-US"/>
              <a:t>행</a:t>
            </a:r>
            <a:r>
              <a:rPr lang="en-US" altLang="ko-KR"/>
              <a:t>: </a:t>
            </a:r>
            <a:r>
              <a:rPr lang="ko-KR" altLang="en-US"/>
              <a:t>서버로서의 주소</a:t>
            </a:r>
            <a:r>
              <a:rPr lang="en-US" altLang="ko-KR"/>
              <a:t>, </a:t>
            </a:r>
            <a:r>
              <a:rPr lang="ko-KR" altLang="en-US"/>
              <a:t>포트 등 지정</a:t>
            </a:r>
          </a:p>
          <a:p>
            <a:r>
              <a:rPr lang="en-US" altLang="ko-KR"/>
              <a:t>31 - 35</a:t>
            </a:r>
            <a:r>
              <a:rPr lang="ko-KR" altLang="en-US"/>
              <a:t>행</a:t>
            </a:r>
            <a:r>
              <a:rPr lang="en-US" altLang="ko-KR"/>
              <a:t>: bind</a:t>
            </a:r>
            <a:r>
              <a:rPr lang="ko-KR" altLang="en-US"/>
              <a:t>함수로 서버주소 등을 소켓에 엮음</a:t>
            </a:r>
          </a:p>
          <a:p>
            <a:r>
              <a:rPr lang="en-US" altLang="ko-KR"/>
              <a:t>37 – 38</a:t>
            </a:r>
            <a:r>
              <a:rPr lang="ko-KR" altLang="en-US"/>
              <a:t>행</a:t>
            </a:r>
            <a:r>
              <a:rPr lang="en-US" altLang="ko-KR"/>
              <a:t>: </a:t>
            </a:r>
            <a:r>
              <a:rPr lang="ko-KR" altLang="en-US"/>
              <a:t>클라이언트에서 데이터 수신</a:t>
            </a:r>
          </a:p>
          <a:p>
            <a:r>
              <a:rPr lang="en-US" altLang="ko-KR"/>
              <a:t>40</a:t>
            </a:r>
            <a:r>
              <a:rPr lang="ko-KR" altLang="en-US"/>
              <a:t>행</a:t>
            </a:r>
            <a:r>
              <a:rPr lang="en-US" altLang="ko-KR"/>
              <a:t>: </a:t>
            </a:r>
            <a:r>
              <a:rPr lang="ko-KR" altLang="en-US"/>
              <a:t>버퍼에 </a:t>
            </a:r>
            <a:r>
              <a:rPr lang="en-US" altLang="ko-KR"/>
              <a:t>‘…’ </a:t>
            </a:r>
            <a:r>
              <a:rPr lang="ko-KR" altLang="en-US"/>
              <a:t>문자 복사</a:t>
            </a:r>
          </a:p>
          <a:p>
            <a:r>
              <a:rPr lang="en-US" altLang="ko-KR"/>
              <a:t>42 - 43</a:t>
            </a:r>
            <a:r>
              <a:rPr lang="ko-KR" altLang="en-US"/>
              <a:t>행</a:t>
            </a:r>
            <a:r>
              <a:rPr lang="en-US" altLang="ko-KR"/>
              <a:t>: </a:t>
            </a:r>
            <a:r>
              <a:rPr lang="ko-KR" altLang="en-US"/>
              <a:t>클라이언트에 데이터 송신</a:t>
            </a:r>
          </a:p>
          <a:p>
            <a:r>
              <a:rPr lang="en-US" altLang="ko-KR"/>
              <a:t>45</a:t>
            </a:r>
            <a:r>
              <a:rPr lang="ko-KR" altLang="en-US"/>
              <a:t>행</a:t>
            </a:r>
            <a:r>
              <a:rPr lang="en-US" altLang="ko-KR"/>
              <a:t>: </a:t>
            </a:r>
            <a:r>
              <a:rPr lang="ko-KR" altLang="en-US"/>
              <a:t>소켓종료</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323850" y="549275"/>
            <a:ext cx="8496300" cy="666750"/>
          </a:xfrm>
          <a:solidFill>
            <a:schemeClr val="folHlink"/>
          </a:solidFill>
        </p:spPr>
        <p:txBody>
          <a:bodyPr/>
          <a:lstStyle/>
          <a:p>
            <a:r>
              <a:rPr lang="en-US" altLang="ko-KR"/>
              <a:t>UDP </a:t>
            </a:r>
            <a:r>
              <a:rPr lang="ko-KR" altLang="en-US"/>
              <a:t>프로토콜의 특징 </a:t>
            </a:r>
            <a:r>
              <a:rPr lang="en-US" altLang="ko-KR"/>
              <a:t>– </a:t>
            </a:r>
            <a:r>
              <a:rPr lang="ko-KR" altLang="en-US"/>
              <a:t>빠르다</a:t>
            </a:r>
            <a:r>
              <a:rPr lang="en-US" altLang="ko-KR"/>
              <a:t>, </a:t>
            </a:r>
            <a:r>
              <a:rPr lang="ko-KR" altLang="en-US"/>
              <a:t>신뢰성</a:t>
            </a:r>
            <a:r>
              <a:rPr lang="en-US" altLang="ko-KR"/>
              <a:t>?</a:t>
            </a:r>
          </a:p>
        </p:txBody>
      </p:sp>
      <p:sp>
        <p:nvSpPr>
          <p:cNvPr id="423947" name="Rectangle 11"/>
          <p:cNvSpPr>
            <a:spLocks noGrp="1" noChangeArrowheads="1"/>
          </p:cNvSpPr>
          <p:nvPr>
            <p:ph type="body" idx="1"/>
          </p:nvPr>
        </p:nvSpPr>
        <p:spPr/>
        <p:txBody>
          <a:bodyPr/>
          <a:lstStyle/>
          <a:p>
            <a:r>
              <a:rPr lang="ko-KR" altLang="en-US" dirty="0"/>
              <a:t>빠르다</a:t>
            </a:r>
          </a:p>
          <a:p>
            <a:r>
              <a:rPr lang="ko-KR" altLang="en-US" dirty="0"/>
              <a:t>신뢰성은 의문</a:t>
            </a:r>
          </a:p>
          <a:p>
            <a:r>
              <a:rPr lang="en-US" altLang="ko-KR" dirty="0"/>
              <a:t>Connectionless</a:t>
            </a:r>
          </a:p>
          <a:p>
            <a:r>
              <a:rPr lang="ko-KR" altLang="en-US" dirty="0" err="1"/>
              <a:t>패킷손실</a:t>
            </a:r>
            <a:r>
              <a:rPr lang="ko-KR" altLang="en-US" dirty="0"/>
              <a:t> 가능</a:t>
            </a:r>
          </a:p>
          <a:p>
            <a:r>
              <a:rPr lang="en-US" altLang="ko-KR" dirty="0" smtClean="0"/>
              <a:t>SNMP </a:t>
            </a:r>
            <a:r>
              <a:rPr lang="ko-KR" altLang="en-US" dirty="0"/>
              <a:t>등에서 사용</a:t>
            </a:r>
            <a:r>
              <a:rPr lang="en-US" altLang="ko-KR" dirty="0"/>
              <a:t>, </a:t>
            </a:r>
            <a:r>
              <a:rPr lang="ko-KR" altLang="en-US" dirty="0"/>
              <a:t>인터넷방송</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578563" name="Rectangle 3"/>
          <p:cNvSpPr>
            <a:spLocks noGrp="1" noChangeArrowheads="1"/>
          </p:cNvSpPr>
          <p:nvPr>
            <p:ph type="title"/>
          </p:nvPr>
        </p:nvSpPr>
        <p:spPr/>
        <p:txBody>
          <a:bodyPr/>
          <a:lstStyle/>
          <a:p>
            <a:r>
              <a:rPr lang="en-US" altLang="ko-KR"/>
              <a:t>UDP </a:t>
            </a:r>
            <a:r>
              <a:rPr lang="ko-KR" altLang="en-US"/>
              <a:t>서버 프로그램 구현</a:t>
            </a:r>
          </a:p>
        </p:txBody>
      </p:sp>
      <p:sp>
        <p:nvSpPr>
          <p:cNvPr id="578564" name="Rectangle 4"/>
          <p:cNvSpPr>
            <a:spLocks noGrp="1" noChangeArrowheads="1"/>
          </p:cNvSpPr>
          <p:nvPr>
            <p:ph type="body" idx="1"/>
          </p:nvPr>
        </p:nvSpPr>
        <p:spPr>
          <a:xfrm>
            <a:off x="323850" y="1341438"/>
            <a:ext cx="8424863" cy="5113337"/>
          </a:xfrm>
        </p:spPr>
        <p:txBody>
          <a:bodyPr/>
          <a:lstStyle/>
          <a:p>
            <a:r>
              <a:rPr lang="ko-KR" altLang="en-US" dirty="0" smtClean="0"/>
              <a:t>먼저 양쪽 소켓 생성</a:t>
            </a:r>
            <a:r>
              <a:rPr lang="en-US" altLang="ko-KR" dirty="0" smtClean="0"/>
              <a:t>(</a:t>
            </a:r>
            <a:r>
              <a:rPr lang="ko-KR" altLang="en-US" dirty="0" smtClean="0"/>
              <a:t>소켓도 파일이다</a:t>
            </a:r>
            <a:r>
              <a:rPr lang="en-US" altLang="ko-KR" dirty="0" smtClean="0"/>
              <a:t>.)</a:t>
            </a:r>
          </a:p>
          <a:p>
            <a:pPr marL="0" indent="0">
              <a:buNone/>
            </a:pPr>
            <a:r>
              <a:rPr lang="en-US" altLang="ko-KR" dirty="0" smtClean="0"/>
              <a:t>    OS</a:t>
            </a:r>
            <a:r>
              <a:rPr lang="ko-KR" altLang="en-US" dirty="0" smtClean="0"/>
              <a:t>에서 양쪽 소켓이 통신 가능하게 연결 해줌</a:t>
            </a:r>
            <a:endParaRPr lang="en-US" altLang="ko-KR" dirty="0"/>
          </a:p>
          <a:p>
            <a:pPr marL="0" indent="0">
              <a:buNone/>
            </a:pPr>
            <a:endParaRPr lang="en-US" altLang="ko-KR" dirty="0" smtClean="0"/>
          </a:p>
          <a:p>
            <a:pPr marL="0" indent="0">
              <a:buNone/>
            </a:pPr>
            <a:r>
              <a:rPr lang="en-US" altLang="ko-KR" dirty="0" smtClean="0"/>
              <a:t>    </a:t>
            </a:r>
            <a:r>
              <a:rPr lang="ko-KR" altLang="en-US" dirty="0" smtClean="0"/>
              <a:t>서버에서 주소지 </a:t>
            </a:r>
            <a:r>
              <a:rPr lang="en-US" altLang="ko-KR" dirty="0" smtClean="0"/>
              <a:t>bind</a:t>
            </a:r>
            <a:r>
              <a:rPr lang="ko-KR" altLang="en-US" dirty="0" smtClean="0"/>
              <a:t>해줌</a:t>
            </a:r>
            <a:endParaRPr lang="en-US" altLang="ko-KR" dirty="0" smtClean="0"/>
          </a:p>
          <a:p>
            <a:pPr marL="0" indent="0">
              <a:buNone/>
            </a:pPr>
            <a:endParaRPr lang="ko-KR" altLang="en-US" dirty="0"/>
          </a:p>
        </p:txBody>
      </p:sp>
    </p:spTree>
    <p:extLst>
      <p:ext uri="{BB962C8B-B14F-4D97-AF65-F5344CB8AC3E}">
        <p14:creationId xmlns:p14="http://schemas.microsoft.com/office/powerpoint/2010/main" val="2210002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FF0000"/>
                </a:solidFill>
              </a:rPr>
              <a:t>Generic socket address structure</a:t>
            </a:r>
            <a:endParaRPr lang="ko-KR" altLang="en-US" dirty="0">
              <a:solidFill>
                <a:srgbClr val="FF0000"/>
              </a:solidFill>
            </a:endParaRPr>
          </a:p>
        </p:txBody>
      </p:sp>
      <p:sp>
        <p:nvSpPr>
          <p:cNvPr id="3" name="내용 개체 틀 2"/>
          <p:cNvSpPr>
            <a:spLocks noGrp="1"/>
          </p:cNvSpPr>
          <p:nvPr>
            <p:ph idx="1"/>
          </p:nvPr>
        </p:nvSpPr>
        <p:spPr/>
        <p:txBody>
          <a:bodyPr>
            <a:noAutofit/>
          </a:bodyPr>
          <a:lstStyle/>
          <a:p>
            <a:pPr>
              <a:lnSpc>
                <a:spcPct val="150000"/>
              </a:lnSpc>
            </a:pPr>
            <a:r>
              <a:rPr lang="en-US" altLang="ko-KR" sz="2400" dirty="0" smtClean="0"/>
              <a:t>Always passed by reference (pointer)</a:t>
            </a:r>
          </a:p>
          <a:p>
            <a:pPr>
              <a:lnSpc>
                <a:spcPct val="150000"/>
              </a:lnSpc>
            </a:pPr>
            <a:r>
              <a:rPr lang="en-US" altLang="ko-KR" sz="2400" dirty="0" smtClean="0"/>
              <a:t>pointer passing in ANSI C</a:t>
            </a:r>
          </a:p>
          <a:p>
            <a:pPr lvl="1">
              <a:lnSpc>
                <a:spcPct val="150000"/>
              </a:lnSpc>
            </a:pPr>
            <a:r>
              <a:rPr lang="en-US" altLang="ko-KR" sz="1800" dirty="0" smtClean="0"/>
              <a:t>Void *</a:t>
            </a:r>
          </a:p>
          <a:p>
            <a:pPr>
              <a:lnSpc>
                <a:spcPct val="150000"/>
              </a:lnSpc>
            </a:pPr>
            <a:r>
              <a:rPr lang="en-US" altLang="ko-KR" sz="2400" dirty="0" smtClean="0">
                <a:solidFill>
                  <a:srgbClr val="FF0000"/>
                </a:solidFill>
              </a:rPr>
              <a:t>Socket function in (&lt;sys/</a:t>
            </a:r>
            <a:r>
              <a:rPr lang="en-US" altLang="ko-KR" sz="2400" dirty="0" err="1" smtClean="0">
                <a:solidFill>
                  <a:srgbClr val="FF0000"/>
                </a:solidFill>
              </a:rPr>
              <a:t>socket.h</a:t>
            </a:r>
            <a:r>
              <a:rPr lang="en-US" altLang="ko-KR" sz="2400" dirty="0" smtClean="0">
                <a:solidFill>
                  <a:srgbClr val="FF0000"/>
                </a:solidFill>
              </a:rPr>
              <a:t>&gt;) predates ANSI C</a:t>
            </a:r>
          </a:p>
          <a:p>
            <a:pPr lvl="1">
              <a:lnSpc>
                <a:spcPct val="150000"/>
              </a:lnSpc>
            </a:pPr>
            <a:r>
              <a:rPr lang="en-US" altLang="ko-KR" sz="1800" dirty="0" smtClean="0"/>
              <a:t>How to handle it in ANSI C?</a:t>
            </a:r>
          </a:p>
          <a:p>
            <a:pPr lvl="2">
              <a:lnSpc>
                <a:spcPct val="150000"/>
              </a:lnSpc>
            </a:pPr>
            <a:r>
              <a:rPr lang="en-US" altLang="ko-KR" sz="1800" dirty="0" smtClean="0"/>
              <a:t>In bind function, we must cast ‘</a:t>
            </a:r>
            <a:r>
              <a:rPr lang="en-US" altLang="ko-KR" sz="1800" u="sng" dirty="0" smtClean="0"/>
              <a:t>the pointer to the protocol specific socket address structure’ </a:t>
            </a:r>
            <a:r>
              <a:rPr lang="en-US" altLang="ko-KR" sz="1800" dirty="0" smtClean="0"/>
              <a:t>to be ‘</a:t>
            </a:r>
            <a:r>
              <a:rPr lang="en-US" altLang="ko-KR" sz="1800" u="sng" dirty="0" smtClean="0"/>
              <a:t>a pointer to a generic socket address structure ‘</a:t>
            </a:r>
          </a:p>
          <a:p>
            <a:pPr lvl="1">
              <a:lnSpc>
                <a:spcPct val="150000"/>
              </a:lnSpc>
            </a:pPr>
            <a:r>
              <a:rPr lang="en-US" altLang="ko-KR" sz="1800" dirty="0" smtClean="0"/>
              <a:t>bind(</a:t>
            </a:r>
            <a:r>
              <a:rPr lang="en-US" altLang="ko-KR" sz="1800" dirty="0" err="1" smtClean="0"/>
              <a:t>ssock</a:t>
            </a:r>
            <a:r>
              <a:rPr lang="en-US" altLang="ko-KR" sz="1800" dirty="0" smtClean="0"/>
              <a:t>, </a:t>
            </a:r>
            <a:r>
              <a:rPr lang="en-US" altLang="ko-KR" sz="1800" b="1" dirty="0" smtClean="0">
                <a:solidFill>
                  <a:srgbClr val="FF0000"/>
                </a:solidFill>
              </a:rPr>
              <a:t>(</a:t>
            </a:r>
            <a:r>
              <a:rPr lang="en-US" altLang="ko-KR" sz="1800" b="1" dirty="0" err="1" smtClean="0">
                <a:solidFill>
                  <a:srgbClr val="FF0000"/>
                </a:solidFill>
              </a:rPr>
              <a:t>struct</a:t>
            </a:r>
            <a:r>
              <a:rPr lang="en-US" altLang="ko-KR" sz="1800" b="1" dirty="0" smtClean="0">
                <a:solidFill>
                  <a:srgbClr val="FF0000"/>
                </a:solidFill>
              </a:rPr>
              <a:t> </a:t>
            </a:r>
            <a:r>
              <a:rPr lang="en-US" altLang="ko-KR" sz="1800" b="1" dirty="0" err="1" smtClean="0">
                <a:solidFill>
                  <a:srgbClr val="FF0000"/>
                </a:solidFill>
              </a:rPr>
              <a:t>sockaddr</a:t>
            </a:r>
            <a:r>
              <a:rPr lang="en-US" altLang="ko-KR" sz="1800" b="1" dirty="0" smtClean="0">
                <a:solidFill>
                  <a:srgbClr val="FF0000"/>
                </a:solidFill>
              </a:rPr>
              <a:t> *) &amp;</a:t>
            </a:r>
            <a:r>
              <a:rPr lang="en-US" altLang="ko-KR" sz="1800" b="1" dirty="0" err="1" smtClean="0">
                <a:solidFill>
                  <a:srgbClr val="FF0000"/>
                </a:solidFill>
              </a:rPr>
              <a:t>server_addr</a:t>
            </a:r>
            <a:r>
              <a:rPr lang="en-US" altLang="ko-KR" sz="1800" dirty="0" smtClean="0"/>
              <a:t>, </a:t>
            </a:r>
            <a:r>
              <a:rPr lang="en-US" altLang="ko-KR" sz="1800" dirty="0" err="1" smtClean="0"/>
              <a:t>sizeof</a:t>
            </a:r>
            <a:r>
              <a:rPr lang="en-US" altLang="ko-KR" sz="1800" dirty="0" smtClean="0"/>
              <a:t>(</a:t>
            </a:r>
            <a:r>
              <a:rPr lang="en-US" altLang="ko-KR" sz="1800" dirty="0" err="1" smtClean="0"/>
              <a:t>server_addr</a:t>
            </a:r>
            <a:r>
              <a:rPr lang="en-US" altLang="ko-KR" sz="1800" dirty="0" smtClean="0"/>
              <a:t>))</a:t>
            </a:r>
            <a:endParaRPr lang="ko-KR" altLang="en-US"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normAutofit/>
          </a:bodyPr>
          <a:lstStyle/>
          <a:p>
            <a:r>
              <a:rPr lang="en-US" altLang="ko-KR" dirty="0" smtClean="0"/>
              <a:t>Lab#14 UDP </a:t>
            </a:r>
            <a:r>
              <a:rPr lang="ko-KR" altLang="en-US" dirty="0" smtClean="0"/>
              <a:t>과제</a:t>
            </a:r>
            <a:endParaRPr lang="en-US" altLang="ko-KR" dirty="0"/>
          </a:p>
        </p:txBody>
      </p:sp>
      <p:sp>
        <p:nvSpPr>
          <p:cNvPr id="580611" name="Rectangle 3"/>
          <p:cNvSpPr>
            <a:spLocks noGrp="1" noChangeArrowheads="1"/>
          </p:cNvSpPr>
          <p:nvPr>
            <p:ph type="body" idx="1"/>
          </p:nvPr>
        </p:nvSpPr>
        <p:spPr/>
        <p:txBody>
          <a:bodyPr/>
          <a:lstStyle/>
          <a:p>
            <a:r>
              <a:rPr lang="en-US" altLang="ko-KR" dirty="0" smtClean="0"/>
              <a:t>UDP </a:t>
            </a:r>
            <a:r>
              <a:rPr lang="en-US" altLang="ko-KR" dirty="0"/>
              <a:t>client/Server Program</a:t>
            </a:r>
            <a:r>
              <a:rPr lang="ko-KR" altLang="en-US" dirty="0"/>
              <a:t>을 따라하고</a:t>
            </a:r>
          </a:p>
          <a:p>
            <a:pPr lvl="1"/>
            <a:r>
              <a:rPr lang="en-US" altLang="ko-KR" dirty="0" err="1" smtClean="0"/>
              <a:t>turnin</a:t>
            </a:r>
            <a:r>
              <a:rPr lang="en-US" altLang="ko-KR" dirty="0" smtClean="0"/>
              <a:t> lab14 </a:t>
            </a:r>
            <a:r>
              <a:rPr lang="en-US" altLang="ko-KR" dirty="0" err="1" smtClean="0"/>
              <a:t>udp_client.c</a:t>
            </a:r>
            <a:r>
              <a:rPr lang="en-US" altLang="ko-KR" dirty="0" smtClean="0"/>
              <a:t> </a:t>
            </a:r>
            <a:r>
              <a:rPr lang="en-US" altLang="ko-KR" dirty="0" err="1"/>
              <a:t>udp_server.c</a:t>
            </a:r>
            <a:r>
              <a:rPr lang="en-US" altLang="ko-KR" dirty="0"/>
              <a:t> </a:t>
            </a:r>
            <a:endParaRPr lang="ko-KR"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udp_server.c</a:t>
            </a:r>
            <a:endParaRPr lang="ko-KR" altLang="en-US" dirty="0"/>
          </a:p>
        </p:txBody>
      </p:sp>
      <p:sp>
        <p:nvSpPr>
          <p:cNvPr id="3" name="내용 개체 틀 2"/>
          <p:cNvSpPr>
            <a:spLocks noGrp="1"/>
          </p:cNvSpPr>
          <p:nvPr>
            <p:ph sz="half" idx="1"/>
          </p:nvPr>
        </p:nvSpPr>
        <p:spPr/>
        <p:txBody>
          <a:bodyPr>
            <a:normAutofit fontScale="32500" lnSpcReduction="20000"/>
          </a:bodyPr>
          <a:lstStyle/>
          <a:p>
            <a:r>
              <a:rPr lang="en-US" altLang="ko-KR" dirty="0" smtClean="0"/>
              <a:t>#include &lt;</a:t>
            </a:r>
            <a:r>
              <a:rPr lang="en-US" altLang="ko-KR" dirty="0" err="1" smtClean="0"/>
              <a:t>stdio.h</a:t>
            </a:r>
            <a:r>
              <a:rPr lang="en-US" altLang="ko-KR" dirty="0" smtClean="0"/>
              <a:t>&gt;</a:t>
            </a:r>
          </a:p>
          <a:p>
            <a:r>
              <a:rPr lang="en-US" altLang="ko-KR" dirty="0" smtClean="0"/>
              <a:t>#include &lt;</a:t>
            </a:r>
            <a:r>
              <a:rPr lang="en-US" altLang="ko-KR" dirty="0" err="1" smtClean="0"/>
              <a:t>unistd.h</a:t>
            </a:r>
            <a:r>
              <a:rPr lang="en-US" altLang="ko-KR" dirty="0" smtClean="0"/>
              <a:t>&gt;</a:t>
            </a:r>
          </a:p>
          <a:p>
            <a:r>
              <a:rPr lang="en-US" altLang="ko-KR" dirty="0" smtClean="0"/>
              <a:t>#include &lt;</a:t>
            </a:r>
            <a:r>
              <a:rPr lang="en-US" altLang="ko-KR" dirty="0" err="1" smtClean="0"/>
              <a:t>stdlib.h</a:t>
            </a:r>
            <a:r>
              <a:rPr lang="en-US" altLang="ko-KR" dirty="0" smtClean="0"/>
              <a:t>&gt;</a:t>
            </a:r>
          </a:p>
          <a:p>
            <a:r>
              <a:rPr lang="en-US" altLang="ko-KR" dirty="0" smtClean="0"/>
              <a:t>#include &lt;</a:t>
            </a:r>
            <a:r>
              <a:rPr lang="en-US" altLang="ko-KR" dirty="0" err="1" smtClean="0"/>
              <a:t>string.h</a:t>
            </a:r>
            <a:r>
              <a:rPr lang="en-US" altLang="ko-KR" dirty="0" smtClean="0"/>
              <a:t>&gt;</a:t>
            </a:r>
          </a:p>
          <a:p>
            <a:r>
              <a:rPr lang="en-US" altLang="ko-KR" dirty="0" smtClean="0"/>
              <a:t>#include &lt;sys/</a:t>
            </a:r>
            <a:r>
              <a:rPr lang="en-US" altLang="ko-KR" dirty="0" err="1" smtClean="0"/>
              <a:t>socket.h</a:t>
            </a:r>
            <a:r>
              <a:rPr lang="en-US" altLang="ko-KR" dirty="0" smtClean="0"/>
              <a:t>&gt;</a:t>
            </a:r>
          </a:p>
          <a:p>
            <a:r>
              <a:rPr lang="en-US" altLang="ko-KR" dirty="0" smtClean="0"/>
              <a:t>#include &lt;sys/</a:t>
            </a:r>
            <a:r>
              <a:rPr lang="en-US" altLang="ko-KR" dirty="0" err="1" smtClean="0"/>
              <a:t>stat.h</a:t>
            </a:r>
            <a:r>
              <a:rPr lang="en-US" altLang="ko-KR" dirty="0" smtClean="0"/>
              <a:t>&gt;</a:t>
            </a:r>
          </a:p>
          <a:p>
            <a:r>
              <a:rPr lang="en-US" altLang="ko-KR" dirty="0" smtClean="0"/>
              <a:t>#include &lt;</a:t>
            </a:r>
            <a:r>
              <a:rPr lang="en-US" altLang="ko-KR" dirty="0" err="1" smtClean="0"/>
              <a:t>arpa</a:t>
            </a:r>
            <a:r>
              <a:rPr lang="en-US" altLang="ko-KR" dirty="0" smtClean="0"/>
              <a:t>/</a:t>
            </a:r>
            <a:r>
              <a:rPr lang="en-US" altLang="ko-KR" dirty="0" err="1" smtClean="0"/>
              <a:t>inet.h</a:t>
            </a:r>
            <a:r>
              <a:rPr lang="en-US" altLang="ko-KR" dirty="0" smtClean="0"/>
              <a:t>&gt;</a:t>
            </a:r>
          </a:p>
          <a:p>
            <a:endParaRPr lang="ko-KR" altLang="en-US" dirty="0" smtClean="0"/>
          </a:p>
          <a:p>
            <a:r>
              <a:rPr lang="en-US" altLang="ko-KR" dirty="0" smtClean="0"/>
              <a:t>#define MAXBUF  256</a:t>
            </a:r>
          </a:p>
          <a:p>
            <a:endParaRPr lang="ko-KR" altLang="en-US" dirty="0" smtClean="0"/>
          </a:p>
          <a:p>
            <a:endParaRPr lang="ko-KR" altLang="en-US" dirty="0" smtClean="0"/>
          </a:p>
          <a:p>
            <a:r>
              <a:rPr lang="en-US" altLang="ko-KR" dirty="0" err="1" smtClean="0"/>
              <a:t>int</a:t>
            </a:r>
            <a:r>
              <a:rPr lang="en-US" altLang="ko-KR" dirty="0" smtClean="0"/>
              <a:t> main()</a:t>
            </a:r>
          </a:p>
          <a:p>
            <a:r>
              <a:rPr lang="en-US" altLang="ko-KR" dirty="0" smtClean="0"/>
              <a:t>{</a:t>
            </a:r>
          </a:p>
          <a:p>
            <a:r>
              <a:rPr lang="en-US" altLang="ko-KR" dirty="0" smtClean="0"/>
              <a:t>	</a:t>
            </a:r>
            <a:r>
              <a:rPr lang="en-US" altLang="ko-KR" dirty="0" err="1" smtClean="0"/>
              <a:t>int</a:t>
            </a:r>
            <a:r>
              <a:rPr lang="en-US" altLang="ko-KR" dirty="0" smtClean="0"/>
              <a:t> </a:t>
            </a:r>
            <a:r>
              <a:rPr lang="en-US" altLang="ko-KR" dirty="0" err="1" smtClean="0"/>
              <a:t>ssock</a:t>
            </a:r>
            <a:r>
              <a:rPr lang="en-US" altLang="ko-KR" dirty="0" smtClean="0"/>
              <a:t>;</a:t>
            </a:r>
          </a:p>
          <a:p>
            <a:r>
              <a:rPr lang="en-US" altLang="ko-KR" dirty="0" smtClean="0"/>
              <a:t>	</a:t>
            </a:r>
            <a:r>
              <a:rPr lang="en-US" altLang="ko-KR" dirty="0" err="1" smtClean="0"/>
              <a:t>int</a:t>
            </a:r>
            <a:r>
              <a:rPr lang="en-US" altLang="ko-KR" dirty="0" smtClean="0"/>
              <a:t> </a:t>
            </a:r>
            <a:r>
              <a:rPr lang="en-US" altLang="ko-KR" dirty="0" err="1" smtClean="0"/>
              <a:t>clen</a:t>
            </a:r>
            <a:r>
              <a:rPr lang="en-US" altLang="ko-KR" dirty="0" smtClean="0"/>
              <a:t>;</a:t>
            </a:r>
          </a:p>
          <a:p>
            <a:r>
              <a:rPr lang="en-US" altLang="ko-KR" dirty="0" smtClean="0"/>
              <a:t>	</a:t>
            </a:r>
            <a:r>
              <a:rPr lang="en-US" altLang="ko-KR" dirty="0" err="1" smtClean="0"/>
              <a:t>struct</a:t>
            </a:r>
            <a:r>
              <a:rPr lang="en-US" altLang="ko-KR" dirty="0" smtClean="0"/>
              <a:t> </a:t>
            </a:r>
            <a:r>
              <a:rPr lang="en-US" altLang="ko-KR" dirty="0" err="1" smtClean="0"/>
              <a:t>sockaddr_in</a:t>
            </a:r>
            <a:r>
              <a:rPr lang="en-US" altLang="ko-KR" dirty="0" smtClean="0"/>
              <a:t> </a:t>
            </a:r>
            <a:r>
              <a:rPr lang="en-US" altLang="ko-KR" dirty="0" err="1" smtClean="0"/>
              <a:t>client_addr</a:t>
            </a:r>
            <a:r>
              <a:rPr lang="en-US" altLang="ko-KR" dirty="0" smtClean="0"/>
              <a:t>, </a:t>
            </a:r>
            <a:r>
              <a:rPr lang="en-US" altLang="ko-KR" dirty="0" err="1" smtClean="0"/>
              <a:t>server_addr</a:t>
            </a:r>
            <a:r>
              <a:rPr lang="en-US" altLang="ko-KR" dirty="0" smtClean="0"/>
              <a:t>;</a:t>
            </a:r>
          </a:p>
          <a:p>
            <a:r>
              <a:rPr lang="en-US" altLang="ko-KR" dirty="0" smtClean="0"/>
              <a:t>	char </a:t>
            </a:r>
            <a:r>
              <a:rPr lang="en-US" altLang="ko-KR" dirty="0" err="1" smtClean="0"/>
              <a:t>buf</a:t>
            </a:r>
            <a:r>
              <a:rPr lang="en-US" altLang="ko-KR" dirty="0" smtClean="0"/>
              <a:t>[MAXBUF];</a:t>
            </a:r>
          </a:p>
          <a:p>
            <a:endParaRPr lang="ko-KR" altLang="en-US" dirty="0" smtClean="0"/>
          </a:p>
          <a:p>
            <a:r>
              <a:rPr lang="ko-KR" altLang="en-US" dirty="0" smtClean="0"/>
              <a:t>	</a:t>
            </a:r>
            <a:r>
              <a:rPr lang="en-US" altLang="ko-KR" dirty="0" smtClean="0"/>
              <a:t>/* </a:t>
            </a:r>
            <a:r>
              <a:rPr lang="ko-KR" altLang="en-US" dirty="0" err="1" smtClean="0"/>
              <a:t>소켓을생성한다</a:t>
            </a:r>
            <a:r>
              <a:rPr lang="ko-KR" altLang="en-US" dirty="0" smtClean="0"/>
              <a:t>*</a:t>
            </a:r>
            <a:r>
              <a:rPr lang="en-US" altLang="ko-KR" dirty="0" smtClean="0"/>
              <a:t>/</a:t>
            </a:r>
          </a:p>
          <a:p>
            <a:r>
              <a:rPr lang="en-US" altLang="ko-KR" dirty="0" smtClean="0"/>
              <a:t>	if ((</a:t>
            </a:r>
            <a:r>
              <a:rPr lang="en-US" altLang="ko-KR" dirty="0" err="1" smtClean="0"/>
              <a:t>ssock</a:t>
            </a:r>
            <a:r>
              <a:rPr lang="en-US" altLang="ko-KR" dirty="0" smtClean="0"/>
              <a:t> = socket(AF_INET, SOCK_DGRAM, IPPROTO_UDP)) &lt; 0) {</a:t>
            </a:r>
          </a:p>
          <a:p>
            <a:r>
              <a:rPr lang="en-US" altLang="ko-KR" dirty="0" smtClean="0"/>
              <a:t>		</a:t>
            </a:r>
            <a:r>
              <a:rPr lang="en-US" altLang="ko-KR" dirty="0" err="1" smtClean="0"/>
              <a:t>perror</a:t>
            </a:r>
            <a:r>
              <a:rPr lang="en-US" altLang="ko-KR" dirty="0" smtClean="0"/>
              <a:t>("socket error : ");</a:t>
            </a:r>
          </a:p>
          <a:p>
            <a:r>
              <a:rPr lang="en-US" altLang="ko-KR" dirty="0" smtClean="0"/>
              <a:t>		exit(1);</a:t>
            </a:r>
          </a:p>
          <a:p>
            <a:r>
              <a:rPr lang="ko-KR" altLang="en-US" dirty="0" smtClean="0"/>
              <a:t>	</a:t>
            </a:r>
            <a:r>
              <a:rPr lang="en-US" altLang="ko-KR" dirty="0" smtClean="0"/>
              <a:t>}</a:t>
            </a:r>
          </a:p>
          <a:p>
            <a:endParaRPr lang="ko-KR" altLang="en-US" dirty="0" smtClean="0"/>
          </a:p>
          <a:p>
            <a:r>
              <a:rPr lang="ko-KR" altLang="en-US" dirty="0" smtClean="0"/>
              <a:t>	</a:t>
            </a:r>
            <a:r>
              <a:rPr lang="en-US" altLang="ko-KR" dirty="0" smtClean="0"/>
              <a:t>/* </a:t>
            </a:r>
            <a:r>
              <a:rPr lang="ko-KR" altLang="en-US" dirty="0" err="1" smtClean="0"/>
              <a:t>소켓에연결하기위한서버옵션결정</a:t>
            </a:r>
            <a:r>
              <a:rPr lang="ko-KR" altLang="en-US" dirty="0" smtClean="0"/>
              <a:t>*</a:t>
            </a:r>
            <a:r>
              <a:rPr lang="en-US" altLang="ko-KR" dirty="0" smtClean="0"/>
              <a:t>/</a:t>
            </a:r>
          </a:p>
          <a:p>
            <a:r>
              <a:rPr lang="en-US" altLang="ko-KR" dirty="0" smtClean="0"/>
              <a:t>	</a:t>
            </a:r>
            <a:r>
              <a:rPr lang="en-US" altLang="ko-KR" dirty="0" err="1" smtClean="0"/>
              <a:t>memset</a:t>
            </a:r>
            <a:r>
              <a:rPr lang="en-US" altLang="ko-KR" dirty="0" smtClean="0"/>
              <a:t>(&amp;</a:t>
            </a:r>
            <a:r>
              <a:rPr lang="en-US" altLang="ko-KR" dirty="0" err="1" smtClean="0"/>
              <a:t>server_addr</a:t>
            </a:r>
            <a:r>
              <a:rPr lang="en-US" altLang="ko-KR" dirty="0" smtClean="0"/>
              <a:t>, 0, </a:t>
            </a:r>
            <a:r>
              <a:rPr lang="en-US" altLang="ko-KR" dirty="0" err="1" smtClean="0"/>
              <a:t>sizeof</a:t>
            </a:r>
            <a:r>
              <a:rPr lang="en-US" altLang="ko-KR" dirty="0" smtClean="0"/>
              <a:t>(</a:t>
            </a:r>
            <a:r>
              <a:rPr lang="en-US" altLang="ko-KR" dirty="0" err="1" smtClean="0"/>
              <a:t>server_addr</a:t>
            </a:r>
            <a:r>
              <a:rPr lang="en-US" altLang="ko-KR" dirty="0" smtClean="0"/>
              <a:t>));</a:t>
            </a:r>
          </a:p>
          <a:p>
            <a:r>
              <a:rPr lang="en-US" altLang="ko-KR" dirty="0" smtClean="0"/>
              <a:t>	</a:t>
            </a:r>
            <a:r>
              <a:rPr lang="en-US" altLang="ko-KR" dirty="0" err="1" smtClean="0"/>
              <a:t>server_addr.sin_family</a:t>
            </a:r>
            <a:r>
              <a:rPr lang="en-US" altLang="ko-KR" dirty="0" smtClean="0"/>
              <a:t> 	= AF_INET;</a:t>
            </a:r>
          </a:p>
          <a:p>
            <a:r>
              <a:rPr lang="en-US" altLang="ko-KR" dirty="0" smtClean="0"/>
              <a:t>	</a:t>
            </a:r>
            <a:r>
              <a:rPr lang="en-US" altLang="ko-KR" dirty="0" err="1" smtClean="0"/>
              <a:t>server_addr.sin_addr.s_addr</a:t>
            </a:r>
            <a:r>
              <a:rPr lang="en-US" altLang="ko-KR" dirty="0" smtClean="0"/>
              <a:t> = </a:t>
            </a:r>
            <a:r>
              <a:rPr lang="en-US" altLang="ko-KR" dirty="0" err="1" smtClean="0"/>
              <a:t>htonl</a:t>
            </a:r>
            <a:r>
              <a:rPr lang="en-US" altLang="ko-KR" dirty="0" smtClean="0"/>
              <a:t>(INADDR_ANY);</a:t>
            </a:r>
          </a:p>
          <a:p>
            <a:r>
              <a:rPr lang="en-US" altLang="ko-KR" dirty="0" smtClean="0"/>
              <a:t>	</a:t>
            </a:r>
            <a:r>
              <a:rPr lang="en-US" altLang="ko-KR" dirty="0" err="1" smtClean="0"/>
              <a:t>server_addr.sin_port</a:t>
            </a:r>
            <a:r>
              <a:rPr lang="en-US" altLang="ko-KR" dirty="0" smtClean="0"/>
              <a:t> 	= </a:t>
            </a:r>
            <a:r>
              <a:rPr lang="en-US" altLang="ko-KR" dirty="0" err="1" smtClean="0"/>
              <a:t>htons</a:t>
            </a:r>
            <a:r>
              <a:rPr lang="en-US" altLang="ko-KR" dirty="0" smtClean="0"/>
              <a:t>(3317);</a:t>
            </a:r>
            <a:endParaRPr lang="ko-KR" altLang="en-US" dirty="0"/>
          </a:p>
        </p:txBody>
      </p:sp>
      <p:sp>
        <p:nvSpPr>
          <p:cNvPr id="4" name="내용 개체 틀 3"/>
          <p:cNvSpPr>
            <a:spLocks noGrp="1"/>
          </p:cNvSpPr>
          <p:nvPr>
            <p:ph sz="half" idx="2"/>
          </p:nvPr>
        </p:nvSpPr>
        <p:spPr/>
        <p:txBody>
          <a:bodyPr>
            <a:normAutofit fontScale="32500" lnSpcReduction="20000"/>
          </a:bodyPr>
          <a:lstStyle/>
          <a:p>
            <a:r>
              <a:rPr lang="en-US" altLang="ko-KR" dirty="0" smtClean="0"/>
              <a:t>/* </a:t>
            </a:r>
            <a:r>
              <a:rPr lang="ko-KR" altLang="en-US" dirty="0" smtClean="0"/>
              <a:t>소켓에</a:t>
            </a:r>
            <a:r>
              <a:rPr lang="en-US" altLang="ko-KR" dirty="0" smtClean="0"/>
              <a:t>IP </a:t>
            </a:r>
            <a:r>
              <a:rPr lang="ko-KR" altLang="en-US" dirty="0" err="1" smtClean="0"/>
              <a:t>주소등의서버옵션설정</a:t>
            </a:r>
            <a:r>
              <a:rPr lang="ko-KR" altLang="en-US" dirty="0" smtClean="0"/>
              <a:t>*</a:t>
            </a:r>
            <a:r>
              <a:rPr lang="en-US" altLang="ko-KR" dirty="0" smtClean="0"/>
              <a:t>/</a:t>
            </a:r>
          </a:p>
          <a:p>
            <a:r>
              <a:rPr lang="en-US" altLang="ko-KR" dirty="0" smtClean="0"/>
              <a:t>	if (bind(</a:t>
            </a:r>
            <a:r>
              <a:rPr lang="en-US" altLang="ko-KR" dirty="0" err="1" smtClean="0"/>
              <a:t>ssock</a:t>
            </a:r>
            <a:r>
              <a:rPr lang="en-US" altLang="ko-KR" dirty="0" smtClean="0"/>
              <a:t>, (</a:t>
            </a:r>
            <a:r>
              <a:rPr lang="en-US" altLang="ko-KR" dirty="0" err="1" smtClean="0"/>
              <a:t>struct</a:t>
            </a:r>
            <a:r>
              <a:rPr lang="en-US" altLang="ko-KR" dirty="0" smtClean="0"/>
              <a:t> </a:t>
            </a:r>
            <a:r>
              <a:rPr lang="en-US" altLang="ko-KR" dirty="0" err="1" smtClean="0"/>
              <a:t>sockaddr</a:t>
            </a:r>
            <a:r>
              <a:rPr lang="en-US" altLang="ko-KR" dirty="0" smtClean="0"/>
              <a:t> *)&amp;</a:t>
            </a:r>
            <a:r>
              <a:rPr lang="en-US" altLang="ko-KR" dirty="0" err="1" smtClean="0"/>
              <a:t>server_addr</a:t>
            </a:r>
            <a:r>
              <a:rPr lang="en-US" altLang="ko-KR" dirty="0" smtClean="0"/>
              <a:t>, </a:t>
            </a:r>
            <a:r>
              <a:rPr lang="en-US" altLang="ko-KR" dirty="0" err="1" smtClean="0"/>
              <a:t>sizeof</a:t>
            </a:r>
            <a:r>
              <a:rPr lang="en-US" altLang="ko-KR" dirty="0" smtClean="0"/>
              <a:t>(</a:t>
            </a:r>
            <a:r>
              <a:rPr lang="en-US" altLang="ko-KR" dirty="0" err="1" smtClean="0"/>
              <a:t>server_addr</a:t>
            </a:r>
            <a:r>
              <a:rPr lang="en-US" altLang="ko-KR" dirty="0" smtClean="0"/>
              <a:t>)) &lt; 0) {</a:t>
            </a:r>
          </a:p>
          <a:p>
            <a:r>
              <a:rPr lang="en-US" altLang="ko-KR" dirty="0" smtClean="0"/>
              <a:t>		</a:t>
            </a:r>
            <a:r>
              <a:rPr lang="en-US" altLang="ko-KR" dirty="0" err="1" smtClean="0"/>
              <a:t>perror</a:t>
            </a:r>
            <a:r>
              <a:rPr lang="en-US" altLang="ko-KR" dirty="0" smtClean="0"/>
              <a:t>("bind error : ");</a:t>
            </a:r>
          </a:p>
          <a:p>
            <a:r>
              <a:rPr lang="en-US" altLang="ko-KR" dirty="0" smtClean="0"/>
              <a:t>		exit(1);</a:t>
            </a:r>
          </a:p>
          <a:p>
            <a:r>
              <a:rPr lang="ko-KR" altLang="en-US" dirty="0" smtClean="0"/>
              <a:t>	</a:t>
            </a:r>
            <a:r>
              <a:rPr lang="en-US" altLang="ko-KR" dirty="0" smtClean="0"/>
              <a:t>}</a:t>
            </a:r>
          </a:p>
          <a:p>
            <a:endParaRPr lang="ko-KR" altLang="en-US" dirty="0" smtClean="0"/>
          </a:p>
          <a:p>
            <a:r>
              <a:rPr lang="en-US" altLang="ko-KR" dirty="0" smtClean="0"/>
              <a:t>	/* UDP </a:t>
            </a:r>
            <a:r>
              <a:rPr lang="ko-KR" altLang="en-US" dirty="0" err="1" smtClean="0"/>
              <a:t>데이터를수신한다</a:t>
            </a:r>
            <a:r>
              <a:rPr lang="ko-KR" altLang="en-US" dirty="0" smtClean="0"/>
              <a:t>*</a:t>
            </a:r>
            <a:r>
              <a:rPr lang="en-US" altLang="ko-KR" dirty="0" smtClean="0"/>
              <a:t>/</a:t>
            </a:r>
          </a:p>
          <a:p>
            <a:r>
              <a:rPr lang="en-US" altLang="ko-KR" dirty="0" smtClean="0"/>
              <a:t>	</a:t>
            </a:r>
            <a:r>
              <a:rPr lang="en-US" altLang="ko-KR" dirty="0" err="1" smtClean="0"/>
              <a:t>recvfrom</a:t>
            </a:r>
            <a:r>
              <a:rPr lang="en-US" altLang="ko-KR" dirty="0" smtClean="0"/>
              <a:t>(</a:t>
            </a:r>
            <a:r>
              <a:rPr lang="en-US" altLang="ko-KR" dirty="0" err="1" smtClean="0"/>
              <a:t>ssock</a:t>
            </a:r>
            <a:r>
              <a:rPr lang="en-US" altLang="ko-KR" dirty="0" smtClean="0"/>
              <a:t>, (void *)</a:t>
            </a:r>
            <a:r>
              <a:rPr lang="en-US" altLang="ko-KR" dirty="0" err="1" smtClean="0"/>
              <a:t>buf</a:t>
            </a:r>
            <a:r>
              <a:rPr lang="en-US" altLang="ko-KR" dirty="0" smtClean="0"/>
              <a:t>, MAXBUF, 0, (</a:t>
            </a:r>
            <a:r>
              <a:rPr lang="en-US" altLang="ko-KR" dirty="0" err="1" smtClean="0"/>
              <a:t>struct</a:t>
            </a:r>
            <a:r>
              <a:rPr lang="en-US" altLang="ko-KR" dirty="0" smtClean="0"/>
              <a:t> </a:t>
            </a:r>
            <a:r>
              <a:rPr lang="en-US" altLang="ko-KR" dirty="0" err="1" smtClean="0"/>
              <a:t>sockaddr</a:t>
            </a:r>
            <a:r>
              <a:rPr lang="en-US" altLang="ko-KR" dirty="0" smtClean="0"/>
              <a:t>*)&amp;</a:t>
            </a:r>
            <a:r>
              <a:rPr lang="en-US" altLang="ko-KR" dirty="0" err="1" smtClean="0"/>
              <a:t>client_addr</a:t>
            </a:r>
            <a:r>
              <a:rPr lang="en-US" altLang="ko-KR" dirty="0" smtClean="0"/>
              <a:t>, &amp;</a:t>
            </a:r>
            <a:r>
              <a:rPr lang="en-US" altLang="ko-KR" dirty="0" err="1" smtClean="0"/>
              <a:t>clen</a:t>
            </a:r>
            <a:r>
              <a:rPr lang="en-US" altLang="ko-KR" dirty="0" smtClean="0"/>
              <a:t>);</a:t>
            </a:r>
          </a:p>
          <a:p>
            <a:endParaRPr lang="ko-KR" altLang="en-US" dirty="0" smtClean="0"/>
          </a:p>
          <a:p>
            <a:r>
              <a:rPr lang="en-US" altLang="ko-KR" dirty="0" smtClean="0"/>
              <a:t>	</a:t>
            </a:r>
            <a:r>
              <a:rPr lang="en-US" altLang="ko-KR" dirty="0" err="1" smtClean="0"/>
              <a:t>strcpy</a:t>
            </a:r>
            <a:r>
              <a:rPr lang="en-US" altLang="ko-KR" dirty="0" smtClean="0"/>
              <a:t>(</a:t>
            </a:r>
            <a:r>
              <a:rPr lang="en-US" altLang="ko-KR" dirty="0" err="1" smtClean="0"/>
              <a:t>buf</a:t>
            </a:r>
            <a:r>
              <a:rPr lang="en-US" altLang="ko-KR" dirty="0" smtClean="0"/>
              <a:t>, "I miss you");</a:t>
            </a:r>
          </a:p>
          <a:p>
            <a:endParaRPr lang="ko-KR" altLang="en-US" dirty="0" smtClean="0"/>
          </a:p>
          <a:p>
            <a:r>
              <a:rPr lang="en-US" altLang="ko-KR" dirty="0" smtClean="0"/>
              <a:t>	/* UDP </a:t>
            </a:r>
            <a:r>
              <a:rPr lang="ko-KR" altLang="en-US" dirty="0" err="1" smtClean="0"/>
              <a:t>데이터를전송한다</a:t>
            </a:r>
            <a:r>
              <a:rPr lang="ko-KR" altLang="en-US" dirty="0" smtClean="0"/>
              <a:t>*</a:t>
            </a:r>
            <a:r>
              <a:rPr lang="en-US" altLang="ko-KR" dirty="0" smtClean="0"/>
              <a:t>/</a:t>
            </a:r>
          </a:p>
          <a:p>
            <a:r>
              <a:rPr lang="en-US" altLang="ko-KR" dirty="0" smtClean="0"/>
              <a:t>	</a:t>
            </a:r>
            <a:r>
              <a:rPr lang="en-US" altLang="ko-KR" dirty="0" err="1" smtClean="0"/>
              <a:t>sendto</a:t>
            </a:r>
            <a:r>
              <a:rPr lang="en-US" altLang="ko-KR" dirty="0" smtClean="0"/>
              <a:t>(</a:t>
            </a:r>
            <a:r>
              <a:rPr lang="en-US" altLang="ko-KR" dirty="0" err="1" smtClean="0"/>
              <a:t>ssock</a:t>
            </a:r>
            <a:r>
              <a:rPr lang="en-US" altLang="ko-KR" dirty="0" smtClean="0"/>
              <a:t>, (void*)</a:t>
            </a:r>
            <a:r>
              <a:rPr lang="en-US" altLang="ko-KR" dirty="0" err="1" smtClean="0"/>
              <a:t>buf</a:t>
            </a:r>
            <a:r>
              <a:rPr lang="en-US" altLang="ko-KR" dirty="0" smtClean="0"/>
              <a:t>, MAXBUF, 0, (</a:t>
            </a:r>
            <a:r>
              <a:rPr lang="en-US" altLang="ko-KR" dirty="0" err="1" smtClean="0"/>
              <a:t>struct</a:t>
            </a:r>
            <a:r>
              <a:rPr lang="en-US" altLang="ko-KR" dirty="0" smtClean="0"/>
              <a:t> </a:t>
            </a:r>
            <a:r>
              <a:rPr lang="en-US" altLang="ko-KR" dirty="0" err="1" smtClean="0"/>
              <a:t>sockaddr</a:t>
            </a:r>
            <a:r>
              <a:rPr lang="en-US" altLang="ko-KR" dirty="0" smtClean="0"/>
              <a:t>*)&amp;</a:t>
            </a:r>
            <a:r>
              <a:rPr lang="en-US" altLang="ko-KR" dirty="0" err="1" smtClean="0"/>
              <a:t>client_addr</a:t>
            </a:r>
            <a:r>
              <a:rPr lang="en-US" altLang="ko-KR" dirty="0" smtClean="0"/>
              <a:t>, </a:t>
            </a:r>
            <a:r>
              <a:rPr lang="en-US" altLang="ko-KR" dirty="0" err="1" smtClean="0"/>
              <a:t>sizeof</a:t>
            </a:r>
            <a:r>
              <a:rPr lang="en-US" altLang="ko-KR" dirty="0" smtClean="0"/>
              <a:t>(</a:t>
            </a:r>
            <a:r>
              <a:rPr lang="en-US" altLang="ko-KR" dirty="0" err="1" smtClean="0"/>
              <a:t>client_addr</a:t>
            </a:r>
            <a:r>
              <a:rPr lang="en-US" altLang="ko-KR" dirty="0" smtClean="0"/>
              <a:t>));</a:t>
            </a:r>
          </a:p>
          <a:p>
            <a:r>
              <a:rPr lang="ko-KR" altLang="en-US" dirty="0" smtClean="0"/>
              <a:t>	</a:t>
            </a:r>
          </a:p>
          <a:p>
            <a:r>
              <a:rPr lang="en-US" altLang="ko-KR" dirty="0" smtClean="0"/>
              <a:t>	close(</a:t>
            </a:r>
            <a:r>
              <a:rPr lang="en-US" altLang="ko-KR" dirty="0" err="1" smtClean="0"/>
              <a:t>ssock</a:t>
            </a:r>
            <a:r>
              <a:rPr lang="en-US" altLang="ko-KR" dirty="0" smtClean="0"/>
              <a:t>);</a:t>
            </a:r>
          </a:p>
          <a:p>
            <a:endParaRPr lang="ko-KR" altLang="en-US" dirty="0" smtClean="0"/>
          </a:p>
          <a:p>
            <a:r>
              <a:rPr lang="en-US" altLang="ko-KR" dirty="0" smtClean="0"/>
              <a:t>	return 0;</a:t>
            </a:r>
          </a:p>
          <a:p>
            <a:r>
              <a:rPr lang="en-US" altLang="ko-KR" dirty="0" smtClean="0"/>
              <a:t>}</a:t>
            </a:r>
            <a:endParaRPr lang="ko-KR"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udp_client.c</a:t>
            </a:r>
            <a:endParaRPr lang="ko-KR" altLang="en-US" dirty="0"/>
          </a:p>
        </p:txBody>
      </p:sp>
      <p:sp>
        <p:nvSpPr>
          <p:cNvPr id="3" name="내용 개체 틀 2"/>
          <p:cNvSpPr>
            <a:spLocks noGrp="1"/>
          </p:cNvSpPr>
          <p:nvPr>
            <p:ph sz="half" idx="1"/>
          </p:nvPr>
        </p:nvSpPr>
        <p:spPr/>
        <p:txBody>
          <a:bodyPr>
            <a:normAutofit fontScale="40000" lnSpcReduction="20000"/>
          </a:bodyPr>
          <a:lstStyle/>
          <a:p>
            <a:r>
              <a:rPr lang="en-US" altLang="ko-KR" dirty="0" smtClean="0"/>
              <a:t>#include &lt;</a:t>
            </a:r>
            <a:r>
              <a:rPr lang="en-US" altLang="ko-KR" dirty="0" err="1" smtClean="0"/>
              <a:t>stdio.h</a:t>
            </a:r>
            <a:r>
              <a:rPr lang="en-US" altLang="ko-KR" dirty="0" smtClean="0"/>
              <a:t>&gt;</a:t>
            </a:r>
          </a:p>
          <a:p>
            <a:r>
              <a:rPr lang="en-US" altLang="ko-KR" dirty="0" smtClean="0"/>
              <a:t>#include &lt;</a:t>
            </a:r>
            <a:r>
              <a:rPr lang="en-US" altLang="ko-KR" dirty="0" err="1" smtClean="0"/>
              <a:t>unistd.h</a:t>
            </a:r>
            <a:r>
              <a:rPr lang="en-US" altLang="ko-KR" dirty="0" smtClean="0"/>
              <a:t>&gt;</a:t>
            </a:r>
          </a:p>
          <a:p>
            <a:r>
              <a:rPr lang="en-US" altLang="ko-KR" dirty="0" smtClean="0"/>
              <a:t>#include &lt;</a:t>
            </a:r>
            <a:r>
              <a:rPr lang="en-US" altLang="ko-KR" dirty="0" err="1" smtClean="0"/>
              <a:t>stdlib.h</a:t>
            </a:r>
            <a:r>
              <a:rPr lang="en-US" altLang="ko-KR" dirty="0" smtClean="0"/>
              <a:t>&gt;</a:t>
            </a:r>
          </a:p>
          <a:p>
            <a:r>
              <a:rPr lang="en-US" altLang="ko-KR" dirty="0" smtClean="0"/>
              <a:t>#include &lt;</a:t>
            </a:r>
            <a:r>
              <a:rPr lang="en-US" altLang="ko-KR" dirty="0" err="1" smtClean="0"/>
              <a:t>string.h</a:t>
            </a:r>
            <a:r>
              <a:rPr lang="en-US" altLang="ko-KR" dirty="0" smtClean="0"/>
              <a:t>&gt;</a:t>
            </a:r>
          </a:p>
          <a:p>
            <a:r>
              <a:rPr lang="en-US" altLang="ko-KR" dirty="0" smtClean="0"/>
              <a:t>#include &lt;sys/</a:t>
            </a:r>
            <a:r>
              <a:rPr lang="en-US" altLang="ko-KR" dirty="0" err="1" smtClean="0"/>
              <a:t>socket.h</a:t>
            </a:r>
            <a:r>
              <a:rPr lang="en-US" altLang="ko-KR" dirty="0" smtClean="0"/>
              <a:t>&gt;</a:t>
            </a:r>
          </a:p>
          <a:p>
            <a:r>
              <a:rPr lang="en-US" altLang="ko-KR" dirty="0" smtClean="0"/>
              <a:t>#include &lt;sys/</a:t>
            </a:r>
            <a:r>
              <a:rPr lang="en-US" altLang="ko-KR" dirty="0" err="1" smtClean="0"/>
              <a:t>stat.h</a:t>
            </a:r>
            <a:r>
              <a:rPr lang="en-US" altLang="ko-KR" dirty="0" smtClean="0"/>
              <a:t>&gt;</a:t>
            </a:r>
          </a:p>
          <a:p>
            <a:r>
              <a:rPr lang="en-US" altLang="ko-KR" dirty="0" smtClean="0"/>
              <a:t>#include &lt;</a:t>
            </a:r>
            <a:r>
              <a:rPr lang="en-US" altLang="ko-KR" dirty="0" err="1" smtClean="0"/>
              <a:t>arpa</a:t>
            </a:r>
            <a:r>
              <a:rPr lang="en-US" altLang="ko-KR" dirty="0" smtClean="0"/>
              <a:t>/</a:t>
            </a:r>
            <a:r>
              <a:rPr lang="en-US" altLang="ko-KR" dirty="0" err="1" smtClean="0"/>
              <a:t>inet.h</a:t>
            </a:r>
            <a:r>
              <a:rPr lang="en-US" altLang="ko-KR" dirty="0" smtClean="0"/>
              <a:t>&gt;</a:t>
            </a:r>
          </a:p>
          <a:p>
            <a:endParaRPr lang="ko-KR" altLang="en-US" dirty="0" smtClean="0"/>
          </a:p>
          <a:p>
            <a:r>
              <a:rPr lang="en-US" altLang="ko-KR" dirty="0" smtClean="0"/>
              <a:t>#define MAXBUF  256</a:t>
            </a:r>
          </a:p>
          <a:p>
            <a:endParaRPr lang="ko-KR" altLang="en-US" dirty="0" smtClean="0"/>
          </a:p>
          <a:p>
            <a:r>
              <a:rPr lang="en-US" altLang="ko-KR" dirty="0" err="1" smtClean="0"/>
              <a:t>int</a:t>
            </a:r>
            <a:r>
              <a:rPr lang="en-US" altLang="ko-KR" dirty="0" smtClean="0"/>
              <a:t> main()</a:t>
            </a:r>
          </a:p>
          <a:p>
            <a:r>
              <a:rPr lang="en-US" altLang="ko-KR" dirty="0" smtClean="0"/>
              <a:t>{</a:t>
            </a:r>
          </a:p>
          <a:p>
            <a:r>
              <a:rPr lang="en-US" altLang="ko-KR" dirty="0" smtClean="0"/>
              <a:t>	</a:t>
            </a:r>
            <a:r>
              <a:rPr lang="en-US" altLang="ko-KR" dirty="0" err="1" smtClean="0"/>
              <a:t>int</a:t>
            </a:r>
            <a:r>
              <a:rPr lang="en-US" altLang="ko-KR" dirty="0" smtClean="0"/>
              <a:t> </a:t>
            </a:r>
            <a:r>
              <a:rPr lang="en-US" altLang="ko-KR" dirty="0" err="1" smtClean="0"/>
              <a:t>ssock</a:t>
            </a:r>
            <a:r>
              <a:rPr lang="en-US" altLang="ko-KR" dirty="0" smtClean="0"/>
              <a:t>;</a:t>
            </a:r>
          </a:p>
          <a:p>
            <a:r>
              <a:rPr lang="en-US" altLang="ko-KR" dirty="0" smtClean="0"/>
              <a:t>	</a:t>
            </a:r>
            <a:r>
              <a:rPr lang="en-US" altLang="ko-KR" dirty="0" err="1" smtClean="0"/>
              <a:t>int</a:t>
            </a:r>
            <a:r>
              <a:rPr lang="en-US" altLang="ko-KR" dirty="0" smtClean="0"/>
              <a:t> </a:t>
            </a:r>
            <a:r>
              <a:rPr lang="en-US" altLang="ko-KR" dirty="0" err="1" smtClean="0"/>
              <a:t>clen</a:t>
            </a:r>
            <a:r>
              <a:rPr lang="en-US" altLang="ko-KR" dirty="0" smtClean="0"/>
              <a:t>;</a:t>
            </a:r>
          </a:p>
          <a:p>
            <a:r>
              <a:rPr lang="en-US" altLang="ko-KR" dirty="0" smtClean="0"/>
              <a:t>	</a:t>
            </a:r>
            <a:r>
              <a:rPr lang="en-US" altLang="ko-KR" dirty="0" err="1" smtClean="0"/>
              <a:t>struct</a:t>
            </a:r>
            <a:r>
              <a:rPr lang="en-US" altLang="ko-KR" dirty="0" smtClean="0"/>
              <a:t> </a:t>
            </a:r>
            <a:r>
              <a:rPr lang="en-US" altLang="ko-KR" dirty="0" err="1" smtClean="0"/>
              <a:t>sockaddr_in</a:t>
            </a:r>
            <a:r>
              <a:rPr lang="en-US" altLang="ko-KR" dirty="0" smtClean="0"/>
              <a:t> </a:t>
            </a:r>
            <a:r>
              <a:rPr lang="en-US" altLang="ko-KR" dirty="0" err="1" smtClean="0"/>
              <a:t>client_addr</a:t>
            </a:r>
            <a:r>
              <a:rPr lang="en-US" altLang="ko-KR" dirty="0" smtClean="0"/>
              <a:t>, </a:t>
            </a:r>
            <a:r>
              <a:rPr lang="en-US" altLang="ko-KR" dirty="0" err="1" smtClean="0"/>
              <a:t>server_addr</a:t>
            </a:r>
            <a:r>
              <a:rPr lang="en-US" altLang="ko-KR" dirty="0" smtClean="0"/>
              <a:t>;</a:t>
            </a:r>
          </a:p>
          <a:p>
            <a:r>
              <a:rPr lang="en-US" altLang="ko-KR" dirty="0" smtClean="0"/>
              <a:t>	char </a:t>
            </a:r>
            <a:r>
              <a:rPr lang="en-US" altLang="ko-KR" dirty="0" err="1" smtClean="0"/>
              <a:t>buf</a:t>
            </a:r>
            <a:r>
              <a:rPr lang="en-US" altLang="ko-KR" dirty="0" smtClean="0"/>
              <a:t>[MAXBUF];</a:t>
            </a:r>
          </a:p>
          <a:p>
            <a:endParaRPr lang="ko-KR" altLang="en-US" dirty="0" smtClean="0"/>
          </a:p>
          <a:p>
            <a:r>
              <a:rPr lang="en-US" altLang="ko-KR" dirty="0" smtClean="0"/>
              <a:t>	</a:t>
            </a:r>
            <a:r>
              <a:rPr lang="en-US" altLang="ko-KR" dirty="0" err="1" smtClean="0"/>
              <a:t>strcpy</a:t>
            </a:r>
            <a:r>
              <a:rPr lang="en-US" altLang="ko-KR" dirty="0" smtClean="0"/>
              <a:t>(</a:t>
            </a:r>
            <a:r>
              <a:rPr lang="en-US" altLang="ko-KR" dirty="0" err="1" smtClean="0"/>
              <a:t>buf</a:t>
            </a:r>
            <a:r>
              <a:rPr lang="en-US" altLang="ko-KR" dirty="0" smtClean="0"/>
              <a:t>, "I miss you already!");</a:t>
            </a:r>
          </a:p>
          <a:p>
            <a:endParaRPr lang="ko-KR" altLang="en-US" dirty="0" smtClean="0"/>
          </a:p>
          <a:p>
            <a:r>
              <a:rPr lang="ko-KR" altLang="en-US" dirty="0" smtClean="0"/>
              <a:t>	</a:t>
            </a:r>
            <a:r>
              <a:rPr lang="en-US" altLang="ko-KR" dirty="0" smtClean="0"/>
              <a:t>/* </a:t>
            </a:r>
            <a:r>
              <a:rPr lang="ko-KR" altLang="en-US" dirty="0" err="1" smtClean="0"/>
              <a:t>소켓을생성한다</a:t>
            </a:r>
            <a:r>
              <a:rPr lang="ko-KR" altLang="en-US" dirty="0" smtClean="0"/>
              <a:t>*</a:t>
            </a:r>
            <a:r>
              <a:rPr lang="en-US" altLang="ko-KR" dirty="0" smtClean="0"/>
              <a:t>/</a:t>
            </a:r>
          </a:p>
          <a:p>
            <a:r>
              <a:rPr lang="en-US" altLang="ko-KR" dirty="0" smtClean="0"/>
              <a:t>	if ((</a:t>
            </a:r>
            <a:r>
              <a:rPr lang="en-US" altLang="ko-KR" dirty="0" err="1" smtClean="0"/>
              <a:t>ssock</a:t>
            </a:r>
            <a:r>
              <a:rPr lang="en-US" altLang="ko-KR" dirty="0" smtClean="0"/>
              <a:t> = socket(AF_INET, SOCK_DGRAM, IPPROTO_UDP)) &lt; 0) {</a:t>
            </a:r>
          </a:p>
          <a:p>
            <a:r>
              <a:rPr lang="en-US" altLang="ko-KR" dirty="0" smtClean="0"/>
              <a:t>		</a:t>
            </a:r>
            <a:r>
              <a:rPr lang="en-US" altLang="ko-KR" dirty="0" err="1" smtClean="0"/>
              <a:t>perror</a:t>
            </a:r>
            <a:r>
              <a:rPr lang="en-US" altLang="ko-KR" dirty="0" smtClean="0"/>
              <a:t>("socket error : ");</a:t>
            </a:r>
          </a:p>
          <a:p>
            <a:r>
              <a:rPr lang="en-US" altLang="ko-KR" dirty="0" smtClean="0"/>
              <a:t>		exit(1);</a:t>
            </a:r>
          </a:p>
          <a:p>
            <a:r>
              <a:rPr lang="ko-KR" altLang="en-US" dirty="0" smtClean="0"/>
              <a:t>	</a:t>
            </a:r>
            <a:r>
              <a:rPr lang="en-US" altLang="ko-KR" dirty="0" smtClean="0"/>
              <a:t>}</a:t>
            </a:r>
            <a:endParaRPr lang="ko-KR" altLang="en-US" dirty="0"/>
          </a:p>
        </p:txBody>
      </p:sp>
      <p:sp>
        <p:nvSpPr>
          <p:cNvPr id="4" name="내용 개체 틀 3"/>
          <p:cNvSpPr>
            <a:spLocks noGrp="1"/>
          </p:cNvSpPr>
          <p:nvPr>
            <p:ph sz="half" idx="2"/>
          </p:nvPr>
        </p:nvSpPr>
        <p:spPr/>
        <p:txBody>
          <a:bodyPr>
            <a:normAutofit fontScale="40000" lnSpcReduction="20000"/>
          </a:bodyPr>
          <a:lstStyle/>
          <a:p>
            <a:r>
              <a:rPr lang="ko-KR" altLang="en-US" dirty="0" smtClean="0"/>
              <a:t>	</a:t>
            </a:r>
            <a:r>
              <a:rPr lang="en-US" altLang="ko-KR" dirty="0" smtClean="0"/>
              <a:t>/* </a:t>
            </a:r>
            <a:r>
              <a:rPr lang="ko-KR" altLang="en-US" dirty="0" err="1" smtClean="0"/>
              <a:t>서버에연결하기위한서버주소옵션을결정</a:t>
            </a:r>
            <a:r>
              <a:rPr lang="ko-KR" altLang="en-US" dirty="0" smtClean="0"/>
              <a:t>*</a:t>
            </a:r>
            <a:r>
              <a:rPr lang="en-US" altLang="ko-KR" dirty="0" smtClean="0"/>
              <a:t>/</a:t>
            </a:r>
          </a:p>
          <a:p>
            <a:r>
              <a:rPr lang="en-US" altLang="ko-KR" dirty="0" smtClean="0"/>
              <a:t>	</a:t>
            </a:r>
            <a:r>
              <a:rPr lang="en-US" altLang="ko-KR" dirty="0" err="1" smtClean="0"/>
              <a:t>memset</a:t>
            </a:r>
            <a:r>
              <a:rPr lang="en-US" altLang="ko-KR" dirty="0" smtClean="0"/>
              <a:t>(&amp;server_addr,0, </a:t>
            </a:r>
            <a:r>
              <a:rPr lang="en-US" altLang="ko-KR" dirty="0" err="1" smtClean="0"/>
              <a:t>sizeof</a:t>
            </a:r>
            <a:r>
              <a:rPr lang="en-US" altLang="ko-KR" dirty="0" smtClean="0"/>
              <a:t>(</a:t>
            </a:r>
            <a:r>
              <a:rPr lang="en-US" altLang="ko-KR" dirty="0" err="1" smtClean="0"/>
              <a:t>server_addr</a:t>
            </a:r>
            <a:r>
              <a:rPr lang="en-US" altLang="ko-KR" dirty="0" smtClean="0"/>
              <a:t>));</a:t>
            </a:r>
          </a:p>
          <a:p>
            <a:r>
              <a:rPr lang="en-US" altLang="ko-KR" dirty="0" smtClean="0"/>
              <a:t>	</a:t>
            </a:r>
            <a:r>
              <a:rPr lang="en-US" altLang="ko-KR" dirty="0" err="1" smtClean="0"/>
              <a:t>server_addr.sin_family</a:t>
            </a:r>
            <a:r>
              <a:rPr lang="en-US" altLang="ko-KR" dirty="0" smtClean="0"/>
              <a:t> 	= AF_INET;</a:t>
            </a:r>
          </a:p>
          <a:p>
            <a:r>
              <a:rPr lang="en-US" altLang="ko-KR" dirty="0" smtClean="0"/>
              <a:t>	</a:t>
            </a:r>
            <a:r>
              <a:rPr lang="en-US" altLang="ko-KR" dirty="0" err="1" smtClean="0"/>
              <a:t>server_addr.sin_addr.s_addr</a:t>
            </a:r>
            <a:r>
              <a:rPr lang="en-US" altLang="ko-KR" dirty="0" smtClean="0"/>
              <a:t> = </a:t>
            </a:r>
            <a:r>
              <a:rPr lang="en-US" altLang="ko-KR" dirty="0" err="1" smtClean="0"/>
              <a:t>inet_addr</a:t>
            </a:r>
            <a:r>
              <a:rPr lang="en-US" altLang="ko-KR" dirty="0" smtClean="0"/>
              <a:t>("127.0.0.1");</a:t>
            </a:r>
          </a:p>
          <a:p>
            <a:r>
              <a:rPr lang="en-US" altLang="ko-KR" dirty="0" smtClean="0"/>
              <a:t>	</a:t>
            </a:r>
            <a:r>
              <a:rPr lang="en-US" altLang="ko-KR" dirty="0" err="1" smtClean="0"/>
              <a:t>server_addr.sin_port</a:t>
            </a:r>
            <a:r>
              <a:rPr lang="en-US" altLang="ko-KR" dirty="0" smtClean="0"/>
              <a:t> 	= </a:t>
            </a:r>
            <a:r>
              <a:rPr lang="en-US" altLang="ko-KR" dirty="0" err="1" smtClean="0"/>
              <a:t>htons</a:t>
            </a:r>
            <a:r>
              <a:rPr lang="en-US" altLang="ko-KR" dirty="0" smtClean="0"/>
              <a:t>(3317);</a:t>
            </a:r>
          </a:p>
          <a:p>
            <a:endParaRPr lang="ko-KR" altLang="en-US" dirty="0" smtClean="0"/>
          </a:p>
          <a:p>
            <a:r>
              <a:rPr lang="en-US" altLang="ko-KR" dirty="0" smtClean="0"/>
              <a:t>	/* UDP</a:t>
            </a:r>
            <a:r>
              <a:rPr lang="ko-KR" altLang="en-US" dirty="0" err="1" smtClean="0"/>
              <a:t>로데이터를전송한다</a:t>
            </a:r>
            <a:r>
              <a:rPr lang="ko-KR" altLang="en-US" dirty="0" smtClean="0"/>
              <a:t>*</a:t>
            </a:r>
            <a:r>
              <a:rPr lang="en-US" altLang="ko-KR" dirty="0" smtClean="0"/>
              <a:t>/</a:t>
            </a:r>
          </a:p>
          <a:p>
            <a:r>
              <a:rPr lang="en-US" altLang="ko-KR" dirty="0" smtClean="0"/>
              <a:t>	</a:t>
            </a:r>
            <a:r>
              <a:rPr lang="en-US" altLang="ko-KR" dirty="0" err="1" smtClean="0"/>
              <a:t>sendto</a:t>
            </a:r>
            <a:r>
              <a:rPr lang="en-US" altLang="ko-KR" dirty="0" smtClean="0"/>
              <a:t>(</a:t>
            </a:r>
            <a:r>
              <a:rPr lang="en-US" altLang="ko-KR" dirty="0" err="1" smtClean="0"/>
              <a:t>ssock</a:t>
            </a:r>
            <a:r>
              <a:rPr lang="en-US" altLang="ko-KR" dirty="0" smtClean="0"/>
              <a:t>, (void*)</a:t>
            </a:r>
            <a:r>
              <a:rPr lang="en-US" altLang="ko-KR" dirty="0" err="1" smtClean="0"/>
              <a:t>buf</a:t>
            </a:r>
            <a:r>
              <a:rPr lang="en-US" altLang="ko-KR" dirty="0" smtClean="0"/>
              <a:t>, MAXBUF, 0, (</a:t>
            </a:r>
            <a:r>
              <a:rPr lang="en-US" altLang="ko-KR" dirty="0" err="1" smtClean="0"/>
              <a:t>struct</a:t>
            </a:r>
            <a:r>
              <a:rPr lang="en-US" altLang="ko-KR" dirty="0" smtClean="0"/>
              <a:t> </a:t>
            </a:r>
            <a:r>
              <a:rPr lang="en-US" altLang="ko-KR" dirty="0" err="1" smtClean="0"/>
              <a:t>sockaddr</a:t>
            </a:r>
            <a:r>
              <a:rPr lang="en-US" altLang="ko-KR" dirty="0" smtClean="0"/>
              <a:t>*)&amp;</a:t>
            </a:r>
            <a:r>
              <a:rPr lang="en-US" altLang="ko-KR" dirty="0" err="1" smtClean="0"/>
              <a:t>server_addr</a:t>
            </a:r>
            <a:endParaRPr lang="en-US" altLang="ko-KR" dirty="0" smtClean="0"/>
          </a:p>
          <a:p>
            <a:r>
              <a:rPr lang="en-US" altLang="ko-KR" dirty="0" smtClean="0"/>
              <a:t>                                                          , </a:t>
            </a:r>
            <a:r>
              <a:rPr lang="en-US" altLang="ko-KR" dirty="0" err="1" smtClean="0"/>
              <a:t>sizeof</a:t>
            </a:r>
            <a:r>
              <a:rPr lang="en-US" altLang="ko-KR" dirty="0" smtClean="0"/>
              <a:t>(</a:t>
            </a:r>
            <a:r>
              <a:rPr lang="en-US" altLang="ko-KR" dirty="0" err="1" smtClean="0"/>
              <a:t>server_addr</a:t>
            </a:r>
            <a:r>
              <a:rPr lang="en-US" altLang="ko-KR" dirty="0" smtClean="0"/>
              <a:t>));</a:t>
            </a:r>
          </a:p>
          <a:p>
            <a:r>
              <a:rPr lang="en-US" altLang="ko-KR" dirty="0" smtClean="0"/>
              <a:t>	</a:t>
            </a:r>
            <a:r>
              <a:rPr lang="en-US" altLang="ko-KR" dirty="0" err="1" smtClean="0"/>
              <a:t>printf</a:t>
            </a:r>
            <a:r>
              <a:rPr lang="en-US" altLang="ko-KR" dirty="0" smtClean="0"/>
              <a:t>("Send message : %s\n", </a:t>
            </a:r>
            <a:r>
              <a:rPr lang="en-US" altLang="ko-KR" dirty="0" err="1" smtClean="0"/>
              <a:t>buf</a:t>
            </a:r>
            <a:r>
              <a:rPr lang="en-US" altLang="ko-KR" dirty="0" smtClean="0"/>
              <a:t>);</a:t>
            </a:r>
          </a:p>
          <a:p>
            <a:endParaRPr lang="ko-KR" altLang="en-US" dirty="0" smtClean="0"/>
          </a:p>
          <a:p>
            <a:r>
              <a:rPr lang="en-US" altLang="ko-KR" dirty="0" smtClean="0"/>
              <a:t>	/* UDP</a:t>
            </a:r>
            <a:r>
              <a:rPr lang="ko-KR" altLang="en-US" dirty="0" err="1" smtClean="0"/>
              <a:t>로데이터를수신한다</a:t>
            </a:r>
            <a:r>
              <a:rPr lang="ko-KR" altLang="en-US" dirty="0" smtClean="0"/>
              <a:t>*</a:t>
            </a:r>
            <a:r>
              <a:rPr lang="en-US" altLang="ko-KR" dirty="0" smtClean="0"/>
              <a:t>/</a:t>
            </a:r>
          </a:p>
          <a:p>
            <a:r>
              <a:rPr lang="en-US" altLang="ko-KR" dirty="0" smtClean="0"/>
              <a:t>	</a:t>
            </a:r>
            <a:r>
              <a:rPr lang="en-US" altLang="ko-KR" dirty="0" err="1" smtClean="0"/>
              <a:t>recvfrom</a:t>
            </a:r>
            <a:r>
              <a:rPr lang="en-US" altLang="ko-KR" dirty="0" smtClean="0"/>
              <a:t>(</a:t>
            </a:r>
            <a:r>
              <a:rPr lang="en-US" altLang="ko-KR" dirty="0" err="1" smtClean="0"/>
              <a:t>ssock</a:t>
            </a:r>
            <a:r>
              <a:rPr lang="en-US" altLang="ko-KR" dirty="0" smtClean="0"/>
              <a:t>, (void *)</a:t>
            </a:r>
            <a:r>
              <a:rPr lang="en-US" altLang="ko-KR" dirty="0" err="1" smtClean="0"/>
              <a:t>buf</a:t>
            </a:r>
            <a:r>
              <a:rPr lang="en-US" altLang="ko-KR" dirty="0" smtClean="0"/>
              <a:t>, MAXBUF, 0, (</a:t>
            </a:r>
            <a:r>
              <a:rPr lang="en-US" altLang="ko-KR" dirty="0" err="1" smtClean="0"/>
              <a:t>struct</a:t>
            </a:r>
            <a:r>
              <a:rPr lang="en-US" altLang="ko-KR" dirty="0" smtClean="0"/>
              <a:t> </a:t>
            </a:r>
            <a:r>
              <a:rPr lang="en-US" altLang="ko-KR" dirty="0" err="1" smtClean="0"/>
              <a:t>sockaddr</a:t>
            </a:r>
            <a:r>
              <a:rPr lang="en-US" altLang="ko-KR" dirty="0" smtClean="0"/>
              <a:t>*)&amp;</a:t>
            </a:r>
            <a:r>
              <a:rPr lang="en-US" altLang="ko-KR" dirty="0" err="1" smtClean="0"/>
              <a:t>client_addr</a:t>
            </a:r>
            <a:endParaRPr lang="en-US" altLang="ko-KR" dirty="0" smtClean="0"/>
          </a:p>
          <a:p>
            <a:r>
              <a:rPr lang="en-US" altLang="ko-KR" dirty="0" smtClean="0"/>
              <a:t>                                                                       , &amp;</a:t>
            </a:r>
            <a:r>
              <a:rPr lang="en-US" altLang="ko-KR" dirty="0" err="1" smtClean="0"/>
              <a:t>clen</a:t>
            </a:r>
            <a:r>
              <a:rPr lang="en-US" altLang="ko-KR" dirty="0" smtClean="0"/>
              <a:t>);</a:t>
            </a:r>
          </a:p>
          <a:p>
            <a:r>
              <a:rPr lang="en-US" altLang="ko-KR" dirty="0" smtClean="0"/>
              <a:t>	</a:t>
            </a:r>
            <a:r>
              <a:rPr lang="en-US" altLang="ko-KR" dirty="0" err="1" smtClean="0"/>
              <a:t>printf</a:t>
            </a:r>
            <a:r>
              <a:rPr lang="en-US" altLang="ko-KR" dirty="0" smtClean="0"/>
              <a:t>("Receive message : %s\n", </a:t>
            </a:r>
            <a:r>
              <a:rPr lang="en-US" altLang="ko-KR" dirty="0" err="1" smtClean="0"/>
              <a:t>buf</a:t>
            </a:r>
            <a:r>
              <a:rPr lang="en-US" altLang="ko-KR" dirty="0" smtClean="0"/>
              <a:t>);</a:t>
            </a:r>
          </a:p>
          <a:p>
            <a:r>
              <a:rPr lang="ko-KR" altLang="en-US" dirty="0" smtClean="0"/>
              <a:t>	</a:t>
            </a:r>
          </a:p>
          <a:p>
            <a:r>
              <a:rPr lang="en-US" altLang="ko-KR" dirty="0" smtClean="0"/>
              <a:t>	close(</a:t>
            </a:r>
            <a:r>
              <a:rPr lang="en-US" altLang="ko-KR" dirty="0" err="1" smtClean="0"/>
              <a:t>ssock</a:t>
            </a:r>
            <a:r>
              <a:rPr lang="en-US" altLang="ko-KR" dirty="0" smtClean="0"/>
              <a:t>);</a:t>
            </a:r>
          </a:p>
          <a:p>
            <a:endParaRPr lang="ko-KR" altLang="en-US" dirty="0" smtClean="0"/>
          </a:p>
          <a:p>
            <a:r>
              <a:rPr lang="en-US" altLang="ko-KR" dirty="0" smtClean="0"/>
              <a:t>	return 0;</a:t>
            </a:r>
          </a:p>
          <a:p>
            <a:r>
              <a:rPr lang="en-US" altLang="ko-KR" dirty="0" smtClean="0"/>
              <a:t>}</a:t>
            </a:r>
          </a:p>
          <a:p>
            <a:endParaRPr lang="ko-KR"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Project1  (UDP </a:t>
            </a:r>
            <a:r>
              <a:rPr lang="ko-KR" altLang="en-US" dirty="0" smtClean="0"/>
              <a:t>프로그래밍</a:t>
            </a:r>
            <a:r>
              <a:rPr lang="en-US" altLang="ko-KR" dirty="0" smtClean="0"/>
              <a:t>)</a:t>
            </a:r>
            <a:endParaRPr lang="ko-KR" altLang="en-US" dirty="0"/>
          </a:p>
        </p:txBody>
      </p:sp>
      <p:sp>
        <p:nvSpPr>
          <p:cNvPr id="3" name="내용 개체 틀 2"/>
          <p:cNvSpPr>
            <a:spLocks noGrp="1"/>
          </p:cNvSpPr>
          <p:nvPr>
            <p:ph idx="1"/>
          </p:nvPr>
        </p:nvSpPr>
        <p:spPr/>
        <p:txBody>
          <a:bodyPr>
            <a:normAutofit fontScale="85000" lnSpcReduction="20000"/>
          </a:bodyPr>
          <a:lstStyle/>
          <a:p>
            <a:pPr latinLnBrk="0"/>
            <a:r>
              <a:rPr lang="en-US" b="1" dirty="0" smtClean="0"/>
              <a:t>“ </a:t>
            </a:r>
            <a:r>
              <a:rPr lang="en-US" b="1" dirty="0" smtClean="0">
                <a:solidFill>
                  <a:srgbClr val="FF0000"/>
                </a:solidFill>
              </a:rPr>
              <a:t>A simple talk program</a:t>
            </a:r>
            <a:r>
              <a:rPr lang="en-US" b="1" dirty="0" smtClean="0"/>
              <a:t>"</a:t>
            </a:r>
            <a:endParaRPr lang="en-US" dirty="0" smtClean="0"/>
          </a:p>
          <a:p>
            <a:pPr latinLnBrk="0"/>
            <a:r>
              <a:rPr lang="en-US" altLang="ko-KR" b="1" dirty="0" smtClean="0"/>
              <a:t>Program</a:t>
            </a:r>
            <a:r>
              <a:rPr lang="en-US" b="1" dirty="0" smtClean="0"/>
              <a:t> Description</a:t>
            </a:r>
            <a:r>
              <a:rPr lang="en-US" dirty="0" smtClean="0"/>
              <a:t>: Using the UDP socket interface, you are to implement a simple "talk" program between two processes. The two program should exchange single line messages to and from each other. You may assume that the participants are synchronous. That is, they alternate who is "talking</a:t>
            </a:r>
            <a:r>
              <a:rPr lang="en-US" dirty="0" smtClean="0"/>
              <a:t>".</a:t>
            </a:r>
          </a:p>
          <a:p>
            <a:pPr latinLnBrk="0"/>
            <a:r>
              <a:rPr lang="en-US" dirty="0" smtClean="0"/>
              <a:t>(</a:t>
            </a:r>
            <a:r>
              <a:rPr lang="ko-KR" altLang="en-US" dirty="0" smtClean="0"/>
              <a:t>최대 메시지 </a:t>
            </a:r>
            <a:r>
              <a:rPr lang="en-US" altLang="ko-KR" dirty="0" smtClean="0"/>
              <a:t>256byte</a:t>
            </a:r>
            <a:r>
              <a:rPr lang="ko-KR" altLang="en-US" dirty="0" smtClean="0"/>
              <a:t>까지만</a:t>
            </a:r>
            <a:r>
              <a:rPr lang="en-US" dirty="0" smtClean="0"/>
              <a:t>)</a:t>
            </a:r>
          </a:p>
          <a:p>
            <a:pPr latinLnBrk="0"/>
            <a:r>
              <a:rPr lang="ko-KR" altLang="en-US" dirty="0" err="1" smtClean="0"/>
              <a:t>한줄</a:t>
            </a:r>
            <a:r>
              <a:rPr lang="ko-KR" altLang="en-US" dirty="0" smtClean="0"/>
              <a:t> 씩 서로 주고 받음</a:t>
            </a:r>
            <a:endParaRPr lang="en-US" dirty="0" smtClean="0"/>
          </a:p>
          <a:p>
            <a:pPr latinLnBrk="0"/>
            <a:r>
              <a:rPr lang="en-US" b="1" dirty="0" smtClean="0"/>
              <a:t>UDP:</a:t>
            </a:r>
            <a:endParaRPr lang="en-US" dirty="0" smtClean="0"/>
          </a:p>
          <a:p>
            <a:pPr latinLnBrk="0"/>
            <a:r>
              <a:rPr lang="en-US" dirty="0" smtClean="0"/>
              <a:t>1) Have your server bind to port number #9200</a:t>
            </a:r>
          </a:p>
          <a:p>
            <a:pPr latinLnBrk="0"/>
            <a:r>
              <a:rPr lang="en-US" dirty="0" smtClean="0"/>
              <a:t>2) Call your server program "</a:t>
            </a:r>
            <a:r>
              <a:rPr lang="en-US" dirty="0" err="1" smtClean="0"/>
              <a:t>talkserver</a:t>
            </a:r>
            <a:r>
              <a:rPr lang="en-US" dirty="0" smtClean="0"/>
              <a:t>"</a:t>
            </a:r>
          </a:p>
          <a:p>
            <a:pPr latinLnBrk="0"/>
            <a:r>
              <a:rPr lang="en-US" dirty="0" smtClean="0"/>
              <a:t>3) Call your client program "</a:t>
            </a:r>
            <a:r>
              <a:rPr lang="en-US" dirty="0" err="1" smtClean="0"/>
              <a:t>talkclient</a:t>
            </a:r>
            <a:r>
              <a:rPr lang="en-US" dirty="0" smtClean="0"/>
              <a:t>"</a:t>
            </a:r>
          </a:p>
          <a:p>
            <a:pPr latinLnBrk="0"/>
            <a:r>
              <a:rPr lang="en-US" b="1" dirty="0" smtClean="0"/>
              <a:t>What to turn in:</a:t>
            </a:r>
            <a:endParaRPr lang="en-US" dirty="0" smtClean="0"/>
          </a:p>
          <a:p>
            <a:pPr latinLnBrk="0"/>
            <a:r>
              <a:rPr lang="en-US" dirty="0" smtClean="0"/>
              <a:t>a) A description of the structure of your program. </a:t>
            </a:r>
          </a:p>
          <a:p>
            <a:pPr latinLnBrk="0"/>
            <a:r>
              <a:rPr lang="en-US" dirty="0" smtClean="0"/>
              <a:t>b) A description of what‘s working and what's not working.</a:t>
            </a:r>
          </a:p>
          <a:p>
            <a:pPr latinLnBrk="0"/>
            <a:r>
              <a:rPr lang="en-US" dirty="0"/>
              <a:t>c</a:t>
            </a:r>
            <a:r>
              <a:rPr lang="en-US" dirty="0" smtClean="0"/>
              <a:t>) Well-commented source code - </a:t>
            </a:r>
            <a:r>
              <a:rPr lang="en-US" dirty="0" err="1" smtClean="0"/>
              <a:t>turnin</a:t>
            </a:r>
            <a:r>
              <a:rPr lang="en-US" dirty="0" smtClean="0"/>
              <a:t> </a:t>
            </a:r>
            <a:r>
              <a:rPr lang="ko-KR" altLang="en-US" dirty="0" smtClean="0"/>
              <a:t>사용하여 </a:t>
            </a:r>
            <a:r>
              <a:rPr lang="ko-KR" altLang="en-US" b="1" dirty="0" smtClean="0"/>
              <a:t>소스코드 제출</a:t>
            </a:r>
            <a:r>
              <a:rPr lang="en-US" altLang="ko-KR" b="1" dirty="0" smtClean="0"/>
              <a:t>:</a:t>
            </a:r>
            <a:endParaRPr lang="ko-KR" altLang="en-US" dirty="0" smtClean="0"/>
          </a:p>
          <a:p>
            <a:pPr latinLnBrk="0"/>
            <a:endParaRPr lang="en-US" dirty="0" smtClean="0"/>
          </a:p>
          <a:p>
            <a:pPr latinLnBrk="0"/>
            <a:r>
              <a:rPr lang="en-US" sz="2600" dirty="0" err="1" smtClean="0"/>
              <a:t>turnin</a:t>
            </a:r>
            <a:r>
              <a:rPr lang="en-US" sz="2600" dirty="0" smtClean="0"/>
              <a:t> udp_project1 </a:t>
            </a:r>
            <a:r>
              <a:rPr lang="en-US" sz="2600" dirty="0" err="1" smtClean="0"/>
              <a:t>talkclient.c</a:t>
            </a:r>
            <a:r>
              <a:rPr lang="en-US" sz="2600" dirty="0" smtClean="0"/>
              <a:t> </a:t>
            </a:r>
            <a:r>
              <a:rPr lang="en-US" sz="2600" dirty="0" err="1" smtClean="0"/>
              <a:t>talkserver.c</a:t>
            </a:r>
            <a:endParaRPr lang="en-US" sz="2600" dirty="0" smtClean="0"/>
          </a:p>
          <a:p>
            <a:pPr latinLnBrk="0"/>
            <a:endParaRPr lang="ko-KR"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Project1  (UDP </a:t>
            </a:r>
            <a:r>
              <a:rPr lang="ko-KR" altLang="en-US" dirty="0" smtClean="0"/>
              <a:t>프로그래밍</a:t>
            </a:r>
            <a:r>
              <a:rPr lang="en-US" altLang="ko-KR" dirty="0" smtClean="0"/>
              <a:t>)</a:t>
            </a:r>
            <a:endParaRPr lang="ko-KR" altLang="en-US" dirty="0"/>
          </a:p>
        </p:txBody>
      </p:sp>
      <p:sp>
        <p:nvSpPr>
          <p:cNvPr id="3" name="내용 개체 틀 2"/>
          <p:cNvSpPr>
            <a:spLocks noGrp="1"/>
          </p:cNvSpPr>
          <p:nvPr>
            <p:ph idx="1"/>
          </p:nvPr>
        </p:nvSpPr>
        <p:spPr/>
        <p:txBody>
          <a:bodyPr>
            <a:normAutofit/>
          </a:bodyPr>
          <a:lstStyle/>
          <a:p>
            <a:pPr latinLnBrk="0"/>
            <a:r>
              <a:rPr lang="ko-KR" altLang="en-US" dirty="0" smtClean="0"/>
              <a:t>클라이언트가 </a:t>
            </a:r>
            <a:r>
              <a:rPr lang="ko-KR" altLang="en-US" dirty="0" err="1" smtClean="0"/>
              <a:t>섭시</a:t>
            </a:r>
            <a:r>
              <a:rPr lang="ko-KR" altLang="en-US" dirty="0" smtClean="0"/>
              <a:t> 물어보면 서버가 </a:t>
            </a:r>
            <a:r>
              <a:rPr lang="ko-KR" altLang="en-US" dirty="0" err="1" smtClean="0"/>
              <a:t>화시로</a:t>
            </a:r>
            <a:r>
              <a:rPr lang="ko-KR" altLang="en-US" dirty="0" smtClean="0"/>
              <a:t> 대답</a:t>
            </a:r>
            <a:r>
              <a:rPr lang="en-US" altLang="ko-KR" dirty="0" smtClean="0"/>
              <a:t>.</a:t>
            </a:r>
          </a:p>
          <a:p>
            <a:pPr latinLnBrk="0"/>
            <a:r>
              <a:rPr lang="ko-KR" altLang="en-US" dirty="0" smtClean="0"/>
              <a:t>클라이언트가 </a:t>
            </a:r>
            <a:r>
              <a:rPr lang="ko-KR" altLang="en-US" dirty="0" err="1" smtClean="0"/>
              <a:t>화시로</a:t>
            </a:r>
            <a:r>
              <a:rPr lang="ko-KR" altLang="en-US" dirty="0" smtClean="0"/>
              <a:t> 물어보면 서버가 </a:t>
            </a:r>
            <a:r>
              <a:rPr lang="ko-KR" altLang="en-US" dirty="0" err="1" smtClean="0"/>
              <a:t>섭시로</a:t>
            </a:r>
            <a:r>
              <a:rPr lang="ko-KR" altLang="en-US" dirty="0" smtClean="0"/>
              <a:t> 대답</a:t>
            </a:r>
            <a:endParaRPr lang="en-US" altLang="ko-KR" dirty="0" smtClean="0"/>
          </a:p>
          <a:p>
            <a:pPr latinLnBrk="0"/>
            <a:endParaRPr lang="en-US" altLang="ko-KR" dirty="0"/>
          </a:p>
          <a:p>
            <a:pPr latinLnBrk="0"/>
            <a:r>
              <a:rPr lang="ko-KR" altLang="en-US" dirty="0" err="1" smtClean="0"/>
              <a:t>서버측에</a:t>
            </a:r>
            <a:r>
              <a:rPr lang="ko-KR" altLang="en-US" dirty="0" smtClean="0"/>
              <a:t> 프로그램사용방법 출력</a:t>
            </a:r>
            <a:r>
              <a:rPr lang="en-US" altLang="ko-KR" dirty="0" smtClean="0"/>
              <a:t>()</a:t>
            </a:r>
            <a:endParaRPr lang="ko-KR" altLang="en-US" dirty="0"/>
          </a:p>
        </p:txBody>
      </p:sp>
    </p:spTree>
    <p:extLst>
      <p:ext uri="{BB962C8B-B14F-4D97-AF65-F5344CB8AC3E}">
        <p14:creationId xmlns:p14="http://schemas.microsoft.com/office/powerpoint/2010/main" val="12585571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smtClean="0"/>
              <a:t>Bonus (+10)</a:t>
            </a:r>
            <a:br>
              <a:rPr lang="en-US" altLang="ko-KR" smtClean="0"/>
            </a:br>
            <a:r>
              <a:rPr lang="en-US" altLang="ko-KR" smtClean="0"/>
              <a:t>Project2 </a:t>
            </a:r>
            <a:r>
              <a:rPr lang="en-US" altLang="ko-KR" dirty="0" smtClean="0"/>
              <a:t>(UDP </a:t>
            </a:r>
            <a:r>
              <a:rPr lang="ko-KR" altLang="en-US" dirty="0" smtClean="0"/>
              <a:t>프로그래밍</a:t>
            </a:r>
            <a:r>
              <a:rPr lang="en-US" altLang="ko-KR" dirty="0" smtClean="0"/>
              <a:t>) – page 1</a:t>
            </a:r>
            <a:endParaRPr lang="ko-KR" altLang="en-US" dirty="0"/>
          </a:p>
        </p:txBody>
      </p:sp>
      <p:sp>
        <p:nvSpPr>
          <p:cNvPr id="3" name="내용 개체 틀 2"/>
          <p:cNvSpPr>
            <a:spLocks noGrp="1"/>
          </p:cNvSpPr>
          <p:nvPr>
            <p:ph idx="1"/>
          </p:nvPr>
        </p:nvSpPr>
        <p:spPr>
          <a:xfrm>
            <a:off x="457200" y="1556792"/>
            <a:ext cx="8229600" cy="4752553"/>
          </a:xfrm>
        </p:spPr>
        <p:txBody>
          <a:bodyPr>
            <a:normAutofit/>
          </a:bodyPr>
          <a:lstStyle/>
          <a:p>
            <a:pPr algn="just">
              <a:spcAft>
                <a:spcPts val="0"/>
              </a:spcAft>
            </a:pPr>
            <a:r>
              <a:rPr lang="en-US" altLang="ko-KR" sz="1600" dirty="0">
                <a:latin typeface="Times New Roman"/>
                <a:ea typeface="PMingLiU"/>
              </a:rPr>
              <a:t>M</a:t>
            </a:r>
            <a:r>
              <a:rPr lang="en-US" altLang="ko-KR" sz="1600" dirty="0" smtClean="0">
                <a:latin typeface="Times New Roman"/>
                <a:ea typeface="PMingLiU"/>
              </a:rPr>
              <a:t>ulticast </a:t>
            </a:r>
            <a:r>
              <a:rPr lang="en-US" altLang="ko-KR" sz="1600" dirty="0">
                <a:latin typeface="Times New Roman"/>
                <a:ea typeface="PMingLiU"/>
              </a:rPr>
              <a:t>only applies to UDP, which is connectionless and provide no reliability. Therefore, multicast is also unreliable as there is no guarantee that every multicast message destined for the same multicast group address will be received by every host subscribing to this multicast group. In order to fit the reliability needs of multicast applications, many schemes have been proposed. For more information about reliable multicast, check the Web page of Reliable Multicast Transport Charter at IETF at </a:t>
            </a:r>
            <a:r>
              <a:rPr lang="en-US" altLang="ko-KR" sz="1600" dirty="0">
                <a:latin typeface="Times New Roman"/>
                <a:ea typeface="PMingLiU"/>
                <a:hlinkClick r:id="rId2"/>
              </a:rPr>
              <a:t>http://www.ietf.org/html.charters/rmt-charter.html</a:t>
            </a:r>
            <a:r>
              <a:rPr lang="en-US" altLang="ko-KR" sz="1600" dirty="0" smtClean="0">
                <a:latin typeface="Times New Roman"/>
                <a:ea typeface="PMingLiU"/>
              </a:rPr>
              <a:t>.</a:t>
            </a:r>
          </a:p>
          <a:p>
            <a:pPr marL="0" indent="0" algn="just">
              <a:spcAft>
                <a:spcPts val="0"/>
              </a:spcAft>
              <a:buNone/>
            </a:pPr>
            <a:endParaRPr lang="ko-KR" altLang="ko-KR" sz="1600" dirty="0">
              <a:latin typeface="Times New Roman"/>
              <a:ea typeface="PMingLiU"/>
            </a:endParaRPr>
          </a:p>
          <a:p>
            <a:pPr algn="just">
              <a:spcAft>
                <a:spcPts val="0"/>
              </a:spcAft>
            </a:pPr>
            <a:r>
              <a:rPr lang="en-US" altLang="ko-KR" sz="1600" dirty="0">
                <a:latin typeface="Times New Roman"/>
                <a:ea typeface="PMingLiU"/>
              </a:rPr>
              <a:t>In this project, you are required to design a pair of classes </a:t>
            </a:r>
            <a:r>
              <a:rPr lang="en-US" altLang="ko-KR" sz="1200" dirty="0" err="1">
                <a:latin typeface="Courier New"/>
                <a:ea typeface="PMingLiU"/>
              </a:rPr>
              <a:t>ReliableMcastServer</a:t>
            </a:r>
            <a:r>
              <a:rPr lang="en-US" altLang="ko-KR" sz="1600" dirty="0">
                <a:latin typeface="Times New Roman"/>
                <a:ea typeface="PMingLiU"/>
              </a:rPr>
              <a:t> and</a:t>
            </a:r>
            <a:r>
              <a:rPr lang="en-US" altLang="ko-KR" sz="1100" dirty="0">
                <a:latin typeface="Courier New"/>
                <a:ea typeface="PMingLiU"/>
              </a:rPr>
              <a:t> </a:t>
            </a:r>
            <a:r>
              <a:rPr lang="en-US" altLang="ko-KR" sz="1200" dirty="0" err="1">
                <a:latin typeface="Courier New"/>
                <a:ea typeface="PMingLiU"/>
              </a:rPr>
              <a:t>ReliableMcastClient</a:t>
            </a:r>
            <a:r>
              <a:rPr lang="en-US" altLang="ko-KR" sz="1600" dirty="0">
                <a:latin typeface="Times New Roman"/>
                <a:ea typeface="PMingLiU"/>
              </a:rPr>
              <a:t> in C</a:t>
            </a:r>
            <a:r>
              <a:rPr lang="en-US" altLang="ko-KR" sz="1600" dirty="0" smtClean="0">
                <a:latin typeface="Times New Roman"/>
                <a:ea typeface="PMingLiU"/>
              </a:rPr>
              <a:t> </a:t>
            </a:r>
            <a:r>
              <a:rPr lang="en-US" altLang="ko-KR" sz="1600" dirty="0">
                <a:latin typeface="Times New Roman"/>
                <a:ea typeface="PMingLiU"/>
              </a:rPr>
              <a:t>that implements a simple version of reliable multicast. Be prepared to allow up to 10 </a:t>
            </a:r>
            <a:r>
              <a:rPr lang="en-US" altLang="ko-KR" sz="1200" dirty="0" err="1">
                <a:latin typeface="Courier New"/>
                <a:ea typeface="PMingLiU"/>
              </a:rPr>
              <a:t>ReliableMcastClient</a:t>
            </a:r>
            <a:r>
              <a:rPr lang="en-US" altLang="ko-KR" sz="1600" dirty="0">
                <a:latin typeface="Times New Roman"/>
                <a:ea typeface="PMingLiU"/>
              </a:rPr>
              <a:t> to simultaneously subscribe to the multicast group address served by your </a:t>
            </a:r>
            <a:r>
              <a:rPr lang="en-US" altLang="ko-KR" sz="1200" dirty="0" err="1">
                <a:latin typeface="Courier New"/>
                <a:ea typeface="PMingLiU"/>
              </a:rPr>
              <a:t>ReliableMcastServer</a:t>
            </a:r>
            <a:r>
              <a:rPr lang="en-US" altLang="ko-KR" sz="1600" dirty="0">
                <a:latin typeface="Times New Roman"/>
                <a:ea typeface="PMingLiU"/>
              </a:rPr>
              <a:t>. Each of the subscribing clients will be executed on a distinct host in the Unix lab, and the reliable multicast server keeps track of all current subscribing clients. Every time the server multicasts a message, it expects an acknowledgment from every subscribing client. If the server does not receive acknowledgments from all subscribing clients within a timeout period, the server will unicast the message to each subscribing client that fails to acknowledge. The server would not proceed to multicast the next message until it successfully receives an acknowledgment from every subscribing client.   </a:t>
            </a:r>
            <a:r>
              <a:rPr lang="en-US" altLang="ko-KR" sz="800" dirty="0">
                <a:latin typeface="Times New Roman"/>
                <a:ea typeface="PMingLiU"/>
              </a:rPr>
              <a:t> </a:t>
            </a:r>
            <a:endParaRPr lang="ko-KR" altLang="ko-KR" sz="1600" dirty="0">
              <a:latin typeface="Times New Roman"/>
              <a:ea typeface="PMingLiU"/>
            </a:endParaRPr>
          </a:p>
          <a:p>
            <a:endParaRPr lang="ko-KR" altLang="en-US" sz="1600" dirty="0"/>
          </a:p>
        </p:txBody>
      </p:sp>
    </p:spTree>
    <p:extLst>
      <p:ext uri="{BB962C8B-B14F-4D97-AF65-F5344CB8AC3E}">
        <p14:creationId xmlns:p14="http://schemas.microsoft.com/office/powerpoint/2010/main" val="21315516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628775"/>
            <a:ext cx="8229600" cy="4824561"/>
          </a:xfrm>
        </p:spPr>
        <p:txBody>
          <a:bodyPr>
            <a:noAutofit/>
          </a:bodyPr>
          <a:lstStyle/>
          <a:p>
            <a:pPr marL="0" indent="0" algn="just">
              <a:spcAft>
                <a:spcPts val="0"/>
              </a:spcAft>
              <a:buNone/>
            </a:pPr>
            <a:r>
              <a:rPr lang="en-US" altLang="ko-KR" sz="1400" dirty="0">
                <a:latin typeface="Times New Roman"/>
                <a:ea typeface="PMingLiU"/>
              </a:rPr>
              <a:t>More specifically, your reliable multicast server and client need to achieve the following requirements:</a:t>
            </a:r>
            <a:endParaRPr lang="ko-KR" altLang="ko-KR" sz="1400" dirty="0">
              <a:latin typeface="Times New Roman"/>
              <a:ea typeface="PMingLiU"/>
            </a:endParaRPr>
          </a:p>
          <a:p>
            <a:pPr marL="0" indent="0">
              <a:spcAft>
                <a:spcPts val="0"/>
              </a:spcAft>
              <a:buNone/>
            </a:pPr>
            <a:r>
              <a:rPr lang="en-US" altLang="ko-KR" sz="800" dirty="0">
                <a:latin typeface="Times New Roman"/>
                <a:ea typeface="PMingLiU"/>
              </a:rPr>
              <a:t> </a:t>
            </a:r>
            <a:endParaRPr lang="ko-KR" altLang="ko-KR" sz="1400" dirty="0">
              <a:latin typeface="Times New Roman"/>
              <a:ea typeface="PMingLiU"/>
            </a:endParaRPr>
          </a:p>
          <a:p>
            <a:pPr lvl="0" algn="just">
              <a:buFont typeface="+mj-lt"/>
              <a:buAutoNum type="arabicPeriod"/>
              <a:tabLst>
                <a:tab pos="457200" algn="l"/>
              </a:tabLst>
            </a:pPr>
            <a:r>
              <a:rPr lang="en-US" altLang="ko-KR" sz="1400" dirty="0">
                <a:latin typeface="Times New Roman"/>
                <a:ea typeface="PMingLiU"/>
              </a:rPr>
              <a:t>Your multicast server and clients should allow the user to specify the multicast group address and port number. Your multicast clients should also allow the user to specify the server they want to subscribe to.</a:t>
            </a:r>
            <a:endParaRPr lang="ko-KR" altLang="ko-KR" sz="1400" dirty="0">
              <a:latin typeface="Times New Roman"/>
              <a:ea typeface="PMingLiU"/>
            </a:endParaRPr>
          </a:p>
          <a:p>
            <a:pPr lvl="0" algn="just">
              <a:buFont typeface="+mj-lt"/>
              <a:buAutoNum type="arabicPeriod"/>
              <a:tabLst>
                <a:tab pos="457200" algn="l"/>
              </a:tabLst>
            </a:pPr>
            <a:r>
              <a:rPr lang="en-US" altLang="ko-KR" sz="1400" dirty="0">
                <a:latin typeface="Times New Roman"/>
                <a:ea typeface="PMingLiU"/>
              </a:rPr>
              <a:t>Your multicast server should prompt the user to enter a number of messages to be </a:t>
            </a:r>
            <a:r>
              <a:rPr lang="en-US" altLang="ko-KR" sz="1400" dirty="0" err="1">
                <a:latin typeface="Times New Roman"/>
                <a:ea typeface="PMingLiU"/>
              </a:rPr>
              <a:t>multicasted</a:t>
            </a:r>
            <a:r>
              <a:rPr lang="en-US" altLang="ko-KR" sz="1400" dirty="0">
                <a:latin typeface="Times New Roman"/>
                <a:ea typeface="PMingLiU"/>
              </a:rPr>
              <a:t>. At the same time, your multicast server listens for joining and leaving requests from the clients, until the user finishes inputting all messages.</a:t>
            </a:r>
            <a:endParaRPr lang="ko-KR" altLang="ko-KR" sz="1400" dirty="0">
              <a:latin typeface="Times New Roman"/>
              <a:ea typeface="PMingLiU"/>
            </a:endParaRPr>
          </a:p>
          <a:p>
            <a:pPr lvl="0" algn="just">
              <a:buFont typeface="+mj-lt"/>
              <a:buAutoNum type="arabicPeriod"/>
              <a:tabLst>
                <a:tab pos="457200" algn="l"/>
              </a:tabLst>
            </a:pPr>
            <a:r>
              <a:rPr lang="en-US" altLang="ko-KR" sz="1400" dirty="0">
                <a:latin typeface="Times New Roman"/>
                <a:ea typeface="PMingLiU"/>
              </a:rPr>
              <a:t>In order to simulate possible message loss, your multicast clients should accept only 90% of all messages they received. 10% of received messages should be discarded to simulate message loss. The clients acknowledge only “accepted” messages, not all the received messages.</a:t>
            </a:r>
            <a:endParaRPr lang="ko-KR" altLang="ko-KR" sz="1400" dirty="0">
              <a:latin typeface="Times New Roman"/>
              <a:ea typeface="PMingLiU"/>
            </a:endParaRPr>
          </a:p>
          <a:p>
            <a:pPr lvl="0" algn="just">
              <a:buFont typeface="+mj-lt"/>
              <a:buAutoNum type="arabicPeriod"/>
              <a:tabLst>
                <a:tab pos="457200" algn="l"/>
              </a:tabLst>
            </a:pPr>
            <a:r>
              <a:rPr lang="en-US" altLang="ko-KR" sz="1400" dirty="0">
                <a:latin typeface="Times New Roman"/>
                <a:ea typeface="PMingLiU"/>
              </a:rPr>
              <a:t>Your multicast server will wait for 5 seconds for acknowledgments from its clients. After the timeout expires, the server starts retransmitting the same message to those clients that fail to acknowledge this message.</a:t>
            </a:r>
            <a:endParaRPr lang="ko-KR" altLang="ko-KR" sz="1400" dirty="0">
              <a:latin typeface="Times New Roman"/>
              <a:ea typeface="PMingLiU"/>
            </a:endParaRPr>
          </a:p>
          <a:p>
            <a:pPr lvl="0" algn="just">
              <a:buFont typeface="+mj-lt"/>
              <a:buAutoNum type="arabicPeriod"/>
              <a:tabLst>
                <a:tab pos="457200" algn="l"/>
              </a:tabLst>
            </a:pPr>
            <a:r>
              <a:rPr lang="en-US" altLang="ko-KR" sz="1400" dirty="0">
                <a:latin typeface="Times New Roman"/>
                <a:ea typeface="PMingLiU"/>
              </a:rPr>
              <a:t>When sending out a message, your multicast server should display the content of the message, and whether the message is </a:t>
            </a:r>
            <a:r>
              <a:rPr lang="en-US" altLang="ko-KR" sz="1400" dirty="0" err="1">
                <a:latin typeface="Times New Roman"/>
                <a:ea typeface="PMingLiU"/>
              </a:rPr>
              <a:t>multicasted</a:t>
            </a:r>
            <a:r>
              <a:rPr lang="en-US" altLang="ko-KR" sz="1400" dirty="0">
                <a:latin typeface="Times New Roman"/>
                <a:ea typeface="PMingLiU"/>
              </a:rPr>
              <a:t> or retransmitted, for example “Multicasting message …” or “Retransmitting message … to …”. </a:t>
            </a:r>
            <a:endParaRPr lang="ko-KR" altLang="ko-KR" sz="1400" dirty="0">
              <a:latin typeface="Times New Roman"/>
              <a:ea typeface="PMingLiU"/>
            </a:endParaRPr>
          </a:p>
          <a:p>
            <a:pPr lvl="0" algn="just">
              <a:buFont typeface="+mj-lt"/>
              <a:buAutoNum type="arabicPeriod"/>
              <a:tabLst>
                <a:tab pos="457200" algn="l"/>
              </a:tabLst>
            </a:pPr>
            <a:r>
              <a:rPr lang="en-US" altLang="ko-KR" sz="1400" dirty="0">
                <a:latin typeface="Times New Roman"/>
                <a:ea typeface="PMingLiU"/>
              </a:rPr>
              <a:t>When accepting a message, your multicast client should display the content of the message, along with a tag specifying whether the message is a multicast message or a unicast message (which is a retransmission</a:t>
            </a:r>
            <a:r>
              <a:rPr lang="en-US" altLang="ko-KR" sz="1400" dirty="0" smtClean="0">
                <a:latin typeface="Times New Roman"/>
                <a:ea typeface="PMingLiU"/>
              </a:rPr>
              <a:t>).</a:t>
            </a:r>
          </a:p>
          <a:p>
            <a:pPr lvl="0" algn="just">
              <a:buFont typeface="+mj-lt"/>
              <a:buAutoNum type="arabicPeriod"/>
              <a:tabLst>
                <a:tab pos="457200" algn="l"/>
              </a:tabLst>
            </a:pPr>
            <a:endParaRPr lang="en-US" altLang="ko-KR" sz="1400" dirty="0">
              <a:latin typeface="Times New Roman"/>
              <a:ea typeface="PMingLiU"/>
            </a:endParaRPr>
          </a:p>
          <a:p>
            <a:pPr marL="0" indent="0" algn="just">
              <a:buNone/>
              <a:tabLst>
                <a:tab pos="457200" algn="l"/>
              </a:tabLst>
            </a:pPr>
            <a:r>
              <a:rPr lang="en-US" altLang="ko-KR" sz="1400" dirty="0">
                <a:latin typeface="Times New Roman"/>
                <a:ea typeface="PMingLiU"/>
              </a:rPr>
              <a:t>	</a:t>
            </a:r>
            <a:r>
              <a:rPr lang="en-US" altLang="ko-KR" dirty="0" err="1" smtClean="0"/>
              <a:t>turnin</a:t>
            </a:r>
            <a:r>
              <a:rPr lang="en-US" altLang="ko-KR" dirty="0" smtClean="0"/>
              <a:t> udp_project2 </a:t>
            </a:r>
            <a:r>
              <a:rPr lang="en-US" altLang="ko-KR" dirty="0" err="1"/>
              <a:t>m</a:t>
            </a:r>
            <a:r>
              <a:rPr lang="en-US" altLang="ko-KR" dirty="0" err="1" smtClean="0"/>
              <a:t>castclient.c</a:t>
            </a:r>
            <a:r>
              <a:rPr lang="en-US" altLang="ko-KR" dirty="0" smtClean="0"/>
              <a:t> </a:t>
            </a:r>
            <a:r>
              <a:rPr lang="en-US" altLang="ko-KR" dirty="0" err="1" smtClean="0"/>
              <a:t>mcastserver.c</a:t>
            </a:r>
            <a:endParaRPr lang="en-US" altLang="ko-KR" dirty="0"/>
          </a:p>
          <a:p>
            <a:pPr marL="0" lvl="0" indent="0" algn="just">
              <a:buNone/>
              <a:tabLst>
                <a:tab pos="457200" algn="l"/>
              </a:tabLst>
            </a:pPr>
            <a:endParaRPr lang="ko-KR" altLang="ko-KR" sz="1400" dirty="0">
              <a:latin typeface="Times New Roman"/>
              <a:ea typeface="PMingLiU"/>
            </a:endParaRPr>
          </a:p>
        </p:txBody>
      </p:sp>
      <p:sp>
        <p:nvSpPr>
          <p:cNvPr id="4" name="제목 1"/>
          <p:cNvSpPr>
            <a:spLocks noGrp="1"/>
          </p:cNvSpPr>
          <p:nvPr>
            <p:ph type="title"/>
          </p:nvPr>
        </p:nvSpPr>
        <p:spPr/>
        <p:txBody>
          <a:bodyPr/>
          <a:lstStyle/>
          <a:p>
            <a:r>
              <a:rPr lang="en-US" altLang="ko-KR" dirty="0" smtClean="0"/>
              <a:t>Project2 (UDP) – page 2</a:t>
            </a:r>
            <a:endParaRPr lang="ko-KR" altLang="en-US" dirty="0"/>
          </a:p>
        </p:txBody>
      </p:sp>
    </p:spTree>
    <p:extLst>
      <p:ext uri="{BB962C8B-B14F-4D97-AF65-F5344CB8AC3E}">
        <p14:creationId xmlns:p14="http://schemas.microsoft.com/office/powerpoint/2010/main" val="4254705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8" name="AutoShape 4"/>
          <p:cNvSpPr>
            <a:spLocks noChangeArrowheads="1"/>
          </p:cNvSpPr>
          <p:nvPr/>
        </p:nvSpPr>
        <p:spPr bwMode="auto">
          <a:xfrm>
            <a:off x="1692275" y="2830534"/>
            <a:ext cx="1368425" cy="503237"/>
          </a:xfrm>
          <a:prstGeom prst="flowChartAlternateProcess">
            <a:avLst/>
          </a:prstGeom>
          <a:solidFill>
            <a:schemeClr val="accent1"/>
          </a:solidFill>
          <a:ln w="38100" algn="ctr">
            <a:solidFill>
              <a:schemeClr val="tx1"/>
            </a:solidFill>
            <a:miter lim="800000"/>
            <a:headEnd/>
            <a:tailEnd/>
          </a:ln>
          <a:effectLst/>
        </p:spPr>
        <p:txBody>
          <a:bodyPr wrap="none" anchor="ctr"/>
          <a:lstStyle/>
          <a:p>
            <a:pPr>
              <a:buFont typeface="Wingdings" pitchFamily="2" charset="2"/>
              <a:buNone/>
            </a:pPr>
            <a:r>
              <a:rPr lang="en-US" altLang="ko-KR" dirty="0"/>
              <a:t>bind</a:t>
            </a:r>
          </a:p>
        </p:txBody>
      </p:sp>
      <p:sp>
        <p:nvSpPr>
          <p:cNvPr id="574469" name="AutoShape 5"/>
          <p:cNvSpPr>
            <a:spLocks noChangeArrowheads="1"/>
          </p:cNvSpPr>
          <p:nvPr/>
        </p:nvSpPr>
        <p:spPr bwMode="auto">
          <a:xfrm>
            <a:off x="1619250" y="1822471"/>
            <a:ext cx="1368425" cy="503238"/>
          </a:xfrm>
          <a:prstGeom prst="flowChartAlternateProcess">
            <a:avLst/>
          </a:prstGeom>
          <a:solidFill>
            <a:schemeClr val="accent1"/>
          </a:solidFill>
          <a:ln w="38100" algn="ctr">
            <a:solidFill>
              <a:schemeClr val="tx1"/>
            </a:solidFill>
            <a:miter lim="800000"/>
            <a:headEnd/>
            <a:tailEnd/>
          </a:ln>
          <a:effectLst/>
        </p:spPr>
        <p:txBody>
          <a:bodyPr wrap="none" anchor="ctr"/>
          <a:lstStyle/>
          <a:p>
            <a:pPr>
              <a:buFont typeface="Wingdings" pitchFamily="2" charset="2"/>
              <a:buNone/>
            </a:pPr>
            <a:r>
              <a:rPr lang="en-US" altLang="ko-KR"/>
              <a:t>socket</a:t>
            </a:r>
          </a:p>
        </p:txBody>
      </p:sp>
      <p:sp>
        <p:nvSpPr>
          <p:cNvPr id="574470" name="AutoShape 6"/>
          <p:cNvSpPr>
            <a:spLocks noChangeArrowheads="1"/>
          </p:cNvSpPr>
          <p:nvPr/>
        </p:nvSpPr>
        <p:spPr bwMode="auto">
          <a:xfrm>
            <a:off x="1619250" y="3838596"/>
            <a:ext cx="1584325" cy="503238"/>
          </a:xfrm>
          <a:prstGeom prst="flowChartAlternateProcess">
            <a:avLst/>
          </a:prstGeom>
          <a:solidFill>
            <a:schemeClr val="accent1"/>
          </a:solidFill>
          <a:ln w="38100" algn="ctr">
            <a:solidFill>
              <a:schemeClr val="tx1"/>
            </a:solidFill>
            <a:miter lim="800000"/>
            <a:headEnd/>
            <a:tailEnd/>
          </a:ln>
          <a:effectLst/>
        </p:spPr>
        <p:txBody>
          <a:bodyPr wrap="none" anchor="ctr"/>
          <a:lstStyle/>
          <a:p>
            <a:pPr>
              <a:buFont typeface="Wingdings" pitchFamily="2" charset="2"/>
              <a:buNone/>
            </a:pPr>
            <a:r>
              <a:rPr lang="en-US" altLang="ko-KR"/>
              <a:t>recvfrom</a:t>
            </a:r>
          </a:p>
        </p:txBody>
      </p:sp>
      <p:sp>
        <p:nvSpPr>
          <p:cNvPr id="574471" name="AutoShape 7"/>
          <p:cNvSpPr>
            <a:spLocks noChangeArrowheads="1"/>
          </p:cNvSpPr>
          <p:nvPr/>
        </p:nvSpPr>
        <p:spPr bwMode="auto">
          <a:xfrm>
            <a:off x="1619250" y="4846659"/>
            <a:ext cx="1368425" cy="503237"/>
          </a:xfrm>
          <a:prstGeom prst="flowChartAlternateProcess">
            <a:avLst/>
          </a:prstGeom>
          <a:solidFill>
            <a:schemeClr val="accent1"/>
          </a:solidFill>
          <a:ln w="38100" algn="ctr">
            <a:solidFill>
              <a:schemeClr val="tx1"/>
            </a:solidFill>
            <a:miter lim="800000"/>
            <a:headEnd/>
            <a:tailEnd/>
          </a:ln>
          <a:effectLst/>
        </p:spPr>
        <p:txBody>
          <a:bodyPr wrap="none" anchor="ctr"/>
          <a:lstStyle/>
          <a:p>
            <a:pPr>
              <a:buFont typeface="Wingdings" pitchFamily="2" charset="2"/>
              <a:buNone/>
            </a:pPr>
            <a:r>
              <a:rPr lang="en-US" altLang="ko-KR"/>
              <a:t>sendto</a:t>
            </a:r>
          </a:p>
        </p:txBody>
      </p:sp>
      <p:sp>
        <p:nvSpPr>
          <p:cNvPr id="574472" name="AutoShape 8"/>
          <p:cNvSpPr>
            <a:spLocks noChangeArrowheads="1"/>
          </p:cNvSpPr>
          <p:nvPr/>
        </p:nvSpPr>
        <p:spPr bwMode="auto">
          <a:xfrm>
            <a:off x="1619250" y="5926159"/>
            <a:ext cx="1439863" cy="503237"/>
          </a:xfrm>
          <a:prstGeom prst="flowChartAlternateProcess">
            <a:avLst/>
          </a:prstGeom>
          <a:solidFill>
            <a:schemeClr val="accent1"/>
          </a:solidFill>
          <a:ln w="38100" algn="ctr">
            <a:solidFill>
              <a:schemeClr val="tx1"/>
            </a:solidFill>
            <a:miter lim="800000"/>
            <a:headEnd/>
            <a:tailEnd/>
          </a:ln>
          <a:effectLst/>
        </p:spPr>
        <p:txBody>
          <a:bodyPr wrap="none" anchor="ctr"/>
          <a:lstStyle/>
          <a:p>
            <a:pPr>
              <a:buFont typeface="Wingdings" pitchFamily="2" charset="2"/>
              <a:buNone/>
            </a:pPr>
            <a:r>
              <a:rPr lang="en-US" altLang="ko-KR"/>
              <a:t>close</a:t>
            </a:r>
          </a:p>
        </p:txBody>
      </p:sp>
      <p:sp>
        <p:nvSpPr>
          <p:cNvPr id="574473" name="AutoShape 9"/>
          <p:cNvSpPr>
            <a:spLocks noChangeArrowheads="1"/>
          </p:cNvSpPr>
          <p:nvPr/>
        </p:nvSpPr>
        <p:spPr bwMode="auto">
          <a:xfrm>
            <a:off x="5003800" y="5926159"/>
            <a:ext cx="1368425" cy="503237"/>
          </a:xfrm>
          <a:prstGeom prst="flowChartAlternateProcess">
            <a:avLst/>
          </a:prstGeom>
          <a:solidFill>
            <a:schemeClr val="accent1"/>
          </a:solidFill>
          <a:ln w="38100" algn="ctr">
            <a:solidFill>
              <a:schemeClr val="tx1"/>
            </a:solidFill>
            <a:miter lim="800000"/>
            <a:headEnd/>
            <a:tailEnd/>
          </a:ln>
          <a:effectLst/>
        </p:spPr>
        <p:txBody>
          <a:bodyPr wrap="none" anchor="ctr"/>
          <a:lstStyle/>
          <a:p>
            <a:pPr>
              <a:buFont typeface="Wingdings" pitchFamily="2" charset="2"/>
              <a:buNone/>
            </a:pPr>
            <a:r>
              <a:rPr lang="en-US" altLang="ko-KR"/>
              <a:t>close</a:t>
            </a:r>
          </a:p>
        </p:txBody>
      </p:sp>
      <p:sp>
        <p:nvSpPr>
          <p:cNvPr id="574474" name="AutoShape 10"/>
          <p:cNvSpPr>
            <a:spLocks noChangeArrowheads="1"/>
          </p:cNvSpPr>
          <p:nvPr/>
        </p:nvSpPr>
        <p:spPr bwMode="auto">
          <a:xfrm>
            <a:off x="4932363" y="4846659"/>
            <a:ext cx="1655762" cy="503237"/>
          </a:xfrm>
          <a:prstGeom prst="flowChartAlternateProcess">
            <a:avLst/>
          </a:prstGeom>
          <a:solidFill>
            <a:schemeClr val="accent1"/>
          </a:solidFill>
          <a:ln w="38100" algn="ctr">
            <a:solidFill>
              <a:schemeClr val="tx1"/>
            </a:solidFill>
            <a:miter lim="800000"/>
            <a:headEnd/>
            <a:tailEnd/>
          </a:ln>
          <a:effectLst/>
        </p:spPr>
        <p:txBody>
          <a:bodyPr wrap="none" anchor="ctr"/>
          <a:lstStyle/>
          <a:p>
            <a:pPr>
              <a:buFont typeface="Wingdings" pitchFamily="2" charset="2"/>
              <a:buNone/>
            </a:pPr>
            <a:r>
              <a:rPr lang="en-US" altLang="ko-KR"/>
              <a:t>recvfrom</a:t>
            </a:r>
          </a:p>
        </p:txBody>
      </p:sp>
      <p:sp>
        <p:nvSpPr>
          <p:cNvPr id="574475" name="AutoShape 11"/>
          <p:cNvSpPr>
            <a:spLocks noChangeArrowheads="1"/>
          </p:cNvSpPr>
          <p:nvPr/>
        </p:nvSpPr>
        <p:spPr bwMode="auto">
          <a:xfrm>
            <a:off x="4932363" y="3838596"/>
            <a:ext cx="1368425" cy="503238"/>
          </a:xfrm>
          <a:prstGeom prst="flowChartAlternateProcess">
            <a:avLst/>
          </a:prstGeom>
          <a:solidFill>
            <a:schemeClr val="accent1"/>
          </a:solidFill>
          <a:ln w="38100" algn="ctr">
            <a:solidFill>
              <a:schemeClr val="tx1"/>
            </a:solidFill>
            <a:miter lim="800000"/>
            <a:headEnd/>
            <a:tailEnd/>
          </a:ln>
          <a:effectLst/>
        </p:spPr>
        <p:txBody>
          <a:bodyPr wrap="none" anchor="ctr"/>
          <a:lstStyle/>
          <a:p>
            <a:pPr>
              <a:buFont typeface="Wingdings" pitchFamily="2" charset="2"/>
              <a:buNone/>
            </a:pPr>
            <a:r>
              <a:rPr lang="en-US" altLang="ko-KR"/>
              <a:t>sendto</a:t>
            </a:r>
          </a:p>
        </p:txBody>
      </p:sp>
      <p:sp>
        <p:nvSpPr>
          <p:cNvPr id="574476" name="AutoShape 12"/>
          <p:cNvSpPr>
            <a:spLocks noChangeArrowheads="1"/>
          </p:cNvSpPr>
          <p:nvPr/>
        </p:nvSpPr>
        <p:spPr bwMode="auto">
          <a:xfrm>
            <a:off x="4932363" y="2830534"/>
            <a:ext cx="1368425" cy="503237"/>
          </a:xfrm>
          <a:prstGeom prst="flowChartAlternateProcess">
            <a:avLst/>
          </a:prstGeom>
          <a:solidFill>
            <a:schemeClr val="accent1"/>
          </a:solidFill>
          <a:ln w="38100" algn="ctr">
            <a:solidFill>
              <a:schemeClr val="tx1"/>
            </a:solidFill>
            <a:miter lim="800000"/>
            <a:headEnd/>
            <a:tailEnd/>
          </a:ln>
          <a:effectLst/>
        </p:spPr>
        <p:txBody>
          <a:bodyPr wrap="none" anchor="ctr"/>
          <a:lstStyle/>
          <a:p>
            <a:pPr>
              <a:buFont typeface="Wingdings" pitchFamily="2" charset="2"/>
              <a:buNone/>
            </a:pPr>
            <a:r>
              <a:rPr lang="en-US" altLang="ko-KR"/>
              <a:t>socket</a:t>
            </a:r>
          </a:p>
        </p:txBody>
      </p:sp>
      <p:sp>
        <p:nvSpPr>
          <p:cNvPr id="574489" name="Line 25"/>
          <p:cNvSpPr>
            <a:spLocks noChangeShapeType="1"/>
          </p:cNvSpPr>
          <p:nvPr/>
        </p:nvSpPr>
        <p:spPr bwMode="auto">
          <a:xfrm flipH="1">
            <a:off x="3348038" y="4125934"/>
            <a:ext cx="1511300" cy="0"/>
          </a:xfrm>
          <a:prstGeom prst="line">
            <a:avLst/>
          </a:prstGeom>
          <a:noFill/>
          <a:ln w="38100">
            <a:solidFill>
              <a:schemeClr val="tx1"/>
            </a:solidFill>
            <a:prstDash val="dash"/>
            <a:round/>
            <a:headEnd/>
            <a:tailEnd type="triangle" w="med" len="med"/>
          </a:ln>
          <a:effectLst/>
        </p:spPr>
        <p:txBody>
          <a:bodyPr wrap="none" anchor="ctr"/>
          <a:lstStyle/>
          <a:p>
            <a:endParaRPr lang="ko-KR" altLang="en-US"/>
          </a:p>
        </p:txBody>
      </p:sp>
      <p:sp>
        <p:nvSpPr>
          <p:cNvPr id="574490" name="Line 26"/>
          <p:cNvSpPr>
            <a:spLocks noChangeShapeType="1"/>
          </p:cNvSpPr>
          <p:nvPr/>
        </p:nvSpPr>
        <p:spPr bwMode="auto">
          <a:xfrm>
            <a:off x="3276600" y="5133996"/>
            <a:ext cx="1439863" cy="0"/>
          </a:xfrm>
          <a:prstGeom prst="line">
            <a:avLst/>
          </a:prstGeom>
          <a:noFill/>
          <a:ln w="38100">
            <a:solidFill>
              <a:schemeClr val="tx1"/>
            </a:solidFill>
            <a:prstDash val="dash"/>
            <a:round/>
            <a:headEnd/>
            <a:tailEnd type="triangle" w="med" len="med"/>
          </a:ln>
          <a:effectLst/>
        </p:spPr>
        <p:txBody>
          <a:bodyPr wrap="none" anchor="ctr"/>
          <a:lstStyle/>
          <a:p>
            <a:endParaRPr lang="ko-KR" altLang="en-US"/>
          </a:p>
        </p:txBody>
      </p:sp>
      <p:sp>
        <p:nvSpPr>
          <p:cNvPr id="574491" name="Text Box 27"/>
          <p:cNvSpPr txBox="1">
            <a:spLocks noChangeArrowheads="1"/>
          </p:cNvSpPr>
          <p:nvPr/>
        </p:nvSpPr>
        <p:spPr bwMode="auto">
          <a:xfrm>
            <a:off x="1708150" y="1317646"/>
            <a:ext cx="781050" cy="384175"/>
          </a:xfrm>
          <a:prstGeom prst="rect">
            <a:avLst/>
          </a:prstGeom>
          <a:noFill/>
          <a:ln w="38100" algn="ctr">
            <a:noFill/>
            <a:miter lim="800000"/>
            <a:headEnd/>
            <a:tailEnd/>
          </a:ln>
          <a:effectLst/>
        </p:spPr>
        <p:txBody>
          <a:bodyPr wrap="none">
            <a:spAutoFit/>
          </a:bodyPr>
          <a:lstStyle/>
          <a:p>
            <a:pPr>
              <a:buFont typeface="Wingdings" pitchFamily="2" charset="2"/>
              <a:buNone/>
            </a:pPr>
            <a:r>
              <a:rPr lang="ko-KR" altLang="en-US"/>
              <a:t>서버</a:t>
            </a:r>
          </a:p>
        </p:txBody>
      </p:sp>
      <p:sp>
        <p:nvSpPr>
          <p:cNvPr id="574492" name="Text Box 28"/>
          <p:cNvSpPr txBox="1">
            <a:spLocks noChangeArrowheads="1"/>
          </p:cNvSpPr>
          <p:nvPr/>
        </p:nvSpPr>
        <p:spPr bwMode="auto">
          <a:xfrm>
            <a:off x="4732338" y="2254271"/>
            <a:ext cx="1676400" cy="384175"/>
          </a:xfrm>
          <a:prstGeom prst="rect">
            <a:avLst/>
          </a:prstGeom>
          <a:noFill/>
          <a:ln w="38100" algn="ctr">
            <a:noFill/>
            <a:miter lim="800000"/>
            <a:headEnd/>
            <a:tailEnd/>
          </a:ln>
          <a:effectLst/>
        </p:spPr>
        <p:txBody>
          <a:bodyPr wrap="none">
            <a:spAutoFit/>
          </a:bodyPr>
          <a:lstStyle/>
          <a:p>
            <a:pPr>
              <a:buFont typeface="Wingdings" pitchFamily="2" charset="2"/>
              <a:buNone/>
            </a:pPr>
            <a:r>
              <a:rPr lang="ko-KR" altLang="en-US"/>
              <a:t>클라이언트</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2" name="Rectangle 4"/>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560130" name="Rectangle 2"/>
          <p:cNvSpPr>
            <a:spLocks noGrp="1" noChangeArrowheads="1"/>
          </p:cNvSpPr>
          <p:nvPr>
            <p:ph type="title"/>
          </p:nvPr>
        </p:nvSpPr>
        <p:spPr/>
        <p:txBody>
          <a:bodyPr/>
          <a:lstStyle/>
          <a:p>
            <a:r>
              <a:rPr lang="en-US" altLang="ko-KR"/>
              <a:t>UDP </a:t>
            </a:r>
            <a:r>
              <a:rPr lang="ko-KR" altLang="en-US"/>
              <a:t>클라이언트 프로그램 구현</a:t>
            </a:r>
          </a:p>
        </p:txBody>
      </p:sp>
      <p:sp>
        <p:nvSpPr>
          <p:cNvPr id="560131" name="Rectangle 3"/>
          <p:cNvSpPr>
            <a:spLocks noGrp="1" noChangeArrowheads="1"/>
          </p:cNvSpPr>
          <p:nvPr>
            <p:ph type="body" idx="1"/>
          </p:nvPr>
        </p:nvSpPr>
        <p:spPr>
          <a:xfrm>
            <a:off x="395288" y="1314473"/>
            <a:ext cx="6192837" cy="5472113"/>
          </a:xfrm>
        </p:spPr>
        <p:txBody>
          <a:bodyPr>
            <a:normAutofit lnSpcReduction="10000"/>
          </a:bodyPr>
          <a:lstStyle/>
          <a:p>
            <a:pPr>
              <a:lnSpc>
                <a:spcPct val="80000"/>
              </a:lnSpc>
              <a:buFont typeface="Wingdings" pitchFamily="2" charset="2"/>
              <a:buAutoNum type="arabicPeriod"/>
            </a:pPr>
            <a:r>
              <a:rPr lang="en-US" altLang="en-US" sz="800" dirty="0"/>
              <a:t>#include &lt;</a:t>
            </a:r>
            <a:r>
              <a:rPr lang="en-US" altLang="en-US" sz="800" dirty="0" err="1"/>
              <a:t>stdio.h</a:t>
            </a:r>
            <a:r>
              <a:rPr lang="en-US" altLang="en-US" sz="800" dirty="0"/>
              <a:t>&gt;</a:t>
            </a:r>
          </a:p>
          <a:p>
            <a:pPr>
              <a:lnSpc>
                <a:spcPct val="80000"/>
              </a:lnSpc>
              <a:buFont typeface="Wingdings" pitchFamily="2" charset="2"/>
              <a:buAutoNum type="arabicPeriod"/>
            </a:pPr>
            <a:r>
              <a:rPr lang="en-US" altLang="en-US" sz="800" dirty="0"/>
              <a:t>#include &lt;</a:t>
            </a:r>
            <a:r>
              <a:rPr lang="en-US" altLang="en-US" sz="800" dirty="0" err="1"/>
              <a:t>unistd.h</a:t>
            </a:r>
            <a:r>
              <a:rPr lang="en-US" altLang="en-US" sz="800" dirty="0"/>
              <a:t>&gt;</a:t>
            </a:r>
          </a:p>
          <a:p>
            <a:pPr>
              <a:lnSpc>
                <a:spcPct val="80000"/>
              </a:lnSpc>
              <a:buFont typeface="Wingdings" pitchFamily="2" charset="2"/>
              <a:buAutoNum type="arabicPeriod"/>
            </a:pPr>
            <a:r>
              <a:rPr lang="en-US" altLang="en-US" sz="800" dirty="0"/>
              <a:t>#include &lt;</a:t>
            </a:r>
            <a:r>
              <a:rPr lang="en-US" altLang="en-US" sz="800" dirty="0" err="1"/>
              <a:t>stdlib.h</a:t>
            </a:r>
            <a:r>
              <a:rPr lang="en-US" altLang="en-US" sz="800" dirty="0"/>
              <a:t>&gt;</a:t>
            </a:r>
          </a:p>
          <a:p>
            <a:pPr>
              <a:lnSpc>
                <a:spcPct val="80000"/>
              </a:lnSpc>
              <a:buFont typeface="Wingdings" pitchFamily="2" charset="2"/>
              <a:buAutoNum type="arabicPeriod"/>
            </a:pPr>
            <a:r>
              <a:rPr lang="en-US" altLang="en-US" sz="800" dirty="0"/>
              <a:t>#include &lt;</a:t>
            </a:r>
            <a:r>
              <a:rPr lang="en-US" altLang="en-US" sz="800" dirty="0" err="1"/>
              <a:t>string.h</a:t>
            </a:r>
            <a:r>
              <a:rPr lang="en-US" altLang="en-US" sz="800" dirty="0"/>
              <a:t>&gt;</a:t>
            </a:r>
          </a:p>
          <a:p>
            <a:pPr>
              <a:lnSpc>
                <a:spcPct val="80000"/>
              </a:lnSpc>
              <a:buFont typeface="Wingdings" pitchFamily="2" charset="2"/>
              <a:buAutoNum type="arabicPeriod"/>
            </a:pPr>
            <a:r>
              <a:rPr lang="en-US" altLang="en-US" sz="800" dirty="0"/>
              <a:t>#include &lt;sys/</a:t>
            </a:r>
            <a:r>
              <a:rPr lang="en-US" altLang="en-US" sz="800" dirty="0" err="1"/>
              <a:t>socket.h</a:t>
            </a:r>
            <a:r>
              <a:rPr lang="en-US" altLang="en-US" sz="800" dirty="0"/>
              <a:t>&gt;</a:t>
            </a:r>
          </a:p>
          <a:p>
            <a:pPr>
              <a:lnSpc>
                <a:spcPct val="80000"/>
              </a:lnSpc>
              <a:buFont typeface="Wingdings" pitchFamily="2" charset="2"/>
              <a:buAutoNum type="arabicPeriod"/>
            </a:pPr>
            <a:r>
              <a:rPr lang="en-US" altLang="en-US" sz="800" dirty="0"/>
              <a:t>#include &lt;sys/</a:t>
            </a:r>
            <a:r>
              <a:rPr lang="en-US" altLang="en-US" sz="800" dirty="0" err="1"/>
              <a:t>stat.h</a:t>
            </a:r>
            <a:r>
              <a:rPr lang="en-US" altLang="en-US" sz="800" dirty="0"/>
              <a:t>&gt;</a:t>
            </a:r>
          </a:p>
          <a:p>
            <a:pPr>
              <a:lnSpc>
                <a:spcPct val="80000"/>
              </a:lnSpc>
              <a:buFont typeface="Wingdings" pitchFamily="2" charset="2"/>
              <a:buAutoNum type="arabicPeriod"/>
            </a:pPr>
            <a:r>
              <a:rPr lang="en-US" altLang="en-US" sz="800" dirty="0"/>
              <a:t>#include &lt;</a:t>
            </a:r>
            <a:r>
              <a:rPr lang="en-US" altLang="en-US" sz="800" dirty="0" err="1"/>
              <a:t>arpa</a:t>
            </a:r>
            <a:r>
              <a:rPr lang="en-US" altLang="en-US" sz="800" dirty="0"/>
              <a:t>/</a:t>
            </a:r>
            <a:r>
              <a:rPr lang="en-US" altLang="en-US" sz="800" dirty="0" err="1"/>
              <a:t>inet.h</a:t>
            </a:r>
            <a:r>
              <a:rPr lang="en-US" altLang="en-US" sz="800" dirty="0"/>
              <a:t>&gt;</a:t>
            </a:r>
          </a:p>
          <a:p>
            <a:pPr>
              <a:lnSpc>
                <a:spcPct val="80000"/>
              </a:lnSpc>
              <a:buFont typeface="Wingdings" pitchFamily="2" charset="2"/>
              <a:buAutoNum type="arabicPeriod"/>
            </a:pPr>
            <a:r>
              <a:rPr lang="en-US" altLang="ko-KR" sz="800" dirty="0"/>
              <a:t> </a:t>
            </a:r>
            <a:endParaRPr lang="en-US" altLang="en-US" sz="800" dirty="0"/>
          </a:p>
          <a:p>
            <a:pPr>
              <a:lnSpc>
                <a:spcPct val="80000"/>
              </a:lnSpc>
              <a:buFont typeface="Wingdings" pitchFamily="2" charset="2"/>
              <a:buAutoNum type="arabicPeriod"/>
            </a:pPr>
            <a:r>
              <a:rPr lang="en-US" altLang="en-US" sz="800" dirty="0"/>
              <a:t>#define MAXBUF  256</a:t>
            </a:r>
          </a:p>
          <a:p>
            <a:pPr>
              <a:lnSpc>
                <a:spcPct val="80000"/>
              </a:lnSpc>
              <a:buFont typeface="Wingdings" pitchFamily="2" charset="2"/>
              <a:buAutoNum type="arabicPeriod"/>
            </a:pPr>
            <a:r>
              <a:rPr lang="en-US" altLang="ko-KR" sz="800" dirty="0"/>
              <a:t> </a:t>
            </a:r>
            <a:endParaRPr lang="en-US" altLang="en-US" sz="800" dirty="0"/>
          </a:p>
          <a:p>
            <a:pPr>
              <a:lnSpc>
                <a:spcPct val="80000"/>
              </a:lnSpc>
              <a:buFont typeface="Wingdings" pitchFamily="2" charset="2"/>
              <a:buAutoNum type="arabicPeriod"/>
            </a:pPr>
            <a:r>
              <a:rPr lang="en-US" altLang="en-US" sz="800" dirty="0" err="1"/>
              <a:t>int</a:t>
            </a:r>
            <a:r>
              <a:rPr lang="en-US" altLang="en-US" sz="800" dirty="0"/>
              <a:t> main()</a:t>
            </a:r>
          </a:p>
          <a:p>
            <a:pPr>
              <a:lnSpc>
                <a:spcPct val="80000"/>
              </a:lnSpc>
              <a:buFont typeface="Wingdings" pitchFamily="2" charset="2"/>
              <a:buAutoNum type="arabicPeriod"/>
            </a:pPr>
            <a:r>
              <a:rPr lang="en-US" altLang="en-US" sz="800" dirty="0"/>
              <a:t>{</a:t>
            </a:r>
          </a:p>
          <a:p>
            <a:pPr>
              <a:lnSpc>
                <a:spcPct val="80000"/>
              </a:lnSpc>
              <a:buFont typeface="Wingdings" pitchFamily="2" charset="2"/>
              <a:buAutoNum type="arabicPeriod"/>
            </a:pPr>
            <a:r>
              <a:rPr lang="en-US" altLang="en-US" sz="800" dirty="0"/>
              <a:t>	</a:t>
            </a:r>
            <a:r>
              <a:rPr lang="en-US" altLang="en-US" sz="800" dirty="0" err="1"/>
              <a:t>int</a:t>
            </a:r>
            <a:r>
              <a:rPr lang="en-US" altLang="en-US" sz="800" dirty="0"/>
              <a:t> </a:t>
            </a:r>
            <a:r>
              <a:rPr lang="en-US" altLang="en-US" sz="800" dirty="0" err="1"/>
              <a:t>ssock</a:t>
            </a:r>
            <a:r>
              <a:rPr lang="en-US" altLang="en-US" sz="800" dirty="0"/>
              <a:t>;</a:t>
            </a:r>
          </a:p>
          <a:p>
            <a:pPr>
              <a:lnSpc>
                <a:spcPct val="80000"/>
              </a:lnSpc>
              <a:buFont typeface="Wingdings" pitchFamily="2" charset="2"/>
              <a:buAutoNum type="arabicPeriod"/>
            </a:pPr>
            <a:r>
              <a:rPr lang="en-US" altLang="en-US" sz="800" dirty="0"/>
              <a:t>	</a:t>
            </a:r>
            <a:r>
              <a:rPr lang="en-US" altLang="en-US" sz="800" dirty="0" err="1"/>
              <a:t>int</a:t>
            </a:r>
            <a:r>
              <a:rPr lang="en-US" altLang="en-US" sz="800" dirty="0"/>
              <a:t> </a:t>
            </a:r>
            <a:r>
              <a:rPr lang="en-US" altLang="en-US" sz="800" dirty="0" err="1"/>
              <a:t>clen</a:t>
            </a:r>
            <a:r>
              <a:rPr lang="en-US" altLang="en-US" sz="800" dirty="0"/>
              <a:t>;</a:t>
            </a:r>
          </a:p>
          <a:p>
            <a:pPr>
              <a:lnSpc>
                <a:spcPct val="80000"/>
              </a:lnSpc>
              <a:buFont typeface="Wingdings" pitchFamily="2" charset="2"/>
              <a:buAutoNum type="arabicPeriod"/>
            </a:pPr>
            <a:r>
              <a:rPr lang="en-US" altLang="en-US" sz="800" dirty="0"/>
              <a:t>	</a:t>
            </a:r>
            <a:r>
              <a:rPr lang="en-US" altLang="en-US" sz="800" dirty="0" err="1"/>
              <a:t>struct</a:t>
            </a:r>
            <a:r>
              <a:rPr lang="en-US" altLang="en-US" sz="800" dirty="0"/>
              <a:t> </a:t>
            </a:r>
            <a:r>
              <a:rPr lang="en-US" altLang="en-US" sz="800" dirty="0" err="1"/>
              <a:t>sockaddr_in</a:t>
            </a:r>
            <a:r>
              <a:rPr lang="en-US" altLang="en-US" sz="800" dirty="0"/>
              <a:t> </a:t>
            </a:r>
            <a:r>
              <a:rPr lang="en-US" altLang="en-US" sz="800" dirty="0" err="1"/>
              <a:t>client_addr</a:t>
            </a:r>
            <a:r>
              <a:rPr lang="en-US" altLang="en-US" sz="800" dirty="0"/>
              <a:t>, </a:t>
            </a:r>
            <a:r>
              <a:rPr lang="en-US" altLang="en-US" sz="800" dirty="0" err="1"/>
              <a:t>server_addr</a:t>
            </a:r>
            <a:r>
              <a:rPr lang="en-US" altLang="en-US" sz="800" dirty="0"/>
              <a:t>;</a:t>
            </a:r>
          </a:p>
          <a:p>
            <a:pPr>
              <a:lnSpc>
                <a:spcPct val="80000"/>
              </a:lnSpc>
              <a:buFont typeface="Wingdings" pitchFamily="2" charset="2"/>
              <a:buAutoNum type="arabicPeriod"/>
            </a:pPr>
            <a:r>
              <a:rPr lang="en-US" altLang="en-US" sz="800" dirty="0"/>
              <a:t>	char </a:t>
            </a:r>
            <a:r>
              <a:rPr lang="en-US" altLang="en-US" sz="800" dirty="0" err="1"/>
              <a:t>buf</a:t>
            </a:r>
            <a:r>
              <a:rPr lang="en-US" altLang="en-US" sz="800" dirty="0"/>
              <a:t>[MAXBUF];</a:t>
            </a:r>
          </a:p>
          <a:p>
            <a:pPr>
              <a:lnSpc>
                <a:spcPct val="80000"/>
              </a:lnSpc>
              <a:buFont typeface="Wingdings" pitchFamily="2" charset="2"/>
              <a:buAutoNum type="arabicPeriod"/>
            </a:pPr>
            <a:r>
              <a:rPr lang="en-US" altLang="ko-KR" sz="800" dirty="0"/>
              <a:t> </a:t>
            </a:r>
            <a:endParaRPr lang="en-US" altLang="en-US" sz="800" dirty="0"/>
          </a:p>
          <a:p>
            <a:pPr>
              <a:lnSpc>
                <a:spcPct val="80000"/>
              </a:lnSpc>
              <a:buFont typeface="Wingdings" pitchFamily="2" charset="2"/>
              <a:buAutoNum type="arabicPeriod"/>
            </a:pPr>
            <a:r>
              <a:rPr lang="en-US" altLang="en-US" sz="800" dirty="0"/>
              <a:t>	</a:t>
            </a:r>
            <a:r>
              <a:rPr lang="en-US" altLang="en-US" sz="800" dirty="0" err="1"/>
              <a:t>strcpy</a:t>
            </a:r>
            <a:r>
              <a:rPr lang="en-US" altLang="en-US" sz="800" dirty="0"/>
              <a:t>(</a:t>
            </a:r>
            <a:r>
              <a:rPr lang="en-US" altLang="en-US" sz="800" dirty="0" err="1"/>
              <a:t>buf</a:t>
            </a:r>
            <a:r>
              <a:rPr lang="en-US" altLang="en-US" sz="800" dirty="0"/>
              <a:t>, "I miss you already!");</a:t>
            </a:r>
          </a:p>
          <a:p>
            <a:pPr>
              <a:lnSpc>
                <a:spcPct val="80000"/>
              </a:lnSpc>
              <a:buFont typeface="Wingdings" pitchFamily="2" charset="2"/>
              <a:buAutoNum type="arabicPeriod"/>
            </a:pPr>
            <a:r>
              <a:rPr lang="en-US" altLang="ko-KR" sz="800" dirty="0"/>
              <a:t> </a:t>
            </a:r>
            <a:endParaRPr lang="en-US" altLang="en-US" sz="800" dirty="0"/>
          </a:p>
          <a:p>
            <a:pPr>
              <a:lnSpc>
                <a:spcPct val="80000"/>
              </a:lnSpc>
              <a:buFont typeface="Wingdings" pitchFamily="2" charset="2"/>
              <a:buAutoNum type="arabicPeriod"/>
            </a:pPr>
            <a:r>
              <a:rPr lang="en-US" altLang="ko-KR" sz="800" dirty="0"/>
              <a:t> </a:t>
            </a:r>
            <a:r>
              <a:rPr lang="en-US" altLang="en-US" sz="800" dirty="0"/>
              <a:t>	/* </a:t>
            </a:r>
            <a:r>
              <a:rPr lang="en-US" altLang="en-US" sz="800" dirty="0" err="1"/>
              <a:t>소켓을</a:t>
            </a:r>
            <a:r>
              <a:rPr lang="en-US" altLang="en-US" sz="800" dirty="0"/>
              <a:t> </a:t>
            </a:r>
            <a:r>
              <a:rPr lang="en-US" altLang="en-US" sz="800" dirty="0" err="1"/>
              <a:t>생성한다</a:t>
            </a:r>
            <a:r>
              <a:rPr lang="en-US" altLang="en-US" sz="800" dirty="0"/>
              <a:t> */</a:t>
            </a:r>
          </a:p>
          <a:p>
            <a:pPr>
              <a:lnSpc>
                <a:spcPct val="80000"/>
              </a:lnSpc>
              <a:buFont typeface="Wingdings" pitchFamily="2" charset="2"/>
              <a:buAutoNum type="arabicPeriod"/>
            </a:pPr>
            <a:r>
              <a:rPr lang="en-US" altLang="en-US" sz="800" dirty="0"/>
              <a:t>	if ((</a:t>
            </a:r>
            <a:r>
              <a:rPr lang="en-US" altLang="en-US" sz="800" dirty="0" err="1"/>
              <a:t>ssock</a:t>
            </a:r>
            <a:r>
              <a:rPr lang="en-US" altLang="en-US" sz="800" dirty="0"/>
              <a:t> = socket(AF_INET, SOCK_DGRAM, IPPROTO_UDP)) &lt; 0) {</a:t>
            </a:r>
          </a:p>
          <a:p>
            <a:pPr>
              <a:lnSpc>
                <a:spcPct val="80000"/>
              </a:lnSpc>
              <a:buFont typeface="Wingdings" pitchFamily="2" charset="2"/>
              <a:buAutoNum type="arabicPeriod"/>
            </a:pPr>
            <a:r>
              <a:rPr lang="en-US" altLang="en-US" sz="800" dirty="0"/>
              <a:t>		</a:t>
            </a:r>
            <a:r>
              <a:rPr lang="en-US" altLang="en-US" sz="800" dirty="0" err="1"/>
              <a:t>perror</a:t>
            </a:r>
            <a:r>
              <a:rPr lang="en-US" altLang="en-US" sz="800" dirty="0"/>
              <a:t>("socket error : ");</a:t>
            </a:r>
          </a:p>
          <a:p>
            <a:pPr>
              <a:lnSpc>
                <a:spcPct val="80000"/>
              </a:lnSpc>
              <a:buFont typeface="Wingdings" pitchFamily="2" charset="2"/>
              <a:buAutoNum type="arabicPeriod"/>
            </a:pPr>
            <a:r>
              <a:rPr lang="en-US" altLang="en-US" sz="800" dirty="0"/>
              <a:t>		exit(1);</a:t>
            </a:r>
          </a:p>
          <a:p>
            <a:pPr>
              <a:lnSpc>
                <a:spcPct val="80000"/>
              </a:lnSpc>
              <a:buFont typeface="Wingdings" pitchFamily="2" charset="2"/>
              <a:buAutoNum type="arabicPeriod"/>
            </a:pPr>
            <a:r>
              <a:rPr lang="en-US" altLang="en-US" sz="800" dirty="0"/>
              <a:t>	}</a:t>
            </a:r>
          </a:p>
          <a:p>
            <a:pPr>
              <a:lnSpc>
                <a:spcPct val="80000"/>
              </a:lnSpc>
              <a:buFont typeface="Wingdings" pitchFamily="2" charset="2"/>
              <a:buAutoNum type="arabicPeriod"/>
            </a:pPr>
            <a:r>
              <a:rPr lang="en-US" altLang="ko-KR" sz="800" dirty="0"/>
              <a:t> </a:t>
            </a:r>
            <a:endParaRPr lang="en-US" altLang="en-US" sz="800" dirty="0"/>
          </a:p>
          <a:p>
            <a:pPr>
              <a:lnSpc>
                <a:spcPct val="80000"/>
              </a:lnSpc>
              <a:buFont typeface="Wingdings" pitchFamily="2" charset="2"/>
              <a:buAutoNum type="arabicPeriod"/>
            </a:pPr>
            <a:r>
              <a:rPr lang="en-US" altLang="en-US" sz="800" dirty="0"/>
              <a:t>	/* </a:t>
            </a:r>
            <a:r>
              <a:rPr lang="en-US" altLang="en-US" sz="800" dirty="0" err="1"/>
              <a:t>서버에</a:t>
            </a:r>
            <a:r>
              <a:rPr lang="en-US" altLang="en-US" sz="800" dirty="0"/>
              <a:t> </a:t>
            </a:r>
            <a:r>
              <a:rPr lang="en-US" altLang="en-US" sz="800" dirty="0" err="1"/>
              <a:t>연결하기</a:t>
            </a:r>
            <a:r>
              <a:rPr lang="en-US" altLang="en-US" sz="800" dirty="0"/>
              <a:t> </a:t>
            </a:r>
            <a:r>
              <a:rPr lang="en-US" altLang="en-US" sz="800" dirty="0" err="1"/>
              <a:t>위한</a:t>
            </a:r>
            <a:r>
              <a:rPr lang="en-US" altLang="en-US" sz="800" dirty="0"/>
              <a:t> </a:t>
            </a:r>
            <a:r>
              <a:rPr lang="en-US" altLang="en-US" sz="800" dirty="0" err="1"/>
              <a:t>서버</a:t>
            </a:r>
            <a:r>
              <a:rPr lang="en-US" altLang="en-US" sz="800" dirty="0"/>
              <a:t> </a:t>
            </a:r>
            <a:r>
              <a:rPr lang="en-US" altLang="en-US" sz="800" dirty="0" err="1"/>
              <a:t>주소</a:t>
            </a:r>
            <a:r>
              <a:rPr lang="en-US" altLang="en-US" sz="800" dirty="0"/>
              <a:t> </a:t>
            </a:r>
            <a:r>
              <a:rPr lang="en-US" altLang="en-US" sz="800" dirty="0" err="1"/>
              <a:t>옵션을</a:t>
            </a:r>
            <a:r>
              <a:rPr lang="en-US" altLang="en-US" sz="800" dirty="0"/>
              <a:t> </a:t>
            </a:r>
            <a:r>
              <a:rPr lang="en-US" altLang="en-US" sz="800" dirty="0" err="1"/>
              <a:t>결정</a:t>
            </a:r>
            <a:r>
              <a:rPr lang="en-US" altLang="en-US" sz="800" dirty="0"/>
              <a:t> */</a:t>
            </a:r>
          </a:p>
          <a:p>
            <a:pPr>
              <a:lnSpc>
                <a:spcPct val="80000"/>
              </a:lnSpc>
              <a:buFont typeface="Wingdings" pitchFamily="2" charset="2"/>
              <a:buAutoNum type="arabicPeriod"/>
            </a:pPr>
            <a:r>
              <a:rPr lang="en-US" altLang="en-US" sz="800" dirty="0"/>
              <a:t>	</a:t>
            </a:r>
            <a:r>
              <a:rPr lang="en-US" altLang="en-US" sz="800" dirty="0" err="1"/>
              <a:t>memset</a:t>
            </a:r>
            <a:r>
              <a:rPr lang="en-US" altLang="en-US" sz="800" dirty="0"/>
              <a:t>(&amp;server_addr,0, </a:t>
            </a:r>
            <a:r>
              <a:rPr lang="en-US" altLang="en-US" sz="800" dirty="0" err="1"/>
              <a:t>sizeof</a:t>
            </a:r>
            <a:r>
              <a:rPr lang="en-US" altLang="en-US" sz="800" dirty="0"/>
              <a:t>(</a:t>
            </a:r>
            <a:r>
              <a:rPr lang="en-US" altLang="en-US" sz="800" dirty="0" err="1"/>
              <a:t>server_addr</a:t>
            </a:r>
            <a:r>
              <a:rPr lang="en-US" altLang="en-US" sz="800" dirty="0"/>
              <a:t>));</a:t>
            </a:r>
          </a:p>
          <a:p>
            <a:pPr>
              <a:lnSpc>
                <a:spcPct val="80000"/>
              </a:lnSpc>
              <a:buFont typeface="Wingdings" pitchFamily="2" charset="2"/>
              <a:buAutoNum type="arabicPeriod"/>
            </a:pPr>
            <a:r>
              <a:rPr lang="en-US" altLang="en-US" sz="800" dirty="0"/>
              <a:t>	</a:t>
            </a:r>
            <a:r>
              <a:rPr lang="en-US" altLang="en-US" sz="800" dirty="0" err="1"/>
              <a:t>server_addr.sin_family</a:t>
            </a:r>
            <a:r>
              <a:rPr lang="en-US" altLang="en-US" sz="800" dirty="0"/>
              <a:t> 	= AF_INET;</a:t>
            </a:r>
          </a:p>
          <a:p>
            <a:pPr>
              <a:lnSpc>
                <a:spcPct val="80000"/>
              </a:lnSpc>
              <a:buFont typeface="Wingdings" pitchFamily="2" charset="2"/>
              <a:buAutoNum type="arabicPeriod"/>
            </a:pPr>
            <a:r>
              <a:rPr lang="en-US" altLang="en-US" sz="800" dirty="0"/>
              <a:t>	</a:t>
            </a:r>
            <a:r>
              <a:rPr lang="en-US" altLang="en-US" sz="800" dirty="0" err="1"/>
              <a:t>server_addr.sin_addr.s_addr</a:t>
            </a:r>
            <a:r>
              <a:rPr lang="en-US" altLang="en-US" sz="800" dirty="0"/>
              <a:t> = </a:t>
            </a:r>
            <a:r>
              <a:rPr lang="en-US" altLang="en-US" sz="800" dirty="0" err="1"/>
              <a:t>inet_addr</a:t>
            </a:r>
            <a:r>
              <a:rPr lang="en-US" altLang="en-US" sz="800" dirty="0"/>
              <a:t>("127.0.0.1");</a:t>
            </a:r>
          </a:p>
          <a:p>
            <a:pPr>
              <a:lnSpc>
                <a:spcPct val="80000"/>
              </a:lnSpc>
              <a:buFont typeface="Wingdings" pitchFamily="2" charset="2"/>
              <a:buAutoNum type="arabicPeriod"/>
            </a:pPr>
            <a:r>
              <a:rPr lang="en-US" altLang="en-US" sz="800" dirty="0"/>
              <a:t>	</a:t>
            </a:r>
            <a:r>
              <a:rPr lang="en-US" altLang="en-US" sz="800" dirty="0" err="1"/>
              <a:t>server_addr.sin_port</a:t>
            </a:r>
            <a:r>
              <a:rPr lang="en-US" altLang="en-US" sz="800" dirty="0"/>
              <a:t> 	= </a:t>
            </a:r>
            <a:r>
              <a:rPr lang="en-US" altLang="en-US" sz="800" dirty="0" err="1"/>
              <a:t>htons</a:t>
            </a:r>
            <a:r>
              <a:rPr lang="en-US" altLang="en-US" sz="800" dirty="0"/>
              <a:t>(3317);</a:t>
            </a:r>
          </a:p>
          <a:p>
            <a:pPr>
              <a:lnSpc>
                <a:spcPct val="80000"/>
              </a:lnSpc>
              <a:buFont typeface="Wingdings" pitchFamily="2" charset="2"/>
              <a:buAutoNum type="arabicPeriod"/>
            </a:pPr>
            <a:r>
              <a:rPr lang="en-US" altLang="ko-KR" sz="800" dirty="0"/>
              <a:t> </a:t>
            </a:r>
            <a:endParaRPr lang="en-US" altLang="en-US" sz="800" dirty="0"/>
          </a:p>
          <a:p>
            <a:pPr>
              <a:lnSpc>
                <a:spcPct val="80000"/>
              </a:lnSpc>
              <a:buFont typeface="Wingdings" pitchFamily="2" charset="2"/>
              <a:buAutoNum type="arabicPeriod"/>
            </a:pPr>
            <a:r>
              <a:rPr lang="en-US" altLang="en-US" sz="800" dirty="0"/>
              <a:t>	/* </a:t>
            </a:r>
            <a:r>
              <a:rPr lang="en-US" altLang="en-US" sz="800" dirty="0" err="1"/>
              <a:t>UDP로</a:t>
            </a:r>
            <a:r>
              <a:rPr lang="en-US" altLang="en-US" sz="800" dirty="0"/>
              <a:t> </a:t>
            </a:r>
            <a:r>
              <a:rPr lang="en-US" altLang="en-US" sz="800" dirty="0" err="1"/>
              <a:t>데이터를</a:t>
            </a:r>
            <a:r>
              <a:rPr lang="en-US" altLang="en-US" sz="800" dirty="0"/>
              <a:t> </a:t>
            </a:r>
            <a:r>
              <a:rPr lang="en-US" altLang="en-US" sz="800" dirty="0" err="1"/>
              <a:t>전송한다</a:t>
            </a:r>
            <a:r>
              <a:rPr lang="en-US" altLang="en-US" sz="800" dirty="0"/>
              <a:t> */</a:t>
            </a:r>
          </a:p>
          <a:p>
            <a:pPr>
              <a:lnSpc>
                <a:spcPct val="80000"/>
              </a:lnSpc>
              <a:buFont typeface="Wingdings" pitchFamily="2" charset="2"/>
              <a:buAutoNum type="arabicPeriod"/>
            </a:pPr>
            <a:r>
              <a:rPr lang="en-US" altLang="en-US" sz="800" dirty="0"/>
              <a:t>	</a:t>
            </a:r>
            <a:r>
              <a:rPr lang="en-US" altLang="en-US" sz="800" dirty="0" err="1"/>
              <a:t>sendto</a:t>
            </a:r>
            <a:r>
              <a:rPr lang="en-US" altLang="en-US" sz="800" dirty="0"/>
              <a:t>(</a:t>
            </a:r>
            <a:r>
              <a:rPr lang="en-US" altLang="en-US" sz="800" dirty="0" err="1"/>
              <a:t>ssock</a:t>
            </a:r>
            <a:r>
              <a:rPr lang="en-US" altLang="en-US" sz="800" dirty="0"/>
              <a:t>, (void*)</a:t>
            </a:r>
            <a:r>
              <a:rPr lang="en-US" altLang="en-US" sz="800" dirty="0" err="1"/>
              <a:t>buf</a:t>
            </a:r>
            <a:r>
              <a:rPr lang="en-US" altLang="en-US" sz="800" dirty="0"/>
              <a:t>, MAXBUF, 0, (</a:t>
            </a:r>
            <a:r>
              <a:rPr lang="en-US" altLang="en-US" sz="800" dirty="0" err="1"/>
              <a:t>struct</a:t>
            </a:r>
            <a:r>
              <a:rPr lang="en-US" altLang="en-US" sz="800" dirty="0"/>
              <a:t> </a:t>
            </a:r>
            <a:r>
              <a:rPr lang="en-US" altLang="en-US" sz="800" dirty="0" err="1"/>
              <a:t>sockaddr</a:t>
            </a:r>
            <a:r>
              <a:rPr lang="en-US" altLang="en-US" sz="800" dirty="0"/>
              <a:t>*)&amp;</a:t>
            </a:r>
            <a:r>
              <a:rPr lang="en-US" altLang="en-US" sz="800" dirty="0" err="1"/>
              <a:t>server_addr</a:t>
            </a:r>
            <a:endParaRPr lang="en-US" altLang="en-US" sz="800" dirty="0"/>
          </a:p>
          <a:p>
            <a:pPr>
              <a:lnSpc>
                <a:spcPct val="80000"/>
              </a:lnSpc>
              <a:buFont typeface="Wingdings" pitchFamily="2" charset="2"/>
              <a:buAutoNum type="arabicPeriod"/>
            </a:pPr>
            <a:r>
              <a:rPr lang="en-US" altLang="en-US" sz="800" dirty="0"/>
              <a:t>                                                          , </a:t>
            </a:r>
            <a:r>
              <a:rPr lang="en-US" altLang="en-US" sz="800" dirty="0" err="1"/>
              <a:t>sizeof</a:t>
            </a:r>
            <a:r>
              <a:rPr lang="en-US" altLang="en-US" sz="800" dirty="0"/>
              <a:t>(</a:t>
            </a:r>
            <a:r>
              <a:rPr lang="en-US" altLang="en-US" sz="800" dirty="0" err="1"/>
              <a:t>server_addr</a:t>
            </a:r>
            <a:r>
              <a:rPr lang="en-US" altLang="en-US" sz="800" dirty="0"/>
              <a:t>));</a:t>
            </a:r>
          </a:p>
          <a:p>
            <a:pPr>
              <a:lnSpc>
                <a:spcPct val="80000"/>
              </a:lnSpc>
              <a:buFont typeface="Wingdings" pitchFamily="2" charset="2"/>
              <a:buAutoNum type="arabicPeriod"/>
            </a:pPr>
            <a:r>
              <a:rPr lang="en-US" altLang="en-US" sz="800" dirty="0"/>
              <a:t>	</a:t>
            </a:r>
            <a:r>
              <a:rPr lang="en-US" altLang="en-US" sz="800" dirty="0" err="1"/>
              <a:t>printf</a:t>
            </a:r>
            <a:r>
              <a:rPr lang="en-US" altLang="en-US" sz="800" dirty="0"/>
              <a:t>("Send message : %s\n", </a:t>
            </a:r>
            <a:r>
              <a:rPr lang="en-US" altLang="en-US" sz="800" dirty="0" err="1"/>
              <a:t>buf</a:t>
            </a:r>
            <a:r>
              <a:rPr lang="en-US" altLang="en-US" sz="800" dirty="0"/>
              <a:t>);</a:t>
            </a:r>
          </a:p>
          <a:p>
            <a:pPr>
              <a:lnSpc>
                <a:spcPct val="80000"/>
              </a:lnSpc>
              <a:buFont typeface="Wingdings" pitchFamily="2" charset="2"/>
              <a:buAutoNum type="arabicPeriod"/>
            </a:pPr>
            <a:r>
              <a:rPr lang="en-US" altLang="ko-KR" sz="800" dirty="0"/>
              <a:t> 	</a:t>
            </a:r>
            <a:r>
              <a:rPr lang="en-US" altLang="ko-KR" sz="800" dirty="0" err="1"/>
              <a:t>clen</a:t>
            </a:r>
            <a:r>
              <a:rPr lang="en-US" altLang="ko-KR" sz="800" dirty="0"/>
              <a:t> = </a:t>
            </a:r>
            <a:r>
              <a:rPr lang="en-US" altLang="ko-KR" sz="800" dirty="0" err="1"/>
              <a:t>sizeof</a:t>
            </a:r>
            <a:r>
              <a:rPr lang="en-US" altLang="ko-KR" sz="800" dirty="0"/>
              <a:t>(</a:t>
            </a:r>
            <a:r>
              <a:rPr lang="en-US" altLang="ko-KR" sz="800" dirty="0" err="1"/>
              <a:t>client_addr</a:t>
            </a:r>
            <a:r>
              <a:rPr lang="en-US" altLang="ko-KR" sz="800" dirty="0"/>
              <a:t>);</a:t>
            </a:r>
            <a:endParaRPr lang="en-US" altLang="en-US" sz="800" dirty="0"/>
          </a:p>
          <a:p>
            <a:pPr>
              <a:lnSpc>
                <a:spcPct val="80000"/>
              </a:lnSpc>
              <a:buFont typeface="Wingdings" pitchFamily="2" charset="2"/>
              <a:buAutoNum type="arabicPeriod"/>
            </a:pPr>
            <a:r>
              <a:rPr lang="en-US" altLang="en-US" sz="800" dirty="0"/>
              <a:t>	/* </a:t>
            </a:r>
            <a:r>
              <a:rPr lang="en-US" altLang="en-US" sz="800" dirty="0" err="1"/>
              <a:t>UDP로</a:t>
            </a:r>
            <a:r>
              <a:rPr lang="en-US" altLang="en-US" sz="800" dirty="0"/>
              <a:t> </a:t>
            </a:r>
            <a:r>
              <a:rPr lang="en-US" altLang="en-US" sz="800" dirty="0" err="1"/>
              <a:t>데이터를</a:t>
            </a:r>
            <a:r>
              <a:rPr lang="en-US" altLang="en-US" sz="800" dirty="0"/>
              <a:t> </a:t>
            </a:r>
            <a:r>
              <a:rPr lang="en-US" altLang="en-US" sz="800" dirty="0" err="1"/>
              <a:t>수신한다</a:t>
            </a:r>
            <a:r>
              <a:rPr lang="en-US" altLang="en-US" sz="800" dirty="0"/>
              <a:t> */</a:t>
            </a:r>
          </a:p>
          <a:p>
            <a:pPr>
              <a:lnSpc>
                <a:spcPct val="80000"/>
              </a:lnSpc>
              <a:buFont typeface="Wingdings" pitchFamily="2" charset="2"/>
              <a:buAutoNum type="arabicPeriod"/>
            </a:pPr>
            <a:r>
              <a:rPr lang="en-US" altLang="en-US" sz="800" dirty="0"/>
              <a:t>	</a:t>
            </a:r>
            <a:r>
              <a:rPr lang="en-US" altLang="en-US" sz="800" dirty="0" err="1"/>
              <a:t>recvfrom</a:t>
            </a:r>
            <a:r>
              <a:rPr lang="en-US" altLang="en-US" sz="800" dirty="0"/>
              <a:t>(</a:t>
            </a:r>
            <a:r>
              <a:rPr lang="en-US" altLang="en-US" sz="800" dirty="0" err="1"/>
              <a:t>ssock</a:t>
            </a:r>
            <a:r>
              <a:rPr lang="en-US" altLang="en-US" sz="800" dirty="0"/>
              <a:t>, (void *)</a:t>
            </a:r>
            <a:r>
              <a:rPr lang="en-US" altLang="en-US" sz="800" dirty="0" err="1"/>
              <a:t>buf</a:t>
            </a:r>
            <a:r>
              <a:rPr lang="en-US" altLang="en-US" sz="800" dirty="0"/>
              <a:t>, MAXBUF, 0, (</a:t>
            </a:r>
            <a:r>
              <a:rPr lang="en-US" altLang="en-US" sz="800" dirty="0" err="1"/>
              <a:t>struct</a:t>
            </a:r>
            <a:r>
              <a:rPr lang="en-US" altLang="en-US" sz="800" dirty="0"/>
              <a:t> </a:t>
            </a:r>
            <a:r>
              <a:rPr lang="en-US" altLang="en-US" sz="800" dirty="0" err="1"/>
              <a:t>sockaddr</a:t>
            </a:r>
            <a:r>
              <a:rPr lang="en-US" altLang="en-US" sz="800" dirty="0"/>
              <a:t>*)&amp;</a:t>
            </a:r>
            <a:r>
              <a:rPr lang="en-US" altLang="en-US" sz="800" dirty="0" err="1"/>
              <a:t>client_addr</a:t>
            </a:r>
            <a:endParaRPr lang="en-US" altLang="en-US" sz="800" dirty="0"/>
          </a:p>
          <a:p>
            <a:pPr>
              <a:lnSpc>
                <a:spcPct val="80000"/>
              </a:lnSpc>
              <a:buFont typeface="Wingdings" pitchFamily="2" charset="2"/>
              <a:buAutoNum type="arabicPeriod"/>
            </a:pPr>
            <a:r>
              <a:rPr lang="en-US" altLang="en-US" sz="800" dirty="0"/>
              <a:t>                                                                       , &amp;</a:t>
            </a:r>
            <a:r>
              <a:rPr lang="en-US" altLang="en-US" sz="800" dirty="0" err="1"/>
              <a:t>clen</a:t>
            </a:r>
            <a:r>
              <a:rPr lang="en-US" altLang="en-US" sz="800" dirty="0"/>
              <a:t>);</a:t>
            </a:r>
          </a:p>
          <a:p>
            <a:pPr>
              <a:lnSpc>
                <a:spcPct val="80000"/>
              </a:lnSpc>
              <a:buFont typeface="Wingdings" pitchFamily="2" charset="2"/>
              <a:buAutoNum type="arabicPeriod"/>
            </a:pPr>
            <a:r>
              <a:rPr lang="en-US" altLang="en-US" sz="800" dirty="0"/>
              <a:t>	</a:t>
            </a:r>
            <a:r>
              <a:rPr lang="en-US" altLang="en-US" sz="800" dirty="0" err="1"/>
              <a:t>printf</a:t>
            </a:r>
            <a:r>
              <a:rPr lang="en-US" altLang="en-US" sz="800" dirty="0"/>
              <a:t>("Receive message : %s\n", </a:t>
            </a:r>
            <a:r>
              <a:rPr lang="en-US" altLang="en-US" sz="800" dirty="0" err="1"/>
              <a:t>buf</a:t>
            </a:r>
            <a:r>
              <a:rPr lang="en-US" altLang="en-US" sz="800" dirty="0"/>
              <a:t>);</a:t>
            </a:r>
          </a:p>
          <a:p>
            <a:pPr>
              <a:lnSpc>
                <a:spcPct val="80000"/>
              </a:lnSpc>
              <a:buFont typeface="Wingdings" pitchFamily="2" charset="2"/>
              <a:buAutoNum type="arabicPeriod"/>
            </a:pPr>
            <a:r>
              <a:rPr lang="en-US" altLang="en-US" sz="800" dirty="0"/>
              <a:t>	</a:t>
            </a:r>
          </a:p>
          <a:p>
            <a:pPr>
              <a:lnSpc>
                <a:spcPct val="80000"/>
              </a:lnSpc>
              <a:buFont typeface="Wingdings" pitchFamily="2" charset="2"/>
              <a:buAutoNum type="arabicPeriod"/>
            </a:pPr>
            <a:r>
              <a:rPr lang="en-US" altLang="en-US" sz="800" dirty="0"/>
              <a:t>	close(</a:t>
            </a:r>
            <a:r>
              <a:rPr lang="en-US" altLang="en-US" sz="800" dirty="0" err="1"/>
              <a:t>ssock</a:t>
            </a:r>
            <a:r>
              <a:rPr lang="en-US" altLang="en-US" sz="800" dirty="0"/>
              <a:t>);</a:t>
            </a:r>
          </a:p>
          <a:p>
            <a:pPr>
              <a:lnSpc>
                <a:spcPct val="80000"/>
              </a:lnSpc>
              <a:buFont typeface="Wingdings" pitchFamily="2" charset="2"/>
              <a:buAutoNum type="arabicPeriod"/>
            </a:pPr>
            <a:r>
              <a:rPr lang="en-US" altLang="ko-KR" sz="800" dirty="0"/>
              <a:t> </a:t>
            </a:r>
            <a:endParaRPr lang="en-US" altLang="en-US" sz="800" dirty="0"/>
          </a:p>
          <a:p>
            <a:pPr>
              <a:lnSpc>
                <a:spcPct val="80000"/>
              </a:lnSpc>
              <a:buFont typeface="Wingdings" pitchFamily="2" charset="2"/>
              <a:buAutoNum type="arabicPeriod"/>
            </a:pPr>
            <a:r>
              <a:rPr lang="en-US" altLang="en-US" sz="800" dirty="0"/>
              <a:t>	return 0;</a:t>
            </a:r>
          </a:p>
          <a:p>
            <a:pPr>
              <a:lnSpc>
                <a:spcPct val="80000"/>
              </a:lnSpc>
              <a:buFont typeface="Wingdings" pitchFamily="2" charset="2"/>
              <a:buAutoNum type="arabicPeriod"/>
            </a:pPr>
            <a:r>
              <a:rPr lang="en-US" altLang="en-US" sz="800" dirty="0"/>
              <a:t>}</a:t>
            </a:r>
          </a:p>
          <a:p>
            <a:pPr>
              <a:lnSpc>
                <a:spcPct val="80000"/>
              </a:lnSpc>
              <a:buFont typeface="Wingdings" pitchFamily="2" charset="2"/>
              <a:buAutoNum type="arabicPeriod"/>
            </a:pPr>
            <a:r>
              <a:rPr lang="en-US" altLang="ko-KR" sz="800" dirty="0"/>
              <a:t>   </a:t>
            </a:r>
            <a:endParaRPr lang="ko-KR" altLang="en-US" sz="800" dirty="0"/>
          </a:p>
        </p:txBody>
      </p:sp>
      <p:sp>
        <p:nvSpPr>
          <p:cNvPr id="560133" name="Rectangle 5"/>
          <p:cNvSpPr>
            <a:spLocks noChangeArrowheads="1"/>
          </p:cNvSpPr>
          <p:nvPr/>
        </p:nvSpPr>
        <p:spPr bwMode="auto">
          <a:xfrm>
            <a:off x="4643438" y="1412875"/>
            <a:ext cx="4176712" cy="5113338"/>
          </a:xfrm>
          <a:prstGeom prst="rect">
            <a:avLst/>
          </a:prstGeom>
          <a:noFill/>
          <a:ln w="9525">
            <a:noFill/>
            <a:miter lim="800000"/>
            <a:headEnd/>
            <a:tailEnd/>
          </a:ln>
        </p:spPr>
        <p:txBody>
          <a:bodyPr/>
          <a:lstStyle/>
          <a:p>
            <a:pPr marL="457200" indent="-457200" algn="l">
              <a:buFont typeface="Wingdings" pitchFamily="2" charset="2"/>
              <a:buBlip>
                <a:blip r:embed="rId2"/>
              </a:buBlip>
            </a:pPr>
            <a:endParaRPr lang="ko-KR" altLang="en-US" sz="1200" b="0">
              <a:latin typeface="Tahom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562179" name="Rectangle 3"/>
          <p:cNvSpPr>
            <a:spLocks noGrp="1" noChangeArrowheads="1"/>
          </p:cNvSpPr>
          <p:nvPr>
            <p:ph type="title"/>
          </p:nvPr>
        </p:nvSpPr>
        <p:spPr/>
        <p:txBody>
          <a:bodyPr/>
          <a:lstStyle/>
          <a:p>
            <a:r>
              <a:rPr lang="en-US" altLang="ko-KR"/>
              <a:t>UDP </a:t>
            </a:r>
            <a:r>
              <a:rPr lang="ko-KR" altLang="en-US"/>
              <a:t>클라이언트 프로그램 구현</a:t>
            </a:r>
          </a:p>
        </p:txBody>
      </p:sp>
      <p:sp>
        <p:nvSpPr>
          <p:cNvPr id="562180" name="Rectangle 4"/>
          <p:cNvSpPr>
            <a:spLocks noGrp="1" noChangeArrowheads="1"/>
          </p:cNvSpPr>
          <p:nvPr>
            <p:ph type="body" idx="1"/>
          </p:nvPr>
        </p:nvSpPr>
        <p:spPr>
          <a:xfrm>
            <a:off x="323850" y="1341438"/>
            <a:ext cx="8424863" cy="5113337"/>
          </a:xfrm>
        </p:spPr>
        <p:txBody>
          <a:bodyPr/>
          <a:lstStyle/>
          <a:p>
            <a:r>
              <a:rPr lang="en-US" altLang="ko-KR" dirty="0"/>
              <a:t>1</a:t>
            </a:r>
            <a:r>
              <a:rPr lang="ko-KR" altLang="en-US" dirty="0"/>
              <a:t>행 </a:t>
            </a:r>
            <a:r>
              <a:rPr lang="en-US" altLang="ko-KR" dirty="0"/>
              <a:t>– 7</a:t>
            </a:r>
            <a:r>
              <a:rPr lang="ko-KR" altLang="en-US" dirty="0"/>
              <a:t>행</a:t>
            </a:r>
            <a:r>
              <a:rPr lang="en-US" altLang="ko-KR" dirty="0"/>
              <a:t>: </a:t>
            </a:r>
            <a:r>
              <a:rPr lang="ko-KR" altLang="en-US" dirty="0"/>
              <a:t>헤더추가</a:t>
            </a:r>
          </a:p>
          <a:p>
            <a:r>
              <a:rPr lang="en-US" altLang="ko-KR" dirty="0"/>
              <a:t>9</a:t>
            </a:r>
            <a:r>
              <a:rPr lang="ko-KR" altLang="en-US" dirty="0"/>
              <a:t>행</a:t>
            </a:r>
            <a:r>
              <a:rPr lang="en-US" altLang="ko-KR" dirty="0"/>
              <a:t>: </a:t>
            </a:r>
            <a:r>
              <a:rPr lang="ko-KR" altLang="en-US" dirty="0"/>
              <a:t>최대 버퍼 수</a:t>
            </a:r>
          </a:p>
          <a:p>
            <a:r>
              <a:rPr lang="en-US" altLang="ko-KR" dirty="0"/>
              <a:t>11 – 18</a:t>
            </a:r>
            <a:r>
              <a:rPr lang="ko-KR" altLang="en-US" dirty="0"/>
              <a:t>행 </a:t>
            </a:r>
            <a:r>
              <a:rPr lang="en-US" altLang="ko-KR" dirty="0"/>
              <a:t>: </a:t>
            </a:r>
            <a:r>
              <a:rPr lang="ko-KR" altLang="en-US" dirty="0"/>
              <a:t>필요 변수 선언 및 버퍼에 </a:t>
            </a:r>
            <a:r>
              <a:rPr lang="en-US" altLang="ko-KR" dirty="0"/>
              <a:t>‘…’ </a:t>
            </a:r>
            <a:r>
              <a:rPr lang="ko-KR" altLang="en-US" dirty="0"/>
              <a:t>문자 복사</a:t>
            </a:r>
          </a:p>
          <a:p>
            <a:r>
              <a:rPr lang="en-US" altLang="ko-KR" dirty="0"/>
              <a:t>20 – 24</a:t>
            </a:r>
            <a:r>
              <a:rPr lang="ko-KR" altLang="en-US" dirty="0"/>
              <a:t>행</a:t>
            </a:r>
            <a:r>
              <a:rPr lang="en-US" altLang="ko-KR" dirty="0"/>
              <a:t>: </a:t>
            </a:r>
            <a:r>
              <a:rPr lang="ko-KR" altLang="en-US" dirty="0"/>
              <a:t>소켓생성</a:t>
            </a:r>
          </a:p>
          <a:p>
            <a:r>
              <a:rPr lang="en-US" altLang="ko-KR" dirty="0"/>
              <a:t>26 - 30</a:t>
            </a:r>
            <a:r>
              <a:rPr lang="ko-KR" altLang="en-US" dirty="0"/>
              <a:t>행</a:t>
            </a:r>
            <a:r>
              <a:rPr lang="en-US" altLang="ko-KR" dirty="0"/>
              <a:t>: </a:t>
            </a:r>
            <a:r>
              <a:rPr lang="ko-KR" altLang="en-US" dirty="0"/>
              <a:t>연결 서버 정보</a:t>
            </a:r>
          </a:p>
          <a:p>
            <a:r>
              <a:rPr lang="en-US" altLang="ko-KR" dirty="0"/>
              <a:t>33 – 35</a:t>
            </a:r>
            <a:r>
              <a:rPr lang="ko-KR" altLang="en-US" dirty="0"/>
              <a:t>행</a:t>
            </a:r>
            <a:r>
              <a:rPr lang="en-US" altLang="ko-KR" dirty="0"/>
              <a:t>: </a:t>
            </a:r>
            <a:r>
              <a:rPr lang="ko-KR" altLang="en-US" dirty="0"/>
              <a:t>서버에 데이터 전송 및 화면 출력</a:t>
            </a:r>
          </a:p>
          <a:p>
            <a:r>
              <a:rPr lang="en-US" altLang="ko-KR" dirty="0"/>
              <a:t>37 – 40</a:t>
            </a:r>
            <a:r>
              <a:rPr lang="ko-KR" altLang="en-US" dirty="0"/>
              <a:t>행</a:t>
            </a:r>
            <a:r>
              <a:rPr lang="en-US" altLang="ko-KR" dirty="0"/>
              <a:t>: </a:t>
            </a:r>
            <a:r>
              <a:rPr lang="ko-KR" altLang="en-US" dirty="0"/>
              <a:t>서버에서 데이터를 받고 화면에 출력</a:t>
            </a:r>
          </a:p>
          <a:p>
            <a:r>
              <a:rPr lang="en-US" altLang="ko-KR" dirty="0"/>
              <a:t>42</a:t>
            </a:r>
            <a:r>
              <a:rPr lang="ko-KR" altLang="en-US" dirty="0"/>
              <a:t>행</a:t>
            </a:r>
            <a:r>
              <a:rPr lang="en-US" altLang="ko-KR" dirty="0"/>
              <a:t>: </a:t>
            </a:r>
            <a:r>
              <a:rPr lang="ko-KR" altLang="en-US" dirty="0"/>
              <a:t>클라이언트 소켓 종료</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581635" name="Rectangle 3"/>
          <p:cNvSpPr>
            <a:spLocks noGrp="1" noChangeArrowheads="1"/>
          </p:cNvSpPr>
          <p:nvPr>
            <p:ph type="title"/>
          </p:nvPr>
        </p:nvSpPr>
        <p:spPr/>
        <p:txBody>
          <a:bodyPr/>
          <a:lstStyle/>
          <a:p>
            <a:r>
              <a:rPr lang="ko-KR" altLang="en-US"/>
              <a:t>소켓함수 </a:t>
            </a:r>
          </a:p>
        </p:txBody>
      </p:sp>
      <p:sp>
        <p:nvSpPr>
          <p:cNvPr id="581636" name="Rectangle 4"/>
          <p:cNvSpPr>
            <a:spLocks noGrp="1" noChangeArrowheads="1"/>
          </p:cNvSpPr>
          <p:nvPr>
            <p:ph type="body" idx="1"/>
          </p:nvPr>
        </p:nvSpPr>
        <p:spPr>
          <a:xfrm>
            <a:off x="323850" y="1341438"/>
            <a:ext cx="8424863" cy="5113337"/>
          </a:xfrm>
        </p:spPr>
        <p:txBody>
          <a:bodyPr>
            <a:normAutofit lnSpcReduction="10000"/>
          </a:bodyPr>
          <a:lstStyle/>
          <a:p>
            <a:r>
              <a:rPr lang="ko-KR" altLang="en-US" dirty="0"/>
              <a:t>소켓함수</a:t>
            </a:r>
          </a:p>
          <a:p>
            <a:pPr lvl="1"/>
            <a:r>
              <a:rPr lang="ko-KR" altLang="en-US" dirty="0"/>
              <a:t>필요 </a:t>
            </a:r>
            <a:r>
              <a:rPr lang="ko-KR" altLang="en-US" dirty="0" err="1"/>
              <a:t>헤더화일</a:t>
            </a:r>
            <a:endParaRPr lang="ko-KR" altLang="en-US" dirty="0"/>
          </a:p>
          <a:p>
            <a:pPr lvl="2"/>
            <a:r>
              <a:rPr lang="en-US" altLang="ko-KR" dirty="0"/>
              <a:t>&lt;sys/</a:t>
            </a:r>
            <a:r>
              <a:rPr lang="en-US" altLang="ko-KR" dirty="0" err="1"/>
              <a:t>types.h</a:t>
            </a:r>
            <a:r>
              <a:rPr lang="en-US" altLang="ko-KR" dirty="0"/>
              <a:t>&gt;, &lt;sys/</a:t>
            </a:r>
            <a:r>
              <a:rPr lang="en-US" altLang="ko-KR" dirty="0" err="1"/>
              <a:t>socket.h</a:t>
            </a:r>
            <a:r>
              <a:rPr lang="en-US" altLang="ko-KR" dirty="0"/>
              <a:t>&gt;</a:t>
            </a:r>
          </a:p>
          <a:p>
            <a:pPr lvl="1"/>
            <a:r>
              <a:rPr lang="en-US" altLang="ko-KR" dirty="0" err="1"/>
              <a:t>int</a:t>
            </a:r>
            <a:r>
              <a:rPr lang="en-US" altLang="ko-KR" dirty="0"/>
              <a:t> socket (</a:t>
            </a:r>
            <a:r>
              <a:rPr lang="en-US" altLang="ko-KR" dirty="0" err="1"/>
              <a:t>int</a:t>
            </a:r>
            <a:r>
              <a:rPr lang="en-US" altLang="ko-KR" dirty="0"/>
              <a:t> domain, </a:t>
            </a:r>
            <a:r>
              <a:rPr lang="en-US" altLang="ko-KR" dirty="0" err="1"/>
              <a:t>int</a:t>
            </a:r>
            <a:r>
              <a:rPr lang="en-US" altLang="ko-KR" dirty="0"/>
              <a:t> type, </a:t>
            </a:r>
            <a:r>
              <a:rPr lang="en-US" altLang="ko-KR" dirty="0" err="1"/>
              <a:t>int</a:t>
            </a:r>
            <a:r>
              <a:rPr lang="en-US" altLang="ko-KR" dirty="0"/>
              <a:t> protocol)</a:t>
            </a:r>
          </a:p>
          <a:p>
            <a:pPr lvl="2"/>
            <a:r>
              <a:rPr lang="ko-KR" altLang="en-US" dirty="0"/>
              <a:t>소켓 생성 후 소켓 지정번호</a:t>
            </a:r>
            <a:r>
              <a:rPr lang="en-US" altLang="ko-KR" dirty="0"/>
              <a:t>(socket descriptor) return</a:t>
            </a:r>
          </a:p>
          <a:p>
            <a:pPr lvl="2"/>
            <a:r>
              <a:rPr lang="en-US" altLang="ko-KR" dirty="0"/>
              <a:t>Domain – </a:t>
            </a:r>
            <a:r>
              <a:rPr lang="ko-KR" altLang="en-US" dirty="0"/>
              <a:t>통신도메인을 의미하는데</a:t>
            </a:r>
            <a:r>
              <a:rPr lang="en-US" altLang="ko-KR" dirty="0"/>
              <a:t>, </a:t>
            </a:r>
            <a:r>
              <a:rPr lang="ko-KR" altLang="en-US" dirty="0"/>
              <a:t>즉 사용하고자 하는 네트워크 종류 지정</a:t>
            </a:r>
            <a:r>
              <a:rPr lang="en-US" altLang="ko-KR" dirty="0"/>
              <a:t>(</a:t>
            </a:r>
            <a:r>
              <a:rPr lang="ko-KR" altLang="en-US" dirty="0"/>
              <a:t>노벨의 </a:t>
            </a:r>
            <a:r>
              <a:rPr lang="en-US" altLang="ko-KR" dirty="0" err="1"/>
              <a:t>ipx</a:t>
            </a:r>
            <a:r>
              <a:rPr lang="en-US" altLang="ko-KR" dirty="0"/>
              <a:t>, </a:t>
            </a:r>
            <a:r>
              <a:rPr lang="en-US" altLang="ko-KR" dirty="0" err="1"/>
              <a:t>atm</a:t>
            </a:r>
            <a:r>
              <a:rPr lang="en-US" altLang="ko-KR" dirty="0"/>
              <a:t>, x.25, ipv6, </a:t>
            </a:r>
            <a:r>
              <a:rPr lang="en-US" altLang="ko-KR" dirty="0" err="1"/>
              <a:t>tcp</a:t>
            </a:r>
            <a:r>
              <a:rPr lang="en-US" altLang="ko-KR" dirty="0"/>
              <a:t>/</a:t>
            </a:r>
            <a:r>
              <a:rPr lang="en-US" altLang="ko-KR" dirty="0" err="1"/>
              <a:t>ip</a:t>
            </a:r>
            <a:r>
              <a:rPr lang="en-US" altLang="ko-KR" dirty="0"/>
              <a:t>), </a:t>
            </a:r>
            <a:r>
              <a:rPr lang="ko-KR" altLang="en-US" dirty="0"/>
              <a:t>각 도메인을 </a:t>
            </a:r>
            <a:r>
              <a:rPr lang="en-US" altLang="ko-KR" dirty="0"/>
              <a:t>PF(Protocol Family)</a:t>
            </a:r>
            <a:r>
              <a:rPr lang="ko-KR" altLang="en-US" dirty="0"/>
              <a:t>로 시작하는 </a:t>
            </a:r>
            <a:r>
              <a:rPr lang="en-US" altLang="ko-KR" dirty="0"/>
              <a:t>prefix </a:t>
            </a:r>
            <a:r>
              <a:rPr lang="ko-KR" altLang="en-US" dirty="0"/>
              <a:t>사용</a:t>
            </a:r>
          </a:p>
          <a:p>
            <a:pPr lvl="3"/>
            <a:r>
              <a:rPr lang="ko-KR" altLang="en-US" dirty="0" err="1"/>
              <a:t>리눅스에서</a:t>
            </a:r>
            <a:r>
              <a:rPr lang="ko-KR" altLang="en-US" dirty="0"/>
              <a:t> 사용하는 </a:t>
            </a:r>
            <a:r>
              <a:rPr lang="en-US" altLang="ko-KR" dirty="0" err="1"/>
              <a:t>pf</a:t>
            </a:r>
            <a:r>
              <a:rPr lang="en-US" altLang="ko-KR" dirty="0"/>
              <a:t> (PF_INET : </a:t>
            </a:r>
            <a:r>
              <a:rPr lang="ko-KR" altLang="en-US" dirty="0"/>
              <a:t>인터넷프로토콜</a:t>
            </a:r>
            <a:r>
              <a:rPr lang="en-US" altLang="ko-KR" dirty="0"/>
              <a:t>, PF_INET6 : IPv6, PF_UNIX : </a:t>
            </a:r>
            <a:r>
              <a:rPr lang="ko-KR" altLang="en-US" dirty="0"/>
              <a:t>유닉스 프로세스간의 통신을 위한 유닉스도메인 소켓</a:t>
            </a:r>
            <a:r>
              <a:rPr lang="en-US" altLang="ko-KR" dirty="0"/>
              <a:t>, </a:t>
            </a:r>
            <a:r>
              <a:rPr lang="ko-KR" altLang="en-US" dirty="0"/>
              <a:t>등</a:t>
            </a:r>
            <a:r>
              <a:rPr lang="en-US" altLang="ko-KR" dirty="0"/>
              <a:t>)</a:t>
            </a:r>
          </a:p>
          <a:p>
            <a:pPr lvl="3"/>
            <a:r>
              <a:rPr lang="ko-KR" altLang="en-US" dirty="0"/>
              <a:t>현재 </a:t>
            </a:r>
            <a:r>
              <a:rPr lang="ko-KR" altLang="en-US" dirty="0" err="1"/>
              <a:t>리눅스에서</a:t>
            </a:r>
            <a:r>
              <a:rPr lang="ko-KR" altLang="en-US" dirty="0"/>
              <a:t> </a:t>
            </a:r>
            <a:r>
              <a:rPr lang="en-US" altLang="ko-KR" dirty="0"/>
              <a:t>PF </a:t>
            </a:r>
            <a:r>
              <a:rPr lang="ko-KR" altLang="en-US" dirty="0"/>
              <a:t>와 </a:t>
            </a:r>
            <a:r>
              <a:rPr lang="en-US" altLang="ko-KR" dirty="0"/>
              <a:t>AF(Address Family)</a:t>
            </a:r>
            <a:r>
              <a:rPr lang="ko-KR" altLang="en-US" dirty="0"/>
              <a:t>를 혼동하여 사용 중</a:t>
            </a:r>
          </a:p>
          <a:p>
            <a:pPr lvl="2"/>
            <a:r>
              <a:rPr lang="en-US" altLang="ko-KR" dirty="0">
                <a:solidFill>
                  <a:srgbClr val="FF0000"/>
                </a:solidFill>
              </a:rPr>
              <a:t>Type – </a:t>
            </a:r>
            <a:r>
              <a:rPr lang="ko-KR" altLang="en-US" dirty="0">
                <a:solidFill>
                  <a:srgbClr val="FF0000"/>
                </a:solidFill>
              </a:rPr>
              <a:t>소켓의 연결형식을 지정 </a:t>
            </a:r>
          </a:p>
          <a:p>
            <a:pPr lvl="3"/>
            <a:r>
              <a:rPr lang="en-US" altLang="ko-KR" dirty="0" err="1">
                <a:solidFill>
                  <a:srgbClr val="FF0000"/>
                </a:solidFill>
              </a:rPr>
              <a:t>sock_stream</a:t>
            </a:r>
            <a:r>
              <a:rPr lang="en-US" altLang="ko-KR" dirty="0">
                <a:solidFill>
                  <a:srgbClr val="FF0000"/>
                </a:solidFill>
              </a:rPr>
              <a:t>, </a:t>
            </a:r>
            <a:r>
              <a:rPr lang="en-US" altLang="ko-KR" dirty="0" err="1">
                <a:solidFill>
                  <a:srgbClr val="FF0000"/>
                </a:solidFill>
              </a:rPr>
              <a:t>sock_dgram</a:t>
            </a:r>
            <a:r>
              <a:rPr lang="en-US" altLang="ko-KR" dirty="0">
                <a:solidFill>
                  <a:srgbClr val="FF0000"/>
                </a:solidFill>
              </a:rPr>
              <a:t>, </a:t>
            </a:r>
            <a:r>
              <a:rPr lang="en-US" altLang="ko-KR" dirty="0" err="1">
                <a:solidFill>
                  <a:srgbClr val="FF0000"/>
                </a:solidFill>
              </a:rPr>
              <a:t>sock_raw</a:t>
            </a:r>
            <a:endParaRPr lang="en-US" altLang="ko-KR" dirty="0">
              <a:solidFill>
                <a:srgbClr val="FF0000"/>
              </a:solidFill>
            </a:endParaRPr>
          </a:p>
          <a:p>
            <a:pPr lvl="3"/>
            <a:r>
              <a:rPr lang="en-US" altLang="ko-KR" dirty="0"/>
              <a:t>Stream – </a:t>
            </a:r>
            <a:r>
              <a:rPr lang="en-US" altLang="ko-KR" dirty="0" err="1"/>
              <a:t>tcp</a:t>
            </a:r>
            <a:r>
              <a:rPr lang="en-US" altLang="ko-KR" dirty="0"/>
              <a:t>, </a:t>
            </a:r>
            <a:r>
              <a:rPr lang="en-US" altLang="ko-KR" dirty="0" err="1"/>
              <a:t>dgram</a:t>
            </a:r>
            <a:r>
              <a:rPr lang="en-US" altLang="ko-KR" dirty="0"/>
              <a:t> – </a:t>
            </a:r>
            <a:r>
              <a:rPr lang="en-US" altLang="ko-KR" dirty="0" err="1"/>
              <a:t>udp</a:t>
            </a:r>
            <a:r>
              <a:rPr lang="en-US" altLang="ko-KR" dirty="0"/>
              <a:t>, raw – </a:t>
            </a:r>
            <a:r>
              <a:rPr lang="ko-KR" altLang="en-US" dirty="0"/>
              <a:t>사용자가 직접 헤더를 만들어 보냄</a:t>
            </a:r>
          </a:p>
          <a:p>
            <a:pPr lvl="3"/>
            <a:r>
              <a:rPr lang="en-US" altLang="ko-KR" dirty="0"/>
              <a:t>Raw </a:t>
            </a:r>
            <a:r>
              <a:rPr lang="ko-KR" altLang="en-US" dirty="0"/>
              <a:t>예 </a:t>
            </a:r>
            <a:r>
              <a:rPr lang="en-US" altLang="ko-KR" dirty="0"/>
              <a:t>– IP </a:t>
            </a:r>
            <a:r>
              <a:rPr lang="ko-KR" altLang="en-US" dirty="0"/>
              <a:t>주소를 부여하지 않고 특정 네트워크 내부에서만 통신하는 프로그램 작성시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582659" name="Rectangle 3"/>
          <p:cNvSpPr>
            <a:spLocks noGrp="1" noChangeArrowheads="1"/>
          </p:cNvSpPr>
          <p:nvPr>
            <p:ph type="title"/>
          </p:nvPr>
        </p:nvSpPr>
        <p:spPr/>
        <p:txBody>
          <a:bodyPr/>
          <a:lstStyle/>
          <a:p>
            <a:r>
              <a:rPr lang="en-US" altLang="ko-KR"/>
              <a:t>struct sockaddr_in</a:t>
            </a:r>
            <a:endParaRPr lang="ko-KR" altLang="en-US"/>
          </a:p>
        </p:txBody>
      </p:sp>
      <p:sp>
        <p:nvSpPr>
          <p:cNvPr id="582660" name="Rectangle 4"/>
          <p:cNvSpPr>
            <a:spLocks noGrp="1" noChangeArrowheads="1"/>
          </p:cNvSpPr>
          <p:nvPr>
            <p:ph type="body" idx="1"/>
          </p:nvPr>
        </p:nvSpPr>
        <p:spPr>
          <a:xfrm>
            <a:off x="323850" y="1341438"/>
            <a:ext cx="8424863" cy="5113337"/>
          </a:xfrm>
        </p:spPr>
        <p:txBody>
          <a:bodyPr/>
          <a:lstStyle/>
          <a:p>
            <a:pPr marL="457200" indent="-457200"/>
            <a:r>
              <a:rPr lang="en-US" altLang="ko-KR" dirty="0" err="1"/>
              <a:t>struct</a:t>
            </a:r>
            <a:r>
              <a:rPr lang="en-US" altLang="ko-KR" dirty="0"/>
              <a:t> </a:t>
            </a:r>
            <a:r>
              <a:rPr lang="en-US" altLang="ko-KR" dirty="0" err="1"/>
              <a:t>sockaddr_in</a:t>
            </a:r>
            <a:r>
              <a:rPr lang="en-US" altLang="ko-KR" dirty="0"/>
              <a:t> </a:t>
            </a:r>
            <a:r>
              <a:rPr lang="en-US" altLang="ko-KR" dirty="0" err="1"/>
              <a:t>server_addr</a:t>
            </a:r>
            <a:r>
              <a:rPr lang="en-US" altLang="ko-KR" dirty="0"/>
              <a:t>;</a:t>
            </a:r>
          </a:p>
          <a:p>
            <a:pPr marL="838200" lvl="1" indent="-381000"/>
            <a:r>
              <a:rPr lang="ko-KR" altLang="en-US" dirty="0" smtClean="0"/>
              <a:t>소켓관련 인터넷 주소를 구성하는 </a:t>
            </a:r>
            <a:r>
              <a:rPr lang="ko-KR" altLang="en-US" dirty="0"/>
              <a:t>구조체</a:t>
            </a:r>
          </a:p>
          <a:p>
            <a:pPr marL="838200" lvl="1" indent="-381000"/>
            <a:r>
              <a:rPr lang="en-US" altLang="ko-KR" dirty="0" err="1"/>
              <a:t>s</a:t>
            </a:r>
            <a:r>
              <a:rPr lang="en-US" altLang="ko-KR" dirty="0" err="1" smtClean="0"/>
              <a:t>truct</a:t>
            </a:r>
            <a:r>
              <a:rPr lang="en-US" altLang="ko-KR" dirty="0" smtClean="0"/>
              <a:t> </a:t>
            </a:r>
            <a:r>
              <a:rPr lang="en-US" altLang="ko-KR" dirty="0" err="1"/>
              <a:t>sockaddr_in</a:t>
            </a:r>
            <a:r>
              <a:rPr lang="en-US" altLang="ko-KR" dirty="0"/>
              <a:t>  {</a:t>
            </a:r>
          </a:p>
          <a:p>
            <a:pPr marL="1257300" lvl="2" indent="-342900">
              <a:buFontTx/>
              <a:buNone/>
            </a:pPr>
            <a:r>
              <a:rPr lang="en-US" altLang="ko-KR" dirty="0" err="1"/>
              <a:t>sa_family_t</a:t>
            </a:r>
            <a:r>
              <a:rPr lang="en-US" altLang="ko-KR" dirty="0"/>
              <a:t> </a:t>
            </a:r>
            <a:r>
              <a:rPr lang="en-US" altLang="ko-KR" dirty="0" err="1"/>
              <a:t>sin_family</a:t>
            </a:r>
            <a:r>
              <a:rPr lang="en-US" altLang="ko-KR" dirty="0"/>
              <a:t>; /* </a:t>
            </a:r>
            <a:r>
              <a:rPr lang="ko-KR" altLang="en-US" dirty="0"/>
              <a:t>주소 패밀리 *</a:t>
            </a:r>
            <a:r>
              <a:rPr lang="en-US" altLang="ko-KR" dirty="0"/>
              <a:t>/</a:t>
            </a:r>
          </a:p>
          <a:p>
            <a:pPr marL="1257300" lvl="2" indent="-342900">
              <a:buFontTx/>
              <a:buNone/>
            </a:pPr>
            <a:r>
              <a:rPr lang="en-US" altLang="ko-KR" dirty="0" smtClean="0"/>
              <a:t>unsigned </a:t>
            </a:r>
            <a:r>
              <a:rPr lang="en-US" altLang="ko-KR" dirty="0"/>
              <a:t>short </a:t>
            </a:r>
            <a:r>
              <a:rPr lang="en-US" altLang="ko-KR" dirty="0" err="1"/>
              <a:t>int</a:t>
            </a:r>
            <a:r>
              <a:rPr lang="en-US" altLang="ko-KR" dirty="0"/>
              <a:t> </a:t>
            </a:r>
            <a:r>
              <a:rPr lang="en-US" altLang="ko-KR" dirty="0" err="1"/>
              <a:t>sin_port</a:t>
            </a:r>
            <a:r>
              <a:rPr lang="en-US" altLang="ko-KR" dirty="0"/>
              <a:t>; /* </a:t>
            </a:r>
            <a:r>
              <a:rPr lang="ko-KR" altLang="en-US" dirty="0"/>
              <a:t>포트번호 *</a:t>
            </a:r>
            <a:r>
              <a:rPr lang="en-US" altLang="ko-KR" dirty="0"/>
              <a:t>/</a:t>
            </a:r>
          </a:p>
          <a:p>
            <a:pPr marL="1257300" lvl="2" indent="-342900">
              <a:buFontTx/>
              <a:buNone/>
            </a:pPr>
            <a:r>
              <a:rPr lang="en-US" altLang="ko-KR" dirty="0" err="1"/>
              <a:t>s</a:t>
            </a:r>
            <a:r>
              <a:rPr lang="en-US" altLang="ko-KR" dirty="0" err="1" smtClean="0"/>
              <a:t>truct</a:t>
            </a:r>
            <a:r>
              <a:rPr lang="en-US" altLang="ko-KR" dirty="0" smtClean="0"/>
              <a:t> </a:t>
            </a:r>
            <a:r>
              <a:rPr lang="en-US" altLang="ko-KR" dirty="0" err="1"/>
              <a:t>in_addr</a:t>
            </a:r>
            <a:r>
              <a:rPr lang="en-US" altLang="ko-KR" dirty="0"/>
              <a:t> </a:t>
            </a:r>
            <a:r>
              <a:rPr lang="en-US" altLang="ko-KR" dirty="0" err="1"/>
              <a:t>sin_addr</a:t>
            </a:r>
            <a:r>
              <a:rPr lang="en-US" altLang="ko-KR" dirty="0"/>
              <a:t>; /* IP </a:t>
            </a:r>
            <a:r>
              <a:rPr lang="ko-KR" altLang="en-US" dirty="0"/>
              <a:t>주소 *</a:t>
            </a:r>
            <a:r>
              <a:rPr lang="en-US" altLang="ko-KR" dirty="0"/>
              <a:t>/</a:t>
            </a:r>
          </a:p>
          <a:p>
            <a:pPr marL="1257300" lvl="2" indent="-342900">
              <a:buFontTx/>
              <a:buNone/>
            </a:pPr>
            <a:r>
              <a:rPr lang="en-US" altLang="ko-KR" dirty="0"/>
              <a:t>u</a:t>
            </a:r>
            <a:r>
              <a:rPr lang="en-US" altLang="ko-KR" dirty="0" smtClean="0"/>
              <a:t>nsigned </a:t>
            </a:r>
            <a:r>
              <a:rPr lang="en-US" altLang="ko-KR" dirty="0"/>
              <a:t>char _pad[_</a:t>
            </a:r>
            <a:r>
              <a:rPr lang="en-US" altLang="ko-KR" dirty="0" err="1"/>
              <a:t>sock_size_sizeof</a:t>
            </a:r>
            <a:r>
              <a:rPr lang="en-US" altLang="ko-KR" dirty="0"/>
              <a:t>(short </a:t>
            </a:r>
            <a:r>
              <a:rPr lang="en-US" altLang="ko-KR" dirty="0" err="1"/>
              <a:t>int</a:t>
            </a:r>
            <a:r>
              <a:rPr lang="en-US" altLang="ko-KR" dirty="0"/>
              <a:t>) – size of(unsigned </a:t>
            </a:r>
            <a:r>
              <a:rPr lang="en-US" altLang="ko-KR" dirty="0" err="1"/>
              <a:t>short_int</a:t>
            </a:r>
            <a:r>
              <a:rPr lang="en-US" altLang="ko-KR" dirty="0"/>
              <a:t>) – </a:t>
            </a:r>
            <a:r>
              <a:rPr lang="en-US" altLang="ko-KR" dirty="0" err="1"/>
              <a:t>sizeof</a:t>
            </a:r>
            <a:r>
              <a:rPr lang="en-US" altLang="ko-KR" dirty="0"/>
              <a:t>(</a:t>
            </a:r>
            <a:r>
              <a:rPr lang="en-US" altLang="ko-KR" dirty="0" err="1"/>
              <a:t>struct</a:t>
            </a:r>
            <a:r>
              <a:rPr lang="en-US" altLang="ko-KR" dirty="0"/>
              <a:t> </a:t>
            </a:r>
            <a:r>
              <a:rPr lang="en-US" altLang="ko-KR" dirty="0" err="1"/>
              <a:t>in_addr</a:t>
            </a:r>
            <a:r>
              <a:rPr lang="en-US" altLang="ko-KR" dirty="0"/>
              <a:t>)];</a:t>
            </a:r>
          </a:p>
          <a:p>
            <a:pPr marL="1257300" lvl="2" indent="-342900">
              <a:buFontTx/>
              <a:buNone/>
            </a:pPr>
            <a:r>
              <a:rPr lang="en-US" altLang="ko-KR" sz="2000" dirty="0"/>
              <a:t>};</a:t>
            </a:r>
          </a:p>
          <a:p>
            <a:pPr marL="1257300" lvl="2" indent="-342900">
              <a:buFontTx/>
              <a:buNone/>
            </a:pPr>
            <a:endParaRPr lang="en-US" altLang="ko-KR" sz="2000" dirty="0"/>
          </a:p>
          <a:p>
            <a:pPr marL="1257300" lvl="2" indent="-342900">
              <a:buFontTx/>
              <a:buNone/>
            </a:pPr>
            <a:endParaRPr lang="en-US" altLang="ko-KR"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Socket</a:t>
            </a:r>
            <a:r>
              <a:rPr lang="ko-KR" altLang="en-US" dirty="0" smtClean="0"/>
              <a:t> </a:t>
            </a:r>
            <a:r>
              <a:rPr lang="en-US" altLang="ko-KR" dirty="0" smtClean="0"/>
              <a:t>address structure (user to kernel)</a:t>
            </a:r>
            <a:br>
              <a:rPr lang="en-US" altLang="ko-KR" dirty="0" smtClean="0"/>
            </a:br>
            <a:r>
              <a:rPr lang="en-US" altLang="ko-KR" dirty="0" smtClean="0"/>
              <a:t>bind, connect, </a:t>
            </a:r>
            <a:r>
              <a:rPr lang="en-US" altLang="ko-KR" dirty="0" err="1" smtClean="0"/>
              <a:t>sendto</a:t>
            </a:r>
            <a:endParaRPr lang="ko-KR" altLang="en-US" dirty="0"/>
          </a:p>
        </p:txBody>
      </p:sp>
      <p:sp>
        <p:nvSpPr>
          <p:cNvPr id="4" name="직사각형 3"/>
          <p:cNvSpPr/>
          <p:nvPr/>
        </p:nvSpPr>
        <p:spPr>
          <a:xfrm>
            <a:off x="1357290" y="1857364"/>
            <a:ext cx="3286148" cy="20717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dirty="0"/>
          </a:p>
        </p:txBody>
      </p:sp>
      <p:sp>
        <p:nvSpPr>
          <p:cNvPr id="5" name="직사각형 4"/>
          <p:cNvSpPr/>
          <p:nvPr/>
        </p:nvSpPr>
        <p:spPr>
          <a:xfrm>
            <a:off x="1428728" y="4786322"/>
            <a:ext cx="3214710" cy="12144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smtClean="0"/>
              <a:t>kernel</a:t>
            </a:r>
            <a:endParaRPr lang="ko-KR" altLang="en-US" dirty="0"/>
          </a:p>
        </p:txBody>
      </p:sp>
      <p:cxnSp>
        <p:nvCxnSpPr>
          <p:cNvPr id="7" name="직선 화살표 연결선 6"/>
          <p:cNvCxnSpPr>
            <a:stCxn id="10" idx="2"/>
          </p:cNvCxnSpPr>
          <p:nvPr/>
        </p:nvCxnSpPr>
        <p:spPr>
          <a:xfrm rot="5400000">
            <a:off x="2821769" y="4321975"/>
            <a:ext cx="192882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직선 화살표 연결선 8"/>
          <p:cNvCxnSpPr>
            <a:stCxn id="11" idx="2"/>
          </p:cNvCxnSpPr>
          <p:nvPr/>
        </p:nvCxnSpPr>
        <p:spPr>
          <a:xfrm rot="5400000">
            <a:off x="1321571" y="4321975"/>
            <a:ext cx="192882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직사각형 9"/>
          <p:cNvSpPr/>
          <p:nvPr/>
        </p:nvSpPr>
        <p:spPr>
          <a:xfrm>
            <a:off x="3071802" y="2285992"/>
            <a:ext cx="1428760" cy="10715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smtClean="0"/>
              <a:t>Socket address structure</a:t>
            </a:r>
            <a:endParaRPr lang="ko-KR" altLang="en-US" dirty="0"/>
          </a:p>
        </p:txBody>
      </p:sp>
      <p:sp>
        <p:nvSpPr>
          <p:cNvPr id="11" name="직사각형 10"/>
          <p:cNvSpPr/>
          <p:nvPr/>
        </p:nvSpPr>
        <p:spPr>
          <a:xfrm>
            <a:off x="1571604" y="2285992"/>
            <a:ext cx="1428760" cy="10715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smtClean="0"/>
              <a:t>length</a:t>
            </a:r>
            <a:endParaRPr lang="ko-KR" altLang="en-US" dirty="0"/>
          </a:p>
        </p:txBody>
      </p:sp>
      <p:sp>
        <p:nvSpPr>
          <p:cNvPr id="13" name="TextBox 12"/>
          <p:cNvSpPr txBox="1"/>
          <p:nvPr/>
        </p:nvSpPr>
        <p:spPr>
          <a:xfrm>
            <a:off x="1571604" y="3429000"/>
            <a:ext cx="827214" cy="369332"/>
          </a:xfrm>
          <a:prstGeom prst="rect">
            <a:avLst/>
          </a:prstGeom>
          <a:noFill/>
        </p:spPr>
        <p:txBody>
          <a:bodyPr wrap="none" rtlCol="0">
            <a:spAutoFit/>
          </a:bodyPr>
          <a:lstStyle/>
          <a:p>
            <a:r>
              <a:rPr lang="en-US" altLang="ko-KR" dirty="0" smtClean="0"/>
              <a:t>Value </a:t>
            </a:r>
            <a:endParaRPr lang="ko-KR" altLang="en-US" dirty="0"/>
          </a:p>
        </p:txBody>
      </p:sp>
      <p:sp>
        <p:nvSpPr>
          <p:cNvPr id="15" name="TextBox 14"/>
          <p:cNvSpPr txBox="1"/>
          <p:nvPr/>
        </p:nvSpPr>
        <p:spPr>
          <a:xfrm>
            <a:off x="1571604" y="1928802"/>
            <a:ext cx="535724" cy="369332"/>
          </a:xfrm>
          <a:prstGeom prst="rect">
            <a:avLst/>
          </a:prstGeom>
          <a:noFill/>
        </p:spPr>
        <p:txBody>
          <a:bodyPr wrap="none" rtlCol="0">
            <a:spAutoFit/>
          </a:bodyPr>
          <a:lstStyle/>
          <a:p>
            <a:r>
              <a:rPr lang="en-US" altLang="ko-KR" dirty="0" err="1" smtClean="0"/>
              <a:t>int</a:t>
            </a:r>
            <a:r>
              <a:rPr lang="en-US" altLang="ko-KR" dirty="0" smtClean="0"/>
              <a:t> </a:t>
            </a:r>
            <a:endParaRPr lang="ko-KR" altLang="en-US" dirty="0"/>
          </a:p>
        </p:txBody>
      </p:sp>
      <p:sp>
        <p:nvSpPr>
          <p:cNvPr id="18" name="TextBox 17"/>
          <p:cNvSpPr txBox="1"/>
          <p:nvPr/>
        </p:nvSpPr>
        <p:spPr>
          <a:xfrm>
            <a:off x="3714744" y="4143380"/>
            <a:ext cx="1933093" cy="369332"/>
          </a:xfrm>
          <a:prstGeom prst="rect">
            <a:avLst/>
          </a:prstGeom>
          <a:noFill/>
        </p:spPr>
        <p:txBody>
          <a:bodyPr wrap="none" rtlCol="0">
            <a:spAutoFit/>
          </a:bodyPr>
          <a:lstStyle/>
          <a:p>
            <a:r>
              <a:rPr lang="en-US" altLang="ko-KR" dirty="0" smtClean="0"/>
              <a:t>Protocol address</a:t>
            </a:r>
            <a:endParaRPr lang="ko-KR" altLang="en-US" dirty="0"/>
          </a:p>
        </p:txBody>
      </p:sp>
      <p:sp>
        <p:nvSpPr>
          <p:cNvPr id="19" name="TextBox 18"/>
          <p:cNvSpPr txBox="1"/>
          <p:nvPr/>
        </p:nvSpPr>
        <p:spPr>
          <a:xfrm>
            <a:off x="2285984" y="1571612"/>
            <a:ext cx="1511889" cy="369332"/>
          </a:xfrm>
          <a:prstGeom prst="rect">
            <a:avLst/>
          </a:prstGeom>
          <a:noFill/>
        </p:spPr>
        <p:txBody>
          <a:bodyPr wrap="none" rtlCol="0">
            <a:spAutoFit/>
          </a:bodyPr>
          <a:lstStyle/>
          <a:p>
            <a:r>
              <a:rPr lang="en-US" altLang="ko-KR" dirty="0" smtClean="0"/>
              <a:t>User Process</a:t>
            </a:r>
            <a:endParaRPr lang="ko-KR"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74637"/>
            <a:ext cx="9144000" cy="988679"/>
          </a:xfrm>
        </p:spPr>
        <p:txBody>
          <a:bodyPr>
            <a:normAutofit fontScale="90000"/>
          </a:bodyPr>
          <a:lstStyle/>
          <a:p>
            <a:r>
              <a:rPr lang="en-US" altLang="ko-KR" dirty="0" smtClean="0"/>
              <a:t>Socket</a:t>
            </a:r>
            <a:r>
              <a:rPr lang="ko-KR" altLang="en-US" dirty="0" smtClean="0"/>
              <a:t> </a:t>
            </a:r>
            <a:r>
              <a:rPr lang="en-US" altLang="ko-KR" dirty="0" smtClean="0"/>
              <a:t>address structure (kernel to user)</a:t>
            </a:r>
            <a:br>
              <a:rPr lang="en-US" altLang="ko-KR" dirty="0" smtClean="0"/>
            </a:br>
            <a:r>
              <a:rPr lang="en-US" altLang="ko-KR" dirty="0" smtClean="0"/>
              <a:t>accept, </a:t>
            </a:r>
            <a:r>
              <a:rPr lang="en-US" altLang="ko-KR" dirty="0" err="1" smtClean="0"/>
              <a:t>recvfrom</a:t>
            </a:r>
            <a:r>
              <a:rPr lang="en-US" altLang="ko-KR" dirty="0" smtClean="0"/>
              <a:t>, </a:t>
            </a:r>
            <a:r>
              <a:rPr lang="en-US" altLang="ko-KR" dirty="0" err="1" smtClean="0"/>
              <a:t>getsockname</a:t>
            </a:r>
            <a:r>
              <a:rPr lang="en-US" altLang="ko-KR" dirty="0" smtClean="0"/>
              <a:t>, </a:t>
            </a:r>
            <a:r>
              <a:rPr lang="en-US" altLang="ko-KR" dirty="0" err="1" smtClean="0"/>
              <a:t>getpeername</a:t>
            </a:r>
            <a:endParaRPr lang="ko-KR" altLang="en-US" dirty="0"/>
          </a:p>
        </p:txBody>
      </p:sp>
      <p:sp>
        <p:nvSpPr>
          <p:cNvPr id="4" name="직사각형 3"/>
          <p:cNvSpPr/>
          <p:nvPr/>
        </p:nvSpPr>
        <p:spPr>
          <a:xfrm>
            <a:off x="1357290" y="1857364"/>
            <a:ext cx="3286148" cy="20717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dirty="0"/>
          </a:p>
        </p:txBody>
      </p:sp>
      <p:sp>
        <p:nvSpPr>
          <p:cNvPr id="5" name="직사각형 4"/>
          <p:cNvSpPr/>
          <p:nvPr/>
        </p:nvSpPr>
        <p:spPr>
          <a:xfrm>
            <a:off x="1428728" y="4786322"/>
            <a:ext cx="3214710" cy="12144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smtClean="0"/>
              <a:t>kernel</a:t>
            </a:r>
            <a:endParaRPr lang="ko-KR" altLang="en-US" dirty="0"/>
          </a:p>
        </p:txBody>
      </p:sp>
      <p:cxnSp>
        <p:nvCxnSpPr>
          <p:cNvPr id="9" name="직선 화살표 연결선 8"/>
          <p:cNvCxnSpPr/>
          <p:nvPr/>
        </p:nvCxnSpPr>
        <p:spPr>
          <a:xfrm rot="5400000">
            <a:off x="1036613" y="4321181"/>
            <a:ext cx="192882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직사각형 9"/>
          <p:cNvSpPr/>
          <p:nvPr/>
        </p:nvSpPr>
        <p:spPr>
          <a:xfrm>
            <a:off x="3071802" y="2285992"/>
            <a:ext cx="1428760" cy="10715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smtClean="0"/>
              <a:t>Socket address structure</a:t>
            </a:r>
            <a:endParaRPr lang="ko-KR" altLang="en-US" dirty="0"/>
          </a:p>
        </p:txBody>
      </p:sp>
      <p:sp>
        <p:nvSpPr>
          <p:cNvPr id="11" name="직사각형 10"/>
          <p:cNvSpPr/>
          <p:nvPr/>
        </p:nvSpPr>
        <p:spPr>
          <a:xfrm>
            <a:off x="1571604" y="2285992"/>
            <a:ext cx="1428760" cy="10715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smtClean="0"/>
              <a:t>length</a:t>
            </a:r>
            <a:endParaRPr lang="ko-KR" altLang="en-US" dirty="0"/>
          </a:p>
        </p:txBody>
      </p:sp>
      <p:sp>
        <p:nvSpPr>
          <p:cNvPr id="13" name="TextBox 12"/>
          <p:cNvSpPr txBox="1"/>
          <p:nvPr/>
        </p:nvSpPr>
        <p:spPr>
          <a:xfrm>
            <a:off x="1315894" y="3500438"/>
            <a:ext cx="827214" cy="369332"/>
          </a:xfrm>
          <a:prstGeom prst="rect">
            <a:avLst/>
          </a:prstGeom>
          <a:noFill/>
        </p:spPr>
        <p:txBody>
          <a:bodyPr wrap="none" rtlCol="0">
            <a:spAutoFit/>
          </a:bodyPr>
          <a:lstStyle/>
          <a:p>
            <a:r>
              <a:rPr lang="en-US" altLang="ko-KR" dirty="0" smtClean="0"/>
              <a:t>Value </a:t>
            </a:r>
            <a:endParaRPr lang="ko-KR" altLang="en-US" dirty="0"/>
          </a:p>
        </p:txBody>
      </p:sp>
      <p:sp>
        <p:nvSpPr>
          <p:cNvPr id="15" name="TextBox 14"/>
          <p:cNvSpPr txBox="1"/>
          <p:nvPr/>
        </p:nvSpPr>
        <p:spPr>
          <a:xfrm>
            <a:off x="1571604" y="1928802"/>
            <a:ext cx="715260" cy="369332"/>
          </a:xfrm>
          <a:prstGeom prst="rect">
            <a:avLst/>
          </a:prstGeom>
          <a:noFill/>
        </p:spPr>
        <p:txBody>
          <a:bodyPr wrap="none" rtlCol="0">
            <a:spAutoFit/>
          </a:bodyPr>
          <a:lstStyle/>
          <a:p>
            <a:r>
              <a:rPr lang="en-US" altLang="ko-KR" dirty="0" err="1" smtClean="0"/>
              <a:t>int</a:t>
            </a:r>
            <a:r>
              <a:rPr lang="en-US" altLang="ko-KR" dirty="0" smtClean="0"/>
              <a:t>  *</a:t>
            </a:r>
            <a:endParaRPr lang="ko-KR" altLang="en-US" dirty="0"/>
          </a:p>
        </p:txBody>
      </p:sp>
      <p:sp>
        <p:nvSpPr>
          <p:cNvPr id="18" name="TextBox 17"/>
          <p:cNvSpPr txBox="1"/>
          <p:nvPr/>
        </p:nvSpPr>
        <p:spPr>
          <a:xfrm>
            <a:off x="3714744" y="4143380"/>
            <a:ext cx="1933093" cy="369332"/>
          </a:xfrm>
          <a:prstGeom prst="rect">
            <a:avLst/>
          </a:prstGeom>
          <a:noFill/>
        </p:spPr>
        <p:txBody>
          <a:bodyPr wrap="none" rtlCol="0">
            <a:spAutoFit/>
          </a:bodyPr>
          <a:lstStyle/>
          <a:p>
            <a:r>
              <a:rPr lang="en-US" altLang="ko-KR" dirty="0" smtClean="0"/>
              <a:t>Protocol address</a:t>
            </a:r>
            <a:endParaRPr lang="ko-KR" altLang="en-US" dirty="0"/>
          </a:p>
        </p:txBody>
      </p:sp>
      <p:sp>
        <p:nvSpPr>
          <p:cNvPr id="19" name="TextBox 18"/>
          <p:cNvSpPr txBox="1"/>
          <p:nvPr/>
        </p:nvSpPr>
        <p:spPr>
          <a:xfrm>
            <a:off x="2285984" y="1571612"/>
            <a:ext cx="1511889" cy="369332"/>
          </a:xfrm>
          <a:prstGeom prst="rect">
            <a:avLst/>
          </a:prstGeom>
          <a:noFill/>
        </p:spPr>
        <p:txBody>
          <a:bodyPr wrap="none" rtlCol="0">
            <a:spAutoFit/>
          </a:bodyPr>
          <a:lstStyle/>
          <a:p>
            <a:r>
              <a:rPr lang="en-US" altLang="ko-KR" dirty="0" smtClean="0"/>
              <a:t>User Process</a:t>
            </a:r>
            <a:endParaRPr lang="ko-KR" altLang="en-US" dirty="0"/>
          </a:p>
        </p:txBody>
      </p:sp>
      <p:cxnSp>
        <p:nvCxnSpPr>
          <p:cNvPr id="16" name="직선 화살표 연결선 15"/>
          <p:cNvCxnSpPr/>
          <p:nvPr/>
        </p:nvCxnSpPr>
        <p:spPr>
          <a:xfrm rot="5400000" flipH="1" flipV="1">
            <a:off x="1464447" y="4321975"/>
            <a:ext cx="192882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2357422" y="3500438"/>
            <a:ext cx="837024" cy="369332"/>
          </a:xfrm>
          <a:prstGeom prst="rect">
            <a:avLst/>
          </a:prstGeom>
          <a:noFill/>
        </p:spPr>
        <p:txBody>
          <a:bodyPr wrap="none" rtlCol="0">
            <a:spAutoFit/>
          </a:bodyPr>
          <a:lstStyle/>
          <a:p>
            <a:r>
              <a:rPr lang="en-US" altLang="ko-KR" dirty="0" smtClean="0"/>
              <a:t>result </a:t>
            </a:r>
            <a:endParaRPr lang="ko-KR" altLang="en-US" dirty="0"/>
          </a:p>
        </p:txBody>
      </p:sp>
      <p:cxnSp>
        <p:nvCxnSpPr>
          <p:cNvPr id="21" name="직선 화살표 연결선 20"/>
          <p:cNvCxnSpPr>
            <a:endCxn id="10" idx="2"/>
          </p:cNvCxnSpPr>
          <p:nvPr/>
        </p:nvCxnSpPr>
        <p:spPr>
          <a:xfrm rot="5400000" flipH="1" flipV="1">
            <a:off x="2857488" y="4286256"/>
            <a:ext cx="185738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Accs_wh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Accs_white(1)</Template>
  <TotalTime>1358</TotalTime>
  <Words>1566</Words>
  <Application>Microsoft Office PowerPoint</Application>
  <PresentationFormat>화면 슬라이드 쇼(4:3)</PresentationFormat>
  <Paragraphs>374</Paragraphs>
  <Slides>28</Slides>
  <Notes>0</Notes>
  <HiddenSlides>0</HiddenSlides>
  <MMClips>0</MMClips>
  <ScaleCrop>false</ScaleCrop>
  <HeadingPairs>
    <vt:vector size="4" baseType="variant">
      <vt:variant>
        <vt:lpstr>테마</vt:lpstr>
      </vt:variant>
      <vt:variant>
        <vt:i4>1</vt:i4>
      </vt:variant>
      <vt:variant>
        <vt:lpstr>슬라이드 제목</vt:lpstr>
      </vt:variant>
      <vt:variant>
        <vt:i4>28</vt:i4>
      </vt:variant>
    </vt:vector>
  </HeadingPairs>
  <TitlesOfParts>
    <vt:vector size="29" baseType="lpstr">
      <vt:lpstr>Accs_white</vt:lpstr>
      <vt:lpstr>UDP 프로그래밍 클라이언트/서버</vt:lpstr>
      <vt:lpstr>UDP 프로토콜의 특징 – 빠르다, 신뢰성?</vt:lpstr>
      <vt:lpstr>PowerPoint 프레젠테이션</vt:lpstr>
      <vt:lpstr>UDP 클라이언트 프로그램 구현</vt:lpstr>
      <vt:lpstr>UDP 클라이언트 프로그램 구현</vt:lpstr>
      <vt:lpstr>소켓함수 </vt:lpstr>
      <vt:lpstr>struct sockaddr_in</vt:lpstr>
      <vt:lpstr>Socket address structure (user to kernel) bind, connect, sendto</vt:lpstr>
      <vt:lpstr>Socket address structure (kernel to user) accept, recvfrom, getsockname, getpeername</vt:lpstr>
      <vt:lpstr>inet_addr</vt:lpstr>
      <vt:lpstr>inet_addr/htons</vt:lpstr>
      <vt:lpstr>PowerPoint 프레젠테이션</vt:lpstr>
      <vt:lpstr>PowerPoint 프레젠테이션</vt:lpstr>
      <vt:lpstr>Close</vt:lpstr>
      <vt:lpstr>sendto 함수 </vt:lpstr>
      <vt:lpstr>int flag (옵션)</vt:lpstr>
      <vt:lpstr>recvfrom 함수 </vt:lpstr>
      <vt:lpstr>UDP 서버 프로그램 구현</vt:lpstr>
      <vt:lpstr>UDP 서버 프로그램 구현</vt:lpstr>
      <vt:lpstr>UDP 서버 프로그램 구현</vt:lpstr>
      <vt:lpstr>Generic socket address structure</vt:lpstr>
      <vt:lpstr>Lab#14 UDP 과제</vt:lpstr>
      <vt:lpstr>udp_server.c</vt:lpstr>
      <vt:lpstr>udp_client.c</vt:lpstr>
      <vt:lpstr>Project1  (UDP 프로그래밍)</vt:lpstr>
      <vt:lpstr>Project1  (UDP 프로그래밍)</vt:lpstr>
      <vt:lpstr>Bonus (+10) Project2 (UDP 프로그래밍) – page 1</vt:lpstr>
      <vt:lpstr>Project2 (UDP) – page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sugarain</dc:creator>
  <cp:lastModifiedBy>kook</cp:lastModifiedBy>
  <cp:revision>212</cp:revision>
  <dcterms:created xsi:type="dcterms:W3CDTF">2009-08-30T13:47:28Z</dcterms:created>
  <dcterms:modified xsi:type="dcterms:W3CDTF">2015-11-30T07:04:12Z</dcterms:modified>
</cp:coreProperties>
</file>