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08" r:id="rId1"/>
  </p:sldMasterIdLst>
  <p:notesMasterIdLst>
    <p:notesMasterId r:id="rId51"/>
  </p:notesMasterIdLst>
  <p:sldIdLst>
    <p:sldId id="334" r:id="rId2"/>
    <p:sldId id="354" r:id="rId3"/>
    <p:sldId id="371"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70" r:id="rId19"/>
    <p:sldId id="372" r:id="rId20"/>
    <p:sldId id="373" r:id="rId21"/>
    <p:sldId id="374" r:id="rId22"/>
    <p:sldId id="375" r:id="rId23"/>
    <p:sldId id="376" r:id="rId24"/>
    <p:sldId id="377" r:id="rId25"/>
    <p:sldId id="378" r:id="rId26"/>
    <p:sldId id="369" r:id="rId27"/>
    <p:sldId id="397" r:id="rId28"/>
    <p:sldId id="396" r:id="rId29"/>
    <p:sldId id="382" r:id="rId30"/>
    <p:sldId id="383" r:id="rId31"/>
    <p:sldId id="384" r:id="rId32"/>
    <p:sldId id="385" r:id="rId33"/>
    <p:sldId id="388" r:id="rId34"/>
    <p:sldId id="389" r:id="rId35"/>
    <p:sldId id="390" r:id="rId36"/>
    <p:sldId id="391" r:id="rId37"/>
    <p:sldId id="392" r:id="rId38"/>
    <p:sldId id="393" r:id="rId39"/>
    <p:sldId id="394" r:id="rId40"/>
    <p:sldId id="395" r:id="rId41"/>
    <p:sldId id="379" r:id="rId42"/>
    <p:sldId id="380" r:id="rId43"/>
    <p:sldId id="381" r:id="rId44"/>
    <p:sldId id="398" r:id="rId45"/>
    <p:sldId id="399" r:id="rId46"/>
    <p:sldId id="400" r:id="rId47"/>
    <p:sldId id="401" r:id="rId48"/>
    <p:sldId id="402" r:id="rId49"/>
    <p:sldId id="403" r:id="rId50"/>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501"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587" y="0"/>
            <a:ext cx="2945500" cy="496888"/>
          </a:xfrm>
          <a:prstGeom prst="rect">
            <a:avLst/>
          </a:prstGeom>
        </p:spPr>
        <p:txBody>
          <a:bodyPr vert="horz" lIns="91440" tIns="45720" rIns="91440" bIns="45720" rtlCol="0"/>
          <a:lstStyle>
            <a:lvl1pPr algn="r">
              <a:defRPr sz="1200"/>
            </a:lvl1pPr>
          </a:lstStyle>
          <a:p>
            <a:fld id="{F98A5F3D-A07A-40AB-92CD-DDAFA040E3FD}" type="datetimeFigureOut">
              <a:rPr lang="ko-KR" altLang="en-US" smtClean="0"/>
              <a:pPr/>
              <a:t>2015-12-02</a:t>
            </a:fld>
            <a:endParaRPr lang="ko-KR" altLang="en-US"/>
          </a:p>
        </p:txBody>
      </p:sp>
      <p:sp>
        <p:nvSpPr>
          <p:cNvPr id="4" name="슬라이드 이미지 개체 틀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609" y="4716464"/>
            <a:ext cx="5438458" cy="4467225"/>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9750"/>
            <a:ext cx="2945501"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587" y="9429750"/>
            <a:ext cx="2945500" cy="496888"/>
          </a:xfrm>
          <a:prstGeom prst="rect">
            <a:avLst/>
          </a:prstGeom>
        </p:spPr>
        <p:txBody>
          <a:bodyPr vert="horz" lIns="91440" tIns="45720" rIns="91440" bIns="45720" rtlCol="0" anchor="b"/>
          <a:lstStyle>
            <a:lvl1pPr algn="r">
              <a:defRPr sz="1200"/>
            </a:lvl1pPr>
          </a:lstStyle>
          <a:p>
            <a:fld id="{4273352A-0290-493A-85F0-C2B449ABA20D}" type="slidenum">
              <a:rPr lang="ko-KR" altLang="en-US" smtClean="0"/>
              <a:pPr/>
              <a:t>‹#›</a:t>
            </a:fld>
            <a:endParaRPr lang="ko-KR" altLang="en-US"/>
          </a:p>
        </p:txBody>
      </p:sp>
    </p:spTree>
    <p:extLst>
      <p:ext uri="{BB962C8B-B14F-4D97-AF65-F5344CB8AC3E}">
        <p14:creationId xmlns:p14="http://schemas.microsoft.com/office/powerpoint/2010/main" val="30893529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altLang="ko-KR" smtClean="0">
              <a:ea typeface="굴림" charset="-127"/>
            </a:endParaRPr>
          </a:p>
        </p:txBody>
      </p:sp>
    </p:spTree>
    <p:extLst>
      <p:ext uri="{BB962C8B-B14F-4D97-AF65-F5344CB8AC3E}">
        <p14:creationId xmlns:p14="http://schemas.microsoft.com/office/powerpoint/2010/main" val="121557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273352A-0290-493A-85F0-C2B449ABA20D}" type="slidenum">
              <a:rPr lang="ko-KR" altLang="en-US" smtClean="0"/>
              <a:pPr/>
              <a:t>45</a:t>
            </a:fld>
            <a:endParaRPr lang="ko-KR" altLang="en-US"/>
          </a:p>
        </p:txBody>
      </p:sp>
    </p:spTree>
    <p:extLst>
      <p:ext uri="{BB962C8B-B14F-4D97-AF65-F5344CB8AC3E}">
        <p14:creationId xmlns:p14="http://schemas.microsoft.com/office/powerpoint/2010/main" val="4186977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rot="10800000" flipV="1">
            <a:off x="962526" y="2189746"/>
            <a:ext cx="7495674" cy="782053"/>
          </a:xfrm>
        </p:spPr>
        <p:txBody>
          <a:body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1"/>
            <a:ext cx="6400800" cy="67376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23850" y="530225"/>
            <a:ext cx="8496300" cy="66675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323850" y="1484313"/>
            <a:ext cx="4171950" cy="5113337"/>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484313"/>
            <a:ext cx="4171950" cy="5113337"/>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27"/>
          <p:cNvSpPr>
            <a:spLocks noGrp="1" noChangeArrowheads="1"/>
          </p:cNvSpPr>
          <p:nvPr>
            <p:ph type="dt" sz="half" idx="10"/>
          </p:nvPr>
        </p:nvSpPr>
        <p:spPr>
          <a:xfrm>
            <a:off x="685800" y="6265863"/>
            <a:ext cx="1905000" cy="457200"/>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Rectangle 28"/>
          <p:cNvSpPr>
            <a:spLocks noGrp="1" noChangeArrowheads="1"/>
          </p:cNvSpPr>
          <p:nvPr>
            <p:ph type="ftr" sz="quarter" idx="11"/>
          </p:nvPr>
        </p:nvSpPr>
        <p:spPr>
          <a:xfrm>
            <a:off x="3094038" y="6248400"/>
            <a:ext cx="2895600" cy="457200"/>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7" name="Rectangle 29"/>
          <p:cNvSpPr>
            <a:spLocks noGrp="1" noChangeArrowheads="1"/>
          </p:cNvSpPr>
          <p:nvPr>
            <p:ph type="sldNum" sz="quarter" idx="12"/>
          </p:nvPr>
        </p:nvSpPr>
        <p:spPr>
          <a:xfrm>
            <a:off x="7164388" y="6678613"/>
            <a:ext cx="1944687" cy="215900"/>
          </a:xfrm>
          <a:prstGeom prst="rect">
            <a:avLst/>
          </a:prstGeom>
        </p:spPr>
        <p:txBody>
          <a:bodyPr/>
          <a:lstStyle>
            <a:lvl1pPr fontAlgn="auto">
              <a:spcBef>
                <a:spcPts val="0"/>
              </a:spcBef>
              <a:spcAft>
                <a:spcPts val="0"/>
              </a:spcAft>
              <a:defRPr kumimoji="0">
                <a:latin typeface="+mn-lt"/>
                <a:ea typeface="+mn-ea"/>
              </a:defRPr>
            </a:lvl1pPr>
          </a:lstStyle>
          <a:p>
            <a:pPr>
              <a:defRPr/>
            </a:pPr>
            <a:r>
              <a:rPr lang="en-US" altLang="ko-KR"/>
              <a:t>page </a:t>
            </a:r>
            <a:fld id="{F8A75458-A614-4560-8D8D-E4E3426CBB48}" type="slidenum">
              <a:rPr lang="en-US" altLang="ko-KR"/>
              <a:pPr>
                <a:defRPr/>
              </a:pPr>
              <a:t>‹#›</a:t>
            </a:fld>
            <a:r>
              <a:rPr lang="en-US" altLang="ko-K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l">
              <a:defRPr b="1"/>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sz="2000"/>
            </a:lvl1pPr>
            <a:lvl2pPr>
              <a:defRPr sz="1600"/>
            </a:lvl2pPr>
            <a:lvl3pPr>
              <a:defRPr sz="1200"/>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722313" y="4656221"/>
            <a:ext cx="7772400" cy="1112754"/>
          </a:xfrm>
        </p:spPr>
        <p:txBody>
          <a:bodyPr anchor="t"/>
          <a:lstStyle>
            <a:lvl1pPr algn="l">
              <a:defRPr sz="4000" b="1" cap="all"/>
            </a:lvl1pPr>
          </a:lstStyle>
          <a:p>
            <a:r>
              <a:rPr lang="ko-KR" altLang="en-US" smtClean="0"/>
              <a:t>마스터 제목 스타일 편집</a:t>
            </a:r>
            <a:endParaRPr lang="ko-KR" altLang="en-US" dirty="0"/>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bg>
      <p:bgPr>
        <a:blipFill dpi="0" rotWithShape="1">
          <a:blip r:embed="rId2"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6000" r="-6000"/>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7"/>
            <a:ext cx="8229600" cy="988679"/>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28775"/>
            <a:ext cx="8229600" cy="4497389"/>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l" defTabSz="914400" rtl="0" eaLnBrk="1" latinLnBrk="1" hangingPunct="1">
        <a:spcBef>
          <a:spcPct val="0"/>
        </a:spcBef>
        <a:buNone/>
        <a:defRPr sz="3600" b="1" kern="1200">
          <a:solidFill>
            <a:schemeClr val="tx1"/>
          </a:solidFill>
          <a:latin typeface="+mj-ea"/>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ietf.org/rfc/rfc1700.txt?number=170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lnSpc>
                <a:spcPct val="90000"/>
              </a:lnSpc>
            </a:pPr>
            <a:r>
              <a:rPr lang="en-US" altLang="ko-KR" sz="4000" dirty="0" smtClean="0"/>
              <a:t>TCP </a:t>
            </a:r>
            <a:r>
              <a:rPr lang="ko-KR" altLang="en-US" sz="4000" dirty="0" smtClean="0"/>
              <a:t>프로그래밍</a:t>
            </a:r>
            <a:r>
              <a:rPr lang="en-US" altLang="ko-KR" sz="4000" dirty="0" smtClean="0"/>
              <a:t/>
            </a:r>
            <a:br>
              <a:rPr lang="en-US" altLang="ko-KR" sz="4000" dirty="0" smtClean="0"/>
            </a:br>
            <a:r>
              <a:rPr lang="ko-KR" altLang="en-US" sz="4000" dirty="0" smtClean="0"/>
              <a:t>클라이언트</a:t>
            </a:r>
            <a:r>
              <a:rPr lang="en-US" altLang="ko-KR" sz="4000" dirty="0" smtClean="0"/>
              <a:t>/</a:t>
            </a:r>
            <a:r>
              <a:rPr lang="ko-KR" altLang="en-US" sz="4000" dirty="0" smtClean="0"/>
              <a:t>서버</a:t>
            </a:r>
            <a:endParaRPr lang="ko-KR" altLang="en-US" sz="4000" dirty="0"/>
          </a:p>
        </p:txBody>
      </p:sp>
      <p:sp>
        <p:nvSpPr>
          <p:cNvPr id="3" name="부제목 2"/>
          <p:cNvSpPr>
            <a:spLocks noGrp="1"/>
          </p:cNvSpPr>
          <p:nvPr>
            <p:ph type="subTitle" idx="1"/>
          </p:nvPr>
        </p:nvSpPr>
        <p:spPr/>
        <p:txBody>
          <a:bodyPr>
            <a:normAutofit fontScale="62500" lnSpcReduction="20000"/>
          </a:bodyPr>
          <a:lstStyle/>
          <a:p>
            <a:r>
              <a:rPr lang="en-US" altLang="ko-KR" dirty="0" smtClean="0"/>
              <a:t>Prof. </a:t>
            </a:r>
            <a:r>
              <a:rPr lang="en-US" altLang="ko-KR" dirty="0" err="1" smtClean="0"/>
              <a:t>Hyuk</a:t>
            </a:r>
            <a:r>
              <a:rPr lang="en-US" altLang="ko-KR" dirty="0" smtClean="0"/>
              <a:t> </a:t>
            </a:r>
            <a:r>
              <a:rPr lang="en-US" altLang="ko-KR" dirty="0" err="1" smtClean="0"/>
              <a:t>Soo</a:t>
            </a:r>
            <a:r>
              <a:rPr lang="en-US" altLang="ko-KR" dirty="0" smtClean="0"/>
              <a:t> Jang</a:t>
            </a:r>
          </a:p>
          <a:p>
            <a:r>
              <a:rPr lang="en-US" altLang="ko-KR" dirty="0" smtClean="0"/>
              <a:t>Department of Computer Software</a:t>
            </a:r>
            <a:endParaRPr lang="ko-KR"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1268"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11269"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Connect </a:t>
            </a:r>
            <a:r>
              <a:rPr lang="ko-KR" altLang="en-US" dirty="0" smtClean="0"/>
              <a:t>함수</a:t>
            </a:r>
          </a:p>
          <a:p>
            <a:pPr marL="838200" lvl="1" indent="-381000" eaLnBrk="1" hangingPunct="1"/>
            <a:r>
              <a:rPr lang="ko-KR" altLang="en-US" dirty="0" smtClean="0"/>
              <a:t>연결시도 후 성공이면 </a:t>
            </a:r>
            <a:r>
              <a:rPr lang="en-US" altLang="ko-KR" dirty="0" smtClean="0"/>
              <a:t>0, </a:t>
            </a:r>
            <a:r>
              <a:rPr lang="ko-KR" altLang="en-US" dirty="0" smtClean="0"/>
              <a:t>실패면 </a:t>
            </a:r>
            <a:r>
              <a:rPr lang="en-US" altLang="ko-KR" dirty="0" smtClean="0"/>
              <a:t>-1 </a:t>
            </a:r>
            <a:r>
              <a:rPr lang="ko-KR" altLang="en-US" dirty="0" smtClean="0"/>
              <a:t>리턴 </a:t>
            </a:r>
          </a:p>
          <a:p>
            <a:pPr marL="838200" lvl="1" indent="-381000" eaLnBrk="1" hangingPunct="1"/>
            <a:r>
              <a:rPr lang="en-US" altLang="ko-KR" dirty="0" smtClean="0"/>
              <a:t>connect(</a:t>
            </a:r>
            <a:r>
              <a:rPr lang="ko-KR" altLang="en-US" dirty="0" smtClean="0"/>
              <a:t>소켓 </a:t>
            </a:r>
            <a:r>
              <a:rPr lang="ko-KR" altLang="en-US" dirty="0" err="1" smtClean="0"/>
              <a:t>디스크립터</a:t>
            </a:r>
            <a:r>
              <a:rPr lang="en-US" altLang="ko-KR" dirty="0" smtClean="0"/>
              <a:t>, </a:t>
            </a:r>
            <a:r>
              <a:rPr lang="ko-KR" altLang="en-US" dirty="0" smtClean="0"/>
              <a:t>서버의 </a:t>
            </a:r>
            <a:r>
              <a:rPr lang="en-US" altLang="ko-KR" dirty="0" smtClean="0"/>
              <a:t>IP </a:t>
            </a:r>
            <a:r>
              <a:rPr lang="ko-KR" altLang="en-US" dirty="0" smtClean="0"/>
              <a:t>주소와 포트번호</a:t>
            </a:r>
            <a:r>
              <a:rPr lang="en-US" altLang="ko-KR" dirty="0" smtClean="0"/>
              <a:t>, </a:t>
            </a:r>
            <a:r>
              <a:rPr lang="ko-KR" altLang="en-US" dirty="0" smtClean="0"/>
              <a:t>길이</a:t>
            </a:r>
            <a:r>
              <a:rPr lang="en-US" altLang="ko-KR" dirty="0" smtClean="0"/>
              <a:t>)</a:t>
            </a:r>
          </a:p>
          <a:p>
            <a:pPr marL="838200" lvl="1" indent="-381000" eaLnBrk="1" hangingPunct="1"/>
            <a:r>
              <a:rPr lang="en-US" altLang="ko-KR" dirty="0"/>
              <a:t>i</a:t>
            </a:r>
            <a:r>
              <a:rPr lang="en-US" altLang="ko-KR" dirty="0" smtClean="0"/>
              <a:t>nclude &lt;sys/</a:t>
            </a:r>
            <a:r>
              <a:rPr lang="en-US" altLang="ko-KR" dirty="0" err="1" smtClean="0"/>
              <a:t>types.h</a:t>
            </a:r>
            <a:r>
              <a:rPr lang="en-US" altLang="ko-KR" dirty="0" smtClean="0"/>
              <a:t>&gt;, &lt;sys/</a:t>
            </a:r>
            <a:r>
              <a:rPr lang="en-US" altLang="ko-KR" dirty="0" err="1" smtClean="0"/>
              <a:t>socket.h</a:t>
            </a:r>
            <a:r>
              <a:rPr lang="en-US" altLang="ko-KR" dirty="0" smtClean="0"/>
              <a:t>&gt;</a:t>
            </a:r>
          </a:p>
          <a:p>
            <a:pPr marL="838200" lvl="1" indent="-381000" eaLnBrk="1" hangingPunct="1"/>
            <a:r>
              <a:rPr lang="en-US" altLang="ko-KR" dirty="0" err="1"/>
              <a:t>i</a:t>
            </a:r>
            <a:r>
              <a:rPr lang="en-US" altLang="ko-KR" dirty="0" err="1" smtClean="0"/>
              <a:t>nt</a:t>
            </a:r>
            <a:r>
              <a:rPr lang="en-US" altLang="ko-KR" dirty="0" smtClean="0"/>
              <a:t> connect(</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const</a:t>
            </a:r>
            <a:r>
              <a:rPr lang="en-US" altLang="ko-KR" dirty="0" smtClean="0"/>
              <a:t> </a:t>
            </a:r>
            <a:r>
              <a:rPr lang="en-US" altLang="ko-KR" dirty="0" err="1" smtClean="0"/>
              <a:t>struct</a:t>
            </a:r>
            <a:r>
              <a:rPr lang="en-US" altLang="ko-KR" dirty="0" smtClean="0"/>
              <a:t> </a:t>
            </a:r>
            <a:r>
              <a:rPr lang="en-US" altLang="ko-KR" dirty="0" err="1" smtClean="0"/>
              <a:t>sockaddr</a:t>
            </a:r>
            <a:r>
              <a:rPr lang="en-US" altLang="ko-KR" dirty="0" smtClean="0"/>
              <a:t>*</a:t>
            </a:r>
            <a:r>
              <a:rPr lang="en-US" altLang="ko-KR" dirty="0" err="1" smtClean="0"/>
              <a:t>serv_addr</a:t>
            </a:r>
            <a:r>
              <a:rPr lang="en-US" altLang="ko-KR" dirty="0" smtClean="0"/>
              <a:t>, </a:t>
            </a:r>
            <a:r>
              <a:rPr lang="en-US" altLang="ko-KR" dirty="0" err="1" smtClean="0"/>
              <a:t>socklen_t</a:t>
            </a:r>
            <a:r>
              <a:rPr lang="en-US" altLang="ko-KR" dirty="0" smtClean="0"/>
              <a:t> </a:t>
            </a:r>
            <a:r>
              <a:rPr lang="en-US" altLang="ko-KR" dirty="0" err="1" smtClean="0"/>
              <a:t>addrlen</a:t>
            </a:r>
            <a:r>
              <a:rPr lang="en-US" altLang="ko-KR" dirty="0" smtClean="0"/>
              <a:t>)</a:t>
            </a:r>
          </a:p>
          <a:p>
            <a:pPr marL="457200" indent="-457200" eaLnBrk="1" hangingPunct="1"/>
            <a:r>
              <a:rPr lang="en-US" altLang="ko-KR" dirty="0" smtClean="0"/>
              <a:t>Read </a:t>
            </a:r>
            <a:r>
              <a:rPr lang="ko-KR" altLang="en-US" dirty="0" smtClean="0"/>
              <a:t>함수 </a:t>
            </a:r>
          </a:p>
          <a:p>
            <a:pPr marL="838200" lvl="1" indent="-381000" eaLnBrk="1" hangingPunct="1"/>
            <a:r>
              <a:rPr lang="ko-KR" altLang="en-US" dirty="0" smtClean="0"/>
              <a:t>지정된 </a:t>
            </a:r>
            <a:r>
              <a:rPr lang="ko-KR" altLang="en-US" dirty="0" err="1" smtClean="0"/>
              <a:t>화일디스크립터에서</a:t>
            </a:r>
            <a:r>
              <a:rPr lang="ko-KR" altLang="en-US" dirty="0" smtClean="0"/>
              <a:t> 데이터를 읽어 버퍼에 넣고 데이터 길이 리턴</a:t>
            </a:r>
            <a:r>
              <a:rPr lang="en-US" altLang="ko-KR" dirty="0" smtClean="0"/>
              <a:t>, </a:t>
            </a:r>
            <a:r>
              <a:rPr lang="ko-KR" altLang="en-US" dirty="0" smtClean="0"/>
              <a:t>오류면 </a:t>
            </a:r>
            <a:r>
              <a:rPr lang="en-US" altLang="ko-KR" dirty="0" smtClean="0"/>
              <a:t>-1 </a:t>
            </a:r>
            <a:r>
              <a:rPr lang="ko-KR" altLang="en-US" dirty="0" smtClean="0"/>
              <a:t>리턴</a:t>
            </a:r>
          </a:p>
          <a:p>
            <a:pPr marL="838200" lvl="1" indent="-381000" eaLnBrk="1" hangingPunct="1"/>
            <a:r>
              <a:rPr lang="en-US" altLang="ko-KR" dirty="0" smtClean="0"/>
              <a:t>read (</a:t>
            </a:r>
            <a:r>
              <a:rPr lang="ko-KR" altLang="en-US" dirty="0" err="1" smtClean="0"/>
              <a:t>파일디스크립터</a:t>
            </a:r>
            <a:r>
              <a:rPr lang="en-US" altLang="ko-KR" dirty="0" smtClean="0"/>
              <a:t>, </a:t>
            </a:r>
            <a:r>
              <a:rPr lang="ko-KR" altLang="en-US" dirty="0" smtClean="0"/>
              <a:t>읽은 데이터를 저장할 버퍼</a:t>
            </a:r>
            <a:r>
              <a:rPr lang="en-US" altLang="ko-KR" dirty="0" smtClean="0"/>
              <a:t>, </a:t>
            </a:r>
            <a:r>
              <a:rPr lang="ko-KR" altLang="en-US" dirty="0" smtClean="0"/>
              <a:t>읽을 데이터 최대 길이</a:t>
            </a:r>
            <a:r>
              <a:rPr lang="en-US" altLang="ko-KR" dirty="0" smtClean="0"/>
              <a:t>)</a:t>
            </a:r>
          </a:p>
          <a:p>
            <a:pPr marL="838200" lvl="1" indent="-381000" eaLnBrk="1" hangingPunct="1"/>
            <a:r>
              <a:rPr lang="en-US" altLang="ko-KR" dirty="0"/>
              <a:t>i</a:t>
            </a:r>
            <a:r>
              <a:rPr lang="en-US" altLang="ko-KR" dirty="0" smtClean="0"/>
              <a:t>nclude &lt;</a:t>
            </a:r>
            <a:r>
              <a:rPr lang="en-US" altLang="ko-KR" dirty="0" err="1" smtClean="0"/>
              <a:t>unistd.h</a:t>
            </a:r>
            <a:r>
              <a:rPr lang="en-US" altLang="ko-KR" dirty="0" smtClean="0"/>
              <a:t>&gt;</a:t>
            </a:r>
          </a:p>
          <a:p>
            <a:pPr marL="838200" lvl="1" indent="-381000" eaLnBrk="1" hangingPunct="1"/>
            <a:r>
              <a:rPr lang="en-US" altLang="ko-KR" dirty="0" err="1" smtClean="0"/>
              <a:t>ssize_t</a:t>
            </a:r>
            <a:r>
              <a:rPr lang="en-US" altLang="ko-KR" dirty="0" smtClean="0"/>
              <a:t> read(</a:t>
            </a:r>
            <a:r>
              <a:rPr lang="en-US" altLang="ko-KR" dirty="0" err="1" smtClean="0"/>
              <a:t>int</a:t>
            </a:r>
            <a:r>
              <a:rPr lang="en-US" altLang="ko-KR" dirty="0" smtClean="0"/>
              <a:t> </a:t>
            </a:r>
            <a:r>
              <a:rPr lang="en-US" altLang="ko-KR" dirty="0" err="1" smtClean="0"/>
              <a:t>fd</a:t>
            </a:r>
            <a:r>
              <a:rPr lang="en-US" altLang="ko-KR" dirty="0" smtClean="0"/>
              <a:t>, void *</a:t>
            </a:r>
            <a:r>
              <a:rPr lang="en-US" altLang="ko-KR" dirty="0" err="1" smtClean="0"/>
              <a:t>buf</a:t>
            </a:r>
            <a:r>
              <a:rPr lang="en-US" altLang="ko-KR" dirty="0" smtClean="0"/>
              <a:t>, </a:t>
            </a:r>
            <a:r>
              <a:rPr lang="en-US" altLang="ko-KR" dirty="0" err="1" smtClean="0"/>
              <a:t>size_t</a:t>
            </a:r>
            <a:r>
              <a:rPr lang="en-US" altLang="ko-KR" dirty="0" smtClean="0"/>
              <a:t> count)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2292"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12293"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Close </a:t>
            </a:r>
            <a:r>
              <a:rPr lang="ko-KR" altLang="en-US" dirty="0" smtClean="0"/>
              <a:t>함수</a:t>
            </a:r>
          </a:p>
          <a:p>
            <a:pPr marL="838200" lvl="1" indent="-381000" eaLnBrk="1" hangingPunct="1"/>
            <a:r>
              <a:rPr lang="ko-KR" altLang="en-US" dirty="0" smtClean="0"/>
              <a:t>파일 </a:t>
            </a:r>
            <a:r>
              <a:rPr lang="ko-KR" altLang="en-US" dirty="0" err="1" smtClean="0"/>
              <a:t>디스크립터를</a:t>
            </a:r>
            <a:r>
              <a:rPr lang="ko-KR" altLang="en-US" dirty="0" smtClean="0"/>
              <a:t> 닫는 역할을 한다</a:t>
            </a:r>
            <a:r>
              <a:rPr lang="en-US" altLang="ko-KR" dirty="0" smtClean="0"/>
              <a:t>. </a:t>
            </a:r>
            <a:r>
              <a:rPr lang="ko-KR" altLang="en-US" dirty="0" smtClean="0"/>
              <a:t>성공이면 </a:t>
            </a:r>
            <a:r>
              <a:rPr lang="en-US" altLang="ko-KR" dirty="0" smtClean="0"/>
              <a:t>0, </a:t>
            </a:r>
            <a:r>
              <a:rPr lang="ko-KR" altLang="en-US" dirty="0" smtClean="0"/>
              <a:t>실패면 </a:t>
            </a:r>
            <a:r>
              <a:rPr lang="en-US" altLang="ko-KR" dirty="0" smtClean="0"/>
              <a:t>-1 </a:t>
            </a:r>
            <a:r>
              <a:rPr lang="ko-KR" altLang="en-US" dirty="0" smtClean="0"/>
              <a:t>리턴 </a:t>
            </a:r>
          </a:p>
          <a:p>
            <a:pPr marL="838200" lvl="1" indent="-381000" eaLnBrk="1" hangingPunct="1"/>
            <a:r>
              <a:rPr lang="en-US" altLang="ko-KR" dirty="0" smtClean="0"/>
              <a:t>close(</a:t>
            </a:r>
            <a:r>
              <a:rPr lang="ko-KR" altLang="en-US" dirty="0" err="1" smtClean="0"/>
              <a:t>화일</a:t>
            </a:r>
            <a:r>
              <a:rPr lang="ko-KR" altLang="en-US" dirty="0" smtClean="0"/>
              <a:t> </a:t>
            </a:r>
            <a:r>
              <a:rPr lang="ko-KR" altLang="en-US" dirty="0" err="1" smtClean="0"/>
              <a:t>디스크립터</a:t>
            </a:r>
            <a:r>
              <a:rPr lang="en-US" altLang="ko-KR" dirty="0" smtClean="0"/>
              <a:t>)</a:t>
            </a:r>
          </a:p>
          <a:p>
            <a:pPr marL="838200" lvl="1" indent="-381000" eaLnBrk="1" hangingPunct="1"/>
            <a:r>
              <a:rPr lang="en-US" altLang="ko-KR" dirty="0"/>
              <a:t>i</a:t>
            </a:r>
            <a:r>
              <a:rPr lang="en-US" altLang="ko-KR" dirty="0" smtClean="0"/>
              <a:t>nclude &lt;</a:t>
            </a:r>
            <a:r>
              <a:rPr lang="en-US" altLang="ko-KR" dirty="0" err="1" smtClean="0"/>
              <a:t>unistd.h</a:t>
            </a:r>
            <a:r>
              <a:rPr lang="en-US" altLang="ko-KR" dirty="0" smtClean="0"/>
              <a:t>&gt; </a:t>
            </a:r>
          </a:p>
          <a:p>
            <a:pPr marL="838200" lvl="1" indent="-381000" eaLnBrk="1" hangingPunct="1"/>
            <a:r>
              <a:rPr lang="en-US" altLang="ko-KR" dirty="0" err="1" smtClean="0"/>
              <a:t>int</a:t>
            </a:r>
            <a:r>
              <a:rPr lang="en-US" altLang="ko-KR" dirty="0" smtClean="0"/>
              <a:t>  close(</a:t>
            </a:r>
            <a:r>
              <a:rPr lang="en-US" altLang="ko-KR" dirty="0" err="1" smtClean="0"/>
              <a:t>int</a:t>
            </a:r>
            <a:r>
              <a:rPr lang="en-US" altLang="ko-KR" dirty="0" smtClean="0"/>
              <a:t> </a:t>
            </a:r>
            <a:r>
              <a:rPr lang="en-US" altLang="ko-KR" dirty="0" err="1" smtClean="0"/>
              <a:t>fd</a:t>
            </a:r>
            <a:r>
              <a:rPr lang="en-US" altLang="ko-KR"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3316" name="Rectangle 3"/>
          <p:cNvSpPr>
            <a:spLocks noGrp="1" noChangeArrowheads="1"/>
          </p:cNvSpPr>
          <p:nvPr>
            <p:ph type="title"/>
          </p:nvPr>
        </p:nvSpPr>
        <p:spPr/>
        <p:txBody>
          <a:bodyPr/>
          <a:lstStyle/>
          <a:p>
            <a:pPr eaLnBrk="1" hangingPunct="1"/>
            <a:r>
              <a:rPr lang="en-US" altLang="ko-KR" dirty="0" smtClean="0"/>
              <a:t>TCP </a:t>
            </a:r>
            <a:r>
              <a:rPr lang="ko-KR" altLang="en-US" dirty="0" smtClean="0"/>
              <a:t>서버 프로그램 구현</a:t>
            </a:r>
          </a:p>
        </p:txBody>
      </p:sp>
      <p:sp>
        <p:nvSpPr>
          <p:cNvPr id="13317" name="Rectangle 4"/>
          <p:cNvSpPr>
            <a:spLocks noGrp="1" noChangeArrowheads="1"/>
          </p:cNvSpPr>
          <p:nvPr>
            <p:ph type="body" idx="1"/>
          </p:nvPr>
        </p:nvSpPr>
        <p:spPr>
          <a:xfrm>
            <a:off x="323850" y="1341438"/>
            <a:ext cx="4176713" cy="5113337"/>
          </a:xfrm>
        </p:spPr>
        <p:txBody>
          <a:bodyPr>
            <a:normAutofit/>
          </a:bodyPr>
          <a:lstStyle/>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stdio.h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unistd.h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stdlib.h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string.h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&lt;sys/</a:t>
            </a:r>
            <a:r>
              <a:rPr lang="en-US" altLang="ko-KR" sz="1050" dirty="0" err="1" smtClean="0"/>
              <a:t>socket.h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&lt;sys/</a:t>
            </a:r>
            <a:r>
              <a:rPr lang="en-US" altLang="ko-KR" sz="1050" dirty="0" err="1" smtClean="0"/>
              <a:t>stat.h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#include &lt;</a:t>
            </a:r>
            <a:r>
              <a:rPr lang="en-US" altLang="ko-KR" sz="1050" dirty="0" err="1" smtClean="0"/>
              <a:t>arpa</a:t>
            </a:r>
            <a:r>
              <a:rPr lang="en-US" altLang="ko-KR" sz="1050" dirty="0" smtClean="0"/>
              <a:t>/</a:t>
            </a:r>
            <a:r>
              <a:rPr lang="en-US" altLang="ko-KR" sz="1050" dirty="0" err="1" smtClean="0"/>
              <a:t>inet.h</a:t>
            </a:r>
            <a:r>
              <a:rPr lang="en-US" altLang="ko-KR" sz="1050" dirty="0" smtClean="0"/>
              <a:t>&gt;</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#define MAXBUF  256</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err="1" smtClean="0"/>
              <a:t>int</a:t>
            </a:r>
            <a:r>
              <a:rPr lang="en-US" altLang="ko-KR" sz="1050" dirty="0" smtClean="0"/>
              <a:t> main()</a:t>
            </a:r>
          </a:p>
          <a:p>
            <a:pPr marL="457200" indent="-457200" eaLnBrk="1" hangingPunct="1">
              <a:lnSpc>
                <a:spcPct val="80000"/>
              </a:lnSpc>
              <a:buFont typeface="Wingdings" pitchFamily="2" charset="2"/>
              <a:buAutoNum type="arabicPeriod"/>
            </a:pPr>
            <a:r>
              <a:rPr lang="en-US" altLang="ko-KR" sz="1050" dirty="0" smtClean="0"/>
              <a:t>{</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int</a:t>
            </a:r>
            <a:r>
              <a:rPr lang="en-US" altLang="ko-KR" sz="1050" dirty="0" smtClean="0"/>
              <a:t> </a:t>
            </a:r>
            <a:r>
              <a:rPr lang="en-US" altLang="ko-KR" sz="1050" dirty="0" err="1" smtClean="0"/>
              <a:t>ssock</a:t>
            </a:r>
            <a:r>
              <a:rPr lang="en-US" altLang="ko-KR" sz="1050" dirty="0" smtClean="0"/>
              <a:t>, </a:t>
            </a:r>
            <a:r>
              <a:rPr lang="en-US" altLang="ko-KR" sz="1050" dirty="0" err="1" smtClean="0"/>
              <a:t>csock</a:t>
            </a:r>
            <a:r>
              <a:rPr lang="en-US" altLang="ko-KR" sz="1050" dirty="0" smtClean="0"/>
              <a:t>;   // </a:t>
            </a:r>
            <a:r>
              <a:rPr lang="ko-KR" altLang="en-US" sz="1050" dirty="0" smtClean="0"/>
              <a:t>소켓 </a:t>
            </a:r>
            <a:r>
              <a:rPr lang="ko-KR" altLang="en-US" sz="1050" dirty="0" err="1" smtClean="0"/>
              <a:t>디스크립트</a:t>
            </a:r>
            <a:r>
              <a:rPr lang="ko-KR" altLang="en-US" sz="1050" dirty="0" smtClean="0"/>
              <a:t> 정의</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err="1" smtClean="0"/>
              <a:t>int</a:t>
            </a:r>
            <a:r>
              <a:rPr lang="en-US" altLang="ko-KR" sz="1050" dirty="0" smtClean="0"/>
              <a:t> </a:t>
            </a:r>
            <a:r>
              <a:rPr lang="en-US" altLang="ko-KR" sz="1050" dirty="0" err="1" smtClean="0"/>
              <a:t>clen</a:t>
            </a:r>
            <a:r>
              <a:rPr lang="en-US" altLang="ko-KR" sz="1050" dirty="0" smtClean="0"/>
              <a:t>;</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struct</a:t>
            </a:r>
            <a:r>
              <a:rPr lang="en-US" altLang="ko-KR" sz="1050" dirty="0" smtClean="0"/>
              <a:t> </a:t>
            </a:r>
            <a:r>
              <a:rPr lang="en-US" altLang="ko-KR" sz="1050" dirty="0" err="1" smtClean="0"/>
              <a:t>sockaddr_in</a:t>
            </a:r>
            <a:r>
              <a:rPr lang="en-US" altLang="ko-KR" sz="1050" dirty="0" smtClean="0"/>
              <a:t> </a:t>
            </a:r>
            <a:r>
              <a:rPr lang="en-US" altLang="ko-KR" sz="1050" dirty="0" err="1" smtClean="0"/>
              <a:t>client_addr</a:t>
            </a:r>
            <a:r>
              <a:rPr lang="en-US" altLang="ko-KR" sz="1050" dirty="0" smtClean="0"/>
              <a:t>, </a:t>
            </a:r>
            <a:r>
              <a:rPr lang="en-US" altLang="ko-KR" sz="1050" dirty="0" err="1" smtClean="0"/>
              <a:t>server_addr</a:t>
            </a:r>
            <a:r>
              <a:rPr lang="en-US" altLang="ko-KR" sz="1050" dirty="0" smtClean="0"/>
              <a:t>;  // </a:t>
            </a:r>
            <a:r>
              <a:rPr lang="ko-KR" altLang="en-US" sz="1050" dirty="0" smtClean="0"/>
              <a:t>주소 구조체 정의</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smtClean="0"/>
              <a:t>char </a:t>
            </a:r>
            <a:r>
              <a:rPr lang="en-US" altLang="ko-KR" sz="1050" dirty="0" err="1" smtClean="0"/>
              <a:t>buf</a:t>
            </a:r>
            <a:r>
              <a:rPr lang="en-US" altLang="ko-KR" sz="1050" dirty="0" smtClean="0"/>
              <a:t>[MAXBUF] = "I like you!";  // </a:t>
            </a:r>
            <a:r>
              <a:rPr lang="ko-KR" altLang="en-US" sz="1050" dirty="0" smtClean="0"/>
              <a:t>클라이언트에 보내줄 문자열</a:t>
            </a:r>
          </a:p>
          <a:p>
            <a:pPr marL="457200" indent="-457200" eaLnBrk="1" hangingPunct="1">
              <a:lnSpc>
                <a:spcPct val="80000"/>
              </a:lnSpc>
              <a:buFont typeface="Wingdings" pitchFamily="2" charset="2"/>
              <a:buAutoNum type="arabicPeriod"/>
            </a:pPr>
            <a:r>
              <a:rPr lang="ko-KR" altLang="en-US" sz="1050" dirty="0" smtClean="0"/>
              <a:t> </a:t>
            </a:r>
          </a:p>
          <a:p>
            <a:pPr marL="457200" indent="-457200" eaLnBrk="1" hangingPunct="1">
              <a:lnSpc>
                <a:spcPct val="80000"/>
              </a:lnSpc>
              <a:buFont typeface="Wingdings" pitchFamily="2" charset="2"/>
              <a:buAutoNum type="arabicPeriod"/>
            </a:pPr>
            <a:r>
              <a:rPr lang="ko-KR" altLang="en-US" sz="1050" dirty="0" smtClean="0"/>
              <a:t> </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smtClean="0"/>
              <a:t>// </a:t>
            </a:r>
            <a:r>
              <a:rPr lang="ko-KR" altLang="en-US" sz="1050" dirty="0" smtClean="0"/>
              <a:t>서버 소켓 생성</a:t>
            </a:r>
          </a:p>
          <a:p>
            <a:pPr marL="457200" indent="-457200" eaLnBrk="1" hangingPunct="1">
              <a:lnSpc>
                <a:spcPct val="80000"/>
              </a:lnSpc>
              <a:buFont typeface="Wingdings" pitchFamily="2" charset="2"/>
              <a:buAutoNum type="arabicPeriod"/>
            </a:pPr>
            <a:r>
              <a:rPr lang="ko-KR" altLang="en-US" sz="1050" dirty="0" smtClean="0"/>
              <a:t>   </a:t>
            </a:r>
            <a:r>
              <a:rPr lang="en-US" altLang="ko-KR" sz="1050" dirty="0" smtClean="0"/>
              <a:t>if ((</a:t>
            </a:r>
            <a:r>
              <a:rPr lang="en-US" altLang="ko-KR" sz="1050" dirty="0" err="1" smtClean="0"/>
              <a:t>ssock</a:t>
            </a:r>
            <a:r>
              <a:rPr lang="en-US" altLang="ko-KR" sz="1050" dirty="0" smtClean="0"/>
              <a:t> = socket(PF_INET, SOCK_STREAM, IPPROTO_TCP)) &lt; 0) {</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perror</a:t>
            </a:r>
            <a:r>
              <a:rPr lang="en-US" altLang="ko-KR" sz="1050" dirty="0" smtClean="0"/>
              <a:t>("socket error : ");</a:t>
            </a:r>
          </a:p>
          <a:p>
            <a:pPr marL="457200" indent="-457200" eaLnBrk="1" hangingPunct="1">
              <a:lnSpc>
                <a:spcPct val="80000"/>
              </a:lnSpc>
              <a:buFont typeface="Wingdings" pitchFamily="2" charset="2"/>
              <a:buAutoNum type="arabicPeriod"/>
            </a:pPr>
            <a:r>
              <a:rPr lang="en-US" altLang="ko-KR" sz="1050" dirty="0" smtClean="0"/>
              <a:t>      exit(1);</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 </a:t>
            </a:r>
          </a:p>
          <a:p>
            <a:pPr marL="457200" indent="-457200" eaLnBrk="1" hangingPunct="1">
              <a:lnSpc>
                <a:spcPct val="80000"/>
              </a:lnSpc>
              <a:buFont typeface="Wingdings" pitchFamily="2" charset="2"/>
              <a:buAutoNum type="arabicPeriod"/>
            </a:pPr>
            <a:r>
              <a:rPr lang="en-US" altLang="ko-KR" sz="1050" dirty="0" smtClean="0"/>
              <a:t>   </a:t>
            </a:r>
            <a:r>
              <a:rPr lang="en-US" altLang="ko-KR" sz="1050" dirty="0" err="1" smtClean="0"/>
              <a:t>clen</a:t>
            </a:r>
            <a:r>
              <a:rPr lang="en-US" altLang="ko-KR" sz="1050" dirty="0" smtClean="0"/>
              <a:t> = </a:t>
            </a:r>
            <a:r>
              <a:rPr lang="en-US" altLang="ko-KR" sz="1050" dirty="0" err="1" smtClean="0"/>
              <a:t>sizeof</a:t>
            </a:r>
            <a:r>
              <a:rPr lang="en-US" altLang="ko-KR" sz="1050" dirty="0" smtClean="0"/>
              <a:t>(</a:t>
            </a:r>
            <a:r>
              <a:rPr lang="en-US" altLang="ko-KR" sz="1050" dirty="0" err="1" smtClean="0"/>
              <a:t>client_addr</a:t>
            </a:r>
            <a:r>
              <a:rPr lang="en-US" altLang="ko-KR" sz="1050" dirty="0" smtClean="0"/>
              <a:t>);</a:t>
            </a:r>
          </a:p>
          <a:p>
            <a:pPr marL="457200" indent="-457200" eaLnBrk="1" hangingPunct="1">
              <a:lnSpc>
                <a:spcPct val="80000"/>
              </a:lnSpc>
              <a:buFont typeface="Wingdings" pitchFamily="2" charset="2"/>
              <a:buAutoNum type="arabicPeriod"/>
            </a:pPr>
            <a:endParaRPr lang="en-US" altLang="ko-KR" sz="1050" dirty="0" smtClean="0"/>
          </a:p>
          <a:p>
            <a:pPr marL="457200" indent="-457200" eaLnBrk="1" hangingPunct="1">
              <a:lnSpc>
                <a:spcPct val="80000"/>
              </a:lnSpc>
              <a:buFont typeface="Wingdings" pitchFamily="2" charset="2"/>
              <a:buAutoNum type="arabicPeriod"/>
            </a:pPr>
            <a:r>
              <a:rPr lang="en-US" altLang="ko-KR" sz="1050" dirty="0" smtClean="0"/>
              <a:t>   </a:t>
            </a:r>
          </a:p>
        </p:txBody>
      </p:sp>
      <p:sp>
        <p:nvSpPr>
          <p:cNvPr id="13318" name="Rectangle 5"/>
          <p:cNvSpPr>
            <a:spLocks noChangeArrowheads="1"/>
          </p:cNvSpPr>
          <p:nvPr/>
        </p:nvSpPr>
        <p:spPr bwMode="auto">
          <a:xfrm>
            <a:off x="4643438" y="1316058"/>
            <a:ext cx="4176712" cy="5113338"/>
          </a:xfrm>
          <a:prstGeom prst="rect">
            <a:avLst/>
          </a:prstGeom>
          <a:noFill/>
          <a:ln w="9525">
            <a:noFill/>
            <a:miter lim="800000"/>
            <a:headEnd/>
            <a:tailEnd/>
          </a:ln>
        </p:spPr>
        <p:txBody>
          <a:bodyPr/>
          <a:lstStyle/>
          <a:p>
            <a:pPr marL="457200" indent="-457200" algn="l">
              <a:lnSpc>
                <a:spcPct val="100000"/>
              </a:lnSpc>
              <a:buFont typeface="Wingdings" pitchFamily="2" charset="2"/>
              <a:buAutoNum type="arabicPeriod" startAt="28"/>
            </a:pPr>
            <a:r>
              <a:rPr lang="en-US" altLang="ko-KR" sz="1000" b="0" dirty="0">
                <a:latin typeface="Tahoma" pitchFamily="34" charset="0"/>
              </a:rPr>
              <a:t>// </a:t>
            </a:r>
            <a:r>
              <a:rPr lang="ko-KR" altLang="en-US" sz="1000" b="0" dirty="0">
                <a:latin typeface="Tahoma" pitchFamily="34" charset="0"/>
              </a:rPr>
              <a:t>주소 구조체에 주소 지정</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err="1">
                <a:latin typeface="Tahoma" pitchFamily="34" charset="0"/>
              </a:rPr>
              <a:t>memset</a:t>
            </a:r>
            <a:r>
              <a:rPr lang="en-US" altLang="ko-KR" sz="1000" b="0" dirty="0">
                <a:latin typeface="Tahoma" pitchFamily="34" charset="0"/>
              </a:rPr>
              <a:t>(&amp;</a:t>
            </a:r>
            <a:r>
              <a:rPr lang="en-US" altLang="ko-KR" sz="1000" b="0" dirty="0" err="1">
                <a:latin typeface="Tahoma" pitchFamily="34" charset="0"/>
              </a:rPr>
              <a:t>server_addr</a:t>
            </a:r>
            <a:r>
              <a:rPr lang="en-US" altLang="ko-KR" sz="1000" b="0" dirty="0">
                <a:latin typeface="Tahoma" pitchFamily="34" charset="0"/>
              </a:rPr>
              <a:t>, 0, </a:t>
            </a:r>
            <a:r>
              <a:rPr lang="en-US" altLang="ko-KR" sz="1000" b="0" dirty="0" err="1">
                <a:latin typeface="Tahoma" pitchFamily="34" charset="0"/>
              </a:rPr>
              <a:t>sizeof</a:t>
            </a:r>
            <a:r>
              <a:rPr lang="en-US" altLang="ko-KR" sz="1000" b="0" dirty="0">
                <a:latin typeface="Tahoma" pitchFamily="34" charset="0"/>
              </a:rPr>
              <a:t>(</a:t>
            </a:r>
            <a:r>
              <a:rPr lang="en-US" altLang="ko-KR" sz="1000" b="0" dirty="0" err="1">
                <a:latin typeface="Tahoma" pitchFamily="34" charset="0"/>
              </a:rPr>
              <a:t>server_addr</a:t>
            </a:r>
            <a:r>
              <a:rPr lang="en-US" altLang="ko-KR" sz="1000" b="0" dirty="0">
                <a:latin typeface="Tahoma" pitchFamily="34" charset="0"/>
              </a:rPr>
              <a:t>));</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server_addr.sin_family</a:t>
            </a:r>
            <a:r>
              <a:rPr lang="en-US" altLang="ko-KR" sz="1000" b="0" dirty="0">
                <a:latin typeface="Tahoma" pitchFamily="34" charset="0"/>
              </a:rPr>
              <a:t>  = AF_INET;</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server_addr.sin_addr.s_addr</a:t>
            </a:r>
            <a:r>
              <a:rPr lang="en-US" altLang="ko-KR" sz="1000" b="0" dirty="0">
                <a:latin typeface="Tahoma" pitchFamily="34" charset="0"/>
              </a:rPr>
              <a:t> = </a:t>
            </a:r>
            <a:r>
              <a:rPr lang="en-US" altLang="ko-KR" sz="1000" b="0" dirty="0" err="1">
                <a:latin typeface="Tahoma" pitchFamily="34" charset="0"/>
              </a:rPr>
              <a:t>htonl</a:t>
            </a:r>
            <a:r>
              <a:rPr lang="en-US" altLang="ko-KR" sz="1000" b="0" dirty="0">
                <a:latin typeface="Tahoma" pitchFamily="34" charset="0"/>
              </a:rPr>
              <a:t>(INADDR_ANY);</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server_addr.sin_port</a:t>
            </a:r>
            <a:r>
              <a:rPr lang="en-US" altLang="ko-KR" sz="1000" b="0" dirty="0">
                <a:latin typeface="Tahoma" pitchFamily="34" charset="0"/>
              </a:rPr>
              <a:t>    = </a:t>
            </a:r>
            <a:r>
              <a:rPr lang="en-US" altLang="ko-KR" sz="1000" b="0" dirty="0" err="1">
                <a:latin typeface="Tahoma" pitchFamily="34" charset="0"/>
              </a:rPr>
              <a:t>htons</a:t>
            </a:r>
            <a:r>
              <a:rPr lang="en-US" altLang="ko-KR" sz="1000" b="0" dirty="0">
                <a:latin typeface="Tahoma" pitchFamily="34" charset="0"/>
              </a:rPr>
              <a:t>(3317);    // </a:t>
            </a:r>
            <a:r>
              <a:rPr lang="ko-KR" altLang="en-US" sz="1000" b="0" dirty="0">
                <a:latin typeface="Tahoma" pitchFamily="34" charset="0"/>
              </a:rPr>
              <a:t>사용할 포트로 </a:t>
            </a:r>
            <a:r>
              <a:rPr lang="en-US" altLang="ko-KR" sz="1000" b="0" dirty="0">
                <a:latin typeface="Tahoma" pitchFamily="34" charset="0"/>
              </a:rPr>
              <a:t>3317</a:t>
            </a:r>
            <a:r>
              <a:rPr lang="ko-KR" altLang="en-US" sz="1000" b="0" dirty="0">
                <a:latin typeface="Tahoma" pitchFamily="34" charset="0"/>
              </a:rPr>
              <a:t>번 포트 사용</a:t>
            </a:r>
          </a:p>
          <a:p>
            <a:pPr marL="457200" indent="-457200" algn="l">
              <a:lnSpc>
                <a:spcPct val="100000"/>
              </a:lnSpc>
              <a:buFont typeface="Wingdings" pitchFamily="2" charset="2"/>
              <a:buAutoNum type="arabicPeriod" startAt="28"/>
            </a:pPr>
            <a:r>
              <a:rPr lang="ko-KR" altLang="en-US" sz="1000" b="0" dirty="0">
                <a:latin typeface="Tahoma" pitchFamily="34" charset="0"/>
              </a:rPr>
              <a:t> </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 bind </a:t>
            </a:r>
            <a:r>
              <a:rPr lang="ko-KR" altLang="en-US" sz="1000" b="0" dirty="0">
                <a:latin typeface="Tahoma" pitchFamily="34" charset="0"/>
              </a:rPr>
              <a:t>함수를 사용하여 서버 소켓의 주소 설정</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if (bind(</a:t>
            </a:r>
            <a:r>
              <a:rPr lang="en-US" altLang="ko-KR" sz="1000" b="0" dirty="0" err="1">
                <a:latin typeface="Tahoma" pitchFamily="34" charset="0"/>
              </a:rPr>
              <a:t>ssock</a:t>
            </a:r>
            <a:r>
              <a:rPr lang="en-US" altLang="ko-KR" sz="1000" b="0" dirty="0">
                <a:latin typeface="Tahoma" pitchFamily="34" charset="0"/>
              </a:rPr>
              <a:t>, (</a:t>
            </a:r>
            <a:r>
              <a:rPr lang="en-US" altLang="ko-KR" sz="1000" b="0" dirty="0" err="1">
                <a:latin typeface="Tahoma" pitchFamily="34" charset="0"/>
              </a:rPr>
              <a:t>struct</a:t>
            </a:r>
            <a:r>
              <a:rPr lang="en-US" altLang="ko-KR" sz="1000" b="0" dirty="0">
                <a:latin typeface="Tahoma" pitchFamily="34" charset="0"/>
              </a:rPr>
              <a:t> </a:t>
            </a:r>
            <a:r>
              <a:rPr lang="en-US" altLang="ko-KR" sz="1000" b="0" dirty="0" err="1">
                <a:latin typeface="Tahoma" pitchFamily="34" charset="0"/>
              </a:rPr>
              <a:t>sockaddr</a:t>
            </a:r>
            <a:r>
              <a:rPr lang="en-US" altLang="ko-KR" sz="1000" b="0" dirty="0">
                <a:latin typeface="Tahoma" pitchFamily="34" charset="0"/>
              </a:rPr>
              <a:t> *)&amp;</a:t>
            </a:r>
            <a:r>
              <a:rPr lang="en-US" altLang="ko-KR" sz="1000" b="0" dirty="0" err="1">
                <a:latin typeface="Tahoma" pitchFamily="34" charset="0"/>
              </a:rPr>
              <a:t>server_addr</a:t>
            </a:r>
            <a:r>
              <a:rPr lang="en-US" altLang="ko-KR" sz="1000" b="0" dirty="0">
                <a:latin typeface="Tahoma" pitchFamily="34" charset="0"/>
              </a:rPr>
              <a:t>, </a:t>
            </a:r>
            <a:r>
              <a:rPr lang="en-US" altLang="ko-KR" sz="1000" b="0" dirty="0" err="1">
                <a:latin typeface="Tahoma" pitchFamily="34" charset="0"/>
              </a:rPr>
              <a:t>sizeof</a:t>
            </a:r>
            <a:r>
              <a:rPr lang="en-US" altLang="ko-KR" sz="1000" b="0" dirty="0">
                <a:latin typeface="Tahoma" pitchFamily="34" charset="0"/>
              </a:rPr>
              <a:t>(</a:t>
            </a:r>
            <a:r>
              <a:rPr lang="en-US" altLang="ko-KR" sz="1000" b="0" dirty="0" err="1">
                <a:latin typeface="Tahoma" pitchFamily="34" charset="0"/>
              </a:rPr>
              <a:t>server_addr</a:t>
            </a:r>
            <a:r>
              <a:rPr lang="en-US" altLang="ko-KR" sz="1000" b="0" dirty="0">
                <a:latin typeface="Tahoma" pitchFamily="34" charset="0"/>
              </a:rPr>
              <a:t>)) &lt; 0) {</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perror</a:t>
            </a:r>
            <a:r>
              <a:rPr lang="en-US" altLang="ko-KR" sz="1000" b="0" dirty="0">
                <a:latin typeface="Tahoma" pitchFamily="34" charset="0"/>
              </a:rPr>
              <a:t>("bind error : ");</a:t>
            </a:r>
          </a:p>
          <a:p>
            <a:pPr marL="457200" indent="-457200" algn="l">
              <a:lnSpc>
                <a:spcPct val="100000"/>
              </a:lnSpc>
              <a:buFont typeface="Wingdings" pitchFamily="2" charset="2"/>
              <a:buAutoNum type="arabicPeriod" startAt="28"/>
            </a:pPr>
            <a:r>
              <a:rPr lang="en-US" altLang="ko-KR" sz="1000" b="0" dirty="0">
                <a:latin typeface="Tahoma" pitchFamily="34" charset="0"/>
              </a:rPr>
              <a:t>      exit(1);</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smtClean="0">
                <a:latin typeface="Tahoma" pitchFamily="34" charset="0"/>
              </a:rPr>
              <a:t>} </a:t>
            </a:r>
            <a:endParaRPr lang="en-US" altLang="ko-KR" sz="1000" b="0" dirty="0">
              <a:latin typeface="Tahoma" pitchFamily="34" charset="0"/>
            </a:endParaRP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위에서 지정한 주소로 클라이언트 접속을 기다림</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if (listen(</a:t>
            </a:r>
            <a:r>
              <a:rPr lang="en-US" altLang="ko-KR" sz="1000" b="0" dirty="0" err="1">
                <a:latin typeface="Tahoma" pitchFamily="34" charset="0"/>
              </a:rPr>
              <a:t>ssock</a:t>
            </a:r>
            <a:r>
              <a:rPr lang="en-US" altLang="ko-KR" sz="1000" b="0" dirty="0">
                <a:latin typeface="Tahoma" pitchFamily="34" charset="0"/>
              </a:rPr>
              <a:t>, 8) &lt; 0) {</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perror</a:t>
            </a:r>
            <a:r>
              <a:rPr lang="en-US" altLang="ko-KR" sz="1000" b="0" dirty="0">
                <a:latin typeface="Tahoma" pitchFamily="34" charset="0"/>
              </a:rPr>
              <a:t>("listen error : ");</a:t>
            </a:r>
          </a:p>
          <a:p>
            <a:pPr marL="457200" indent="-457200" algn="l">
              <a:lnSpc>
                <a:spcPct val="100000"/>
              </a:lnSpc>
              <a:buFont typeface="Wingdings" pitchFamily="2" charset="2"/>
              <a:buAutoNum type="arabicPeriod" startAt="28"/>
            </a:pPr>
            <a:r>
              <a:rPr lang="en-US" altLang="ko-KR" sz="1000" b="0" dirty="0">
                <a:latin typeface="Tahoma" pitchFamily="34" charset="0"/>
              </a:rPr>
              <a:t>      exit(1);</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smtClean="0">
                <a:latin typeface="Tahoma" pitchFamily="34" charset="0"/>
              </a:rPr>
              <a:t>} </a:t>
            </a:r>
            <a:endParaRPr lang="en-US" altLang="ko-KR" sz="1000" b="0" dirty="0">
              <a:latin typeface="Tahoma" pitchFamily="34" charset="0"/>
            </a:endParaRPr>
          </a:p>
          <a:p>
            <a:pPr marL="457200" indent="-457200" algn="l">
              <a:lnSpc>
                <a:spcPct val="100000"/>
              </a:lnSpc>
              <a:buFont typeface="Wingdings" pitchFamily="2" charset="2"/>
              <a:buAutoNum type="arabicPeriod" startAt="28"/>
            </a:pPr>
            <a:r>
              <a:rPr lang="en-US" altLang="ko-KR" sz="1000" b="0" dirty="0">
                <a:latin typeface="Tahoma" pitchFamily="34" charset="0"/>
              </a:rPr>
              <a:t>   while(1) {</a:t>
            </a: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클라이언트가 접속하면 접속을 허용하고 클라이언트 소켓을 생성함</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err="1">
                <a:latin typeface="Tahoma" pitchFamily="34" charset="0"/>
              </a:rPr>
              <a:t>csock</a:t>
            </a:r>
            <a:r>
              <a:rPr lang="en-US" altLang="ko-KR" sz="1000" b="0" dirty="0">
                <a:latin typeface="Tahoma" pitchFamily="34" charset="0"/>
              </a:rPr>
              <a:t> = accept(</a:t>
            </a:r>
            <a:r>
              <a:rPr lang="en-US" altLang="ko-KR" sz="1000" b="0" dirty="0" err="1">
                <a:latin typeface="Tahoma" pitchFamily="34" charset="0"/>
              </a:rPr>
              <a:t>ssock</a:t>
            </a:r>
            <a:r>
              <a:rPr lang="en-US" altLang="ko-KR" sz="1000" b="0" dirty="0">
                <a:latin typeface="Tahoma" pitchFamily="34" charset="0"/>
              </a:rPr>
              <a:t>, (</a:t>
            </a:r>
            <a:r>
              <a:rPr lang="en-US" altLang="ko-KR" sz="1000" b="0" dirty="0" err="1">
                <a:latin typeface="Tahoma" pitchFamily="34" charset="0"/>
              </a:rPr>
              <a:t>struct</a:t>
            </a:r>
            <a:r>
              <a:rPr lang="en-US" altLang="ko-KR" sz="1000" b="0" dirty="0">
                <a:latin typeface="Tahoma" pitchFamily="34" charset="0"/>
              </a:rPr>
              <a:t> </a:t>
            </a:r>
            <a:r>
              <a:rPr lang="en-US" altLang="ko-KR" sz="1000" b="0" dirty="0" err="1">
                <a:latin typeface="Tahoma" pitchFamily="34" charset="0"/>
              </a:rPr>
              <a:t>sockaddr</a:t>
            </a:r>
            <a:r>
              <a:rPr lang="en-US" altLang="ko-KR" sz="1000" b="0" dirty="0">
                <a:latin typeface="Tahoma" pitchFamily="34" charset="0"/>
              </a:rPr>
              <a:t> *)&amp;</a:t>
            </a:r>
            <a:r>
              <a:rPr lang="en-US" altLang="ko-KR" sz="1000" b="0" dirty="0" err="1">
                <a:latin typeface="Tahoma" pitchFamily="34" charset="0"/>
              </a:rPr>
              <a:t>client_addr</a:t>
            </a:r>
            <a:r>
              <a:rPr lang="en-US" altLang="ko-KR" sz="1000" b="0" dirty="0">
                <a:latin typeface="Tahoma" pitchFamily="34" charset="0"/>
              </a:rPr>
              <a:t>, &amp;</a:t>
            </a:r>
            <a:r>
              <a:rPr lang="en-US" altLang="ko-KR" sz="1000" b="0" dirty="0" err="1">
                <a:latin typeface="Tahoma" pitchFamily="34" charset="0"/>
              </a:rPr>
              <a:t>clen</a:t>
            </a:r>
            <a:r>
              <a:rPr lang="en-US" altLang="ko-KR" sz="1000" b="0" dirty="0">
                <a:latin typeface="Tahoma" pitchFamily="34" charset="0"/>
              </a:rPr>
              <a:t>);</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클라이언트로 </a:t>
            </a:r>
            <a:r>
              <a:rPr lang="en-US" altLang="ko-KR" sz="1000" b="0" dirty="0" err="1">
                <a:latin typeface="Tahoma" pitchFamily="34" charset="0"/>
              </a:rPr>
              <a:t>buf</a:t>
            </a:r>
            <a:r>
              <a:rPr lang="ko-KR" altLang="en-US" sz="1000" b="0" dirty="0">
                <a:latin typeface="Tahoma" pitchFamily="34" charset="0"/>
              </a:rPr>
              <a:t>에 있는 “</a:t>
            </a:r>
            <a:r>
              <a:rPr lang="en-US" altLang="ko-KR" sz="1000" b="0" dirty="0">
                <a:latin typeface="Tahoma" pitchFamily="34" charset="0"/>
              </a:rPr>
              <a:t>I like you!" </a:t>
            </a:r>
            <a:r>
              <a:rPr lang="ko-KR" altLang="en-US" sz="1000" b="0" dirty="0">
                <a:latin typeface="Tahoma" pitchFamily="34" charset="0"/>
              </a:rPr>
              <a:t>문자열 전송</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if (write(</a:t>
            </a:r>
            <a:r>
              <a:rPr lang="en-US" altLang="ko-KR" sz="1000" b="0" dirty="0" err="1">
                <a:latin typeface="Tahoma" pitchFamily="34" charset="0"/>
              </a:rPr>
              <a:t>csock</a:t>
            </a:r>
            <a:r>
              <a:rPr lang="en-US" altLang="ko-KR" sz="1000" b="0" dirty="0">
                <a:latin typeface="Tahoma" pitchFamily="34" charset="0"/>
              </a:rPr>
              <a:t>, </a:t>
            </a:r>
            <a:r>
              <a:rPr lang="en-US" altLang="ko-KR" sz="1000" b="0" dirty="0" err="1">
                <a:latin typeface="Tahoma" pitchFamily="34" charset="0"/>
              </a:rPr>
              <a:t>buf</a:t>
            </a:r>
            <a:r>
              <a:rPr lang="en-US" altLang="ko-KR" sz="1000" b="0" dirty="0">
                <a:latin typeface="Tahoma" pitchFamily="34" charset="0"/>
              </a:rPr>
              <a:t>, MAXBUF) &lt;=0)</a:t>
            </a:r>
          </a:p>
          <a:p>
            <a:pPr marL="457200" indent="-457200" algn="l">
              <a:lnSpc>
                <a:spcPct val="100000"/>
              </a:lnSpc>
              <a:buFont typeface="Wingdings" pitchFamily="2" charset="2"/>
              <a:buAutoNum type="arabicPeriod" startAt="28"/>
            </a:pPr>
            <a:r>
              <a:rPr lang="en-US" altLang="ko-KR" sz="1000" b="0" dirty="0">
                <a:latin typeface="Tahoma" pitchFamily="34" charset="0"/>
              </a:rPr>
              <a:t>         </a:t>
            </a:r>
            <a:r>
              <a:rPr lang="en-US" altLang="ko-KR" sz="1000" b="0" dirty="0" err="1">
                <a:latin typeface="Tahoma" pitchFamily="34" charset="0"/>
              </a:rPr>
              <a:t>perror</a:t>
            </a:r>
            <a:r>
              <a:rPr lang="en-US" altLang="ko-KR" sz="1000" b="0" dirty="0">
                <a:latin typeface="Tahoma" pitchFamily="34" charset="0"/>
              </a:rPr>
              <a:t>("write error : ");</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 </a:t>
            </a:r>
            <a:r>
              <a:rPr lang="ko-KR" altLang="en-US" sz="1000" b="0" dirty="0">
                <a:latin typeface="Tahoma" pitchFamily="34" charset="0"/>
              </a:rPr>
              <a:t>클라이언트 소켓을 닫음</a:t>
            </a:r>
          </a:p>
          <a:p>
            <a:pPr marL="457200" indent="-457200" algn="l">
              <a:lnSpc>
                <a:spcPct val="100000"/>
              </a:lnSpc>
              <a:buFont typeface="Wingdings" pitchFamily="2" charset="2"/>
              <a:buAutoNum type="arabicPeriod" startAt="28"/>
            </a:pPr>
            <a:r>
              <a:rPr lang="ko-KR" altLang="en-US" sz="1000" b="0" dirty="0">
                <a:latin typeface="Tahoma" pitchFamily="34" charset="0"/>
              </a:rPr>
              <a:t>      </a:t>
            </a:r>
            <a:r>
              <a:rPr lang="en-US" altLang="ko-KR" sz="1000" b="0" dirty="0">
                <a:latin typeface="Tahoma" pitchFamily="34" charset="0"/>
              </a:rPr>
              <a:t>close(</a:t>
            </a:r>
            <a:r>
              <a:rPr lang="en-US" altLang="ko-KR" sz="1000" b="0" dirty="0" err="1">
                <a:latin typeface="Tahoma" pitchFamily="34" charset="0"/>
              </a:rPr>
              <a:t>csock</a:t>
            </a:r>
            <a:r>
              <a:rPr lang="en-US" altLang="ko-KR" sz="1000" b="0" dirty="0">
                <a:latin typeface="Tahoma" pitchFamily="34" charset="0"/>
              </a:rPr>
              <a:t>);</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a:t>
            </a:r>
          </a:p>
          <a:p>
            <a:pPr marL="457200" indent="-457200" algn="l">
              <a:lnSpc>
                <a:spcPct val="100000"/>
              </a:lnSpc>
              <a:buFont typeface="Wingdings" pitchFamily="2" charset="2"/>
              <a:buAutoNum type="arabicPeriod" startAt="28"/>
            </a:pPr>
            <a:r>
              <a:rPr lang="en-US" altLang="ko-KR" sz="1000" b="0" dirty="0">
                <a:latin typeface="Tahoma" pitchFamily="34" charset="0"/>
              </a:rPr>
              <a:t>   return 0;</a:t>
            </a:r>
          </a:p>
          <a:p>
            <a:pPr marL="457200" indent="-457200" algn="l">
              <a:lnSpc>
                <a:spcPct val="100000"/>
              </a:lnSpc>
              <a:buFont typeface="Wingdings" pitchFamily="2" charset="2"/>
              <a:buAutoNum type="arabicPeriod" startAt="28"/>
            </a:pPr>
            <a:r>
              <a:rPr lang="en-US" altLang="ko-KR" sz="1000" b="0" dirty="0">
                <a:latin typeface="Tahoma" pitchFamily="34" charset="0"/>
              </a:rPr>
              <a:t>}</a:t>
            </a:r>
          </a:p>
          <a:p>
            <a:pPr marL="457200" indent="-457200" algn="l">
              <a:buFont typeface="Wingdings" pitchFamily="2" charset="2"/>
              <a:buNone/>
            </a:pPr>
            <a:r>
              <a:rPr lang="en-US" altLang="ko-KR" sz="1000" b="0" dirty="0">
                <a:latin typeface="Tahoma" pitchFamily="34" charset="0"/>
              </a:rPr>
              <a:t>  </a:t>
            </a:r>
            <a:endParaRPr lang="ko-KR" altLang="en-US" sz="1000" b="0" dirty="0">
              <a:latin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4340"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4341" name="Rectangle 4"/>
          <p:cNvSpPr>
            <a:spLocks noGrp="1" noChangeArrowheads="1"/>
          </p:cNvSpPr>
          <p:nvPr>
            <p:ph type="body" idx="1"/>
          </p:nvPr>
        </p:nvSpPr>
        <p:spPr>
          <a:xfrm>
            <a:off x="323850" y="1341438"/>
            <a:ext cx="8424863" cy="5113337"/>
          </a:xfrm>
        </p:spPr>
        <p:txBody>
          <a:bodyPr/>
          <a:lstStyle/>
          <a:p>
            <a:pPr eaLnBrk="1" hangingPunct="1"/>
            <a:r>
              <a:rPr lang="en-US" altLang="ko-KR" smtClean="0"/>
              <a:t>1</a:t>
            </a:r>
            <a:r>
              <a:rPr lang="ko-KR" altLang="en-US" smtClean="0"/>
              <a:t>행 </a:t>
            </a:r>
            <a:r>
              <a:rPr lang="en-US" altLang="ko-KR" smtClean="0"/>
              <a:t>– 7</a:t>
            </a:r>
            <a:r>
              <a:rPr lang="ko-KR" altLang="en-US" smtClean="0"/>
              <a:t>행 </a:t>
            </a:r>
            <a:r>
              <a:rPr lang="en-US" altLang="ko-KR" smtClean="0"/>
              <a:t>: </a:t>
            </a:r>
            <a:r>
              <a:rPr lang="ko-KR" altLang="en-US" smtClean="0"/>
              <a:t>헤더화일 정의</a:t>
            </a:r>
          </a:p>
          <a:p>
            <a:pPr eaLnBrk="1" hangingPunct="1"/>
            <a:r>
              <a:rPr lang="en-US" altLang="ko-KR" smtClean="0"/>
              <a:t>9</a:t>
            </a:r>
            <a:r>
              <a:rPr lang="ko-KR" altLang="en-US" smtClean="0"/>
              <a:t>행 </a:t>
            </a:r>
            <a:r>
              <a:rPr lang="en-US" altLang="ko-KR" smtClean="0"/>
              <a:t>: </a:t>
            </a:r>
            <a:r>
              <a:rPr lang="ko-KR" altLang="en-US" smtClean="0"/>
              <a:t>최대 문자열의 크기</a:t>
            </a:r>
          </a:p>
          <a:p>
            <a:pPr eaLnBrk="1" hangingPunct="1"/>
            <a:r>
              <a:rPr lang="en-US" altLang="ko-KR" smtClean="0"/>
              <a:t>14</a:t>
            </a:r>
            <a:r>
              <a:rPr lang="ko-KR" altLang="en-US" smtClean="0"/>
              <a:t>행 </a:t>
            </a:r>
            <a:r>
              <a:rPr lang="en-US" altLang="ko-KR" smtClean="0"/>
              <a:t>– 17</a:t>
            </a:r>
            <a:r>
              <a:rPr lang="ko-KR" altLang="en-US" smtClean="0"/>
              <a:t>행 </a:t>
            </a:r>
            <a:r>
              <a:rPr lang="en-US" altLang="ko-KR" smtClean="0"/>
              <a:t>: </a:t>
            </a:r>
            <a:r>
              <a:rPr lang="ko-KR" altLang="en-US" smtClean="0"/>
              <a:t>사용하는 변수 정의</a:t>
            </a:r>
          </a:p>
          <a:p>
            <a:pPr eaLnBrk="1" hangingPunct="1"/>
            <a:r>
              <a:rPr lang="en-US" altLang="ko-KR" smtClean="0"/>
              <a:t>21</a:t>
            </a:r>
            <a:r>
              <a:rPr lang="ko-KR" altLang="en-US" smtClean="0"/>
              <a:t>행 </a:t>
            </a:r>
            <a:r>
              <a:rPr lang="en-US" altLang="ko-KR" smtClean="0"/>
              <a:t>– 24</a:t>
            </a:r>
            <a:r>
              <a:rPr lang="ko-KR" altLang="en-US" smtClean="0"/>
              <a:t>행 </a:t>
            </a:r>
            <a:r>
              <a:rPr lang="en-US" altLang="ko-KR" smtClean="0"/>
              <a:t>: </a:t>
            </a:r>
            <a:r>
              <a:rPr lang="ko-KR" altLang="en-US" smtClean="0"/>
              <a:t>서버 소켓하나 생성</a:t>
            </a:r>
            <a:r>
              <a:rPr lang="en-US" altLang="ko-KR" smtClean="0"/>
              <a:t>, </a:t>
            </a:r>
            <a:r>
              <a:rPr lang="ko-KR" altLang="en-US" smtClean="0"/>
              <a:t>리턴값은 소켓에 접근하기 위한 소켓디스크립터번호</a:t>
            </a:r>
          </a:p>
          <a:p>
            <a:pPr eaLnBrk="1" hangingPunct="1"/>
            <a:r>
              <a:rPr lang="en-US" altLang="ko-KR" smtClean="0"/>
              <a:t>29</a:t>
            </a:r>
            <a:r>
              <a:rPr lang="ko-KR" altLang="en-US" smtClean="0"/>
              <a:t>행 </a:t>
            </a:r>
            <a:r>
              <a:rPr lang="en-US" altLang="ko-KR" smtClean="0"/>
              <a:t>– 38</a:t>
            </a:r>
            <a:r>
              <a:rPr lang="ko-KR" altLang="en-US" smtClean="0"/>
              <a:t>행 </a:t>
            </a:r>
            <a:r>
              <a:rPr lang="en-US" altLang="ko-KR" smtClean="0"/>
              <a:t>: bind </a:t>
            </a:r>
            <a:r>
              <a:rPr lang="ko-KR" altLang="en-US" smtClean="0"/>
              <a:t>함수를 이용해서 </a:t>
            </a:r>
            <a:r>
              <a:rPr lang="en-US" altLang="ko-KR" smtClean="0"/>
              <a:t>server_addr </a:t>
            </a:r>
            <a:r>
              <a:rPr lang="ko-KR" altLang="en-US" smtClean="0"/>
              <a:t>값으로 서버 소켓의 주소 설정</a:t>
            </a:r>
          </a:p>
          <a:p>
            <a:pPr eaLnBrk="1" hangingPunct="1"/>
            <a:r>
              <a:rPr lang="en-US" altLang="ko-KR" smtClean="0"/>
              <a:t>41</a:t>
            </a:r>
            <a:r>
              <a:rPr lang="ko-KR" altLang="en-US" smtClean="0"/>
              <a:t>행 </a:t>
            </a:r>
            <a:r>
              <a:rPr lang="en-US" altLang="ko-KR" smtClean="0"/>
              <a:t>– 44</a:t>
            </a:r>
            <a:r>
              <a:rPr lang="ko-KR" altLang="en-US" smtClean="0"/>
              <a:t>행 </a:t>
            </a:r>
            <a:r>
              <a:rPr lang="en-US" altLang="ko-KR" smtClean="0"/>
              <a:t>: listen </a:t>
            </a:r>
            <a:r>
              <a:rPr lang="ko-KR" altLang="en-US" smtClean="0"/>
              <a:t>함수를 사용해서 접속을 기다림</a:t>
            </a:r>
          </a:p>
          <a:p>
            <a:pPr eaLnBrk="1" hangingPunct="1"/>
            <a:r>
              <a:rPr lang="en-US" altLang="ko-KR" smtClean="0"/>
              <a:t>47</a:t>
            </a:r>
            <a:r>
              <a:rPr lang="ko-KR" altLang="en-US" smtClean="0"/>
              <a:t>행 </a:t>
            </a:r>
            <a:r>
              <a:rPr lang="en-US" altLang="ko-KR" smtClean="0"/>
              <a:t>– 57</a:t>
            </a:r>
            <a:r>
              <a:rPr lang="ko-KR" altLang="en-US" smtClean="0"/>
              <a:t>행 </a:t>
            </a:r>
            <a:r>
              <a:rPr lang="en-US" altLang="ko-KR" smtClean="0"/>
              <a:t>: </a:t>
            </a:r>
            <a:r>
              <a:rPr lang="ko-KR" altLang="en-US" smtClean="0"/>
              <a:t>클라이언트 접속이 있으면 </a:t>
            </a:r>
            <a:r>
              <a:rPr lang="en-US" altLang="ko-KR" smtClean="0"/>
              <a:t>accept </a:t>
            </a:r>
            <a:r>
              <a:rPr lang="ko-KR" altLang="en-US" smtClean="0"/>
              <a:t>함수 가동</a:t>
            </a:r>
            <a:r>
              <a:rPr lang="en-US" altLang="ko-KR" smtClean="0"/>
              <a:t>, </a:t>
            </a:r>
            <a:r>
              <a:rPr lang="ko-KR" altLang="en-US" smtClean="0"/>
              <a:t>클라이언트 소켓을 </a:t>
            </a:r>
            <a:r>
              <a:rPr lang="en-US" altLang="ko-KR" smtClean="0"/>
              <a:t>csock </a:t>
            </a:r>
            <a:r>
              <a:rPr lang="ko-KR" altLang="en-US" smtClean="0"/>
              <a:t>변수에 받음</a:t>
            </a:r>
            <a:r>
              <a:rPr lang="en-US" altLang="ko-KR" smtClean="0"/>
              <a:t>, </a:t>
            </a:r>
            <a:r>
              <a:rPr lang="ko-KR" altLang="en-US" smtClean="0"/>
              <a:t>받아온 소켓에 보내는 문장 삽입</a:t>
            </a:r>
            <a:r>
              <a:rPr lang="en-US" altLang="ko-KR" smtClean="0"/>
              <a:t>, </a:t>
            </a:r>
            <a:r>
              <a:rPr lang="ko-KR" altLang="en-US" smtClean="0"/>
              <a:t>해당 문장이 클라이언트로 전송</a:t>
            </a:r>
          </a:p>
          <a:p>
            <a:pPr eaLnBrk="1" hangingPunct="1"/>
            <a:r>
              <a:rPr lang="en-US" altLang="ko-KR" smtClean="0"/>
              <a:t>56</a:t>
            </a:r>
            <a:r>
              <a:rPr lang="ko-KR" altLang="en-US" smtClean="0"/>
              <a:t>행 </a:t>
            </a:r>
            <a:r>
              <a:rPr lang="en-US" altLang="ko-KR" smtClean="0"/>
              <a:t>: </a:t>
            </a:r>
            <a:r>
              <a:rPr lang="ko-KR" altLang="en-US" smtClean="0"/>
              <a:t>소켓을 닫는다</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5364"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5365"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INADDR_ANY</a:t>
            </a:r>
          </a:p>
          <a:p>
            <a:pPr marL="838200" lvl="1" indent="-381000" eaLnBrk="1" hangingPunct="1"/>
            <a:r>
              <a:rPr lang="ko-KR" altLang="en-US" dirty="0" smtClean="0"/>
              <a:t>모든 클라이언트로부터 접속이 가능하게</a:t>
            </a:r>
          </a:p>
          <a:p>
            <a:pPr marL="838200" lvl="1" indent="-381000" eaLnBrk="1" hangingPunct="1"/>
            <a:r>
              <a:rPr lang="en-US" altLang="ko-KR" dirty="0" smtClean="0"/>
              <a:t>#define INADDR_ANY   ((unsigned long </a:t>
            </a:r>
            <a:r>
              <a:rPr lang="en-US" altLang="ko-KR" dirty="0" err="1" smtClean="0"/>
              <a:t>int</a:t>
            </a:r>
            <a:r>
              <a:rPr lang="en-US" altLang="ko-KR" dirty="0" smtClean="0"/>
              <a:t>) 0x00000000)</a:t>
            </a:r>
          </a:p>
          <a:p>
            <a:pPr marL="457200" indent="-457200" eaLnBrk="1" hangingPunct="1"/>
            <a:r>
              <a:rPr lang="en-US" altLang="ko-KR" dirty="0" err="1"/>
              <a:t>h</a:t>
            </a:r>
            <a:r>
              <a:rPr lang="en-US" altLang="ko-KR" dirty="0" err="1" smtClean="0"/>
              <a:t>tonl</a:t>
            </a:r>
            <a:r>
              <a:rPr lang="en-US" altLang="ko-KR" dirty="0" smtClean="0"/>
              <a:t> – </a:t>
            </a:r>
            <a:r>
              <a:rPr lang="en-US" altLang="ko-KR" dirty="0" err="1" smtClean="0"/>
              <a:t>htons</a:t>
            </a:r>
            <a:r>
              <a:rPr lang="ko-KR" altLang="en-US" dirty="0" smtClean="0"/>
              <a:t>의 </a:t>
            </a:r>
            <a:r>
              <a:rPr lang="en-US" altLang="ko-KR" dirty="0" smtClean="0"/>
              <a:t>short </a:t>
            </a:r>
            <a:r>
              <a:rPr lang="ko-KR" altLang="en-US" dirty="0" smtClean="0"/>
              <a:t>와 </a:t>
            </a:r>
            <a:r>
              <a:rPr lang="en-US" altLang="ko-KR" dirty="0" smtClean="0"/>
              <a:t>long(32 bit)</a:t>
            </a:r>
            <a:r>
              <a:rPr lang="ko-KR" altLang="en-US" dirty="0" smtClean="0"/>
              <a:t>의 차이</a:t>
            </a:r>
          </a:p>
          <a:p>
            <a:pPr marL="838200" lvl="1" indent="-381000" eaLnBrk="1" hangingPunct="1"/>
            <a:r>
              <a:rPr lang="en-US" altLang="ko-KR" dirty="0" smtClean="0"/>
              <a:t>32 bit</a:t>
            </a:r>
            <a:r>
              <a:rPr lang="ko-KR" altLang="en-US" dirty="0" smtClean="0"/>
              <a:t>의 </a:t>
            </a:r>
            <a:r>
              <a:rPr lang="ko-KR" altLang="en-US" dirty="0" err="1" smtClean="0"/>
              <a:t>호스트오더형</a:t>
            </a:r>
            <a:r>
              <a:rPr lang="ko-KR" altLang="en-US" dirty="0" smtClean="0"/>
              <a:t> 숫자를 </a:t>
            </a:r>
            <a:r>
              <a:rPr lang="en-US" altLang="ko-KR" dirty="0" smtClean="0"/>
              <a:t>32bit</a:t>
            </a:r>
            <a:r>
              <a:rPr lang="ko-KR" altLang="en-US" dirty="0" smtClean="0"/>
              <a:t>의 네트워크바이트오더로 변환</a:t>
            </a:r>
          </a:p>
          <a:p>
            <a:pPr marL="838200" lvl="1" indent="-381000" eaLnBrk="1" hangingPunct="1"/>
            <a:r>
              <a:rPr lang="en-US" altLang="ko-KR" dirty="0"/>
              <a:t>i</a:t>
            </a:r>
            <a:r>
              <a:rPr lang="en-US" altLang="ko-KR" dirty="0" smtClean="0"/>
              <a:t>nclude &lt;</a:t>
            </a:r>
            <a:r>
              <a:rPr lang="en-US" altLang="ko-KR" dirty="0" err="1" smtClean="0"/>
              <a:t>netinet</a:t>
            </a:r>
            <a:r>
              <a:rPr lang="en-US" altLang="ko-KR" dirty="0" smtClean="0"/>
              <a:t>/</a:t>
            </a:r>
            <a:r>
              <a:rPr lang="en-US" altLang="ko-KR" dirty="0" err="1" smtClean="0"/>
              <a:t>in.h</a:t>
            </a:r>
            <a:r>
              <a:rPr lang="en-US" altLang="ko-KR" dirty="0" smtClean="0"/>
              <a:t>&gt;</a:t>
            </a:r>
          </a:p>
          <a:p>
            <a:pPr marL="838200" lvl="1" indent="-381000" eaLnBrk="1" hangingPunct="1"/>
            <a:r>
              <a:rPr lang="en-US" altLang="ko-KR" dirty="0" smtClean="0"/>
              <a:t>uint32_t </a:t>
            </a:r>
            <a:r>
              <a:rPr lang="en-US" altLang="ko-KR" dirty="0" err="1" smtClean="0"/>
              <a:t>htonl</a:t>
            </a:r>
            <a:r>
              <a:rPr lang="en-US" altLang="ko-KR" dirty="0" smtClean="0"/>
              <a:t>(uint32_t </a:t>
            </a:r>
            <a:r>
              <a:rPr lang="en-US" altLang="ko-KR" dirty="0" err="1" smtClean="0"/>
              <a:t>hostlong</a:t>
            </a:r>
            <a:r>
              <a:rPr lang="en-US" altLang="ko-KR" dirty="0" smtClean="0"/>
              <a:t>)</a:t>
            </a:r>
          </a:p>
          <a:p>
            <a:pPr marL="457200" indent="-457200" eaLnBrk="1" hangingPunct="1"/>
            <a:r>
              <a:rPr lang="en-US" altLang="ko-KR" dirty="0" smtClean="0"/>
              <a:t>Bind – </a:t>
            </a:r>
            <a:r>
              <a:rPr lang="ko-KR" altLang="en-US" dirty="0" smtClean="0"/>
              <a:t>소켓이 전화기라면 전화번호를 부여 받는 행위가 </a:t>
            </a:r>
            <a:r>
              <a:rPr lang="en-US" altLang="ko-KR" dirty="0" smtClean="0"/>
              <a:t>bind </a:t>
            </a:r>
            <a:r>
              <a:rPr lang="ko-KR" altLang="en-US" dirty="0" smtClean="0"/>
              <a:t>이다</a:t>
            </a:r>
            <a:r>
              <a:rPr lang="en-US" altLang="ko-KR" dirty="0" smtClean="0"/>
              <a:t>. </a:t>
            </a:r>
          </a:p>
          <a:p>
            <a:pPr marL="838200" lvl="1" indent="-381000" eaLnBrk="1" hangingPunct="1"/>
            <a:r>
              <a:rPr lang="ko-KR" altLang="en-US" dirty="0" smtClean="0"/>
              <a:t>생성된 소켓에 로컬 주소를 할당</a:t>
            </a:r>
            <a:r>
              <a:rPr lang="en-US" altLang="ko-KR" dirty="0" smtClean="0"/>
              <a:t>, </a:t>
            </a:r>
            <a:r>
              <a:rPr lang="ko-KR" altLang="en-US" dirty="0" smtClean="0"/>
              <a:t>성공하면 </a:t>
            </a:r>
            <a:r>
              <a:rPr lang="en-US" altLang="ko-KR" dirty="0" smtClean="0"/>
              <a:t>0, </a:t>
            </a:r>
            <a:r>
              <a:rPr lang="ko-KR" altLang="en-US" dirty="0" smtClean="0"/>
              <a:t>실패 면 </a:t>
            </a:r>
            <a:r>
              <a:rPr lang="en-US" altLang="ko-KR" dirty="0" smtClean="0"/>
              <a:t>-1 </a:t>
            </a:r>
            <a:r>
              <a:rPr lang="ko-KR" altLang="en-US" dirty="0" smtClean="0"/>
              <a:t>리턴</a:t>
            </a:r>
          </a:p>
          <a:p>
            <a:pPr marL="838200" lvl="1" indent="-381000" eaLnBrk="1" hangingPunct="1"/>
            <a:r>
              <a:rPr lang="en-US" altLang="ko-KR" dirty="0"/>
              <a:t>i</a:t>
            </a:r>
            <a:r>
              <a:rPr lang="en-US" altLang="ko-KR" dirty="0" smtClean="0"/>
              <a:t>nclude &lt;sys/</a:t>
            </a:r>
            <a:r>
              <a:rPr lang="en-US" altLang="ko-KR" dirty="0" err="1" smtClean="0"/>
              <a:t>types.h</a:t>
            </a:r>
            <a:r>
              <a:rPr lang="en-US" altLang="ko-KR" dirty="0" smtClean="0"/>
              <a:t>&gt;, &lt;sys/</a:t>
            </a:r>
            <a:r>
              <a:rPr lang="en-US" altLang="ko-KR" dirty="0" err="1" smtClean="0"/>
              <a:t>socket.h</a:t>
            </a:r>
            <a:r>
              <a:rPr lang="en-US" altLang="ko-KR" dirty="0" smtClean="0"/>
              <a:t>&gt;</a:t>
            </a:r>
          </a:p>
          <a:p>
            <a:pPr marL="838200" lvl="1" indent="-381000" eaLnBrk="1" hangingPunct="1"/>
            <a:r>
              <a:rPr lang="en-US" altLang="ko-KR" dirty="0" err="1"/>
              <a:t>i</a:t>
            </a:r>
            <a:r>
              <a:rPr lang="en-US" altLang="ko-KR" dirty="0" err="1" smtClean="0"/>
              <a:t>nt</a:t>
            </a:r>
            <a:r>
              <a:rPr lang="en-US" altLang="ko-KR" dirty="0" smtClean="0"/>
              <a:t> bind(</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struct</a:t>
            </a:r>
            <a:r>
              <a:rPr lang="en-US" altLang="ko-KR" dirty="0" smtClean="0"/>
              <a:t> </a:t>
            </a:r>
            <a:r>
              <a:rPr lang="en-US" altLang="ko-KR" dirty="0" err="1" smtClean="0"/>
              <a:t>sockaddr</a:t>
            </a:r>
            <a:r>
              <a:rPr lang="en-US" altLang="ko-KR" dirty="0" smtClean="0"/>
              <a:t> *</a:t>
            </a:r>
            <a:r>
              <a:rPr lang="en-US" altLang="ko-KR" dirty="0" err="1" smtClean="0"/>
              <a:t>my_addr</a:t>
            </a:r>
            <a:r>
              <a:rPr lang="en-US" altLang="ko-KR" dirty="0" smtClean="0"/>
              <a:t>, </a:t>
            </a:r>
            <a:r>
              <a:rPr lang="en-US" altLang="ko-KR" dirty="0" err="1" smtClean="0"/>
              <a:t>socklen_t</a:t>
            </a:r>
            <a:r>
              <a:rPr lang="en-US" altLang="ko-KR" dirty="0" smtClean="0"/>
              <a:t> </a:t>
            </a:r>
            <a:r>
              <a:rPr lang="en-US" altLang="ko-KR" dirty="0" err="1" smtClean="0"/>
              <a:t>addrlen</a:t>
            </a:r>
            <a:r>
              <a:rPr lang="en-US" altLang="ko-KR"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6388"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6389"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smtClean="0"/>
              <a:t>Listen – </a:t>
            </a:r>
            <a:r>
              <a:rPr lang="ko-KR" altLang="en-US" dirty="0" smtClean="0"/>
              <a:t>전화 받을 준비</a:t>
            </a:r>
          </a:p>
          <a:p>
            <a:pPr marL="838200" lvl="1" indent="-381000" eaLnBrk="1" hangingPunct="1"/>
            <a:r>
              <a:rPr lang="ko-KR" altLang="en-US" dirty="0" smtClean="0"/>
              <a:t>연결하고 싶은 </a:t>
            </a:r>
            <a:r>
              <a:rPr lang="ko-KR" altLang="en-US" dirty="0" err="1" smtClean="0"/>
              <a:t>소켓디스크립터에</a:t>
            </a:r>
            <a:r>
              <a:rPr lang="ko-KR" altLang="en-US" dirty="0" smtClean="0"/>
              <a:t> 대해 </a:t>
            </a:r>
            <a:r>
              <a:rPr lang="ko-KR" altLang="en-US" dirty="0" err="1" smtClean="0"/>
              <a:t>리눅스</a:t>
            </a:r>
            <a:r>
              <a:rPr lang="ko-KR" altLang="en-US" dirty="0" smtClean="0"/>
              <a:t> </a:t>
            </a:r>
            <a:r>
              <a:rPr lang="ko-KR" altLang="en-US" dirty="0" err="1" smtClean="0"/>
              <a:t>커널이</a:t>
            </a:r>
            <a:r>
              <a:rPr lang="ko-KR" altLang="en-US" dirty="0" smtClean="0"/>
              <a:t> 큐에 저장할 수 있는 최대 접속 수</a:t>
            </a:r>
          </a:p>
          <a:p>
            <a:pPr marL="838200" lvl="1" indent="-381000" eaLnBrk="1" hangingPunct="1"/>
            <a:r>
              <a:rPr lang="ko-KR" altLang="en-US" dirty="0" smtClean="0"/>
              <a:t>성공여부반환 </a:t>
            </a:r>
            <a:r>
              <a:rPr lang="en-US" altLang="ko-KR" dirty="0" smtClean="0"/>
              <a:t>listen (</a:t>
            </a:r>
            <a:r>
              <a:rPr lang="ko-KR" altLang="en-US" dirty="0" err="1" smtClean="0"/>
              <a:t>소켓디스크립터</a:t>
            </a:r>
            <a:r>
              <a:rPr lang="en-US" altLang="ko-KR" dirty="0" smtClean="0"/>
              <a:t>, </a:t>
            </a:r>
            <a:r>
              <a:rPr lang="ko-KR" altLang="en-US" dirty="0" err="1" smtClean="0"/>
              <a:t>최대연결할</a:t>
            </a:r>
            <a:r>
              <a:rPr lang="ko-KR" altLang="en-US" dirty="0" smtClean="0"/>
              <a:t> 큐 길이</a:t>
            </a:r>
            <a:r>
              <a:rPr lang="en-US" altLang="ko-KR" dirty="0" smtClean="0"/>
              <a:t>)</a:t>
            </a:r>
          </a:p>
          <a:p>
            <a:pPr marL="838200" lvl="1" indent="-381000" eaLnBrk="1" hangingPunct="1"/>
            <a:r>
              <a:rPr lang="ko-KR" altLang="en-US" dirty="0" smtClean="0"/>
              <a:t>연결은 큐 길이 만큼</a:t>
            </a:r>
            <a:r>
              <a:rPr lang="en-US" altLang="ko-KR" dirty="0" smtClean="0"/>
              <a:t>, </a:t>
            </a:r>
            <a:r>
              <a:rPr lang="ko-KR" altLang="en-US" dirty="0" smtClean="0"/>
              <a:t>일반적으로 </a:t>
            </a:r>
            <a:r>
              <a:rPr lang="en-US" altLang="ko-KR" dirty="0" smtClean="0"/>
              <a:t>5 </a:t>
            </a:r>
            <a:r>
              <a:rPr lang="ko-KR" altLang="en-US" dirty="0" smtClean="0"/>
              <a:t>사용</a:t>
            </a:r>
          </a:p>
          <a:p>
            <a:pPr marL="838200" lvl="1" indent="-381000" eaLnBrk="1" hangingPunct="1"/>
            <a:r>
              <a:rPr lang="ko-KR" altLang="en-US" dirty="0" smtClean="0"/>
              <a:t>성공은 </a:t>
            </a:r>
            <a:r>
              <a:rPr lang="en-US" altLang="ko-KR" dirty="0" smtClean="0"/>
              <a:t>0, </a:t>
            </a:r>
            <a:r>
              <a:rPr lang="ko-KR" altLang="en-US" dirty="0" smtClean="0"/>
              <a:t>실패면 </a:t>
            </a:r>
            <a:r>
              <a:rPr lang="en-US" altLang="ko-KR" dirty="0" smtClean="0"/>
              <a:t>-1 </a:t>
            </a:r>
            <a:r>
              <a:rPr lang="ko-KR" altLang="en-US" dirty="0" smtClean="0"/>
              <a:t>반환</a:t>
            </a:r>
          </a:p>
          <a:p>
            <a:pPr marL="838200" lvl="1" indent="-381000" eaLnBrk="1" hangingPunct="1"/>
            <a:r>
              <a:rPr lang="en-US" altLang="ko-KR" dirty="0"/>
              <a:t>i</a:t>
            </a:r>
            <a:r>
              <a:rPr lang="en-US" altLang="ko-KR" dirty="0" smtClean="0"/>
              <a:t>nclude &lt;sys/</a:t>
            </a:r>
            <a:r>
              <a:rPr lang="en-US" altLang="ko-KR" dirty="0" err="1" smtClean="0"/>
              <a:t>socket.h</a:t>
            </a:r>
            <a:r>
              <a:rPr lang="en-US" altLang="ko-KR" dirty="0" smtClean="0"/>
              <a:t>&gt;</a:t>
            </a:r>
          </a:p>
          <a:p>
            <a:pPr marL="838200" lvl="1" indent="-381000" eaLnBrk="1" hangingPunct="1"/>
            <a:r>
              <a:rPr lang="en-US" altLang="ko-KR" dirty="0" err="1"/>
              <a:t>i</a:t>
            </a:r>
            <a:r>
              <a:rPr lang="en-US" altLang="ko-KR" dirty="0" err="1" smtClean="0"/>
              <a:t>nt</a:t>
            </a:r>
            <a:r>
              <a:rPr lang="en-US" altLang="ko-KR" dirty="0" smtClean="0"/>
              <a:t> listen (</a:t>
            </a:r>
            <a:r>
              <a:rPr lang="en-US" altLang="ko-KR" dirty="0" err="1" smtClean="0"/>
              <a:t>int</a:t>
            </a:r>
            <a:r>
              <a:rPr lang="en-US" altLang="ko-KR" dirty="0" smtClean="0"/>
              <a:t> s, </a:t>
            </a:r>
            <a:r>
              <a:rPr lang="en-US" altLang="ko-KR" dirty="0" err="1" smtClean="0"/>
              <a:t>int</a:t>
            </a:r>
            <a:r>
              <a:rPr lang="en-US" altLang="ko-KR" dirty="0" smtClean="0"/>
              <a:t> backlog)</a:t>
            </a:r>
          </a:p>
          <a:p>
            <a:pPr marL="838200" lvl="1" indent="-381000" eaLnBrk="1" hangingPunct="1"/>
            <a:r>
              <a:rPr lang="ko-KR" altLang="en-US" dirty="0" smtClean="0"/>
              <a:t>연결요청여부를 </a:t>
            </a:r>
            <a:r>
              <a:rPr lang="ko-KR" altLang="en-US" dirty="0" err="1" smtClean="0"/>
              <a:t>계속감시</a:t>
            </a:r>
            <a:r>
              <a:rPr lang="ko-KR" altLang="en-US" dirty="0" smtClean="0"/>
              <a:t> 또는 </a:t>
            </a:r>
            <a:r>
              <a:rPr lang="ko-KR" altLang="en-US" dirty="0" err="1" smtClean="0"/>
              <a:t>다른작업</a:t>
            </a:r>
            <a:r>
              <a:rPr lang="ko-KR" altLang="en-US" dirty="0" smtClean="0"/>
              <a:t> 수행 </a:t>
            </a:r>
            <a:r>
              <a:rPr lang="en-US" altLang="ko-KR" dirty="0" smtClean="0"/>
              <a:t>(</a:t>
            </a:r>
            <a:r>
              <a:rPr lang="ko-KR" altLang="en-US" dirty="0" err="1" smtClean="0"/>
              <a:t>커널이</a:t>
            </a:r>
            <a:r>
              <a:rPr lang="ko-KR" altLang="en-US" dirty="0" smtClean="0"/>
              <a:t> 파일 </a:t>
            </a:r>
            <a:r>
              <a:rPr lang="ko-KR" altLang="en-US" dirty="0" err="1" smtClean="0"/>
              <a:t>디스크립터</a:t>
            </a:r>
            <a:r>
              <a:rPr lang="ko-KR" altLang="en-US" dirty="0" smtClean="0"/>
              <a:t> 감시하고 연결이 들어오면 이벤트 발생 </a:t>
            </a:r>
            <a:r>
              <a:rPr lang="en-US" altLang="ko-KR" dirty="0" smtClean="0"/>
              <a:t>– select </a:t>
            </a:r>
            <a:r>
              <a:rPr lang="ko-KR" altLang="en-US" dirty="0" smtClean="0"/>
              <a:t>함수사용</a:t>
            </a:r>
            <a:r>
              <a:rPr lang="en-US" altLang="ko-KR" dirty="0" smtClean="0"/>
              <a:t>)</a:t>
            </a:r>
          </a:p>
          <a:p>
            <a:pPr marL="457200" indent="-457200" eaLnBrk="1" hangingPunct="1">
              <a:buFont typeface="Wingdings" pitchFamily="2" charset="2"/>
              <a:buNone/>
            </a:pPr>
            <a:endParaRPr lang="ko-KR"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p:txBody>
          <a:bodyPr/>
          <a:lstStyle/>
          <a:p>
            <a:r>
              <a:rPr lang="en-US" altLang="ko-KR" smtClean="0"/>
              <a:t>Listen</a:t>
            </a:r>
            <a:r>
              <a:rPr lang="ko-KR" altLang="en-US" smtClean="0"/>
              <a:t> </a:t>
            </a:r>
            <a:r>
              <a:rPr lang="en-US" altLang="ko-KR" smtClean="0"/>
              <a:t>related Queue</a:t>
            </a:r>
            <a:endParaRPr lang="ko-KR" altLang="en-US" smtClean="0"/>
          </a:p>
        </p:txBody>
      </p:sp>
      <p:sp>
        <p:nvSpPr>
          <p:cNvPr id="17412" name="직사각형 3"/>
          <p:cNvSpPr>
            <a:spLocks noChangeArrowheads="1"/>
          </p:cNvSpPr>
          <p:nvPr/>
        </p:nvSpPr>
        <p:spPr bwMode="auto">
          <a:xfrm>
            <a:off x="1714500" y="2143125"/>
            <a:ext cx="5357813" cy="3071813"/>
          </a:xfrm>
          <a:prstGeom prst="rect">
            <a:avLst/>
          </a:prstGeom>
          <a:noFill/>
          <a:ln w="38100" algn="ctr">
            <a:solidFill>
              <a:schemeClr val="tx1"/>
            </a:solidFill>
            <a:round/>
            <a:headEnd/>
            <a:tailEnd/>
          </a:ln>
        </p:spPr>
        <p:txBody>
          <a:bodyPr wrap="none" anchor="ctr"/>
          <a:lstStyle/>
          <a:p>
            <a:endParaRPr lang="ko-KR" altLang="en-US"/>
          </a:p>
        </p:txBody>
      </p:sp>
      <p:cxnSp>
        <p:nvCxnSpPr>
          <p:cNvPr id="17413" name="직선 연결선 5"/>
          <p:cNvCxnSpPr>
            <a:cxnSpLocks noChangeShapeType="1"/>
            <a:stCxn id="17412" idx="1"/>
            <a:endCxn id="17412" idx="3"/>
          </p:cNvCxnSpPr>
          <p:nvPr/>
        </p:nvCxnSpPr>
        <p:spPr bwMode="auto">
          <a:xfrm rot="10800000" flipH="1">
            <a:off x="1714500" y="3679825"/>
            <a:ext cx="5357813" cy="1588"/>
          </a:xfrm>
          <a:prstGeom prst="line">
            <a:avLst/>
          </a:prstGeom>
          <a:noFill/>
          <a:ln w="38100" algn="ctr">
            <a:solidFill>
              <a:schemeClr val="tx1"/>
            </a:solidFill>
            <a:prstDash val="sysDot"/>
            <a:round/>
            <a:headEnd/>
            <a:tailEnd/>
          </a:ln>
        </p:spPr>
      </p:cxnSp>
      <p:sp>
        <p:nvSpPr>
          <p:cNvPr id="17414" name="TextBox 6"/>
          <p:cNvSpPr txBox="1">
            <a:spLocks noChangeArrowheads="1"/>
          </p:cNvSpPr>
          <p:nvPr/>
        </p:nvSpPr>
        <p:spPr bwMode="auto">
          <a:xfrm>
            <a:off x="7143750" y="2571750"/>
            <a:ext cx="1714500" cy="609600"/>
          </a:xfrm>
          <a:prstGeom prst="rect">
            <a:avLst/>
          </a:prstGeom>
          <a:noFill/>
          <a:ln w="9525">
            <a:noFill/>
            <a:miter lim="800000"/>
            <a:headEnd/>
            <a:tailEnd/>
          </a:ln>
        </p:spPr>
        <p:txBody>
          <a:bodyPr>
            <a:spAutoFit/>
          </a:bodyPr>
          <a:lstStyle/>
          <a:p>
            <a:pPr>
              <a:buFont typeface="Wingdings" pitchFamily="2" charset="2"/>
              <a:buNone/>
            </a:pPr>
            <a:r>
              <a:rPr lang="en-US" altLang="ko-KR" sz="1400" b="0" dirty="0"/>
              <a:t>Completed connection queue (CQ)</a:t>
            </a:r>
            <a:endParaRPr lang="ko-KR" altLang="en-US" sz="1400" b="0" dirty="0"/>
          </a:p>
        </p:txBody>
      </p:sp>
      <p:sp>
        <p:nvSpPr>
          <p:cNvPr id="17415" name="TextBox 7"/>
          <p:cNvSpPr txBox="1">
            <a:spLocks noChangeArrowheads="1"/>
          </p:cNvSpPr>
          <p:nvPr/>
        </p:nvSpPr>
        <p:spPr bwMode="auto">
          <a:xfrm>
            <a:off x="7286625" y="4071938"/>
            <a:ext cx="1714500" cy="609600"/>
          </a:xfrm>
          <a:prstGeom prst="rect">
            <a:avLst/>
          </a:prstGeom>
          <a:noFill/>
          <a:ln w="9525">
            <a:noFill/>
            <a:miter lim="800000"/>
            <a:headEnd/>
            <a:tailEnd/>
          </a:ln>
        </p:spPr>
        <p:txBody>
          <a:bodyPr>
            <a:spAutoFit/>
          </a:bodyPr>
          <a:lstStyle/>
          <a:p>
            <a:pPr>
              <a:buFont typeface="Wingdings" pitchFamily="2" charset="2"/>
              <a:buNone/>
            </a:pPr>
            <a:r>
              <a:rPr lang="en-US" altLang="ko-KR" sz="1400" b="0" dirty="0"/>
              <a:t>Incomplete connection queue  (IQ)</a:t>
            </a:r>
            <a:endParaRPr lang="ko-KR" altLang="en-US" sz="1400" b="0" dirty="0"/>
          </a:p>
        </p:txBody>
      </p:sp>
      <p:sp>
        <p:nvSpPr>
          <p:cNvPr id="17416" name="TextBox 8"/>
          <p:cNvSpPr txBox="1">
            <a:spLocks noChangeArrowheads="1"/>
          </p:cNvSpPr>
          <p:nvPr/>
        </p:nvSpPr>
        <p:spPr bwMode="auto">
          <a:xfrm>
            <a:off x="4500563" y="4214813"/>
            <a:ext cx="1714500" cy="265112"/>
          </a:xfrm>
          <a:prstGeom prst="rect">
            <a:avLst/>
          </a:prstGeom>
          <a:noFill/>
          <a:ln w="9525">
            <a:noFill/>
            <a:miter lim="800000"/>
            <a:headEnd/>
            <a:tailEnd/>
          </a:ln>
        </p:spPr>
        <p:txBody>
          <a:bodyPr>
            <a:spAutoFit/>
          </a:bodyPr>
          <a:lstStyle/>
          <a:p>
            <a:pPr>
              <a:buFont typeface="Wingdings" pitchFamily="2" charset="2"/>
              <a:buNone/>
            </a:pPr>
            <a:r>
              <a:rPr lang="en-US" altLang="ko-KR" sz="1400" b="0" dirty="0"/>
              <a:t>Arriving SYN</a:t>
            </a:r>
            <a:endParaRPr lang="ko-KR" altLang="en-US" sz="1400" b="0" dirty="0"/>
          </a:p>
        </p:txBody>
      </p:sp>
      <p:sp>
        <p:nvSpPr>
          <p:cNvPr id="17417" name="TextBox 9"/>
          <p:cNvSpPr txBox="1">
            <a:spLocks noChangeArrowheads="1"/>
          </p:cNvSpPr>
          <p:nvPr/>
        </p:nvSpPr>
        <p:spPr bwMode="auto">
          <a:xfrm>
            <a:off x="4143375" y="2500313"/>
            <a:ext cx="1714500" cy="954107"/>
          </a:xfrm>
          <a:prstGeom prst="rect">
            <a:avLst/>
          </a:prstGeom>
          <a:noFill/>
          <a:ln w="9525">
            <a:noFill/>
            <a:miter lim="800000"/>
            <a:headEnd/>
            <a:tailEnd/>
          </a:ln>
        </p:spPr>
        <p:txBody>
          <a:bodyPr>
            <a:spAutoFit/>
          </a:bodyPr>
          <a:lstStyle/>
          <a:p>
            <a:pPr>
              <a:buFont typeface="Wingdings" pitchFamily="2" charset="2"/>
              <a:buNone/>
            </a:pPr>
            <a:r>
              <a:rPr lang="en-US" altLang="ko-KR" sz="1400" b="0" dirty="0"/>
              <a:t>3-way handshake </a:t>
            </a:r>
            <a:r>
              <a:rPr lang="en-US" altLang="ko-KR" sz="1400" b="0" dirty="0" smtClean="0"/>
              <a:t>complete</a:t>
            </a:r>
          </a:p>
          <a:p>
            <a:pPr>
              <a:buFont typeface="Wingdings" pitchFamily="2" charset="2"/>
              <a:buNone/>
            </a:pPr>
            <a:r>
              <a:rPr lang="ko-KR" altLang="en-US" sz="1400" dirty="0" smtClean="0"/>
              <a:t>여기 </a:t>
            </a:r>
            <a:r>
              <a:rPr lang="ko-KR" altLang="en-US" sz="1400" dirty="0" err="1" smtClean="0"/>
              <a:t>있는애를</a:t>
            </a:r>
            <a:r>
              <a:rPr lang="ko-KR" altLang="en-US" sz="1400" dirty="0" smtClean="0"/>
              <a:t> </a:t>
            </a:r>
            <a:r>
              <a:rPr lang="en-US" altLang="ko-KR" sz="1400" dirty="0" smtClean="0"/>
              <a:t>accept</a:t>
            </a:r>
            <a:endParaRPr lang="ko-KR" altLang="en-US" sz="1400" b="0" dirty="0"/>
          </a:p>
        </p:txBody>
      </p:sp>
      <p:cxnSp>
        <p:nvCxnSpPr>
          <p:cNvPr id="17418" name="직선 화살표 연결선 11"/>
          <p:cNvCxnSpPr>
            <a:cxnSpLocks noChangeShapeType="1"/>
          </p:cNvCxnSpPr>
          <p:nvPr/>
        </p:nvCxnSpPr>
        <p:spPr bwMode="auto">
          <a:xfrm rot="10800000">
            <a:off x="928688" y="1643063"/>
            <a:ext cx="785812" cy="500062"/>
          </a:xfrm>
          <a:prstGeom prst="straightConnector1">
            <a:avLst/>
          </a:prstGeom>
          <a:noFill/>
          <a:ln w="38100" algn="ctr">
            <a:solidFill>
              <a:schemeClr val="tx1"/>
            </a:solidFill>
            <a:round/>
            <a:headEnd/>
            <a:tailEnd type="arrow" w="med" len="med"/>
          </a:ln>
        </p:spPr>
      </p:cxnSp>
      <p:sp>
        <p:nvSpPr>
          <p:cNvPr id="17419" name="TextBox 12"/>
          <p:cNvSpPr txBox="1">
            <a:spLocks noChangeArrowheads="1"/>
          </p:cNvSpPr>
          <p:nvPr/>
        </p:nvSpPr>
        <p:spPr bwMode="auto">
          <a:xfrm>
            <a:off x="1129308" y="1579712"/>
            <a:ext cx="857250" cy="307777"/>
          </a:xfrm>
          <a:prstGeom prst="rect">
            <a:avLst/>
          </a:prstGeom>
          <a:noFill/>
          <a:ln w="9525">
            <a:noFill/>
            <a:miter lim="800000"/>
            <a:headEnd/>
            <a:tailEnd/>
          </a:ln>
        </p:spPr>
        <p:txBody>
          <a:bodyPr wrap="square">
            <a:spAutoFit/>
          </a:bodyPr>
          <a:lstStyle/>
          <a:p>
            <a:pPr>
              <a:buFont typeface="Wingdings" pitchFamily="2" charset="2"/>
              <a:buNone/>
            </a:pPr>
            <a:r>
              <a:rPr lang="en-US" altLang="ko-KR" sz="1400" b="0" dirty="0"/>
              <a:t>accept</a:t>
            </a:r>
            <a:endParaRPr lang="ko-KR" altLang="en-US" sz="1400" b="0" dirty="0"/>
          </a:p>
        </p:txBody>
      </p:sp>
      <p:sp>
        <p:nvSpPr>
          <p:cNvPr id="17420" name="TextBox 13"/>
          <p:cNvSpPr txBox="1">
            <a:spLocks noChangeArrowheads="1"/>
          </p:cNvSpPr>
          <p:nvPr/>
        </p:nvSpPr>
        <p:spPr bwMode="auto">
          <a:xfrm>
            <a:off x="0" y="1357313"/>
            <a:ext cx="1714500" cy="265112"/>
          </a:xfrm>
          <a:prstGeom prst="rect">
            <a:avLst/>
          </a:prstGeom>
          <a:noFill/>
          <a:ln w="9525">
            <a:noFill/>
            <a:miter lim="800000"/>
            <a:headEnd/>
            <a:tailEnd/>
          </a:ln>
        </p:spPr>
        <p:txBody>
          <a:bodyPr>
            <a:spAutoFit/>
          </a:bodyPr>
          <a:lstStyle/>
          <a:p>
            <a:pPr>
              <a:buFont typeface="Wingdings" pitchFamily="2" charset="2"/>
              <a:buNone/>
            </a:pPr>
            <a:r>
              <a:rPr lang="en-US" altLang="ko-KR" sz="1400" b="0"/>
              <a:t>Server</a:t>
            </a:r>
            <a:endParaRPr lang="ko-KR" altLang="en-US" sz="1400" b="0"/>
          </a:p>
        </p:txBody>
      </p:sp>
      <p:sp>
        <p:nvSpPr>
          <p:cNvPr id="17421" name="TextBox 14"/>
          <p:cNvSpPr txBox="1">
            <a:spLocks noChangeArrowheads="1"/>
          </p:cNvSpPr>
          <p:nvPr/>
        </p:nvSpPr>
        <p:spPr bwMode="auto">
          <a:xfrm>
            <a:off x="285750" y="3500438"/>
            <a:ext cx="1724025" cy="265112"/>
          </a:xfrm>
          <a:prstGeom prst="rect">
            <a:avLst/>
          </a:prstGeom>
          <a:noFill/>
          <a:ln w="9525">
            <a:noFill/>
            <a:miter lim="800000"/>
            <a:headEnd/>
            <a:tailEnd/>
          </a:ln>
        </p:spPr>
        <p:txBody>
          <a:bodyPr>
            <a:spAutoFit/>
          </a:bodyPr>
          <a:lstStyle/>
          <a:p>
            <a:pPr>
              <a:buFont typeface="Wingdings" pitchFamily="2" charset="2"/>
              <a:buNone/>
            </a:pPr>
            <a:r>
              <a:rPr lang="en-US" altLang="ko-KR" sz="1400" b="0"/>
              <a:t>TCP</a:t>
            </a:r>
            <a:endParaRPr lang="ko-KR" altLang="en-US" sz="1400" b="0"/>
          </a:p>
        </p:txBody>
      </p:sp>
      <p:sp>
        <p:nvSpPr>
          <p:cNvPr id="17422" name="TextBox 15"/>
          <p:cNvSpPr txBox="1">
            <a:spLocks noChangeArrowheads="1"/>
          </p:cNvSpPr>
          <p:nvPr/>
        </p:nvSpPr>
        <p:spPr bwMode="auto">
          <a:xfrm>
            <a:off x="3714750" y="1357313"/>
            <a:ext cx="1714500" cy="523220"/>
          </a:xfrm>
          <a:prstGeom prst="rect">
            <a:avLst/>
          </a:prstGeom>
          <a:noFill/>
          <a:ln w="9525">
            <a:noFill/>
            <a:miter lim="800000"/>
            <a:headEnd/>
            <a:tailEnd/>
          </a:ln>
        </p:spPr>
        <p:txBody>
          <a:bodyPr>
            <a:spAutoFit/>
          </a:bodyPr>
          <a:lstStyle/>
          <a:p>
            <a:pPr>
              <a:buFont typeface="Wingdings" pitchFamily="2" charset="2"/>
              <a:buNone/>
            </a:pPr>
            <a:r>
              <a:rPr lang="en-US" altLang="ko-KR" sz="1400" b="0" dirty="0">
                <a:solidFill>
                  <a:srgbClr val="FF0000"/>
                </a:solidFill>
              </a:rPr>
              <a:t>Backlog &lt;= </a:t>
            </a:r>
          </a:p>
          <a:p>
            <a:pPr>
              <a:buFont typeface="Wingdings" pitchFamily="2" charset="2"/>
              <a:buNone/>
            </a:pPr>
            <a:r>
              <a:rPr lang="en-US" altLang="ko-KR" sz="1400" b="0" dirty="0">
                <a:solidFill>
                  <a:srgbClr val="FF0000"/>
                </a:solidFill>
              </a:rPr>
              <a:t>CQ + IQ</a:t>
            </a:r>
            <a:endParaRPr lang="ko-KR" altLang="en-US" sz="1400" b="0" dirty="0">
              <a:solidFill>
                <a:srgbClr val="FF0000"/>
              </a:solidFill>
            </a:endParaRPr>
          </a:p>
        </p:txBody>
      </p:sp>
      <p:sp>
        <p:nvSpPr>
          <p:cNvPr id="2" name="직사각형 1"/>
          <p:cNvSpPr/>
          <p:nvPr/>
        </p:nvSpPr>
        <p:spPr>
          <a:xfrm>
            <a:off x="2214563" y="5373216"/>
            <a:ext cx="4572000" cy="369332"/>
          </a:xfrm>
          <a:prstGeom prst="rect">
            <a:avLst/>
          </a:prstGeom>
        </p:spPr>
        <p:txBody>
          <a:bodyPr>
            <a:spAutoFit/>
          </a:bodyPr>
          <a:lstStyle/>
          <a:p>
            <a:r>
              <a:rPr lang="en-US" altLang="ko-KR" dirty="0" smtClean="0"/>
              <a:t>Listen</a:t>
            </a:r>
            <a:r>
              <a:rPr lang="ko-KR" altLang="en-US" dirty="0" smtClean="0"/>
              <a:t>은 엄밀히 말하면 </a:t>
            </a:r>
            <a:r>
              <a:rPr lang="en-US" altLang="ko-KR" dirty="0" smtClean="0"/>
              <a:t>connection </a:t>
            </a:r>
            <a:endParaRPr lang="en-US" altLang="ko-K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8436" name="Rectangle 3"/>
          <p:cNvSpPr>
            <a:spLocks noGrp="1" noChangeArrowheads="1"/>
          </p:cNvSpPr>
          <p:nvPr>
            <p:ph type="title"/>
          </p:nvPr>
        </p:nvSpPr>
        <p:spPr/>
        <p:txBody>
          <a:bodyPr/>
          <a:lstStyle/>
          <a:p>
            <a:pPr eaLnBrk="1" hangingPunct="1"/>
            <a:r>
              <a:rPr lang="en-US" altLang="ko-KR" smtClean="0"/>
              <a:t>TCP </a:t>
            </a:r>
            <a:r>
              <a:rPr lang="ko-KR" altLang="en-US" smtClean="0"/>
              <a:t>서버 프로그램 구현</a:t>
            </a:r>
          </a:p>
        </p:txBody>
      </p:sp>
      <p:sp>
        <p:nvSpPr>
          <p:cNvPr id="18437" name="Rectangle 4"/>
          <p:cNvSpPr>
            <a:spLocks noGrp="1" noChangeArrowheads="1"/>
          </p:cNvSpPr>
          <p:nvPr>
            <p:ph type="body" idx="1"/>
          </p:nvPr>
        </p:nvSpPr>
        <p:spPr>
          <a:xfrm>
            <a:off x="323850" y="1341438"/>
            <a:ext cx="8424863" cy="5113337"/>
          </a:xfrm>
        </p:spPr>
        <p:txBody>
          <a:bodyPr/>
          <a:lstStyle/>
          <a:p>
            <a:pPr marL="457200" indent="-457200" eaLnBrk="1" hangingPunct="1">
              <a:lnSpc>
                <a:spcPct val="90000"/>
              </a:lnSpc>
            </a:pPr>
            <a:r>
              <a:rPr lang="en-US" altLang="ko-KR" dirty="0" smtClean="0"/>
              <a:t>Accept – </a:t>
            </a:r>
            <a:r>
              <a:rPr lang="ko-KR" altLang="en-US" dirty="0" smtClean="0"/>
              <a:t>연결요청이 들어 올 때까지 계속 대기</a:t>
            </a:r>
          </a:p>
          <a:p>
            <a:pPr marL="838200" lvl="1" indent="-381000" eaLnBrk="1" hangingPunct="1">
              <a:lnSpc>
                <a:spcPct val="90000"/>
              </a:lnSpc>
            </a:pPr>
            <a:r>
              <a:rPr lang="ko-KR" altLang="en-US" dirty="0" err="1" smtClean="0"/>
              <a:t>성공한소켓디스크립터</a:t>
            </a:r>
            <a:r>
              <a:rPr lang="ko-KR" altLang="en-US" dirty="0" smtClean="0"/>
              <a:t> </a:t>
            </a:r>
            <a:r>
              <a:rPr lang="en-US" altLang="ko-KR" dirty="0" smtClean="0"/>
              <a:t>accept(</a:t>
            </a:r>
            <a:r>
              <a:rPr lang="ko-KR" altLang="en-US" dirty="0" err="1" smtClean="0"/>
              <a:t>소켓디스크립터</a:t>
            </a:r>
            <a:r>
              <a:rPr lang="en-US" altLang="ko-KR" dirty="0" smtClean="0"/>
              <a:t>, </a:t>
            </a:r>
            <a:r>
              <a:rPr lang="ko-KR" altLang="en-US" dirty="0" smtClean="0"/>
              <a:t>접속한 상대편 연결정보</a:t>
            </a:r>
            <a:r>
              <a:rPr lang="en-US" altLang="ko-KR" dirty="0" smtClean="0"/>
              <a:t>, </a:t>
            </a:r>
            <a:r>
              <a:rPr lang="ko-KR" altLang="en-US" dirty="0" smtClean="0"/>
              <a:t>연결정보길이</a:t>
            </a:r>
            <a:r>
              <a:rPr lang="en-US" altLang="ko-KR" dirty="0" smtClean="0"/>
              <a:t>)</a:t>
            </a:r>
          </a:p>
          <a:p>
            <a:pPr marL="838200" lvl="1" indent="-381000" eaLnBrk="1" hangingPunct="1">
              <a:lnSpc>
                <a:spcPct val="90000"/>
              </a:lnSpc>
            </a:pPr>
            <a:r>
              <a:rPr lang="en-US" altLang="ko-KR" dirty="0"/>
              <a:t>i</a:t>
            </a:r>
            <a:r>
              <a:rPr lang="en-US" altLang="ko-KR" dirty="0" smtClean="0"/>
              <a:t>nclude &lt;sys/</a:t>
            </a:r>
            <a:r>
              <a:rPr lang="en-US" altLang="ko-KR" dirty="0" err="1" smtClean="0"/>
              <a:t>types.h</a:t>
            </a:r>
            <a:r>
              <a:rPr lang="en-US" altLang="ko-KR" dirty="0" smtClean="0"/>
              <a:t>&gt;, &lt;sys/</a:t>
            </a:r>
            <a:r>
              <a:rPr lang="en-US" altLang="ko-KR" dirty="0" err="1" smtClean="0"/>
              <a:t>socket.h</a:t>
            </a:r>
            <a:r>
              <a:rPr lang="en-US" altLang="ko-KR" dirty="0" smtClean="0"/>
              <a:t>&gt; </a:t>
            </a:r>
          </a:p>
          <a:p>
            <a:pPr marL="838200" lvl="1" indent="-381000" eaLnBrk="1" hangingPunct="1">
              <a:lnSpc>
                <a:spcPct val="90000"/>
              </a:lnSpc>
            </a:pPr>
            <a:r>
              <a:rPr lang="en-US" altLang="ko-KR" dirty="0" err="1"/>
              <a:t>i</a:t>
            </a:r>
            <a:r>
              <a:rPr lang="en-US" altLang="ko-KR" dirty="0" err="1" smtClean="0"/>
              <a:t>nt</a:t>
            </a:r>
            <a:r>
              <a:rPr lang="en-US" altLang="ko-KR" dirty="0" smtClean="0"/>
              <a:t> accept (</a:t>
            </a:r>
            <a:r>
              <a:rPr lang="en-US" altLang="ko-KR" dirty="0" err="1" smtClean="0"/>
              <a:t>int</a:t>
            </a:r>
            <a:r>
              <a:rPr lang="en-US" altLang="ko-KR" dirty="0" smtClean="0"/>
              <a:t> s, </a:t>
            </a:r>
            <a:r>
              <a:rPr lang="en-US" altLang="ko-KR" dirty="0" err="1" smtClean="0"/>
              <a:t>struct</a:t>
            </a:r>
            <a:r>
              <a:rPr lang="en-US" altLang="ko-KR" dirty="0" smtClean="0"/>
              <a:t> </a:t>
            </a:r>
            <a:r>
              <a:rPr lang="en-US" altLang="ko-KR" dirty="0" err="1" smtClean="0"/>
              <a:t>sockaddr</a:t>
            </a:r>
            <a:r>
              <a:rPr lang="en-US" altLang="ko-KR" dirty="0" smtClean="0"/>
              <a:t> *</a:t>
            </a:r>
            <a:r>
              <a:rPr lang="en-US" altLang="ko-KR" dirty="0" err="1" smtClean="0"/>
              <a:t>addr</a:t>
            </a:r>
            <a:r>
              <a:rPr lang="en-US" altLang="ko-KR" dirty="0" smtClean="0"/>
              <a:t>, </a:t>
            </a:r>
            <a:r>
              <a:rPr lang="en-US" altLang="ko-KR" dirty="0" err="1" smtClean="0"/>
              <a:t>socklen_t</a:t>
            </a:r>
            <a:r>
              <a:rPr lang="en-US" altLang="ko-KR" dirty="0" smtClean="0"/>
              <a:t> *</a:t>
            </a:r>
            <a:r>
              <a:rPr lang="en-US" altLang="ko-KR" dirty="0" err="1" smtClean="0"/>
              <a:t>addrlen</a:t>
            </a:r>
            <a:r>
              <a:rPr lang="en-US" altLang="ko-KR" dirty="0" smtClean="0"/>
              <a:t>)</a:t>
            </a:r>
          </a:p>
          <a:p>
            <a:pPr marL="838200" lvl="1" indent="-381000" eaLnBrk="1" hangingPunct="1">
              <a:lnSpc>
                <a:spcPct val="90000"/>
              </a:lnSpc>
            </a:pPr>
            <a:r>
              <a:rPr lang="ko-KR" altLang="en-US" dirty="0" smtClean="0"/>
              <a:t>성공하면 해당 </a:t>
            </a:r>
            <a:r>
              <a:rPr lang="ko-KR" altLang="en-US" dirty="0" err="1" smtClean="0"/>
              <a:t>소켓디스크립터를</a:t>
            </a:r>
            <a:r>
              <a:rPr lang="ko-KR" altLang="en-US" dirty="0" smtClean="0"/>
              <a:t> 가리키는 정수</a:t>
            </a:r>
            <a:r>
              <a:rPr lang="en-US" altLang="ko-KR" dirty="0" smtClean="0"/>
              <a:t>, </a:t>
            </a:r>
            <a:r>
              <a:rPr lang="ko-KR" altLang="en-US" dirty="0" smtClean="0"/>
              <a:t>실패면 </a:t>
            </a:r>
            <a:r>
              <a:rPr lang="en-US" altLang="ko-KR" dirty="0" smtClean="0"/>
              <a:t>-1 </a:t>
            </a:r>
            <a:r>
              <a:rPr lang="ko-KR" altLang="en-US" dirty="0" smtClean="0"/>
              <a:t>리턴</a:t>
            </a:r>
            <a:endParaRPr lang="en-US" altLang="ko-KR" dirty="0"/>
          </a:p>
          <a:p>
            <a:pPr marL="838200" lvl="1" indent="-381000" eaLnBrk="1" hangingPunct="1">
              <a:lnSpc>
                <a:spcPct val="90000"/>
              </a:lnSpc>
            </a:pPr>
            <a:r>
              <a:rPr lang="en-US" altLang="ko-KR" dirty="0" smtClean="0"/>
              <a:t>Accept</a:t>
            </a:r>
            <a:r>
              <a:rPr lang="ko-KR" altLang="en-US" dirty="0" smtClean="0"/>
              <a:t>가 </a:t>
            </a:r>
            <a:r>
              <a:rPr lang="en-US" altLang="ko-KR" dirty="0" smtClean="0"/>
              <a:t>listen</a:t>
            </a:r>
            <a:r>
              <a:rPr lang="ko-KR" altLang="en-US" dirty="0" smtClean="0"/>
              <a:t>한 애를 받아주는 애</a:t>
            </a:r>
          </a:p>
          <a:p>
            <a:pPr marL="457200" indent="-457200" eaLnBrk="1" hangingPunct="1">
              <a:lnSpc>
                <a:spcPct val="90000"/>
              </a:lnSpc>
            </a:pPr>
            <a:r>
              <a:rPr lang="en-US" altLang="ko-KR" dirty="0" smtClean="0"/>
              <a:t>Write – </a:t>
            </a:r>
            <a:r>
              <a:rPr lang="ko-KR" altLang="en-US" dirty="0" err="1" smtClean="0"/>
              <a:t>커널</a:t>
            </a:r>
            <a:r>
              <a:rPr lang="ko-KR" altLang="en-US" dirty="0" smtClean="0"/>
              <a:t> 내의 </a:t>
            </a:r>
            <a:r>
              <a:rPr lang="en-US" altLang="ko-KR" dirty="0" err="1" smtClean="0"/>
              <a:t>sock_sendmsg</a:t>
            </a:r>
            <a:r>
              <a:rPr lang="en-US" altLang="ko-KR" dirty="0" smtClean="0"/>
              <a:t> </a:t>
            </a:r>
            <a:r>
              <a:rPr lang="ko-KR" altLang="en-US" dirty="0" smtClean="0"/>
              <a:t>함수로 </a:t>
            </a:r>
            <a:r>
              <a:rPr lang="ko-KR" altLang="en-US" dirty="0" err="1" smtClean="0"/>
              <a:t>패킷전송</a:t>
            </a:r>
            <a:endParaRPr lang="ko-KR" altLang="en-US" dirty="0" smtClean="0"/>
          </a:p>
          <a:p>
            <a:pPr marL="838200" lvl="1" indent="-381000" eaLnBrk="1" hangingPunct="1">
              <a:lnSpc>
                <a:spcPct val="90000"/>
              </a:lnSpc>
            </a:pPr>
            <a:r>
              <a:rPr lang="ko-KR" altLang="en-US" dirty="0" smtClean="0"/>
              <a:t>버퍼에서 데이터를 읽어 </a:t>
            </a:r>
            <a:r>
              <a:rPr lang="ko-KR" altLang="en-US" dirty="0" err="1" smtClean="0"/>
              <a:t>파일디스크립터</a:t>
            </a:r>
            <a:r>
              <a:rPr lang="ko-KR" altLang="en-US" dirty="0" smtClean="0"/>
              <a:t> 인수로 주어진 크기만큼 쓴다</a:t>
            </a:r>
            <a:r>
              <a:rPr lang="en-US" altLang="ko-KR" dirty="0" smtClean="0"/>
              <a:t>. </a:t>
            </a:r>
            <a:r>
              <a:rPr lang="ko-KR" altLang="en-US" dirty="0" smtClean="0"/>
              <a:t>성공하면 쓰기가 이루어진 길이</a:t>
            </a:r>
            <a:r>
              <a:rPr lang="en-US" altLang="ko-KR" dirty="0" smtClean="0"/>
              <a:t>, </a:t>
            </a:r>
            <a:r>
              <a:rPr lang="ko-KR" altLang="en-US" dirty="0" smtClean="0"/>
              <a:t>실패 면 </a:t>
            </a:r>
            <a:r>
              <a:rPr lang="en-US" altLang="ko-KR" dirty="0" smtClean="0"/>
              <a:t>-1 </a:t>
            </a:r>
            <a:r>
              <a:rPr lang="ko-KR" altLang="en-US" dirty="0" smtClean="0"/>
              <a:t>리턴</a:t>
            </a:r>
          </a:p>
          <a:p>
            <a:pPr marL="838200" lvl="1" indent="-381000" eaLnBrk="1" hangingPunct="1">
              <a:lnSpc>
                <a:spcPct val="90000"/>
              </a:lnSpc>
            </a:pPr>
            <a:r>
              <a:rPr lang="en-US" altLang="ko-KR" dirty="0"/>
              <a:t>i</a:t>
            </a:r>
            <a:r>
              <a:rPr lang="en-US" altLang="ko-KR" dirty="0" smtClean="0"/>
              <a:t>nclude &lt;</a:t>
            </a:r>
            <a:r>
              <a:rPr lang="en-US" altLang="ko-KR" dirty="0" err="1" smtClean="0"/>
              <a:t>unistd.h</a:t>
            </a:r>
            <a:r>
              <a:rPr lang="en-US" altLang="ko-KR" dirty="0" smtClean="0"/>
              <a:t>&gt;</a:t>
            </a:r>
          </a:p>
          <a:p>
            <a:pPr marL="838200" lvl="1" indent="-381000" eaLnBrk="1" hangingPunct="1">
              <a:lnSpc>
                <a:spcPct val="90000"/>
              </a:lnSpc>
            </a:pPr>
            <a:r>
              <a:rPr lang="en-US" altLang="ko-KR" dirty="0" err="1" smtClean="0"/>
              <a:t>ssize_t</a:t>
            </a:r>
            <a:r>
              <a:rPr lang="en-US" altLang="ko-KR" dirty="0" smtClean="0"/>
              <a:t> write(</a:t>
            </a:r>
            <a:r>
              <a:rPr lang="en-US" altLang="ko-KR" dirty="0" err="1" smtClean="0"/>
              <a:t>int</a:t>
            </a:r>
            <a:r>
              <a:rPr lang="en-US" altLang="ko-KR" dirty="0" smtClean="0"/>
              <a:t> </a:t>
            </a:r>
            <a:r>
              <a:rPr lang="en-US" altLang="ko-KR" dirty="0" err="1" smtClean="0"/>
              <a:t>fd</a:t>
            </a:r>
            <a:r>
              <a:rPr lang="en-US" altLang="ko-KR" dirty="0" smtClean="0"/>
              <a:t>, </a:t>
            </a:r>
            <a:r>
              <a:rPr lang="en-US" altLang="ko-KR" dirty="0" err="1" smtClean="0"/>
              <a:t>cnst</a:t>
            </a:r>
            <a:r>
              <a:rPr lang="en-US" altLang="ko-KR" dirty="0" smtClean="0"/>
              <a:t> void *</a:t>
            </a:r>
            <a:r>
              <a:rPr lang="en-US" altLang="ko-KR" dirty="0" err="1" smtClean="0"/>
              <a:t>buf</a:t>
            </a:r>
            <a:r>
              <a:rPr lang="en-US" altLang="ko-KR" dirty="0" smtClean="0"/>
              <a:t>, </a:t>
            </a:r>
            <a:r>
              <a:rPr lang="en-US" altLang="ko-KR" dirty="0" err="1" smtClean="0"/>
              <a:t>size_t</a:t>
            </a:r>
            <a:r>
              <a:rPr lang="en-US" altLang="ko-KR" dirty="0" smtClean="0"/>
              <a:t> count)</a:t>
            </a:r>
          </a:p>
          <a:p>
            <a:pPr marL="457200" indent="-457200" eaLnBrk="1" hangingPunct="1">
              <a:lnSpc>
                <a:spcPct val="90000"/>
              </a:lnSpc>
            </a:pPr>
            <a:r>
              <a:rPr lang="en-US" altLang="ko-KR" dirty="0" smtClean="0"/>
              <a:t>Close </a:t>
            </a:r>
            <a:r>
              <a:rPr lang="ko-KR" altLang="en-US" dirty="0" smtClean="0"/>
              <a:t>함수 </a:t>
            </a:r>
            <a:r>
              <a:rPr lang="en-US" altLang="ko-KR" dirty="0" smtClean="0"/>
              <a:t>– </a:t>
            </a:r>
            <a:r>
              <a:rPr lang="ko-KR" altLang="en-US" dirty="0" err="1" smtClean="0"/>
              <a:t>화일디스크립터를</a:t>
            </a:r>
            <a:r>
              <a:rPr lang="ko-KR" altLang="en-US" dirty="0" smtClean="0"/>
              <a:t> 닫는다</a:t>
            </a:r>
            <a:r>
              <a:rPr lang="en-US" altLang="ko-KR" dirty="0" smtClean="0"/>
              <a:t>.</a:t>
            </a:r>
          </a:p>
          <a:p>
            <a:pPr marL="838200" lvl="1" indent="-381000" eaLnBrk="1" hangingPunct="1">
              <a:lnSpc>
                <a:spcPct val="90000"/>
              </a:lnSpc>
            </a:pPr>
            <a:r>
              <a:rPr lang="en-US" altLang="ko-KR" dirty="0"/>
              <a:t>i</a:t>
            </a:r>
            <a:r>
              <a:rPr lang="en-US" altLang="ko-KR" dirty="0" smtClean="0"/>
              <a:t>nclude &lt;</a:t>
            </a:r>
            <a:r>
              <a:rPr lang="en-US" altLang="ko-KR" dirty="0" err="1" smtClean="0"/>
              <a:t>unistd.h</a:t>
            </a:r>
            <a:r>
              <a:rPr lang="en-US" altLang="ko-KR" dirty="0" smtClean="0"/>
              <a:t>&gt;</a:t>
            </a:r>
          </a:p>
          <a:p>
            <a:pPr marL="838200" lvl="1" indent="-381000" eaLnBrk="1" hangingPunct="1">
              <a:lnSpc>
                <a:spcPct val="90000"/>
              </a:lnSpc>
            </a:pPr>
            <a:r>
              <a:rPr lang="en-US" altLang="ko-KR" dirty="0" err="1"/>
              <a:t>i</a:t>
            </a:r>
            <a:r>
              <a:rPr lang="en-US" altLang="ko-KR" dirty="0" err="1" smtClean="0"/>
              <a:t>nt</a:t>
            </a:r>
            <a:r>
              <a:rPr lang="en-US" altLang="ko-KR" dirty="0" smtClean="0"/>
              <a:t> close (</a:t>
            </a:r>
            <a:r>
              <a:rPr lang="en-US" altLang="ko-KR" dirty="0" err="1" smtClean="0"/>
              <a:t>int</a:t>
            </a:r>
            <a:r>
              <a:rPr lang="en-US" altLang="ko-KR" dirty="0" smtClean="0"/>
              <a:t> </a:t>
            </a:r>
            <a:r>
              <a:rPr lang="en-US" altLang="ko-KR" dirty="0" err="1" smtClean="0"/>
              <a:t>fd</a:t>
            </a:r>
            <a:r>
              <a:rPr lang="en-US" altLang="ko-KR" dirty="0" smtClean="0"/>
              <a:t>) – </a:t>
            </a:r>
            <a:r>
              <a:rPr lang="ko-KR" altLang="en-US" dirty="0" smtClean="0"/>
              <a:t>성공 </a:t>
            </a:r>
            <a:r>
              <a:rPr lang="en-US" altLang="ko-KR" dirty="0" smtClean="0"/>
              <a:t>0, </a:t>
            </a:r>
            <a:r>
              <a:rPr lang="ko-KR" altLang="en-US" dirty="0" smtClean="0"/>
              <a:t>실패 </a:t>
            </a:r>
            <a:r>
              <a:rPr lang="en-US" altLang="ko-KR" dirty="0" smtClean="0"/>
              <a:t>-1 </a:t>
            </a:r>
            <a:r>
              <a:rPr lang="ko-KR" altLang="en-US" dirty="0" smtClean="0"/>
              <a:t>리턴</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Lab#15 TCP </a:t>
            </a:r>
            <a:r>
              <a:rPr lang="ko-KR" altLang="en-US" dirty="0" smtClean="0"/>
              <a:t>프로그램 </a:t>
            </a:r>
            <a:r>
              <a:rPr lang="ko-KR" altLang="en-US" dirty="0" err="1" smtClean="0"/>
              <a:t>따라하기</a:t>
            </a:r>
            <a:endParaRPr lang="ko-KR" altLang="en-US" dirty="0"/>
          </a:p>
        </p:txBody>
      </p:sp>
      <p:sp>
        <p:nvSpPr>
          <p:cNvPr id="3" name="내용 개체 틀 2"/>
          <p:cNvSpPr>
            <a:spLocks noGrp="1"/>
          </p:cNvSpPr>
          <p:nvPr>
            <p:ph idx="1"/>
          </p:nvPr>
        </p:nvSpPr>
        <p:spPr/>
        <p:txBody>
          <a:bodyPr/>
          <a:lstStyle/>
          <a:p>
            <a:r>
              <a:rPr lang="ko-KR" altLang="en-US" dirty="0" smtClean="0"/>
              <a:t>서버 클라이언트 프로그램을 </a:t>
            </a:r>
            <a:r>
              <a:rPr lang="ko-KR" altLang="en-US" dirty="0" err="1" smtClean="0"/>
              <a:t>따라하고</a:t>
            </a:r>
            <a:r>
              <a:rPr lang="ko-KR" altLang="en-US" dirty="0" smtClean="0"/>
              <a:t> 이해한 이후에 </a:t>
            </a:r>
            <a:r>
              <a:rPr lang="en-US" altLang="ko-KR" dirty="0" err="1" smtClean="0"/>
              <a:t>turnin</a:t>
            </a:r>
            <a:r>
              <a:rPr lang="ko-KR" altLang="en-US" dirty="0" smtClean="0"/>
              <a:t> 하세요</a:t>
            </a:r>
            <a:r>
              <a:rPr lang="en-US" altLang="ko-KR" dirty="0" smtClean="0"/>
              <a:t>.</a:t>
            </a:r>
          </a:p>
          <a:p>
            <a:r>
              <a:rPr lang="en-US" altLang="ko-KR" dirty="0" err="1" smtClean="0"/>
              <a:t>turnin</a:t>
            </a:r>
            <a:r>
              <a:rPr lang="en-US" altLang="ko-KR" dirty="0" smtClean="0"/>
              <a:t> lab15 </a:t>
            </a:r>
            <a:r>
              <a:rPr lang="en-US" altLang="ko-KR" dirty="0" err="1" smtClean="0"/>
              <a:t>tcpclass_server.c</a:t>
            </a:r>
            <a:r>
              <a:rPr lang="en-US" altLang="ko-KR" dirty="0" smtClean="0"/>
              <a:t> </a:t>
            </a:r>
            <a:r>
              <a:rPr lang="en-US" altLang="ko-KR" dirty="0" err="1" smtClean="0"/>
              <a:t>tcpclass_client.c</a:t>
            </a:r>
            <a:endParaRPr lang="en-US" altLang="ko-KR" dirty="0" smtClean="0"/>
          </a:p>
          <a:p>
            <a:endParaRPr lang="en-US" altLang="ko-KR" dirty="0" smtClean="0"/>
          </a:p>
          <a:p>
            <a:endParaRPr lang="ko-KR"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ctr">
              <a:lnSpc>
                <a:spcPct val="90000"/>
              </a:lnSpc>
            </a:pPr>
            <a:r>
              <a:rPr lang="ko-KR" altLang="en-US" sz="4000" dirty="0" smtClean="0"/>
              <a:t>다중 접속처리 서버 구현</a:t>
            </a:r>
            <a:r>
              <a:rPr lang="en-US" altLang="ko-KR" sz="4000" dirty="0" smtClean="0"/>
              <a:t/>
            </a:r>
            <a:br>
              <a:rPr lang="en-US" altLang="ko-KR" sz="4000" dirty="0" smtClean="0"/>
            </a:br>
            <a:r>
              <a:rPr lang="en-US" altLang="ko-KR" sz="4000" dirty="0" smtClean="0"/>
              <a:t>part 1</a:t>
            </a:r>
          </a:p>
        </p:txBody>
      </p:sp>
      <p:sp>
        <p:nvSpPr>
          <p:cNvPr id="3" name="부제목 2"/>
          <p:cNvSpPr>
            <a:spLocks noGrp="1"/>
          </p:cNvSpPr>
          <p:nvPr>
            <p:ph type="subTitle" idx="1"/>
          </p:nvPr>
        </p:nvSpPr>
        <p:spPr/>
        <p:txBody>
          <a:bodyPr>
            <a:normAutofit fontScale="62500" lnSpcReduction="20000"/>
          </a:bodyPr>
          <a:lstStyle/>
          <a:p>
            <a:r>
              <a:rPr lang="en-US" altLang="ko-KR" dirty="0" smtClean="0"/>
              <a:t>Prof. </a:t>
            </a:r>
            <a:r>
              <a:rPr lang="en-US" altLang="ko-KR" dirty="0" err="1" smtClean="0"/>
              <a:t>Hyuk</a:t>
            </a:r>
            <a:r>
              <a:rPr lang="en-US" altLang="ko-KR" dirty="0" smtClean="0"/>
              <a:t> </a:t>
            </a:r>
            <a:r>
              <a:rPr lang="en-US" altLang="ko-KR" dirty="0" err="1" smtClean="0"/>
              <a:t>Soo</a:t>
            </a:r>
            <a:r>
              <a:rPr lang="en-US" altLang="ko-KR" dirty="0" smtClean="0"/>
              <a:t> Jang</a:t>
            </a:r>
          </a:p>
          <a:p>
            <a:r>
              <a:rPr lang="en-US" altLang="ko-KR" dirty="0" smtClean="0"/>
              <a:t>Department of Computer Software</a:t>
            </a:r>
            <a:endParaRPr lang="ko-KR"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23850" y="549275"/>
            <a:ext cx="8496300" cy="666750"/>
          </a:xfrm>
          <a:solidFill>
            <a:schemeClr val="folHlink"/>
          </a:solidFill>
        </p:spPr>
        <p:txBody>
          <a:bodyPr/>
          <a:lstStyle/>
          <a:p>
            <a:pPr eaLnBrk="1" hangingPunct="1"/>
            <a:r>
              <a:rPr lang="en-US" altLang="ko-KR" smtClean="0"/>
              <a:t>TCP </a:t>
            </a:r>
            <a:r>
              <a:rPr lang="ko-KR" altLang="en-US" smtClean="0"/>
              <a:t>프로토콜의 특징 </a:t>
            </a:r>
            <a:r>
              <a:rPr lang="en-US" altLang="ko-KR" smtClean="0"/>
              <a:t>- </a:t>
            </a:r>
            <a:r>
              <a:rPr lang="ko-KR" altLang="en-US" smtClean="0"/>
              <a:t>신뢰성확보</a:t>
            </a:r>
          </a:p>
        </p:txBody>
      </p:sp>
      <p:sp>
        <p:nvSpPr>
          <p:cNvPr id="4100" name="Rectangle 11"/>
          <p:cNvSpPr>
            <a:spLocks noGrp="1" noChangeArrowheads="1"/>
          </p:cNvSpPr>
          <p:nvPr>
            <p:ph type="body" idx="1"/>
          </p:nvPr>
        </p:nvSpPr>
        <p:spPr/>
        <p:txBody>
          <a:bodyPr/>
          <a:lstStyle/>
          <a:p>
            <a:pPr eaLnBrk="1" hangingPunct="1"/>
            <a:r>
              <a:rPr lang="ko-KR" altLang="en-US" dirty="0" smtClean="0"/>
              <a:t>세션관리</a:t>
            </a:r>
          </a:p>
          <a:p>
            <a:pPr lvl="1" eaLnBrk="1" hangingPunct="1"/>
            <a:r>
              <a:rPr lang="ko-KR" altLang="en-US" dirty="0" smtClean="0"/>
              <a:t>서버와 요청한 클라이언트 간에 형성된 전용 통로 </a:t>
            </a:r>
          </a:p>
          <a:p>
            <a:pPr lvl="1" eaLnBrk="1" hangingPunct="1"/>
            <a:r>
              <a:rPr lang="ko-KR" altLang="en-US" dirty="0" err="1" smtClean="0"/>
              <a:t>핸드셰이크</a:t>
            </a:r>
            <a:r>
              <a:rPr lang="en-US" altLang="ko-KR" dirty="0" smtClean="0"/>
              <a:t>(hand shake)</a:t>
            </a:r>
          </a:p>
          <a:p>
            <a:pPr lvl="1" eaLnBrk="1" hangingPunct="1"/>
            <a:r>
              <a:rPr lang="ko-KR" altLang="en-US" dirty="0" smtClean="0">
                <a:solidFill>
                  <a:srgbClr val="FF0000"/>
                </a:solidFill>
              </a:rPr>
              <a:t>신뢰성 있는 전송 </a:t>
            </a:r>
            <a:r>
              <a:rPr lang="en-US" altLang="ko-KR" dirty="0" smtClean="0">
                <a:solidFill>
                  <a:srgbClr val="FF0000"/>
                </a:solidFill>
              </a:rPr>
              <a:t>– </a:t>
            </a:r>
            <a:r>
              <a:rPr lang="en-US" altLang="ko-KR" dirty="0" err="1" smtClean="0">
                <a:solidFill>
                  <a:srgbClr val="FF0000"/>
                </a:solidFill>
              </a:rPr>
              <a:t>Ack</a:t>
            </a:r>
            <a:r>
              <a:rPr lang="en-US" altLang="ko-KR" dirty="0" smtClean="0">
                <a:solidFill>
                  <a:srgbClr val="FF0000"/>
                </a:solidFill>
              </a:rPr>
              <a:t> </a:t>
            </a:r>
            <a:r>
              <a:rPr lang="ko-KR" altLang="en-US" dirty="0" smtClean="0">
                <a:solidFill>
                  <a:srgbClr val="FF0000"/>
                </a:solidFill>
              </a:rPr>
              <a:t>받고 전송 </a:t>
            </a:r>
          </a:p>
          <a:p>
            <a:pPr eaLnBrk="1" hangingPunct="1"/>
            <a:r>
              <a:rPr lang="ko-KR" altLang="en-US" dirty="0" err="1" smtClean="0"/>
              <a:t>패킷순서조합</a:t>
            </a:r>
            <a:endParaRPr lang="ko-KR" altLang="en-US" dirty="0" smtClean="0"/>
          </a:p>
          <a:p>
            <a:pPr lvl="1" eaLnBrk="1" hangingPunct="1"/>
            <a:r>
              <a:rPr lang="ko-KR" altLang="en-US" dirty="0" err="1" smtClean="0"/>
              <a:t>패킷</a:t>
            </a:r>
            <a:r>
              <a:rPr lang="ko-KR" altLang="en-US" dirty="0" smtClean="0"/>
              <a:t> 여러 개로 쪼개져서 보내져도 </a:t>
            </a:r>
            <a:r>
              <a:rPr lang="ko-KR" altLang="en-US" dirty="0" err="1" smtClean="0"/>
              <a:t>재조립이</a:t>
            </a:r>
            <a:r>
              <a:rPr lang="ko-KR" altLang="en-US" dirty="0" smtClean="0"/>
              <a:t> 가능하게 함</a:t>
            </a:r>
          </a:p>
          <a:p>
            <a:pPr eaLnBrk="1" hangingPunct="1"/>
            <a:r>
              <a:rPr lang="ko-KR" altLang="en-US" dirty="0" smtClean="0"/>
              <a:t>포트를 이용한 서비스 다중화</a:t>
            </a:r>
          </a:p>
          <a:p>
            <a:pPr lvl="1" eaLnBrk="1" hangingPunct="1"/>
            <a:r>
              <a:rPr lang="ko-KR" altLang="en-US" dirty="0" smtClean="0"/>
              <a:t>현재 실행 중인 해당 응용프로그램에 따라 하나 씩</a:t>
            </a:r>
          </a:p>
          <a:p>
            <a:pPr lvl="1" eaLnBrk="1" hangingPunct="1"/>
            <a:r>
              <a:rPr lang="en-US" altLang="ko-KR" dirty="0" smtClean="0"/>
              <a:t>TCP </a:t>
            </a:r>
            <a:r>
              <a:rPr lang="ko-KR" altLang="en-US" dirty="0" smtClean="0"/>
              <a:t>포트할당 현황 </a:t>
            </a:r>
            <a:r>
              <a:rPr lang="en-US" altLang="ko-KR" dirty="0" smtClean="0"/>
              <a:t>– </a:t>
            </a:r>
            <a:r>
              <a:rPr lang="en-US" altLang="ko-KR" dirty="0" smtClean="0">
                <a:hlinkClick r:id="rId2"/>
              </a:rPr>
              <a:t>http://www.ietf.org/rfc/rfc1700.txt?number=1700</a:t>
            </a:r>
            <a:endParaRPr lang="en-US" altLang="ko-KR" dirty="0" smtClean="0"/>
          </a:p>
          <a:p>
            <a:pPr lvl="1" eaLnBrk="1" hangingPunct="1"/>
            <a:endParaRPr lang="en-US" altLang="ko-KR" dirty="0"/>
          </a:p>
          <a:p>
            <a:pPr lvl="1"/>
            <a:r>
              <a:rPr lang="en-US" altLang="ko-KR" dirty="0"/>
              <a:t>TCP </a:t>
            </a:r>
            <a:r>
              <a:rPr lang="ko-KR" altLang="en-US" dirty="0" smtClean="0"/>
              <a:t>연결 끊을 때 </a:t>
            </a:r>
            <a:r>
              <a:rPr lang="en-US" altLang="ko-KR" dirty="0" smtClean="0"/>
              <a:t>4</a:t>
            </a:r>
            <a:r>
              <a:rPr lang="ko-KR" altLang="en-US" dirty="0" smtClean="0"/>
              <a:t>번이 필요</a:t>
            </a:r>
            <a:r>
              <a:rPr lang="en-US" altLang="ko-KR" dirty="0" smtClean="0"/>
              <a:t> </a:t>
            </a:r>
          </a:p>
          <a:p>
            <a:pPr marL="457200" lvl="1" indent="0">
              <a:buNone/>
            </a:pPr>
            <a:r>
              <a:rPr lang="en-US" altLang="ko-KR" dirty="0" smtClean="0"/>
              <a:t>    graceful disconnection </a:t>
            </a:r>
          </a:p>
          <a:p>
            <a:pPr marL="457200" lvl="1" indent="0">
              <a:buNone/>
            </a:pPr>
            <a:r>
              <a:rPr lang="en-US" altLang="ko-KR" dirty="0"/>
              <a:t> </a:t>
            </a:r>
            <a:r>
              <a:rPr lang="en-US" altLang="ko-KR" dirty="0" smtClean="0"/>
              <a:t>   </a:t>
            </a:r>
            <a:r>
              <a:rPr lang="en-US" altLang="ko-KR" dirty="0" err="1" smtClean="0"/>
              <a:t>stateful</a:t>
            </a:r>
            <a:r>
              <a:rPr lang="en-US" altLang="ko-KR" dirty="0" smtClean="0"/>
              <a:t> machine(</a:t>
            </a:r>
            <a:r>
              <a:rPr lang="ko-KR" altLang="en-US" dirty="0" smtClean="0"/>
              <a:t>상태를 추적하는 머신</a:t>
            </a:r>
            <a:r>
              <a:rPr lang="en-US" altLang="ko-KR" dirty="0" smtClean="0"/>
              <a:t>, </a:t>
            </a:r>
            <a:r>
              <a:rPr lang="ko-KR" altLang="en-US" dirty="0" smtClean="0"/>
              <a:t>접속상태인지 종료상태인지</a:t>
            </a:r>
            <a:r>
              <a:rPr lang="en-US" altLang="ko-KR"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23850" y="549275"/>
            <a:ext cx="8496300" cy="666750"/>
          </a:xfrm>
          <a:solidFill>
            <a:schemeClr val="folHlink"/>
          </a:solidFill>
        </p:spPr>
        <p:txBody>
          <a:bodyPr/>
          <a:lstStyle/>
          <a:p>
            <a:pPr eaLnBrk="1" hangingPunct="1"/>
            <a:r>
              <a:rPr lang="ko-KR" altLang="en-US" smtClean="0"/>
              <a:t>멀티프로세스 모델</a:t>
            </a:r>
          </a:p>
        </p:txBody>
      </p:sp>
      <p:sp>
        <p:nvSpPr>
          <p:cNvPr id="4100" name="Rectangle 11"/>
          <p:cNvSpPr>
            <a:spLocks noGrp="1" noChangeArrowheads="1"/>
          </p:cNvSpPr>
          <p:nvPr>
            <p:ph type="body" idx="1"/>
          </p:nvPr>
        </p:nvSpPr>
        <p:spPr/>
        <p:txBody>
          <a:bodyPr/>
          <a:lstStyle/>
          <a:p>
            <a:pPr eaLnBrk="1" hangingPunct="1">
              <a:lnSpc>
                <a:spcPct val="110000"/>
              </a:lnSpc>
            </a:pPr>
            <a:r>
              <a:rPr lang="ko-KR" altLang="en-US" dirty="0" smtClean="0"/>
              <a:t>주의사항</a:t>
            </a:r>
          </a:p>
          <a:p>
            <a:pPr lvl="1" eaLnBrk="1" hangingPunct="1">
              <a:lnSpc>
                <a:spcPct val="110000"/>
              </a:lnSpc>
            </a:pPr>
            <a:r>
              <a:rPr lang="ko-KR" altLang="en-US" dirty="0" smtClean="0"/>
              <a:t>클라이언트 수가 많아지면 성능저하</a:t>
            </a:r>
          </a:p>
          <a:p>
            <a:pPr lvl="1" eaLnBrk="1" hangingPunct="1">
              <a:lnSpc>
                <a:spcPct val="110000"/>
              </a:lnSpc>
            </a:pPr>
            <a:r>
              <a:rPr lang="ko-KR" altLang="en-US" dirty="0" smtClean="0"/>
              <a:t>프로세스간의 데이터 공유가 불편</a:t>
            </a:r>
          </a:p>
          <a:p>
            <a:pPr lvl="1" eaLnBrk="1" hangingPunct="1">
              <a:lnSpc>
                <a:spcPct val="110000"/>
              </a:lnSpc>
            </a:pPr>
            <a:r>
              <a:rPr lang="ko-KR" altLang="en-US" dirty="0" smtClean="0"/>
              <a:t>데이터공유를 위해 </a:t>
            </a:r>
            <a:r>
              <a:rPr lang="en-US" altLang="ko-KR" dirty="0" smtClean="0"/>
              <a:t>IPC</a:t>
            </a:r>
            <a:r>
              <a:rPr lang="ko-KR" altLang="en-US" dirty="0" smtClean="0"/>
              <a:t>를 사용하면 프로그램의 복잡성 증가</a:t>
            </a:r>
          </a:p>
          <a:p>
            <a:pPr eaLnBrk="1" hangingPunct="1">
              <a:lnSpc>
                <a:spcPct val="110000"/>
              </a:lnSpc>
            </a:pPr>
            <a:r>
              <a:rPr lang="en-US" altLang="ko-KR" dirty="0" smtClean="0">
                <a:solidFill>
                  <a:srgbClr val="FF0000"/>
                </a:solidFill>
              </a:rPr>
              <a:t>fork </a:t>
            </a:r>
            <a:r>
              <a:rPr lang="ko-KR" altLang="en-US" dirty="0" smtClean="0">
                <a:solidFill>
                  <a:srgbClr val="FF0000"/>
                </a:solidFill>
              </a:rPr>
              <a:t>함수</a:t>
            </a:r>
            <a:r>
              <a:rPr lang="en-US" altLang="ko-KR" dirty="0" smtClean="0">
                <a:solidFill>
                  <a:srgbClr val="FF0000"/>
                </a:solidFill>
              </a:rPr>
              <a:t>: </a:t>
            </a:r>
            <a:r>
              <a:rPr lang="ko-KR" altLang="en-US" dirty="0" smtClean="0">
                <a:solidFill>
                  <a:srgbClr val="FF0000"/>
                </a:solidFill>
              </a:rPr>
              <a:t>자식프로세스 생성</a:t>
            </a:r>
          </a:p>
          <a:p>
            <a:pPr lvl="1" eaLnBrk="1" hangingPunct="1">
              <a:lnSpc>
                <a:spcPct val="110000"/>
              </a:lnSpc>
            </a:pPr>
            <a:r>
              <a:rPr lang="en-US" altLang="ko-KR" dirty="0" err="1" smtClean="0"/>
              <a:t>pid_t</a:t>
            </a:r>
            <a:r>
              <a:rPr lang="en-US" altLang="ko-KR" dirty="0" smtClean="0"/>
              <a:t> fork(void)</a:t>
            </a:r>
          </a:p>
          <a:p>
            <a:pPr lvl="2" eaLnBrk="1" hangingPunct="1">
              <a:lnSpc>
                <a:spcPct val="110000"/>
              </a:lnSpc>
            </a:pPr>
            <a:r>
              <a:rPr lang="ko-KR" altLang="en-US" sz="1800" dirty="0" smtClean="0"/>
              <a:t>성공하면 자식프로세스의 </a:t>
            </a:r>
            <a:r>
              <a:rPr lang="en-US" altLang="ko-KR" sz="1800" dirty="0" err="1" smtClean="0"/>
              <a:t>pid</a:t>
            </a:r>
            <a:r>
              <a:rPr lang="ko-KR" altLang="en-US" sz="1800" dirty="0" smtClean="0"/>
              <a:t>가 부모에게</a:t>
            </a:r>
            <a:r>
              <a:rPr lang="en-US" altLang="ko-KR" sz="1800" dirty="0" smtClean="0"/>
              <a:t>, </a:t>
            </a:r>
            <a:r>
              <a:rPr lang="ko-KR" altLang="en-US" sz="1800" dirty="0" smtClean="0"/>
              <a:t> </a:t>
            </a:r>
            <a:r>
              <a:rPr lang="en-US" altLang="ko-KR" sz="1800" dirty="0" smtClean="0"/>
              <a:t>0</a:t>
            </a:r>
            <a:r>
              <a:rPr lang="ko-KR" altLang="en-US" sz="1800" dirty="0" smtClean="0"/>
              <a:t>이 </a:t>
            </a:r>
            <a:r>
              <a:rPr lang="ko-KR" altLang="en-US" sz="1800" dirty="0" err="1" smtClean="0"/>
              <a:t>자식프로세스에게리턴</a:t>
            </a:r>
            <a:r>
              <a:rPr lang="en-US" altLang="ko-KR" sz="1800" dirty="0" smtClean="0"/>
              <a:t>, </a:t>
            </a:r>
            <a:r>
              <a:rPr lang="ko-KR" altLang="en-US" sz="1800" dirty="0" smtClean="0"/>
              <a:t>실패하면 부모에게 </a:t>
            </a:r>
            <a:r>
              <a:rPr lang="en-US" altLang="ko-KR" sz="1800" dirty="0" smtClean="0"/>
              <a:t>-1 </a:t>
            </a:r>
            <a:r>
              <a:rPr lang="ko-KR" altLang="en-US" sz="1800" dirty="0" err="1" smtClean="0"/>
              <a:t>리턴하며</a:t>
            </a:r>
            <a:r>
              <a:rPr lang="ko-KR" altLang="en-US" sz="1800" dirty="0" smtClean="0"/>
              <a:t> 자식은 생기지 않는다</a:t>
            </a:r>
            <a:r>
              <a:rPr lang="en-US" altLang="ko-KR" sz="1800" dirty="0" smtClean="0"/>
              <a:t>. </a:t>
            </a:r>
          </a:p>
          <a:p>
            <a:pPr lvl="2" eaLnBrk="1" hangingPunct="1">
              <a:lnSpc>
                <a:spcPct val="110000"/>
              </a:lnSpc>
            </a:pPr>
            <a:endParaRPr lang="en-US" altLang="ko-KR" sz="1800" dirty="0"/>
          </a:p>
          <a:p>
            <a:pPr lvl="2" eaLnBrk="1" hangingPunct="1">
              <a:lnSpc>
                <a:spcPct val="110000"/>
              </a:lnSpc>
            </a:pPr>
            <a:r>
              <a:rPr lang="en-US" altLang="ko-KR" sz="1800" dirty="0" smtClean="0">
                <a:solidFill>
                  <a:srgbClr val="FF0000"/>
                </a:solidFill>
              </a:rPr>
              <a:t>Fork</a:t>
            </a:r>
            <a:r>
              <a:rPr lang="ko-KR" altLang="en-US" sz="1800" dirty="0" smtClean="0">
                <a:solidFill>
                  <a:srgbClr val="FF0000"/>
                </a:solidFill>
              </a:rPr>
              <a:t>를 이용해서 자식이 클라이언트 상대하게 해서</a:t>
            </a:r>
            <a:endParaRPr lang="en-US" altLang="ko-KR" sz="1800" dirty="0" smtClean="0">
              <a:solidFill>
                <a:srgbClr val="FF0000"/>
              </a:solidFill>
            </a:endParaRPr>
          </a:p>
          <a:p>
            <a:pPr lvl="2" eaLnBrk="1" hangingPunct="1">
              <a:lnSpc>
                <a:spcPct val="110000"/>
              </a:lnSpc>
            </a:pPr>
            <a:endParaRPr lang="en-US" altLang="ko-KR" sz="1800" dirty="0">
              <a:solidFill>
                <a:srgbClr val="FF0000"/>
              </a:solidFill>
            </a:endParaRPr>
          </a:p>
          <a:p>
            <a:pPr lvl="2" eaLnBrk="1" hangingPunct="1">
              <a:lnSpc>
                <a:spcPct val="110000"/>
              </a:lnSpc>
            </a:pPr>
            <a:r>
              <a:rPr lang="en-US" altLang="ko-KR" sz="1800" dirty="0" smtClean="0">
                <a:solidFill>
                  <a:srgbClr val="FF0000"/>
                </a:solidFill>
              </a:rPr>
              <a:t>Childe</a:t>
            </a:r>
            <a:r>
              <a:rPr lang="ko-KR" altLang="en-US" sz="1800" dirty="0" smtClean="0">
                <a:solidFill>
                  <a:srgbClr val="FF0000"/>
                </a:solidFill>
              </a:rPr>
              <a:t>가 </a:t>
            </a:r>
            <a:r>
              <a:rPr lang="en-US" altLang="ko-KR" sz="1800" dirty="0" smtClean="0">
                <a:solidFill>
                  <a:srgbClr val="FF0000"/>
                </a:solidFill>
              </a:rPr>
              <a:t>accept</a:t>
            </a:r>
            <a:r>
              <a:rPr lang="ko-KR" altLang="en-US" sz="1800" dirty="0" smtClean="0">
                <a:solidFill>
                  <a:srgbClr val="FF0000"/>
                </a:solidFill>
              </a:rPr>
              <a:t>상대하고</a:t>
            </a:r>
            <a:r>
              <a:rPr lang="en-US" altLang="ko-KR" sz="1800" dirty="0" smtClean="0">
                <a:solidFill>
                  <a:srgbClr val="FF0000"/>
                </a:solidFill>
              </a:rPr>
              <a:t>, </a:t>
            </a:r>
            <a:r>
              <a:rPr lang="ko-KR" altLang="en-US" sz="1800" dirty="0" smtClean="0">
                <a:solidFill>
                  <a:srgbClr val="FF0000"/>
                </a:solidFill>
              </a:rPr>
              <a:t>부모는 </a:t>
            </a:r>
            <a:r>
              <a:rPr lang="en-US" altLang="ko-KR" sz="1800" dirty="0" err="1" smtClean="0">
                <a:solidFill>
                  <a:srgbClr val="FF0000"/>
                </a:solidFill>
              </a:rPr>
              <a:t>listen,accept</a:t>
            </a:r>
            <a:r>
              <a:rPr lang="en-US" altLang="ko-KR" sz="1800" dirty="0" smtClean="0">
                <a:solidFill>
                  <a:srgbClr val="FF0000"/>
                </a:solidFill>
              </a:rPr>
              <a:t> </a:t>
            </a:r>
            <a:r>
              <a:rPr lang="ko-KR" altLang="en-US" sz="1800" dirty="0" smtClean="0">
                <a:solidFill>
                  <a:srgbClr val="FF0000"/>
                </a:solidFill>
              </a:rPr>
              <a:t>둘 다 가능</a:t>
            </a:r>
            <a:endParaRPr lang="en-US" altLang="ko-KR" sz="1800" dirty="0" smtClean="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ko-KR" altLang="en-US" sz="2600" smtClean="0"/>
              <a:t>멀티프로세스 서버 모델 예제</a:t>
            </a:r>
            <a:br>
              <a:rPr lang="ko-KR" altLang="en-US" sz="2600" smtClean="0"/>
            </a:br>
            <a:r>
              <a:rPr lang="en-US" altLang="ko-KR" sz="2600" smtClean="0"/>
              <a:t>“fork_server.c”</a:t>
            </a:r>
          </a:p>
        </p:txBody>
      </p:sp>
      <p:sp>
        <p:nvSpPr>
          <p:cNvPr id="5124" name="Rectangle 3"/>
          <p:cNvSpPr>
            <a:spLocks noGrp="1" noChangeArrowheads="1"/>
          </p:cNvSpPr>
          <p:nvPr>
            <p:ph type="body" idx="1"/>
          </p:nvPr>
        </p:nvSpPr>
        <p:spPr>
          <a:xfrm>
            <a:off x="179388" y="1268413"/>
            <a:ext cx="4535487" cy="5329237"/>
          </a:xfrm>
        </p:spPr>
        <p:txBody>
          <a:bodyPr/>
          <a:lstStyle/>
          <a:p>
            <a:pPr eaLnBrk="1" hangingPunct="1">
              <a:lnSpc>
                <a:spcPct val="80000"/>
              </a:lnSpc>
              <a:buFont typeface="Wingdings" pitchFamily="2" charset="2"/>
              <a:buAutoNum type="arabicPeriod"/>
            </a:pPr>
            <a:r>
              <a:rPr lang="en-US" altLang="ko-KR" sz="800" dirty="0" smtClean="0"/>
              <a:t>#include &lt;</a:t>
            </a:r>
            <a:r>
              <a:rPr lang="en-US" altLang="ko-KR" sz="800" dirty="0" err="1" smtClean="0"/>
              <a:t>stdio.h</a:t>
            </a:r>
            <a:r>
              <a:rPr lang="en-US" altLang="ko-KR" sz="800" dirty="0" smtClean="0"/>
              <a:t>&gt;</a:t>
            </a:r>
          </a:p>
          <a:p>
            <a:pPr eaLnBrk="1" hangingPunct="1">
              <a:lnSpc>
                <a:spcPct val="80000"/>
              </a:lnSpc>
              <a:buFont typeface="Wingdings" pitchFamily="2" charset="2"/>
              <a:buAutoNum type="arabicPeriod"/>
            </a:pPr>
            <a:r>
              <a:rPr lang="en-US" altLang="ko-KR" sz="800" dirty="0" smtClean="0"/>
              <a:t>#include &lt;</a:t>
            </a:r>
            <a:r>
              <a:rPr lang="en-US" altLang="ko-KR" sz="800" dirty="0" err="1" smtClean="0"/>
              <a:t>unistd.h</a:t>
            </a:r>
            <a:r>
              <a:rPr lang="en-US" altLang="ko-KR" sz="800" dirty="0" smtClean="0"/>
              <a:t>&gt;</a:t>
            </a:r>
          </a:p>
          <a:p>
            <a:pPr eaLnBrk="1" hangingPunct="1">
              <a:lnSpc>
                <a:spcPct val="80000"/>
              </a:lnSpc>
              <a:buFont typeface="Wingdings" pitchFamily="2" charset="2"/>
              <a:buAutoNum type="arabicPeriod"/>
            </a:pPr>
            <a:r>
              <a:rPr lang="en-US" altLang="ko-KR" sz="800" dirty="0" smtClean="0"/>
              <a:t>#include &lt;</a:t>
            </a:r>
            <a:r>
              <a:rPr lang="en-US" altLang="ko-KR" sz="800" dirty="0" err="1" smtClean="0"/>
              <a:t>stdlib.h</a:t>
            </a:r>
            <a:r>
              <a:rPr lang="en-US" altLang="ko-KR" sz="800" dirty="0" smtClean="0"/>
              <a:t>&gt;</a:t>
            </a:r>
          </a:p>
          <a:p>
            <a:pPr eaLnBrk="1" hangingPunct="1">
              <a:lnSpc>
                <a:spcPct val="80000"/>
              </a:lnSpc>
              <a:buFont typeface="Wingdings" pitchFamily="2" charset="2"/>
              <a:buAutoNum type="arabicPeriod"/>
            </a:pPr>
            <a:r>
              <a:rPr lang="en-US" altLang="ko-KR" sz="800" dirty="0" smtClean="0"/>
              <a:t>#include &lt;</a:t>
            </a:r>
            <a:r>
              <a:rPr lang="en-US" altLang="ko-KR" sz="800" dirty="0" err="1" smtClean="0"/>
              <a:t>string.h</a:t>
            </a:r>
            <a:r>
              <a:rPr lang="en-US" altLang="ko-KR" sz="800" dirty="0" smtClean="0"/>
              <a:t>&gt;</a:t>
            </a:r>
          </a:p>
          <a:p>
            <a:pPr eaLnBrk="1" hangingPunct="1">
              <a:lnSpc>
                <a:spcPct val="80000"/>
              </a:lnSpc>
              <a:buFont typeface="Wingdings" pitchFamily="2" charset="2"/>
              <a:buAutoNum type="arabicPeriod"/>
            </a:pPr>
            <a:r>
              <a:rPr lang="en-US" altLang="ko-KR" sz="800" dirty="0" smtClean="0"/>
              <a:t>#include &lt;sys/</a:t>
            </a:r>
            <a:r>
              <a:rPr lang="en-US" altLang="ko-KR" sz="800" dirty="0" err="1" smtClean="0"/>
              <a:t>socket.h</a:t>
            </a:r>
            <a:r>
              <a:rPr lang="en-US" altLang="ko-KR" sz="800" dirty="0" smtClean="0"/>
              <a:t>&gt;</a:t>
            </a:r>
          </a:p>
          <a:p>
            <a:pPr eaLnBrk="1" hangingPunct="1">
              <a:lnSpc>
                <a:spcPct val="80000"/>
              </a:lnSpc>
              <a:buFont typeface="Wingdings" pitchFamily="2" charset="2"/>
              <a:buAutoNum type="arabicPeriod"/>
            </a:pPr>
            <a:r>
              <a:rPr lang="en-US" altLang="ko-KR" sz="800" dirty="0" smtClean="0"/>
              <a:t>#include &lt;sys/</a:t>
            </a:r>
            <a:r>
              <a:rPr lang="en-US" altLang="ko-KR" sz="800" dirty="0" err="1" smtClean="0"/>
              <a:t>stat.h</a:t>
            </a:r>
            <a:r>
              <a:rPr lang="en-US" altLang="ko-KR" sz="800" dirty="0" smtClean="0"/>
              <a:t>&gt;</a:t>
            </a:r>
          </a:p>
          <a:p>
            <a:pPr eaLnBrk="1" hangingPunct="1">
              <a:lnSpc>
                <a:spcPct val="80000"/>
              </a:lnSpc>
              <a:buFont typeface="Wingdings" pitchFamily="2" charset="2"/>
              <a:buAutoNum type="arabicPeriod"/>
            </a:pPr>
            <a:r>
              <a:rPr lang="en-US" altLang="ko-KR" sz="800" dirty="0" smtClean="0"/>
              <a:t>#include &lt;</a:t>
            </a:r>
            <a:r>
              <a:rPr lang="en-US" altLang="ko-KR" sz="800" dirty="0" err="1" smtClean="0"/>
              <a:t>arpa</a:t>
            </a:r>
            <a:r>
              <a:rPr lang="en-US" altLang="ko-KR" sz="800" dirty="0" smtClean="0"/>
              <a:t>/</a:t>
            </a:r>
            <a:r>
              <a:rPr lang="en-US" altLang="ko-KR" sz="800" dirty="0" err="1" smtClean="0"/>
              <a:t>inet.h</a:t>
            </a:r>
            <a:r>
              <a:rPr lang="en-US" altLang="ko-KR" sz="800" dirty="0" smtClean="0"/>
              <a:t>&gt;</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#define MAXBUF  256</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err="1" smtClean="0"/>
              <a:t>int</a:t>
            </a:r>
            <a:r>
              <a:rPr lang="en-US" altLang="ko-KR" sz="800" dirty="0" smtClean="0"/>
              <a:t> main()</a:t>
            </a:r>
          </a:p>
          <a:p>
            <a:pPr eaLnBrk="1" hangingPunct="1">
              <a:lnSpc>
                <a:spcPct val="80000"/>
              </a:lnSpc>
              <a:buFont typeface="Wingdings" pitchFamily="2" charset="2"/>
              <a:buAutoNum type="arabicPeriod"/>
            </a:pPr>
            <a:r>
              <a:rPr lang="en-US" altLang="ko-KR" sz="800" dirty="0" smtClean="0"/>
              <a:t>{</a:t>
            </a:r>
          </a:p>
          <a:p>
            <a:pPr eaLnBrk="1" hangingPunct="1">
              <a:lnSpc>
                <a:spcPct val="80000"/>
              </a:lnSpc>
              <a:buFont typeface="Wingdings" pitchFamily="2" charset="2"/>
              <a:buAutoNum type="arabicPeriod"/>
            </a:pPr>
            <a:r>
              <a:rPr lang="en-US" altLang="ko-KR" sz="800" dirty="0" smtClean="0"/>
              <a:t>	</a:t>
            </a:r>
            <a:r>
              <a:rPr lang="en-US" altLang="ko-KR" sz="800" dirty="0" err="1" smtClean="0"/>
              <a:t>int</a:t>
            </a:r>
            <a:r>
              <a:rPr lang="en-US" altLang="ko-KR" sz="800" dirty="0" smtClean="0"/>
              <a:t> </a:t>
            </a:r>
            <a:r>
              <a:rPr lang="en-US" altLang="ko-KR" sz="800" dirty="0" err="1" smtClean="0"/>
              <a:t>ssock</a:t>
            </a:r>
            <a:r>
              <a:rPr lang="en-US" altLang="ko-KR" sz="800" dirty="0" smtClean="0"/>
              <a:t>, </a:t>
            </a:r>
            <a:r>
              <a:rPr lang="en-US" altLang="ko-KR" sz="800" dirty="0" err="1" smtClean="0"/>
              <a:t>csock</a:t>
            </a:r>
            <a:r>
              <a:rPr lang="en-US" altLang="ko-KR" sz="800" dirty="0" smtClean="0"/>
              <a:t>;</a:t>
            </a:r>
          </a:p>
          <a:p>
            <a:pPr eaLnBrk="1" hangingPunct="1">
              <a:lnSpc>
                <a:spcPct val="80000"/>
              </a:lnSpc>
              <a:buFont typeface="Wingdings" pitchFamily="2" charset="2"/>
              <a:buAutoNum type="arabicPeriod"/>
            </a:pPr>
            <a:r>
              <a:rPr lang="en-US" altLang="ko-KR" sz="800" dirty="0" smtClean="0"/>
              <a:t>	</a:t>
            </a:r>
            <a:r>
              <a:rPr lang="en-US" altLang="ko-KR" sz="800" dirty="0" err="1" smtClean="0"/>
              <a:t>int</a:t>
            </a:r>
            <a:r>
              <a:rPr lang="en-US" altLang="ko-KR" sz="800" dirty="0" smtClean="0"/>
              <a:t> </a:t>
            </a:r>
            <a:r>
              <a:rPr lang="en-US" altLang="ko-KR" sz="800" dirty="0" err="1" smtClean="0"/>
              <a:t>clen</a:t>
            </a:r>
            <a:r>
              <a:rPr lang="en-US" altLang="ko-KR" sz="800" dirty="0" smtClean="0"/>
              <a:t>;</a:t>
            </a:r>
          </a:p>
          <a:p>
            <a:pPr eaLnBrk="1" hangingPunct="1">
              <a:lnSpc>
                <a:spcPct val="80000"/>
              </a:lnSpc>
              <a:buFont typeface="Wingdings" pitchFamily="2" charset="2"/>
              <a:buAutoNum type="arabicPeriod"/>
            </a:pPr>
            <a:r>
              <a:rPr lang="en-US" altLang="ko-KR" sz="800" dirty="0" smtClean="0"/>
              <a:t>	</a:t>
            </a:r>
            <a:r>
              <a:rPr lang="en-US" altLang="ko-KR" sz="800" dirty="0" err="1" smtClean="0"/>
              <a:t>pid_t</a:t>
            </a:r>
            <a:r>
              <a:rPr lang="en-US" altLang="ko-KR" sz="800" dirty="0" smtClean="0"/>
              <a:t> </a:t>
            </a:r>
            <a:r>
              <a:rPr lang="en-US" altLang="ko-KR" sz="800" dirty="0" err="1" smtClean="0"/>
              <a:t>pid</a:t>
            </a:r>
            <a:r>
              <a:rPr lang="en-US" altLang="ko-KR" sz="800" dirty="0" smtClean="0"/>
              <a:t>;</a:t>
            </a:r>
          </a:p>
          <a:p>
            <a:pPr eaLnBrk="1" hangingPunct="1">
              <a:lnSpc>
                <a:spcPct val="80000"/>
              </a:lnSpc>
              <a:buFont typeface="Wingdings" pitchFamily="2" charset="2"/>
              <a:buAutoNum type="arabicPeriod"/>
            </a:pPr>
            <a:r>
              <a:rPr lang="en-US" altLang="ko-KR" sz="800" dirty="0" smtClean="0"/>
              <a:t>	</a:t>
            </a:r>
            <a:r>
              <a:rPr lang="en-US" altLang="ko-KR" sz="800" dirty="0" err="1" smtClean="0"/>
              <a:t>struct</a:t>
            </a:r>
            <a:r>
              <a:rPr lang="en-US" altLang="ko-KR" sz="800" dirty="0" smtClean="0"/>
              <a:t> </a:t>
            </a:r>
            <a:r>
              <a:rPr lang="en-US" altLang="ko-KR" sz="800" dirty="0" err="1" smtClean="0"/>
              <a:t>sockaddr_in</a:t>
            </a:r>
            <a:r>
              <a:rPr lang="en-US" altLang="ko-KR" sz="800" dirty="0" smtClean="0"/>
              <a:t> </a:t>
            </a:r>
            <a:r>
              <a:rPr lang="en-US" altLang="ko-KR" sz="800" dirty="0" err="1" smtClean="0"/>
              <a:t>client_addr</a:t>
            </a:r>
            <a:r>
              <a:rPr lang="en-US" altLang="ko-KR" sz="800" dirty="0" smtClean="0"/>
              <a:t>, </a:t>
            </a:r>
            <a:r>
              <a:rPr lang="en-US" altLang="ko-KR" sz="800" dirty="0" err="1" smtClean="0"/>
              <a:t>server_addr</a:t>
            </a:r>
            <a:r>
              <a:rPr lang="en-US" altLang="ko-KR" sz="800" dirty="0" smtClean="0"/>
              <a:t>;</a:t>
            </a:r>
          </a:p>
          <a:p>
            <a:pPr eaLnBrk="1" hangingPunct="1">
              <a:lnSpc>
                <a:spcPct val="80000"/>
              </a:lnSpc>
              <a:buFont typeface="Wingdings" pitchFamily="2" charset="2"/>
              <a:buAutoNum type="arabicPeriod"/>
            </a:pPr>
            <a:r>
              <a:rPr lang="en-US" altLang="ko-KR" sz="800" dirty="0" smtClean="0"/>
              <a:t>	char </a:t>
            </a:r>
            <a:r>
              <a:rPr lang="en-US" altLang="ko-KR" sz="800" dirty="0" err="1" smtClean="0"/>
              <a:t>buf</a:t>
            </a:r>
            <a:r>
              <a:rPr lang="en-US" altLang="ko-KR" sz="800" dirty="0" smtClean="0"/>
              <a:t>[MAXBUF] = "I like you!";</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	/* </a:t>
            </a:r>
            <a:r>
              <a:rPr lang="ko-KR" altLang="en-US" sz="800" dirty="0" smtClean="0"/>
              <a:t>소켓 생성 *</a:t>
            </a:r>
            <a:r>
              <a:rPr lang="en-US" altLang="ko-KR" sz="800" dirty="0" smtClean="0"/>
              <a:t>/</a:t>
            </a:r>
          </a:p>
          <a:p>
            <a:pPr eaLnBrk="1" hangingPunct="1">
              <a:lnSpc>
                <a:spcPct val="80000"/>
              </a:lnSpc>
              <a:buFont typeface="Wingdings" pitchFamily="2" charset="2"/>
              <a:buAutoNum type="arabicPeriod"/>
            </a:pPr>
            <a:r>
              <a:rPr lang="en-US" altLang="ko-KR" sz="800" dirty="0" smtClean="0"/>
              <a:t>	if ((</a:t>
            </a:r>
            <a:r>
              <a:rPr lang="en-US" altLang="ko-KR" sz="800" dirty="0" err="1" smtClean="0"/>
              <a:t>ssock</a:t>
            </a:r>
            <a:r>
              <a:rPr lang="en-US" altLang="ko-KR" sz="800" dirty="0" smtClean="0"/>
              <a:t> = socket(AF_INET, SOCK_STREAM, 0)) &lt; 0) {</a:t>
            </a:r>
          </a:p>
          <a:p>
            <a:pPr eaLnBrk="1" hangingPunct="1">
              <a:lnSpc>
                <a:spcPct val="80000"/>
              </a:lnSpc>
              <a:buFont typeface="Wingdings" pitchFamily="2" charset="2"/>
              <a:buAutoNum type="arabicPeriod"/>
            </a:pPr>
            <a:r>
              <a:rPr lang="en-US" altLang="ko-KR" sz="800" dirty="0" smtClean="0"/>
              <a:t>		</a:t>
            </a:r>
            <a:r>
              <a:rPr lang="en-US" altLang="ko-KR" sz="800" dirty="0" err="1" smtClean="0"/>
              <a:t>perror</a:t>
            </a:r>
            <a:r>
              <a:rPr lang="en-US" altLang="ko-KR" sz="800" dirty="0" smtClean="0"/>
              <a:t>("socket error : ");</a:t>
            </a:r>
          </a:p>
          <a:p>
            <a:pPr eaLnBrk="1" hangingPunct="1">
              <a:lnSpc>
                <a:spcPct val="80000"/>
              </a:lnSpc>
              <a:buFont typeface="Wingdings" pitchFamily="2" charset="2"/>
              <a:buAutoNum type="arabicPeriod"/>
            </a:pPr>
            <a:r>
              <a:rPr lang="en-US" altLang="ko-KR" sz="800" dirty="0" smtClean="0"/>
              <a:t>		exit(1);</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	/* </a:t>
            </a:r>
            <a:r>
              <a:rPr lang="ko-KR" altLang="en-US" sz="800" dirty="0" smtClean="0"/>
              <a:t>서버 옵션 지정 *</a:t>
            </a:r>
            <a:r>
              <a:rPr lang="en-US" altLang="ko-KR" sz="800" dirty="0" smtClean="0"/>
              <a:t>/</a:t>
            </a:r>
          </a:p>
          <a:p>
            <a:pPr eaLnBrk="1" hangingPunct="1">
              <a:lnSpc>
                <a:spcPct val="80000"/>
              </a:lnSpc>
              <a:buFont typeface="Wingdings" pitchFamily="2" charset="2"/>
              <a:buAutoNum type="arabicPeriod"/>
            </a:pPr>
            <a:r>
              <a:rPr lang="en-US" altLang="ko-KR" sz="800" dirty="0" smtClean="0"/>
              <a:t>	</a:t>
            </a:r>
            <a:r>
              <a:rPr lang="en-US" altLang="ko-KR" sz="800" dirty="0" err="1" smtClean="0"/>
              <a:t>clen</a:t>
            </a:r>
            <a:r>
              <a:rPr lang="en-US" altLang="ko-KR" sz="800" dirty="0" smtClean="0"/>
              <a:t> = </a:t>
            </a:r>
            <a:r>
              <a:rPr lang="en-US" altLang="ko-KR" sz="800" dirty="0" err="1" smtClean="0"/>
              <a:t>sizeof</a:t>
            </a:r>
            <a:r>
              <a:rPr lang="en-US" altLang="ko-KR" sz="800" dirty="0" smtClean="0"/>
              <a:t>(</a:t>
            </a:r>
            <a:r>
              <a:rPr lang="en-US" altLang="ko-KR" sz="800" dirty="0" err="1" smtClean="0"/>
              <a:t>client_addr</a:t>
            </a:r>
            <a:r>
              <a:rPr lang="en-US" altLang="ko-KR" sz="800" dirty="0" smtClean="0"/>
              <a:t>);</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	</a:t>
            </a:r>
            <a:r>
              <a:rPr lang="en-US" altLang="ko-KR" sz="800" dirty="0" err="1" smtClean="0"/>
              <a:t>memset</a:t>
            </a:r>
            <a:r>
              <a:rPr lang="en-US" altLang="ko-KR" sz="800" dirty="0" smtClean="0"/>
              <a:t>(&amp;</a:t>
            </a:r>
            <a:r>
              <a:rPr lang="en-US" altLang="ko-KR" sz="800" dirty="0" err="1" smtClean="0"/>
              <a:t>server_addr</a:t>
            </a:r>
            <a:r>
              <a:rPr lang="en-US" altLang="ko-KR" sz="800" dirty="0" smtClean="0"/>
              <a:t>, 0, </a:t>
            </a:r>
            <a:r>
              <a:rPr lang="en-US" altLang="ko-KR" sz="800" dirty="0" err="1" smtClean="0"/>
              <a:t>sizeof</a:t>
            </a:r>
            <a:r>
              <a:rPr lang="en-US" altLang="ko-KR" sz="800" dirty="0" smtClean="0"/>
              <a:t>(</a:t>
            </a:r>
            <a:r>
              <a:rPr lang="en-US" altLang="ko-KR" sz="800" dirty="0" err="1" smtClean="0"/>
              <a:t>server_addr</a:t>
            </a:r>
            <a:r>
              <a:rPr lang="en-US" altLang="ko-KR" sz="800" dirty="0" smtClean="0"/>
              <a:t>));</a:t>
            </a:r>
          </a:p>
          <a:p>
            <a:pPr eaLnBrk="1" hangingPunct="1">
              <a:lnSpc>
                <a:spcPct val="80000"/>
              </a:lnSpc>
              <a:buFont typeface="Wingdings" pitchFamily="2" charset="2"/>
              <a:buAutoNum type="arabicPeriod"/>
            </a:pPr>
            <a:r>
              <a:rPr lang="en-US" altLang="ko-KR" sz="800" dirty="0" smtClean="0"/>
              <a:t>	</a:t>
            </a:r>
            <a:r>
              <a:rPr lang="en-US" altLang="ko-KR" sz="800" dirty="0" err="1" smtClean="0"/>
              <a:t>server_addr.sin_family</a:t>
            </a:r>
            <a:r>
              <a:rPr lang="en-US" altLang="ko-KR" sz="800" dirty="0" smtClean="0"/>
              <a:t> 	= AF_INET;</a:t>
            </a:r>
          </a:p>
          <a:p>
            <a:pPr eaLnBrk="1" hangingPunct="1">
              <a:lnSpc>
                <a:spcPct val="80000"/>
              </a:lnSpc>
              <a:buFont typeface="Wingdings" pitchFamily="2" charset="2"/>
              <a:buAutoNum type="arabicPeriod"/>
            </a:pPr>
            <a:r>
              <a:rPr lang="en-US" altLang="ko-KR" sz="800" dirty="0" smtClean="0"/>
              <a:t>	</a:t>
            </a:r>
            <a:r>
              <a:rPr lang="en-US" altLang="ko-KR" sz="800" dirty="0" err="1" smtClean="0"/>
              <a:t>server_addr.sin_addr.s_addr</a:t>
            </a:r>
            <a:r>
              <a:rPr lang="en-US" altLang="ko-KR" sz="800" dirty="0" smtClean="0"/>
              <a:t> = </a:t>
            </a:r>
            <a:r>
              <a:rPr lang="en-US" altLang="ko-KR" sz="800" dirty="0" err="1" smtClean="0"/>
              <a:t>htonl</a:t>
            </a:r>
            <a:r>
              <a:rPr lang="en-US" altLang="ko-KR" sz="800" dirty="0" smtClean="0"/>
              <a:t>(INADDR_ANY);</a:t>
            </a:r>
          </a:p>
          <a:p>
            <a:pPr eaLnBrk="1" hangingPunct="1">
              <a:lnSpc>
                <a:spcPct val="80000"/>
              </a:lnSpc>
              <a:buFont typeface="Wingdings" pitchFamily="2" charset="2"/>
              <a:buAutoNum type="arabicPeriod"/>
            </a:pPr>
            <a:r>
              <a:rPr lang="en-US" altLang="ko-KR" sz="800" dirty="0" smtClean="0"/>
              <a:t>	</a:t>
            </a:r>
            <a:r>
              <a:rPr lang="en-US" altLang="ko-KR" sz="800" dirty="0" err="1" smtClean="0"/>
              <a:t>server_addr.sin_port</a:t>
            </a:r>
            <a:r>
              <a:rPr lang="en-US" altLang="ko-KR" sz="800" dirty="0" smtClean="0"/>
              <a:t> 	= </a:t>
            </a:r>
            <a:r>
              <a:rPr lang="en-US" altLang="ko-KR" sz="800" dirty="0" err="1" smtClean="0"/>
              <a:t>htons</a:t>
            </a:r>
            <a:r>
              <a:rPr lang="en-US" altLang="ko-KR" sz="800" dirty="0" smtClean="0"/>
              <a:t>(3317);</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	/* </a:t>
            </a:r>
            <a:r>
              <a:rPr lang="ko-KR" altLang="en-US" sz="800" dirty="0" smtClean="0"/>
              <a:t>서버 옵션 설정 *</a:t>
            </a:r>
            <a:r>
              <a:rPr lang="en-US" altLang="ko-KR" sz="800" dirty="0" smtClean="0"/>
              <a:t>/</a:t>
            </a:r>
          </a:p>
          <a:p>
            <a:pPr eaLnBrk="1" hangingPunct="1">
              <a:lnSpc>
                <a:spcPct val="80000"/>
              </a:lnSpc>
              <a:buFont typeface="Wingdings" pitchFamily="2" charset="2"/>
              <a:buAutoNum type="arabicPeriod"/>
            </a:pPr>
            <a:r>
              <a:rPr lang="en-US" altLang="ko-KR" sz="800" dirty="0" smtClean="0"/>
              <a:t>	if (bind(</a:t>
            </a:r>
            <a:r>
              <a:rPr lang="en-US" altLang="ko-KR" sz="800" dirty="0" err="1" smtClean="0"/>
              <a:t>ssock</a:t>
            </a:r>
            <a:r>
              <a:rPr lang="en-US" altLang="ko-KR" sz="800" dirty="0" smtClean="0"/>
              <a:t>, (</a:t>
            </a:r>
            <a:r>
              <a:rPr lang="en-US" altLang="ko-KR" sz="800" dirty="0" err="1" smtClean="0"/>
              <a:t>struct</a:t>
            </a:r>
            <a:r>
              <a:rPr lang="en-US" altLang="ko-KR" sz="800" dirty="0" smtClean="0"/>
              <a:t> </a:t>
            </a:r>
            <a:r>
              <a:rPr lang="en-US" altLang="ko-KR" sz="800" dirty="0" err="1" smtClean="0"/>
              <a:t>sockaddr</a:t>
            </a:r>
            <a:r>
              <a:rPr lang="en-US" altLang="ko-KR" sz="800" dirty="0" smtClean="0"/>
              <a:t> *)&amp;</a:t>
            </a:r>
            <a:r>
              <a:rPr lang="en-US" altLang="ko-KR" sz="800" dirty="0" err="1" smtClean="0"/>
              <a:t>server_addr</a:t>
            </a:r>
            <a:r>
              <a:rPr lang="en-US" altLang="ko-KR" sz="800" dirty="0" smtClean="0"/>
              <a:t>, </a:t>
            </a:r>
            <a:r>
              <a:rPr lang="en-US" altLang="ko-KR" sz="800" dirty="0" err="1" smtClean="0"/>
              <a:t>sizeof</a:t>
            </a:r>
            <a:r>
              <a:rPr lang="en-US" altLang="ko-KR" sz="800" dirty="0" smtClean="0"/>
              <a:t>(</a:t>
            </a:r>
            <a:r>
              <a:rPr lang="en-US" altLang="ko-KR" sz="800" dirty="0" err="1" smtClean="0"/>
              <a:t>server_addr</a:t>
            </a:r>
            <a:r>
              <a:rPr lang="en-US" altLang="ko-KR" sz="800" dirty="0" smtClean="0"/>
              <a:t>)) &lt; 0) {</a:t>
            </a:r>
          </a:p>
          <a:p>
            <a:pPr eaLnBrk="1" hangingPunct="1">
              <a:lnSpc>
                <a:spcPct val="80000"/>
              </a:lnSpc>
              <a:buFont typeface="Wingdings" pitchFamily="2" charset="2"/>
              <a:buAutoNum type="arabicPeriod"/>
            </a:pPr>
            <a:r>
              <a:rPr lang="en-US" altLang="ko-KR" sz="800" dirty="0" smtClean="0"/>
              <a:t>		</a:t>
            </a:r>
            <a:r>
              <a:rPr lang="en-US" altLang="ko-KR" sz="800" dirty="0" err="1" smtClean="0"/>
              <a:t>perror</a:t>
            </a:r>
            <a:r>
              <a:rPr lang="en-US" altLang="ko-KR" sz="800" dirty="0" smtClean="0"/>
              <a:t>("bind error : ");</a:t>
            </a:r>
          </a:p>
          <a:p>
            <a:pPr eaLnBrk="1" hangingPunct="1">
              <a:lnSpc>
                <a:spcPct val="80000"/>
              </a:lnSpc>
              <a:buFont typeface="Wingdings" pitchFamily="2" charset="2"/>
              <a:buAutoNum type="arabicPeriod"/>
            </a:pPr>
            <a:r>
              <a:rPr lang="en-US" altLang="ko-KR" sz="800" dirty="0" smtClean="0"/>
              <a:t>		exit(1);</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r>
              <a:rPr lang="en-US" altLang="ko-KR" sz="800" dirty="0" smtClean="0"/>
              <a:t>	/* </a:t>
            </a:r>
            <a:r>
              <a:rPr lang="ko-KR" altLang="en-US" sz="800" dirty="0" smtClean="0"/>
              <a:t>연결 수신 대기 *</a:t>
            </a:r>
            <a:r>
              <a:rPr lang="en-US" altLang="ko-KR" sz="800" dirty="0" smtClean="0"/>
              <a:t>/</a:t>
            </a:r>
          </a:p>
          <a:p>
            <a:pPr eaLnBrk="1" hangingPunct="1">
              <a:lnSpc>
                <a:spcPct val="80000"/>
              </a:lnSpc>
              <a:buFont typeface="Wingdings" pitchFamily="2" charset="2"/>
              <a:buAutoNum type="arabicPeriod"/>
            </a:pPr>
            <a:r>
              <a:rPr lang="en-US" altLang="ko-KR" sz="800" dirty="0" smtClean="0"/>
              <a:t>	if (listen(</a:t>
            </a:r>
            <a:r>
              <a:rPr lang="en-US" altLang="ko-KR" sz="800" dirty="0" err="1" smtClean="0"/>
              <a:t>ssock</a:t>
            </a:r>
            <a:r>
              <a:rPr lang="en-US" altLang="ko-KR" sz="800" dirty="0" smtClean="0"/>
              <a:t>, 5) &lt; 0) {</a:t>
            </a:r>
          </a:p>
          <a:p>
            <a:pPr eaLnBrk="1" hangingPunct="1">
              <a:lnSpc>
                <a:spcPct val="80000"/>
              </a:lnSpc>
              <a:buFont typeface="Wingdings" pitchFamily="2" charset="2"/>
              <a:buAutoNum type="arabicPeriod"/>
            </a:pPr>
            <a:r>
              <a:rPr lang="en-US" altLang="ko-KR" sz="800" dirty="0" smtClean="0"/>
              <a:t>		</a:t>
            </a:r>
            <a:r>
              <a:rPr lang="en-US" altLang="ko-KR" sz="800" dirty="0" err="1" smtClean="0"/>
              <a:t>perror</a:t>
            </a:r>
            <a:r>
              <a:rPr lang="en-US" altLang="ko-KR" sz="800" dirty="0" smtClean="0"/>
              <a:t>("listen error : ");</a:t>
            </a:r>
          </a:p>
          <a:p>
            <a:pPr eaLnBrk="1" hangingPunct="1">
              <a:lnSpc>
                <a:spcPct val="80000"/>
              </a:lnSpc>
              <a:buFont typeface="Wingdings" pitchFamily="2" charset="2"/>
              <a:buAutoNum type="arabicPeriod"/>
            </a:pPr>
            <a:r>
              <a:rPr lang="en-US" altLang="ko-KR" sz="800" dirty="0" smtClean="0"/>
              <a:t>		exit(1);</a:t>
            </a:r>
          </a:p>
          <a:p>
            <a:pPr eaLnBrk="1" hangingPunct="1">
              <a:lnSpc>
                <a:spcPct val="80000"/>
              </a:lnSpc>
              <a:buFont typeface="Wingdings" pitchFamily="2" charset="2"/>
              <a:buAutoNum type="arabicPeriod"/>
            </a:pPr>
            <a:r>
              <a:rPr lang="en-US" altLang="ko-KR" sz="800" dirty="0" smtClean="0"/>
              <a:t>	}</a:t>
            </a:r>
          </a:p>
          <a:p>
            <a:pPr eaLnBrk="1" hangingPunct="1">
              <a:lnSpc>
                <a:spcPct val="80000"/>
              </a:lnSpc>
              <a:buFont typeface="Wingdings" pitchFamily="2" charset="2"/>
              <a:buAutoNum type="arabicPeriod"/>
            </a:pPr>
            <a:endParaRPr lang="ko-KR" altLang="en-US" sz="400" dirty="0" smtClean="0"/>
          </a:p>
        </p:txBody>
      </p:sp>
      <p:sp>
        <p:nvSpPr>
          <p:cNvPr id="5125" name="Rectangle 4"/>
          <p:cNvSpPr>
            <a:spLocks noChangeArrowheads="1"/>
          </p:cNvSpPr>
          <p:nvPr/>
        </p:nvSpPr>
        <p:spPr bwMode="auto">
          <a:xfrm>
            <a:off x="4787900" y="500042"/>
            <a:ext cx="4175125" cy="5329237"/>
          </a:xfrm>
          <a:prstGeom prst="rect">
            <a:avLst/>
          </a:prstGeom>
          <a:noFill/>
          <a:ln w="9525">
            <a:noFill/>
            <a:miter lim="800000"/>
            <a:headEnd/>
            <a:tailEnd/>
          </a:ln>
        </p:spPr>
        <p:txBody>
          <a:bodyPr/>
          <a:lstStyle/>
          <a:p>
            <a:pPr marL="457200" indent="-457200">
              <a:spcBef>
                <a:spcPct val="20000"/>
              </a:spcBef>
              <a:buFont typeface="Wingdings" pitchFamily="2" charset="2"/>
              <a:buAutoNum type="arabicPeriod" startAt="45"/>
            </a:pPr>
            <a:r>
              <a:rPr lang="en-US" altLang="ko-KR" sz="800" dirty="0">
                <a:latin typeface="Tahoma" pitchFamily="34" charset="0"/>
              </a:rPr>
              <a:t>while(1) {</a:t>
            </a:r>
          </a:p>
          <a:p>
            <a:pPr marL="457200" indent="-457200">
              <a:spcBef>
                <a:spcPct val="20000"/>
              </a:spcBef>
              <a:buFont typeface="Wingdings" pitchFamily="2" charset="2"/>
              <a:buAutoNum type="arabicPeriod" startAt="45"/>
            </a:pPr>
            <a:r>
              <a:rPr lang="en-US" altLang="ko-KR" sz="800" dirty="0">
                <a:latin typeface="Tahoma" pitchFamily="34" charset="0"/>
              </a:rPr>
              <a:t>	/* </a:t>
            </a:r>
            <a:r>
              <a:rPr lang="ko-KR" altLang="en-US" sz="800" dirty="0">
                <a:latin typeface="Tahoma" pitchFamily="34" charset="0"/>
              </a:rPr>
              <a:t>연결 처리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csock</a:t>
            </a:r>
            <a:r>
              <a:rPr lang="en-US" altLang="ko-KR" sz="800" dirty="0">
                <a:latin typeface="Tahoma" pitchFamily="34" charset="0"/>
              </a:rPr>
              <a:t> = accept(</a:t>
            </a:r>
            <a:r>
              <a:rPr lang="en-US" altLang="ko-KR" sz="800" dirty="0" err="1">
                <a:latin typeface="Tahoma" pitchFamily="34" charset="0"/>
              </a:rPr>
              <a:t>ssock</a:t>
            </a:r>
            <a:r>
              <a:rPr lang="en-US" altLang="ko-KR" sz="800" dirty="0">
                <a:latin typeface="Tahoma" pitchFamily="34" charset="0"/>
              </a:rPr>
              <a:t>, (</a:t>
            </a:r>
            <a:r>
              <a:rPr lang="en-US" altLang="ko-KR" sz="800" dirty="0" err="1">
                <a:latin typeface="Tahoma" pitchFamily="34" charset="0"/>
              </a:rPr>
              <a:t>struct</a:t>
            </a:r>
            <a:r>
              <a:rPr lang="en-US" altLang="ko-KR" sz="800" dirty="0">
                <a:latin typeface="Tahoma" pitchFamily="34" charset="0"/>
              </a:rPr>
              <a:t> </a:t>
            </a:r>
            <a:r>
              <a:rPr lang="en-US" altLang="ko-KR" sz="800" dirty="0" err="1">
                <a:latin typeface="Tahoma" pitchFamily="34" charset="0"/>
              </a:rPr>
              <a:t>sockaddr</a:t>
            </a:r>
            <a:r>
              <a:rPr lang="en-US" altLang="ko-KR" sz="800" dirty="0">
                <a:latin typeface="Tahoma" pitchFamily="34" charset="0"/>
              </a:rPr>
              <a:t> *)&amp;</a:t>
            </a:r>
            <a:r>
              <a:rPr lang="en-US" altLang="ko-KR" sz="800" dirty="0" err="1">
                <a:latin typeface="Tahoma" pitchFamily="34" charset="0"/>
              </a:rPr>
              <a:t>client_addr</a:t>
            </a:r>
            <a:r>
              <a:rPr lang="en-US" altLang="ko-KR" sz="800" dirty="0">
                <a:latin typeface="Tahoma" pitchFamily="34" charset="0"/>
              </a:rPr>
              <a:t>, &amp;</a:t>
            </a:r>
            <a:r>
              <a:rPr lang="en-US" altLang="ko-KR" sz="800" dirty="0" err="1">
                <a:latin typeface="Tahoma" pitchFamily="34" charset="0"/>
              </a:rPr>
              <a:t>clen</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 fork()</a:t>
            </a:r>
            <a:r>
              <a:rPr lang="ko-KR" altLang="en-US" sz="800" dirty="0">
                <a:latin typeface="Tahoma" pitchFamily="34" charset="0"/>
              </a:rPr>
              <a:t>를 이용하여 </a:t>
            </a:r>
            <a:r>
              <a:rPr lang="en-US" altLang="ko-KR" sz="800" dirty="0">
                <a:latin typeface="Tahoma" pitchFamily="34" charset="0"/>
              </a:rPr>
              <a:t>multi-process </a:t>
            </a:r>
            <a:r>
              <a:rPr lang="ko-KR" altLang="en-US" sz="800" dirty="0">
                <a:latin typeface="Tahoma" pitchFamily="34" charset="0"/>
              </a:rPr>
              <a:t>방식으로 통신 처리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pid</a:t>
            </a:r>
            <a:r>
              <a:rPr lang="en-US" altLang="ko-KR" sz="800" dirty="0">
                <a:latin typeface="Tahoma" pitchFamily="34" charset="0"/>
              </a:rPr>
              <a:t> = fork();</a:t>
            </a:r>
          </a:p>
          <a:p>
            <a:pPr marL="457200" indent="-457200">
              <a:spcBef>
                <a:spcPct val="20000"/>
              </a:spcBef>
              <a:buFont typeface="Wingdings" pitchFamily="2" charset="2"/>
              <a:buAutoNum type="arabicPeriod" startAt="45"/>
            </a:pPr>
            <a:r>
              <a:rPr lang="en-US" altLang="ko-KR" sz="800" dirty="0">
                <a:latin typeface="Tahoma" pitchFamily="34" charset="0"/>
              </a:rPr>
              <a:t>	switch(</a:t>
            </a:r>
            <a:r>
              <a:rPr lang="en-US" altLang="ko-KR" sz="800" dirty="0" err="1">
                <a:latin typeface="Tahoma" pitchFamily="34" charset="0"/>
              </a:rPr>
              <a: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case -1:</a:t>
            </a:r>
          </a:p>
          <a:p>
            <a:pPr marL="457200" indent="-457200">
              <a:spcBef>
                <a:spcPct val="20000"/>
              </a:spcBef>
              <a:buFont typeface="Wingdings" pitchFamily="2" charset="2"/>
              <a:buAutoNum type="arabicPeriod" startAt="45"/>
            </a:pPr>
            <a:r>
              <a:rPr lang="en-US" altLang="ko-KR" sz="800" dirty="0">
                <a:latin typeface="Tahoma" pitchFamily="34" charset="0"/>
              </a:rPr>
              <a:t>	/* fork </a:t>
            </a:r>
            <a:r>
              <a:rPr lang="ko-KR" altLang="en-US" sz="800" dirty="0">
                <a:latin typeface="Tahoma" pitchFamily="34" charset="0"/>
              </a:rPr>
              <a:t>함수 에러 발생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("fork error : ");</a:t>
            </a:r>
          </a:p>
          <a:p>
            <a:pPr marL="457200" indent="-457200">
              <a:spcBef>
                <a:spcPct val="20000"/>
              </a:spcBef>
              <a:buFont typeface="Wingdings" pitchFamily="2" charset="2"/>
              <a:buAutoNum type="arabicPeriod" startAt="45"/>
            </a:pPr>
            <a:r>
              <a:rPr lang="en-US" altLang="ko-KR" sz="800" dirty="0">
                <a:latin typeface="Tahoma" pitchFamily="34" charset="0"/>
              </a:rPr>
              <a:t>	exit(1);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case 0:</a:t>
            </a:r>
          </a:p>
          <a:p>
            <a:pPr marL="457200" indent="-457200">
              <a:spcBef>
                <a:spcPct val="20000"/>
              </a:spcBef>
              <a:buFont typeface="Wingdings" pitchFamily="2" charset="2"/>
              <a:buAutoNum type="arabicPeriod" startAt="45"/>
            </a:pPr>
            <a:r>
              <a:rPr lang="en-US" altLang="ko-KR" sz="800" dirty="0">
                <a:latin typeface="Tahoma" pitchFamily="34" charset="0"/>
              </a:rPr>
              <a:t>	/* </a:t>
            </a:r>
            <a:r>
              <a:rPr lang="ko-KR" altLang="en-US" sz="800" dirty="0">
                <a:latin typeface="Tahoma" pitchFamily="34" charset="0"/>
              </a:rPr>
              <a:t>자식 프로세스의 클라이언트 소켓 처리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close(</a:t>
            </a:r>
            <a:r>
              <a:rPr lang="en-US" altLang="ko-KR" sz="800" dirty="0" err="1">
                <a:latin typeface="Tahoma" pitchFamily="34" charset="0"/>
              </a:rPr>
              <a:t>ssock</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pid</a:t>
            </a:r>
            <a:r>
              <a:rPr lang="en-US" altLang="ko-KR" sz="800" dirty="0">
                <a:latin typeface="Tahoma" pitchFamily="34" charset="0"/>
              </a:rPr>
              <a:t> = </a:t>
            </a:r>
            <a:r>
              <a:rPr lang="en-US" altLang="ko-KR" sz="800" dirty="0" err="1">
                <a:latin typeface="Tahoma" pitchFamily="34" charset="0"/>
              </a:rPr>
              <a:t>getpid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("%d</a:t>
            </a:r>
            <a:r>
              <a:rPr lang="ko-KR" altLang="en-US" sz="800" dirty="0">
                <a:latin typeface="Tahoma" pitchFamily="34" charset="0"/>
              </a:rPr>
              <a:t>번 프로세스에 새로운 소켓이 연결되었습니다</a:t>
            </a:r>
            <a:r>
              <a:rPr lang="en-US" altLang="ko-KR" sz="800" dirty="0">
                <a:latin typeface="Tahoma" pitchFamily="34" charset="0"/>
              </a:rPr>
              <a:t>\n", </a:t>
            </a:r>
            <a:r>
              <a:rPr lang="en-US" altLang="ko-KR" sz="800" dirty="0" err="1">
                <a:latin typeface="Tahoma" pitchFamily="34" charset="0"/>
              </a:rPr>
              <a: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while(read(</a:t>
            </a:r>
            <a:r>
              <a:rPr lang="en-US" altLang="ko-KR" sz="800" dirty="0" err="1">
                <a:latin typeface="Tahoma" pitchFamily="34" charset="0"/>
              </a:rPr>
              <a:t>csock</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 &gt; 0)</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if (write(</a:t>
            </a:r>
            <a:r>
              <a:rPr lang="en-US" altLang="ko-KR" sz="800" dirty="0" err="1">
                <a:latin typeface="Tahoma" pitchFamily="34" charset="0"/>
              </a:rPr>
              <a:t>csock</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 &lt;=0) {</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("write error : ");</a:t>
            </a:r>
          </a:p>
          <a:p>
            <a:pPr marL="457200" indent="-457200">
              <a:spcBef>
                <a:spcPct val="20000"/>
              </a:spcBef>
              <a:buFont typeface="Wingdings" pitchFamily="2" charset="2"/>
              <a:buAutoNum type="arabicPeriod" startAt="45"/>
            </a:pPr>
            <a:r>
              <a:rPr lang="en-US" altLang="ko-KR" sz="800" dirty="0">
                <a:latin typeface="Tahoma" pitchFamily="34" charset="0"/>
              </a:rPr>
              <a:t>	exit(1);</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close(</a:t>
            </a:r>
            <a:r>
              <a:rPr lang="en-US" altLang="ko-KR" sz="800" dirty="0" err="1">
                <a:latin typeface="Tahoma" pitchFamily="34" charset="0"/>
              </a:rPr>
              <a:t>csock</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("%d</a:t>
            </a:r>
            <a:r>
              <a:rPr lang="ko-KR" altLang="en-US" sz="800" dirty="0">
                <a:latin typeface="Tahoma" pitchFamily="34" charset="0"/>
              </a:rPr>
              <a:t>번 프로세스 소켓의 연결이 종료되었습니다</a:t>
            </a:r>
            <a:r>
              <a:rPr lang="en-US" altLang="ko-KR" sz="800" dirty="0">
                <a:latin typeface="Tahoma" pitchFamily="34" charset="0"/>
              </a:rPr>
              <a:t>\n", </a:t>
            </a:r>
            <a:r>
              <a:rPr lang="en-US" altLang="ko-KR" sz="800" dirty="0" err="1">
                <a:latin typeface="Tahoma" pitchFamily="34" charset="0"/>
              </a:rPr>
              <a:t>pid</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exit(1);</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default:</a:t>
            </a:r>
          </a:p>
          <a:p>
            <a:pPr marL="457200" indent="-457200">
              <a:spcBef>
                <a:spcPct val="20000"/>
              </a:spcBef>
              <a:buFont typeface="Wingdings" pitchFamily="2" charset="2"/>
              <a:buAutoNum type="arabicPeriod" startAt="45"/>
            </a:pPr>
            <a:r>
              <a:rPr lang="en-US" altLang="ko-KR" sz="800" dirty="0">
                <a:latin typeface="Tahoma" pitchFamily="34" charset="0"/>
              </a:rPr>
              <a:t>	/* </a:t>
            </a:r>
            <a:r>
              <a:rPr lang="ko-KR" altLang="en-US" sz="800" dirty="0">
                <a:latin typeface="Tahoma" pitchFamily="34" charset="0"/>
              </a:rPr>
              <a:t>부모 프로세스의 클라이언트 소켓 제거 *</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close(</a:t>
            </a:r>
            <a:r>
              <a:rPr lang="en-US" altLang="ko-KR" sz="800" dirty="0" err="1">
                <a:latin typeface="Tahoma" pitchFamily="34" charset="0"/>
              </a:rPr>
              <a:t>csock</a:t>
            </a:r>
            <a:r>
              <a:rPr lang="en-US" altLang="ko-KR" sz="800" dirty="0">
                <a:latin typeface="Tahoma" pitchFamily="34" charset="0"/>
              </a:rPr>
              <a:t>);</a:t>
            </a:r>
          </a:p>
          <a:p>
            <a:pPr marL="457200" indent="-457200">
              <a:spcBef>
                <a:spcPct val="20000"/>
              </a:spcBef>
              <a:buFont typeface="Wingdings" pitchFamily="2" charset="2"/>
              <a:buAutoNum type="arabicPeriod" startAt="45"/>
            </a:pPr>
            <a:r>
              <a:rPr lang="en-US" altLang="ko-KR" sz="800" dirty="0">
                <a:latin typeface="Tahoma" pitchFamily="34" charset="0"/>
              </a:rPr>
              <a:t>	break;</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r>
              <a:rPr lang="en-US" altLang="ko-KR" sz="800" dirty="0">
                <a:latin typeface="Tahoma" pitchFamily="34" charset="0"/>
              </a:rPr>
              <a:t>	return 0;</a:t>
            </a:r>
          </a:p>
          <a:p>
            <a:pPr marL="457200" indent="-457200">
              <a:spcBef>
                <a:spcPct val="20000"/>
              </a:spcBef>
              <a:buFont typeface="Wingdings" pitchFamily="2" charset="2"/>
              <a:buAutoNum type="arabicPeriod" startAt="45"/>
            </a:pPr>
            <a:r>
              <a:rPr lang="en-US" altLang="ko-KR" sz="800" dirty="0">
                <a:latin typeface="Tahoma" pitchFamily="34" charset="0"/>
              </a:rPr>
              <a:t>        }</a:t>
            </a:r>
          </a:p>
          <a:p>
            <a:pPr marL="457200" indent="-457200">
              <a:spcBef>
                <a:spcPct val="20000"/>
              </a:spcBef>
              <a:buFont typeface="Wingdings" pitchFamily="2" charset="2"/>
              <a:buAutoNum type="arabicPeriod" startAt="45"/>
            </a:pPr>
            <a:endParaRPr lang="ko-KR" altLang="en-US" sz="400" dirty="0">
              <a:latin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23850" y="549275"/>
            <a:ext cx="8496300" cy="666750"/>
          </a:xfrm>
          <a:solidFill>
            <a:schemeClr val="folHlink"/>
          </a:solidFill>
        </p:spPr>
        <p:txBody>
          <a:bodyPr/>
          <a:lstStyle/>
          <a:p>
            <a:pPr eaLnBrk="1" hangingPunct="1"/>
            <a:r>
              <a:rPr lang="ko-KR" altLang="en-US" smtClean="0"/>
              <a:t>멀티프로세스 서버 모델</a:t>
            </a:r>
          </a:p>
        </p:txBody>
      </p:sp>
      <p:sp>
        <p:nvSpPr>
          <p:cNvPr id="6148" name="Rectangle 3"/>
          <p:cNvSpPr>
            <a:spLocks noGrp="1" noChangeArrowheads="1"/>
          </p:cNvSpPr>
          <p:nvPr>
            <p:ph type="body" idx="1"/>
          </p:nvPr>
        </p:nvSpPr>
        <p:spPr/>
        <p:txBody>
          <a:bodyPr>
            <a:normAutofit lnSpcReduction="10000"/>
          </a:bodyPr>
          <a:lstStyle/>
          <a:p>
            <a:pPr eaLnBrk="1" hangingPunct="1">
              <a:lnSpc>
                <a:spcPct val="110000"/>
              </a:lnSpc>
            </a:pPr>
            <a:r>
              <a:rPr lang="en-US" altLang="ko-KR" sz="1800" smtClean="0"/>
              <a:t>1-7: </a:t>
            </a:r>
            <a:r>
              <a:rPr lang="ko-KR" altLang="en-US" sz="1800" smtClean="0"/>
              <a:t>해더</a:t>
            </a:r>
          </a:p>
          <a:p>
            <a:pPr eaLnBrk="1" hangingPunct="1">
              <a:lnSpc>
                <a:spcPct val="110000"/>
              </a:lnSpc>
            </a:pPr>
            <a:r>
              <a:rPr lang="en-US" altLang="ko-KR" sz="1800" smtClean="0"/>
              <a:t>9: </a:t>
            </a:r>
            <a:r>
              <a:rPr lang="ko-KR" altLang="en-US" sz="1800" smtClean="0"/>
              <a:t>최대문자열 크기</a:t>
            </a:r>
          </a:p>
          <a:p>
            <a:pPr eaLnBrk="1" hangingPunct="1">
              <a:lnSpc>
                <a:spcPct val="110000"/>
              </a:lnSpc>
            </a:pPr>
            <a:r>
              <a:rPr lang="en-US" altLang="ko-KR" sz="1800" smtClean="0"/>
              <a:t>13-17: </a:t>
            </a:r>
            <a:r>
              <a:rPr lang="ko-KR" altLang="en-US" sz="1800" smtClean="0"/>
              <a:t>해당소켓프로그래밍에서 사용하는 변수</a:t>
            </a:r>
          </a:p>
          <a:p>
            <a:pPr eaLnBrk="1" hangingPunct="1">
              <a:lnSpc>
                <a:spcPct val="110000"/>
              </a:lnSpc>
            </a:pPr>
            <a:r>
              <a:rPr lang="en-US" altLang="ko-KR" sz="1800" smtClean="0"/>
              <a:t>19-23: </a:t>
            </a:r>
            <a:r>
              <a:rPr lang="ko-KR" altLang="en-US" sz="1800" smtClean="0"/>
              <a:t>소켓생성 후 디스크립터 리턴</a:t>
            </a:r>
          </a:p>
          <a:p>
            <a:pPr eaLnBrk="1" hangingPunct="1">
              <a:lnSpc>
                <a:spcPct val="110000"/>
              </a:lnSpc>
            </a:pPr>
            <a:r>
              <a:rPr lang="en-US" altLang="ko-KR" sz="1800" smtClean="0"/>
              <a:t>25-31: </a:t>
            </a:r>
            <a:r>
              <a:rPr lang="ko-KR" altLang="en-US" sz="1800" smtClean="0"/>
              <a:t>주소</a:t>
            </a:r>
            <a:r>
              <a:rPr lang="en-US" altLang="ko-KR" sz="1800" smtClean="0"/>
              <a:t>, </a:t>
            </a:r>
            <a:r>
              <a:rPr lang="ko-KR" altLang="en-US" sz="1800" smtClean="0"/>
              <a:t>프로토콜패밀리 지정</a:t>
            </a:r>
          </a:p>
          <a:p>
            <a:pPr eaLnBrk="1" hangingPunct="1">
              <a:lnSpc>
                <a:spcPct val="110000"/>
              </a:lnSpc>
            </a:pPr>
            <a:r>
              <a:rPr lang="en-US" altLang="ko-KR" sz="1800" smtClean="0"/>
              <a:t>33-37: bind </a:t>
            </a:r>
            <a:r>
              <a:rPr lang="ko-KR" altLang="en-US" sz="1800" smtClean="0"/>
              <a:t>함수로 서버소켓 주소 설정</a:t>
            </a:r>
          </a:p>
          <a:p>
            <a:pPr eaLnBrk="1" hangingPunct="1">
              <a:lnSpc>
                <a:spcPct val="110000"/>
              </a:lnSpc>
            </a:pPr>
            <a:r>
              <a:rPr lang="en-US" altLang="ko-KR" sz="1800" smtClean="0"/>
              <a:t>39-43: listen </a:t>
            </a:r>
            <a:r>
              <a:rPr lang="ko-KR" altLang="en-US" sz="1800" smtClean="0"/>
              <a:t>함수로 접속을 기다림</a:t>
            </a:r>
          </a:p>
          <a:p>
            <a:pPr eaLnBrk="1" hangingPunct="1">
              <a:lnSpc>
                <a:spcPct val="110000"/>
              </a:lnSpc>
            </a:pPr>
            <a:r>
              <a:rPr lang="en-US" altLang="ko-KR" sz="1800" smtClean="0"/>
              <a:t>45: </a:t>
            </a:r>
            <a:r>
              <a:rPr lang="ko-KR" altLang="en-US" sz="1800" smtClean="0"/>
              <a:t>무한 루프로 클라이언트의 접속요구 처리</a:t>
            </a:r>
          </a:p>
          <a:p>
            <a:pPr eaLnBrk="1" hangingPunct="1">
              <a:lnSpc>
                <a:spcPct val="110000"/>
              </a:lnSpc>
            </a:pPr>
            <a:r>
              <a:rPr lang="en-US" altLang="ko-KR" sz="1800" smtClean="0"/>
              <a:t>46-47: </a:t>
            </a:r>
            <a:r>
              <a:rPr lang="ko-KR" altLang="en-US" sz="1800" smtClean="0"/>
              <a:t>접속이 들어오면 요청 승인</a:t>
            </a:r>
          </a:p>
          <a:p>
            <a:pPr eaLnBrk="1" hangingPunct="1">
              <a:lnSpc>
                <a:spcPct val="110000"/>
              </a:lnSpc>
            </a:pPr>
            <a:r>
              <a:rPr lang="en-US" altLang="ko-KR" sz="1800" smtClean="0"/>
              <a:t>49-50: </a:t>
            </a:r>
            <a:r>
              <a:rPr lang="ko-KR" altLang="en-US" sz="1800" smtClean="0"/>
              <a:t>해당 클라이언트와 통신을 담당할 새로운 프로세스 생성</a:t>
            </a:r>
          </a:p>
          <a:p>
            <a:pPr eaLnBrk="1" hangingPunct="1">
              <a:lnSpc>
                <a:spcPct val="110000"/>
              </a:lnSpc>
            </a:pPr>
            <a:r>
              <a:rPr lang="en-US" altLang="ko-KR" sz="1800" smtClean="0"/>
              <a:t>53-57: </a:t>
            </a:r>
            <a:r>
              <a:rPr lang="ko-KR" altLang="en-US" sz="1800" smtClean="0"/>
              <a:t>프로세스 생성중의 오류면 중단</a:t>
            </a:r>
          </a:p>
          <a:p>
            <a:pPr eaLnBrk="1" hangingPunct="1">
              <a:lnSpc>
                <a:spcPct val="110000"/>
              </a:lnSpc>
            </a:pPr>
            <a:r>
              <a:rPr lang="en-US" altLang="ko-KR" sz="1800" smtClean="0"/>
              <a:t>58-76: </a:t>
            </a:r>
            <a:r>
              <a:rPr lang="ko-KR" altLang="en-US" sz="1800" smtClean="0"/>
              <a:t>자식프로세스가 서버소켓 종료하고 클라이언트와 데이터를 교환</a:t>
            </a:r>
          </a:p>
          <a:p>
            <a:pPr eaLnBrk="1" hangingPunct="1">
              <a:lnSpc>
                <a:spcPct val="110000"/>
              </a:lnSpc>
            </a:pPr>
            <a:r>
              <a:rPr lang="en-US" altLang="ko-KR" sz="1800" smtClean="0"/>
              <a:t>78-81: </a:t>
            </a:r>
            <a:r>
              <a:rPr lang="ko-KR" altLang="en-US" sz="1800" smtClean="0"/>
              <a:t>클라이언트 소켓종료 후 무한 루프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ko-KR" altLang="en-US" sz="2600" smtClean="0"/>
              <a:t>멀티프로세스 클라이언트 모델</a:t>
            </a:r>
            <a:br>
              <a:rPr lang="ko-KR" altLang="en-US" sz="2600" smtClean="0"/>
            </a:br>
            <a:r>
              <a:rPr lang="en-US" altLang="ko-KR" sz="2600" smtClean="0"/>
              <a:t>“fork_client.c”</a:t>
            </a:r>
          </a:p>
        </p:txBody>
      </p:sp>
      <p:sp>
        <p:nvSpPr>
          <p:cNvPr id="7172" name="Rectangle 3"/>
          <p:cNvSpPr>
            <a:spLocks noGrp="1" noChangeArrowheads="1"/>
          </p:cNvSpPr>
          <p:nvPr>
            <p:ph type="body" idx="1"/>
          </p:nvPr>
        </p:nvSpPr>
        <p:spPr>
          <a:xfrm>
            <a:off x="323850" y="1484313"/>
            <a:ext cx="4248150" cy="5113337"/>
          </a:xfrm>
        </p:spPr>
        <p:txBody>
          <a:bodyPr/>
          <a:lstStyle/>
          <a:p>
            <a:pPr eaLnBrk="1" hangingPunct="1">
              <a:lnSpc>
                <a:spcPct val="80000"/>
              </a:lnSpc>
              <a:buFont typeface="Wingdings" pitchFamily="2" charset="2"/>
              <a:buAutoNum type="arabicPeriod"/>
            </a:pPr>
            <a:r>
              <a:rPr lang="en-US" altLang="ko-KR" sz="900" smtClean="0"/>
              <a:t>#include &lt;stdio.h&gt;</a:t>
            </a:r>
          </a:p>
          <a:p>
            <a:pPr eaLnBrk="1" hangingPunct="1">
              <a:lnSpc>
                <a:spcPct val="80000"/>
              </a:lnSpc>
              <a:buFont typeface="Wingdings" pitchFamily="2" charset="2"/>
              <a:buAutoNum type="arabicPeriod"/>
            </a:pPr>
            <a:r>
              <a:rPr lang="en-US" altLang="ko-KR" sz="900" smtClean="0"/>
              <a:t>#include &lt;unistd.h&gt;</a:t>
            </a:r>
          </a:p>
          <a:p>
            <a:pPr eaLnBrk="1" hangingPunct="1">
              <a:lnSpc>
                <a:spcPct val="80000"/>
              </a:lnSpc>
              <a:buFont typeface="Wingdings" pitchFamily="2" charset="2"/>
              <a:buAutoNum type="arabicPeriod"/>
            </a:pPr>
            <a:r>
              <a:rPr lang="en-US" altLang="ko-KR" sz="900" smtClean="0"/>
              <a:t>#include &lt;stdlib.h&gt;</a:t>
            </a:r>
          </a:p>
          <a:p>
            <a:pPr eaLnBrk="1" hangingPunct="1">
              <a:lnSpc>
                <a:spcPct val="80000"/>
              </a:lnSpc>
              <a:buFont typeface="Wingdings" pitchFamily="2" charset="2"/>
              <a:buAutoNum type="arabicPeriod"/>
            </a:pPr>
            <a:r>
              <a:rPr lang="en-US" altLang="ko-KR" sz="900" smtClean="0"/>
              <a:t>#include &lt;string.h&gt;</a:t>
            </a:r>
          </a:p>
          <a:p>
            <a:pPr eaLnBrk="1" hangingPunct="1">
              <a:lnSpc>
                <a:spcPct val="80000"/>
              </a:lnSpc>
              <a:buFont typeface="Wingdings" pitchFamily="2" charset="2"/>
              <a:buAutoNum type="arabicPeriod"/>
            </a:pPr>
            <a:r>
              <a:rPr lang="en-US" altLang="ko-KR" sz="900" smtClean="0"/>
              <a:t>#include &lt;sys/socket.h&gt;</a:t>
            </a:r>
          </a:p>
          <a:p>
            <a:pPr eaLnBrk="1" hangingPunct="1">
              <a:lnSpc>
                <a:spcPct val="80000"/>
              </a:lnSpc>
              <a:buFont typeface="Wingdings" pitchFamily="2" charset="2"/>
              <a:buAutoNum type="arabicPeriod"/>
            </a:pPr>
            <a:r>
              <a:rPr lang="en-US" altLang="ko-KR" sz="900" smtClean="0"/>
              <a:t>#include &lt;sys/stat.h&gt;</a:t>
            </a:r>
          </a:p>
          <a:p>
            <a:pPr eaLnBrk="1" hangingPunct="1">
              <a:lnSpc>
                <a:spcPct val="80000"/>
              </a:lnSpc>
              <a:buFont typeface="Wingdings" pitchFamily="2" charset="2"/>
              <a:buAutoNum type="arabicPeriod"/>
            </a:pPr>
            <a:r>
              <a:rPr lang="en-US" altLang="ko-KR" sz="900" smtClean="0"/>
              <a:t>#include &lt;arpa/inet.h&gt;</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#define MAXBUF  256</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int main()</a:t>
            </a:r>
          </a:p>
          <a:p>
            <a:pPr eaLnBrk="1" hangingPunct="1">
              <a:lnSpc>
                <a:spcPct val="80000"/>
              </a:lnSpc>
              <a:buFont typeface="Wingdings" pitchFamily="2" charset="2"/>
              <a:buAutoNum type="arabicPeriod"/>
            </a:pPr>
            <a:r>
              <a:rPr lang="en-US" altLang="ko-KR" sz="900" smtClean="0"/>
              <a:t>{</a:t>
            </a:r>
          </a:p>
          <a:p>
            <a:pPr eaLnBrk="1" hangingPunct="1">
              <a:lnSpc>
                <a:spcPct val="80000"/>
              </a:lnSpc>
              <a:buFont typeface="Wingdings" pitchFamily="2" charset="2"/>
              <a:buAutoNum type="arabicPeriod"/>
            </a:pPr>
            <a:r>
              <a:rPr lang="en-US" altLang="ko-KR" sz="900" smtClean="0"/>
              <a:t>	int ssock;</a:t>
            </a:r>
          </a:p>
          <a:p>
            <a:pPr eaLnBrk="1" hangingPunct="1">
              <a:lnSpc>
                <a:spcPct val="80000"/>
              </a:lnSpc>
              <a:buFont typeface="Wingdings" pitchFamily="2" charset="2"/>
              <a:buAutoNum type="arabicPeriod"/>
            </a:pPr>
            <a:r>
              <a:rPr lang="en-US" altLang="ko-KR" sz="900" smtClean="0"/>
              <a:t>	int clen, num=0;</a:t>
            </a:r>
          </a:p>
          <a:p>
            <a:pPr eaLnBrk="1" hangingPunct="1">
              <a:lnSpc>
                <a:spcPct val="80000"/>
              </a:lnSpc>
              <a:buFont typeface="Wingdings" pitchFamily="2" charset="2"/>
              <a:buAutoNum type="arabicPeriod"/>
            </a:pPr>
            <a:r>
              <a:rPr lang="en-US" altLang="ko-KR" sz="900" smtClean="0"/>
              <a:t>	struct sockaddr_in server_addr;</a:t>
            </a:r>
          </a:p>
          <a:p>
            <a:pPr eaLnBrk="1" hangingPunct="1">
              <a:lnSpc>
                <a:spcPct val="80000"/>
              </a:lnSpc>
              <a:buFont typeface="Wingdings" pitchFamily="2" charset="2"/>
              <a:buAutoNum type="arabicPeriod"/>
            </a:pPr>
            <a:r>
              <a:rPr lang="en-US" altLang="ko-KR" sz="900" smtClean="0"/>
              <a:t>	char buf[MAXBUF];</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 </a:t>
            </a:r>
            <a:r>
              <a:rPr lang="ko-KR" altLang="en-US" sz="900" smtClean="0"/>
              <a:t>소켓 생성 *</a:t>
            </a:r>
            <a:r>
              <a:rPr lang="en-US" altLang="ko-KR" sz="900" smtClean="0"/>
              <a:t>/</a:t>
            </a:r>
          </a:p>
          <a:p>
            <a:pPr eaLnBrk="1" hangingPunct="1">
              <a:lnSpc>
                <a:spcPct val="80000"/>
              </a:lnSpc>
              <a:buFont typeface="Wingdings" pitchFamily="2" charset="2"/>
              <a:buAutoNum type="arabicPeriod"/>
            </a:pPr>
            <a:r>
              <a:rPr lang="en-US" altLang="ko-KR" sz="900" smtClean="0"/>
              <a:t>	if ((ssock = socket(AF_INET, SOCK_STREAM, 0)) &lt; 0) {</a:t>
            </a:r>
          </a:p>
          <a:p>
            <a:pPr eaLnBrk="1" hangingPunct="1">
              <a:lnSpc>
                <a:spcPct val="80000"/>
              </a:lnSpc>
              <a:buFont typeface="Wingdings" pitchFamily="2" charset="2"/>
              <a:buAutoNum type="arabicPeriod"/>
            </a:pPr>
            <a:r>
              <a:rPr lang="en-US" altLang="ko-KR" sz="900" smtClean="0"/>
              <a:t>		perror("socket error : ");</a:t>
            </a:r>
          </a:p>
          <a:p>
            <a:pPr eaLnBrk="1" hangingPunct="1">
              <a:lnSpc>
                <a:spcPct val="80000"/>
              </a:lnSpc>
              <a:buFont typeface="Wingdings" pitchFamily="2" charset="2"/>
              <a:buAutoNum type="arabicPeriod"/>
            </a:pPr>
            <a:r>
              <a:rPr lang="en-US" altLang="ko-KR" sz="900" smtClean="0"/>
              <a:t>		exit(1);</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 </a:t>
            </a:r>
            <a:r>
              <a:rPr lang="ko-KR" altLang="en-US" sz="900" smtClean="0"/>
              <a:t>서버 정보 지정 *</a:t>
            </a:r>
            <a:r>
              <a:rPr lang="en-US" altLang="ko-KR" sz="900" smtClean="0"/>
              <a:t>/</a:t>
            </a:r>
          </a:p>
          <a:p>
            <a:pPr eaLnBrk="1" hangingPunct="1">
              <a:lnSpc>
                <a:spcPct val="80000"/>
              </a:lnSpc>
              <a:buFont typeface="Wingdings" pitchFamily="2" charset="2"/>
              <a:buAutoNum type="arabicPeriod"/>
            </a:pPr>
            <a:r>
              <a:rPr lang="en-US" altLang="ko-KR" sz="900" smtClean="0"/>
              <a:t>	clen = sizeof(server_addr);</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memset(&amp;server_addr,0, sizeof(server_addr));</a:t>
            </a:r>
          </a:p>
          <a:p>
            <a:pPr eaLnBrk="1" hangingPunct="1">
              <a:lnSpc>
                <a:spcPct val="80000"/>
              </a:lnSpc>
              <a:buFont typeface="Wingdings" pitchFamily="2" charset="2"/>
              <a:buAutoNum type="arabicPeriod"/>
            </a:pPr>
            <a:r>
              <a:rPr lang="en-US" altLang="ko-KR" sz="900" smtClean="0"/>
              <a:t>	server_addr.sin_family 	= AF_INET;</a:t>
            </a:r>
          </a:p>
          <a:p>
            <a:pPr eaLnBrk="1" hangingPunct="1">
              <a:lnSpc>
                <a:spcPct val="80000"/>
              </a:lnSpc>
              <a:buFont typeface="Wingdings" pitchFamily="2" charset="2"/>
              <a:buAutoNum type="arabicPeriod"/>
            </a:pPr>
            <a:r>
              <a:rPr lang="en-US" altLang="ko-KR" sz="900" smtClean="0"/>
              <a:t>	server_addr.sin_addr.s_addr = inet_addr("127.0.0.1");</a:t>
            </a:r>
          </a:p>
          <a:p>
            <a:pPr eaLnBrk="1" hangingPunct="1">
              <a:lnSpc>
                <a:spcPct val="80000"/>
              </a:lnSpc>
              <a:buFont typeface="Wingdings" pitchFamily="2" charset="2"/>
              <a:buAutoNum type="arabicPeriod"/>
            </a:pPr>
            <a:r>
              <a:rPr lang="en-US" altLang="ko-KR" sz="900" smtClean="0"/>
              <a:t>	server_addr.sin_port 	= htons(3317);</a:t>
            </a:r>
          </a:p>
          <a:p>
            <a:pPr eaLnBrk="1" hangingPunct="1">
              <a:lnSpc>
                <a:spcPct val="80000"/>
              </a:lnSpc>
              <a:buFont typeface="Wingdings" pitchFamily="2" charset="2"/>
              <a:buAutoNum type="arabicPeriod"/>
            </a:pPr>
            <a:r>
              <a:rPr lang="en-US" altLang="ko-KR" sz="900" smtClean="0"/>
              <a:t> </a:t>
            </a:r>
          </a:p>
          <a:p>
            <a:pPr eaLnBrk="1" hangingPunct="1">
              <a:lnSpc>
                <a:spcPct val="80000"/>
              </a:lnSpc>
              <a:buFont typeface="Wingdings" pitchFamily="2" charset="2"/>
              <a:buAutoNum type="arabicPeriod"/>
            </a:pPr>
            <a:r>
              <a:rPr lang="en-US" altLang="ko-KR" sz="900" smtClean="0"/>
              <a:t>	/* </a:t>
            </a:r>
            <a:r>
              <a:rPr lang="ko-KR" altLang="en-US" sz="900" smtClean="0"/>
              <a:t>서버에 연결 *</a:t>
            </a:r>
            <a:r>
              <a:rPr lang="en-US" altLang="ko-KR" sz="900" smtClean="0"/>
              <a:t>/</a:t>
            </a:r>
          </a:p>
          <a:p>
            <a:pPr eaLnBrk="1" hangingPunct="1">
              <a:lnSpc>
                <a:spcPct val="80000"/>
              </a:lnSpc>
              <a:buFont typeface="Wingdings" pitchFamily="2" charset="2"/>
              <a:buAutoNum type="arabicPeriod"/>
            </a:pPr>
            <a:r>
              <a:rPr lang="en-US" altLang="ko-KR" sz="900" smtClean="0"/>
              <a:t>	if (connect(ssock, (struct sockaddr *)&amp;server_addr, clen) &lt; 0) {</a:t>
            </a:r>
          </a:p>
          <a:p>
            <a:pPr eaLnBrk="1" hangingPunct="1">
              <a:lnSpc>
                <a:spcPct val="80000"/>
              </a:lnSpc>
              <a:buFont typeface="Wingdings" pitchFamily="2" charset="2"/>
              <a:buAutoNum type="arabicPeriod"/>
            </a:pPr>
            <a:r>
              <a:rPr lang="en-US" altLang="ko-KR" sz="900" smtClean="0"/>
              <a:t>		perror("connect error :");</a:t>
            </a:r>
          </a:p>
          <a:p>
            <a:pPr eaLnBrk="1" hangingPunct="1">
              <a:lnSpc>
                <a:spcPct val="80000"/>
              </a:lnSpc>
              <a:buFont typeface="Wingdings" pitchFamily="2" charset="2"/>
              <a:buAutoNum type="arabicPeriod"/>
            </a:pPr>
            <a:r>
              <a:rPr lang="en-US" altLang="ko-KR" sz="900" smtClean="0"/>
              <a:t>		exit(1);</a:t>
            </a:r>
          </a:p>
          <a:p>
            <a:pPr eaLnBrk="1" hangingPunct="1">
              <a:lnSpc>
                <a:spcPct val="80000"/>
              </a:lnSpc>
              <a:buFont typeface="Wingdings" pitchFamily="2" charset="2"/>
              <a:buAutoNum type="arabicPeriod"/>
            </a:pPr>
            <a:r>
              <a:rPr lang="en-US" altLang="ko-KR" sz="900" smtClean="0"/>
              <a:t>	}	</a:t>
            </a:r>
            <a:endParaRPr lang="ko-KR" altLang="en-US" sz="500" smtClean="0"/>
          </a:p>
        </p:txBody>
      </p:sp>
      <p:sp>
        <p:nvSpPr>
          <p:cNvPr id="7173" name="Rectangle 4"/>
          <p:cNvSpPr>
            <a:spLocks noChangeArrowheads="1"/>
          </p:cNvSpPr>
          <p:nvPr/>
        </p:nvSpPr>
        <p:spPr bwMode="auto">
          <a:xfrm>
            <a:off x="4643438" y="1484313"/>
            <a:ext cx="4392612" cy="3168650"/>
          </a:xfrm>
          <a:prstGeom prst="rect">
            <a:avLst/>
          </a:prstGeom>
          <a:noFill/>
          <a:ln w="9525">
            <a:noFill/>
            <a:miter lim="800000"/>
            <a:headEnd/>
            <a:tailEnd/>
          </a:ln>
        </p:spPr>
        <p:txBody>
          <a:bodyPr/>
          <a:lstStyle/>
          <a:p>
            <a:pPr marL="457200" indent="-457200">
              <a:spcBef>
                <a:spcPct val="20000"/>
              </a:spcBef>
              <a:buFont typeface="Wingdings" pitchFamily="2" charset="2"/>
              <a:buAutoNum type="arabicPeriod" startAt="37"/>
            </a:pPr>
            <a:r>
              <a:rPr lang="en-US" altLang="ko-KR" sz="800">
                <a:latin typeface="Tahoma" pitchFamily="34" charset="0"/>
              </a:rPr>
              <a:t>	while(1)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 </a:t>
            </a:r>
            <a:r>
              <a:rPr lang="ko-KR" altLang="en-US" sz="800">
                <a:latin typeface="Tahoma" pitchFamily="34" charset="0"/>
              </a:rPr>
              <a:t>서버에 데이터 전송 *</a:t>
            </a:r>
            <a:r>
              <a:rPr lang="en-US" altLang="ko-KR" sz="800">
                <a:latin typeface="Tahoma" pitchFamily="34" charset="0"/>
              </a:rPr>
              <a:t>/</a:t>
            </a:r>
          </a:p>
          <a:p>
            <a:pPr marL="457200" indent="-457200">
              <a:spcBef>
                <a:spcPct val="20000"/>
              </a:spcBef>
              <a:buFont typeface="Wingdings" pitchFamily="2" charset="2"/>
              <a:buAutoNum type="arabicPeriod" startAt="37"/>
            </a:pPr>
            <a:r>
              <a:rPr lang="en-US" altLang="ko-KR" sz="800">
                <a:latin typeface="Tahoma" pitchFamily="34" charset="0"/>
              </a:rPr>
              <a:t>		sprintf(buf, "I miss you already! (%d)", num++);</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if (write(ssock, buf, MAXBUF) &lt;= 0) {</a:t>
            </a:r>
          </a:p>
          <a:p>
            <a:pPr marL="457200" indent="-457200">
              <a:spcBef>
                <a:spcPct val="20000"/>
              </a:spcBef>
              <a:buFont typeface="Wingdings" pitchFamily="2" charset="2"/>
              <a:buAutoNum type="arabicPeriod" startAt="37"/>
            </a:pPr>
            <a:r>
              <a:rPr lang="en-US" altLang="ko-KR" sz="800">
                <a:latin typeface="Tahoma" pitchFamily="34" charset="0"/>
              </a:rPr>
              <a:t>			perror("write error : ");</a:t>
            </a:r>
          </a:p>
          <a:p>
            <a:pPr marL="457200" indent="-457200">
              <a:spcBef>
                <a:spcPct val="20000"/>
              </a:spcBef>
              <a:buFont typeface="Wingdings" pitchFamily="2" charset="2"/>
              <a:buAutoNum type="arabicPeriod" startAt="37"/>
            </a:pPr>
            <a:r>
              <a:rPr lang="en-US" altLang="ko-KR" sz="800">
                <a:latin typeface="Tahoma" pitchFamily="34" charset="0"/>
              </a:rPr>
              <a:t>			exit(1);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 </a:t>
            </a:r>
            <a:r>
              <a:rPr lang="ko-KR" altLang="en-US" sz="800">
                <a:latin typeface="Tahoma" pitchFamily="34" charset="0"/>
              </a:rPr>
              <a:t>서버에서 데이터 수신 *</a:t>
            </a:r>
            <a:r>
              <a:rPr lang="en-US" altLang="ko-KR" sz="800">
                <a:latin typeface="Tahoma" pitchFamily="34" charset="0"/>
              </a:rPr>
              <a:t>/</a:t>
            </a:r>
          </a:p>
          <a:p>
            <a:pPr marL="457200" indent="-457200">
              <a:spcBef>
                <a:spcPct val="20000"/>
              </a:spcBef>
              <a:buFont typeface="Wingdings" pitchFamily="2" charset="2"/>
              <a:buAutoNum type="arabicPeriod" startAt="37"/>
            </a:pPr>
            <a:r>
              <a:rPr lang="en-US" altLang="ko-KR" sz="800">
                <a:latin typeface="Tahoma" pitchFamily="34" charset="0"/>
              </a:rPr>
              <a:t>		if (read(ssock, buf, MAXBUF) &lt;= 0) {</a:t>
            </a:r>
          </a:p>
          <a:p>
            <a:pPr marL="457200" indent="-457200">
              <a:spcBef>
                <a:spcPct val="20000"/>
              </a:spcBef>
              <a:buFont typeface="Wingdings" pitchFamily="2" charset="2"/>
              <a:buAutoNum type="arabicPeriod" startAt="37"/>
            </a:pPr>
            <a:r>
              <a:rPr lang="en-US" altLang="ko-KR" sz="800">
                <a:latin typeface="Tahoma" pitchFamily="34" charset="0"/>
              </a:rPr>
              <a:t>			perror("read error : ");</a:t>
            </a:r>
          </a:p>
          <a:p>
            <a:pPr marL="457200" indent="-457200">
              <a:spcBef>
                <a:spcPct val="20000"/>
              </a:spcBef>
              <a:buFont typeface="Wingdings" pitchFamily="2" charset="2"/>
              <a:buAutoNum type="arabicPeriod" startAt="37"/>
            </a:pPr>
            <a:r>
              <a:rPr lang="en-US" altLang="ko-KR" sz="800">
                <a:latin typeface="Tahoma" pitchFamily="34" charset="0"/>
              </a:rPr>
              <a:t>			exit(1);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printf("\nread : %s\n\n", buf);</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sleep(1);</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close(ssock);</a:t>
            </a:r>
          </a:p>
          <a:p>
            <a:pPr marL="457200" indent="-457200">
              <a:spcBef>
                <a:spcPct val="20000"/>
              </a:spcBef>
              <a:buFont typeface="Wingdings" pitchFamily="2" charset="2"/>
              <a:buAutoNum type="arabicPeriod" startAt="37"/>
            </a:pPr>
            <a:r>
              <a:rPr lang="en-US" altLang="ko-KR" sz="800">
                <a:latin typeface="Tahoma" pitchFamily="34" charset="0"/>
              </a:rPr>
              <a:t> </a:t>
            </a:r>
          </a:p>
          <a:p>
            <a:pPr marL="457200" indent="-457200">
              <a:spcBef>
                <a:spcPct val="20000"/>
              </a:spcBef>
              <a:buFont typeface="Wingdings" pitchFamily="2" charset="2"/>
              <a:buAutoNum type="arabicPeriod" startAt="37"/>
            </a:pPr>
            <a:r>
              <a:rPr lang="en-US" altLang="ko-KR" sz="800">
                <a:latin typeface="Tahoma" pitchFamily="34" charset="0"/>
              </a:rPr>
              <a:t>	return 0;</a:t>
            </a:r>
          </a:p>
          <a:p>
            <a:pPr marL="457200" indent="-457200">
              <a:spcBef>
                <a:spcPct val="20000"/>
              </a:spcBef>
              <a:buFont typeface="Wingdings" pitchFamily="2" charset="2"/>
              <a:buAutoNum type="arabicPeriod" startAt="37"/>
            </a:pPr>
            <a:r>
              <a:rPr lang="en-US" altLang="ko-KR" sz="800">
                <a:latin typeface="Tahoma" pitchFamily="34" charset="0"/>
              </a:rPr>
              <a:t>}</a:t>
            </a:r>
          </a:p>
          <a:p>
            <a:pPr marL="457200" indent="-457200">
              <a:spcBef>
                <a:spcPct val="20000"/>
              </a:spcBef>
              <a:buFont typeface="Wingdings" pitchFamily="2" charset="2"/>
              <a:buAutoNum type="arabicPeriod" startAt="37"/>
            </a:pPr>
            <a:endParaRPr lang="ko-KR" altLang="en-US" sz="400">
              <a:latin typeface="Tahoma" pitchFamily="34" charset="0"/>
            </a:endParaRPr>
          </a:p>
        </p:txBody>
      </p:sp>
      <p:sp>
        <p:nvSpPr>
          <p:cNvPr id="7174" name="Text Box 5"/>
          <p:cNvSpPr txBox="1">
            <a:spLocks noChangeArrowheads="1"/>
          </p:cNvSpPr>
          <p:nvPr/>
        </p:nvSpPr>
        <p:spPr bwMode="auto">
          <a:xfrm>
            <a:off x="5004048" y="5229200"/>
            <a:ext cx="3664786" cy="1200329"/>
          </a:xfrm>
          <a:prstGeom prst="rect">
            <a:avLst/>
          </a:prstGeom>
          <a:noFill/>
          <a:ln w="12700" algn="ctr">
            <a:solidFill>
              <a:schemeClr val="tx1"/>
            </a:solidFill>
            <a:miter lim="800000"/>
            <a:headEnd/>
            <a:tailEnd/>
          </a:ln>
        </p:spPr>
        <p:txBody>
          <a:bodyPr wrap="none">
            <a:spAutoFit/>
          </a:bodyPr>
          <a:lstStyle/>
          <a:p>
            <a:pPr>
              <a:buFont typeface="Wingdings" pitchFamily="2" charset="2"/>
              <a:buChar char="n"/>
            </a:pPr>
            <a:r>
              <a:rPr lang="en-US" altLang="ko-KR" sz="1200"/>
              <a:t>27-30: </a:t>
            </a:r>
            <a:r>
              <a:rPr lang="ko-KR" altLang="en-US" sz="1200"/>
              <a:t>서버의 주소와 포트번호</a:t>
            </a:r>
          </a:p>
          <a:p>
            <a:pPr>
              <a:buFont typeface="Wingdings" pitchFamily="2" charset="2"/>
              <a:buChar char="n"/>
            </a:pPr>
            <a:r>
              <a:rPr lang="en-US" altLang="ko-KR" sz="1200"/>
              <a:t>39-40: </a:t>
            </a:r>
            <a:r>
              <a:rPr lang="ko-KR" altLang="en-US" sz="1200"/>
              <a:t>서버에 보낼 데이터 설정</a:t>
            </a:r>
          </a:p>
          <a:p>
            <a:pPr>
              <a:buFont typeface="Wingdings" pitchFamily="2" charset="2"/>
              <a:buChar char="n"/>
            </a:pPr>
            <a:r>
              <a:rPr lang="en-US" altLang="ko-KR" sz="1200"/>
              <a:t>42-45: </a:t>
            </a:r>
            <a:r>
              <a:rPr lang="ko-KR" altLang="en-US" sz="1200"/>
              <a:t>서버에 데이터 송신</a:t>
            </a:r>
          </a:p>
          <a:p>
            <a:pPr>
              <a:buFont typeface="Wingdings" pitchFamily="2" charset="2"/>
              <a:buChar char="n"/>
            </a:pPr>
            <a:r>
              <a:rPr lang="en-US" altLang="ko-KR" sz="1200"/>
              <a:t>47-51: </a:t>
            </a:r>
            <a:r>
              <a:rPr lang="ko-KR" altLang="en-US" sz="1200"/>
              <a:t>서버에서 데이터수신</a:t>
            </a:r>
          </a:p>
          <a:p>
            <a:pPr>
              <a:buFont typeface="Wingdings" pitchFamily="2" charset="2"/>
              <a:buChar char="n"/>
            </a:pPr>
            <a:r>
              <a:rPr lang="en-US" altLang="ko-KR" sz="1200"/>
              <a:t>53-55: </a:t>
            </a:r>
            <a:r>
              <a:rPr lang="ko-KR" altLang="en-US" sz="1200"/>
              <a:t>서버에서 수신한 데이터 출력 후 </a:t>
            </a:r>
            <a:r>
              <a:rPr lang="en-US" altLang="ko-KR" sz="1200"/>
              <a:t>1</a:t>
            </a:r>
            <a:r>
              <a:rPr lang="ko-KR" altLang="en-US" sz="1200"/>
              <a:t>초 쉰다</a:t>
            </a:r>
          </a:p>
          <a:p>
            <a:pPr>
              <a:buFont typeface="Wingdings" pitchFamily="2" charset="2"/>
              <a:buChar char="n"/>
            </a:pPr>
            <a:r>
              <a:rPr lang="en-US" altLang="ko-KR" sz="1200"/>
              <a:t>58-60: </a:t>
            </a:r>
            <a:r>
              <a:rPr lang="ko-KR" altLang="en-US" sz="1200"/>
              <a:t>서버 소켓 종료</a:t>
            </a:r>
            <a:r>
              <a:rPr lang="en-US" altLang="ko-KR" sz="1200"/>
              <a:t>, </a:t>
            </a:r>
            <a:r>
              <a:rPr lang="ko-KR" altLang="en-US" sz="1200"/>
              <a:t>프로그램 종료</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ko-KR" altLang="en-US" smtClean="0"/>
              <a:t>멀티프로세스 클라이언트 모델</a:t>
            </a:r>
          </a:p>
        </p:txBody>
      </p:sp>
      <p:sp>
        <p:nvSpPr>
          <p:cNvPr id="8196" name="Rectangle 3"/>
          <p:cNvSpPr>
            <a:spLocks noGrp="1" noChangeArrowheads="1"/>
          </p:cNvSpPr>
          <p:nvPr>
            <p:ph type="body" idx="1"/>
          </p:nvPr>
        </p:nvSpPr>
        <p:spPr/>
        <p:txBody>
          <a:bodyPr/>
          <a:lstStyle/>
          <a:p>
            <a:pPr eaLnBrk="1" hangingPunct="1"/>
            <a:r>
              <a:rPr lang="en-US" altLang="ko-KR" dirty="0" err="1" smtClean="0"/>
              <a:t>int</a:t>
            </a:r>
            <a:r>
              <a:rPr lang="en-US" altLang="ko-KR" dirty="0" smtClean="0"/>
              <a:t> </a:t>
            </a:r>
            <a:r>
              <a:rPr lang="en-US" altLang="ko-KR" dirty="0" err="1" smtClean="0"/>
              <a:t>sprintf</a:t>
            </a:r>
            <a:r>
              <a:rPr lang="en-US" altLang="ko-KR" dirty="0" smtClean="0"/>
              <a:t>(char *</a:t>
            </a:r>
            <a:r>
              <a:rPr lang="en-US" altLang="ko-KR" dirty="0" err="1" smtClean="0"/>
              <a:t>str</a:t>
            </a:r>
            <a:r>
              <a:rPr lang="en-US" altLang="ko-KR" dirty="0" smtClean="0"/>
              <a:t>, </a:t>
            </a:r>
            <a:r>
              <a:rPr lang="en-US" altLang="ko-KR" dirty="0" err="1" smtClean="0"/>
              <a:t>const</a:t>
            </a:r>
            <a:r>
              <a:rPr lang="en-US" altLang="ko-KR" dirty="0" smtClean="0"/>
              <a:t> char *format, …)</a:t>
            </a:r>
          </a:p>
          <a:p>
            <a:pPr lvl="1" eaLnBrk="1" hangingPunct="1"/>
            <a:r>
              <a:rPr lang="ko-KR" altLang="en-US" dirty="0" smtClean="0"/>
              <a:t>문자열의 길이 </a:t>
            </a:r>
            <a:r>
              <a:rPr lang="en-US" altLang="ko-KR" dirty="0" err="1" smtClean="0"/>
              <a:t>sprintf</a:t>
            </a:r>
            <a:r>
              <a:rPr lang="en-US" altLang="ko-KR" dirty="0" smtClean="0"/>
              <a:t> (</a:t>
            </a:r>
            <a:r>
              <a:rPr lang="ko-KR" altLang="en-US" dirty="0" smtClean="0"/>
              <a:t>버퍼</a:t>
            </a:r>
            <a:r>
              <a:rPr lang="en-US" altLang="ko-KR" dirty="0" smtClean="0"/>
              <a:t>, </a:t>
            </a:r>
            <a:r>
              <a:rPr lang="ko-KR" altLang="en-US" dirty="0" err="1" smtClean="0"/>
              <a:t>문자포멧</a:t>
            </a:r>
            <a:r>
              <a:rPr lang="en-US" altLang="ko-KR" dirty="0" smtClean="0"/>
              <a:t>, </a:t>
            </a:r>
            <a:r>
              <a:rPr lang="ko-KR" altLang="en-US" dirty="0" smtClean="0"/>
              <a:t>기타</a:t>
            </a:r>
            <a:r>
              <a:rPr lang="en-US" altLang="ko-KR" dirty="0" smtClean="0"/>
              <a:t>)</a:t>
            </a:r>
          </a:p>
          <a:p>
            <a:pPr lvl="1" eaLnBrk="1" hangingPunct="1"/>
            <a:r>
              <a:rPr lang="ko-KR" altLang="en-US" dirty="0" err="1" smtClean="0"/>
              <a:t>문자포멧</a:t>
            </a:r>
            <a:r>
              <a:rPr lang="ko-KR" altLang="en-US" dirty="0" smtClean="0"/>
              <a:t> 형식의 문자열을 버퍼에 쓴다</a:t>
            </a:r>
            <a:r>
              <a:rPr lang="en-US" altLang="ko-KR" dirty="0" smtClean="0"/>
              <a:t>. </a:t>
            </a:r>
          </a:p>
          <a:p>
            <a:pPr lvl="2" eaLnBrk="1" hangingPunct="1"/>
            <a:r>
              <a:rPr lang="ko-KR" altLang="en-US" sz="1800" dirty="0" smtClean="0"/>
              <a:t>성공하면 문자 열의 길이 리턴</a:t>
            </a:r>
          </a:p>
          <a:p>
            <a:pPr lvl="2" eaLnBrk="1" hangingPunct="1"/>
            <a:r>
              <a:rPr lang="ko-KR" altLang="en-US" sz="1800" dirty="0" smtClean="0"/>
              <a:t>실패면 </a:t>
            </a:r>
            <a:r>
              <a:rPr lang="en-US" altLang="ko-KR" sz="1800" dirty="0" smtClean="0"/>
              <a:t>-1 </a:t>
            </a:r>
            <a:r>
              <a:rPr lang="ko-KR" altLang="en-US" sz="1800" dirty="0" smtClean="0"/>
              <a:t>또는 잘린 문자열의 길이 리턴</a:t>
            </a:r>
          </a:p>
          <a:p>
            <a:pPr eaLnBrk="1" hangingPunct="1"/>
            <a:r>
              <a:rPr lang="en-US" altLang="ko-KR" dirty="0" smtClean="0"/>
              <a:t>unsigned </a:t>
            </a:r>
            <a:r>
              <a:rPr lang="en-US" altLang="ko-KR" dirty="0" err="1" smtClean="0"/>
              <a:t>int</a:t>
            </a:r>
            <a:r>
              <a:rPr lang="en-US" altLang="ko-KR" dirty="0" smtClean="0"/>
              <a:t> sleep(unsigned </a:t>
            </a:r>
            <a:r>
              <a:rPr lang="en-US" altLang="ko-KR" dirty="0" err="1" smtClean="0"/>
              <a:t>int</a:t>
            </a:r>
            <a:r>
              <a:rPr lang="en-US" altLang="ko-KR" dirty="0" smtClean="0"/>
              <a:t> seconds)</a:t>
            </a:r>
          </a:p>
          <a:p>
            <a:pPr lvl="1" eaLnBrk="1" hangingPunct="1"/>
            <a:r>
              <a:rPr lang="ko-KR" altLang="en-US" dirty="0" smtClean="0"/>
              <a:t>결과 값 </a:t>
            </a:r>
            <a:r>
              <a:rPr lang="en-US" altLang="ko-KR" dirty="0" smtClean="0"/>
              <a:t>sleep (</a:t>
            </a:r>
            <a:r>
              <a:rPr lang="ko-KR" altLang="en-US" dirty="0" smtClean="0"/>
              <a:t>초 시간</a:t>
            </a:r>
            <a:r>
              <a:rPr lang="en-US" altLang="ko-KR" dirty="0" smtClean="0"/>
              <a:t>)</a:t>
            </a:r>
          </a:p>
          <a:p>
            <a:pPr lvl="1" eaLnBrk="1" hangingPunct="1"/>
            <a:r>
              <a:rPr lang="ko-KR" altLang="en-US" dirty="0" smtClean="0"/>
              <a:t>요구한 시간 경과하면 </a:t>
            </a:r>
            <a:r>
              <a:rPr lang="en-US" altLang="ko-KR" dirty="0" smtClean="0"/>
              <a:t>0 </a:t>
            </a:r>
            <a:r>
              <a:rPr lang="ko-KR" altLang="en-US" dirty="0" smtClean="0"/>
              <a:t>리턴 또는 남은 시간 리턴</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Lab#16 </a:t>
            </a:r>
            <a:r>
              <a:rPr lang="ko-KR" altLang="en-US" dirty="0" smtClean="0"/>
              <a:t>멀티프로세스 </a:t>
            </a:r>
            <a:r>
              <a:rPr lang="en-US" altLang="ko-KR" dirty="0" smtClean="0"/>
              <a:t>TCP </a:t>
            </a:r>
            <a:r>
              <a:rPr lang="ko-KR" altLang="en-US" dirty="0" smtClean="0"/>
              <a:t>프로그램</a:t>
            </a:r>
            <a:endParaRPr lang="ko-KR" altLang="en-US" dirty="0"/>
          </a:p>
        </p:txBody>
      </p:sp>
      <p:sp>
        <p:nvSpPr>
          <p:cNvPr id="3" name="내용 개체 틀 2"/>
          <p:cNvSpPr>
            <a:spLocks noGrp="1"/>
          </p:cNvSpPr>
          <p:nvPr>
            <p:ph idx="1"/>
          </p:nvPr>
        </p:nvSpPr>
        <p:spPr/>
        <p:txBody>
          <a:bodyPr/>
          <a:lstStyle/>
          <a:p>
            <a:r>
              <a:rPr lang="ko-KR" altLang="en-US" dirty="0" smtClean="0"/>
              <a:t>강의노트에 있는 멀티프로세스</a:t>
            </a:r>
            <a:r>
              <a:rPr lang="en-US" altLang="ko-KR" dirty="0" smtClean="0"/>
              <a:t> </a:t>
            </a:r>
            <a:r>
              <a:rPr lang="ko-KR" altLang="en-US" dirty="0" smtClean="0"/>
              <a:t>서버 클라이언트 프로그램을 </a:t>
            </a:r>
            <a:r>
              <a:rPr lang="ko-KR" altLang="en-US" dirty="0" err="1" smtClean="0"/>
              <a:t>따라하고</a:t>
            </a:r>
            <a:r>
              <a:rPr lang="ko-KR" altLang="en-US" dirty="0" smtClean="0"/>
              <a:t> 이해한 이후에 </a:t>
            </a:r>
            <a:r>
              <a:rPr lang="en-US" altLang="ko-KR" dirty="0" err="1" smtClean="0"/>
              <a:t>turnin</a:t>
            </a:r>
            <a:r>
              <a:rPr lang="ko-KR" altLang="en-US" dirty="0" smtClean="0"/>
              <a:t> 하세요</a:t>
            </a:r>
            <a:r>
              <a:rPr lang="en-US" altLang="ko-KR" dirty="0" smtClean="0"/>
              <a:t>.</a:t>
            </a:r>
          </a:p>
          <a:p>
            <a:r>
              <a:rPr lang="en-US" altLang="ko-KR" dirty="0" err="1" smtClean="0"/>
              <a:t>turnin</a:t>
            </a:r>
            <a:r>
              <a:rPr lang="en-US" altLang="ko-KR" dirty="0" smtClean="0"/>
              <a:t> lab16 </a:t>
            </a:r>
            <a:r>
              <a:rPr lang="en-US" altLang="ko-KR" dirty="0" err="1" smtClean="0"/>
              <a:t>tcpmulti_server.c</a:t>
            </a:r>
            <a:r>
              <a:rPr lang="en-US" altLang="ko-KR" dirty="0" smtClean="0"/>
              <a:t> </a:t>
            </a:r>
            <a:r>
              <a:rPr lang="en-US" altLang="ko-KR" dirty="0" err="1" smtClean="0"/>
              <a:t>tcpmulti_client.c</a:t>
            </a:r>
            <a:endParaRPr lang="en-US" altLang="ko-KR" dirty="0" smtClean="0"/>
          </a:p>
          <a:p>
            <a:endParaRPr lang="en-US" altLang="ko-KR" dirty="0" smtClean="0"/>
          </a:p>
          <a:p>
            <a:endParaRPr lang="ko-KR"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pPr eaLnBrk="1" hangingPunct="1"/>
            <a:r>
              <a:rPr lang="en-US" altLang="ko-KR" dirty="0" smtClean="0">
                <a:solidFill>
                  <a:srgbClr val="FF0000"/>
                </a:solidFill>
              </a:rPr>
              <a:t>Project </a:t>
            </a:r>
            <a:br>
              <a:rPr lang="en-US" altLang="ko-KR" dirty="0" smtClean="0">
                <a:solidFill>
                  <a:srgbClr val="FF0000"/>
                </a:solidFill>
              </a:rPr>
            </a:br>
            <a:r>
              <a:rPr lang="en-US" altLang="ko-KR" dirty="0" smtClean="0">
                <a:solidFill>
                  <a:srgbClr val="FF0000"/>
                </a:solidFill>
              </a:rPr>
              <a:t>TCP server/client </a:t>
            </a:r>
            <a:r>
              <a:rPr lang="ko-KR" altLang="en-US" dirty="0" smtClean="0">
                <a:solidFill>
                  <a:srgbClr val="FF0000"/>
                </a:solidFill>
              </a:rPr>
              <a:t>프로그램</a:t>
            </a:r>
            <a:r>
              <a:rPr lang="en-US" altLang="ko-KR" dirty="0" smtClean="0">
                <a:solidFill>
                  <a:srgbClr val="FF0000"/>
                </a:solidFill>
              </a:rPr>
              <a:t> </a:t>
            </a:r>
          </a:p>
        </p:txBody>
      </p:sp>
      <p:sp>
        <p:nvSpPr>
          <p:cNvPr id="19460" name="Rectangle 3"/>
          <p:cNvSpPr>
            <a:spLocks noGrp="1" noChangeArrowheads="1"/>
          </p:cNvSpPr>
          <p:nvPr>
            <p:ph type="body" idx="1"/>
          </p:nvPr>
        </p:nvSpPr>
        <p:spPr/>
        <p:txBody>
          <a:bodyPr>
            <a:normAutofit fontScale="92500" lnSpcReduction="20000"/>
          </a:bodyPr>
          <a:lstStyle/>
          <a:p>
            <a:pPr eaLnBrk="1" hangingPunct="1"/>
            <a:r>
              <a:rPr lang="en-US" altLang="ko-KR" dirty="0" smtClean="0"/>
              <a:t>TCP </a:t>
            </a:r>
            <a:r>
              <a:rPr lang="ko-KR" altLang="en-US" dirty="0" smtClean="0"/>
              <a:t>서버와 클라이언트간에 계산기 프로그램을 작성한다</a:t>
            </a:r>
            <a:r>
              <a:rPr lang="en-US" altLang="ko-KR" dirty="0" smtClean="0"/>
              <a:t>.</a:t>
            </a:r>
          </a:p>
          <a:p>
            <a:pPr eaLnBrk="1" hangingPunct="1"/>
            <a:r>
              <a:rPr lang="ko-KR" altLang="en-US" dirty="0" smtClean="0"/>
              <a:t>서버는 사칙연산을 해서 계산 결과를 돌려준다</a:t>
            </a:r>
            <a:r>
              <a:rPr lang="en-US" altLang="ko-KR" dirty="0" smtClean="0"/>
              <a:t>.</a:t>
            </a:r>
          </a:p>
          <a:p>
            <a:pPr eaLnBrk="1" hangingPunct="1"/>
            <a:r>
              <a:rPr lang="ko-KR" altLang="en-US" dirty="0" smtClean="0"/>
              <a:t>사칙연산은 </a:t>
            </a:r>
            <a:r>
              <a:rPr lang="en-US" altLang="ko-KR" dirty="0" smtClean="0"/>
              <a:t>+, -, *, / </a:t>
            </a:r>
            <a:r>
              <a:rPr lang="ko-KR" altLang="en-US" dirty="0" smtClean="0"/>
              <a:t>이다</a:t>
            </a:r>
            <a:r>
              <a:rPr lang="en-US" altLang="ko-KR" dirty="0" smtClean="0"/>
              <a:t>.</a:t>
            </a:r>
          </a:p>
          <a:p>
            <a:pPr eaLnBrk="1" hangingPunct="1"/>
            <a:r>
              <a:rPr lang="ko-KR" altLang="en-US" dirty="0" smtClean="0"/>
              <a:t>서버는 다수의 클라이언트가 접속을 시도해도 처리할 수 있는 능력을 갖추어야 한다</a:t>
            </a:r>
            <a:r>
              <a:rPr lang="en-US" altLang="ko-KR" dirty="0" smtClean="0"/>
              <a:t>. </a:t>
            </a:r>
            <a:r>
              <a:rPr lang="ko-KR" altLang="en-US" dirty="0" smtClean="0"/>
              <a:t>즉 개별 클라이언트를 별도의 </a:t>
            </a:r>
            <a:r>
              <a:rPr lang="en-US" altLang="ko-KR" dirty="0" smtClean="0"/>
              <a:t>child</a:t>
            </a:r>
            <a:r>
              <a:rPr lang="ko-KR" altLang="en-US" dirty="0" smtClean="0"/>
              <a:t> </a:t>
            </a:r>
            <a:r>
              <a:rPr lang="en-US" altLang="ko-KR" dirty="0" smtClean="0"/>
              <a:t>process </a:t>
            </a:r>
            <a:r>
              <a:rPr lang="ko-KR" altLang="en-US" dirty="0" smtClean="0"/>
              <a:t>또는</a:t>
            </a:r>
            <a:r>
              <a:rPr lang="en-US" altLang="ko-KR" dirty="0" smtClean="0"/>
              <a:t> thread</a:t>
            </a:r>
            <a:r>
              <a:rPr lang="ko-KR" altLang="en-US" dirty="0" smtClean="0"/>
              <a:t>가</a:t>
            </a:r>
            <a:r>
              <a:rPr lang="en-US" altLang="ko-KR" dirty="0" smtClean="0"/>
              <a:t> </a:t>
            </a:r>
            <a:r>
              <a:rPr lang="ko-KR" altLang="en-US" dirty="0" smtClean="0"/>
              <a:t>담당하도록 프로그램을 작성해야 한다</a:t>
            </a:r>
            <a:r>
              <a:rPr lang="en-US" altLang="ko-KR" dirty="0" smtClean="0"/>
              <a:t>. </a:t>
            </a:r>
          </a:p>
          <a:p>
            <a:pPr eaLnBrk="1" hangingPunct="1"/>
            <a:r>
              <a:rPr lang="ko-KR" altLang="en-US" dirty="0" smtClean="0"/>
              <a:t>클라이언트는 계산을 원하는 연산 </a:t>
            </a:r>
            <a:r>
              <a:rPr lang="ko-KR" altLang="en-US" dirty="0" err="1" smtClean="0"/>
              <a:t>오퍼레이타와</a:t>
            </a:r>
            <a:r>
              <a:rPr lang="ko-KR" altLang="en-US" dirty="0" smtClean="0"/>
              <a:t> 해당되는 </a:t>
            </a:r>
            <a:r>
              <a:rPr lang="en-US" altLang="ko-KR" dirty="0" smtClean="0"/>
              <a:t>2</a:t>
            </a:r>
            <a:r>
              <a:rPr lang="ko-KR" altLang="en-US" dirty="0" smtClean="0"/>
              <a:t>가지 숫자를 넘겨주면 그에 따라 서버는 계산을 하고 결과를 알려준다</a:t>
            </a:r>
            <a:r>
              <a:rPr lang="en-US" altLang="ko-KR" dirty="0" smtClean="0"/>
              <a:t>. (</a:t>
            </a:r>
            <a:r>
              <a:rPr lang="ko-KR" altLang="en-US" dirty="0" smtClean="0">
                <a:solidFill>
                  <a:srgbClr val="FF0000"/>
                </a:solidFill>
              </a:rPr>
              <a:t>클라이언트와 서버간에 연산의 요청순서는 임의로 정할 수 있고</a:t>
            </a:r>
            <a:r>
              <a:rPr lang="ko-KR" altLang="en-US" dirty="0" smtClean="0"/>
              <a:t> 그 내용을 코멘트로 프로그램 내에 삽입한다</a:t>
            </a:r>
            <a:r>
              <a:rPr lang="en-US" altLang="ko-KR" dirty="0" smtClean="0"/>
              <a:t>.) </a:t>
            </a:r>
          </a:p>
          <a:p>
            <a:pPr eaLnBrk="1" hangingPunct="1"/>
            <a:r>
              <a:rPr lang="ko-KR" altLang="en-US" dirty="0" smtClean="0"/>
              <a:t>더 이상 연산을 원하지 않을 때는 클라이언트는 </a:t>
            </a:r>
            <a:r>
              <a:rPr lang="en-US" altLang="ko-KR" dirty="0" smtClean="0"/>
              <a:t>“exit” </a:t>
            </a:r>
            <a:r>
              <a:rPr lang="ko-KR" altLang="en-US" dirty="0" smtClean="0"/>
              <a:t>메시지를 보내면 된다</a:t>
            </a:r>
            <a:r>
              <a:rPr lang="en-US" altLang="ko-KR" dirty="0" smtClean="0"/>
              <a:t>. </a:t>
            </a:r>
          </a:p>
          <a:p>
            <a:pPr eaLnBrk="1" hangingPunct="1"/>
            <a:r>
              <a:rPr lang="ko-KR" altLang="en-US" dirty="0" smtClean="0"/>
              <a:t>서버는 </a:t>
            </a:r>
            <a:r>
              <a:rPr lang="en-US" altLang="ko-KR" dirty="0" smtClean="0"/>
              <a:t>child</a:t>
            </a:r>
            <a:r>
              <a:rPr lang="ko-KR" altLang="en-US" dirty="0" smtClean="0"/>
              <a:t> </a:t>
            </a:r>
            <a:r>
              <a:rPr lang="en-US" altLang="ko-KR" dirty="0" smtClean="0"/>
              <a:t>process</a:t>
            </a:r>
            <a:r>
              <a:rPr lang="ko-KR" altLang="en-US" dirty="0" smtClean="0"/>
              <a:t>가</a:t>
            </a:r>
            <a:r>
              <a:rPr lang="en-US" altLang="ko-KR" dirty="0" smtClean="0"/>
              <a:t> </a:t>
            </a:r>
            <a:r>
              <a:rPr lang="ko-KR" altLang="en-US" dirty="0" err="1" smtClean="0"/>
              <a:t>좀비가</a:t>
            </a:r>
            <a:r>
              <a:rPr lang="ko-KR" altLang="en-US" dirty="0" smtClean="0"/>
              <a:t> 되지 않도록 필요한 조치를 취해야 한다</a:t>
            </a:r>
            <a:r>
              <a:rPr lang="en-US" altLang="ko-KR" dirty="0" smtClean="0"/>
              <a:t>. </a:t>
            </a:r>
            <a:r>
              <a:rPr lang="ko-KR" altLang="en-US" dirty="0" smtClean="0"/>
              <a:t> </a:t>
            </a:r>
            <a:endParaRPr lang="en-US" altLang="ko-KR" dirty="0" smtClean="0"/>
          </a:p>
          <a:p>
            <a:pPr eaLnBrk="1" hangingPunct="1"/>
            <a:endParaRPr lang="en-US" altLang="ko-KR" dirty="0" smtClean="0"/>
          </a:p>
          <a:p>
            <a:pPr eaLnBrk="1" hangingPunct="1"/>
            <a:r>
              <a:rPr lang="en-US" altLang="ko-KR" dirty="0" err="1" smtClean="0"/>
              <a:t>turnin</a:t>
            </a:r>
            <a:r>
              <a:rPr lang="en-US" altLang="ko-KR" dirty="0" smtClean="0"/>
              <a:t> </a:t>
            </a:r>
            <a:r>
              <a:rPr lang="en-US" altLang="ko-KR" dirty="0" err="1" smtClean="0"/>
              <a:t>tcp_project</a:t>
            </a:r>
            <a:r>
              <a:rPr lang="en-US" altLang="ko-KR" dirty="0" smtClean="0"/>
              <a:t> </a:t>
            </a:r>
            <a:r>
              <a:rPr lang="en-US" altLang="ko-KR" dirty="0" err="1" smtClean="0"/>
              <a:t>tcpserver.c</a:t>
            </a:r>
            <a:r>
              <a:rPr lang="en-US" altLang="ko-KR" dirty="0" smtClean="0"/>
              <a:t> </a:t>
            </a:r>
            <a:r>
              <a:rPr lang="en-US" altLang="ko-KR" dirty="0" err="1" smtClean="0"/>
              <a:t>tcpclient.c</a:t>
            </a:r>
            <a:endParaRPr lang="en-US" altLang="ko-KR" dirty="0" smtClean="0"/>
          </a:p>
          <a:p>
            <a:pPr eaLnBrk="1" hangingPunct="1"/>
            <a:r>
              <a:rPr lang="ko-KR" altLang="en-US" dirty="0" err="1" smtClean="0"/>
              <a:t>클라인트가</a:t>
            </a:r>
            <a:r>
              <a:rPr lang="ko-KR" altLang="en-US" dirty="0" smtClean="0"/>
              <a:t> 서버에게 값을 주고 서버가 결과값 돌려줌</a:t>
            </a:r>
            <a:endParaRPr lang="en-US" altLang="ko-KR"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ko-KR" altLang="en-US" dirty="0" smtClean="0"/>
              <a:t>시그널이용 서버 프로그램</a:t>
            </a:r>
          </a:p>
        </p:txBody>
      </p:sp>
      <p:sp>
        <p:nvSpPr>
          <p:cNvPr id="10244" name="Rectangle 3"/>
          <p:cNvSpPr>
            <a:spLocks noGrp="1" noChangeArrowheads="1"/>
          </p:cNvSpPr>
          <p:nvPr>
            <p:ph type="body" idx="1"/>
          </p:nvPr>
        </p:nvSpPr>
        <p:spPr>
          <a:xfrm>
            <a:off x="459828" y="1352050"/>
            <a:ext cx="8283466" cy="4669238"/>
          </a:xfrm>
        </p:spPr>
        <p:txBody>
          <a:bodyPr>
            <a:normAutofit/>
          </a:bodyPr>
          <a:lstStyle/>
          <a:p>
            <a:r>
              <a:rPr lang="ko-KR" altLang="en-US" dirty="0" err="1"/>
              <a:t>좀비</a:t>
            </a:r>
            <a:r>
              <a:rPr lang="ko-KR" altLang="en-US" dirty="0"/>
              <a:t> 프로세스 처리</a:t>
            </a:r>
          </a:p>
          <a:p>
            <a:pPr lvl="1"/>
            <a:r>
              <a:rPr lang="ko-KR" altLang="en-US" dirty="0"/>
              <a:t>자식 프로세스는 </a:t>
            </a:r>
            <a:r>
              <a:rPr lang="en-US" altLang="ko-KR" dirty="0"/>
              <a:t>“SIGCHILD” </a:t>
            </a:r>
            <a:r>
              <a:rPr lang="ko-KR" altLang="en-US" dirty="0"/>
              <a:t>시그널을 부모 프로세스에 전달</a:t>
            </a:r>
          </a:p>
          <a:p>
            <a:pPr lvl="1"/>
            <a:r>
              <a:rPr lang="ko-KR" altLang="en-US" dirty="0"/>
              <a:t>부모 프로세스는 </a:t>
            </a:r>
            <a:r>
              <a:rPr lang="en-US" altLang="ko-KR" dirty="0"/>
              <a:t>“wait” </a:t>
            </a:r>
            <a:r>
              <a:rPr lang="ko-KR" altLang="en-US" dirty="0"/>
              <a:t>함수로 자식 프로세스의 자원 정리</a:t>
            </a:r>
          </a:p>
          <a:p>
            <a:pPr eaLnBrk="1" hangingPunct="1"/>
            <a:endParaRPr lang="en-US" altLang="ko-KR" dirty="0" smtClean="0"/>
          </a:p>
          <a:p>
            <a:pPr eaLnBrk="1" hangingPunct="1"/>
            <a:r>
              <a:rPr lang="en-US" altLang="ko-KR" dirty="0" smtClean="0"/>
              <a:t>#include</a:t>
            </a:r>
            <a:r>
              <a:rPr lang="ko-KR" altLang="en-US" dirty="0" smtClean="0"/>
              <a:t> </a:t>
            </a:r>
            <a:r>
              <a:rPr lang="en-US" altLang="ko-KR" dirty="0" smtClean="0"/>
              <a:t>&lt;</a:t>
            </a:r>
            <a:r>
              <a:rPr lang="en-US" altLang="ko-KR" dirty="0" err="1" smtClean="0"/>
              <a:t>signal.h</a:t>
            </a:r>
            <a:r>
              <a:rPr lang="en-US" altLang="ko-KR" dirty="0" smtClean="0"/>
              <a:t>&gt;</a:t>
            </a:r>
            <a:endParaRPr lang="en-US" altLang="ko-KR" dirty="0"/>
          </a:p>
          <a:p>
            <a:pPr eaLnBrk="1" hangingPunct="1"/>
            <a:r>
              <a:rPr lang="en-US" altLang="ko-KR" dirty="0" smtClean="0"/>
              <a:t>Void (*signal) (</a:t>
            </a:r>
            <a:r>
              <a:rPr lang="en-US" altLang="ko-KR" dirty="0" err="1" smtClean="0"/>
              <a:t>int</a:t>
            </a:r>
            <a:r>
              <a:rPr lang="en-US" altLang="ko-KR" dirty="0" smtClean="0"/>
              <a:t> </a:t>
            </a:r>
            <a:r>
              <a:rPr lang="en-US" altLang="ko-KR" dirty="0" err="1" smtClean="0"/>
              <a:t>signum</a:t>
            </a:r>
            <a:r>
              <a:rPr lang="en-US" altLang="ko-KR" dirty="0" smtClean="0"/>
              <a:t>, void (*handler) (</a:t>
            </a:r>
            <a:r>
              <a:rPr lang="en-US" altLang="ko-KR" dirty="0" err="1" smtClean="0"/>
              <a:t>int</a:t>
            </a:r>
            <a:r>
              <a:rPr lang="en-US" altLang="ko-KR" dirty="0" smtClean="0"/>
              <a:t>)) (</a:t>
            </a:r>
            <a:r>
              <a:rPr lang="en-US" altLang="ko-KR" dirty="0" err="1" smtClean="0"/>
              <a:t>int</a:t>
            </a:r>
            <a:r>
              <a:rPr lang="en-US" altLang="ko-KR" dirty="0" smtClean="0"/>
              <a:t>);</a:t>
            </a:r>
          </a:p>
          <a:p>
            <a:pPr lvl="1" eaLnBrk="1" hangingPunct="1"/>
            <a:r>
              <a:rPr lang="ko-KR" altLang="en-US" dirty="0" err="1" smtClean="0"/>
              <a:t>시그널핸들러</a:t>
            </a:r>
            <a:r>
              <a:rPr lang="ko-KR" altLang="en-US" dirty="0" smtClean="0"/>
              <a:t> 포인터 </a:t>
            </a:r>
            <a:r>
              <a:rPr lang="en-US" altLang="ko-KR" dirty="0" smtClean="0"/>
              <a:t>signal (</a:t>
            </a:r>
            <a:r>
              <a:rPr lang="ko-KR" altLang="en-US" dirty="0" smtClean="0"/>
              <a:t>시그널번호</a:t>
            </a:r>
            <a:r>
              <a:rPr lang="en-US" altLang="ko-KR" dirty="0" smtClean="0"/>
              <a:t>, </a:t>
            </a:r>
            <a:r>
              <a:rPr lang="ko-KR" altLang="en-US" dirty="0" err="1" smtClean="0"/>
              <a:t>시그널핸들러</a:t>
            </a:r>
            <a:r>
              <a:rPr lang="en-US" altLang="ko-KR" dirty="0" smtClean="0"/>
              <a:t>)</a:t>
            </a:r>
          </a:p>
          <a:p>
            <a:pPr lvl="1" eaLnBrk="1" hangingPunct="1"/>
            <a:r>
              <a:rPr lang="ko-KR" altLang="en-US" dirty="0" smtClean="0"/>
              <a:t>해당 시그널 번호에 대한 </a:t>
            </a:r>
            <a:r>
              <a:rPr lang="ko-KR" altLang="en-US" dirty="0" err="1" smtClean="0"/>
              <a:t>시그널핸들러</a:t>
            </a:r>
            <a:r>
              <a:rPr lang="ko-KR" altLang="en-US" dirty="0" smtClean="0"/>
              <a:t> 설치</a:t>
            </a:r>
            <a:endParaRPr lang="en-US" altLang="ko-KR" dirty="0" smtClean="0"/>
          </a:p>
          <a:p>
            <a:pPr lvl="1" eaLnBrk="1" hangingPunct="1"/>
            <a:endParaRPr lang="en-US" altLang="ko-KR" dirty="0"/>
          </a:p>
          <a:p>
            <a:r>
              <a:rPr lang="en-US" altLang="ko-KR" dirty="0" smtClean="0"/>
              <a:t>ISO C</a:t>
            </a:r>
            <a:r>
              <a:rPr lang="ko-KR" altLang="en-US" dirty="0" smtClean="0"/>
              <a:t>에서 정의한 </a:t>
            </a:r>
            <a:r>
              <a:rPr lang="en-US" altLang="ko-KR" dirty="0" smtClean="0"/>
              <a:t>signal</a:t>
            </a:r>
            <a:r>
              <a:rPr lang="ko-KR" altLang="en-US" dirty="0" smtClean="0"/>
              <a:t> 함수인데</a:t>
            </a:r>
            <a:r>
              <a:rPr lang="en-US" altLang="ko-KR" dirty="0" smtClean="0"/>
              <a:t>, </a:t>
            </a:r>
            <a:r>
              <a:rPr lang="ko-KR" altLang="en-US" dirty="0" smtClean="0"/>
              <a:t>애매모호하게 정의되어 있어서 </a:t>
            </a:r>
            <a:r>
              <a:rPr lang="en-US" altLang="ko-KR" dirty="0" smtClean="0"/>
              <a:t>Unix </a:t>
            </a:r>
            <a:r>
              <a:rPr lang="ko-KR" altLang="en-US" dirty="0" smtClean="0"/>
              <a:t>시스템에서</a:t>
            </a:r>
            <a:r>
              <a:rPr lang="en-US" altLang="ko-KR" dirty="0" smtClean="0"/>
              <a:t> </a:t>
            </a:r>
            <a:r>
              <a:rPr lang="ko-KR" altLang="en-US" dirty="0" smtClean="0"/>
              <a:t>거의 무용지물 상태</a:t>
            </a:r>
            <a:endParaRPr lang="en-US" altLang="ko-KR" dirty="0" smtClean="0"/>
          </a:p>
          <a:p>
            <a:pPr lvl="1"/>
            <a:r>
              <a:rPr lang="en-US" altLang="ko-KR" dirty="0" smtClean="0"/>
              <a:t>“</a:t>
            </a:r>
            <a:r>
              <a:rPr lang="en-US" altLang="ko-KR" dirty="0" err="1" smtClean="0"/>
              <a:t>sigaction</a:t>
            </a:r>
            <a:r>
              <a:rPr lang="en-US" altLang="ko-KR" dirty="0" smtClean="0"/>
              <a:t>” </a:t>
            </a:r>
            <a:r>
              <a:rPr lang="ko-KR" altLang="en-US" dirty="0" smtClean="0"/>
              <a:t>함수를</a:t>
            </a:r>
            <a:r>
              <a:rPr lang="en-US" altLang="ko-KR" dirty="0" smtClean="0"/>
              <a:t> </a:t>
            </a:r>
            <a:r>
              <a:rPr lang="ko-KR" altLang="en-US" dirty="0" smtClean="0"/>
              <a:t>쓰는 것이 낳을 것으로 생각됨</a:t>
            </a:r>
            <a:endParaRPr lang="en-US" altLang="ko-KR" dirty="0" smtClean="0"/>
          </a:p>
          <a:p>
            <a:pPr lvl="1"/>
            <a:r>
              <a:rPr lang="en-US" altLang="ko-KR" dirty="0" err="1"/>
              <a:t>i</a:t>
            </a:r>
            <a:r>
              <a:rPr lang="en-US" altLang="ko-KR" dirty="0" err="1" smtClean="0"/>
              <a:t>nt</a:t>
            </a:r>
            <a:r>
              <a:rPr lang="en-US" altLang="ko-KR" dirty="0" smtClean="0"/>
              <a:t> </a:t>
            </a:r>
            <a:r>
              <a:rPr lang="en-US" altLang="ko-KR" dirty="0" err="1" smtClean="0"/>
              <a:t>sigaction</a:t>
            </a:r>
            <a:r>
              <a:rPr lang="en-US" altLang="ko-KR" dirty="0" smtClean="0"/>
              <a:t>(</a:t>
            </a:r>
            <a:r>
              <a:rPr lang="en-US" altLang="ko-KR" dirty="0" err="1" smtClean="0"/>
              <a:t>int</a:t>
            </a:r>
            <a:r>
              <a:rPr lang="en-US" altLang="ko-KR" dirty="0" smtClean="0"/>
              <a:t> </a:t>
            </a:r>
            <a:r>
              <a:rPr lang="en-US" altLang="ko-KR" dirty="0" err="1" smtClean="0"/>
              <a:t>signo</a:t>
            </a:r>
            <a:r>
              <a:rPr lang="en-US" altLang="ko-KR" dirty="0" smtClean="0"/>
              <a:t>, </a:t>
            </a:r>
            <a:r>
              <a:rPr lang="en-US" altLang="ko-KR" dirty="0" err="1" smtClean="0"/>
              <a:t>const</a:t>
            </a:r>
            <a:r>
              <a:rPr lang="en-US" altLang="ko-KR" dirty="0" smtClean="0"/>
              <a:t> </a:t>
            </a:r>
            <a:r>
              <a:rPr lang="en-US" altLang="ko-KR" dirty="0" err="1" smtClean="0"/>
              <a:t>struct</a:t>
            </a:r>
            <a:r>
              <a:rPr lang="en-US" altLang="ko-KR" dirty="0" smtClean="0"/>
              <a:t> </a:t>
            </a:r>
            <a:r>
              <a:rPr lang="en-US" altLang="ko-KR" dirty="0" err="1" smtClean="0"/>
              <a:t>sigaction</a:t>
            </a:r>
            <a:r>
              <a:rPr lang="en-US" altLang="ko-KR" dirty="0" smtClean="0"/>
              <a:t> *restrict act, </a:t>
            </a:r>
            <a:r>
              <a:rPr lang="en-US" altLang="ko-KR" dirty="0" err="1" smtClean="0"/>
              <a:t>struct</a:t>
            </a:r>
            <a:r>
              <a:rPr lang="en-US" altLang="ko-KR" dirty="0" smtClean="0"/>
              <a:t> </a:t>
            </a:r>
            <a:r>
              <a:rPr lang="en-US" altLang="ko-KR" dirty="0" err="1" smtClean="0"/>
              <a:t>sigaction</a:t>
            </a:r>
            <a:r>
              <a:rPr lang="en-US" altLang="ko-KR" dirty="0" smtClean="0"/>
              <a:t> *restrict </a:t>
            </a:r>
            <a:r>
              <a:rPr lang="en-US" altLang="ko-KR" dirty="0" err="1" smtClean="0"/>
              <a:t>oldact</a:t>
            </a:r>
            <a:r>
              <a:rPr lang="en-US" altLang="ko-KR" dirty="0" smtClean="0"/>
              <a:t>); returns: 0 if OK, -1 on error</a:t>
            </a:r>
            <a:r>
              <a:rPr lang="ko-KR" altLang="en-US" dirty="0" smtClean="0"/>
              <a:t>   </a:t>
            </a:r>
            <a:endParaRPr lang="en-US" altLang="ko-KR"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pPr eaLnBrk="1" hangingPunct="1"/>
            <a:r>
              <a:rPr lang="ko-KR" altLang="en-US" dirty="0" smtClean="0"/>
              <a:t>시그널이용</a:t>
            </a:r>
            <a:r>
              <a:rPr lang="en-US" altLang="ko-KR" dirty="0" smtClean="0"/>
              <a:t> </a:t>
            </a:r>
            <a:r>
              <a:rPr lang="ko-KR" altLang="en-US" dirty="0" smtClean="0"/>
              <a:t>성능개선 서버 프로그램 </a:t>
            </a:r>
            <a:r>
              <a:rPr lang="en-US" altLang="ko-KR" dirty="0" smtClean="0"/>
              <a:t>(</a:t>
            </a:r>
            <a:r>
              <a:rPr lang="ko-KR" altLang="en-US" dirty="0" err="1" smtClean="0"/>
              <a:t>좀비</a:t>
            </a:r>
            <a:r>
              <a:rPr lang="ko-KR" altLang="en-US" dirty="0" smtClean="0"/>
              <a:t> 처리 루틴 삽입</a:t>
            </a:r>
            <a:r>
              <a:rPr lang="en-US" altLang="ko-KR" dirty="0" smtClean="0"/>
              <a:t>)</a:t>
            </a:r>
          </a:p>
        </p:txBody>
      </p:sp>
      <p:sp>
        <p:nvSpPr>
          <p:cNvPr id="9220" name="Rectangle 3"/>
          <p:cNvSpPr>
            <a:spLocks noGrp="1" noChangeArrowheads="1"/>
          </p:cNvSpPr>
          <p:nvPr>
            <p:ph type="body" idx="1"/>
          </p:nvPr>
        </p:nvSpPr>
        <p:spPr>
          <a:xfrm>
            <a:off x="179388" y="1196977"/>
            <a:ext cx="4176712" cy="5472113"/>
          </a:xfrm>
        </p:spPr>
        <p:txBody>
          <a:bodyPr/>
          <a:lstStyle/>
          <a:p>
            <a:pPr eaLnBrk="1" hangingPunct="1">
              <a:lnSpc>
                <a:spcPct val="80000"/>
              </a:lnSpc>
            </a:pPr>
            <a:r>
              <a:rPr lang="en-US" altLang="ko-KR" sz="800" smtClean="0"/>
              <a:t>#include &lt;stdio.h&gt;</a:t>
            </a:r>
          </a:p>
          <a:p>
            <a:pPr eaLnBrk="1" hangingPunct="1">
              <a:lnSpc>
                <a:spcPct val="80000"/>
              </a:lnSpc>
            </a:pPr>
            <a:r>
              <a:rPr lang="en-US" altLang="ko-KR" sz="800" smtClean="0"/>
              <a:t>#include &lt;unistd.h&gt;</a:t>
            </a:r>
          </a:p>
          <a:p>
            <a:pPr eaLnBrk="1" hangingPunct="1">
              <a:lnSpc>
                <a:spcPct val="80000"/>
              </a:lnSpc>
            </a:pPr>
            <a:r>
              <a:rPr lang="en-US" altLang="ko-KR" sz="800" smtClean="0"/>
              <a:t>#include &lt;stdlib.h&gt;</a:t>
            </a:r>
          </a:p>
          <a:p>
            <a:pPr eaLnBrk="1" hangingPunct="1">
              <a:lnSpc>
                <a:spcPct val="80000"/>
              </a:lnSpc>
            </a:pPr>
            <a:r>
              <a:rPr lang="en-US" altLang="ko-KR" sz="800" smtClean="0"/>
              <a:t>#include &lt;string.h&gt;</a:t>
            </a:r>
          </a:p>
          <a:p>
            <a:pPr eaLnBrk="1" hangingPunct="1">
              <a:lnSpc>
                <a:spcPct val="80000"/>
              </a:lnSpc>
            </a:pPr>
            <a:r>
              <a:rPr lang="en-US" altLang="ko-KR" sz="800" smtClean="0"/>
              <a:t>#include &lt;sys/socket.h&gt;</a:t>
            </a:r>
          </a:p>
          <a:p>
            <a:pPr eaLnBrk="1" hangingPunct="1">
              <a:lnSpc>
                <a:spcPct val="80000"/>
              </a:lnSpc>
            </a:pPr>
            <a:r>
              <a:rPr lang="en-US" altLang="ko-KR" sz="800" smtClean="0"/>
              <a:t>#include &lt;sys/stat.h&gt;</a:t>
            </a:r>
          </a:p>
          <a:p>
            <a:pPr eaLnBrk="1" hangingPunct="1">
              <a:lnSpc>
                <a:spcPct val="80000"/>
              </a:lnSpc>
            </a:pPr>
            <a:r>
              <a:rPr lang="en-US" altLang="ko-KR" sz="800" smtClean="0"/>
              <a:t>#include &lt;arpa/inet.h&gt;</a:t>
            </a:r>
          </a:p>
          <a:p>
            <a:pPr eaLnBrk="1" hangingPunct="1">
              <a:lnSpc>
                <a:spcPct val="80000"/>
              </a:lnSpc>
            </a:pPr>
            <a:r>
              <a:rPr lang="en-US" altLang="ko-KR" sz="800" smtClean="0"/>
              <a:t>#include &lt;signal.h&gt;</a:t>
            </a:r>
          </a:p>
          <a:p>
            <a:pPr eaLnBrk="1" hangingPunct="1">
              <a:lnSpc>
                <a:spcPct val="80000"/>
              </a:lnSpc>
            </a:pPr>
            <a:endParaRPr lang="en-US" altLang="ko-KR" sz="800" smtClean="0"/>
          </a:p>
          <a:p>
            <a:pPr eaLnBrk="1" hangingPunct="1">
              <a:lnSpc>
                <a:spcPct val="80000"/>
              </a:lnSpc>
            </a:pPr>
            <a:r>
              <a:rPr lang="en-US" altLang="ko-KR" sz="800" smtClean="0"/>
              <a:t>#define MAXBUF  256</a:t>
            </a:r>
          </a:p>
          <a:p>
            <a:pPr eaLnBrk="1" hangingPunct="1">
              <a:lnSpc>
                <a:spcPct val="80000"/>
              </a:lnSpc>
            </a:pPr>
            <a:endParaRPr lang="en-US" altLang="ko-KR" sz="800" smtClean="0"/>
          </a:p>
          <a:p>
            <a:pPr eaLnBrk="1" hangingPunct="1">
              <a:lnSpc>
                <a:spcPct val="80000"/>
              </a:lnSpc>
            </a:pPr>
            <a:r>
              <a:rPr lang="en-US" altLang="ko-KR" sz="800" smtClean="0"/>
              <a:t>void handler(int sig)</a:t>
            </a:r>
          </a:p>
          <a:p>
            <a:pPr eaLnBrk="1" hangingPunct="1">
              <a:lnSpc>
                <a:spcPct val="80000"/>
              </a:lnSpc>
            </a:pPr>
            <a:r>
              <a:rPr lang="en-US" altLang="ko-KR" sz="800" smtClean="0"/>
              <a:t>{</a:t>
            </a:r>
          </a:p>
          <a:p>
            <a:pPr eaLnBrk="1" hangingPunct="1">
              <a:lnSpc>
                <a:spcPct val="80000"/>
              </a:lnSpc>
            </a:pPr>
            <a:r>
              <a:rPr lang="en-US" altLang="ko-KR" sz="800" smtClean="0"/>
              <a:t>	pid_t pid;</a:t>
            </a:r>
          </a:p>
          <a:p>
            <a:pPr eaLnBrk="1" hangingPunct="1">
              <a:lnSpc>
                <a:spcPct val="80000"/>
              </a:lnSpc>
            </a:pPr>
            <a:r>
              <a:rPr lang="en-US" altLang="ko-KR" sz="800" smtClean="0"/>
              <a:t>	int status;</a:t>
            </a:r>
          </a:p>
          <a:p>
            <a:pPr eaLnBrk="1" hangingPunct="1">
              <a:lnSpc>
                <a:spcPct val="80000"/>
              </a:lnSpc>
            </a:pPr>
            <a:endParaRPr lang="en-US" altLang="ko-KR" sz="800" smtClean="0"/>
          </a:p>
          <a:p>
            <a:pPr eaLnBrk="1" hangingPunct="1">
              <a:lnSpc>
                <a:spcPct val="80000"/>
              </a:lnSpc>
            </a:pPr>
            <a:r>
              <a:rPr lang="en-US" altLang="ko-KR" sz="800" smtClean="0"/>
              <a:t>	pid = wait(&amp;status);</a:t>
            </a:r>
          </a:p>
          <a:p>
            <a:pPr eaLnBrk="1" hangingPunct="1">
              <a:lnSpc>
                <a:spcPct val="80000"/>
              </a:lnSpc>
            </a:pPr>
            <a:endParaRPr lang="en-US" altLang="ko-KR" sz="800" smtClean="0"/>
          </a:p>
          <a:p>
            <a:pPr eaLnBrk="1" hangingPunct="1">
              <a:lnSpc>
                <a:spcPct val="80000"/>
              </a:lnSpc>
            </a:pPr>
            <a:r>
              <a:rPr lang="en-US" altLang="ko-KR" sz="800" smtClean="0"/>
              <a:t>	printf("%d</a:t>
            </a:r>
            <a:r>
              <a:rPr lang="ko-KR" altLang="en-US" sz="800" smtClean="0"/>
              <a:t>번 자식 프로세스가 종료되었습니다</a:t>
            </a:r>
            <a:r>
              <a:rPr lang="en-US" altLang="ko-KR" sz="800" smtClean="0"/>
              <a:t>\n", pid);</a:t>
            </a:r>
          </a:p>
          <a:p>
            <a:pPr eaLnBrk="1" hangingPunct="1">
              <a:lnSpc>
                <a:spcPct val="80000"/>
              </a:lnSpc>
            </a:pPr>
            <a:r>
              <a:rPr lang="en-US" altLang="ko-KR" sz="800" smtClean="0"/>
              <a:t>}</a:t>
            </a:r>
          </a:p>
          <a:p>
            <a:pPr eaLnBrk="1" hangingPunct="1">
              <a:lnSpc>
                <a:spcPct val="80000"/>
              </a:lnSpc>
            </a:pPr>
            <a:endParaRPr lang="en-US" altLang="ko-KR" sz="800" smtClean="0"/>
          </a:p>
          <a:p>
            <a:pPr eaLnBrk="1" hangingPunct="1">
              <a:lnSpc>
                <a:spcPct val="80000"/>
              </a:lnSpc>
            </a:pPr>
            <a:r>
              <a:rPr lang="en-US" altLang="ko-KR" sz="800" smtClean="0"/>
              <a:t>int main()</a:t>
            </a:r>
          </a:p>
          <a:p>
            <a:pPr eaLnBrk="1" hangingPunct="1">
              <a:lnSpc>
                <a:spcPct val="80000"/>
              </a:lnSpc>
            </a:pPr>
            <a:r>
              <a:rPr lang="en-US" altLang="ko-KR" sz="800" smtClean="0"/>
              <a:t>{</a:t>
            </a:r>
          </a:p>
          <a:p>
            <a:pPr eaLnBrk="1" hangingPunct="1">
              <a:lnSpc>
                <a:spcPct val="80000"/>
              </a:lnSpc>
            </a:pPr>
            <a:r>
              <a:rPr lang="en-US" altLang="ko-KR" sz="800" smtClean="0"/>
              <a:t>	int ssock, csock;</a:t>
            </a:r>
          </a:p>
          <a:p>
            <a:pPr eaLnBrk="1" hangingPunct="1">
              <a:lnSpc>
                <a:spcPct val="80000"/>
              </a:lnSpc>
            </a:pPr>
            <a:r>
              <a:rPr lang="en-US" altLang="ko-KR" sz="800" smtClean="0"/>
              <a:t>	int clen;</a:t>
            </a:r>
          </a:p>
          <a:p>
            <a:pPr eaLnBrk="1" hangingPunct="1">
              <a:lnSpc>
                <a:spcPct val="80000"/>
              </a:lnSpc>
            </a:pPr>
            <a:r>
              <a:rPr lang="en-US" altLang="ko-KR" sz="800" smtClean="0"/>
              <a:t>	pid_t pid;</a:t>
            </a:r>
          </a:p>
          <a:p>
            <a:pPr eaLnBrk="1" hangingPunct="1">
              <a:lnSpc>
                <a:spcPct val="80000"/>
              </a:lnSpc>
            </a:pPr>
            <a:r>
              <a:rPr lang="en-US" altLang="ko-KR" sz="800" smtClean="0"/>
              <a:t>	struct sockaddr_in client_addr, server_addr;</a:t>
            </a:r>
          </a:p>
          <a:p>
            <a:pPr eaLnBrk="1" hangingPunct="1">
              <a:lnSpc>
                <a:spcPct val="80000"/>
              </a:lnSpc>
            </a:pPr>
            <a:r>
              <a:rPr lang="en-US" altLang="ko-KR" sz="800" smtClean="0"/>
              <a:t>	char buf[MAXBUF] = "I like you!";</a:t>
            </a:r>
          </a:p>
          <a:p>
            <a:pPr eaLnBrk="1" hangingPunct="1">
              <a:lnSpc>
                <a:spcPct val="80000"/>
              </a:lnSpc>
            </a:pPr>
            <a:endParaRPr lang="en-US" altLang="ko-KR" sz="800" smtClean="0"/>
          </a:p>
          <a:p>
            <a:pPr eaLnBrk="1" hangingPunct="1">
              <a:lnSpc>
                <a:spcPct val="80000"/>
              </a:lnSpc>
            </a:pPr>
            <a:r>
              <a:rPr lang="en-US" altLang="ko-KR" sz="800" smtClean="0"/>
              <a:t>	signal(SIGCHLD, (void *) handler);</a:t>
            </a:r>
          </a:p>
          <a:p>
            <a:pPr eaLnBrk="1" hangingPunct="1">
              <a:lnSpc>
                <a:spcPct val="80000"/>
              </a:lnSpc>
            </a:pPr>
            <a:endParaRPr lang="en-US" altLang="ko-KR" sz="800" smtClean="0"/>
          </a:p>
          <a:p>
            <a:pPr eaLnBrk="1" hangingPunct="1">
              <a:lnSpc>
                <a:spcPct val="80000"/>
              </a:lnSpc>
            </a:pPr>
            <a:r>
              <a:rPr lang="en-US" altLang="ko-KR" sz="800" smtClean="0"/>
              <a:t>	/* </a:t>
            </a:r>
            <a:r>
              <a:rPr lang="ko-KR" altLang="en-US" sz="800" smtClean="0"/>
              <a:t>소켓 생성 *</a:t>
            </a:r>
            <a:r>
              <a:rPr lang="en-US" altLang="ko-KR" sz="800" smtClean="0"/>
              <a:t>/</a:t>
            </a:r>
          </a:p>
          <a:p>
            <a:pPr eaLnBrk="1" hangingPunct="1">
              <a:lnSpc>
                <a:spcPct val="80000"/>
              </a:lnSpc>
            </a:pPr>
            <a:r>
              <a:rPr lang="en-US" altLang="ko-KR" sz="800" smtClean="0"/>
              <a:t>	if ((ssock = socket(AF_INET, SOCK_STREAM, 0)) &lt; 0) {</a:t>
            </a:r>
          </a:p>
          <a:p>
            <a:pPr eaLnBrk="1" hangingPunct="1">
              <a:lnSpc>
                <a:spcPct val="80000"/>
              </a:lnSpc>
            </a:pPr>
            <a:r>
              <a:rPr lang="en-US" altLang="ko-KR" sz="800" smtClean="0"/>
              <a:t>		perror("socket error : ");</a:t>
            </a:r>
          </a:p>
          <a:p>
            <a:pPr eaLnBrk="1" hangingPunct="1">
              <a:lnSpc>
                <a:spcPct val="80000"/>
              </a:lnSpc>
            </a:pPr>
            <a:r>
              <a:rPr lang="en-US" altLang="ko-KR" sz="800" smtClean="0"/>
              <a:t>		exit(1);</a:t>
            </a:r>
          </a:p>
          <a:p>
            <a:pPr eaLnBrk="1" hangingPunct="1">
              <a:lnSpc>
                <a:spcPct val="80000"/>
              </a:lnSpc>
            </a:pPr>
            <a:r>
              <a:rPr lang="en-US" altLang="ko-KR" sz="800" smtClean="0"/>
              <a:t>	}</a:t>
            </a:r>
          </a:p>
          <a:p>
            <a:pPr eaLnBrk="1" hangingPunct="1">
              <a:lnSpc>
                <a:spcPct val="80000"/>
              </a:lnSpc>
            </a:pPr>
            <a:endParaRPr lang="en-US" altLang="ko-KR" sz="800" smtClean="0"/>
          </a:p>
          <a:p>
            <a:pPr eaLnBrk="1" hangingPunct="1">
              <a:lnSpc>
                <a:spcPct val="80000"/>
              </a:lnSpc>
            </a:pPr>
            <a:r>
              <a:rPr lang="en-US" altLang="en-US" sz="800" smtClean="0"/>
              <a:t>/* 서버 옵션 설정 */</a:t>
            </a:r>
          </a:p>
          <a:p>
            <a:pPr eaLnBrk="1" hangingPunct="1">
              <a:lnSpc>
                <a:spcPct val="80000"/>
              </a:lnSpc>
            </a:pPr>
            <a:r>
              <a:rPr lang="en-US" altLang="en-US" sz="800" smtClean="0"/>
              <a:t>if (bind(ssock, (struct sockaddr *)&amp;server_addr, sizeof(server_addr)) &lt; 0) {</a:t>
            </a:r>
          </a:p>
          <a:p>
            <a:pPr eaLnBrk="1" hangingPunct="1">
              <a:lnSpc>
                <a:spcPct val="80000"/>
              </a:lnSpc>
            </a:pPr>
            <a:r>
              <a:rPr lang="en-US" altLang="en-US" sz="800" smtClean="0"/>
              <a:t>	perror("bind error : ");</a:t>
            </a:r>
          </a:p>
          <a:p>
            <a:pPr eaLnBrk="1" hangingPunct="1">
              <a:lnSpc>
                <a:spcPct val="80000"/>
              </a:lnSpc>
            </a:pPr>
            <a:r>
              <a:rPr lang="en-US" altLang="en-US" sz="800" smtClean="0"/>
              <a:t>	exit(1);</a:t>
            </a:r>
          </a:p>
          <a:p>
            <a:pPr eaLnBrk="1" hangingPunct="1">
              <a:lnSpc>
                <a:spcPct val="80000"/>
              </a:lnSpc>
            </a:pPr>
            <a:r>
              <a:rPr lang="en-US" altLang="en-US" sz="800" smtClean="0"/>
              <a:t>	}</a:t>
            </a:r>
          </a:p>
          <a:p>
            <a:pPr eaLnBrk="1" hangingPunct="1">
              <a:lnSpc>
                <a:spcPct val="80000"/>
              </a:lnSpc>
            </a:pPr>
            <a:endParaRPr lang="en-US" altLang="en-US" sz="800" smtClean="0"/>
          </a:p>
          <a:p>
            <a:pPr eaLnBrk="1" hangingPunct="1">
              <a:lnSpc>
                <a:spcPct val="80000"/>
              </a:lnSpc>
            </a:pPr>
            <a:r>
              <a:rPr lang="en-US" altLang="ko-KR" sz="800" smtClean="0"/>
              <a:t>	</a:t>
            </a:r>
            <a:endParaRPr lang="ko-KR" altLang="en-US" sz="800" smtClean="0"/>
          </a:p>
        </p:txBody>
      </p:sp>
      <p:sp>
        <p:nvSpPr>
          <p:cNvPr id="9221" name="Rectangle 4"/>
          <p:cNvSpPr>
            <a:spLocks noChangeArrowheads="1"/>
          </p:cNvSpPr>
          <p:nvPr/>
        </p:nvSpPr>
        <p:spPr bwMode="auto">
          <a:xfrm>
            <a:off x="4643438" y="1196977"/>
            <a:ext cx="4176712" cy="5472113"/>
          </a:xfrm>
          <a:prstGeom prst="rect">
            <a:avLst/>
          </a:prstGeom>
          <a:noFill/>
          <a:ln w="9525">
            <a:noFill/>
            <a:miter lim="800000"/>
            <a:headEnd/>
            <a:tailEnd/>
          </a:ln>
        </p:spPr>
        <p:txBody>
          <a:bodyPr/>
          <a:lstStyle/>
          <a:p>
            <a:pPr marL="342900" indent="-342900">
              <a:spcBef>
                <a:spcPct val="20000"/>
              </a:spcBef>
              <a:buFont typeface="Wingdings" pitchFamily="2" charset="2"/>
              <a:buBlip>
                <a:blip r:embed="rId2"/>
              </a:buBlip>
            </a:pPr>
            <a:r>
              <a:rPr lang="en-US" altLang="ko-KR" sz="800">
                <a:latin typeface="Tahoma" pitchFamily="34" charset="0"/>
              </a:rPr>
              <a:t>/* </a:t>
            </a:r>
            <a:r>
              <a:rPr lang="ko-KR" altLang="en-US" sz="800">
                <a:latin typeface="Tahoma" pitchFamily="34" charset="0"/>
              </a:rPr>
              <a:t>연결 수신 대기 *</a:t>
            </a:r>
            <a:r>
              <a:rPr lang="en-US" altLang="ko-KR" sz="800">
                <a:latin typeface="Tahoma" pitchFamily="34" charset="0"/>
              </a:rPr>
              <a:t>/</a:t>
            </a:r>
          </a:p>
          <a:p>
            <a:pPr marL="342900" indent="-342900">
              <a:spcBef>
                <a:spcPct val="20000"/>
              </a:spcBef>
              <a:buFont typeface="Wingdings" pitchFamily="2" charset="2"/>
              <a:buBlip>
                <a:blip r:embed="rId2"/>
              </a:buBlip>
            </a:pPr>
            <a:r>
              <a:rPr lang="en-US" altLang="ko-KR" sz="800">
                <a:latin typeface="Tahoma" pitchFamily="34" charset="0"/>
              </a:rPr>
              <a:t>if (listen(ssock, 5) &lt; 0) {</a:t>
            </a:r>
          </a:p>
          <a:p>
            <a:pPr marL="342900" indent="-342900">
              <a:spcBef>
                <a:spcPct val="20000"/>
              </a:spcBef>
              <a:buFont typeface="Wingdings" pitchFamily="2" charset="2"/>
              <a:buBlip>
                <a:blip r:embed="rId2"/>
              </a:buBlip>
            </a:pPr>
            <a:r>
              <a:rPr lang="en-US" altLang="ko-KR" sz="800">
                <a:latin typeface="Tahoma" pitchFamily="34" charset="0"/>
              </a:rPr>
              <a:t>	perror("listen error : ");</a:t>
            </a:r>
          </a:p>
          <a:p>
            <a:pPr marL="342900" indent="-342900">
              <a:spcBef>
                <a:spcPct val="20000"/>
              </a:spcBef>
              <a:buFont typeface="Wingdings" pitchFamily="2" charset="2"/>
              <a:buBlip>
                <a:blip r:embed="rId2"/>
              </a:buBlip>
            </a:pPr>
            <a:r>
              <a:rPr lang="en-US" altLang="ko-KR" sz="800">
                <a:latin typeface="Tahoma" pitchFamily="34" charset="0"/>
              </a:rPr>
              <a:t>	exit(1);</a:t>
            </a:r>
          </a:p>
          <a:p>
            <a:pPr marL="342900" indent="-342900">
              <a:spcBef>
                <a:spcPct val="20000"/>
              </a:spcBef>
              <a:buFont typeface="Wingdings" pitchFamily="2" charset="2"/>
              <a:buBlip>
                <a:blip r:embed="rId2"/>
              </a:buBlip>
            </a:pPr>
            <a:r>
              <a:rPr lang="en-US" altLang="ko-KR" sz="800">
                <a:latin typeface="Tahoma" pitchFamily="34" charset="0"/>
              </a:rPr>
              <a:t>	}</a:t>
            </a:r>
          </a:p>
          <a:p>
            <a:pPr marL="342900" indent="-342900">
              <a:spcBef>
                <a:spcPct val="20000"/>
              </a:spcBef>
              <a:buFont typeface="Wingdings" pitchFamily="2" charset="2"/>
              <a:buBlip>
                <a:blip r:embed="rId2"/>
              </a:buBlip>
            </a:pPr>
            <a:r>
              <a:rPr lang="en-US" altLang="ko-KR" sz="800">
                <a:latin typeface="Tahoma" pitchFamily="34" charset="0"/>
              </a:rPr>
              <a:t>	while(1) {</a:t>
            </a:r>
          </a:p>
          <a:p>
            <a:pPr marL="342900" indent="-342900">
              <a:spcBef>
                <a:spcPct val="20000"/>
              </a:spcBef>
              <a:buFont typeface="Wingdings" pitchFamily="2" charset="2"/>
              <a:buBlip>
                <a:blip r:embed="rId2"/>
              </a:buBlip>
            </a:pPr>
            <a:r>
              <a:rPr lang="en-US" altLang="ko-KR" sz="800">
                <a:latin typeface="Tahoma" pitchFamily="34" charset="0"/>
              </a:rPr>
              <a:t>/* </a:t>
            </a:r>
            <a:r>
              <a:rPr lang="ko-KR" altLang="en-US" sz="800">
                <a:latin typeface="Tahoma" pitchFamily="34" charset="0"/>
              </a:rPr>
              <a:t>연결 처리 *</a:t>
            </a:r>
            <a:r>
              <a:rPr lang="en-US" altLang="ko-KR" sz="800">
                <a:latin typeface="Tahoma" pitchFamily="34" charset="0"/>
              </a:rPr>
              <a:t>/</a:t>
            </a:r>
          </a:p>
          <a:p>
            <a:pPr marL="342900" indent="-342900">
              <a:spcBef>
                <a:spcPct val="20000"/>
              </a:spcBef>
              <a:buFont typeface="Wingdings" pitchFamily="2" charset="2"/>
              <a:buBlip>
                <a:blip r:embed="rId2"/>
              </a:buBlip>
            </a:pPr>
            <a:r>
              <a:rPr lang="en-US" altLang="ko-KR" sz="800">
                <a:latin typeface="Tahoma" pitchFamily="34" charset="0"/>
              </a:rPr>
              <a:t>csock = accept(ssock, (struct sockaddr *)&amp;client_addr, &amp;clen);</a:t>
            </a:r>
          </a:p>
          <a:p>
            <a:pPr marL="342900" indent="-342900">
              <a:spcBef>
                <a:spcPct val="20000"/>
              </a:spcBef>
              <a:buFont typeface="Wingdings" pitchFamily="2" charset="2"/>
              <a:buBlip>
                <a:blip r:embed="rId2"/>
              </a:buBlip>
            </a:pPr>
            <a:r>
              <a:rPr lang="en-US" altLang="ko-KR" sz="800">
                <a:latin typeface="Tahoma" pitchFamily="34" charset="0"/>
              </a:rPr>
              <a:t>/* fork()</a:t>
            </a:r>
            <a:r>
              <a:rPr lang="ko-KR" altLang="en-US" sz="800">
                <a:latin typeface="Tahoma" pitchFamily="34" charset="0"/>
              </a:rPr>
              <a:t>를 이용하여 </a:t>
            </a:r>
            <a:r>
              <a:rPr lang="en-US" altLang="ko-KR" sz="800">
                <a:latin typeface="Tahoma" pitchFamily="34" charset="0"/>
              </a:rPr>
              <a:t>multi-process </a:t>
            </a:r>
            <a:r>
              <a:rPr lang="ko-KR" altLang="en-US" sz="800">
                <a:latin typeface="Tahoma" pitchFamily="34" charset="0"/>
              </a:rPr>
              <a:t>방식으로 통신 처리 *</a:t>
            </a:r>
            <a:r>
              <a:rPr lang="en-US" altLang="ko-KR" sz="800">
                <a:latin typeface="Tahoma" pitchFamily="34" charset="0"/>
              </a:rPr>
              <a:t>/</a:t>
            </a:r>
          </a:p>
          <a:p>
            <a:pPr marL="342900" indent="-342900">
              <a:spcBef>
                <a:spcPct val="20000"/>
              </a:spcBef>
              <a:buFont typeface="Wingdings" pitchFamily="2" charset="2"/>
              <a:buBlip>
                <a:blip r:embed="rId2"/>
              </a:buBlip>
            </a:pPr>
            <a:r>
              <a:rPr lang="en-US" altLang="ko-KR" sz="800">
                <a:latin typeface="Tahoma" pitchFamily="34" charset="0"/>
              </a:rPr>
              <a:t>	pid = fork();</a:t>
            </a:r>
          </a:p>
          <a:p>
            <a:pPr marL="342900" indent="-342900">
              <a:spcBef>
                <a:spcPct val="20000"/>
              </a:spcBef>
              <a:buFont typeface="Wingdings" pitchFamily="2" charset="2"/>
              <a:buBlip>
                <a:blip r:embed="rId2"/>
              </a:buBlip>
            </a:pPr>
            <a:r>
              <a:rPr lang="en-US" altLang="ko-KR" sz="800">
                <a:latin typeface="Tahoma" pitchFamily="34" charset="0"/>
              </a:rPr>
              <a:t>	switch(pid)</a:t>
            </a:r>
          </a:p>
          <a:p>
            <a:pPr marL="342900" indent="-342900">
              <a:spcBef>
                <a:spcPct val="20000"/>
              </a:spcBef>
              <a:buFont typeface="Wingdings" pitchFamily="2" charset="2"/>
              <a:buBlip>
                <a:blip r:embed="rId2"/>
              </a:buBlip>
            </a:pPr>
            <a:r>
              <a:rPr lang="en-US" altLang="ko-KR" sz="800">
                <a:latin typeface="Tahoma" pitchFamily="34" charset="0"/>
              </a:rPr>
              <a:t>	{</a:t>
            </a:r>
          </a:p>
          <a:p>
            <a:pPr marL="342900" indent="-342900">
              <a:spcBef>
                <a:spcPct val="20000"/>
              </a:spcBef>
              <a:buFont typeface="Wingdings" pitchFamily="2" charset="2"/>
              <a:buBlip>
                <a:blip r:embed="rId2"/>
              </a:buBlip>
            </a:pPr>
            <a:r>
              <a:rPr lang="en-US" altLang="ko-KR" sz="800">
                <a:latin typeface="Tahoma" pitchFamily="34" charset="0"/>
              </a:rPr>
              <a:t>	case -1:</a:t>
            </a:r>
          </a:p>
          <a:p>
            <a:pPr marL="342900" indent="-342900">
              <a:spcBef>
                <a:spcPct val="20000"/>
              </a:spcBef>
              <a:buFont typeface="Wingdings" pitchFamily="2" charset="2"/>
              <a:buBlip>
                <a:blip r:embed="rId2"/>
              </a:buBlip>
            </a:pPr>
            <a:r>
              <a:rPr lang="en-US" altLang="ko-KR" sz="800">
                <a:latin typeface="Tahoma" pitchFamily="34" charset="0"/>
              </a:rPr>
              <a:t>	/* fork </a:t>
            </a:r>
            <a:r>
              <a:rPr lang="ko-KR" altLang="en-US" sz="800">
                <a:latin typeface="Tahoma" pitchFamily="34" charset="0"/>
              </a:rPr>
              <a:t>함수 에러 발생 *</a:t>
            </a:r>
            <a:r>
              <a:rPr lang="en-US" altLang="ko-KR" sz="800">
                <a:latin typeface="Tahoma" pitchFamily="34" charset="0"/>
              </a:rPr>
              <a:t>/</a:t>
            </a:r>
          </a:p>
          <a:p>
            <a:pPr marL="342900" indent="-342900">
              <a:spcBef>
                <a:spcPct val="20000"/>
              </a:spcBef>
              <a:buFont typeface="Wingdings" pitchFamily="2" charset="2"/>
              <a:buBlip>
                <a:blip r:embed="rId2"/>
              </a:buBlip>
            </a:pPr>
            <a:r>
              <a:rPr lang="en-US" altLang="ko-KR" sz="800">
                <a:latin typeface="Tahoma" pitchFamily="34" charset="0"/>
              </a:rPr>
              <a:t>	perror("fork error : ");</a:t>
            </a:r>
          </a:p>
          <a:p>
            <a:pPr marL="342900" indent="-342900">
              <a:spcBef>
                <a:spcPct val="20000"/>
              </a:spcBef>
              <a:buFont typeface="Wingdings" pitchFamily="2" charset="2"/>
              <a:buBlip>
                <a:blip r:embed="rId2"/>
              </a:buBlip>
            </a:pPr>
            <a:r>
              <a:rPr lang="en-US" altLang="ko-KR" sz="800">
                <a:latin typeface="Tahoma" pitchFamily="34" charset="0"/>
              </a:rPr>
              <a:t>	exit(1);</a:t>
            </a:r>
          </a:p>
          <a:p>
            <a:pPr marL="342900" indent="-342900">
              <a:spcBef>
                <a:spcPct val="20000"/>
              </a:spcBef>
              <a:buFont typeface="Wingdings" pitchFamily="2" charset="2"/>
              <a:buBlip>
                <a:blip r:embed="rId2"/>
              </a:buBlip>
            </a:pPr>
            <a:r>
              <a:rPr lang="en-US" altLang="ko-KR" sz="800">
                <a:latin typeface="Tahoma" pitchFamily="34" charset="0"/>
              </a:rPr>
              <a:t>	case 0:</a:t>
            </a:r>
          </a:p>
          <a:p>
            <a:pPr marL="342900" indent="-342900">
              <a:spcBef>
                <a:spcPct val="20000"/>
              </a:spcBef>
              <a:buFont typeface="Wingdings" pitchFamily="2" charset="2"/>
              <a:buBlip>
                <a:blip r:embed="rId2"/>
              </a:buBlip>
            </a:pPr>
            <a:r>
              <a:rPr lang="en-US" altLang="ko-KR" sz="800">
                <a:latin typeface="Tahoma" pitchFamily="34" charset="0"/>
              </a:rPr>
              <a:t>	/* </a:t>
            </a:r>
            <a:r>
              <a:rPr lang="ko-KR" altLang="en-US" sz="800">
                <a:latin typeface="Tahoma" pitchFamily="34" charset="0"/>
              </a:rPr>
              <a:t>자식 프로세스의 클라이언트 소켓 처리 *</a:t>
            </a:r>
            <a:r>
              <a:rPr lang="en-US" altLang="ko-KR" sz="800">
                <a:latin typeface="Tahoma" pitchFamily="34" charset="0"/>
              </a:rPr>
              <a:t>/</a:t>
            </a:r>
          </a:p>
          <a:p>
            <a:pPr marL="342900" indent="-342900">
              <a:spcBef>
                <a:spcPct val="20000"/>
              </a:spcBef>
              <a:buFont typeface="Wingdings" pitchFamily="2" charset="2"/>
              <a:buBlip>
                <a:blip r:embed="rId2"/>
              </a:buBlip>
            </a:pPr>
            <a:r>
              <a:rPr lang="en-US" altLang="ko-KR" sz="800">
                <a:latin typeface="Tahoma" pitchFamily="34" charset="0"/>
              </a:rPr>
              <a:t>	close(ssock);</a:t>
            </a:r>
          </a:p>
          <a:p>
            <a:pPr marL="342900" indent="-342900">
              <a:spcBef>
                <a:spcPct val="20000"/>
              </a:spcBef>
              <a:buFont typeface="Wingdings" pitchFamily="2" charset="2"/>
              <a:buBlip>
                <a:blip r:embed="rId2"/>
              </a:buBlip>
            </a:pPr>
            <a:r>
              <a:rPr lang="en-US" altLang="ko-KR" sz="800">
                <a:latin typeface="Tahoma" pitchFamily="34" charset="0"/>
              </a:rPr>
              <a:t>	pid = getpid();</a:t>
            </a:r>
          </a:p>
          <a:p>
            <a:pPr marL="342900" indent="-342900">
              <a:spcBef>
                <a:spcPct val="20000"/>
              </a:spcBef>
              <a:buFont typeface="Wingdings" pitchFamily="2" charset="2"/>
              <a:buBlip>
                <a:blip r:embed="rId2"/>
              </a:buBlip>
            </a:pPr>
            <a:r>
              <a:rPr lang="en-US" altLang="ko-KR" sz="800">
                <a:latin typeface="Tahoma" pitchFamily="34" charset="0"/>
              </a:rPr>
              <a:t>	printf("%d</a:t>
            </a:r>
            <a:r>
              <a:rPr lang="ko-KR" altLang="en-US" sz="800">
                <a:latin typeface="Tahoma" pitchFamily="34" charset="0"/>
              </a:rPr>
              <a:t>번 프로세스에 새로운 소켓이 연결되었습니다</a:t>
            </a:r>
            <a:r>
              <a:rPr lang="en-US" altLang="ko-KR" sz="800">
                <a:latin typeface="Tahoma" pitchFamily="34" charset="0"/>
              </a:rPr>
              <a:t>\n", pid);</a:t>
            </a:r>
          </a:p>
          <a:p>
            <a:pPr marL="342900" indent="-342900">
              <a:spcBef>
                <a:spcPct val="20000"/>
              </a:spcBef>
              <a:buFont typeface="Wingdings" pitchFamily="2" charset="2"/>
              <a:buBlip>
                <a:blip r:embed="rId2"/>
              </a:buBlip>
            </a:pPr>
            <a:r>
              <a:rPr lang="en-US" altLang="ko-KR" sz="800">
                <a:latin typeface="Tahoma" pitchFamily="34" charset="0"/>
              </a:rPr>
              <a:t>				while(read(csock, buf, MAXBUF) &gt; 0)</a:t>
            </a:r>
          </a:p>
          <a:p>
            <a:pPr marL="342900" indent="-342900">
              <a:spcBef>
                <a:spcPct val="20000"/>
              </a:spcBef>
              <a:buFont typeface="Wingdings" pitchFamily="2" charset="2"/>
              <a:buBlip>
                <a:blip r:embed="rId2"/>
              </a:buBlip>
            </a:pPr>
            <a:r>
              <a:rPr lang="en-US" altLang="ko-KR" sz="800">
                <a:latin typeface="Tahoma" pitchFamily="34" charset="0"/>
              </a:rPr>
              <a:t>	{</a:t>
            </a:r>
          </a:p>
          <a:p>
            <a:pPr marL="342900" indent="-342900">
              <a:spcBef>
                <a:spcPct val="20000"/>
              </a:spcBef>
              <a:buFont typeface="Wingdings" pitchFamily="2" charset="2"/>
              <a:buBlip>
                <a:blip r:embed="rId2"/>
              </a:buBlip>
            </a:pPr>
            <a:r>
              <a:rPr lang="en-US" altLang="ko-KR" sz="800">
                <a:latin typeface="Tahoma" pitchFamily="34" charset="0"/>
              </a:rPr>
              <a:t>	if (write(csock, buf, MAXBUF) &lt;=0) {</a:t>
            </a:r>
          </a:p>
          <a:p>
            <a:pPr marL="342900" indent="-342900">
              <a:spcBef>
                <a:spcPct val="20000"/>
              </a:spcBef>
              <a:buFont typeface="Wingdings" pitchFamily="2" charset="2"/>
              <a:buBlip>
                <a:blip r:embed="rId2"/>
              </a:buBlip>
            </a:pPr>
            <a:r>
              <a:rPr lang="en-US" altLang="ko-KR" sz="800">
                <a:latin typeface="Tahoma" pitchFamily="34" charset="0"/>
              </a:rPr>
              <a:t>	perror("write error : ");</a:t>
            </a:r>
          </a:p>
          <a:p>
            <a:pPr marL="342900" indent="-342900">
              <a:spcBef>
                <a:spcPct val="20000"/>
              </a:spcBef>
              <a:buFont typeface="Wingdings" pitchFamily="2" charset="2"/>
              <a:buBlip>
                <a:blip r:embed="rId2"/>
              </a:buBlip>
            </a:pPr>
            <a:r>
              <a:rPr lang="en-US" altLang="ko-KR" sz="800">
                <a:latin typeface="Tahoma" pitchFamily="34" charset="0"/>
              </a:rPr>
              <a:t>	exit(1);</a:t>
            </a:r>
          </a:p>
          <a:p>
            <a:pPr marL="342900" indent="-342900">
              <a:spcBef>
                <a:spcPct val="20000"/>
              </a:spcBef>
              <a:buFont typeface="Wingdings" pitchFamily="2" charset="2"/>
              <a:buBlip>
                <a:blip r:embed="rId2"/>
              </a:buBlip>
            </a:pPr>
            <a:r>
              <a:rPr lang="en-US" altLang="ko-KR" sz="800">
                <a:latin typeface="Tahoma" pitchFamily="34" charset="0"/>
              </a:rPr>
              <a:t>	}</a:t>
            </a:r>
          </a:p>
          <a:p>
            <a:pPr marL="342900" indent="-342900">
              <a:spcBef>
                <a:spcPct val="20000"/>
              </a:spcBef>
              <a:buFont typeface="Wingdings" pitchFamily="2" charset="2"/>
              <a:buBlip>
                <a:blip r:embed="rId2"/>
              </a:buBlip>
            </a:pPr>
            <a:r>
              <a:rPr lang="en-US" altLang="ko-KR" sz="800">
                <a:latin typeface="Tahoma" pitchFamily="34" charset="0"/>
              </a:rPr>
              <a:t>	close(csock);</a:t>
            </a:r>
          </a:p>
          <a:p>
            <a:pPr marL="342900" indent="-342900">
              <a:spcBef>
                <a:spcPct val="20000"/>
              </a:spcBef>
              <a:buFont typeface="Wingdings" pitchFamily="2" charset="2"/>
              <a:buBlip>
                <a:blip r:embed="rId2"/>
              </a:buBlip>
            </a:pPr>
            <a:r>
              <a:rPr lang="en-US" altLang="ko-KR" sz="800">
                <a:latin typeface="Tahoma" pitchFamily="34" charset="0"/>
              </a:rPr>
              <a:t>	printf("%d</a:t>
            </a:r>
            <a:r>
              <a:rPr lang="ko-KR" altLang="en-US" sz="800">
                <a:latin typeface="Tahoma" pitchFamily="34" charset="0"/>
              </a:rPr>
              <a:t>번 프로세스 소켓의 연결이 종료되었습니다</a:t>
            </a:r>
            <a:r>
              <a:rPr lang="en-US" altLang="ko-KR" sz="800">
                <a:latin typeface="Tahoma" pitchFamily="34" charset="0"/>
              </a:rPr>
              <a:t>\n", pid);</a:t>
            </a:r>
          </a:p>
          <a:p>
            <a:pPr marL="342900" indent="-342900">
              <a:spcBef>
                <a:spcPct val="20000"/>
              </a:spcBef>
              <a:buFont typeface="Wingdings" pitchFamily="2" charset="2"/>
              <a:buBlip>
                <a:blip r:embed="rId2"/>
              </a:buBlip>
            </a:pPr>
            <a:r>
              <a:rPr lang="en-US" altLang="ko-KR" sz="800">
                <a:latin typeface="Tahoma" pitchFamily="34" charset="0"/>
              </a:rPr>
              <a:t>	exit(1);</a:t>
            </a:r>
          </a:p>
          <a:p>
            <a:pPr marL="342900" indent="-342900">
              <a:spcBef>
                <a:spcPct val="20000"/>
              </a:spcBef>
              <a:buFont typeface="Wingdings" pitchFamily="2" charset="2"/>
              <a:buBlip>
                <a:blip r:embed="rId2"/>
              </a:buBlip>
            </a:pPr>
            <a:r>
              <a:rPr lang="en-US" altLang="ko-KR" sz="800">
                <a:latin typeface="Tahoma" pitchFamily="34" charset="0"/>
              </a:rPr>
              <a:t>	default:</a:t>
            </a:r>
          </a:p>
          <a:p>
            <a:pPr marL="342900" indent="-342900">
              <a:spcBef>
                <a:spcPct val="20000"/>
              </a:spcBef>
              <a:buFont typeface="Wingdings" pitchFamily="2" charset="2"/>
              <a:buBlip>
                <a:blip r:embed="rId2"/>
              </a:buBlip>
            </a:pPr>
            <a:r>
              <a:rPr lang="en-US" altLang="ko-KR" sz="800">
                <a:latin typeface="Tahoma" pitchFamily="34" charset="0"/>
              </a:rPr>
              <a:t>	/* </a:t>
            </a:r>
            <a:r>
              <a:rPr lang="ko-KR" altLang="en-US" sz="800">
                <a:latin typeface="Tahoma" pitchFamily="34" charset="0"/>
              </a:rPr>
              <a:t>부모 프로세스의 클라이언트 소켓 제거 *</a:t>
            </a:r>
            <a:r>
              <a:rPr lang="en-US" altLang="ko-KR" sz="800">
                <a:latin typeface="Tahoma" pitchFamily="34" charset="0"/>
              </a:rPr>
              <a:t>/</a:t>
            </a:r>
          </a:p>
          <a:p>
            <a:pPr marL="342900" indent="-342900">
              <a:spcBef>
                <a:spcPct val="20000"/>
              </a:spcBef>
              <a:buFont typeface="Wingdings" pitchFamily="2" charset="2"/>
              <a:buBlip>
                <a:blip r:embed="rId2"/>
              </a:buBlip>
            </a:pPr>
            <a:r>
              <a:rPr lang="en-US" altLang="ko-KR" sz="800">
                <a:latin typeface="Tahoma" pitchFamily="34" charset="0"/>
              </a:rPr>
              <a:t>	close(csock);</a:t>
            </a:r>
          </a:p>
          <a:p>
            <a:pPr marL="342900" indent="-342900">
              <a:spcBef>
                <a:spcPct val="20000"/>
              </a:spcBef>
              <a:buFont typeface="Wingdings" pitchFamily="2" charset="2"/>
              <a:buBlip>
                <a:blip r:embed="rId2"/>
              </a:buBlip>
            </a:pPr>
            <a:r>
              <a:rPr lang="en-US" altLang="ko-KR" sz="800">
                <a:latin typeface="Tahoma" pitchFamily="34" charset="0"/>
              </a:rPr>
              <a:t>	break;</a:t>
            </a:r>
          </a:p>
          <a:p>
            <a:pPr marL="342900" indent="-342900">
              <a:spcBef>
                <a:spcPct val="20000"/>
              </a:spcBef>
              <a:buFont typeface="Wingdings" pitchFamily="2" charset="2"/>
              <a:buBlip>
                <a:blip r:embed="rId2"/>
              </a:buBlip>
            </a:pPr>
            <a:r>
              <a:rPr lang="en-US" altLang="ko-KR" sz="800">
                <a:latin typeface="Tahoma" pitchFamily="34" charset="0"/>
              </a:rPr>
              <a:t>	}</a:t>
            </a:r>
          </a:p>
          <a:p>
            <a:pPr marL="342900" indent="-342900">
              <a:spcBef>
                <a:spcPct val="20000"/>
              </a:spcBef>
              <a:buFont typeface="Wingdings" pitchFamily="2" charset="2"/>
              <a:buBlip>
                <a:blip r:embed="rId2"/>
              </a:buBlip>
            </a:pPr>
            <a:r>
              <a:rPr lang="en-US" altLang="ko-KR" sz="800">
                <a:latin typeface="Tahoma" pitchFamily="34" charset="0"/>
              </a:rPr>
              <a:t>	}</a:t>
            </a:r>
          </a:p>
          <a:p>
            <a:pPr marL="342900" indent="-342900">
              <a:spcBef>
                <a:spcPct val="20000"/>
              </a:spcBef>
              <a:buFont typeface="Wingdings" pitchFamily="2" charset="2"/>
              <a:buBlip>
                <a:blip r:embed="rId2"/>
              </a:buBlip>
            </a:pPr>
            <a:r>
              <a:rPr lang="en-US" altLang="ko-KR" sz="800">
                <a:latin typeface="Tahoma" pitchFamily="34" charset="0"/>
              </a:rPr>
              <a:t>	return 0;</a:t>
            </a:r>
          </a:p>
          <a:p>
            <a:pPr marL="342900" indent="-342900">
              <a:spcBef>
                <a:spcPct val="20000"/>
              </a:spcBef>
              <a:buFont typeface="Wingdings" pitchFamily="2" charset="2"/>
              <a:buBlip>
                <a:blip r:embed="rId2"/>
              </a:buBlip>
            </a:pPr>
            <a:r>
              <a:rPr lang="en-US" altLang="ko-KR" sz="800">
                <a:latin typeface="Tahoma" pitchFamily="34" charset="0"/>
              </a:rPr>
              <a:t>}</a:t>
            </a:r>
          </a:p>
          <a:p>
            <a:pPr marL="342900" indent="-342900">
              <a:spcBef>
                <a:spcPct val="20000"/>
              </a:spcBef>
              <a:buFont typeface="Wingdings" pitchFamily="2" charset="2"/>
              <a:buBlip>
                <a:blip r:embed="rId2"/>
              </a:buBlip>
            </a:pPr>
            <a:endParaRPr lang="en-US" altLang="ko-KR" sz="800">
              <a:latin typeface="Tahoma" pitchFamily="34" charset="0"/>
            </a:endParaRPr>
          </a:p>
          <a:p>
            <a:pPr marL="342900" indent="-342900">
              <a:spcBef>
                <a:spcPct val="20000"/>
              </a:spcBef>
              <a:buFont typeface="Wingdings" pitchFamily="2" charset="2"/>
              <a:buBlip>
                <a:blip r:embed="rId2"/>
              </a:buBlip>
            </a:pPr>
            <a:endParaRPr lang="en-US" altLang="ko-KR" sz="800">
              <a:latin typeface="Tahoma" pitchFamily="34" charset="0"/>
            </a:endParaRPr>
          </a:p>
          <a:p>
            <a:pPr marL="342900" indent="-342900">
              <a:spcBef>
                <a:spcPct val="20000"/>
              </a:spcBef>
              <a:buFont typeface="Wingdings" pitchFamily="2" charset="2"/>
              <a:buBlip>
                <a:blip r:embed="rId2"/>
              </a:buBlip>
            </a:pPr>
            <a:r>
              <a:rPr lang="en-US" altLang="ko-KR" sz="800">
                <a:latin typeface="Tahoma" pitchFamily="34" charset="0"/>
              </a:rPr>
              <a:t>/* vi: set ts=3 sts=3 sw=3: */</a:t>
            </a:r>
          </a:p>
          <a:p>
            <a:pPr marL="342900" indent="-342900">
              <a:spcBef>
                <a:spcPct val="20000"/>
              </a:spcBef>
              <a:buFont typeface="Wingdings" pitchFamily="2" charset="2"/>
              <a:buBlip>
                <a:blip r:embed="rId2"/>
              </a:buBlip>
            </a:pPr>
            <a:endParaRPr lang="en-US" altLang="ko-KR" sz="800">
              <a:latin typeface="Tahoma" pitchFamily="34" charset="0"/>
            </a:endParaRPr>
          </a:p>
          <a:p>
            <a:pPr marL="342900" indent="-342900">
              <a:spcBef>
                <a:spcPct val="20000"/>
              </a:spcBef>
              <a:buFont typeface="Wingdings" pitchFamily="2" charset="2"/>
              <a:buBlip>
                <a:blip r:embed="rId2"/>
              </a:buBlip>
            </a:pPr>
            <a:endParaRPr lang="ko-KR" altLang="en-US" sz="400">
              <a:latin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ko-KR">
                <a:ea typeface="굴림" charset="-127"/>
              </a:rPr>
              <a:t>I/O Multiplexing</a:t>
            </a:r>
          </a:p>
        </p:txBody>
      </p:sp>
      <p:sp>
        <p:nvSpPr>
          <p:cNvPr id="65539" name="Rectangle 3"/>
          <p:cNvSpPr>
            <a:spLocks noGrp="1" noChangeArrowheads="1"/>
          </p:cNvSpPr>
          <p:nvPr>
            <p:ph type="body" idx="1"/>
          </p:nvPr>
        </p:nvSpPr>
        <p:spPr/>
        <p:txBody>
          <a:bodyPr/>
          <a:lstStyle/>
          <a:p>
            <a:r>
              <a:rPr lang="en-US" altLang="ko-KR" dirty="0">
                <a:ea typeface="굴림" charset="-127"/>
              </a:rPr>
              <a:t>We often need to be able to monitor multiple </a:t>
            </a:r>
            <a:r>
              <a:rPr lang="en-US" altLang="ko-KR" dirty="0" smtClean="0">
                <a:ea typeface="굴림" charset="-127"/>
              </a:rPr>
              <a:t>descriptors</a:t>
            </a:r>
            <a:r>
              <a:rPr lang="en-US" altLang="ko-KR" dirty="0">
                <a:ea typeface="굴림" charset="-127"/>
              </a:rPr>
              <a:t>:</a:t>
            </a:r>
          </a:p>
          <a:p>
            <a:pPr lvl="1"/>
            <a:r>
              <a:rPr lang="en-US" altLang="ko-KR" dirty="0">
                <a:ea typeface="굴림" charset="-127"/>
              </a:rPr>
              <a:t>a generic TCP client (like telnet)</a:t>
            </a:r>
          </a:p>
          <a:p>
            <a:pPr lvl="1"/>
            <a:r>
              <a:rPr lang="en-US" altLang="ko-KR" dirty="0">
                <a:ea typeface="굴림" charset="-127"/>
              </a:rPr>
              <a:t>need to be able to handle unexpected situations, perhaps a server that shuts down without warning.</a:t>
            </a:r>
          </a:p>
          <a:p>
            <a:pPr lvl="1"/>
            <a:r>
              <a:rPr lang="en-US" altLang="ko-KR" dirty="0">
                <a:ea typeface="굴림" charset="-127"/>
              </a:rPr>
              <a:t>A server that handles both TCP and UDP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228600" y="4114800"/>
            <a:ext cx="6705600" cy="1371600"/>
            <a:chOff x="144" y="2592"/>
            <a:chExt cx="4224" cy="864"/>
          </a:xfrm>
        </p:grpSpPr>
        <p:sp>
          <p:nvSpPr>
            <p:cNvPr id="11310" name="Rectangle 52"/>
            <p:cNvSpPr>
              <a:spLocks noChangeArrowheads="1"/>
            </p:cNvSpPr>
            <p:nvPr/>
          </p:nvSpPr>
          <p:spPr bwMode="auto">
            <a:xfrm>
              <a:off x="816" y="2592"/>
              <a:ext cx="3552" cy="864"/>
            </a:xfrm>
            <a:prstGeom prst="rect">
              <a:avLst/>
            </a:prstGeom>
            <a:solidFill>
              <a:srgbClr val="FFFF99"/>
            </a:solidFill>
            <a:ln w="12700">
              <a:solidFill>
                <a:schemeClr val="tx1"/>
              </a:solidFill>
              <a:miter lim="800000"/>
              <a:headEnd/>
              <a:tailEnd/>
            </a:ln>
          </p:spPr>
          <p:txBody>
            <a:bodyPr wrap="none" anchor="ctr">
              <a:spAutoFit/>
            </a:bodyPr>
            <a:lstStyle/>
            <a:p>
              <a:endParaRPr lang="ko-KR" altLang="en-US">
                <a:ea typeface="굴림" charset="-127"/>
              </a:endParaRPr>
            </a:p>
          </p:txBody>
        </p:sp>
        <p:grpSp>
          <p:nvGrpSpPr>
            <p:cNvPr id="3" name="Group 47"/>
            <p:cNvGrpSpPr>
              <a:grpSpLocks/>
            </p:cNvGrpSpPr>
            <p:nvPr/>
          </p:nvGrpSpPr>
          <p:grpSpPr bwMode="auto">
            <a:xfrm>
              <a:off x="3984" y="2832"/>
              <a:ext cx="240" cy="432"/>
              <a:chOff x="3984" y="3264"/>
              <a:chExt cx="240" cy="432"/>
            </a:xfrm>
          </p:grpSpPr>
          <p:sp>
            <p:nvSpPr>
              <p:cNvPr id="11317" name="Line 44"/>
              <p:cNvSpPr>
                <a:spLocks noChangeShapeType="1"/>
              </p:cNvSpPr>
              <p:nvPr/>
            </p:nvSpPr>
            <p:spPr bwMode="auto">
              <a:xfrm>
                <a:off x="3984" y="3696"/>
                <a:ext cx="240" cy="0"/>
              </a:xfrm>
              <a:prstGeom prst="line">
                <a:avLst/>
              </a:prstGeom>
              <a:noFill/>
              <a:ln w="12700">
                <a:solidFill>
                  <a:schemeClr val="tx1"/>
                </a:solidFill>
                <a:round/>
                <a:headEnd/>
                <a:tailEnd/>
              </a:ln>
            </p:spPr>
            <p:txBody>
              <a:bodyPr wrap="none" anchor="ctr"/>
              <a:lstStyle/>
              <a:p>
                <a:endParaRPr lang="ko-KR" altLang="en-US"/>
              </a:p>
            </p:txBody>
          </p:sp>
          <p:sp>
            <p:nvSpPr>
              <p:cNvPr id="11318" name="Line 45"/>
              <p:cNvSpPr>
                <a:spLocks noChangeShapeType="1"/>
              </p:cNvSpPr>
              <p:nvPr/>
            </p:nvSpPr>
            <p:spPr bwMode="auto">
              <a:xfrm flipV="1">
                <a:off x="4224" y="3264"/>
                <a:ext cx="0" cy="432"/>
              </a:xfrm>
              <a:prstGeom prst="line">
                <a:avLst/>
              </a:prstGeom>
              <a:noFill/>
              <a:ln w="12700">
                <a:solidFill>
                  <a:schemeClr val="tx1"/>
                </a:solidFill>
                <a:round/>
                <a:headEnd/>
                <a:tailEnd/>
              </a:ln>
            </p:spPr>
            <p:txBody>
              <a:bodyPr wrap="none" anchor="ctr"/>
              <a:lstStyle/>
              <a:p>
                <a:endParaRPr lang="ko-KR" altLang="en-US"/>
              </a:p>
            </p:txBody>
          </p:sp>
          <p:sp>
            <p:nvSpPr>
              <p:cNvPr id="11319" name="Line 46"/>
              <p:cNvSpPr>
                <a:spLocks noChangeShapeType="1"/>
              </p:cNvSpPr>
              <p:nvPr/>
            </p:nvSpPr>
            <p:spPr bwMode="auto">
              <a:xfrm flipH="1">
                <a:off x="3984" y="3264"/>
                <a:ext cx="240" cy="0"/>
              </a:xfrm>
              <a:prstGeom prst="line">
                <a:avLst/>
              </a:prstGeom>
              <a:noFill/>
              <a:ln w="12700">
                <a:solidFill>
                  <a:schemeClr val="tx1"/>
                </a:solidFill>
                <a:round/>
                <a:headEnd/>
                <a:tailEnd type="triangle" w="med" len="med"/>
              </a:ln>
            </p:spPr>
            <p:txBody>
              <a:bodyPr wrap="none" anchor="ctr"/>
              <a:lstStyle/>
              <a:p>
                <a:endParaRPr lang="ko-KR" altLang="en-US"/>
              </a:p>
            </p:txBody>
          </p:sp>
        </p:grpSp>
        <p:grpSp>
          <p:nvGrpSpPr>
            <p:cNvPr id="4" name="Group 48"/>
            <p:cNvGrpSpPr>
              <a:grpSpLocks/>
            </p:cNvGrpSpPr>
            <p:nvPr/>
          </p:nvGrpSpPr>
          <p:grpSpPr bwMode="auto">
            <a:xfrm rot="10800000" flipV="1">
              <a:off x="1056" y="2832"/>
              <a:ext cx="240" cy="432"/>
              <a:chOff x="3984" y="3264"/>
              <a:chExt cx="240" cy="432"/>
            </a:xfrm>
          </p:grpSpPr>
          <p:sp>
            <p:nvSpPr>
              <p:cNvPr id="11314" name="Line 49"/>
              <p:cNvSpPr>
                <a:spLocks noChangeShapeType="1"/>
              </p:cNvSpPr>
              <p:nvPr/>
            </p:nvSpPr>
            <p:spPr bwMode="auto">
              <a:xfrm>
                <a:off x="3984" y="3696"/>
                <a:ext cx="240" cy="0"/>
              </a:xfrm>
              <a:prstGeom prst="line">
                <a:avLst/>
              </a:prstGeom>
              <a:noFill/>
              <a:ln w="12700">
                <a:solidFill>
                  <a:schemeClr val="tx1"/>
                </a:solidFill>
                <a:round/>
                <a:headEnd/>
                <a:tailEnd/>
              </a:ln>
            </p:spPr>
            <p:txBody>
              <a:bodyPr wrap="none" anchor="ctr"/>
              <a:lstStyle/>
              <a:p>
                <a:endParaRPr lang="ko-KR" altLang="en-US"/>
              </a:p>
            </p:txBody>
          </p:sp>
          <p:sp>
            <p:nvSpPr>
              <p:cNvPr id="11315" name="Line 50"/>
              <p:cNvSpPr>
                <a:spLocks noChangeShapeType="1"/>
              </p:cNvSpPr>
              <p:nvPr/>
            </p:nvSpPr>
            <p:spPr bwMode="auto">
              <a:xfrm flipV="1">
                <a:off x="4224" y="3264"/>
                <a:ext cx="0" cy="432"/>
              </a:xfrm>
              <a:prstGeom prst="line">
                <a:avLst/>
              </a:prstGeom>
              <a:noFill/>
              <a:ln w="12700">
                <a:solidFill>
                  <a:schemeClr val="tx1"/>
                </a:solidFill>
                <a:round/>
                <a:headEnd/>
                <a:tailEnd/>
              </a:ln>
            </p:spPr>
            <p:txBody>
              <a:bodyPr wrap="none" anchor="ctr"/>
              <a:lstStyle/>
              <a:p>
                <a:endParaRPr lang="ko-KR" altLang="en-US"/>
              </a:p>
            </p:txBody>
          </p:sp>
          <p:sp>
            <p:nvSpPr>
              <p:cNvPr id="11316" name="Line 51"/>
              <p:cNvSpPr>
                <a:spLocks noChangeShapeType="1"/>
              </p:cNvSpPr>
              <p:nvPr/>
            </p:nvSpPr>
            <p:spPr bwMode="auto">
              <a:xfrm flipH="1">
                <a:off x="3984" y="3264"/>
                <a:ext cx="240" cy="0"/>
              </a:xfrm>
              <a:prstGeom prst="line">
                <a:avLst/>
              </a:prstGeom>
              <a:noFill/>
              <a:ln w="12700">
                <a:solidFill>
                  <a:schemeClr val="tx1"/>
                </a:solidFill>
                <a:round/>
                <a:headEnd/>
                <a:tailEnd type="triangle" w="med" len="med"/>
              </a:ln>
            </p:spPr>
            <p:txBody>
              <a:bodyPr wrap="none" anchor="ctr"/>
              <a:lstStyle/>
              <a:p>
                <a:endParaRPr lang="ko-KR" altLang="en-US"/>
              </a:p>
            </p:txBody>
          </p:sp>
        </p:grpSp>
        <p:sp>
          <p:nvSpPr>
            <p:cNvPr id="11313" name="Text Box 53"/>
            <p:cNvSpPr txBox="1">
              <a:spLocks noChangeArrowheads="1"/>
            </p:cNvSpPr>
            <p:nvPr/>
          </p:nvSpPr>
          <p:spPr bwMode="auto">
            <a:xfrm>
              <a:off x="144" y="2784"/>
              <a:ext cx="624" cy="520"/>
            </a:xfrm>
            <a:prstGeom prst="rect">
              <a:avLst/>
            </a:prstGeom>
            <a:noFill/>
            <a:ln w="12700">
              <a:noFill/>
              <a:miter lim="800000"/>
              <a:headEnd/>
              <a:tailEnd/>
            </a:ln>
          </p:spPr>
          <p:txBody>
            <a:bodyPr anchor="ctr">
              <a:spAutoFit/>
            </a:bodyPr>
            <a:lstStyle/>
            <a:p>
              <a:pPr eaLnBrk="0" hangingPunct="0">
                <a:lnSpc>
                  <a:spcPct val="100000"/>
                </a:lnSpc>
              </a:pPr>
              <a:r>
                <a:rPr lang="en-US" altLang="ko-KR" sz="1600">
                  <a:solidFill>
                    <a:schemeClr val="tx1"/>
                  </a:solidFill>
                  <a:ea typeface="굴림" charset="-127"/>
                </a:rPr>
                <a:t>Client / Server</a:t>
              </a:r>
            </a:p>
            <a:p>
              <a:pPr eaLnBrk="0" hangingPunct="0">
                <a:lnSpc>
                  <a:spcPct val="100000"/>
                </a:lnSpc>
              </a:pPr>
              <a:r>
                <a:rPr lang="en-US" altLang="ko-KR" sz="1600">
                  <a:solidFill>
                    <a:schemeClr val="tx1"/>
                  </a:solidFill>
                  <a:ea typeface="굴림" charset="-127"/>
                </a:rPr>
                <a:t>Session</a:t>
              </a:r>
            </a:p>
          </p:txBody>
        </p:sp>
      </p:grpSp>
      <p:sp>
        <p:nvSpPr>
          <p:cNvPr id="11267" name="Rectangle 2"/>
          <p:cNvSpPr>
            <a:spLocks noGrp="1" noChangeArrowheads="1"/>
          </p:cNvSpPr>
          <p:nvPr>
            <p:ph type="title"/>
          </p:nvPr>
        </p:nvSpPr>
        <p:spPr/>
        <p:txBody>
          <a:bodyPr/>
          <a:lstStyle/>
          <a:p>
            <a:pPr eaLnBrk="1" hangingPunct="1"/>
            <a:r>
              <a:rPr lang="en-US" altLang="ko-KR" smtClean="0">
                <a:ea typeface="굴림" charset="-127"/>
              </a:rPr>
              <a:t>Overview of the Sockets Interface</a:t>
            </a:r>
          </a:p>
        </p:txBody>
      </p:sp>
      <p:sp>
        <p:nvSpPr>
          <p:cNvPr id="11268" name="Text Box 4"/>
          <p:cNvSpPr txBox="1">
            <a:spLocks noChangeArrowheads="1"/>
          </p:cNvSpPr>
          <p:nvPr/>
        </p:nvSpPr>
        <p:spPr bwMode="auto">
          <a:xfrm>
            <a:off x="2438400" y="1235062"/>
            <a:ext cx="749300"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dirty="0">
                <a:solidFill>
                  <a:schemeClr val="tx1"/>
                </a:solidFill>
                <a:ea typeface="굴림" charset="-127"/>
              </a:rPr>
              <a:t>Client</a:t>
            </a:r>
          </a:p>
        </p:txBody>
      </p:sp>
      <p:sp>
        <p:nvSpPr>
          <p:cNvPr id="11269" name="Text Box 5"/>
          <p:cNvSpPr txBox="1">
            <a:spLocks noChangeArrowheads="1"/>
          </p:cNvSpPr>
          <p:nvPr/>
        </p:nvSpPr>
        <p:spPr bwMode="auto">
          <a:xfrm>
            <a:off x="5257800" y="1235062"/>
            <a:ext cx="815975"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dirty="0">
                <a:solidFill>
                  <a:schemeClr val="tx1"/>
                </a:solidFill>
                <a:ea typeface="굴림" charset="-127"/>
              </a:rPr>
              <a:t>Server</a:t>
            </a:r>
          </a:p>
        </p:txBody>
      </p:sp>
      <p:sp>
        <p:nvSpPr>
          <p:cNvPr id="11270" name="Line 6"/>
          <p:cNvSpPr>
            <a:spLocks noChangeShapeType="1"/>
          </p:cNvSpPr>
          <p:nvPr/>
        </p:nvSpPr>
        <p:spPr bwMode="auto">
          <a:xfrm>
            <a:off x="2819400" y="1981200"/>
            <a:ext cx="0" cy="16764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1" name="Line 10"/>
          <p:cNvSpPr>
            <a:spLocks noChangeShapeType="1"/>
          </p:cNvSpPr>
          <p:nvPr/>
        </p:nvSpPr>
        <p:spPr bwMode="auto">
          <a:xfrm>
            <a:off x="5638800" y="1920875"/>
            <a:ext cx="0" cy="3048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2" name="Line 11"/>
          <p:cNvSpPr>
            <a:spLocks noChangeShapeType="1"/>
          </p:cNvSpPr>
          <p:nvPr/>
        </p:nvSpPr>
        <p:spPr bwMode="auto">
          <a:xfrm>
            <a:off x="5638800" y="2606675"/>
            <a:ext cx="0" cy="3048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3" name="Line 12"/>
          <p:cNvSpPr>
            <a:spLocks noChangeShapeType="1"/>
          </p:cNvSpPr>
          <p:nvPr/>
        </p:nvSpPr>
        <p:spPr bwMode="auto">
          <a:xfrm>
            <a:off x="5638800" y="3292475"/>
            <a:ext cx="0" cy="30480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74" name="Line 17"/>
          <p:cNvSpPr>
            <a:spLocks noChangeShapeType="1"/>
          </p:cNvSpPr>
          <p:nvPr/>
        </p:nvSpPr>
        <p:spPr bwMode="auto">
          <a:xfrm flipV="1">
            <a:off x="3568824" y="3861048"/>
            <a:ext cx="1291208" cy="0"/>
          </a:xfrm>
          <a:prstGeom prst="line">
            <a:avLst/>
          </a:prstGeom>
          <a:noFill/>
          <a:ln w="12700">
            <a:solidFill>
              <a:schemeClr val="tx1"/>
            </a:solidFill>
            <a:prstDash val="dash"/>
            <a:round/>
            <a:headEnd/>
            <a:tailEnd type="triangle" w="med" len="med"/>
          </a:ln>
        </p:spPr>
        <p:txBody>
          <a:bodyPr wrap="none" anchor="ctr"/>
          <a:lstStyle/>
          <a:p>
            <a:endParaRPr lang="ko-KR" altLang="en-US"/>
          </a:p>
        </p:txBody>
      </p:sp>
      <p:sp>
        <p:nvSpPr>
          <p:cNvPr id="11275" name="Rectangle 21"/>
          <p:cNvSpPr>
            <a:spLocks noChangeArrowheads="1"/>
          </p:cNvSpPr>
          <p:nvPr/>
        </p:nvSpPr>
        <p:spPr bwMode="auto">
          <a:xfrm>
            <a:off x="2057400" y="1582738"/>
            <a:ext cx="15240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socket</a:t>
            </a:r>
          </a:p>
        </p:txBody>
      </p:sp>
      <p:sp>
        <p:nvSpPr>
          <p:cNvPr id="11276" name="Rectangle 22"/>
          <p:cNvSpPr>
            <a:spLocks noChangeArrowheads="1"/>
          </p:cNvSpPr>
          <p:nvPr/>
        </p:nvSpPr>
        <p:spPr bwMode="auto">
          <a:xfrm>
            <a:off x="4876800" y="1582738"/>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socket</a:t>
            </a:r>
          </a:p>
        </p:txBody>
      </p:sp>
      <p:sp>
        <p:nvSpPr>
          <p:cNvPr id="11277" name="Rectangle 23"/>
          <p:cNvSpPr>
            <a:spLocks noChangeArrowheads="1"/>
          </p:cNvSpPr>
          <p:nvPr/>
        </p:nvSpPr>
        <p:spPr bwMode="auto">
          <a:xfrm>
            <a:off x="4876800" y="2257425"/>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bind</a:t>
            </a:r>
          </a:p>
        </p:txBody>
      </p:sp>
      <p:sp>
        <p:nvSpPr>
          <p:cNvPr id="11278" name="Rectangle 24"/>
          <p:cNvSpPr>
            <a:spLocks noChangeArrowheads="1"/>
          </p:cNvSpPr>
          <p:nvPr/>
        </p:nvSpPr>
        <p:spPr bwMode="auto">
          <a:xfrm>
            <a:off x="4876800" y="2932113"/>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listen</a:t>
            </a:r>
          </a:p>
        </p:txBody>
      </p:sp>
      <p:grpSp>
        <p:nvGrpSpPr>
          <p:cNvPr id="5" name="Group 55"/>
          <p:cNvGrpSpPr>
            <a:grpSpLocks/>
          </p:cNvGrpSpPr>
          <p:nvPr/>
        </p:nvGrpSpPr>
        <p:grpSpPr bwMode="auto">
          <a:xfrm>
            <a:off x="2057400" y="3978275"/>
            <a:ext cx="4267200" cy="1392238"/>
            <a:chOff x="1296" y="2506"/>
            <a:chExt cx="2688" cy="877"/>
          </a:xfrm>
        </p:grpSpPr>
        <p:sp>
          <p:nvSpPr>
            <p:cNvPr id="11300" name="Line 7"/>
            <p:cNvSpPr>
              <a:spLocks noChangeShapeType="1"/>
            </p:cNvSpPr>
            <p:nvPr/>
          </p:nvSpPr>
          <p:spPr bwMode="auto">
            <a:xfrm>
              <a:off x="1776" y="2506"/>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1" name="Line 8"/>
            <p:cNvSpPr>
              <a:spLocks noChangeShapeType="1"/>
            </p:cNvSpPr>
            <p:nvPr/>
          </p:nvSpPr>
          <p:spPr bwMode="auto">
            <a:xfrm>
              <a:off x="1776" y="2938"/>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2" name="Line 13"/>
            <p:cNvSpPr>
              <a:spLocks noChangeShapeType="1"/>
            </p:cNvSpPr>
            <p:nvPr/>
          </p:nvSpPr>
          <p:spPr bwMode="auto">
            <a:xfrm>
              <a:off x="3552" y="2506"/>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3" name="Line 14"/>
            <p:cNvSpPr>
              <a:spLocks noChangeShapeType="1"/>
            </p:cNvSpPr>
            <p:nvPr/>
          </p:nvSpPr>
          <p:spPr bwMode="auto">
            <a:xfrm>
              <a:off x="3552" y="2938"/>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4" name="Line 19"/>
            <p:cNvSpPr>
              <a:spLocks noChangeShapeType="1"/>
            </p:cNvSpPr>
            <p:nvPr/>
          </p:nvSpPr>
          <p:spPr bwMode="auto">
            <a:xfrm flipV="1">
              <a:off x="2256" y="2832"/>
              <a:ext cx="816" cy="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5" name="Line 20"/>
            <p:cNvSpPr>
              <a:spLocks noChangeShapeType="1"/>
            </p:cNvSpPr>
            <p:nvPr/>
          </p:nvSpPr>
          <p:spPr bwMode="auto">
            <a:xfrm flipH="1">
              <a:off x="2256" y="3264"/>
              <a:ext cx="816" cy="0"/>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306" name="Rectangle 27"/>
            <p:cNvSpPr>
              <a:spLocks noChangeArrowheads="1"/>
            </p:cNvSpPr>
            <p:nvPr/>
          </p:nvSpPr>
          <p:spPr bwMode="auto">
            <a:xfrm>
              <a:off x="3072" y="2718"/>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read</a:t>
              </a:r>
            </a:p>
          </p:txBody>
        </p:sp>
        <p:sp>
          <p:nvSpPr>
            <p:cNvPr id="11307" name="Rectangle 28"/>
            <p:cNvSpPr>
              <a:spLocks noChangeArrowheads="1"/>
            </p:cNvSpPr>
            <p:nvPr/>
          </p:nvSpPr>
          <p:spPr bwMode="auto">
            <a:xfrm>
              <a:off x="3072" y="3143"/>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write</a:t>
              </a:r>
            </a:p>
          </p:txBody>
        </p:sp>
        <p:sp>
          <p:nvSpPr>
            <p:cNvPr id="11308" name="Rectangle 30"/>
            <p:cNvSpPr>
              <a:spLocks noChangeArrowheads="1"/>
            </p:cNvSpPr>
            <p:nvPr/>
          </p:nvSpPr>
          <p:spPr bwMode="auto">
            <a:xfrm>
              <a:off x="1296" y="3143"/>
              <a:ext cx="960"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read</a:t>
              </a:r>
            </a:p>
          </p:txBody>
        </p:sp>
        <p:sp>
          <p:nvSpPr>
            <p:cNvPr id="11309" name="Rectangle 32"/>
            <p:cNvSpPr>
              <a:spLocks noChangeArrowheads="1"/>
            </p:cNvSpPr>
            <p:nvPr/>
          </p:nvSpPr>
          <p:spPr bwMode="auto">
            <a:xfrm>
              <a:off x="1296" y="2718"/>
              <a:ext cx="960"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dirty="0">
                  <a:solidFill>
                    <a:schemeClr val="tx1"/>
                  </a:solidFill>
                  <a:latin typeface="Courier New" pitchFamily="49" charset="0"/>
                  <a:ea typeface="굴림" charset="-127"/>
                </a:rPr>
                <a:t>write</a:t>
              </a:r>
            </a:p>
          </p:txBody>
        </p:sp>
      </p:grpSp>
      <p:sp>
        <p:nvSpPr>
          <p:cNvPr id="11280" name="Text Box 34"/>
          <p:cNvSpPr txBox="1">
            <a:spLocks noChangeArrowheads="1"/>
          </p:cNvSpPr>
          <p:nvPr/>
        </p:nvSpPr>
        <p:spPr bwMode="auto">
          <a:xfrm>
            <a:off x="3563888" y="3280023"/>
            <a:ext cx="1300163" cy="581025"/>
          </a:xfrm>
          <a:prstGeom prst="rect">
            <a:avLst/>
          </a:prstGeom>
          <a:noFill/>
          <a:ln w="12700">
            <a:noFill/>
            <a:miter lim="800000"/>
            <a:headEnd/>
            <a:tailEnd/>
          </a:ln>
        </p:spPr>
        <p:txBody>
          <a:bodyPr wrap="square" anchor="ctr">
            <a:spAutoFit/>
          </a:bodyPr>
          <a:lstStyle/>
          <a:p>
            <a:pPr algn="ctr" eaLnBrk="0" hangingPunct="0">
              <a:lnSpc>
                <a:spcPct val="100000"/>
              </a:lnSpc>
            </a:pPr>
            <a:r>
              <a:rPr lang="en-US" altLang="ko-KR" sz="1600" dirty="0">
                <a:solidFill>
                  <a:schemeClr val="tx1"/>
                </a:solidFill>
                <a:ea typeface="굴림" charset="-127"/>
              </a:rPr>
              <a:t>Connection</a:t>
            </a:r>
          </a:p>
          <a:p>
            <a:pPr algn="ctr" eaLnBrk="0" hangingPunct="0">
              <a:lnSpc>
                <a:spcPct val="100000"/>
              </a:lnSpc>
            </a:pPr>
            <a:r>
              <a:rPr lang="en-US" altLang="ko-KR" sz="1600" dirty="0">
                <a:solidFill>
                  <a:schemeClr val="tx1"/>
                </a:solidFill>
                <a:ea typeface="굴림" charset="-127"/>
              </a:rPr>
              <a:t>request</a:t>
            </a:r>
          </a:p>
        </p:txBody>
      </p:sp>
      <p:grpSp>
        <p:nvGrpSpPr>
          <p:cNvPr id="6" name="Group 56"/>
          <p:cNvGrpSpPr>
            <a:grpSpLocks/>
          </p:cNvGrpSpPr>
          <p:nvPr/>
        </p:nvGrpSpPr>
        <p:grpSpPr bwMode="auto">
          <a:xfrm>
            <a:off x="2057400" y="3810000"/>
            <a:ext cx="5105400" cy="2911475"/>
            <a:chOff x="1296" y="2400"/>
            <a:chExt cx="3216" cy="1834"/>
          </a:xfrm>
        </p:grpSpPr>
        <p:sp>
          <p:nvSpPr>
            <p:cNvPr id="11289" name="Line 9"/>
            <p:cNvSpPr>
              <a:spLocks noChangeShapeType="1"/>
            </p:cNvSpPr>
            <p:nvPr/>
          </p:nvSpPr>
          <p:spPr bwMode="auto">
            <a:xfrm>
              <a:off x="1776" y="3370"/>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90" name="Line 15"/>
            <p:cNvSpPr>
              <a:spLocks noChangeShapeType="1"/>
            </p:cNvSpPr>
            <p:nvPr/>
          </p:nvSpPr>
          <p:spPr bwMode="auto">
            <a:xfrm>
              <a:off x="3552" y="3370"/>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91" name="Line 16"/>
            <p:cNvSpPr>
              <a:spLocks noChangeShapeType="1"/>
            </p:cNvSpPr>
            <p:nvPr/>
          </p:nvSpPr>
          <p:spPr bwMode="auto">
            <a:xfrm>
              <a:off x="3552" y="3802"/>
              <a:ext cx="0" cy="192"/>
            </a:xfrm>
            <a:prstGeom prst="line">
              <a:avLst/>
            </a:prstGeom>
            <a:noFill/>
            <a:ln w="12700">
              <a:solidFill>
                <a:schemeClr val="tx1"/>
              </a:solidFill>
              <a:round/>
              <a:headEnd/>
              <a:tailEnd type="triangle" w="med" len="med"/>
            </a:ln>
          </p:spPr>
          <p:txBody>
            <a:bodyPr wrap="none" anchor="ctr"/>
            <a:lstStyle/>
            <a:p>
              <a:endParaRPr lang="ko-KR" altLang="en-US"/>
            </a:p>
          </p:txBody>
        </p:sp>
        <p:sp>
          <p:nvSpPr>
            <p:cNvPr id="11292" name="Line 18"/>
            <p:cNvSpPr>
              <a:spLocks noChangeShapeType="1"/>
            </p:cNvSpPr>
            <p:nvPr/>
          </p:nvSpPr>
          <p:spPr bwMode="auto">
            <a:xfrm flipV="1">
              <a:off x="1920" y="3696"/>
              <a:ext cx="1152" cy="0"/>
            </a:xfrm>
            <a:prstGeom prst="line">
              <a:avLst/>
            </a:prstGeom>
            <a:noFill/>
            <a:ln w="12700">
              <a:solidFill>
                <a:schemeClr val="tx1"/>
              </a:solidFill>
              <a:prstDash val="dash"/>
              <a:round/>
              <a:headEnd/>
              <a:tailEnd type="triangle" w="med" len="med"/>
            </a:ln>
          </p:spPr>
          <p:txBody>
            <a:bodyPr wrap="none" anchor="ctr"/>
            <a:lstStyle/>
            <a:p>
              <a:endParaRPr lang="ko-KR" altLang="en-US"/>
            </a:p>
          </p:txBody>
        </p:sp>
        <p:sp>
          <p:nvSpPr>
            <p:cNvPr id="11293" name="Rectangle 26"/>
            <p:cNvSpPr>
              <a:spLocks noChangeArrowheads="1"/>
            </p:cNvSpPr>
            <p:nvPr/>
          </p:nvSpPr>
          <p:spPr bwMode="auto">
            <a:xfrm>
              <a:off x="3072" y="3568"/>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read</a:t>
              </a:r>
            </a:p>
          </p:txBody>
        </p:sp>
        <p:sp>
          <p:nvSpPr>
            <p:cNvPr id="11294" name="Rectangle 29"/>
            <p:cNvSpPr>
              <a:spLocks noChangeArrowheads="1"/>
            </p:cNvSpPr>
            <p:nvPr/>
          </p:nvSpPr>
          <p:spPr bwMode="auto">
            <a:xfrm>
              <a:off x="3072" y="3994"/>
              <a:ext cx="912"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close</a:t>
              </a:r>
            </a:p>
          </p:txBody>
        </p:sp>
        <p:sp>
          <p:nvSpPr>
            <p:cNvPr id="11295" name="Rectangle 33"/>
            <p:cNvSpPr>
              <a:spLocks noChangeArrowheads="1"/>
            </p:cNvSpPr>
            <p:nvPr/>
          </p:nvSpPr>
          <p:spPr bwMode="auto">
            <a:xfrm>
              <a:off x="1296" y="3569"/>
              <a:ext cx="960" cy="24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close</a:t>
              </a:r>
            </a:p>
          </p:txBody>
        </p:sp>
        <p:sp>
          <p:nvSpPr>
            <p:cNvPr id="11296" name="Text Box 35"/>
            <p:cNvSpPr txBox="1">
              <a:spLocks noChangeArrowheads="1"/>
            </p:cNvSpPr>
            <p:nvPr/>
          </p:nvSpPr>
          <p:spPr bwMode="auto">
            <a:xfrm>
              <a:off x="2496" y="3524"/>
              <a:ext cx="346" cy="192"/>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400">
                  <a:solidFill>
                    <a:schemeClr val="tx1"/>
                  </a:solidFill>
                  <a:ea typeface="굴림" charset="-127"/>
                </a:rPr>
                <a:t>EOF</a:t>
              </a:r>
            </a:p>
          </p:txBody>
        </p:sp>
        <p:sp>
          <p:nvSpPr>
            <p:cNvPr id="11297" name="Line 36"/>
            <p:cNvSpPr>
              <a:spLocks noChangeShapeType="1"/>
            </p:cNvSpPr>
            <p:nvPr/>
          </p:nvSpPr>
          <p:spPr bwMode="auto">
            <a:xfrm>
              <a:off x="3984" y="4128"/>
              <a:ext cx="528" cy="0"/>
            </a:xfrm>
            <a:prstGeom prst="line">
              <a:avLst/>
            </a:prstGeom>
            <a:noFill/>
            <a:ln w="12700">
              <a:solidFill>
                <a:schemeClr val="tx1"/>
              </a:solidFill>
              <a:round/>
              <a:headEnd/>
              <a:tailEnd/>
            </a:ln>
          </p:spPr>
          <p:txBody>
            <a:bodyPr wrap="none" anchor="ctr"/>
            <a:lstStyle/>
            <a:p>
              <a:endParaRPr lang="ko-KR" altLang="en-US"/>
            </a:p>
          </p:txBody>
        </p:sp>
        <p:sp>
          <p:nvSpPr>
            <p:cNvPr id="11298" name="Line 37"/>
            <p:cNvSpPr>
              <a:spLocks noChangeShapeType="1"/>
            </p:cNvSpPr>
            <p:nvPr/>
          </p:nvSpPr>
          <p:spPr bwMode="auto">
            <a:xfrm flipV="1">
              <a:off x="4512" y="2400"/>
              <a:ext cx="0" cy="1728"/>
            </a:xfrm>
            <a:prstGeom prst="line">
              <a:avLst/>
            </a:prstGeom>
            <a:noFill/>
            <a:ln w="12700">
              <a:solidFill>
                <a:schemeClr val="tx1"/>
              </a:solidFill>
              <a:round/>
              <a:headEnd/>
              <a:tailEnd/>
            </a:ln>
          </p:spPr>
          <p:txBody>
            <a:bodyPr wrap="none" anchor="ctr"/>
            <a:lstStyle/>
            <a:p>
              <a:endParaRPr lang="ko-KR" altLang="en-US"/>
            </a:p>
          </p:txBody>
        </p:sp>
        <p:sp>
          <p:nvSpPr>
            <p:cNvPr id="11299" name="Line 38"/>
            <p:cNvSpPr>
              <a:spLocks noChangeShapeType="1"/>
            </p:cNvSpPr>
            <p:nvPr/>
          </p:nvSpPr>
          <p:spPr bwMode="auto">
            <a:xfrm flipH="1">
              <a:off x="3984" y="2400"/>
              <a:ext cx="528" cy="0"/>
            </a:xfrm>
            <a:prstGeom prst="line">
              <a:avLst/>
            </a:prstGeom>
            <a:noFill/>
            <a:ln w="12700">
              <a:solidFill>
                <a:schemeClr val="tx1"/>
              </a:solidFill>
              <a:round/>
              <a:headEnd/>
              <a:tailEnd type="triangle" w="med" len="med"/>
            </a:ln>
          </p:spPr>
          <p:txBody>
            <a:bodyPr wrap="none" anchor="ctr"/>
            <a:lstStyle/>
            <a:p>
              <a:endParaRPr lang="ko-KR" altLang="en-US"/>
            </a:p>
          </p:txBody>
        </p:sp>
      </p:grpSp>
      <p:sp>
        <p:nvSpPr>
          <p:cNvPr id="11282" name="Text Box 39"/>
          <p:cNvSpPr txBox="1">
            <a:spLocks noChangeArrowheads="1"/>
          </p:cNvSpPr>
          <p:nvPr/>
        </p:nvSpPr>
        <p:spPr bwMode="auto">
          <a:xfrm>
            <a:off x="7197725" y="4584700"/>
            <a:ext cx="1870075" cy="825500"/>
          </a:xfrm>
          <a:prstGeom prst="rect">
            <a:avLst/>
          </a:prstGeom>
          <a:noFill/>
          <a:ln w="12700">
            <a:noFill/>
            <a:miter lim="800000"/>
            <a:headEnd/>
            <a:tailEnd/>
          </a:ln>
        </p:spPr>
        <p:txBody>
          <a:bodyPr wrap="none" anchor="ctr">
            <a:spAutoFit/>
          </a:bodyPr>
          <a:lstStyle/>
          <a:p>
            <a:pPr eaLnBrk="0" hangingPunct="0">
              <a:lnSpc>
                <a:spcPct val="100000"/>
              </a:lnSpc>
            </a:pPr>
            <a:r>
              <a:rPr lang="en-US" altLang="ko-KR" sz="1600" dirty="0">
                <a:solidFill>
                  <a:schemeClr val="tx1"/>
                </a:solidFill>
                <a:ea typeface="굴림" charset="-127"/>
              </a:rPr>
              <a:t>Await connection</a:t>
            </a:r>
          </a:p>
          <a:p>
            <a:pPr eaLnBrk="0" hangingPunct="0">
              <a:lnSpc>
                <a:spcPct val="100000"/>
              </a:lnSpc>
            </a:pPr>
            <a:r>
              <a:rPr lang="en-US" altLang="ko-KR" sz="1600" dirty="0">
                <a:solidFill>
                  <a:schemeClr val="tx1"/>
                </a:solidFill>
                <a:ea typeface="굴림" charset="-127"/>
              </a:rPr>
              <a:t>request from</a:t>
            </a:r>
          </a:p>
          <a:p>
            <a:pPr eaLnBrk="0" hangingPunct="0">
              <a:lnSpc>
                <a:spcPct val="100000"/>
              </a:lnSpc>
            </a:pPr>
            <a:r>
              <a:rPr lang="en-US" altLang="ko-KR" sz="1600" dirty="0">
                <a:solidFill>
                  <a:schemeClr val="tx1"/>
                </a:solidFill>
                <a:ea typeface="굴림" charset="-127"/>
              </a:rPr>
              <a:t>next client</a:t>
            </a:r>
          </a:p>
        </p:txBody>
      </p:sp>
      <p:sp>
        <p:nvSpPr>
          <p:cNvPr id="11283" name="AutoShape 40"/>
          <p:cNvSpPr>
            <a:spLocks/>
          </p:cNvSpPr>
          <p:nvPr/>
        </p:nvSpPr>
        <p:spPr bwMode="auto">
          <a:xfrm>
            <a:off x="6477000" y="1600200"/>
            <a:ext cx="152400" cy="1752600"/>
          </a:xfrm>
          <a:prstGeom prst="rightBrace">
            <a:avLst>
              <a:gd name="adj1" fmla="val 95833"/>
              <a:gd name="adj2" fmla="val 50000"/>
            </a:avLst>
          </a:prstGeom>
          <a:noFill/>
          <a:ln w="12700">
            <a:solidFill>
              <a:schemeClr val="tx1"/>
            </a:solidFill>
            <a:round/>
            <a:headEnd/>
            <a:tailEnd/>
          </a:ln>
        </p:spPr>
        <p:txBody>
          <a:bodyPr wrap="none" anchor="ctr"/>
          <a:lstStyle/>
          <a:p>
            <a:endParaRPr lang="ko-KR" altLang="en-US">
              <a:ea typeface="굴림" charset="-127"/>
            </a:endParaRPr>
          </a:p>
        </p:txBody>
      </p:sp>
      <p:sp>
        <p:nvSpPr>
          <p:cNvPr id="11284" name="Text Box 41"/>
          <p:cNvSpPr txBox="1">
            <a:spLocks noChangeArrowheads="1"/>
          </p:cNvSpPr>
          <p:nvPr/>
        </p:nvSpPr>
        <p:spPr bwMode="auto">
          <a:xfrm>
            <a:off x="6629400" y="2286000"/>
            <a:ext cx="1773238"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dirty="0" err="1">
                <a:solidFill>
                  <a:schemeClr val="tx1"/>
                </a:solidFill>
                <a:latin typeface="Courier New" pitchFamily="49" charset="0"/>
                <a:ea typeface="굴림" charset="-127"/>
              </a:rPr>
              <a:t>open_listenfd</a:t>
            </a:r>
            <a:endParaRPr lang="en-US" altLang="ko-KR" sz="1600" dirty="0">
              <a:solidFill>
                <a:schemeClr val="tx1"/>
              </a:solidFill>
              <a:latin typeface="Courier New" pitchFamily="49" charset="0"/>
              <a:ea typeface="굴림" charset="-127"/>
            </a:endParaRPr>
          </a:p>
        </p:txBody>
      </p:sp>
      <p:sp>
        <p:nvSpPr>
          <p:cNvPr id="11285" name="AutoShape 42"/>
          <p:cNvSpPr>
            <a:spLocks/>
          </p:cNvSpPr>
          <p:nvPr/>
        </p:nvSpPr>
        <p:spPr bwMode="auto">
          <a:xfrm>
            <a:off x="1752600" y="1600200"/>
            <a:ext cx="152400" cy="2438400"/>
          </a:xfrm>
          <a:prstGeom prst="leftBrace">
            <a:avLst>
              <a:gd name="adj1" fmla="val 133333"/>
              <a:gd name="adj2" fmla="val 50000"/>
            </a:avLst>
          </a:prstGeom>
          <a:noFill/>
          <a:ln w="12700">
            <a:solidFill>
              <a:schemeClr val="tx1"/>
            </a:solidFill>
            <a:round/>
            <a:headEnd/>
            <a:tailEnd/>
          </a:ln>
        </p:spPr>
        <p:txBody>
          <a:bodyPr wrap="none" anchor="ctr"/>
          <a:lstStyle/>
          <a:p>
            <a:endParaRPr lang="ko-KR" altLang="en-US">
              <a:ea typeface="굴림" charset="-127"/>
            </a:endParaRPr>
          </a:p>
        </p:txBody>
      </p:sp>
      <p:sp>
        <p:nvSpPr>
          <p:cNvPr id="11286" name="Text Box 43"/>
          <p:cNvSpPr txBox="1">
            <a:spLocks noChangeArrowheads="1"/>
          </p:cNvSpPr>
          <p:nvPr/>
        </p:nvSpPr>
        <p:spPr bwMode="auto">
          <a:xfrm>
            <a:off x="0" y="2635250"/>
            <a:ext cx="1773238" cy="336550"/>
          </a:xfrm>
          <a:prstGeom prst="rect">
            <a:avLst/>
          </a:prstGeom>
          <a:noFill/>
          <a:ln w="12700">
            <a:noFill/>
            <a:miter lim="800000"/>
            <a:headEnd/>
            <a:tailEnd/>
          </a:ln>
        </p:spPr>
        <p:txBody>
          <a:bodyPr wrap="none" anchor="ctr">
            <a:spAutoFit/>
          </a:bodyPr>
          <a:lstStyle/>
          <a:p>
            <a:pPr algn="ctr" eaLnBrk="0" hangingPunct="0">
              <a:lnSpc>
                <a:spcPct val="100000"/>
              </a:lnSpc>
            </a:pPr>
            <a:r>
              <a:rPr lang="en-US" altLang="ko-KR" sz="1600">
                <a:solidFill>
                  <a:schemeClr val="tx1"/>
                </a:solidFill>
                <a:latin typeface="Courier New" pitchFamily="49" charset="0"/>
                <a:ea typeface="굴림" charset="-127"/>
              </a:rPr>
              <a:t>open_clientfd</a:t>
            </a:r>
          </a:p>
        </p:txBody>
      </p:sp>
      <p:sp>
        <p:nvSpPr>
          <p:cNvPr id="11287" name="Rectangle 25"/>
          <p:cNvSpPr>
            <a:spLocks noChangeArrowheads="1"/>
          </p:cNvSpPr>
          <p:nvPr/>
        </p:nvSpPr>
        <p:spPr bwMode="auto">
          <a:xfrm>
            <a:off x="4876800" y="3640138"/>
            <a:ext cx="14478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accept</a:t>
            </a:r>
          </a:p>
        </p:txBody>
      </p:sp>
      <p:sp>
        <p:nvSpPr>
          <p:cNvPr id="11288" name="Rectangle 31"/>
          <p:cNvSpPr>
            <a:spLocks noChangeArrowheads="1"/>
          </p:cNvSpPr>
          <p:nvPr/>
        </p:nvSpPr>
        <p:spPr bwMode="auto">
          <a:xfrm>
            <a:off x="2057400" y="3640138"/>
            <a:ext cx="1524000" cy="381000"/>
          </a:xfrm>
          <a:prstGeom prst="rect">
            <a:avLst/>
          </a:prstGeom>
          <a:solidFill>
            <a:srgbClr val="CCFFFF"/>
          </a:solidFill>
          <a:ln w="12700">
            <a:solidFill>
              <a:schemeClr val="tx1"/>
            </a:solidFill>
            <a:miter lim="800000"/>
            <a:headEnd/>
            <a:tailEnd/>
          </a:ln>
        </p:spPr>
        <p:txBody>
          <a:bodyPr wrap="none" anchor="ctr"/>
          <a:lstStyle/>
          <a:p>
            <a:pPr algn="ctr" eaLnBrk="0" hangingPunct="0">
              <a:lnSpc>
                <a:spcPct val="100000"/>
              </a:lnSpc>
            </a:pPr>
            <a:r>
              <a:rPr lang="en-US" altLang="ko-KR" sz="1400">
                <a:solidFill>
                  <a:schemeClr val="tx1"/>
                </a:solidFill>
                <a:latin typeface="Courier New" pitchFamily="49" charset="0"/>
                <a:ea typeface="굴림" charset="-127"/>
              </a:rPr>
              <a:t>connect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2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2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1271" grpId="0" animBg="1"/>
      <p:bldP spid="11272" grpId="0" animBg="1"/>
      <p:bldP spid="11273" grpId="0" animBg="1"/>
      <p:bldP spid="11274" grpId="0" animBg="1"/>
      <p:bldP spid="11275" grpId="0" animBg="1"/>
      <p:bldP spid="11276" grpId="0" animBg="1"/>
      <p:bldP spid="11277" grpId="0" animBg="1"/>
      <p:bldP spid="11278" grpId="0" animBg="1"/>
      <p:bldP spid="11280" grpId="0"/>
      <p:bldP spid="11282" grpId="0"/>
      <p:bldP spid="11283" grpId="0" animBg="1"/>
      <p:bldP spid="11284" grpId="0"/>
      <p:bldP spid="11285" grpId="0" animBg="1"/>
      <p:bldP spid="11286" grpId="0"/>
      <p:bldP spid="11287" grpId="0" animBg="1"/>
      <p:bldP spid="112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a:ea typeface="굴림" charset="-127"/>
              </a:rPr>
              <a:t>Example - generic TCP client</a:t>
            </a:r>
          </a:p>
        </p:txBody>
      </p:sp>
      <p:sp>
        <p:nvSpPr>
          <p:cNvPr id="66563" name="Rectangle 3"/>
          <p:cNvSpPr>
            <a:spLocks noGrp="1" noChangeArrowheads="1"/>
          </p:cNvSpPr>
          <p:nvPr>
            <p:ph type="body" idx="1"/>
          </p:nvPr>
        </p:nvSpPr>
        <p:spPr/>
        <p:txBody>
          <a:bodyPr/>
          <a:lstStyle/>
          <a:p>
            <a:r>
              <a:rPr lang="en-US" altLang="ko-KR" dirty="0">
                <a:ea typeface="굴림" charset="-127"/>
              </a:rPr>
              <a:t>Input from standard input should be sent to a TCP socket</a:t>
            </a:r>
            <a:r>
              <a:rPr lang="en-US" altLang="ko-KR" dirty="0" smtClean="0">
                <a:ea typeface="굴림" charset="-127"/>
              </a:rPr>
              <a:t>.</a:t>
            </a:r>
          </a:p>
          <a:p>
            <a:endParaRPr lang="en-US" altLang="ko-KR" dirty="0">
              <a:ea typeface="굴림" charset="-127"/>
            </a:endParaRPr>
          </a:p>
          <a:p>
            <a:r>
              <a:rPr lang="en-US" altLang="ko-KR" dirty="0">
                <a:ea typeface="굴림" charset="-127"/>
              </a:rPr>
              <a:t>Input from a TCP socket should be sent to standard output.</a:t>
            </a:r>
          </a:p>
          <a:p>
            <a:endParaRPr lang="en-US" altLang="ko-KR" dirty="0">
              <a:ea typeface="굴림" charset="-127"/>
            </a:endParaRPr>
          </a:p>
          <a:p>
            <a:r>
              <a:rPr lang="en-US" altLang="ko-KR" dirty="0">
                <a:ea typeface="굴림" charset="-127"/>
              </a:rPr>
              <a:t>How do we know when to check for input from each source?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ko-KR">
                <a:ea typeface="굴림" charset="-127"/>
              </a:rPr>
              <a:t>Generic TCP Client</a:t>
            </a:r>
          </a:p>
        </p:txBody>
      </p:sp>
      <p:sp>
        <p:nvSpPr>
          <p:cNvPr id="67588" name="Rectangle 4"/>
          <p:cNvSpPr>
            <a:spLocks noChangeArrowheads="1"/>
          </p:cNvSpPr>
          <p:nvPr/>
        </p:nvSpPr>
        <p:spPr bwMode="auto">
          <a:xfrm>
            <a:off x="3048000" y="2819400"/>
            <a:ext cx="2286000" cy="2362200"/>
          </a:xfrm>
          <a:prstGeom prst="rect">
            <a:avLst/>
          </a:prstGeom>
          <a:solidFill>
            <a:schemeClr val="accent1"/>
          </a:solidFill>
          <a:ln w="57150">
            <a:solidFill>
              <a:srgbClr val="000000"/>
            </a:solidFill>
            <a:miter lim="800000"/>
            <a:headEnd/>
            <a:tailEnd/>
          </a:ln>
          <a:effectLst/>
        </p:spPr>
        <p:txBody>
          <a:bodyPr wrap="none" anchor="ctr"/>
          <a:lstStyle/>
          <a:p>
            <a:pPr algn="ctr"/>
            <a:endParaRPr lang="ko-KR" altLang="ko-KR">
              <a:solidFill>
                <a:srgbClr val="000000"/>
              </a:solidFill>
            </a:endParaRPr>
          </a:p>
        </p:txBody>
      </p:sp>
      <p:sp>
        <p:nvSpPr>
          <p:cNvPr id="67592" name="Line 8"/>
          <p:cNvSpPr>
            <a:spLocks noChangeShapeType="1"/>
          </p:cNvSpPr>
          <p:nvPr/>
        </p:nvSpPr>
        <p:spPr bwMode="auto">
          <a:xfrm flipH="1">
            <a:off x="5334000" y="3276600"/>
            <a:ext cx="1524000" cy="381000"/>
          </a:xfrm>
          <a:prstGeom prst="line">
            <a:avLst/>
          </a:prstGeom>
          <a:noFill/>
          <a:ln w="57150">
            <a:solidFill>
              <a:schemeClr val="tx1"/>
            </a:solidFill>
            <a:round/>
            <a:headEnd/>
            <a:tailEnd type="triangle" w="med" len="med"/>
          </a:ln>
          <a:effectLst/>
        </p:spPr>
        <p:txBody>
          <a:bodyPr wrap="none" anchor="ctr"/>
          <a:lstStyle/>
          <a:p>
            <a:endParaRPr lang="ko-KR" altLang="en-US"/>
          </a:p>
        </p:txBody>
      </p:sp>
      <p:sp>
        <p:nvSpPr>
          <p:cNvPr id="67593" name="Line 9"/>
          <p:cNvSpPr>
            <a:spLocks noChangeShapeType="1"/>
          </p:cNvSpPr>
          <p:nvPr/>
        </p:nvSpPr>
        <p:spPr bwMode="auto">
          <a:xfrm>
            <a:off x="5410200" y="4191000"/>
            <a:ext cx="1524000" cy="381000"/>
          </a:xfrm>
          <a:prstGeom prst="line">
            <a:avLst/>
          </a:prstGeom>
          <a:noFill/>
          <a:ln w="57150">
            <a:solidFill>
              <a:schemeClr val="tx1"/>
            </a:solidFill>
            <a:round/>
            <a:headEnd/>
            <a:tailEnd type="triangle" w="med" len="med"/>
          </a:ln>
          <a:effectLst/>
        </p:spPr>
        <p:txBody>
          <a:bodyPr wrap="none" anchor="ctr"/>
          <a:lstStyle/>
          <a:p>
            <a:endParaRPr lang="ko-KR" altLang="en-US"/>
          </a:p>
        </p:txBody>
      </p:sp>
      <p:grpSp>
        <p:nvGrpSpPr>
          <p:cNvPr id="2" name="Group 11"/>
          <p:cNvGrpSpPr>
            <a:grpSpLocks/>
          </p:cNvGrpSpPr>
          <p:nvPr/>
        </p:nvGrpSpPr>
        <p:grpSpPr bwMode="auto">
          <a:xfrm>
            <a:off x="1524000" y="3124200"/>
            <a:ext cx="1524000" cy="1447800"/>
            <a:chOff x="960" y="1968"/>
            <a:chExt cx="960" cy="912"/>
          </a:xfrm>
        </p:grpSpPr>
        <p:sp>
          <p:nvSpPr>
            <p:cNvPr id="67589" name="Line 5"/>
            <p:cNvSpPr>
              <a:spLocks noChangeShapeType="1"/>
            </p:cNvSpPr>
            <p:nvPr/>
          </p:nvSpPr>
          <p:spPr bwMode="auto">
            <a:xfrm>
              <a:off x="960" y="1968"/>
              <a:ext cx="960" cy="240"/>
            </a:xfrm>
            <a:prstGeom prst="line">
              <a:avLst/>
            </a:prstGeom>
            <a:noFill/>
            <a:ln w="57150">
              <a:solidFill>
                <a:schemeClr val="tx1"/>
              </a:solidFill>
              <a:round/>
              <a:headEnd/>
              <a:tailEnd type="triangle" w="med" len="med"/>
            </a:ln>
            <a:effectLst/>
          </p:spPr>
          <p:txBody>
            <a:bodyPr wrap="none" anchor="ctr"/>
            <a:lstStyle/>
            <a:p>
              <a:endParaRPr lang="ko-KR" altLang="en-US"/>
            </a:p>
          </p:txBody>
        </p:sp>
        <p:sp>
          <p:nvSpPr>
            <p:cNvPr id="67591" name="Line 7"/>
            <p:cNvSpPr>
              <a:spLocks noChangeShapeType="1"/>
            </p:cNvSpPr>
            <p:nvPr/>
          </p:nvSpPr>
          <p:spPr bwMode="auto">
            <a:xfrm flipH="1">
              <a:off x="960" y="2640"/>
              <a:ext cx="960" cy="240"/>
            </a:xfrm>
            <a:prstGeom prst="line">
              <a:avLst/>
            </a:prstGeom>
            <a:noFill/>
            <a:ln w="57150">
              <a:solidFill>
                <a:schemeClr val="tx1"/>
              </a:solidFill>
              <a:round/>
              <a:headEnd/>
              <a:tailEnd type="triangle" w="med" len="med"/>
            </a:ln>
            <a:effectLst/>
          </p:spPr>
          <p:txBody>
            <a:bodyPr wrap="none" anchor="ctr"/>
            <a:lstStyle/>
            <a:p>
              <a:endParaRPr lang="ko-KR" altLang="en-US"/>
            </a:p>
          </p:txBody>
        </p:sp>
      </p:grpSp>
      <p:sp>
        <p:nvSpPr>
          <p:cNvPr id="67598" name="Text Box 14"/>
          <p:cNvSpPr txBox="1">
            <a:spLocks noChangeArrowheads="1"/>
          </p:cNvSpPr>
          <p:nvPr/>
        </p:nvSpPr>
        <p:spPr bwMode="auto">
          <a:xfrm>
            <a:off x="7086600" y="2895600"/>
            <a:ext cx="1098550" cy="457200"/>
          </a:xfrm>
          <a:prstGeom prst="rect">
            <a:avLst/>
          </a:prstGeom>
          <a:noFill/>
          <a:ln w="12700">
            <a:noFill/>
            <a:miter lim="800000"/>
            <a:headEnd/>
            <a:tailEnd/>
          </a:ln>
          <a:effectLst/>
        </p:spPr>
        <p:txBody>
          <a:bodyPr wrap="none">
            <a:spAutoFit/>
          </a:bodyPr>
          <a:lstStyle/>
          <a:p>
            <a:r>
              <a:rPr lang="en-US" altLang="ko-KR" b="1">
                <a:latin typeface="Helvetica" pitchFamily="34" charset="0"/>
                <a:ea typeface="굴림" charset="-127"/>
              </a:rPr>
              <a:t>STDIN</a:t>
            </a:r>
          </a:p>
        </p:txBody>
      </p:sp>
      <p:sp>
        <p:nvSpPr>
          <p:cNvPr id="67599" name="Text Box 15"/>
          <p:cNvSpPr txBox="1">
            <a:spLocks noChangeArrowheads="1"/>
          </p:cNvSpPr>
          <p:nvPr/>
        </p:nvSpPr>
        <p:spPr bwMode="auto">
          <a:xfrm>
            <a:off x="7162800" y="4343400"/>
            <a:ext cx="1436688" cy="457200"/>
          </a:xfrm>
          <a:prstGeom prst="rect">
            <a:avLst/>
          </a:prstGeom>
          <a:noFill/>
          <a:ln w="12700">
            <a:noFill/>
            <a:miter lim="800000"/>
            <a:headEnd/>
            <a:tailEnd/>
          </a:ln>
          <a:effectLst/>
        </p:spPr>
        <p:txBody>
          <a:bodyPr wrap="none">
            <a:spAutoFit/>
          </a:bodyPr>
          <a:lstStyle/>
          <a:p>
            <a:r>
              <a:rPr lang="en-US" altLang="ko-KR" b="1">
                <a:latin typeface="Helvetica" pitchFamily="34" charset="0"/>
                <a:ea typeface="굴림" charset="-127"/>
              </a:rPr>
              <a:t>STDOUT</a:t>
            </a:r>
          </a:p>
        </p:txBody>
      </p:sp>
      <p:sp>
        <p:nvSpPr>
          <p:cNvPr id="67600" name="Line 16"/>
          <p:cNvSpPr>
            <a:spLocks noChangeShapeType="1"/>
          </p:cNvSpPr>
          <p:nvPr/>
        </p:nvSpPr>
        <p:spPr bwMode="auto">
          <a:xfrm>
            <a:off x="3048000" y="3505200"/>
            <a:ext cx="2362200" cy="685800"/>
          </a:xfrm>
          <a:prstGeom prst="line">
            <a:avLst/>
          </a:prstGeom>
          <a:noFill/>
          <a:ln w="57150">
            <a:solidFill>
              <a:schemeClr val="tx1"/>
            </a:solidFill>
            <a:prstDash val="dash"/>
            <a:round/>
            <a:headEnd/>
            <a:tailEnd/>
          </a:ln>
          <a:effectLst/>
        </p:spPr>
        <p:txBody>
          <a:bodyPr wrap="none" anchor="ctr"/>
          <a:lstStyle/>
          <a:p>
            <a:endParaRPr lang="ko-KR" altLang="en-US"/>
          </a:p>
        </p:txBody>
      </p:sp>
      <p:sp>
        <p:nvSpPr>
          <p:cNvPr id="67601" name="Line 17"/>
          <p:cNvSpPr>
            <a:spLocks noChangeShapeType="1"/>
          </p:cNvSpPr>
          <p:nvPr/>
        </p:nvSpPr>
        <p:spPr bwMode="auto">
          <a:xfrm flipH="1">
            <a:off x="3048000" y="3657600"/>
            <a:ext cx="2286000" cy="533400"/>
          </a:xfrm>
          <a:prstGeom prst="line">
            <a:avLst/>
          </a:prstGeom>
          <a:noFill/>
          <a:ln w="57150">
            <a:solidFill>
              <a:schemeClr val="tx1"/>
            </a:solidFill>
            <a:prstDash val="dash"/>
            <a:round/>
            <a:headEnd/>
            <a:tailEnd/>
          </a:ln>
          <a:effectLst/>
        </p:spPr>
        <p:txBody>
          <a:bodyPr wrap="none" anchor="ctr"/>
          <a:lstStyle/>
          <a:p>
            <a:endParaRPr lang="ko-KR" altLang="en-US"/>
          </a:p>
        </p:txBody>
      </p:sp>
      <p:sp>
        <p:nvSpPr>
          <p:cNvPr id="67602" name="Text Box 18"/>
          <p:cNvSpPr txBox="1">
            <a:spLocks noChangeArrowheads="1"/>
          </p:cNvSpPr>
          <p:nvPr/>
        </p:nvSpPr>
        <p:spPr bwMode="auto">
          <a:xfrm rot="-5400000">
            <a:off x="-159544" y="3663157"/>
            <a:ext cx="2147887" cy="457200"/>
          </a:xfrm>
          <a:prstGeom prst="rect">
            <a:avLst/>
          </a:prstGeom>
          <a:noFill/>
          <a:ln w="12700">
            <a:noFill/>
            <a:miter lim="800000"/>
            <a:headEnd/>
            <a:tailEnd/>
          </a:ln>
          <a:effectLst/>
        </p:spPr>
        <p:txBody>
          <a:bodyPr wrap="none">
            <a:spAutoFit/>
          </a:bodyPr>
          <a:lstStyle/>
          <a:p>
            <a:r>
              <a:rPr lang="en-US" altLang="ko-KR" b="1">
                <a:latin typeface="Helvetica" pitchFamily="34" charset="0"/>
                <a:ea typeface="굴림" charset="-127"/>
              </a:rPr>
              <a:t>TCP SOCKET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ko-KR">
                <a:ea typeface="굴림" charset="-127"/>
              </a:rPr>
              <a:t>Options</a:t>
            </a:r>
          </a:p>
        </p:txBody>
      </p:sp>
      <p:sp>
        <p:nvSpPr>
          <p:cNvPr id="68611" name="Rectangle 3"/>
          <p:cNvSpPr>
            <a:spLocks noGrp="1" noChangeArrowheads="1"/>
          </p:cNvSpPr>
          <p:nvPr>
            <p:ph type="body" idx="1"/>
          </p:nvPr>
        </p:nvSpPr>
        <p:spPr/>
        <p:txBody>
          <a:bodyPr/>
          <a:lstStyle/>
          <a:p>
            <a:r>
              <a:rPr lang="en-US" altLang="ko-KR" dirty="0">
                <a:ea typeface="굴림" charset="-127"/>
              </a:rPr>
              <a:t>Use </a:t>
            </a:r>
            <a:r>
              <a:rPr lang="en-US" altLang="ko-KR" dirty="0" err="1">
                <a:ea typeface="굴림" charset="-127"/>
              </a:rPr>
              <a:t>nonblocking</a:t>
            </a:r>
            <a:r>
              <a:rPr lang="en-US" altLang="ko-KR" dirty="0">
                <a:ea typeface="굴림" charset="-127"/>
              </a:rPr>
              <a:t> I/O.</a:t>
            </a:r>
          </a:p>
          <a:p>
            <a:pPr lvl="1"/>
            <a:r>
              <a:rPr lang="en-US" altLang="ko-KR" dirty="0">
                <a:ea typeface="굴림" charset="-127"/>
              </a:rPr>
              <a:t>use </a:t>
            </a:r>
            <a:r>
              <a:rPr lang="en-US" altLang="ko-KR" dirty="0" err="1">
                <a:ea typeface="굴림" charset="-127"/>
              </a:rPr>
              <a:t>fcntl</a:t>
            </a:r>
            <a:r>
              <a:rPr lang="en-US" altLang="ko-KR" dirty="0">
                <a:ea typeface="굴림" charset="-127"/>
              </a:rPr>
              <a:t>() to set O_NONBLOCK</a:t>
            </a:r>
          </a:p>
          <a:p>
            <a:r>
              <a:rPr lang="en-US" altLang="ko-KR" dirty="0">
                <a:ea typeface="굴림" charset="-127"/>
              </a:rPr>
              <a:t>Use alarm and signal handler to interrupt slow system calls.</a:t>
            </a:r>
          </a:p>
          <a:p>
            <a:r>
              <a:rPr lang="en-US" altLang="ko-KR" dirty="0" smtClean="0">
                <a:ea typeface="굴림" charset="-127"/>
              </a:rPr>
              <a:t>Use </a:t>
            </a:r>
            <a:r>
              <a:rPr lang="en-US" altLang="ko-KR" dirty="0">
                <a:ea typeface="굴림" charset="-127"/>
              </a:rPr>
              <a:t>functions that support checking of multiple input sources at the same time.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88640"/>
            <a:ext cx="8534400" cy="1143000"/>
          </a:xfrm>
        </p:spPr>
        <p:txBody>
          <a:bodyPr/>
          <a:lstStyle/>
          <a:p>
            <a:r>
              <a:rPr lang="en-US" altLang="ko-KR" dirty="0">
                <a:ea typeface="굴림" charset="-127"/>
              </a:rPr>
              <a:t>The problem with </a:t>
            </a:r>
            <a:r>
              <a:rPr lang="en-US" altLang="ko-KR" dirty="0" err="1">
                <a:ea typeface="굴림" charset="-127"/>
              </a:rPr>
              <a:t>nonblocking</a:t>
            </a:r>
            <a:r>
              <a:rPr lang="en-US" altLang="ko-KR" dirty="0">
                <a:ea typeface="굴림" charset="-127"/>
              </a:rPr>
              <a:t> I/O</a:t>
            </a:r>
          </a:p>
        </p:txBody>
      </p:sp>
      <p:sp>
        <p:nvSpPr>
          <p:cNvPr id="71683" name="Rectangle 3"/>
          <p:cNvSpPr>
            <a:spLocks noGrp="1" noChangeArrowheads="1"/>
          </p:cNvSpPr>
          <p:nvPr>
            <p:ph type="body" idx="1"/>
          </p:nvPr>
        </p:nvSpPr>
        <p:spPr/>
        <p:txBody>
          <a:bodyPr/>
          <a:lstStyle/>
          <a:p>
            <a:r>
              <a:rPr lang="en-US" altLang="ko-KR">
                <a:ea typeface="굴림" charset="-127"/>
              </a:rPr>
              <a:t>Using blocking I/O allows the Operating System to put your program to sleep when nothing is happening (no input). Once input arrives the OS will wake up your program and read() (or whatever) will return.</a:t>
            </a:r>
          </a:p>
          <a:p>
            <a:r>
              <a:rPr lang="en-US" altLang="ko-KR">
                <a:ea typeface="굴림" charset="-127"/>
              </a:rPr>
              <a:t>With nonblocking I/O the process will chew up all available processor 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a:ea typeface="굴림" charset="-127"/>
              </a:rPr>
              <a:t>Using alarms</a:t>
            </a:r>
          </a:p>
        </p:txBody>
      </p:sp>
      <p:sp>
        <p:nvSpPr>
          <p:cNvPr id="72707" name="Rectangle 3"/>
          <p:cNvSpPr>
            <a:spLocks noGrp="1" noChangeArrowheads="1"/>
          </p:cNvSpPr>
          <p:nvPr>
            <p:ph type="body" idx="1"/>
          </p:nvPr>
        </p:nvSpPr>
        <p:spPr>
          <a:xfrm>
            <a:off x="1066800" y="1905000"/>
            <a:ext cx="7315200" cy="4114800"/>
          </a:xfrm>
        </p:spPr>
        <p:txBody>
          <a:bodyPr>
            <a:normAutofit lnSpcReduction="10000"/>
          </a:bodyPr>
          <a:lstStyle/>
          <a:p>
            <a:pPr>
              <a:lnSpc>
                <a:spcPct val="90000"/>
              </a:lnSpc>
              <a:buFontTx/>
              <a:buNone/>
            </a:pPr>
            <a:r>
              <a:rPr lang="en-US" altLang="ko-KR" sz="2800" b="1">
                <a:latin typeface="Courier New" pitchFamily="49" charset="0"/>
                <a:ea typeface="굴림" charset="-127"/>
              </a:rPr>
              <a:t>signal(SIGALRM, sig_alrm);</a:t>
            </a:r>
          </a:p>
          <a:p>
            <a:pPr>
              <a:lnSpc>
                <a:spcPct val="90000"/>
              </a:lnSpc>
              <a:buFontTx/>
              <a:buNone/>
            </a:pPr>
            <a:r>
              <a:rPr lang="en-US" altLang="ko-KR" sz="2800" b="1">
                <a:latin typeface="Courier New" pitchFamily="49" charset="0"/>
                <a:ea typeface="굴림" charset="-127"/>
              </a:rPr>
              <a:t>alarm(MAX_TIME);</a:t>
            </a:r>
          </a:p>
          <a:p>
            <a:pPr>
              <a:lnSpc>
                <a:spcPct val="90000"/>
              </a:lnSpc>
              <a:buFontTx/>
              <a:buNone/>
            </a:pPr>
            <a:r>
              <a:rPr lang="en-US" altLang="ko-KR" sz="2800" b="1">
                <a:latin typeface="Courier New" pitchFamily="49" charset="0"/>
                <a:ea typeface="굴림" charset="-127"/>
              </a:rPr>
              <a:t>read(STDIN_FILENO,…);</a:t>
            </a:r>
          </a:p>
          <a:p>
            <a:pPr>
              <a:lnSpc>
                <a:spcPct val="90000"/>
              </a:lnSpc>
              <a:buFontTx/>
              <a:buNone/>
            </a:pPr>
            <a:r>
              <a:rPr lang="en-US" altLang="ko-KR" sz="2800" b="1">
                <a:latin typeface="Courier New" pitchFamily="49" charset="0"/>
                <a:ea typeface="굴림" charset="-127"/>
              </a:rPr>
              <a:t>...</a:t>
            </a:r>
          </a:p>
          <a:p>
            <a:pPr>
              <a:lnSpc>
                <a:spcPct val="90000"/>
              </a:lnSpc>
              <a:buFontTx/>
              <a:buNone/>
            </a:pPr>
            <a:endParaRPr lang="en-US" altLang="ko-KR" sz="2800" b="1">
              <a:latin typeface="Courier New" pitchFamily="49" charset="0"/>
              <a:ea typeface="굴림" charset="-127"/>
            </a:endParaRPr>
          </a:p>
          <a:p>
            <a:pPr>
              <a:lnSpc>
                <a:spcPct val="90000"/>
              </a:lnSpc>
              <a:buFontTx/>
              <a:buNone/>
            </a:pPr>
            <a:r>
              <a:rPr lang="en-US" altLang="ko-KR" sz="2800" b="1">
                <a:latin typeface="Courier New" pitchFamily="49" charset="0"/>
                <a:ea typeface="굴림" charset="-127"/>
              </a:rPr>
              <a:t>signal(SIGALRM, sig_alrm);</a:t>
            </a:r>
          </a:p>
          <a:p>
            <a:pPr>
              <a:lnSpc>
                <a:spcPct val="90000"/>
              </a:lnSpc>
              <a:buFontTx/>
              <a:buNone/>
            </a:pPr>
            <a:r>
              <a:rPr lang="en-US" altLang="ko-KR" sz="2800" b="1">
                <a:latin typeface="Courier New" pitchFamily="49" charset="0"/>
                <a:ea typeface="굴림" charset="-127"/>
              </a:rPr>
              <a:t>alarm(MAX_TIME);</a:t>
            </a:r>
          </a:p>
          <a:p>
            <a:pPr>
              <a:lnSpc>
                <a:spcPct val="90000"/>
              </a:lnSpc>
              <a:buFontTx/>
              <a:buNone/>
            </a:pPr>
            <a:r>
              <a:rPr lang="en-US" altLang="ko-KR" sz="2800" b="1">
                <a:latin typeface="Courier New" pitchFamily="49" charset="0"/>
                <a:ea typeface="굴림" charset="-127"/>
              </a:rPr>
              <a:t>read(tcpsock,…);</a:t>
            </a:r>
          </a:p>
          <a:p>
            <a:pPr>
              <a:lnSpc>
                <a:spcPct val="90000"/>
              </a:lnSpc>
              <a:buFontTx/>
              <a:buNone/>
            </a:pPr>
            <a:r>
              <a:rPr lang="en-US" altLang="ko-KR" sz="2800" b="1">
                <a:latin typeface="Courier New" pitchFamily="49" charset="0"/>
                <a:ea typeface="굴림" charset="-127"/>
              </a:rPr>
              <a:t>...</a:t>
            </a:r>
          </a:p>
        </p:txBody>
      </p:sp>
      <p:sp>
        <p:nvSpPr>
          <p:cNvPr id="72708" name="Text Box 4"/>
          <p:cNvSpPr txBox="1">
            <a:spLocks noChangeArrowheads="1"/>
          </p:cNvSpPr>
          <p:nvPr/>
        </p:nvSpPr>
        <p:spPr bwMode="auto">
          <a:xfrm>
            <a:off x="5364088" y="3310880"/>
            <a:ext cx="3222625" cy="457200"/>
          </a:xfrm>
          <a:prstGeom prst="rect">
            <a:avLst/>
          </a:prstGeom>
          <a:noFill/>
          <a:ln w="12700">
            <a:noFill/>
            <a:miter lim="800000"/>
            <a:headEnd/>
            <a:tailEnd/>
          </a:ln>
          <a:effectLst/>
        </p:spPr>
        <p:txBody>
          <a:bodyPr wrap="none">
            <a:spAutoFit/>
          </a:bodyPr>
          <a:lstStyle/>
          <a:p>
            <a:r>
              <a:rPr lang="en-US" altLang="ko-KR" b="1" dirty="0">
                <a:solidFill>
                  <a:schemeClr val="tx2"/>
                </a:solidFill>
                <a:latin typeface="Comic Sans MS" pitchFamily="66" charset="0"/>
                <a:ea typeface="굴림" charset="-127"/>
              </a:rPr>
              <a:t>A function you write</a:t>
            </a:r>
          </a:p>
        </p:txBody>
      </p:sp>
      <p:sp>
        <p:nvSpPr>
          <p:cNvPr id="72709" name="Line 5"/>
          <p:cNvSpPr>
            <a:spLocks noChangeShapeType="1"/>
          </p:cNvSpPr>
          <p:nvPr/>
        </p:nvSpPr>
        <p:spPr bwMode="auto">
          <a:xfrm flipH="1" flipV="1">
            <a:off x="5897488" y="2244080"/>
            <a:ext cx="685800" cy="914400"/>
          </a:xfrm>
          <a:prstGeom prst="line">
            <a:avLst/>
          </a:prstGeom>
          <a:noFill/>
          <a:ln w="57150">
            <a:solidFill>
              <a:schemeClr val="tx2"/>
            </a:solidFill>
            <a:round/>
            <a:headEnd/>
            <a:tailEnd type="triangle" w="med" len="med"/>
          </a:ln>
          <a:effectLst/>
        </p:spPr>
        <p:txBody>
          <a:bodyPr/>
          <a:lstStyle/>
          <a:p>
            <a:endParaRPr lang="ko-KR" altLang="en-US"/>
          </a:p>
        </p:txBody>
      </p:sp>
      <p:sp>
        <p:nvSpPr>
          <p:cNvPr id="72710" name="Line 6"/>
          <p:cNvSpPr>
            <a:spLocks noChangeShapeType="1"/>
          </p:cNvSpPr>
          <p:nvPr/>
        </p:nvSpPr>
        <p:spPr bwMode="auto">
          <a:xfrm flipH="1">
            <a:off x="5821288" y="3691880"/>
            <a:ext cx="838200" cy="457200"/>
          </a:xfrm>
          <a:prstGeom prst="line">
            <a:avLst/>
          </a:prstGeom>
          <a:noFill/>
          <a:ln w="57150">
            <a:solidFill>
              <a:schemeClr val="tx2"/>
            </a:solidFill>
            <a:round/>
            <a:headEnd/>
            <a:tailEnd type="triangle" w="med" len="med"/>
          </a:ln>
          <a:effectLst/>
        </p:spPr>
        <p:txBody>
          <a:bodyPr/>
          <a:lstStyle/>
          <a:p>
            <a:endParaRPr lang="ko-KR"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ko-KR">
                <a:ea typeface="굴림" charset="-127"/>
              </a:rPr>
              <a:t>Alarming Problem</a:t>
            </a:r>
          </a:p>
        </p:txBody>
      </p:sp>
      <p:sp>
        <p:nvSpPr>
          <p:cNvPr id="73731" name="Rectangle 3"/>
          <p:cNvSpPr>
            <a:spLocks noGrp="1" noChangeArrowheads="1"/>
          </p:cNvSpPr>
          <p:nvPr>
            <p:ph type="body" idx="1"/>
          </p:nvPr>
        </p:nvSpPr>
        <p:spPr>
          <a:xfrm>
            <a:off x="609600" y="1981200"/>
            <a:ext cx="8001000" cy="4114800"/>
          </a:xfrm>
        </p:spPr>
        <p:txBody>
          <a:bodyPr/>
          <a:lstStyle/>
          <a:p>
            <a:pPr>
              <a:buFontTx/>
              <a:buNone/>
            </a:pPr>
            <a:r>
              <a:rPr lang="en-US" altLang="ko-KR">
                <a:ea typeface="굴림" charset="-127"/>
              </a:rPr>
              <a:t>What will be the effect on response time ?</a:t>
            </a:r>
          </a:p>
          <a:p>
            <a:pPr>
              <a:buFontTx/>
              <a:buNone/>
            </a:pPr>
            <a:endParaRPr lang="en-US" altLang="ko-KR">
              <a:ea typeface="굴림" charset="-127"/>
            </a:endParaRPr>
          </a:p>
          <a:p>
            <a:pPr>
              <a:buFontTx/>
              <a:buNone/>
            </a:pPr>
            <a:endParaRPr lang="en-US" altLang="ko-KR">
              <a:ea typeface="굴림" charset="-127"/>
            </a:endParaRPr>
          </a:p>
          <a:p>
            <a:pPr>
              <a:buFontTx/>
              <a:buNone/>
            </a:pPr>
            <a:r>
              <a:rPr lang="en-US" altLang="ko-KR">
                <a:ea typeface="굴림" charset="-127"/>
              </a:rPr>
              <a:t>What is the ‘right’ value for MAX_TIME?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ko-KR" b="1">
                <a:latin typeface="Courier New" pitchFamily="49" charset="0"/>
                <a:ea typeface="굴림" charset="-127"/>
              </a:rPr>
              <a:t>Select()</a:t>
            </a:r>
            <a:endParaRPr lang="en-US" altLang="ko-KR">
              <a:ea typeface="굴림" charset="-127"/>
            </a:endParaRPr>
          </a:p>
        </p:txBody>
      </p:sp>
      <p:sp>
        <p:nvSpPr>
          <p:cNvPr id="74755" name="Rectangle 3"/>
          <p:cNvSpPr>
            <a:spLocks noGrp="1" noChangeArrowheads="1"/>
          </p:cNvSpPr>
          <p:nvPr>
            <p:ph type="body" idx="1"/>
          </p:nvPr>
        </p:nvSpPr>
        <p:spPr/>
        <p:txBody>
          <a:bodyPr/>
          <a:lstStyle/>
          <a:p>
            <a:r>
              <a:rPr lang="en-US" altLang="ko-KR" dirty="0">
                <a:ea typeface="굴림" charset="-127"/>
              </a:rPr>
              <a:t>The select() system call allows us to use blocking I/O on a set of descriptors (file, socket, …).</a:t>
            </a:r>
          </a:p>
          <a:p>
            <a:endParaRPr lang="en-US" altLang="ko-KR" dirty="0">
              <a:ea typeface="굴림" charset="-127"/>
            </a:endParaRPr>
          </a:p>
          <a:p>
            <a:r>
              <a:rPr lang="en-US" altLang="ko-KR" dirty="0">
                <a:ea typeface="굴림" charset="-127"/>
              </a:rPr>
              <a:t>For example, we can ask </a:t>
            </a:r>
            <a:r>
              <a:rPr lang="en-US" altLang="ko-KR" dirty="0" smtClean="0">
                <a:ea typeface="굴림" charset="-127"/>
              </a:rPr>
              <a:t>“select” </a:t>
            </a:r>
            <a:r>
              <a:rPr lang="en-US" altLang="ko-KR" dirty="0">
                <a:ea typeface="굴림" charset="-127"/>
              </a:rPr>
              <a:t>to notify us when data is available for reading on either STDIN or a TCP socket.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304800"/>
            <a:ext cx="7772400" cy="609600"/>
          </a:xfrm>
        </p:spPr>
        <p:txBody>
          <a:bodyPr>
            <a:normAutofit fontScale="90000"/>
          </a:bodyPr>
          <a:lstStyle/>
          <a:p>
            <a:r>
              <a:rPr lang="en-US" altLang="ko-KR" b="1" dirty="0">
                <a:latin typeface="Courier New" pitchFamily="49" charset="0"/>
                <a:ea typeface="굴림" charset="-127"/>
              </a:rPr>
              <a:t>select()</a:t>
            </a:r>
            <a:endParaRPr lang="en-US" altLang="ko-KR" dirty="0">
              <a:ea typeface="굴림" charset="-127"/>
            </a:endParaRPr>
          </a:p>
        </p:txBody>
      </p:sp>
      <p:sp>
        <p:nvSpPr>
          <p:cNvPr id="75779" name="Rectangle 3"/>
          <p:cNvSpPr>
            <a:spLocks noGrp="1" noChangeArrowheads="1"/>
          </p:cNvSpPr>
          <p:nvPr>
            <p:ph type="body" idx="1"/>
          </p:nvPr>
        </p:nvSpPr>
        <p:spPr>
          <a:xfrm>
            <a:off x="304800" y="1267544"/>
            <a:ext cx="8839200" cy="5257800"/>
          </a:xfrm>
        </p:spPr>
        <p:txBody>
          <a:bodyPr>
            <a:normAutofit/>
          </a:bodyPr>
          <a:lstStyle/>
          <a:p>
            <a:pPr>
              <a:buFontTx/>
              <a:buNone/>
            </a:pPr>
            <a:r>
              <a:rPr lang="en-US" altLang="ko-KR" sz="2400" b="1" dirty="0" err="1">
                <a:latin typeface="+mn-lt"/>
                <a:ea typeface="+mj-ea"/>
              </a:rPr>
              <a:t>int</a:t>
            </a:r>
            <a:r>
              <a:rPr lang="en-US" altLang="ko-KR" sz="2400" b="1" dirty="0">
                <a:latin typeface="+mn-lt"/>
                <a:ea typeface="+mj-ea"/>
              </a:rPr>
              <a:t> select( </a:t>
            </a:r>
            <a:r>
              <a:rPr lang="en-US" altLang="ko-KR" sz="2400" b="1" dirty="0" err="1">
                <a:latin typeface="+mn-lt"/>
                <a:ea typeface="+mj-ea"/>
              </a:rPr>
              <a:t>int</a:t>
            </a:r>
            <a:r>
              <a:rPr lang="en-US" altLang="ko-KR" sz="2400" b="1" dirty="0">
                <a:latin typeface="+mn-lt"/>
                <a:ea typeface="+mj-ea"/>
              </a:rPr>
              <a:t> </a:t>
            </a:r>
            <a:r>
              <a:rPr lang="en-US" altLang="ko-KR" sz="2400" b="1" dirty="0" err="1">
                <a:latin typeface="+mn-lt"/>
                <a:ea typeface="+mj-ea"/>
              </a:rPr>
              <a:t>maxfd</a:t>
            </a:r>
            <a:r>
              <a:rPr lang="en-US" altLang="ko-KR" sz="2400" b="1" dirty="0">
                <a:latin typeface="+mn-lt"/>
                <a:ea typeface="+mj-ea"/>
              </a:rPr>
              <a:t>,</a:t>
            </a:r>
          </a:p>
          <a:p>
            <a:pPr>
              <a:buFontTx/>
              <a:buNone/>
            </a:pPr>
            <a:r>
              <a:rPr lang="en-US" altLang="ko-KR" sz="2400" b="1" dirty="0">
                <a:latin typeface="+mn-lt"/>
                <a:ea typeface="+mj-ea"/>
              </a:rPr>
              <a:t>			  </a:t>
            </a:r>
            <a:r>
              <a:rPr lang="en-US" altLang="ko-KR" sz="2400" b="1" dirty="0" err="1">
                <a:latin typeface="+mn-lt"/>
                <a:ea typeface="+mj-ea"/>
              </a:rPr>
              <a:t>fd_set</a:t>
            </a:r>
            <a:r>
              <a:rPr lang="en-US" altLang="ko-KR" sz="2400" b="1" dirty="0">
                <a:latin typeface="+mn-lt"/>
                <a:ea typeface="+mj-ea"/>
              </a:rPr>
              <a:t> *</a:t>
            </a:r>
            <a:r>
              <a:rPr lang="en-US" altLang="ko-KR" sz="2400" b="1" dirty="0" err="1">
                <a:latin typeface="+mn-lt"/>
                <a:ea typeface="+mj-ea"/>
              </a:rPr>
              <a:t>readset</a:t>
            </a:r>
            <a:r>
              <a:rPr lang="en-US" altLang="ko-KR" sz="2400" b="1" dirty="0">
                <a:latin typeface="+mn-lt"/>
                <a:ea typeface="+mj-ea"/>
              </a:rPr>
              <a:t>,</a:t>
            </a:r>
          </a:p>
          <a:p>
            <a:pPr>
              <a:buFontTx/>
              <a:buNone/>
            </a:pPr>
            <a:r>
              <a:rPr lang="en-US" altLang="ko-KR" sz="2400" b="1" dirty="0">
                <a:latin typeface="+mn-lt"/>
                <a:ea typeface="+mj-ea"/>
              </a:rPr>
              <a:t>			  </a:t>
            </a:r>
            <a:r>
              <a:rPr lang="en-US" altLang="ko-KR" sz="2400" b="1" dirty="0" err="1">
                <a:latin typeface="+mn-lt"/>
                <a:ea typeface="+mj-ea"/>
              </a:rPr>
              <a:t>fd_set</a:t>
            </a:r>
            <a:r>
              <a:rPr lang="en-US" altLang="ko-KR" sz="2400" b="1" dirty="0">
                <a:latin typeface="+mn-lt"/>
                <a:ea typeface="+mj-ea"/>
              </a:rPr>
              <a:t> *</a:t>
            </a:r>
            <a:r>
              <a:rPr lang="en-US" altLang="ko-KR" sz="2400" b="1" dirty="0" err="1">
                <a:latin typeface="+mn-lt"/>
                <a:ea typeface="+mj-ea"/>
              </a:rPr>
              <a:t>writeset</a:t>
            </a:r>
            <a:r>
              <a:rPr lang="en-US" altLang="ko-KR" sz="2400" b="1" dirty="0">
                <a:latin typeface="+mn-lt"/>
                <a:ea typeface="+mj-ea"/>
              </a:rPr>
              <a:t>,</a:t>
            </a:r>
          </a:p>
          <a:p>
            <a:pPr>
              <a:buFontTx/>
              <a:buNone/>
            </a:pPr>
            <a:r>
              <a:rPr lang="en-US" altLang="ko-KR" sz="2400" b="1" dirty="0">
                <a:latin typeface="+mn-lt"/>
                <a:ea typeface="+mj-ea"/>
              </a:rPr>
              <a:t>			  </a:t>
            </a:r>
            <a:r>
              <a:rPr lang="en-US" altLang="ko-KR" sz="2400" b="1" dirty="0" err="1">
                <a:latin typeface="+mn-lt"/>
                <a:ea typeface="+mj-ea"/>
              </a:rPr>
              <a:t>fd_set</a:t>
            </a:r>
            <a:r>
              <a:rPr lang="en-US" altLang="ko-KR" sz="2400" b="1" dirty="0">
                <a:latin typeface="+mn-lt"/>
                <a:ea typeface="+mj-ea"/>
              </a:rPr>
              <a:t> *</a:t>
            </a:r>
            <a:r>
              <a:rPr lang="en-US" altLang="ko-KR" sz="2400" b="1" dirty="0" err="1">
                <a:latin typeface="+mn-lt"/>
                <a:ea typeface="+mj-ea"/>
              </a:rPr>
              <a:t>excepset</a:t>
            </a:r>
            <a:r>
              <a:rPr lang="en-US" altLang="ko-KR" sz="2400" b="1" dirty="0">
                <a:latin typeface="+mn-lt"/>
                <a:ea typeface="+mj-ea"/>
              </a:rPr>
              <a:t>,</a:t>
            </a:r>
          </a:p>
          <a:p>
            <a:pPr>
              <a:buFontTx/>
              <a:buNone/>
            </a:pPr>
            <a:r>
              <a:rPr lang="en-US" altLang="ko-KR" sz="2400" b="1" dirty="0">
                <a:latin typeface="+mn-lt"/>
                <a:ea typeface="+mj-ea"/>
              </a:rPr>
              <a:t>			 const </a:t>
            </a:r>
            <a:r>
              <a:rPr lang="en-US" altLang="ko-KR" sz="2400" b="1" dirty="0" err="1">
                <a:latin typeface="+mn-lt"/>
                <a:ea typeface="+mj-ea"/>
              </a:rPr>
              <a:t>struct</a:t>
            </a:r>
            <a:r>
              <a:rPr lang="en-US" altLang="ko-KR" sz="2400" b="1" dirty="0">
                <a:latin typeface="+mn-lt"/>
                <a:ea typeface="+mj-ea"/>
              </a:rPr>
              <a:t> </a:t>
            </a:r>
            <a:r>
              <a:rPr lang="en-US" altLang="ko-KR" sz="2400" b="1" dirty="0" err="1">
                <a:latin typeface="+mn-lt"/>
                <a:ea typeface="+mj-ea"/>
              </a:rPr>
              <a:t>timeval</a:t>
            </a:r>
            <a:r>
              <a:rPr lang="en-US" altLang="ko-KR" sz="2400" b="1" dirty="0">
                <a:latin typeface="+mn-lt"/>
                <a:ea typeface="+mj-ea"/>
              </a:rPr>
              <a:t> *timeout</a:t>
            </a:r>
            <a:r>
              <a:rPr lang="en-US" altLang="ko-KR" sz="2400" b="1" dirty="0" smtClean="0">
                <a:latin typeface="+mn-lt"/>
                <a:ea typeface="+mj-ea"/>
              </a:rPr>
              <a:t>);</a:t>
            </a:r>
          </a:p>
          <a:p>
            <a:pPr>
              <a:buFontTx/>
              <a:buNone/>
            </a:pPr>
            <a:endParaRPr lang="en-US" altLang="ko-KR" sz="2400" b="1" dirty="0">
              <a:latin typeface="+mn-lt"/>
              <a:ea typeface="+mj-ea"/>
            </a:endParaRPr>
          </a:p>
          <a:p>
            <a:pPr>
              <a:buFontTx/>
              <a:buNone/>
            </a:pPr>
            <a:r>
              <a:rPr lang="en-US" altLang="ko-KR" b="1" dirty="0" err="1" smtClean="0">
                <a:latin typeface="+mn-lt"/>
                <a:ea typeface="+mj-ea"/>
              </a:rPr>
              <a:t>maxfd</a:t>
            </a:r>
            <a:r>
              <a:rPr lang="en-US" altLang="ko-KR" dirty="0" smtClean="0">
                <a:latin typeface="+mn-lt"/>
                <a:ea typeface="+mj-ea"/>
              </a:rPr>
              <a:t>: </a:t>
            </a:r>
            <a:r>
              <a:rPr lang="en-US" altLang="ko-KR" sz="2400" dirty="0" smtClean="0">
                <a:latin typeface="+mn-lt"/>
                <a:ea typeface="+mj-ea"/>
              </a:rPr>
              <a:t>highest </a:t>
            </a:r>
            <a:r>
              <a:rPr lang="en-US" altLang="ko-KR" sz="2400" dirty="0">
                <a:latin typeface="+mn-lt"/>
                <a:ea typeface="+mj-ea"/>
              </a:rPr>
              <a:t>number assigned to a descriptor.</a:t>
            </a:r>
            <a:endParaRPr lang="en-US" altLang="ko-KR" dirty="0">
              <a:latin typeface="+mn-lt"/>
              <a:ea typeface="+mj-ea"/>
            </a:endParaRPr>
          </a:p>
          <a:p>
            <a:pPr>
              <a:buFontTx/>
              <a:buNone/>
            </a:pPr>
            <a:r>
              <a:rPr lang="en-US" altLang="ko-KR" b="1" dirty="0" err="1" smtClean="0">
                <a:latin typeface="+mn-lt"/>
                <a:ea typeface="+mj-ea"/>
              </a:rPr>
              <a:t>readset</a:t>
            </a:r>
            <a:r>
              <a:rPr lang="en-US" altLang="ko-KR" dirty="0" smtClean="0">
                <a:latin typeface="+mn-lt"/>
                <a:ea typeface="+mj-ea"/>
              </a:rPr>
              <a:t>: </a:t>
            </a:r>
            <a:r>
              <a:rPr lang="en-US" altLang="ko-KR" sz="2400" dirty="0" smtClean="0">
                <a:latin typeface="+mn-lt"/>
                <a:ea typeface="+mj-ea"/>
              </a:rPr>
              <a:t>set </a:t>
            </a:r>
            <a:r>
              <a:rPr lang="en-US" altLang="ko-KR" sz="2400" dirty="0">
                <a:latin typeface="+mn-lt"/>
                <a:ea typeface="+mj-ea"/>
              </a:rPr>
              <a:t>of descriptors we want to read from.</a:t>
            </a:r>
            <a:endParaRPr lang="en-US" altLang="ko-KR" dirty="0">
              <a:latin typeface="+mn-lt"/>
              <a:ea typeface="+mj-ea"/>
            </a:endParaRPr>
          </a:p>
          <a:p>
            <a:pPr>
              <a:buFontTx/>
              <a:buNone/>
            </a:pPr>
            <a:r>
              <a:rPr lang="en-US" altLang="ko-KR" b="1" dirty="0" err="1">
                <a:latin typeface="+mn-lt"/>
                <a:ea typeface="+mj-ea"/>
              </a:rPr>
              <a:t>writeset</a:t>
            </a:r>
            <a:r>
              <a:rPr lang="en-US" altLang="ko-KR" dirty="0">
                <a:latin typeface="+mn-lt"/>
                <a:ea typeface="+mj-ea"/>
              </a:rPr>
              <a:t>: </a:t>
            </a:r>
            <a:r>
              <a:rPr lang="en-US" altLang="ko-KR" sz="2400" dirty="0">
                <a:latin typeface="+mn-lt"/>
                <a:ea typeface="+mj-ea"/>
              </a:rPr>
              <a:t>set of descriptors we want to write to.</a:t>
            </a:r>
            <a:endParaRPr lang="en-US" altLang="ko-KR" dirty="0">
              <a:latin typeface="+mn-lt"/>
              <a:ea typeface="+mj-ea"/>
            </a:endParaRPr>
          </a:p>
          <a:p>
            <a:pPr>
              <a:buFontTx/>
              <a:buNone/>
            </a:pPr>
            <a:r>
              <a:rPr lang="en-US" altLang="ko-KR" b="1" dirty="0" err="1">
                <a:latin typeface="+mn-lt"/>
                <a:ea typeface="+mj-ea"/>
              </a:rPr>
              <a:t>excepset</a:t>
            </a:r>
            <a:r>
              <a:rPr lang="en-US" altLang="ko-KR" dirty="0">
                <a:latin typeface="+mn-lt"/>
                <a:ea typeface="+mj-ea"/>
              </a:rPr>
              <a:t>: </a:t>
            </a:r>
            <a:r>
              <a:rPr lang="en-US" altLang="ko-KR" sz="2400" dirty="0">
                <a:latin typeface="+mn-lt"/>
                <a:ea typeface="+mj-ea"/>
              </a:rPr>
              <a:t>set of descriptors to watch for </a:t>
            </a:r>
            <a:r>
              <a:rPr lang="en-US" altLang="ko-KR" sz="2400" dirty="0" smtClean="0">
                <a:latin typeface="+mn-lt"/>
                <a:ea typeface="+mj-ea"/>
              </a:rPr>
              <a:t>exceptions</a:t>
            </a:r>
            <a:r>
              <a:rPr lang="en-US" altLang="ko-KR" sz="2400" dirty="0">
                <a:latin typeface="+mn-lt"/>
                <a:ea typeface="+mj-ea"/>
              </a:rPr>
              <a:t>.</a:t>
            </a:r>
          </a:p>
          <a:p>
            <a:pPr>
              <a:buFontTx/>
              <a:buNone/>
            </a:pPr>
            <a:r>
              <a:rPr lang="en-US" altLang="ko-KR" b="1" dirty="0">
                <a:latin typeface="+mn-lt"/>
                <a:ea typeface="+mj-ea"/>
              </a:rPr>
              <a:t>timeout</a:t>
            </a:r>
            <a:r>
              <a:rPr lang="en-US" altLang="ko-KR" dirty="0">
                <a:latin typeface="+mn-lt"/>
                <a:ea typeface="+mj-ea"/>
              </a:rPr>
              <a:t>: </a:t>
            </a:r>
            <a:r>
              <a:rPr lang="en-US" altLang="ko-KR" dirty="0" smtClean="0">
                <a:latin typeface="+mn-lt"/>
                <a:ea typeface="+mj-ea"/>
              </a:rPr>
              <a:t>M</a:t>
            </a:r>
            <a:r>
              <a:rPr lang="en-US" altLang="ko-KR" sz="2400" dirty="0" smtClean="0">
                <a:latin typeface="+mn-lt"/>
                <a:ea typeface="+mj-ea"/>
              </a:rPr>
              <a:t>aximum </a:t>
            </a:r>
            <a:r>
              <a:rPr lang="en-US" altLang="ko-KR" sz="2400" dirty="0">
                <a:latin typeface="+mn-lt"/>
                <a:ea typeface="+mj-ea"/>
              </a:rPr>
              <a:t>time </a:t>
            </a:r>
            <a:r>
              <a:rPr lang="en-US" altLang="ko-KR" sz="2400" dirty="0" smtClean="0">
                <a:latin typeface="+mn-lt"/>
                <a:ea typeface="+mj-ea"/>
              </a:rPr>
              <a:t>“select” </a:t>
            </a:r>
            <a:r>
              <a:rPr lang="en-US" altLang="ko-KR" sz="2400" dirty="0">
                <a:latin typeface="+mn-lt"/>
                <a:ea typeface="+mj-ea"/>
              </a:rPr>
              <a:t>should wait</a:t>
            </a:r>
            <a:r>
              <a:rPr lang="en-US" altLang="ko-KR" dirty="0">
                <a:latin typeface="+mn-lt"/>
                <a:ea typeface="+mj-ea"/>
              </a:rPr>
              <a:t> </a:t>
            </a:r>
            <a:endParaRPr lang="en-US" altLang="ko-KR" sz="1800" b="1" dirty="0">
              <a:latin typeface="+mn-lt"/>
              <a:ea typeface="+mj-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ko-KR" b="1">
                <a:latin typeface="Courier New" pitchFamily="49" charset="0"/>
                <a:ea typeface="굴림" charset="-127"/>
              </a:rPr>
              <a:t>struct timeval</a:t>
            </a:r>
            <a:endParaRPr lang="en-US" altLang="ko-KR" b="1">
              <a:ea typeface="굴림" charset="-127"/>
            </a:endParaRPr>
          </a:p>
        </p:txBody>
      </p:sp>
      <p:sp>
        <p:nvSpPr>
          <p:cNvPr id="76803" name="Rectangle 3"/>
          <p:cNvSpPr>
            <a:spLocks noGrp="1" noChangeArrowheads="1"/>
          </p:cNvSpPr>
          <p:nvPr>
            <p:ph type="body" idx="1"/>
          </p:nvPr>
        </p:nvSpPr>
        <p:spPr/>
        <p:txBody>
          <a:bodyPr/>
          <a:lstStyle/>
          <a:p>
            <a:pPr>
              <a:buFontTx/>
              <a:buNone/>
            </a:pPr>
            <a:r>
              <a:rPr lang="en-US" altLang="ko-KR" sz="2800" b="1">
                <a:latin typeface="Courier New" pitchFamily="49" charset="0"/>
                <a:ea typeface="굴림" charset="-127"/>
              </a:rPr>
              <a:t>struct timeval {</a:t>
            </a:r>
          </a:p>
          <a:p>
            <a:pPr lvl="1">
              <a:buFontTx/>
              <a:buNone/>
            </a:pPr>
            <a:r>
              <a:rPr lang="en-US" altLang="ko-KR" b="1">
                <a:latin typeface="Courier New" pitchFamily="49" charset="0"/>
                <a:ea typeface="굴림" charset="-127"/>
              </a:rPr>
              <a:t>long tv_sec;	/* seconds */</a:t>
            </a:r>
          </a:p>
          <a:p>
            <a:pPr lvl="1">
              <a:buFontTx/>
              <a:buNone/>
            </a:pPr>
            <a:r>
              <a:rPr lang="en-US" altLang="ko-KR" b="1">
                <a:latin typeface="Courier New" pitchFamily="49" charset="0"/>
                <a:ea typeface="굴림" charset="-127"/>
              </a:rPr>
              <a:t>long tv_usec;	/* microseconds */</a:t>
            </a:r>
          </a:p>
          <a:p>
            <a:pPr>
              <a:buFontTx/>
              <a:buNone/>
            </a:pPr>
            <a:r>
              <a:rPr lang="en-US" altLang="ko-KR" sz="2800" b="1">
                <a:latin typeface="Courier New" pitchFamily="49" charset="0"/>
                <a:ea typeface="굴림" charset="-127"/>
              </a:rPr>
              <a:t>}</a:t>
            </a:r>
          </a:p>
          <a:p>
            <a:pPr>
              <a:buFontTx/>
              <a:buNone/>
            </a:pPr>
            <a:endParaRPr lang="en-US" altLang="ko-KR" sz="2800" b="1">
              <a:latin typeface="Courier New" pitchFamily="49" charset="0"/>
              <a:ea typeface="굴림" charset="-127"/>
            </a:endParaRPr>
          </a:p>
          <a:p>
            <a:pPr>
              <a:buFontTx/>
              <a:buNone/>
            </a:pPr>
            <a:r>
              <a:rPr lang="en-US" altLang="ko-KR" sz="2800" b="1">
                <a:latin typeface="Courier New" pitchFamily="49" charset="0"/>
                <a:ea typeface="굴림" charset="-127"/>
              </a:rPr>
              <a:t>struct timeval max = {1,0};</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ko-KR" b="1">
                <a:latin typeface="Courier New" pitchFamily="49" charset="0"/>
                <a:ea typeface="굴림" charset="-127"/>
              </a:rPr>
              <a:t>fd_set</a:t>
            </a:r>
            <a:endParaRPr lang="en-US" altLang="ko-KR" b="1">
              <a:ea typeface="굴림" charset="-127"/>
            </a:endParaRPr>
          </a:p>
        </p:txBody>
      </p:sp>
      <p:sp>
        <p:nvSpPr>
          <p:cNvPr id="77827" name="Rectangle 3"/>
          <p:cNvSpPr>
            <a:spLocks noGrp="1" noChangeArrowheads="1"/>
          </p:cNvSpPr>
          <p:nvPr>
            <p:ph type="body" idx="1"/>
          </p:nvPr>
        </p:nvSpPr>
        <p:spPr>
          <a:xfrm>
            <a:off x="533400" y="1981200"/>
            <a:ext cx="8001000" cy="4114800"/>
          </a:xfrm>
        </p:spPr>
        <p:txBody>
          <a:bodyPr/>
          <a:lstStyle/>
          <a:p>
            <a:pPr>
              <a:lnSpc>
                <a:spcPct val="90000"/>
              </a:lnSpc>
            </a:pPr>
            <a:r>
              <a:rPr lang="en-US" altLang="ko-KR">
                <a:ea typeface="굴림" charset="-127"/>
              </a:rPr>
              <a:t>Implementation is not important</a:t>
            </a:r>
          </a:p>
          <a:p>
            <a:pPr>
              <a:lnSpc>
                <a:spcPct val="90000"/>
              </a:lnSpc>
            </a:pPr>
            <a:r>
              <a:rPr lang="en-US" altLang="ko-KR">
                <a:ea typeface="굴림" charset="-127"/>
              </a:rPr>
              <a:t>Operations to use with fd_set:</a:t>
            </a:r>
          </a:p>
          <a:p>
            <a:pPr>
              <a:lnSpc>
                <a:spcPct val="90000"/>
              </a:lnSpc>
              <a:buFontTx/>
              <a:buNone/>
            </a:pPr>
            <a:endParaRPr lang="en-US" altLang="ko-KR" sz="2400" b="1">
              <a:latin typeface="Courier New" pitchFamily="49" charset="0"/>
              <a:ea typeface="굴림" charset="-127"/>
            </a:endParaRPr>
          </a:p>
          <a:p>
            <a:pPr>
              <a:lnSpc>
                <a:spcPct val="120000"/>
              </a:lnSpc>
              <a:buFontTx/>
              <a:buNone/>
            </a:pPr>
            <a:r>
              <a:rPr lang="en-US" altLang="ko-KR" sz="2800" b="1">
                <a:latin typeface="Courier New" pitchFamily="49" charset="0"/>
                <a:ea typeface="굴림" charset="-127"/>
              </a:rPr>
              <a:t>void FD_ZERO( fd_set *fdset);</a:t>
            </a:r>
          </a:p>
          <a:p>
            <a:pPr>
              <a:lnSpc>
                <a:spcPct val="120000"/>
              </a:lnSpc>
              <a:buFontTx/>
              <a:buNone/>
            </a:pPr>
            <a:r>
              <a:rPr lang="en-US" altLang="ko-KR" sz="2800" b="1">
                <a:latin typeface="Courier New" pitchFamily="49" charset="0"/>
                <a:ea typeface="굴림" charset="-127"/>
              </a:rPr>
              <a:t>void FD_SET( int fd, fd_set *fdset);</a:t>
            </a:r>
          </a:p>
          <a:p>
            <a:pPr>
              <a:lnSpc>
                <a:spcPct val="120000"/>
              </a:lnSpc>
              <a:buFontTx/>
              <a:buNone/>
            </a:pPr>
            <a:r>
              <a:rPr lang="en-US" altLang="ko-KR" sz="2800" b="1">
                <a:latin typeface="Courier New" pitchFamily="49" charset="0"/>
                <a:ea typeface="굴림" charset="-127"/>
              </a:rPr>
              <a:t>void FD_CLR( int fd, fd_set *fdset);</a:t>
            </a:r>
          </a:p>
          <a:p>
            <a:pPr>
              <a:lnSpc>
                <a:spcPct val="120000"/>
              </a:lnSpc>
              <a:buFontTx/>
              <a:buNone/>
            </a:pPr>
            <a:r>
              <a:rPr lang="en-US" altLang="ko-KR" sz="2800" b="1">
                <a:latin typeface="Courier New" pitchFamily="49" charset="0"/>
                <a:ea typeface="굴림" charset="-127"/>
              </a:rPr>
              <a:t>int FD_ISSET( int fd, fd_set *fdset);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5124" name="Rectangle 2"/>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5125" name="Rectangle 3"/>
          <p:cNvSpPr>
            <a:spLocks noGrp="1" noChangeArrowheads="1"/>
          </p:cNvSpPr>
          <p:nvPr>
            <p:ph type="body" idx="1"/>
          </p:nvPr>
        </p:nvSpPr>
        <p:spPr>
          <a:xfrm>
            <a:off x="323850" y="1341438"/>
            <a:ext cx="4176713" cy="5113337"/>
          </a:xfrm>
        </p:spPr>
        <p:txBody>
          <a:bodyPr/>
          <a:lstStyle/>
          <a:p>
            <a:pPr eaLnBrk="1" hangingPunct="1">
              <a:lnSpc>
                <a:spcPct val="80000"/>
              </a:lnSpc>
              <a:buFont typeface="Wingdings" pitchFamily="2" charset="2"/>
              <a:buAutoNum type="arabicPeriod"/>
            </a:pPr>
            <a:r>
              <a:rPr lang="en-US" altLang="ko-KR" sz="1200" dirty="0" smtClean="0"/>
              <a:t>#include &lt;</a:t>
            </a:r>
            <a:r>
              <a:rPr lang="en-US" altLang="ko-KR" sz="1200" dirty="0" err="1" smtClean="0"/>
              <a:t>stdio.h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unistd.h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stdlib.h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string.h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&lt;sys/</a:t>
            </a:r>
            <a:r>
              <a:rPr lang="en-US" altLang="ko-KR" sz="1200" dirty="0" err="1" smtClean="0"/>
              <a:t>socket.h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&lt;sys/</a:t>
            </a:r>
            <a:r>
              <a:rPr lang="en-US" altLang="ko-KR" sz="1200" dirty="0" err="1" smtClean="0"/>
              <a:t>stat.h</a:t>
            </a:r>
            <a:r>
              <a:rPr lang="en-US" altLang="ko-KR" sz="1200" dirty="0" smtClean="0"/>
              <a:t>&gt;</a:t>
            </a:r>
          </a:p>
          <a:p>
            <a:pPr eaLnBrk="1" hangingPunct="1">
              <a:lnSpc>
                <a:spcPct val="80000"/>
              </a:lnSpc>
              <a:buFont typeface="Wingdings" pitchFamily="2" charset="2"/>
              <a:buAutoNum type="arabicPeriod"/>
            </a:pPr>
            <a:r>
              <a:rPr lang="en-US" altLang="ko-KR" sz="1200" dirty="0" smtClean="0"/>
              <a:t>#include &lt;</a:t>
            </a:r>
            <a:r>
              <a:rPr lang="en-US" altLang="ko-KR" sz="1200" dirty="0" err="1" smtClean="0"/>
              <a:t>arpa</a:t>
            </a:r>
            <a:r>
              <a:rPr lang="en-US" altLang="ko-KR" sz="1200" dirty="0" smtClean="0"/>
              <a:t>/</a:t>
            </a:r>
            <a:r>
              <a:rPr lang="en-US" altLang="ko-KR" sz="1200" dirty="0" err="1" smtClean="0"/>
              <a:t>inet.h</a:t>
            </a:r>
            <a:r>
              <a:rPr lang="en-US" altLang="ko-KR" sz="1200" dirty="0" smtClean="0"/>
              <a:t>&gt;</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#define MAXBUF  256</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err="1" smtClean="0"/>
              <a:t>int</a:t>
            </a:r>
            <a:r>
              <a:rPr lang="en-US" altLang="ko-KR" sz="1200" dirty="0" smtClean="0"/>
              <a:t> main()</a:t>
            </a:r>
          </a:p>
          <a:p>
            <a:pPr eaLnBrk="1" hangingPunct="1">
              <a:lnSpc>
                <a:spcPct val="80000"/>
              </a:lnSpc>
              <a:buFont typeface="Wingdings" pitchFamily="2" charset="2"/>
              <a:buAutoNum type="arabicPeriod"/>
            </a:pPr>
            <a:r>
              <a:rPr lang="en-US" altLang="ko-KR" sz="1200" dirty="0" smtClean="0"/>
              <a:t>{</a:t>
            </a:r>
          </a:p>
          <a:p>
            <a:pPr eaLnBrk="1" hangingPunct="1">
              <a:lnSpc>
                <a:spcPct val="80000"/>
              </a:lnSpc>
              <a:buFont typeface="Wingdings" pitchFamily="2" charset="2"/>
              <a:buAutoNum type="arabicPeriod"/>
            </a:pPr>
            <a:r>
              <a:rPr lang="en-US" altLang="ko-KR" sz="1200" dirty="0" smtClean="0"/>
              <a:t>   </a:t>
            </a:r>
            <a:r>
              <a:rPr lang="en-US" altLang="ko-KR" sz="1200" dirty="0" err="1" smtClean="0"/>
              <a:t>int</a:t>
            </a:r>
            <a:r>
              <a:rPr lang="en-US" altLang="ko-KR" sz="1200" dirty="0" smtClean="0"/>
              <a:t> </a:t>
            </a:r>
            <a:r>
              <a:rPr lang="en-US" altLang="ko-KR" sz="1200" dirty="0" err="1" smtClean="0"/>
              <a:t>ssock</a:t>
            </a:r>
            <a:r>
              <a:rPr lang="en-US" altLang="ko-KR" sz="1200" dirty="0" smtClean="0"/>
              <a:t>;</a:t>
            </a:r>
          </a:p>
          <a:p>
            <a:pPr eaLnBrk="1" hangingPunct="1">
              <a:lnSpc>
                <a:spcPct val="80000"/>
              </a:lnSpc>
              <a:buFont typeface="Wingdings" pitchFamily="2" charset="2"/>
              <a:buAutoNum type="arabicPeriod"/>
            </a:pPr>
            <a:r>
              <a:rPr lang="en-US" altLang="ko-KR" sz="1200" dirty="0" smtClean="0"/>
              <a:t>   </a:t>
            </a:r>
            <a:r>
              <a:rPr lang="en-US" altLang="ko-KR" sz="1200" dirty="0" err="1" smtClean="0"/>
              <a:t>int</a:t>
            </a:r>
            <a:r>
              <a:rPr lang="en-US" altLang="ko-KR" sz="1200" dirty="0" smtClean="0"/>
              <a:t> </a:t>
            </a:r>
            <a:r>
              <a:rPr lang="en-US" altLang="ko-KR" sz="1200" dirty="0" err="1" smtClean="0"/>
              <a:t>clen</a:t>
            </a:r>
            <a:r>
              <a:rPr lang="en-US" altLang="ko-KR" sz="1200" dirty="0" smtClean="0"/>
              <a:t>;</a:t>
            </a:r>
          </a:p>
          <a:p>
            <a:pPr eaLnBrk="1" hangingPunct="1">
              <a:lnSpc>
                <a:spcPct val="80000"/>
              </a:lnSpc>
              <a:buFont typeface="Wingdings" pitchFamily="2" charset="2"/>
              <a:buAutoNum type="arabicPeriod"/>
            </a:pPr>
            <a:r>
              <a:rPr lang="en-US" altLang="ko-KR" sz="1200" dirty="0" smtClean="0"/>
              <a:t>   </a:t>
            </a:r>
            <a:r>
              <a:rPr lang="en-US" altLang="ko-KR" sz="1200" dirty="0" err="1" smtClean="0"/>
              <a:t>struct</a:t>
            </a:r>
            <a:r>
              <a:rPr lang="en-US" altLang="ko-KR" sz="1200" dirty="0" smtClean="0"/>
              <a:t> </a:t>
            </a:r>
            <a:r>
              <a:rPr lang="en-US" altLang="ko-KR" sz="1200" dirty="0" err="1" smtClean="0"/>
              <a:t>sockaddr_in</a:t>
            </a:r>
            <a:r>
              <a:rPr lang="en-US" altLang="ko-KR" sz="1200" dirty="0" smtClean="0"/>
              <a:t> </a:t>
            </a:r>
            <a:r>
              <a:rPr lang="en-US" altLang="ko-KR" sz="1200" dirty="0" err="1" smtClean="0"/>
              <a:t>server_addr</a:t>
            </a:r>
            <a:r>
              <a:rPr lang="en-US" altLang="ko-KR" sz="1200" dirty="0" smtClean="0"/>
              <a:t>;</a:t>
            </a:r>
          </a:p>
          <a:p>
            <a:pPr eaLnBrk="1" hangingPunct="1">
              <a:lnSpc>
                <a:spcPct val="80000"/>
              </a:lnSpc>
              <a:buFont typeface="Wingdings" pitchFamily="2" charset="2"/>
              <a:buAutoNum type="arabicPeriod"/>
            </a:pPr>
            <a:r>
              <a:rPr lang="en-US" altLang="ko-KR" sz="1200" dirty="0" smtClean="0"/>
              <a:t>   char </a:t>
            </a:r>
            <a:r>
              <a:rPr lang="en-US" altLang="ko-KR" sz="1200" dirty="0" err="1" smtClean="0"/>
              <a:t>buf</a:t>
            </a:r>
            <a:r>
              <a:rPr lang="en-US" altLang="ko-KR" sz="1200" dirty="0" smtClean="0"/>
              <a:t>[MAXBUF];</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   // </a:t>
            </a:r>
            <a:r>
              <a:rPr lang="ko-KR" altLang="en-US" sz="1200" dirty="0" smtClean="0"/>
              <a:t>소켓을 생성</a:t>
            </a:r>
          </a:p>
          <a:p>
            <a:pPr eaLnBrk="1" hangingPunct="1">
              <a:lnSpc>
                <a:spcPct val="80000"/>
              </a:lnSpc>
              <a:buFont typeface="Wingdings" pitchFamily="2" charset="2"/>
              <a:buAutoNum type="arabicPeriod"/>
            </a:pPr>
            <a:r>
              <a:rPr lang="ko-KR" altLang="en-US" sz="1200" dirty="0" smtClean="0"/>
              <a:t>   </a:t>
            </a:r>
            <a:r>
              <a:rPr lang="en-US" altLang="ko-KR" sz="1200" dirty="0" smtClean="0"/>
              <a:t>if ((</a:t>
            </a:r>
            <a:r>
              <a:rPr lang="en-US" altLang="ko-KR" sz="1200" dirty="0" err="1" smtClean="0"/>
              <a:t>ssock</a:t>
            </a:r>
            <a:r>
              <a:rPr lang="en-US" altLang="ko-KR" sz="1200" dirty="0" smtClean="0"/>
              <a:t> = socket(PF_INET, SOCK_STREAM, IPPROTO_TCP)) &lt; 0) {</a:t>
            </a:r>
          </a:p>
          <a:p>
            <a:pPr eaLnBrk="1" hangingPunct="1">
              <a:lnSpc>
                <a:spcPct val="80000"/>
              </a:lnSpc>
              <a:buFont typeface="Wingdings" pitchFamily="2" charset="2"/>
              <a:buAutoNum type="arabicPeriod"/>
            </a:pPr>
            <a:r>
              <a:rPr lang="en-US" altLang="ko-KR" sz="1200" dirty="0" smtClean="0"/>
              <a:t>      </a:t>
            </a:r>
            <a:r>
              <a:rPr lang="en-US" altLang="ko-KR" sz="1200" dirty="0" err="1" smtClean="0"/>
              <a:t>perror</a:t>
            </a:r>
            <a:r>
              <a:rPr lang="en-US" altLang="ko-KR" sz="1200" dirty="0" smtClean="0"/>
              <a:t>("socket error : ");</a:t>
            </a:r>
          </a:p>
          <a:p>
            <a:pPr eaLnBrk="1" hangingPunct="1">
              <a:lnSpc>
                <a:spcPct val="80000"/>
              </a:lnSpc>
              <a:buFont typeface="Wingdings" pitchFamily="2" charset="2"/>
              <a:buAutoNum type="arabicPeriod"/>
            </a:pPr>
            <a:r>
              <a:rPr lang="en-US" altLang="ko-KR" sz="1200" dirty="0" smtClean="0"/>
              <a:t>      exit(1);</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buFont typeface="Wingdings" pitchFamily="2" charset="2"/>
              <a:buAutoNum type="arabicPeriod"/>
            </a:pPr>
            <a:r>
              <a:rPr lang="en-US" altLang="ko-KR" sz="1200" dirty="0" smtClean="0"/>
              <a:t>   </a:t>
            </a:r>
            <a:r>
              <a:rPr lang="en-US" altLang="ko-KR" sz="1200" dirty="0" err="1" smtClean="0"/>
              <a:t>clen</a:t>
            </a:r>
            <a:r>
              <a:rPr lang="en-US" altLang="ko-KR" sz="1200" dirty="0" smtClean="0"/>
              <a:t> = </a:t>
            </a:r>
            <a:r>
              <a:rPr lang="en-US" altLang="ko-KR" sz="1200" dirty="0" err="1" smtClean="0"/>
              <a:t>sizeof</a:t>
            </a:r>
            <a:r>
              <a:rPr lang="en-US" altLang="ko-KR" sz="1200" dirty="0" smtClean="0"/>
              <a:t>(</a:t>
            </a:r>
            <a:r>
              <a:rPr lang="en-US" altLang="ko-KR" sz="1200" dirty="0" err="1" smtClean="0"/>
              <a:t>server_addr</a:t>
            </a:r>
            <a:r>
              <a:rPr lang="en-US" altLang="ko-KR" sz="1200" dirty="0" smtClean="0"/>
              <a:t>);</a:t>
            </a:r>
          </a:p>
          <a:p>
            <a:pPr eaLnBrk="1" hangingPunct="1">
              <a:lnSpc>
                <a:spcPct val="80000"/>
              </a:lnSpc>
              <a:buFont typeface="Wingdings" pitchFamily="2" charset="2"/>
              <a:buAutoNum type="arabicPeriod"/>
            </a:pPr>
            <a:r>
              <a:rPr lang="en-US" altLang="ko-KR" sz="1200" dirty="0" smtClean="0"/>
              <a:t>  </a:t>
            </a:r>
          </a:p>
          <a:p>
            <a:pPr eaLnBrk="1" hangingPunct="1">
              <a:lnSpc>
                <a:spcPct val="80000"/>
              </a:lnSpc>
            </a:pPr>
            <a:r>
              <a:rPr lang="en-US" altLang="ko-KR" sz="1200" dirty="0" smtClean="0"/>
              <a:t>   </a:t>
            </a:r>
            <a:endParaRPr lang="ko-KR" altLang="en-US" sz="1200" dirty="0" smtClean="0"/>
          </a:p>
        </p:txBody>
      </p:sp>
      <p:sp>
        <p:nvSpPr>
          <p:cNvPr id="5126" name="Rectangle 5"/>
          <p:cNvSpPr>
            <a:spLocks noChangeArrowheads="1"/>
          </p:cNvSpPr>
          <p:nvPr/>
        </p:nvSpPr>
        <p:spPr bwMode="auto">
          <a:xfrm>
            <a:off x="4643438" y="1196975"/>
            <a:ext cx="4176712" cy="5113338"/>
          </a:xfrm>
          <a:prstGeom prst="rect">
            <a:avLst/>
          </a:prstGeom>
          <a:noFill/>
          <a:ln w="9525">
            <a:noFill/>
            <a:miter lim="800000"/>
            <a:headEnd/>
            <a:tailEnd/>
          </a:ln>
        </p:spPr>
        <p:txBody>
          <a:bodyPr/>
          <a:lstStyle/>
          <a:p>
            <a:pPr marL="457200" indent="-457200" algn="l">
              <a:buFont typeface="Wingdings" pitchFamily="2" charset="2"/>
              <a:buBlip>
                <a:blip r:embed="rId2"/>
              </a:buBlip>
            </a:pPr>
            <a:endParaRPr lang="en-US" altLang="ko-KR" sz="800" b="0" dirty="0">
              <a:latin typeface="Tahoma" pitchFamily="34" charset="0"/>
            </a:endParaRPr>
          </a:p>
          <a:p>
            <a:pPr marL="457200" indent="-457200" algn="l">
              <a:buFont typeface="Wingdings" pitchFamily="2" charset="2"/>
              <a:buAutoNum type="arabicPeriod" startAt="26"/>
            </a:pPr>
            <a:r>
              <a:rPr lang="en-US" altLang="ko-KR" sz="800" b="0" dirty="0">
                <a:latin typeface="Tahoma" pitchFamily="34" charset="0"/>
              </a:rPr>
              <a:t>   </a:t>
            </a:r>
            <a:r>
              <a:rPr lang="en-US" altLang="ko-KR" sz="1200" b="0" dirty="0">
                <a:latin typeface="Tahoma" pitchFamily="34" charset="0"/>
              </a:rPr>
              <a:t>// </a:t>
            </a:r>
            <a:r>
              <a:rPr lang="ko-KR" altLang="en-US" sz="1200" b="0" dirty="0">
                <a:latin typeface="Tahoma" pitchFamily="34" charset="0"/>
              </a:rPr>
              <a:t>소켓이 접속할 주소 지정</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err="1">
                <a:latin typeface="Tahoma" pitchFamily="34" charset="0"/>
              </a:rPr>
              <a:t>memset</a:t>
            </a:r>
            <a:r>
              <a:rPr lang="en-US" altLang="ko-KR" sz="1200" b="0" dirty="0">
                <a:latin typeface="Tahoma" pitchFamily="34" charset="0"/>
              </a:rPr>
              <a:t>(&amp;server_addr,0, </a:t>
            </a:r>
            <a:r>
              <a:rPr lang="en-US" altLang="ko-KR" sz="1200" b="0" dirty="0" err="1">
                <a:latin typeface="Tahoma" pitchFamily="34" charset="0"/>
              </a:rPr>
              <a:t>sizeof</a:t>
            </a:r>
            <a:r>
              <a:rPr lang="en-US" altLang="ko-KR" sz="1200" b="0" dirty="0">
                <a:latin typeface="Tahoma" pitchFamily="34" charset="0"/>
              </a:rPr>
              <a:t>(</a:t>
            </a:r>
            <a:r>
              <a:rPr lang="en-US" altLang="ko-KR" sz="1200" b="0" dirty="0" err="1">
                <a:latin typeface="Tahoma" pitchFamily="34" charset="0"/>
              </a:rPr>
              <a:t>server_addr</a:t>
            </a:r>
            <a:r>
              <a:rPr lang="en-US" altLang="ko-KR" sz="1200" b="0" dirty="0">
                <a:latin typeface="Tahoma" pitchFamily="34" charset="0"/>
              </a:rPr>
              <a:t>));</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server_addr.sin_family</a:t>
            </a:r>
            <a:r>
              <a:rPr lang="en-US" altLang="ko-KR" sz="1200" b="0" dirty="0">
                <a:latin typeface="Tahoma" pitchFamily="34" charset="0"/>
              </a:rPr>
              <a:t>  = AF_INET;</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server_addr.sin_addr.s_addr</a:t>
            </a:r>
            <a:r>
              <a:rPr lang="en-US" altLang="ko-KR" sz="1200" b="0" dirty="0">
                <a:latin typeface="Tahoma" pitchFamily="34" charset="0"/>
              </a:rPr>
              <a:t> = </a:t>
            </a:r>
            <a:r>
              <a:rPr lang="en-US" altLang="ko-KR" sz="1200" b="0" dirty="0" err="1">
                <a:latin typeface="Tahoma" pitchFamily="34" charset="0"/>
              </a:rPr>
              <a:t>inet_addr</a:t>
            </a:r>
            <a:r>
              <a:rPr lang="en-US" altLang="ko-KR" sz="1200" b="0" dirty="0">
                <a:latin typeface="Tahoma" pitchFamily="34" charset="0"/>
              </a:rPr>
              <a:t>("127.0.0.1");</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server_addr.sin_port</a:t>
            </a:r>
            <a:r>
              <a:rPr lang="en-US" altLang="ko-KR" sz="1200" b="0" dirty="0">
                <a:latin typeface="Tahoma" pitchFamily="34" charset="0"/>
              </a:rPr>
              <a:t>    = </a:t>
            </a:r>
            <a:r>
              <a:rPr lang="en-US" altLang="ko-KR" sz="1200" b="0" dirty="0" err="1">
                <a:latin typeface="Tahoma" pitchFamily="34" charset="0"/>
              </a:rPr>
              <a:t>htons</a:t>
            </a:r>
            <a:r>
              <a:rPr lang="en-US" altLang="ko-KR" sz="1200" b="0" dirty="0">
                <a:latin typeface="Tahoma" pitchFamily="34" charset="0"/>
              </a:rPr>
              <a:t>(3317);</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지정한 주소로 접속</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a:latin typeface="Tahoma" pitchFamily="34" charset="0"/>
              </a:rPr>
              <a:t>if (connect(</a:t>
            </a:r>
            <a:r>
              <a:rPr lang="en-US" altLang="ko-KR" sz="1200" b="0" dirty="0" err="1">
                <a:latin typeface="Tahoma" pitchFamily="34" charset="0"/>
              </a:rPr>
              <a:t>ssock</a:t>
            </a:r>
            <a:r>
              <a:rPr lang="en-US" altLang="ko-KR" sz="1200" b="0" dirty="0">
                <a:latin typeface="Tahoma" pitchFamily="34" charset="0"/>
              </a:rPr>
              <a:t>, (</a:t>
            </a:r>
            <a:r>
              <a:rPr lang="en-US" altLang="ko-KR" sz="1200" b="0" dirty="0" err="1">
                <a:latin typeface="Tahoma" pitchFamily="34" charset="0"/>
              </a:rPr>
              <a:t>struct</a:t>
            </a:r>
            <a:r>
              <a:rPr lang="en-US" altLang="ko-KR" sz="1200" b="0" dirty="0">
                <a:latin typeface="Tahoma" pitchFamily="34" charset="0"/>
              </a:rPr>
              <a:t> </a:t>
            </a:r>
            <a:r>
              <a:rPr lang="en-US" altLang="ko-KR" sz="1200" b="0" dirty="0" err="1">
                <a:latin typeface="Tahoma" pitchFamily="34" charset="0"/>
              </a:rPr>
              <a:t>sockaddr</a:t>
            </a:r>
            <a:r>
              <a:rPr lang="en-US" altLang="ko-KR" sz="1200" b="0" dirty="0">
                <a:latin typeface="Tahoma" pitchFamily="34" charset="0"/>
              </a:rPr>
              <a:t> *)&amp;</a:t>
            </a:r>
            <a:r>
              <a:rPr lang="en-US" altLang="ko-KR" sz="1200" b="0" dirty="0" err="1">
                <a:latin typeface="Tahoma" pitchFamily="34" charset="0"/>
              </a:rPr>
              <a:t>server_addr</a:t>
            </a:r>
            <a:r>
              <a:rPr lang="en-US" altLang="ko-KR" sz="1200" b="0" dirty="0">
                <a:latin typeface="Tahoma" pitchFamily="34" charset="0"/>
              </a:rPr>
              <a:t>, </a:t>
            </a:r>
            <a:r>
              <a:rPr lang="en-US" altLang="ko-KR" sz="1200" b="0" dirty="0" err="1">
                <a:latin typeface="Tahoma" pitchFamily="34" charset="0"/>
              </a:rPr>
              <a:t>clen</a:t>
            </a:r>
            <a:r>
              <a:rPr lang="en-US" altLang="ko-KR" sz="1200" b="0" dirty="0">
                <a:latin typeface="Tahoma" pitchFamily="34" charset="0"/>
              </a:rPr>
              <a:t>) &lt; 0) {</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perror</a:t>
            </a:r>
            <a:r>
              <a:rPr lang="en-US" altLang="ko-KR" sz="1200" b="0" dirty="0">
                <a:latin typeface="Tahoma" pitchFamily="34" charset="0"/>
              </a:rPr>
              <a:t>("connect error :");</a:t>
            </a:r>
          </a:p>
          <a:p>
            <a:pPr marL="457200" indent="-457200" algn="l">
              <a:buFont typeface="Wingdings" pitchFamily="2" charset="2"/>
              <a:buAutoNum type="arabicPeriod" startAt="26"/>
            </a:pPr>
            <a:r>
              <a:rPr lang="en-US" altLang="ko-KR" sz="1200" b="0" dirty="0">
                <a:latin typeface="Tahoma" pitchFamily="34" charset="0"/>
              </a:rPr>
              <a:t>      exit(1);</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memset</a:t>
            </a:r>
            <a:r>
              <a:rPr lang="en-US" altLang="ko-KR" sz="1200" b="0" dirty="0">
                <a:latin typeface="Tahoma" pitchFamily="34" charset="0"/>
              </a:rPr>
              <a:t>(</a:t>
            </a:r>
            <a:r>
              <a:rPr lang="en-US" altLang="ko-KR" sz="1200" b="0" dirty="0" err="1">
                <a:latin typeface="Tahoma" pitchFamily="34" charset="0"/>
              </a:rPr>
              <a:t>buf</a:t>
            </a:r>
            <a:r>
              <a:rPr lang="en-US" altLang="ko-KR" sz="1200" b="0" dirty="0">
                <a:latin typeface="Tahoma" pitchFamily="34" charset="0"/>
              </a:rPr>
              <a:t>, 0, MAXBUF);</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서버에서 전송하는 문자열을 받음</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a:latin typeface="Tahoma" pitchFamily="34" charset="0"/>
              </a:rPr>
              <a:t>if (read(</a:t>
            </a:r>
            <a:r>
              <a:rPr lang="en-US" altLang="ko-KR" sz="1200" b="0" dirty="0" err="1">
                <a:latin typeface="Tahoma" pitchFamily="34" charset="0"/>
              </a:rPr>
              <a:t>ssock</a:t>
            </a:r>
            <a:r>
              <a:rPr lang="en-US" altLang="ko-KR" sz="1200" b="0" dirty="0">
                <a:latin typeface="Tahoma" pitchFamily="34" charset="0"/>
              </a:rPr>
              <a:t>, </a:t>
            </a:r>
            <a:r>
              <a:rPr lang="en-US" altLang="ko-KR" sz="1200" b="0" dirty="0" err="1">
                <a:latin typeface="Tahoma" pitchFamily="34" charset="0"/>
              </a:rPr>
              <a:t>buf</a:t>
            </a:r>
            <a:r>
              <a:rPr lang="en-US" altLang="ko-KR" sz="1200" b="0" dirty="0">
                <a:latin typeface="Tahoma" pitchFamily="34" charset="0"/>
              </a:rPr>
              <a:t>, MAXBUF) &lt;= 0) {</a:t>
            </a:r>
          </a:p>
          <a:p>
            <a:pPr marL="457200" indent="-457200" algn="l">
              <a:buFont typeface="Wingdings" pitchFamily="2" charset="2"/>
              <a:buAutoNum type="arabicPeriod" startAt="26"/>
            </a:pPr>
            <a:r>
              <a:rPr lang="en-US" altLang="ko-KR" sz="1200" b="0" dirty="0">
                <a:latin typeface="Tahoma" pitchFamily="34" charset="0"/>
              </a:rPr>
              <a:t>      </a:t>
            </a:r>
            <a:r>
              <a:rPr lang="en-US" altLang="ko-KR" sz="1200" b="0" dirty="0" err="1">
                <a:latin typeface="Tahoma" pitchFamily="34" charset="0"/>
              </a:rPr>
              <a:t>perror</a:t>
            </a:r>
            <a:r>
              <a:rPr lang="en-US" altLang="ko-KR" sz="1200" b="0" dirty="0">
                <a:latin typeface="Tahoma" pitchFamily="34" charset="0"/>
              </a:rPr>
              <a:t>("read error : ");</a:t>
            </a:r>
          </a:p>
          <a:p>
            <a:pPr marL="457200" indent="-457200" algn="l">
              <a:buFont typeface="Wingdings" pitchFamily="2" charset="2"/>
              <a:buAutoNum type="arabicPeriod" startAt="26"/>
            </a:pPr>
            <a:r>
              <a:rPr lang="en-US" altLang="ko-KR" sz="1200" b="0" dirty="0">
                <a:latin typeface="Tahoma" pitchFamily="34" charset="0"/>
              </a:rPr>
              <a:t>      exit(1);</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소켓을 닫음</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a:latin typeface="Tahoma" pitchFamily="34" charset="0"/>
              </a:rPr>
              <a:t>close(</a:t>
            </a:r>
            <a:r>
              <a:rPr lang="en-US" altLang="ko-KR" sz="1200" b="0" dirty="0" err="1">
                <a:latin typeface="Tahoma" pitchFamily="34" charset="0"/>
              </a:rPr>
              <a:t>ssock</a:t>
            </a:r>
            <a:r>
              <a:rPr lang="en-US" altLang="ko-KR" sz="1200" b="0" dirty="0">
                <a:latin typeface="Tahoma" pitchFamily="34" charset="0"/>
              </a:rPr>
              <a:t>);</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 </a:t>
            </a:r>
            <a:r>
              <a:rPr lang="ko-KR" altLang="en-US" sz="1200" b="0" dirty="0">
                <a:latin typeface="Tahoma" pitchFamily="34" charset="0"/>
              </a:rPr>
              <a:t>받아온 문자열을 화면에 출력</a:t>
            </a:r>
          </a:p>
          <a:p>
            <a:pPr marL="457200" indent="-457200" algn="l">
              <a:buFont typeface="Wingdings" pitchFamily="2" charset="2"/>
              <a:buAutoNum type="arabicPeriod" startAt="26"/>
            </a:pPr>
            <a:r>
              <a:rPr lang="ko-KR" altLang="en-US" sz="1200" b="0" dirty="0">
                <a:latin typeface="Tahoma" pitchFamily="34" charset="0"/>
              </a:rPr>
              <a:t>   </a:t>
            </a:r>
            <a:r>
              <a:rPr lang="en-US" altLang="ko-KR" sz="1200" b="0" dirty="0" err="1">
                <a:latin typeface="Tahoma" pitchFamily="34" charset="0"/>
              </a:rPr>
              <a:t>printf</a:t>
            </a:r>
            <a:r>
              <a:rPr lang="en-US" altLang="ko-KR" sz="1200" b="0" dirty="0">
                <a:latin typeface="Tahoma" pitchFamily="34" charset="0"/>
              </a:rPr>
              <a:t>("\</a:t>
            </a:r>
            <a:r>
              <a:rPr lang="en-US" altLang="ko-KR" sz="1200" b="0" dirty="0" err="1">
                <a:latin typeface="Tahoma" pitchFamily="34" charset="0"/>
              </a:rPr>
              <a:t>nread</a:t>
            </a:r>
            <a:r>
              <a:rPr lang="en-US" altLang="ko-KR" sz="1200" b="0" dirty="0">
                <a:latin typeface="Tahoma" pitchFamily="34" charset="0"/>
              </a:rPr>
              <a:t> : %s\n\n", </a:t>
            </a:r>
            <a:r>
              <a:rPr lang="en-US" altLang="ko-KR" sz="1200" b="0" dirty="0" err="1">
                <a:latin typeface="Tahoma" pitchFamily="34" charset="0"/>
              </a:rPr>
              <a:t>buf</a:t>
            </a:r>
            <a:r>
              <a:rPr lang="en-US" altLang="ko-KR" sz="1200" b="0" dirty="0">
                <a:latin typeface="Tahoma" pitchFamily="34" charset="0"/>
              </a:rPr>
              <a:t>);</a:t>
            </a:r>
          </a:p>
          <a:p>
            <a:pPr marL="457200" indent="-457200" algn="l">
              <a:buFont typeface="Wingdings" pitchFamily="2" charset="2"/>
              <a:buAutoNum type="arabicPeriod" startAt="26"/>
            </a:pPr>
            <a:r>
              <a:rPr lang="en-US" altLang="ko-KR" sz="1200" b="0" dirty="0">
                <a:latin typeface="Tahoma" pitchFamily="34" charset="0"/>
              </a:rPr>
              <a:t> </a:t>
            </a:r>
          </a:p>
          <a:p>
            <a:pPr marL="457200" indent="-457200" algn="l">
              <a:buFont typeface="Wingdings" pitchFamily="2" charset="2"/>
              <a:buAutoNum type="arabicPeriod" startAt="26"/>
            </a:pPr>
            <a:r>
              <a:rPr lang="en-US" altLang="ko-KR" sz="1200" b="0" dirty="0">
                <a:latin typeface="Tahoma" pitchFamily="34" charset="0"/>
              </a:rPr>
              <a:t>   return 0;</a:t>
            </a:r>
          </a:p>
          <a:p>
            <a:pPr marL="457200" indent="-457200" algn="l">
              <a:buFont typeface="Wingdings" pitchFamily="2" charset="2"/>
              <a:buAutoNum type="arabicPeriod" startAt="26"/>
            </a:pPr>
            <a:r>
              <a:rPr lang="en-US" altLang="ko-KR" sz="1200" b="0" dirty="0">
                <a:latin typeface="Tahoma" pitchFamily="34" charset="0"/>
              </a:rPr>
              <a:t>}</a:t>
            </a:r>
          </a:p>
          <a:p>
            <a:pPr marL="457200" indent="-457200" algn="l">
              <a:buFont typeface="Wingdings" pitchFamily="2" charset="2"/>
              <a:buAutoNum type="arabicPeriod" startAt="26"/>
            </a:pPr>
            <a:endParaRPr lang="ko-KR" altLang="en-US" sz="1200" b="0" dirty="0">
              <a:latin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09600" y="457200"/>
            <a:ext cx="7772400" cy="762000"/>
          </a:xfrm>
        </p:spPr>
        <p:txBody>
          <a:bodyPr/>
          <a:lstStyle/>
          <a:p>
            <a:r>
              <a:rPr lang="en-US" altLang="ko-KR">
                <a:ea typeface="굴림" charset="-127"/>
              </a:rPr>
              <a:t>Using </a:t>
            </a:r>
            <a:r>
              <a:rPr lang="en-US" altLang="ko-KR" b="1">
                <a:latin typeface="Courier New" pitchFamily="49" charset="0"/>
                <a:ea typeface="굴림" charset="-127"/>
              </a:rPr>
              <a:t>select()</a:t>
            </a:r>
            <a:endParaRPr lang="en-US" altLang="ko-KR">
              <a:ea typeface="굴림" charset="-127"/>
            </a:endParaRPr>
          </a:p>
        </p:txBody>
      </p:sp>
      <p:sp>
        <p:nvSpPr>
          <p:cNvPr id="78851" name="Rectangle 3"/>
          <p:cNvSpPr>
            <a:spLocks noGrp="1" noChangeArrowheads="1"/>
          </p:cNvSpPr>
          <p:nvPr>
            <p:ph type="body" idx="1"/>
          </p:nvPr>
        </p:nvSpPr>
        <p:spPr>
          <a:xfrm>
            <a:off x="685800" y="1371600"/>
            <a:ext cx="7772400" cy="4724400"/>
          </a:xfrm>
        </p:spPr>
        <p:txBody>
          <a:bodyPr/>
          <a:lstStyle/>
          <a:p>
            <a:r>
              <a:rPr lang="en-US" altLang="ko-KR" dirty="0">
                <a:ea typeface="굴림" charset="-127"/>
              </a:rPr>
              <a:t>Create </a:t>
            </a:r>
            <a:r>
              <a:rPr lang="en-US" altLang="ko-KR" b="1" dirty="0" err="1">
                <a:latin typeface="Courier New" pitchFamily="49" charset="0"/>
                <a:ea typeface="굴림" charset="-127"/>
              </a:rPr>
              <a:t>fd_set</a:t>
            </a:r>
            <a:endParaRPr lang="en-US" altLang="ko-KR" b="1" dirty="0">
              <a:latin typeface="Courier New" pitchFamily="49" charset="0"/>
              <a:ea typeface="굴림" charset="-127"/>
            </a:endParaRPr>
          </a:p>
          <a:p>
            <a:r>
              <a:rPr lang="en-US" altLang="ko-KR" dirty="0">
                <a:ea typeface="굴림" charset="-127"/>
              </a:rPr>
              <a:t>Clear the whole thing with </a:t>
            </a:r>
            <a:r>
              <a:rPr lang="en-US" altLang="ko-KR" b="1" dirty="0">
                <a:latin typeface="Courier New" pitchFamily="49" charset="0"/>
                <a:ea typeface="굴림" charset="-127"/>
              </a:rPr>
              <a:t>FD_ZERO</a:t>
            </a:r>
          </a:p>
          <a:p>
            <a:r>
              <a:rPr lang="en-US" altLang="ko-KR" dirty="0">
                <a:ea typeface="굴림" charset="-127"/>
              </a:rPr>
              <a:t>Add each descriptor you want to watch using </a:t>
            </a:r>
            <a:r>
              <a:rPr lang="en-US" altLang="ko-KR" b="1" dirty="0">
                <a:latin typeface="Courier New" pitchFamily="49" charset="0"/>
                <a:ea typeface="굴림" charset="-127"/>
              </a:rPr>
              <a:t>FD_SET</a:t>
            </a:r>
            <a:r>
              <a:rPr lang="en-US" altLang="ko-KR" dirty="0">
                <a:ea typeface="굴림" charset="-127"/>
              </a:rPr>
              <a:t>.</a:t>
            </a:r>
          </a:p>
          <a:p>
            <a:r>
              <a:rPr lang="en-US" altLang="ko-KR" dirty="0">
                <a:ea typeface="굴림" charset="-127"/>
              </a:rPr>
              <a:t>Call </a:t>
            </a:r>
            <a:r>
              <a:rPr lang="en-US" altLang="ko-KR" b="1" dirty="0">
                <a:latin typeface="Courier New" pitchFamily="49" charset="0"/>
                <a:ea typeface="굴림" charset="-127"/>
              </a:rPr>
              <a:t>select</a:t>
            </a:r>
          </a:p>
          <a:p>
            <a:r>
              <a:rPr lang="en-US" altLang="ko-KR" dirty="0">
                <a:ea typeface="굴림" charset="-127"/>
              </a:rPr>
              <a:t>when </a:t>
            </a:r>
            <a:r>
              <a:rPr lang="en-US" altLang="ko-KR" b="1" dirty="0">
                <a:latin typeface="Courier New" pitchFamily="49" charset="0"/>
                <a:ea typeface="굴림" charset="-127"/>
              </a:rPr>
              <a:t>select</a:t>
            </a:r>
            <a:r>
              <a:rPr lang="en-US" altLang="ko-KR" dirty="0">
                <a:ea typeface="굴림" charset="-127"/>
              </a:rPr>
              <a:t> returns, use </a:t>
            </a:r>
            <a:r>
              <a:rPr lang="en-US" altLang="ko-KR" b="1" dirty="0">
                <a:latin typeface="Courier New" pitchFamily="49" charset="0"/>
                <a:ea typeface="굴림" charset="-127"/>
              </a:rPr>
              <a:t>FD_ISSET</a:t>
            </a:r>
            <a:r>
              <a:rPr lang="en-US" altLang="ko-KR" dirty="0">
                <a:ea typeface="굴림" charset="-127"/>
              </a:rPr>
              <a:t> to see if I/O is possible on each descriptor.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323850" y="549275"/>
            <a:ext cx="8496300" cy="666750"/>
          </a:xfrm>
          <a:solidFill>
            <a:schemeClr val="folHlink"/>
          </a:solidFill>
        </p:spPr>
        <p:txBody>
          <a:bodyPr/>
          <a:lstStyle/>
          <a:p>
            <a:r>
              <a:rPr lang="en-US" altLang="ko-KR"/>
              <a:t>I/O </a:t>
            </a:r>
            <a:r>
              <a:rPr lang="ko-KR" altLang="en-US"/>
              <a:t>멀티플렉싱 모델</a:t>
            </a:r>
          </a:p>
        </p:txBody>
      </p:sp>
      <p:sp>
        <p:nvSpPr>
          <p:cNvPr id="614403" name="Rectangle 3"/>
          <p:cNvSpPr>
            <a:spLocks noGrp="1" noChangeArrowheads="1"/>
          </p:cNvSpPr>
          <p:nvPr>
            <p:ph type="body" idx="1"/>
          </p:nvPr>
        </p:nvSpPr>
        <p:spPr/>
        <p:txBody>
          <a:bodyPr>
            <a:normAutofit/>
          </a:bodyPr>
          <a:lstStyle/>
          <a:p>
            <a:pPr>
              <a:lnSpc>
                <a:spcPct val="110000"/>
              </a:lnSpc>
            </a:pPr>
            <a:r>
              <a:rPr lang="ko-KR" altLang="en-US" dirty="0"/>
              <a:t>소켓의 </a:t>
            </a:r>
            <a:r>
              <a:rPr lang="en-US" altLang="ko-KR" dirty="0"/>
              <a:t>I/O</a:t>
            </a:r>
            <a:r>
              <a:rPr lang="ko-KR" altLang="en-US" dirty="0"/>
              <a:t>를 다중화 해서 사용</a:t>
            </a:r>
          </a:p>
          <a:p>
            <a:pPr lvl="1">
              <a:lnSpc>
                <a:spcPct val="110000"/>
              </a:lnSpc>
            </a:pPr>
            <a:r>
              <a:rPr lang="ko-KR" altLang="en-US" dirty="0" smtClean="0"/>
              <a:t>소켓의</a:t>
            </a:r>
            <a:r>
              <a:rPr lang="en-US" altLang="ko-KR" dirty="0" smtClean="0"/>
              <a:t> I/O</a:t>
            </a:r>
            <a:r>
              <a:rPr lang="ko-KR" altLang="en-US" dirty="0" smtClean="0"/>
              <a:t>를 감시하는 함수</a:t>
            </a:r>
            <a:r>
              <a:rPr lang="en-US" altLang="ko-KR" dirty="0" smtClean="0"/>
              <a:t>, select</a:t>
            </a:r>
            <a:r>
              <a:rPr lang="ko-KR" altLang="en-US" dirty="0" smtClean="0"/>
              <a:t>를</a:t>
            </a:r>
            <a:r>
              <a:rPr lang="en-US" altLang="ko-KR" dirty="0" smtClean="0"/>
              <a:t> </a:t>
            </a:r>
            <a:r>
              <a:rPr lang="ko-KR" altLang="en-US" dirty="0" smtClean="0"/>
              <a:t>이용하여 </a:t>
            </a:r>
            <a:r>
              <a:rPr lang="en-US" altLang="ko-KR" dirty="0" smtClean="0"/>
              <a:t>kernel</a:t>
            </a:r>
            <a:r>
              <a:rPr lang="ko-KR" altLang="en-US" dirty="0" smtClean="0"/>
              <a:t>이 </a:t>
            </a:r>
            <a:r>
              <a:rPr lang="en-US" altLang="ko-KR" dirty="0" smtClean="0"/>
              <a:t>I/O </a:t>
            </a:r>
            <a:r>
              <a:rPr lang="ko-KR" altLang="en-US" dirty="0" smtClean="0"/>
              <a:t>상태를 감시하게 하고 </a:t>
            </a:r>
            <a:r>
              <a:rPr lang="en-US" altLang="ko-KR" dirty="0" smtClean="0"/>
              <a:t>user program</a:t>
            </a:r>
            <a:r>
              <a:rPr lang="ko-KR" altLang="en-US" dirty="0" smtClean="0"/>
              <a:t>이</a:t>
            </a:r>
            <a:r>
              <a:rPr lang="en-US" altLang="ko-KR" dirty="0" smtClean="0"/>
              <a:t> </a:t>
            </a:r>
            <a:r>
              <a:rPr lang="ko-KR" altLang="en-US" dirty="0" smtClean="0"/>
              <a:t>계속해서 데이터가 있기를 기다려야 하는 </a:t>
            </a:r>
            <a:r>
              <a:rPr lang="en-US" altLang="ko-KR" dirty="0" smtClean="0"/>
              <a:t>blocking</a:t>
            </a:r>
            <a:r>
              <a:rPr lang="ko-KR" altLang="en-US" dirty="0" smtClean="0"/>
              <a:t> 상태에서 자유롭게 한다</a:t>
            </a:r>
            <a:r>
              <a:rPr lang="en-US" altLang="ko-KR" dirty="0" smtClean="0"/>
              <a:t>.  </a:t>
            </a:r>
            <a:endParaRPr lang="ko-KR" altLang="en-US" dirty="0"/>
          </a:p>
          <a:p>
            <a:pPr lvl="1">
              <a:lnSpc>
                <a:spcPct val="110000"/>
              </a:lnSpc>
            </a:pPr>
            <a:r>
              <a:rPr lang="ko-KR" altLang="en-US" dirty="0"/>
              <a:t>어플리케이션이 </a:t>
            </a:r>
            <a:r>
              <a:rPr lang="en-US" altLang="ko-KR" dirty="0"/>
              <a:t>I/O</a:t>
            </a:r>
            <a:r>
              <a:rPr lang="ko-KR" altLang="en-US" dirty="0"/>
              <a:t>에 대한 부담을 줄이는 이점</a:t>
            </a:r>
          </a:p>
          <a:p>
            <a:pPr lvl="1">
              <a:lnSpc>
                <a:spcPct val="110000"/>
              </a:lnSpc>
            </a:pPr>
            <a:r>
              <a:rPr lang="ko-KR" altLang="en-US" dirty="0"/>
              <a:t>소켓의 </a:t>
            </a:r>
            <a:r>
              <a:rPr lang="en-US" altLang="ko-KR" dirty="0"/>
              <a:t>I/O</a:t>
            </a:r>
            <a:r>
              <a:rPr lang="ko-KR" altLang="en-US" dirty="0"/>
              <a:t>를 감시하는 루틴에 </a:t>
            </a:r>
            <a:r>
              <a:rPr lang="ko-KR" altLang="en-US" dirty="0" err="1"/>
              <a:t>패킷의</a:t>
            </a:r>
            <a:r>
              <a:rPr lang="ko-KR" altLang="en-US" dirty="0"/>
              <a:t> 송수신 변동 상황이 결과 값으로 알려지게 되고 결과 값에 맞는 함수를 호출하여 처리</a:t>
            </a:r>
          </a:p>
          <a:p>
            <a:pPr>
              <a:lnSpc>
                <a:spcPct val="110000"/>
              </a:lnSpc>
            </a:pPr>
            <a:r>
              <a:rPr lang="en-US" altLang="ko-KR" dirty="0"/>
              <a:t>“select” </a:t>
            </a:r>
            <a:r>
              <a:rPr lang="ko-KR" altLang="en-US" dirty="0"/>
              <a:t>함수가 소켓의 </a:t>
            </a:r>
            <a:r>
              <a:rPr lang="en-US" altLang="ko-KR" dirty="0"/>
              <a:t>I/O</a:t>
            </a:r>
            <a:r>
              <a:rPr lang="ko-KR" altLang="en-US" dirty="0"/>
              <a:t>를 감시하는 역할</a:t>
            </a:r>
          </a:p>
          <a:p>
            <a:pPr lvl="1">
              <a:lnSpc>
                <a:spcPct val="110000"/>
              </a:lnSpc>
            </a:pPr>
            <a:r>
              <a:rPr lang="en-US" altLang="ko-KR" dirty="0"/>
              <a:t>FD(File Descriptor) </a:t>
            </a:r>
            <a:r>
              <a:rPr lang="ko-KR" altLang="en-US" dirty="0"/>
              <a:t>테이블</a:t>
            </a:r>
            <a:r>
              <a:rPr lang="en-US" altLang="ko-KR" dirty="0" smtClean="0"/>
              <a:t>(</a:t>
            </a:r>
            <a:r>
              <a:rPr lang="ko-KR" altLang="en-US" dirty="0" smtClean="0"/>
              <a:t>예를 들면 </a:t>
            </a:r>
            <a:r>
              <a:rPr lang="en-US" altLang="ko-KR" dirty="0" smtClean="0"/>
              <a:t>1024</a:t>
            </a:r>
            <a:r>
              <a:rPr lang="ko-KR" altLang="en-US" dirty="0"/>
              <a:t>개의 </a:t>
            </a:r>
            <a:r>
              <a:rPr lang="en-US" altLang="ko-KR" dirty="0"/>
              <a:t>FD </a:t>
            </a:r>
            <a:r>
              <a:rPr lang="ko-KR" altLang="en-US" dirty="0"/>
              <a:t>배열로 구성</a:t>
            </a:r>
            <a:r>
              <a:rPr lang="en-US" altLang="ko-KR" dirty="0"/>
              <a:t>) </a:t>
            </a:r>
            <a:r>
              <a:rPr lang="ko-KR" altLang="en-US" dirty="0"/>
              <a:t>감시</a:t>
            </a:r>
          </a:p>
          <a:p>
            <a:pPr lvl="1">
              <a:lnSpc>
                <a:spcPct val="110000"/>
              </a:lnSpc>
            </a:pPr>
            <a:r>
              <a:rPr lang="en-US" altLang="ko-KR" dirty="0"/>
              <a:t>FD</a:t>
            </a:r>
            <a:r>
              <a:rPr lang="ko-KR" altLang="en-US" dirty="0"/>
              <a:t>에 생성한 소켓을 지정하고 </a:t>
            </a:r>
            <a:r>
              <a:rPr lang="en-US" altLang="ko-KR" dirty="0"/>
              <a:t>“select” </a:t>
            </a:r>
            <a:r>
              <a:rPr lang="ko-KR" altLang="en-US" dirty="0"/>
              <a:t>함수로 감시 </a:t>
            </a:r>
          </a:p>
          <a:p>
            <a:pPr lvl="1">
              <a:lnSpc>
                <a:spcPct val="110000"/>
              </a:lnSpc>
            </a:pPr>
            <a:r>
              <a:rPr lang="en-US" altLang="ko-KR" dirty="0"/>
              <a:t>Select </a:t>
            </a:r>
            <a:r>
              <a:rPr lang="ko-KR" altLang="en-US" dirty="0"/>
              <a:t>함수는 </a:t>
            </a:r>
            <a:r>
              <a:rPr lang="en-US" altLang="ko-KR" dirty="0"/>
              <a:t>File descriptor </a:t>
            </a:r>
            <a:r>
              <a:rPr lang="ko-KR" altLang="en-US" dirty="0"/>
              <a:t>전체에서 </a:t>
            </a:r>
            <a:r>
              <a:rPr lang="en-US" altLang="ko-KR" dirty="0"/>
              <a:t>I/O </a:t>
            </a:r>
            <a:r>
              <a:rPr lang="ko-KR" altLang="en-US" dirty="0"/>
              <a:t>발생 정도 만 알려주고 구체적 위치는 모르기 때문에 전체를 찾는 루프 과정이 필요</a:t>
            </a:r>
          </a:p>
          <a:p>
            <a:pPr lvl="1">
              <a:lnSpc>
                <a:spcPct val="110000"/>
              </a:lnSpc>
            </a:pPr>
            <a:r>
              <a:rPr lang="en-US" altLang="ko-KR" dirty="0"/>
              <a:t>I/O </a:t>
            </a:r>
            <a:r>
              <a:rPr lang="ko-KR" altLang="en-US" dirty="0"/>
              <a:t>발생과 이에 대응되는 소켓을 비교해서 </a:t>
            </a:r>
            <a:r>
              <a:rPr lang="en-US" altLang="ko-KR" dirty="0"/>
              <a:t>I/O</a:t>
            </a:r>
            <a:r>
              <a:rPr lang="ko-KR" altLang="en-US" dirty="0"/>
              <a:t>의 종류를 알아내는 과정을 거친다</a:t>
            </a:r>
            <a:r>
              <a:rPr lang="en-US" altLang="ko-KR" dirty="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6000" r="-6000"/>
          </a:stretch>
        </a:blipFill>
        <a:effectLst/>
      </p:bgPr>
    </p:bg>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ltLang="ko-KR" sz="2600"/>
              <a:t>I/O </a:t>
            </a:r>
            <a:r>
              <a:rPr lang="ko-KR" altLang="en-US" sz="2600"/>
              <a:t>멀티플렉싱 모델을 사용한 서버프로그램</a:t>
            </a:r>
            <a:br>
              <a:rPr lang="ko-KR" altLang="en-US" sz="2600"/>
            </a:br>
            <a:r>
              <a:rPr lang="en-US" altLang="ko-KR" sz="2600"/>
              <a:t>(select_server.c)</a:t>
            </a:r>
          </a:p>
        </p:txBody>
      </p:sp>
      <p:sp>
        <p:nvSpPr>
          <p:cNvPr id="617475" name="Rectangle 3"/>
          <p:cNvSpPr>
            <a:spLocks noGrp="1" noChangeArrowheads="1"/>
          </p:cNvSpPr>
          <p:nvPr>
            <p:ph idx="1"/>
          </p:nvPr>
        </p:nvSpPr>
        <p:spPr>
          <a:xfrm>
            <a:off x="250825" y="1052513"/>
            <a:ext cx="2808288" cy="5472112"/>
          </a:xfrm>
        </p:spPr>
        <p:txBody>
          <a:bodyPr>
            <a:normAutofit lnSpcReduction="10000"/>
          </a:bodyPr>
          <a:lstStyle/>
          <a:p>
            <a:pPr>
              <a:lnSpc>
                <a:spcPct val="80000"/>
              </a:lnSpc>
              <a:buFont typeface="Wingdings" pitchFamily="2" charset="2"/>
              <a:buAutoNum type="arabicPeriod"/>
            </a:pPr>
            <a:r>
              <a:rPr lang="en-US" altLang="ko-KR" sz="800"/>
              <a:t>#include &lt;stdio.h&gt;</a:t>
            </a:r>
          </a:p>
          <a:p>
            <a:pPr>
              <a:lnSpc>
                <a:spcPct val="80000"/>
              </a:lnSpc>
              <a:buFont typeface="Wingdings" pitchFamily="2" charset="2"/>
              <a:buAutoNum type="arabicPeriod"/>
            </a:pPr>
            <a:r>
              <a:rPr lang="en-US" altLang="ko-KR" sz="800"/>
              <a:t>#include &lt;unistd.h&gt;</a:t>
            </a:r>
          </a:p>
          <a:p>
            <a:pPr>
              <a:lnSpc>
                <a:spcPct val="80000"/>
              </a:lnSpc>
              <a:buFont typeface="Wingdings" pitchFamily="2" charset="2"/>
              <a:buAutoNum type="arabicPeriod"/>
            </a:pPr>
            <a:r>
              <a:rPr lang="en-US" altLang="ko-KR" sz="800"/>
              <a:t>#include &lt;stdlib.h&gt;</a:t>
            </a:r>
          </a:p>
          <a:p>
            <a:pPr>
              <a:lnSpc>
                <a:spcPct val="80000"/>
              </a:lnSpc>
              <a:buFont typeface="Wingdings" pitchFamily="2" charset="2"/>
              <a:buAutoNum type="arabicPeriod"/>
            </a:pPr>
            <a:r>
              <a:rPr lang="en-US" altLang="ko-KR" sz="800"/>
              <a:t>#include &lt;string.h&gt;</a:t>
            </a:r>
          </a:p>
          <a:p>
            <a:pPr>
              <a:lnSpc>
                <a:spcPct val="80000"/>
              </a:lnSpc>
              <a:buFont typeface="Wingdings" pitchFamily="2" charset="2"/>
              <a:buAutoNum type="arabicPeriod"/>
            </a:pPr>
            <a:r>
              <a:rPr lang="en-US" altLang="ko-KR" sz="800"/>
              <a:t>#include &lt;sys/socket.h&gt;</a:t>
            </a:r>
          </a:p>
          <a:p>
            <a:pPr>
              <a:lnSpc>
                <a:spcPct val="80000"/>
              </a:lnSpc>
              <a:buFont typeface="Wingdings" pitchFamily="2" charset="2"/>
              <a:buAutoNum type="arabicPeriod"/>
            </a:pPr>
            <a:r>
              <a:rPr lang="en-US" altLang="ko-KR" sz="800"/>
              <a:t>#include &lt;sys/stat.h&gt;</a:t>
            </a:r>
          </a:p>
          <a:p>
            <a:pPr>
              <a:lnSpc>
                <a:spcPct val="80000"/>
              </a:lnSpc>
              <a:buFont typeface="Wingdings" pitchFamily="2" charset="2"/>
              <a:buAutoNum type="arabicPeriod"/>
            </a:pPr>
            <a:r>
              <a:rPr lang="en-US" altLang="ko-KR" sz="800"/>
              <a:t>#include &lt;arpa/inet.h&gt;</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#define MAXBUF  256</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int main()</a:t>
            </a:r>
          </a:p>
          <a:p>
            <a:pPr>
              <a:lnSpc>
                <a:spcPct val="80000"/>
              </a:lnSpc>
              <a:buFont typeface="Wingdings" pitchFamily="2" charset="2"/>
              <a:buAutoNum type="arabicPeriod"/>
            </a:pPr>
            <a:r>
              <a:rPr lang="en-US" altLang="ko-KR" sz="800"/>
              <a:t>{</a:t>
            </a:r>
          </a:p>
          <a:p>
            <a:pPr>
              <a:lnSpc>
                <a:spcPct val="80000"/>
              </a:lnSpc>
              <a:buFont typeface="Wingdings" pitchFamily="2" charset="2"/>
              <a:buAutoNum type="arabicPeriod"/>
            </a:pPr>
            <a:r>
              <a:rPr lang="en-US" altLang="ko-KR" sz="800"/>
              <a:t>    int ssock, csock;</a:t>
            </a:r>
          </a:p>
          <a:p>
            <a:pPr>
              <a:lnSpc>
                <a:spcPct val="80000"/>
              </a:lnSpc>
              <a:buFont typeface="Wingdings" pitchFamily="2" charset="2"/>
              <a:buAutoNum type="arabicPeriod"/>
            </a:pPr>
            <a:r>
              <a:rPr lang="en-US" altLang="ko-KR" sz="800"/>
              <a:t>    int clen, data_len;</a:t>
            </a:r>
          </a:p>
          <a:p>
            <a:pPr>
              <a:lnSpc>
                <a:spcPct val="80000"/>
              </a:lnSpc>
              <a:buFont typeface="Wingdings" pitchFamily="2" charset="2"/>
              <a:buAutoNum type="arabicPeriod"/>
            </a:pPr>
            <a:r>
              <a:rPr lang="en-US" altLang="ko-KR" sz="800"/>
              <a:t>    int fd;</a:t>
            </a:r>
          </a:p>
          <a:p>
            <a:pPr>
              <a:lnSpc>
                <a:spcPct val="80000"/>
              </a:lnSpc>
              <a:buFont typeface="Wingdings" pitchFamily="2" charset="2"/>
              <a:buAutoNum type="arabicPeriod"/>
            </a:pPr>
            <a:r>
              <a:rPr lang="en-US" altLang="ko-KR" sz="800"/>
              <a:t>    pid_t pid;</a:t>
            </a:r>
          </a:p>
          <a:p>
            <a:pPr>
              <a:lnSpc>
                <a:spcPct val="80000"/>
              </a:lnSpc>
              <a:buFont typeface="Wingdings" pitchFamily="2" charset="2"/>
              <a:buAutoNum type="arabicPeriod"/>
            </a:pPr>
            <a:r>
              <a:rPr lang="en-US" altLang="ko-KR" sz="800"/>
              <a:t>    struct sockaddr_in client_addr, server_addr;</a:t>
            </a:r>
          </a:p>
          <a:p>
            <a:pPr>
              <a:lnSpc>
                <a:spcPct val="80000"/>
              </a:lnSpc>
              <a:buFont typeface="Wingdings" pitchFamily="2" charset="2"/>
              <a:buAutoNum type="arabicPeriod"/>
            </a:pPr>
            <a:r>
              <a:rPr lang="en-US" altLang="ko-KR" sz="800"/>
              <a:t>    fd_set read_fds, tmp_fds;</a:t>
            </a:r>
          </a:p>
          <a:p>
            <a:pPr>
              <a:lnSpc>
                <a:spcPct val="80000"/>
              </a:lnSpc>
              <a:buFont typeface="Wingdings" pitchFamily="2" charset="2"/>
              <a:buAutoNum type="arabicPeriod"/>
            </a:pPr>
            <a:r>
              <a:rPr lang="en-US" altLang="ko-KR" sz="800"/>
              <a:t>    char buf[MAXBUF] = "I like you!";</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    /* </a:t>
            </a:r>
            <a:r>
              <a:rPr lang="ko-KR" altLang="en-US" sz="800"/>
              <a:t>소켓 생성 *</a:t>
            </a:r>
            <a:r>
              <a:rPr lang="en-US" altLang="ko-KR" sz="800"/>
              <a:t>/</a:t>
            </a:r>
          </a:p>
          <a:p>
            <a:pPr>
              <a:lnSpc>
                <a:spcPct val="80000"/>
              </a:lnSpc>
              <a:buFont typeface="Wingdings" pitchFamily="2" charset="2"/>
              <a:buAutoNum type="arabicPeriod"/>
            </a:pPr>
            <a:r>
              <a:rPr lang="en-US" altLang="ko-KR" sz="800"/>
              <a:t>    if ((ssock = socket(AF_INET, SOCK_STREAM, 0)) &lt; 0) {</a:t>
            </a:r>
          </a:p>
          <a:p>
            <a:pPr>
              <a:lnSpc>
                <a:spcPct val="80000"/>
              </a:lnSpc>
              <a:buFont typeface="Wingdings" pitchFamily="2" charset="2"/>
              <a:buAutoNum type="arabicPeriod"/>
            </a:pPr>
            <a:r>
              <a:rPr lang="en-US" altLang="ko-KR" sz="800"/>
              <a:t>        perror("socket error : ");</a:t>
            </a:r>
          </a:p>
          <a:p>
            <a:pPr>
              <a:lnSpc>
                <a:spcPct val="80000"/>
              </a:lnSpc>
              <a:buFont typeface="Wingdings" pitchFamily="2" charset="2"/>
              <a:buAutoNum type="arabicPeriod"/>
            </a:pPr>
            <a:r>
              <a:rPr lang="en-US" altLang="ko-KR" sz="800"/>
              <a:t>        exit(1);</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    /* </a:t>
            </a:r>
            <a:r>
              <a:rPr lang="ko-KR" altLang="en-US" sz="800"/>
              <a:t>서버 옵션 지정 *</a:t>
            </a:r>
            <a:r>
              <a:rPr lang="en-US" altLang="ko-KR" sz="800"/>
              <a:t>/</a:t>
            </a:r>
          </a:p>
          <a:p>
            <a:pPr>
              <a:lnSpc>
                <a:spcPct val="80000"/>
              </a:lnSpc>
              <a:buFont typeface="Wingdings" pitchFamily="2" charset="2"/>
              <a:buAutoNum type="arabicPeriod"/>
            </a:pPr>
            <a:r>
              <a:rPr lang="en-US" altLang="ko-KR" sz="800"/>
              <a:t>    clen = sizeof(client_addr);</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    memset(&amp;server_addr, 0, sizeof(server_addr));</a:t>
            </a:r>
          </a:p>
          <a:p>
            <a:pPr>
              <a:lnSpc>
                <a:spcPct val="80000"/>
              </a:lnSpc>
              <a:buFont typeface="Wingdings" pitchFamily="2" charset="2"/>
              <a:buAutoNum type="arabicPeriod"/>
            </a:pPr>
            <a:r>
              <a:rPr lang="en-US" altLang="ko-KR" sz="800"/>
              <a:t>    server_addr.sin_family     = AF_INET;</a:t>
            </a:r>
          </a:p>
          <a:p>
            <a:pPr>
              <a:lnSpc>
                <a:spcPct val="80000"/>
              </a:lnSpc>
              <a:buFont typeface="Wingdings" pitchFamily="2" charset="2"/>
              <a:buAutoNum type="arabicPeriod"/>
            </a:pPr>
            <a:r>
              <a:rPr lang="en-US" altLang="ko-KR" sz="800"/>
              <a:t>    server_addr.sin_addr.s_addr = htonl(INADDR_ANY);</a:t>
            </a:r>
          </a:p>
          <a:p>
            <a:pPr>
              <a:lnSpc>
                <a:spcPct val="80000"/>
              </a:lnSpc>
              <a:buFont typeface="Wingdings" pitchFamily="2" charset="2"/>
              <a:buAutoNum type="arabicPeriod"/>
            </a:pPr>
            <a:r>
              <a:rPr lang="en-US" altLang="ko-KR" sz="800"/>
              <a:t>    server_addr.sin_port     = htons(3317);</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r>
              <a:rPr lang="en-US" altLang="ko-KR" sz="800"/>
              <a:t>/* </a:t>
            </a:r>
            <a:r>
              <a:rPr lang="ko-KR" altLang="en-US" sz="800"/>
              <a:t>서버 옵션 설정 *</a:t>
            </a:r>
            <a:r>
              <a:rPr lang="en-US" altLang="ko-KR" sz="800"/>
              <a:t>/</a:t>
            </a:r>
          </a:p>
          <a:p>
            <a:pPr>
              <a:lnSpc>
                <a:spcPct val="80000"/>
              </a:lnSpc>
              <a:buFont typeface="Wingdings" pitchFamily="2" charset="2"/>
              <a:buAutoNum type="arabicPeriod"/>
            </a:pPr>
            <a:r>
              <a:rPr lang="en-US" altLang="ko-KR" sz="800"/>
              <a:t>    if (bind(ssock, (struct sockaddr *)&amp;server_addr, sizeof(server_addr)) &lt; 0) {</a:t>
            </a:r>
          </a:p>
          <a:p>
            <a:pPr>
              <a:lnSpc>
                <a:spcPct val="80000"/>
              </a:lnSpc>
              <a:buFont typeface="Wingdings" pitchFamily="2" charset="2"/>
              <a:buAutoNum type="arabicPeriod"/>
            </a:pPr>
            <a:r>
              <a:rPr lang="en-US" altLang="ko-KR" sz="800"/>
              <a:t>        perror("bind error : ");</a:t>
            </a:r>
          </a:p>
          <a:p>
            <a:pPr>
              <a:lnSpc>
                <a:spcPct val="80000"/>
              </a:lnSpc>
              <a:buFont typeface="Wingdings" pitchFamily="2" charset="2"/>
              <a:buAutoNum type="arabicPeriod"/>
            </a:pPr>
            <a:r>
              <a:rPr lang="en-US" altLang="ko-KR" sz="800"/>
              <a:t>        exit(1);</a:t>
            </a:r>
          </a:p>
          <a:p>
            <a:pPr>
              <a:lnSpc>
                <a:spcPct val="80000"/>
              </a:lnSpc>
              <a:buFont typeface="Wingdings" pitchFamily="2" charset="2"/>
              <a:buAutoNum type="arabicPeriod"/>
            </a:pPr>
            <a:r>
              <a:rPr lang="en-US" altLang="ko-KR" sz="800"/>
              <a:t>    }  </a:t>
            </a:r>
          </a:p>
          <a:p>
            <a:pPr>
              <a:lnSpc>
                <a:spcPct val="80000"/>
              </a:lnSpc>
              <a:buFont typeface="Wingdings" pitchFamily="2" charset="2"/>
              <a:buAutoNum type="arabicPeriod"/>
            </a:pPr>
            <a:r>
              <a:rPr lang="en-US" altLang="ko-KR" sz="800"/>
              <a:t>                </a:t>
            </a:r>
          </a:p>
          <a:p>
            <a:pPr>
              <a:lnSpc>
                <a:spcPct val="80000"/>
              </a:lnSpc>
              <a:buFont typeface="Wingdings" pitchFamily="2" charset="2"/>
              <a:buAutoNum type="arabicPeriod"/>
            </a:pPr>
            <a:endParaRPr lang="ko-KR" altLang="en-US" sz="300"/>
          </a:p>
        </p:txBody>
      </p:sp>
      <p:sp>
        <p:nvSpPr>
          <p:cNvPr id="617476" name="Rectangle 4"/>
          <p:cNvSpPr>
            <a:spLocks noChangeArrowheads="1"/>
          </p:cNvSpPr>
          <p:nvPr/>
        </p:nvSpPr>
        <p:spPr bwMode="auto">
          <a:xfrm>
            <a:off x="3203575" y="1412875"/>
            <a:ext cx="2808288" cy="5256213"/>
          </a:xfrm>
          <a:prstGeom prst="rect">
            <a:avLst/>
          </a:prstGeom>
          <a:noFill/>
          <a:ln w="9525">
            <a:noFill/>
            <a:miter lim="800000"/>
            <a:headEnd/>
            <a:tailEnd/>
          </a:ln>
        </p:spPr>
        <p:txBody>
          <a:bodyPr/>
          <a:lstStyle/>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r>
              <a:rPr lang="ko-KR" altLang="en-US" sz="800">
                <a:latin typeface="Tahoma" pitchFamily="34" charset="0"/>
              </a:rPr>
              <a:t>연결 수신 대기 *</a:t>
            </a:r>
            <a:r>
              <a:rPr lang="en-US" altLang="ko-KR" sz="80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if (listen(ssock, 5) &lt; 0)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perror("listen error :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exit(1);</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 </a:t>
            </a:r>
            <a:r>
              <a:rPr lang="ko-KR" altLang="en-US" sz="800">
                <a:latin typeface="Tahoma" pitchFamily="34" charset="0"/>
              </a:rPr>
              <a:t>서버 소켓 파일 디스크립터 설정 *</a:t>
            </a:r>
            <a:r>
              <a:rPr lang="en-US" altLang="ko-KR" sz="80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FD_ZERO(&amp;read_fds);</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FD_SET(ssock, &amp;read_fds);</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while(1)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tmp_fds = read_fds;</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if (select(FD_SETSIZE, &amp;tmp_fds, (fd_set *)0, (fd_set *)0,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(struct timeval *)0) &lt; 1)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perror("select error :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exit(1);</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for(fd=0; fd&lt;FD_SETSIZE; fd++)    // </a:t>
            </a:r>
            <a:r>
              <a:rPr lang="ko-KR" altLang="en-US" sz="800">
                <a:latin typeface="Tahoma" pitchFamily="34" charset="0"/>
              </a:rPr>
              <a:t>파일 디스크립터를 하나씩 확인</a:t>
            </a:r>
          </a:p>
          <a:p>
            <a:pPr marL="457200" indent="-457200">
              <a:lnSpc>
                <a:spcPct val="100000"/>
              </a:lnSpc>
              <a:spcBef>
                <a:spcPct val="20000"/>
              </a:spcBef>
              <a:buFont typeface="Wingdings" pitchFamily="2" charset="2"/>
              <a:buAutoNum type="arabicPeriod" startAt="43"/>
            </a:pPr>
            <a:r>
              <a:rPr lang="ko-KR" altLang="en-US" sz="800">
                <a:latin typeface="Tahoma" pitchFamily="34" charset="0"/>
              </a:rPr>
              <a:t>        </a:t>
            </a:r>
            <a:r>
              <a:rPr lang="en-US" altLang="ko-KR" sz="80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if (FD_ISSET(fd, &amp;tmp_fds))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 </a:t>
            </a:r>
            <a:r>
              <a:rPr lang="ko-KR" altLang="en-US" sz="800">
                <a:latin typeface="Tahoma" pitchFamily="34" charset="0"/>
              </a:rPr>
              <a:t>파일 디스크립터 이벤트가 발생했을 경우 *</a:t>
            </a:r>
            <a:r>
              <a:rPr lang="en-US" altLang="ko-KR" sz="80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if (fd == ssock)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 </a:t>
            </a:r>
            <a:r>
              <a:rPr lang="ko-KR" altLang="en-US" sz="800">
                <a:latin typeface="Tahoma" pitchFamily="34" charset="0"/>
              </a:rPr>
              <a:t>이벤트 발생 파일 디스크립터가 서버 소켓인 경우 *</a:t>
            </a:r>
            <a:r>
              <a:rPr lang="en-US" altLang="ko-KR" sz="80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 </a:t>
            </a:r>
            <a:r>
              <a:rPr lang="ko-KR" altLang="en-US" sz="800">
                <a:latin typeface="Tahoma" pitchFamily="34" charset="0"/>
              </a:rPr>
              <a:t>연결 처리 *</a:t>
            </a:r>
            <a:r>
              <a:rPr lang="en-US" altLang="ko-KR" sz="800">
                <a:latin typeface="Tahoma" pitchFamily="34" charset="0"/>
              </a:rPr>
              <a:t>/</a:t>
            </a:r>
          </a:p>
          <a:p>
            <a:pPr marL="457200" indent="-457200">
              <a:lnSpc>
                <a:spcPct val="100000"/>
              </a:lnSpc>
              <a:spcBef>
                <a:spcPct val="20000"/>
              </a:spcBef>
              <a:buFont typeface="Wingdings" pitchFamily="2" charset="2"/>
              <a:buAutoNum type="arabicPeriod" startAt="43"/>
            </a:pPr>
            <a:r>
              <a:rPr lang="en-US" altLang="ko-KR" sz="800">
                <a:latin typeface="Tahoma" pitchFamily="34" charset="0"/>
              </a:rPr>
              <a:t>                    csock = accept(ssock, (struct sockaddr *)&amp;client_addr, &amp;clen);</a:t>
            </a:r>
          </a:p>
          <a:p>
            <a:pPr marL="457200" indent="-457200">
              <a:lnSpc>
                <a:spcPct val="100000"/>
              </a:lnSpc>
              <a:spcBef>
                <a:spcPct val="20000"/>
              </a:spcBef>
              <a:buFont typeface="Wingdings" pitchFamily="2" charset="2"/>
              <a:buAutoNum type="arabicPeriod" startAt="43"/>
            </a:pPr>
            <a:r>
              <a:rPr lang="ko-KR" altLang="en-US" sz="800">
                <a:latin typeface="Tahoma" pitchFamily="34" charset="0"/>
              </a:rPr>
              <a:t>  </a:t>
            </a:r>
          </a:p>
        </p:txBody>
      </p:sp>
      <p:sp>
        <p:nvSpPr>
          <p:cNvPr id="617477" name="Rectangle 5"/>
          <p:cNvSpPr>
            <a:spLocks noChangeArrowheads="1"/>
          </p:cNvSpPr>
          <p:nvPr/>
        </p:nvSpPr>
        <p:spPr bwMode="auto">
          <a:xfrm>
            <a:off x="6156325" y="1196975"/>
            <a:ext cx="2808288" cy="5400675"/>
          </a:xfrm>
          <a:prstGeom prst="rect">
            <a:avLst/>
          </a:prstGeom>
          <a:noFill/>
          <a:ln w="9525">
            <a:noFill/>
            <a:miter lim="800000"/>
            <a:headEnd/>
            <a:tailEnd/>
          </a:ln>
        </p:spPr>
        <p:txBody>
          <a:bodyPr/>
          <a:lstStyle/>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ko-KR" altLang="en-US" sz="800" dirty="0">
                <a:latin typeface="Tahoma" pitchFamily="34" charset="0"/>
              </a:rPr>
              <a:t>파일 </a:t>
            </a:r>
            <a:r>
              <a:rPr lang="ko-KR" altLang="en-US" sz="800" dirty="0" err="1">
                <a:latin typeface="Tahoma" pitchFamily="34" charset="0"/>
              </a:rPr>
              <a:t>디스크립터에</a:t>
            </a:r>
            <a:r>
              <a:rPr lang="ko-KR" altLang="en-US" sz="800" dirty="0">
                <a:latin typeface="Tahoma" pitchFamily="34" charset="0"/>
              </a:rPr>
              <a:t> 추가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FD_SET(</a:t>
            </a:r>
            <a:r>
              <a:rPr lang="en-US" altLang="ko-KR" sz="800" dirty="0" err="1">
                <a:latin typeface="Tahoma" pitchFamily="34" charset="0"/>
              </a:rPr>
              <a:t>csock</a:t>
            </a:r>
            <a:r>
              <a:rPr lang="en-US" altLang="ko-KR" sz="800" dirty="0">
                <a:latin typeface="Tahoma" pitchFamily="34" charset="0"/>
              </a:rPr>
              <a:t>, &amp;</a:t>
            </a:r>
            <a:r>
              <a:rPr lang="en-US" altLang="ko-KR" sz="800" dirty="0" err="1">
                <a:latin typeface="Tahoma" pitchFamily="34" charset="0"/>
              </a:rPr>
              <a:t>read_fds</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a:t>
            </a:r>
            <a:r>
              <a:rPr lang="ko-KR" altLang="en-US" sz="800" dirty="0">
                <a:latin typeface="Tahoma" pitchFamily="34" charset="0"/>
              </a:rPr>
              <a:t>새로운 클라이언트 </a:t>
            </a:r>
            <a:r>
              <a:rPr lang="en-US" altLang="ko-KR" sz="800" dirty="0">
                <a:latin typeface="Tahoma" pitchFamily="34" charset="0"/>
              </a:rPr>
              <a:t>%d</a:t>
            </a:r>
            <a:r>
              <a:rPr lang="ko-KR" altLang="en-US" sz="800" dirty="0">
                <a:latin typeface="Tahoma" pitchFamily="34" charset="0"/>
              </a:rPr>
              <a:t>번 파일 </a:t>
            </a:r>
            <a:r>
              <a:rPr lang="ko-KR" altLang="en-US" sz="800" dirty="0" err="1">
                <a:latin typeface="Tahoma" pitchFamily="34" charset="0"/>
              </a:rPr>
              <a:t>디스크립터</a:t>
            </a:r>
            <a:r>
              <a:rPr lang="ko-KR" altLang="en-US" sz="800" dirty="0">
                <a:latin typeface="Tahoma" pitchFamily="34" charset="0"/>
              </a:rPr>
              <a:t> 접속</a:t>
            </a:r>
            <a:r>
              <a:rPr lang="en-US" altLang="ko-KR" sz="800" dirty="0">
                <a:latin typeface="Tahoma" pitchFamily="34" charset="0"/>
              </a:rPr>
              <a:t>\n", </a:t>
            </a:r>
            <a:r>
              <a:rPr lang="en-US" altLang="ko-KR" sz="800" dirty="0" err="1" smtClean="0">
                <a:latin typeface="Tahoma" pitchFamily="34" charset="0"/>
              </a:rPr>
              <a:t>csock</a:t>
            </a:r>
            <a:r>
              <a:rPr lang="en-US" altLang="ko-KR" sz="800" dirty="0" smtClean="0">
                <a:latin typeface="Tahoma" pitchFamily="34" charset="0"/>
              </a:rPr>
              <a:t>);</a:t>
            </a:r>
            <a:endParaRPr lang="en-US" altLang="ko-KR" sz="800" dirty="0">
              <a:latin typeface="Tahoma" pitchFamily="34" charset="0"/>
            </a:endParaRP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else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이벤트 발생 파일 </a:t>
            </a:r>
            <a:r>
              <a:rPr lang="ko-KR" altLang="en-US" sz="800" dirty="0" err="1">
                <a:latin typeface="Tahoma" pitchFamily="34" charset="0"/>
              </a:rPr>
              <a:t>디스크립터가</a:t>
            </a:r>
            <a:r>
              <a:rPr lang="ko-KR" altLang="en-US" sz="800" dirty="0">
                <a:latin typeface="Tahoma" pitchFamily="34" charset="0"/>
              </a:rPr>
              <a:t> 클라이언트 소켓인 경우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해당 파일 </a:t>
            </a:r>
            <a:r>
              <a:rPr lang="ko-KR" altLang="en-US" sz="800" dirty="0" err="1">
                <a:latin typeface="Tahoma" pitchFamily="34" charset="0"/>
              </a:rPr>
              <a:t>디스크립터</a:t>
            </a:r>
            <a:r>
              <a:rPr lang="ko-KR" altLang="en-US" sz="800" dirty="0">
                <a:latin typeface="Tahoma" pitchFamily="34" charset="0"/>
              </a:rPr>
              <a:t> 소켓으로부터 데이터를 읽는다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data_len</a:t>
            </a:r>
            <a:r>
              <a:rPr lang="en-US" altLang="ko-KR" sz="800" dirty="0">
                <a:latin typeface="Tahoma" pitchFamily="34" charset="0"/>
              </a:rPr>
              <a:t> = read(</a:t>
            </a:r>
            <a:r>
              <a:rPr lang="en-US" altLang="ko-KR" sz="800" dirty="0" err="1">
                <a:latin typeface="Tahoma" pitchFamily="34" charset="0"/>
              </a:rPr>
              <a:t>fd</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if (</a:t>
            </a:r>
            <a:r>
              <a:rPr lang="en-US" altLang="ko-KR" sz="800" dirty="0" err="1">
                <a:latin typeface="Tahoma" pitchFamily="34" charset="0"/>
              </a:rPr>
              <a:t>data_len</a:t>
            </a:r>
            <a:r>
              <a:rPr lang="en-US" altLang="ko-KR" sz="800" dirty="0">
                <a:latin typeface="Tahoma" pitchFamily="34" charset="0"/>
              </a:rPr>
              <a:t> &gt; 0)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해당 파일 </a:t>
            </a:r>
            <a:r>
              <a:rPr lang="ko-KR" altLang="en-US" sz="800" dirty="0" err="1">
                <a:latin typeface="Tahoma" pitchFamily="34" charset="0"/>
              </a:rPr>
              <a:t>디스크립터</a:t>
            </a:r>
            <a:r>
              <a:rPr lang="ko-KR" altLang="en-US" sz="800" dirty="0">
                <a:latin typeface="Tahoma" pitchFamily="34" charset="0"/>
              </a:rPr>
              <a:t> 소켓에 데이터를 쓴다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write(</a:t>
            </a:r>
            <a:r>
              <a:rPr lang="en-US" altLang="ko-KR" sz="800" dirty="0" err="1">
                <a:latin typeface="Tahoma" pitchFamily="34" charset="0"/>
              </a:rPr>
              <a:t>fd</a:t>
            </a:r>
            <a:r>
              <a:rPr lang="en-US" altLang="ko-KR" sz="800" dirty="0">
                <a:latin typeface="Tahoma" pitchFamily="34" charset="0"/>
              </a:rPr>
              <a:t>, </a:t>
            </a:r>
            <a:r>
              <a:rPr lang="en-US" altLang="ko-KR" sz="800" dirty="0" err="1">
                <a:latin typeface="Tahoma" pitchFamily="34" charset="0"/>
              </a:rPr>
              <a:t>buf</a:t>
            </a:r>
            <a:r>
              <a:rPr lang="en-US" altLang="ko-KR" sz="800" dirty="0">
                <a:latin typeface="Tahoma" pitchFamily="34" charset="0"/>
              </a:rPr>
              <a:t>, MAXBUF);</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else if (</a:t>
            </a:r>
            <a:r>
              <a:rPr lang="en-US" altLang="ko-KR" sz="800" dirty="0" err="1">
                <a:latin typeface="Tahoma" pitchFamily="34" charset="0"/>
              </a:rPr>
              <a:t>data_len</a:t>
            </a:r>
            <a:r>
              <a:rPr lang="en-US" altLang="ko-KR" sz="800" dirty="0">
                <a:latin typeface="Tahoma" pitchFamily="34" charset="0"/>
              </a:rPr>
              <a:t> == 0){</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데이터가 읽히지 않은 경우는 해당 소켓을 종료한다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close(</a:t>
            </a:r>
            <a:r>
              <a:rPr lang="en-US" altLang="ko-KR" sz="800" dirty="0" err="1">
                <a:latin typeface="Tahoma" pitchFamily="34" charset="0"/>
              </a:rPr>
              <a:t>fd</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FD_CLR(</a:t>
            </a:r>
            <a:r>
              <a:rPr lang="en-US" altLang="ko-KR" sz="800" dirty="0" err="1">
                <a:latin typeface="Tahoma" pitchFamily="34" charset="0"/>
              </a:rPr>
              <a:t>fd</a:t>
            </a:r>
            <a:r>
              <a:rPr lang="en-US" altLang="ko-KR" sz="800" dirty="0">
                <a:latin typeface="Tahoma" pitchFamily="34" charset="0"/>
              </a:rPr>
              <a:t>, &amp;</a:t>
            </a:r>
            <a:r>
              <a:rPr lang="en-US" altLang="ko-KR" sz="800" dirty="0" err="1">
                <a:latin typeface="Tahoma" pitchFamily="34" charset="0"/>
              </a:rPr>
              <a:t>read_fds</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printf</a:t>
            </a:r>
            <a:r>
              <a:rPr lang="en-US" altLang="ko-KR" sz="800" dirty="0">
                <a:latin typeface="Tahoma" pitchFamily="34" charset="0"/>
              </a:rPr>
              <a:t>("</a:t>
            </a:r>
            <a:r>
              <a:rPr lang="ko-KR" altLang="en-US" sz="800" dirty="0">
                <a:latin typeface="Tahoma" pitchFamily="34" charset="0"/>
              </a:rPr>
              <a:t>클라이언트 </a:t>
            </a:r>
            <a:r>
              <a:rPr lang="en-US" altLang="ko-KR" sz="800" dirty="0">
                <a:latin typeface="Tahoma" pitchFamily="34" charset="0"/>
              </a:rPr>
              <a:t>%d</a:t>
            </a:r>
            <a:r>
              <a:rPr lang="ko-KR" altLang="en-US" sz="800" dirty="0">
                <a:latin typeface="Tahoma" pitchFamily="34" charset="0"/>
              </a:rPr>
              <a:t>번 파일 </a:t>
            </a:r>
            <a:r>
              <a:rPr lang="ko-KR" altLang="en-US" sz="800" dirty="0" err="1">
                <a:latin typeface="Tahoma" pitchFamily="34" charset="0"/>
              </a:rPr>
              <a:t>디스크립터</a:t>
            </a:r>
            <a:r>
              <a:rPr lang="ko-KR" altLang="en-US" sz="800" dirty="0">
                <a:latin typeface="Tahoma" pitchFamily="34" charset="0"/>
              </a:rPr>
              <a:t> 접속 해제</a:t>
            </a:r>
            <a:r>
              <a:rPr lang="en-US" altLang="ko-KR" sz="800" dirty="0">
                <a:latin typeface="Tahoma" pitchFamily="34" charset="0"/>
              </a:rPr>
              <a:t>\n", </a:t>
            </a:r>
            <a:r>
              <a:rPr lang="en-US" altLang="ko-KR" sz="800" dirty="0" err="1">
                <a:latin typeface="Tahoma" pitchFamily="34" charset="0"/>
              </a:rPr>
              <a:t>fd</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else if (</a:t>
            </a:r>
            <a:r>
              <a:rPr lang="en-US" altLang="ko-KR" sz="800" dirty="0" err="1">
                <a:latin typeface="Tahoma" pitchFamily="34" charset="0"/>
              </a:rPr>
              <a:t>data_len</a:t>
            </a:r>
            <a:r>
              <a:rPr lang="en-US" altLang="ko-KR" sz="800" dirty="0">
                <a:latin typeface="Tahoma" pitchFamily="34" charset="0"/>
              </a:rPr>
              <a:t> &lt; 0)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a:t>
            </a:r>
            <a:r>
              <a:rPr lang="ko-KR" altLang="en-US" sz="800" dirty="0">
                <a:latin typeface="Tahoma" pitchFamily="34" charset="0"/>
              </a:rPr>
              <a:t>에러가 </a:t>
            </a:r>
            <a:r>
              <a:rPr lang="ko-KR" altLang="en-US" sz="800" dirty="0" err="1">
                <a:latin typeface="Tahoma" pitchFamily="34" charset="0"/>
              </a:rPr>
              <a:t>리턴된</a:t>
            </a:r>
            <a:r>
              <a:rPr lang="ko-KR" altLang="en-US" sz="800" dirty="0">
                <a:latin typeface="Tahoma" pitchFamily="34" charset="0"/>
              </a:rPr>
              <a:t> 경우 에러 처리 *</a:t>
            </a:r>
            <a:r>
              <a:rPr lang="en-US" altLang="ko-KR" sz="800" dirty="0">
                <a:latin typeface="Tahoma" pitchFamily="34" charset="0"/>
              </a:rPr>
              <a:t>/</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r>
              <a:rPr lang="en-US" altLang="ko-KR" sz="800" dirty="0" err="1">
                <a:latin typeface="Tahoma" pitchFamily="34" charset="0"/>
              </a:rPr>
              <a:t>perror</a:t>
            </a:r>
            <a:r>
              <a:rPr lang="en-US" altLang="ko-KR" sz="800" dirty="0">
                <a:latin typeface="Tahoma" pitchFamily="34" charset="0"/>
              </a:rPr>
              <a:t>("read error :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exit(1);</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if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if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if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for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 /* while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    return 0;</a:t>
            </a:r>
          </a:p>
          <a:p>
            <a:pPr marL="457200" indent="-457200">
              <a:lnSpc>
                <a:spcPct val="100000"/>
              </a:lnSpc>
              <a:spcBef>
                <a:spcPct val="20000"/>
              </a:spcBef>
              <a:buFont typeface="Wingdings" pitchFamily="2" charset="2"/>
              <a:buAutoNum type="arabicPeriod" startAt="73"/>
            </a:pPr>
            <a:r>
              <a:rPr lang="en-US" altLang="ko-KR" sz="800" dirty="0">
                <a:latin typeface="Tahoma" pitchFamily="34" charset="0"/>
              </a:rPr>
              <a:t>}</a:t>
            </a:r>
            <a:endParaRPr lang="ko-KR" altLang="en-US" sz="800" dirty="0">
              <a:latin typeface="Tahoma"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normAutofit fontScale="90000"/>
          </a:bodyPr>
          <a:lstStyle/>
          <a:p>
            <a:r>
              <a:rPr lang="en-US" altLang="ko-KR" dirty="0"/>
              <a:t>Lab17</a:t>
            </a:r>
            <a:r>
              <a:rPr lang="ko-KR" altLang="en-US" dirty="0"/>
              <a:t/>
            </a:r>
            <a:br>
              <a:rPr lang="ko-KR" altLang="en-US" dirty="0"/>
            </a:br>
            <a:r>
              <a:rPr lang="en-US" altLang="ko-KR" dirty="0" smtClean="0"/>
              <a:t>FD </a:t>
            </a:r>
            <a:r>
              <a:rPr lang="en-US" altLang="ko-KR" dirty="0"/>
              <a:t>(File Descriptor) </a:t>
            </a:r>
            <a:r>
              <a:rPr lang="ko-KR" altLang="en-US" dirty="0"/>
              <a:t>관련 </a:t>
            </a:r>
            <a:r>
              <a:rPr lang="ko-KR" altLang="en-US" dirty="0" smtClean="0"/>
              <a:t>함수</a:t>
            </a:r>
            <a:r>
              <a:rPr lang="en-US" altLang="ko-KR" dirty="0" smtClean="0"/>
              <a:t> </a:t>
            </a:r>
            <a:endParaRPr lang="ko-KR" altLang="en-US" dirty="0"/>
          </a:p>
        </p:txBody>
      </p:sp>
      <p:sp>
        <p:nvSpPr>
          <p:cNvPr id="618499" name="Rectangle 3"/>
          <p:cNvSpPr>
            <a:spLocks noGrp="1" noChangeArrowheads="1"/>
          </p:cNvSpPr>
          <p:nvPr>
            <p:ph type="body" idx="1"/>
          </p:nvPr>
        </p:nvSpPr>
        <p:spPr/>
        <p:txBody>
          <a:bodyPr>
            <a:normAutofit lnSpcReduction="10000"/>
          </a:bodyPr>
          <a:lstStyle/>
          <a:p>
            <a:pPr>
              <a:lnSpc>
                <a:spcPct val="90000"/>
              </a:lnSpc>
            </a:pPr>
            <a:r>
              <a:rPr lang="en-US" altLang="ko-KR" sz="2000" dirty="0" err="1"/>
              <a:t>int</a:t>
            </a:r>
            <a:r>
              <a:rPr lang="en-US" altLang="ko-KR" sz="2000" dirty="0"/>
              <a:t> select(</a:t>
            </a:r>
            <a:r>
              <a:rPr lang="en-US" altLang="ko-KR" sz="2000" dirty="0" err="1"/>
              <a:t>int</a:t>
            </a:r>
            <a:r>
              <a:rPr lang="en-US" altLang="ko-KR" sz="2000" dirty="0"/>
              <a:t> n, </a:t>
            </a:r>
            <a:r>
              <a:rPr lang="en-US" altLang="ko-KR" sz="2000" dirty="0" err="1"/>
              <a:t>fd_set</a:t>
            </a:r>
            <a:r>
              <a:rPr lang="en-US" altLang="ko-KR" sz="2000" dirty="0"/>
              <a:t> *</a:t>
            </a:r>
            <a:r>
              <a:rPr lang="en-US" altLang="ko-KR" sz="2000" dirty="0" err="1"/>
              <a:t>readfds</a:t>
            </a:r>
            <a:r>
              <a:rPr lang="en-US" altLang="ko-KR" sz="2000" dirty="0"/>
              <a:t>, </a:t>
            </a:r>
            <a:r>
              <a:rPr lang="en-US" altLang="ko-KR" sz="2000" dirty="0" err="1"/>
              <a:t>fd_set</a:t>
            </a:r>
            <a:r>
              <a:rPr lang="en-US" altLang="ko-KR" sz="2000" dirty="0"/>
              <a:t> *</a:t>
            </a:r>
            <a:r>
              <a:rPr lang="en-US" altLang="ko-KR" sz="2000" dirty="0" err="1"/>
              <a:t>writefds</a:t>
            </a:r>
            <a:r>
              <a:rPr lang="en-US" altLang="ko-KR" sz="2000" dirty="0"/>
              <a:t>, </a:t>
            </a:r>
            <a:r>
              <a:rPr lang="en-US" altLang="ko-KR" sz="2000" dirty="0" err="1"/>
              <a:t>fd_set</a:t>
            </a:r>
            <a:r>
              <a:rPr lang="en-US" altLang="ko-KR" sz="2000" dirty="0"/>
              <a:t> *</a:t>
            </a:r>
            <a:r>
              <a:rPr lang="en-US" altLang="ko-KR" sz="2000" dirty="0" err="1"/>
              <a:t>exceptfds</a:t>
            </a:r>
            <a:r>
              <a:rPr lang="en-US" altLang="ko-KR" sz="2000" dirty="0"/>
              <a:t>, </a:t>
            </a:r>
            <a:r>
              <a:rPr lang="en-US" altLang="ko-KR" sz="2000" dirty="0" err="1"/>
              <a:t>struct</a:t>
            </a:r>
            <a:r>
              <a:rPr lang="en-US" altLang="ko-KR" sz="2000" dirty="0"/>
              <a:t> </a:t>
            </a:r>
            <a:r>
              <a:rPr lang="en-US" altLang="ko-KR" sz="2000" dirty="0" err="1"/>
              <a:t>timeval</a:t>
            </a:r>
            <a:r>
              <a:rPr lang="en-US" altLang="ko-KR" sz="2000" dirty="0"/>
              <a:t> *timeout);</a:t>
            </a:r>
          </a:p>
          <a:p>
            <a:pPr lvl="1">
              <a:lnSpc>
                <a:spcPct val="90000"/>
              </a:lnSpc>
            </a:pPr>
            <a:r>
              <a:rPr lang="ko-KR" altLang="en-US" sz="1800" dirty="0" err="1"/>
              <a:t>반환값</a:t>
            </a:r>
            <a:r>
              <a:rPr lang="ko-KR" altLang="en-US" sz="1800" dirty="0"/>
              <a:t> </a:t>
            </a:r>
            <a:r>
              <a:rPr lang="en-US" altLang="ko-KR" sz="1800" dirty="0"/>
              <a:t>select (</a:t>
            </a:r>
            <a:r>
              <a:rPr lang="ko-KR" altLang="en-US" sz="1800" dirty="0" err="1"/>
              <a:t>파일디스크립터</a:t>
            </a:r>
            <a:r>
              <a:rPr lang="ko-KR" altLang="en-US" sz="1800" dirty="0"/>
              <a:t> 크기</a:t>
            </a:r>
            <a:r>
              <a:rPr lang="en-US" altLang="ko-KR" sz="1800" dirty="0"/>
              <a:t>, </a:t>
            </a:r>
            <a:r>
              <a:rPr lang="ko-KR" altLang="en-US" sz="1800" dirty="0"/>
              <a:t>읽기 상태 </a:t>
            </a:r>
            <a:r>
              <a:rPr lang="en-US" altLang="ko-KR" sz="1800" dirty="0"/>
              <a:t>I/O</a:t>
            </a:r>
            <a:r>
              <a:rPr lang="ko-KR" altLang="en-US" sz="1800" dirty="0"/>
              <a:t>를 감시할 </a:t>
            </a:r>
            <a:r>
              <a:rPr lang="ko-KR" altLang="en-US" sz="1800" dirty="0" err="1"/>
              <a:t>파일디스크립터</a:t>
            </a:r>
            <a:r>
              <a:rPr lang="en-US" altLang="ko-KR" sz="1800" dirty="0"/>
              <a:t>, </a:t>
            </a:r>
            <a:r>
              <a:rPr lang="ko-KR" altLang="en-US" sz="1800" dirty="0"/>
              <a:t>쓰기 상태 </a:t>
            </a:r>
            <a:r>
              <a:rPr lang="en-US" altLang="ko-KR" sz="1800" dirty="0"/>
              <a:t>I/O</a:t>
            </a:r>
            <a:r>
              <a:rPr lang="ko-KR" altLang="en-US" sz="1800" dirty="0"/>
              <a:t>를 감시할 </a:t>
            </a:r>
            <a:r>
              <a:rPr lang="ko-KR" altLang="en-US" sz="1800" dirty="0" err="1"/>
              <a:t>파일디스크립터</a:t>
            </a:r>
            <a:r>
              <a:rPr lang="en-US" altLang="ko-KR" sz="1800" dirty="0"/>
              <a:t>, </a:t>
            </a:r>
            <a:r>
              <a:rPr lang="ko-KR" altLang="en-US" sz="1800" dirty="0"/>
              <a:t>예외 상태 </a:t>
            </a:r>
            <a:r>
              <a:rPr lang="en-US" altLang="ko-KR" sz="1800" dirty="0"/>
              <a:t>I/O</a:t>
            </a:r>
            <a:r>
              <a:rPr lang="ko-KR" altLang="en-US" sz="1800" dirty="0"/>
              <a:t>를 감시할 </a:t>
            </a:r>
            <a:r>
              <a:rPr lang="ko-KR" altLang="en-US" sz="1800" dirty="0" err="1"/>
              <a:t>파일디스크립터</a:t>
            </a:r>
            <a:r>
              <a:rPr lang="en-US" altLang="ko-KR" sz="1800" dirty="0"/>
              <a:t>, </a:t>
            </a:r>
            <a:r>
              <a:rPr lang="ko-KR" altLang="en-US" sz="1800" dirty="0" err="1"/>
              <a:t>기다리는시간</a:t>
            </a:r>
            <a:r>
              <a:rPr lang="en-US" altLang="ko-KR" sz="1800" dirty="0"/>
              <a:t>)</a:t>
            </a:r>
          </a:p>
          <a:p>
            <a:pPr lvl="1">
              <a:lnSpc>
                <a:spcPct val="90000"/>
              </a:lnSpc>
            </a:pPr>
            <a:r>
              <a:rPr lang="en-US" altLang="ko-KR" sz="1800" dirty="0"/>
              <a:t>Timeout </a:t>
            </a:r>
            <a:r>
              <a:rPr lang="ko-KR" altLang="en-US" sz="1800" dirty="0"/>
              <a:t>값이 </a:t>
            </a:r>
            <a:r>
              <a:rPr lang="en-US" altLang="ko-KR" sz="1800" dirty="0"/>
              <a:t>1</a:t>
            </a:r>
            <a:r>
              <a:rPr lang="ko-KR" altLang="en-US" sz="1800" dirty="0"/>
              <a:t>이면 </a:t>
            </a:r>
            <a:r>
              <a:rPr lang="en-US" altLang="ko-KR" sz="1800" dirty="0"/>
              <a:t>‘select’ </a:t>
            </a:r>
            <a:r>
              <a:rPr lang="ko-KR" altLang="en-US" sz="1800" dirty="0"/>
              <a:t>함수는 </a:t>
            </a:r>
            <a:r>
              <a:rPr lang="en-US" altLang="ko-KR" sz="1800" dirty="0"/>
              <a:t>1</a:t>
            </a:r>
            <a:r>
              <a:rPr lang="ko-KR" altLang="en-US" sz="1800" dirty="0"/>
              <a:t>초를 기다리다가 </a:t>
            </a:r>
            <a:r>
              <a:rPr lang="en-US" altLang="ko-KR" sz="1800" dirty="0"/>
              <a:t>I/O</a:t>
            </a:r>
            <a:r>
              <a:rPr lang="ko-KR" altLang="en-US" sz="1800" dirty="0"/>
              <a:t>가 발생한 해당 파일디스크립터 값을 </a:t>
            </a:r>
            <a:r>
              <a:rPr lang="ko-KR" altLang="en-US" sz="1800" dirty="0" err="1"/>
              <a:t>리턴하고</a:t>
            </a:r>
            <a:r>
              <a:rPr lang="ko-KR" altLang="en-US" sz="1800" dirty="0"/>
              <a:t> </a:t>
            </a:r>
            <a:r>
              <a:rPr lang="en-US" altLang="ko-KR" sz="1800" dirty="0"/>
              <a:t>1</a:t>
            </a:r>
            <a:r>
              <a:rPr lang="ko-KR" altLang="en-US" sz="1800" dirty="0"/>
              <a:t>초가 지난 이후에는 </a:t>
            </a:r>
            <a:r>
              <a:rPr lang="en-US" altLang="ko-KR" sz="1800" dirty="0"/>
              <a:t>0</a:t>
            </a:r>
            <a:r>
              <a:rPr lang="ko-KR" altLang="en-US" sz="1800" dirty="0"/>
              <a:t>을</a:t>
            </a:r>
            <a:r>
              <a:rPr lang="en-US" altLang="ko-KR" sz="1800" dirty="0"/>
              <a:t>, </a:t>
            </a:r>
            <a:r>
              <a:rPr lang="ko-KR" altLang="en-US" sz="1800" dirty="0"/>
              <a:t>오류 발생 시 </a:t>
            </a:r>
            <a:r>
              <a:rPr lang="en-US" altLang="ko-KR" sz="1800" dirty="0"/>
              <a:t>-1</a:t>
            </a:r>
            <a:r>
              <a:rPr lang="ko-KR" altLang="en-US" sz="1800" dirty="0"/>
              <a:t>을 리턴한다</a:t>
            </a:r>
            <a:r>
              <a:rPr lang="en-US" altLang="ko-KR" sz="1800" dirty="0"/>
              <a:t>.</a:t>
            </a:r>
          </a:p>
          <a:p>
            <a:pPr>
              <a:lnSpc>
                <a:spcPct val="90000"/>
              </a:lnSpc>
            </a:pPr>
            <a:r>
              <a:rPr lang="en-US" altLang="ko-KR" sz="2000" dirty="0"/>
              <a:t>‘</a:t>
            </a:r>
            <a:r>
              <a:rPr lang="en-US" altLang="ko-KR" sz="2000" dirty="0" err="1"/>
              <a:t>Fd</a:t>
            </a:r>
            <a:r>
              <a:rPr lang="en-US" altLang="ko-KR" sz="2000" dirty="0"/>
              <a:t>_’</a:t>
            </a:r>
            <a:r>
              <a:rPr lang="ko-KR" altLang="en-US" sz="2000" dirty="0"/>
              <a:t>로 시작하는 함수</a:t>
            </a:r>
            <a:r>
              <a:rPr lang="en-US" altLang="ko-KR" sz="2000" dirty="0"/>
              <a:t>: </a:t>
            </a:r>
            <a:r>
              <a:rPr lang="ko-KR" altLang="en-US" sz="2000" dirty="0" err="1"/>
              <a:t>파일디스크립터</a:t>
            </a:r>
            <a:r>
              <a:rPr lang="ko-KR" altLang="en-US" sz="2000" dirty="0"/>
              <a:t> 제어용</a:t>
            </a:r>
          </a:p>
          <a:p>
            <a:pPr lvl="1">
              <a:lnSpc>
                <a:spcPct val="90000"/>
              </a:lnSpc>
            </a:pPr>
            <a:r>
              <a:rPr lang="en-US" altLang="ko-KR" sz="1800" dirty="0"/>
              <a:t>FD_ZERO(</a:t>
            </a:r>
            <a:r>
              <a:rPr lang="en-US" altLang="ko-KR" sz="1800" dirty="0" err="1"/>
              <a:t>fd_set</a:t>
            </a:r>
            <a:r>
              <a:rPr lang="en-US" altLang="ko-KR" sz="1800" dirty="0"/>
              <a:t> *set): </a:t>
            </a:r>
            <a:r>
              <a:rPr lang="ko-KR" altLang="en-US" sz="1800" dirty="0" err="1"/>
              <a:t>파일디스크립터</a:t>
            </a:r>
            <a:r>
              <a:rPr lang="ko-KR" altLang="en-US" sz="1800" dirty="0"/>
              <a:t> 테이블을 </a:t>
            </a:r>
            <a:r>
              <a:rPr lang="en-US" altLang="ko-KR" sz="1800" dirty="0"/>
              <a:t>0</a:t>
            </a:r>
            <a:r>
              <a:rPr lang="ko-KR" altLang="en-US" sz="1800" dirty="0"/>
              <a:t>으로 초기화</a:t>
            </a:r>
          </a:p>
          <a:p>
            <a:pPr lvl="1">
              <a:lnSpc>
                <a:spcPct val="90000"/>
              </a:lnSpc>
            </a:pPr>
            <a:r>
              <a:rPr lang="en-US" altLang="ko-KR" sz="1800" dirty="0"/>
              <a:t>FD_SET(</a:t>
            </a:r>
            <a:r>
              <a:rPr lang="en-US" altLang="ko-KR" sz="1800" dirty="0" err="1"/>
              <a:t>int</a:t>
            </a:r>
            <a:r>
              <a:rPr lang="en-US" altLang="ko-KR" sz="1800" dirty="0"/>
              <a:t> </a:t>
            </a:r>
            <a:r>
              <a:rPr lang="en-US" altLang="ko-KR" sz="1800" dirty="0" err="1"/>
              <a:t>fd</a:t>
            </a:r>
            <a:r>
              <a:rPr lang="en-US" altLang="ko-KR" sz="1800" dirty="0"/>
              <a:t>, </a:t>
            </a:r>
            <a:r>
              <a:rPr lang="en-US" altLang="ko-KR" sz="1800" dirty="0" err="1"/>
              <a:t>fd_set</a:t>
            </a:r>
            <a:r>
              <a:rPr lang="en-US" altLang="ko-KR" sz="1800" dirty="0"/>
              <a:t> *set): </a:t>
            </a:r>
            <a:r>
              <a:rPr lang="ko-KR" altLang="en-US" sz="1800" dirty="0" err="1"/>
              <a:t>파일디스크립터</a:t>
            </a:r>
            <a:r>
              <a:rPr lang="ko-KR" altLang="en-US" sz="1800" dirty="0"/>
              <a:t> 값 설정</a:t>
            </a:r>
          </a:p>
          <a:p>
            <a:pPr lvl="1">
              <a:lnSpc>
                <a:spcPct val="90000"/>
              </a:lnSpc>
            </a:pPr>
            <a:r>
              <a:rPr lang="en-US" altLang="ko-KR" sz="1800" dirty="0" err="1"/>
              <a:t>Fd_CLR</a:t>
            </a:r>
            <a:r>
              <a:rPr lang="en-US" altLang="ko-KR" sz="1800" dirty="0"/>
              <a:t>(</a:t>
            </a:r>
            <a:r>
              <a:rPr lang="en-US" altLang="ko-KR" sz="1800" dirty="0" err="1"/>
              <a:t>int</a:t>
            </a:r>
            <a:r>
              <a:rPr lang="en-US" altLang="ko-KR" sz="1800" dirty="0"/>
              <a:t> </a:t>
            </a:r>
            <a:r>
              <a:rPr lang="en-US" altLang="ko-KR" sz="1800" dirty="0" err="1"/>
              <a:t>fd</a:t>
            </a:r>
            <a:r>
              <a:rPr lang="en-US" altLang="ko-KR" sz="1800" dirty="0"/>
              <a:t>, </a:t>
            </a:r>
            <a:r>
              <a:rPr lang="en-US" altLang="ko-KR" sz="1800" dirty="0" err="1"/>
              <a:t>fd_set</a:t>
            </a:r>
            <a:r>
              <a:rPr lang="en-US" altLang="ko-KR" sz="1800" dirty="0"/>
              <a:t> *set): </a:t>
            </a:r>
            <a:r>
              <a:rPr lang="ko-KR" altLang="en-US" sz="1800" dirty="0" err="1"/>
              <a:t>파일디스크립터</a:t>
            </a:r>
            <a:r>
              <a:rPr lang="ko-KR" altLang="en-US" sz="1800" dirty="0"/>
              <a:t> 값 해제</a:t>
            </a:r>
          </a:p>
          <a:p>
            <a:pPr lvl="1">
              <a:lnSpc>
                <a:spcPct val="90000"/>
              </a:lnSpc>
            </a:pPr>
            <a:r>
              <a:rPr lang="en-US" altLang="ko-KR" sz="1800" dirty="0" err="1"/>
              <a:t>Fd_ISSET</a:t>
            </a:r>
            <a:r>
              <a:rPr lang="en-US" altLang="ko-KR" sz="1800" dirty="0"/>
              <a:t>(</a:t>
            </a:r>
            <a:r>
              <a:rPr lang="en-US" altLang="ko-KR" sz="1800" dirty="0" err="1"/>
              <a:t>int</a:t>
            </a:r>
            <a:r>
              <a:rPr lang="en-US" altLang="ko-KR" sz="1800" dirty="0"/>
              <a:t> </a:t>
            </a:r>
            <a:r>
              <a:rPr lang="en-US" altLang="ko-KR" sz="1800" dirty="0" err="1"/>
              <a:t>fd</a:t>
            </a:r>
            <a:r>
              <a:rPr lang="en-US" altLang="ko-KR" sz="1800" dirty="0"/>
              <a:t>, </a:t>
            </a:r>
            <a:r>
              <a:rPr lang="en-US" altLang="ko-KR" sz="1800" dirty="0" err="1"/>
              <a:t>fd_set</a:t>
            </a:r>
            <a:r>
              <a:rPr lang="en-US" altLang="ko-KR" sz="1800" dirty="0"/>
              <a:t> *set): </a:t>
            </a:r>
            <a:r>
              <a:rPr lang="ko-KR" altLang="en-US" sz="1800" dirty="0" err="1"/>
              <a:t>파일디스크립터에</a:t>
            </a:r>
            <a:r>
              <a:rPr lang="ko-KR" altLang="en-US" sz="1800" dirty="0"/>
              <a:t> </a:t>
            </a:r>
            <a:r>
              <a:rPr lang="en-US" altLang="ko-KR" sz="1800" dirty="0"/>
              <a:t>I/O</a:t>
            </a:r>
            <a:r>
              <a:rPr lang="ko-KR" altLang="en-US" sz="1800" dirty="0"/>
              <a:t>가 발생 했는지 확인</a:t>
            </a:r>
            <a:r>
              <a:rPr lang="en-US" altLang="ko-KR" sz="1800" dirty="0"/>
              <a:t>, I/O </a:t>
            </a:r>
            <a:r>
              <a:rPr lang="ko-KR" altLang="en-US" sz="1800" dirty="0"/>
              <a:t>발생시 </a:t>
            </a:r>
            <a:r>
              <a:rPr lang="en-US" altLang="ko-KR" sz="1800" dirty="0"/>
              <a:t>true </a:t>
            </a:r>
            <a:r>
              <a:rPr lang="ko-KR" altLang="en-US" sz="1800" dirty="0"/>
              <a:t>리턴 </a:t>
            </a:r>
          </a:p>
          <a:p>
            <a:pPr>
              <a:lnSpc>
                <a:spcPct val="90000"/>
              </a:lnSpc>
            </a:pPr>
            <a:r>
              <a:rPr lang="en-US" altLang="ko-KR" sz="2000" dirty="0"/>
              <a:t>Client </a:t>
            </a:r>
            <a:r>
              <a:rPr lang="ko-KR" altLang="en-US" sz="2000" dirty="0"/>
              <a:t>함수로 </a:t>
            </a:r>
            <a:r>
              <a:rPr lang="en-US" altLang="ko-KR" sz="2000" dirty="0" smtClean="0"/>
              <a:t>‘</a:t>
            </a:r>
            <a:r>
              <a:rPr lang="en-US" altLang="ko-KR" dirty="0" err="1" smtClean="0"/>
              <a:t>select</a:t>
            </a:r>
            <a:r>
              <a:rPr lang="en-US" altLang="ko-KR" sz="2000" dirty="0" err="1" smtClean="0"/>
              <a:t>_client.c</a:t>
            </a:r>
            <a:r>
              <a:rPr lang="en-US" altLang="ko-KR" sz="2000" dirty="0"/>
              <a:t>’ </a:t>
            </a:r>
            <a:r>
              <a:rPr lang="ko-KR" altLang="en-US" sz="2000" dirty="0" smtClean="0"/>
              <a:t>작성하여</a:t>
            </a:r>
            <a:r>
              <a:rPr lang="en-US" altLang="ko-KR" sz="2000" dirty="0" smtClean="0"/>
              <a:t> </a:t>
            </a:r>
            <a:r>
              <a:rPr lang="ko-KR" altLang="en-US" sz="2000" dirty="0" smtClean="0"/>
              <a:t>실행</a:t>
            </a:r>
            <a:r>
              <a:rPr lang="en-US" altLang="ko-KR" sz="2000" dirty="0" smtClean="0"/>
              <a:t> </a:t>
            </a:r>
            <a:endParaRPr lang="en-US" altLang="ko-KR" sz="2000" dirty="0"/>
          </a:p>
          <a:p>
            <a:pPr>
              <a:lnSpc>
                <a:spcPct val="90000"/>
              </a:lnSpc>
            </a:pPr>
            <a:r>
              <a:rPr lang="en-US" altLang="ko-KR" dirty="0" err="1" smtClean="0"/>
              <a:t>turnin</a:t>
            </a:r>
            <a:r>
              <a:rPr lang="en-US" altLang="ko-KR" sz="2000" dirty="0" smtClean="0"/>
              <a:t> lab17 </a:t>
            </a:r>
            <a:r>
              <a:rPr lang="en-US" altLang="ko-KR" sz="2000" dirty="0" err="1"/>
              <a:t>select_server.c</a:t>
            </a:r>
            <a:r>
              <a:rPr lang="en-US" altLang="ko-KR" sz="2000" dirty="0"/>
              <a:t> </a:t>
            </a:r>
            <a:r>
              <a:rPr lang="en-US" altLang="ko-KR" dirty="0" err="1" smtClean="0"/>
              <a:t>select</a:t>
            </a:r>
            <a:r>
              <a:rPr lang="en-US" altLang="ko-KR" sz="2000" dirty="0" err="1" smtClean="0"/>
              <a:t>_client.c</a:t>
            </a:r>
            <a:endParaRPr lang="en-US" altLang="ko-KR"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ctrTitle"/>
          </p:nvPr>
        </p:nvSpPr>
        <p:spPr>
          <a:xfrm rot="10800000" flipV="1">
            <a:off x="962025" y="2189163"/>
            <a:ext cx="7496175" cy="782637"/>
          </a:xfrm>
        </p:spPr>
        <p:txBody>
          <a:bodyPr/>
          <a:lstStyle/>
          <a:p>
            <a:pPr algn="ctr">
              <a:lnSpc>
                <a:spcPct val="90000"/>
              </a:lnSpc>
            </a:pPr>
            <a:r>
              <a:rPr lang="ko-KR" altLang="en-US" sz="4000" smtClean="0"/>
              <a:t>성능 향상을 위한 소켓 제어</a:t>
            </a:r>
            <a:endParaRPr lang="en-US" altLang="ko-KR" sz="4000" smtClean="0"/>
          </a:p>
        </p:txBody>
      </p:sp>
      <p:sp>
        <p:nvSpPr>
          <p:cNvPr id="3" name="부제목 2"/>
          <p:cNvSpPr>
            <a:spLocks noGrp="1"/>
          </p:cNvSpPr>
          <p:nvPr>
            <p:ph type="subTitle" idx="1"/>
          </p:nvPr>
        </p:nvSpPr>
        <p:spPr>
          <a:xfrm>
            <a:off x="1371600" y="3886200"/>
            <a:ext cx="6400800" cy="673100"/>
          </a:xfrm>
        </p:spPr>
        <p:txBody>
          <a:bodyPr rtlCol="0">
            <a:normAutofit fontScale="62500" lnSpcReduction="20000"/>
          </a:bodyPr>
          <a:lstStyle/>
          <a:p>
            <a:pPr fontAlgn="auto">
              <a:spcAft>
                <a:spcPts val="0"/>
              </a:spcAft>
              <a:buFont typeface="Arial" pitchFamily="34" charset="0"/>
              <a:buNone/>
              <a:defRPr/>
            </a:pPr>
            <a:r>
              <a:rPr lang="en-US" altLang="ko-KR" dirty="0" smtClean="0"/>
              <a:t>Prof. </a:t>
            </a:r>
            <a:r>
              <a:rPr lang="en-US" altLang="ko-KR" dirty="0" err="1" smtClean="0"/>
              <a:t>Hyuk</a:t>
            </a:r>
            <a:r>
              <a:rPr lang="en-US" altLang="ko-KR" dirty="0" smtClean="0"/>
              <a:t> </a:t>
            </a:r>
            <a:r>
              <a:rPr lang="en-US" altLang="ko-KR" dirty="0" err="1" smtClean="0"/>
              <a:t>Soo</a:t>
            </a:r>
            <a:r>
              <a:rPr lang="en-US" altLang="ko-KR" dirty="0" smtClean="0"/>
              <a:t> Jang</a:t>
            </a:r>
          </a:p>
          <a:p>
            <a:pPr fontAlgn="auto">
              <a:spcAft>
                <a:spcPts val="0"/>
              </a:spcAft>
              <a:buFont typeface="Arial" pitchFamily="34" charset="0"/>
              <a:buNone/>
              <a:defRPr/>
            </a:pPr>
            <a:r>
              <a:rPr lang="en-US" altLang="ko-KR" dirty="0" smtClean="0"/>
              <a:t>Department of Computer Software</a:t>
            </a:r>
            <a:endParaRPr lang="ko-KR"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23850" y="549275"/>
            <a:ext cx="8496300" cy="666750"/>
          </a:xfrm>
          <a:solidFill>
            <a:schemeClr val="folHlink"/>
          </a:solidFill>
        </p:spPr>
        <p:txBody>
          <a:bodyPr/>
          <a:lstStyle/>
          <a:p>
            <a:r>
              <a:rPr lang="ko-KR" altLang="en-US" smtClean="0"/>
              <a:t>소켓옵션의 개념과 설정방법</a:t>
            </a:r>
          </a:p>
        </p:txBody>
      </p:sp>
      <p:sp>
        <p:nvSpPr>
          <p:cNvPr id="4100" name="Rectangle 3"/>
          <p:cNvSpPr>
            <a:spLocks noGrp="1" noChangeArrowheads="1"/>
          </p:cNvSpPr>
          <p:nvPr>
            <p:ph type="body" idx="1"/>
          </p:nvPr>
        </p:nvSpPr>
        <p:spPr/>
        <p:txBody>
          <a:bodyPr rtlCol="0">
            <a:normAutofit fontScale="92500"/>
          </a:bodyPr>
          <a:lstStyle/>
          <a:p>
            <a:pPr fontAlgn="auto">
              <a:lnSpc>
                <a:spcPct val="110000"/>
              </a:lnSpc>
              <a:spcAft>
                <a:spcPts val="0"/>
              </a:spcAft>
              <a:buFont typeface="Arial" pitchFamily="34" charset="0"/>
              <a:buChar char="•"/>
              <a:defRPr/>
            </a:pPr>
            <a:r>
              <a:rPr lang="ko-KR" altLang="en-US" sz="1800" dirty="0" smtClean="0"/>
              <a:t>소켓옵션</a:t>
            </a:r>
          </a:p>
          <a:p>
            <a:pPr lvl="1" fontAlgn="auto">
              <a:lnSpc>
                <a:spcPct val="110000"/>
              </a:lnSpc>
              <a:spcAft>
                <a:spcPts val="0"/>
              </a:spcAft>
              <a:buFont typeface="Arial" pitchFamily="34" charset="0"/>
              <a:buChar char="–"/>
              <a:defRPr/>
            </a:pPr>
            <a:r>
              <a:rPr lang="ko-KR" altLang="en-US" dirty="0" smtClean="0"/>
              <a:t>소켓에서 지정 가능한 레벨</a:t>
            </a:r>
          </a:p>
          <a:p>
            <a:pPr lvl="2" fontAlgn="auto">
              <a:lnSpc>
                <a:spcPct val="110000"/>
              </a:lnSpc>
              <a:spcAft>
                <a:spcPts val="0"/>
              </a:spcAft>
              <a:buFont typeface="Arial" pitchFamily="34" charset="0"/>
              <a:buChar char="•"/>
              <a:defRPr/>
            </a:pPr>
            <a:r>
              <a:rPr lang="ko-KR" altLang="en-US" sz="1400" dirty="0" smtClean="0"/>
              <a:t>소켓레벨 에서 처리 </a:t>
            </a:r>
            <a:r>
              <a:rPr lang="en-US" altLang="ko-KR" sz="1400" dirty="0" smtClean="0"/>
              <a:t>(SOL_SOCKET)</a:t>
            </a:r>
          </a:p>
          <a:p>
            <a:pPr lvl="3" fontAlgn="auto">
              <a:lnSpc>
                <a:spcPct val="110000"/>
              </a:lnSpc>
              <a:spcAft>
                <a:spcPts val="0"/>
              </a:spcAft>
              <a:buFont typeface="Arial" pitchFamily="34" charset="0"/>
              <a:buChar char="–"/>
              <a:defRPr/>
            </a:pPr>
            <a:r>
              <a:rPr lang="en-US" altLang="ko-KR" sz="1200" dirty="0"/>
              <a:t>g</a:t>
            </a:r>
            <a:r>
              <a:rPr lang="en-US" altLang="ko-KR" sz="1200" dirty="0" smtClean="0"/>
              <a:t>eneric </a:t>
            </a:r>
            <a:r>
              <a:rPr lang="ko-KR" altLang="en-US" sz="1200" dirty="0" smtClean="0"/>
              <a:t>소켓에</a:t>
            </a:r>
            <a:r>
              <a:rPr lang="en-US" altLang="ko-KR" sz="1200" dirty="0" smtClean="0"/>
              <a:t> </a:t>
            </a:r>
            <a:r>
              <a:rPr lang="ko-KR" altLang="en-US" sz="1200" dirty="0" smtClean="0"/>
              <a:t>적용이 가능한 옵션</a:t>
            </a:r>
          </a:p>
          <a:p>
            <a:pPr lvl="3" fontAlgn="auto">
              <a:lnSpc>
                <a:spcPct val="110000"/>
              </a:lnSpc>
              <a:spcAft>
                <a:spcPts val="0"/>
              </a:spcAft>
              <a:buFont typeface="Arial" pitchFamily="34" charset="0"/>
              <a:buChar char="–"/>
              <a:defRPr/>
            </a:pPr>
            <a:r>
              <a:rPr lang="ko-KR" altLang="en-US" sz="1200" dirty="0" smtClean="0"/>
              <a:t>송</a:t>
            </a:r>
            <a:r>
              <a:rPr lang="en-US" altLang="ko-KR" sz="1200" dirty="0" smtClean="0"/>
              <a:t>/</a:t>
            </a:r>
            <a:r>
              <a:rPr lang="ko-KR" altLang="en-US" sz="1200" dirty="0" smtClean="0"/>
              <a:t>수신 버퍼크기</a:t>
            </a:r>
            <a:r>
              <a:rPr lang="en-US" altLang="ko-KR" sz="1200" dirty="0" smtClean="0"/>
              <a:t>, </a:t>
            </a:r>
            <a:r>
              <a:rPr lang="ko-KR" altLang="en-US" sz="1200" dirty="0" err="1" smtClean="0"/>
              <a:t>브로드캐스팅</a:t>
            </a:r>
            <a:r>
              <a:rPr lang="ko-KR" altLang="en-US" sz="1200" dirty="0" smtClean="0"/>
              <a:t> 허용</a:t>
            </a:r>
            <a:r>
              <a:rPr lang="en-US" altLang="ko-KR" sz="1200" dirty="0" smtClean="0"/>
              <a:t>, </a:t>
            </a:r>
            <a:r>
              <a:rPr lang="ko-KR" altLang="en-US" sz="1200" dirty="0" smtClean="0"/>
              <a:t>연결여부확인 등</a:t>
            </a:r>
          </a:p>
          <a:p>
            <a:pPr lvl="2" fontAlgn="auto">
              <a:lnSpc>
                <a:spcPct val="110000"/>
              </a:lnSpc>
              <a:spcAft>
                <a:spcPts val="0"/>
              </a:spcAft>
              <a:buFont typeface="Arial" pitchFamily="34" charset="0"/>
              <a:buChar char="•"/>
              <a:defRPr/>
            </a:pPr>
            <a:r>
              <a:rPr lang="ko-KR" altLang="en-US" sz="1400" dirty="0" smtClean="0"/>
              <a:t>프로토콜레벨에서 처리 </a:t>
            </a:r>
            <a:r>
              <a:rPr lang="en-US" altLang="ko-KR" sz="1400" dirty="0" smtClean="0"/>
              <a:t>(IPPROTO_IP, IPPROTO_TCP)</a:t>
            </a:r>
            <a:endParaRPr lang="en-US" altLang="ko-KR" sz="2200" dirty="0" smtClean="0"/>
          </a:p>
          <a:p>
            <a:pPr lvl="3">
              <a:lnSpc>
                <a:spcPct val="110000"/>
              </a:lnSpc>
              <a:defRPr/>
            </a:pPr>
            <a:r>
              <a:rPr lang="ko-KR" altLang="en-US" sz="1200" dirty="0"/>
              <a:t>특정 프로토콜에 적용하는 옵션</a:t>
            </a:r>
          </a:p>
          <a:p>
            <a:pPr lvl="3" fontAlgn="auto">
              <a:lnSpc>
                <a:spcPct val="110000"/>
              </a:lnSpc>
              <a:spcAft>
                <a:spcPts val="0"/>
              </a:spcAft>
              <a:buFont typeface="Arial" pitchFamily="34" charset="0"/>
              <a:buChar char="–"/>
              <a:defRPr/>
            </a:pPr>
            <a:r>
              <a:rPr lang="en-US" altLang="ko-KR" sz="1200" dirty="0" smtClean="0"/>
              <a:t>IP </a:t>
            </a:r>
            <a:r>
              <a:rPr lang="ko-KR" altLang="en-US" sz="1200" dirty="0" smtClean="0"/>
              <a:t>헤더포함 여부</a:t>
            </a:r>
            <a:r>
              <a:rPr lang="en-US" altLang="ko-KR" sz="1200" dirty="0" smtClean="0"/>
              <a:t>, IP </a:t>
            </a:r>
            <a:r>
              <a:rPr lang="ko-KR" altLang="en-US" sz="1200" dirty="0" err="1" smtClean="0"/>
              <a:t>패킷의</a:t>
            </a:r>
            <a:r>
              <a:rPr lang="ko-KR" altLang="en-US" sz="1200" dirty="0" smtClean="0"/>
              <a:t> </a:t>
            </a:r>
            <a:r>
              <a:rPr lang="en-US" altLang="ko-KR" sz="1200" dirty="0" smtClean="0"/>
              <a:t>TTL </a:t>
            </a:r>
            <a:r>
              <a:rPr lang="ko-KR" altLang="en-US" sz="1200" dirty="0" smtClean="0"/>
              <a:t>값 변경</a:t>
            </a:r>
            <a:r>
              <a:rPr lang="en-US" altLang="ko-KR" sz="1200" dirty="0" smtClean="0"/>
              <a:t>, </a:t>
            </a:r>
            <a:r>
              <a:rPr lang="en-US" altLang="ko-KR" sz="1200" dirty="0" err="1" smtClean="0"/>
              <a:t>Neagle</a:t>
            </a:r>
            <a:r>
              <a:rPr lang="en-US" altLang="ko-KR" sz="1200" dirty="0" smtClean="0"/>
              <a:t> </a:t>
            </a:r>
            <a:r>
              <a:rPr lang="ko-KR" altLang="en-US" sz="1200" dirty="0" smtClean="0"/>
              <a:t>알고리즘 작동정지 등과 같이 특정 프로토콜에 종속적인 소켓제어</a:t>
            </a:r>
            <a:endParaRPr lang="en-US" altLang="ko-KR" sz="1200" dirty="0" smtClean="0"/>
          </a:p>
          <a:p>
            <a:pPr fontAlgn="auto">
              <a:lnSpc>
                <a:spcPct val="110000"/>
              </a:lnSpc>
              <a:spcAft>
                <a:spcPts val="0"/>
              </a:spcAft>
              <a:buFont typeface="Arial" pitchFamily="34" charset="0"/>
              <a:buChar char="•"/>
              <a:defRPr/>
            </a:pPr>
            <a:r>
              <a:rPr lang="ko-KR" altLang="en-US" sz="1800" dirty="0" smtClean="0"/>
              <a:t>소켓에 옵션을 적용하는 함수</a:t>
            </a:r>
            <a:r>
              <a:rPr lang="en-US" altLang="ko-KR" sz="1800" dirty="0" smtClean="0"/>
              <a:t>: </a:t>
            </a:r>
            <a:r>
              <a:rPr lang="en-US" altLang="ko-KR" sz="1800" dirty="0" err="1" smtClean="0"/>
              <a:t>setsockopt</a:t>
            </a:r>
            <a:endParaRPr lang="en-US" altLang="ko-KR" sz="1800" dirty="0" smtClean="0"/>
          </a:p>
          <a:p>
            <a:pPr lvl="1" fontAlgn="auto">
              <a:lnSpc>
                <a:spcPct val="110000"/>
              </a:lnSpc>
              <a:spcAft>
                <a:spcPts val="0"/>
              </a:spcAft>
              <a:buFont typeface="Arial" pitchFamily="34" charset="0"/>
              <a:buChar char="–"/>
              <a:defRPr/>
            </a:pPr>
            <a:r>
              <a:rPr lang="en-US" altLang="ko-KR" dirty="0" smtClean="0"/>
              <a:t> </a:t>
            </a:r>
            <a:r>
              <a:rPr lang="en-US" altLang="ko-KR" dirty="0" err="1" smtClean="0"/>
              <a:t>int</a:t>
            </a:r>
            <a:r>
              <a:rPr lang="en-US" altLang="ko-KR" dirty="0" smtClean="0"/>
              <a:t> </a:t>
            </a:r>
            <a:r>
              <a:rPr lang="en-US" altLang="ko-KR" dirty="0" err="1" smtClean="0"/>
              <a:t>setsockopt</a:t>
            </a:r>
            <a:r>
              <a:rPr lang="en-US" altLang="ko-KR" dirty="0" smtClean="0"/>
              <a:t>(</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int</a:t>
            </a:r>
            <a:r>
              <a:rPr lang="en-US" altLang="ko-KR" dirty="0" smtClean="0"/>
              <a:t> level, </a:t>
            </a:r>
            <a:r>
              <a:rPr lang="en-US" altLang="ko-KR" dirty="0" err="1" smtClean="0"/>
              <a:t>int</a:t>
            </a:r>
            <a:r>
              <a:rPr lang="en-US" altLang="ko-KR" dirty="0" smtClean="0"/>
              <a:t> </a:t>
            </a:r>
            <a:r>
              <a:rPr lang="en-US" altLang="ko-KR" dirty="0" err="1" smtClean="0"/>
              <a:t>optname</a:t>
            </a:r>
            <a:r>
              <a:rPr lang="en-US" altLang="ko-KR" dirty="0" smtClean="0"/>
              <a:t>, </a:t>
            </a:r>
            <a:r>
              <a:rPr lang="en-US" altLang="ko-KR" dirty="0" err="1" smtClean="0"/>
              <a:t>const</a:t>
            </a:r>
            <a:r>
              <a:rPr lang="en-US" altLang="ko-KR" dirty="0" smtClean="0"/>
              <a:t> void *</a:t>
            </a:r>
            <a:r>
              <a:rPr lang="en-US" altLang="ko-KR" dirty="0" err="1" smtClean="0"/>
              <a:t>optval</a:t>
            </a:r>
            <a:r>
              <a:rPr lang="en-US" altLang="ko-KR" dirty="0" smtClean="0"/>
              <a:t>, </a:t>
            </a:r>
            <a:r>
              <a:rPr lang="en-US" altLang="ko-KR" dirty="0" err="1" smtClean="0"/>
              <a:t>int</a:t>
            </a:r>
            <a:r>
              <a:rPr lang="en-US" altLang="ko-KR" dirty="0" smtClean="0"/>
              <a:t> </a:t>
            </a:r>
            <a:r>
              <a:rPr lang="en-US" altLang="ko-KR" dirty="0" err="1" smtClean="0"/>
              <a:t>optlen</a:t>
            </a:r>
            <a:r>
              <a:rPr lang="en-US" altLang="ko-KR" dirty="0" smtClean="0"/>
              <a:t>);</a:t>
            </a:r>
          </a:p>
          <a:p>
            <a:pPr lvl="2" fontAlgn="auto">
              <a:lnSpc>
                <a:spcPct val="110000"/>
              </a:lnSpc>
              <a:spcAft>
                <a:spcPts val="0"/>
              </a:spcAft>
              <a:buFont typeface="Arial" pitchFamily="34" charset="0"/>
              <a:buChar char="•"/>
              <a:defRPr/>
            </a:pPr>
            <a:r>
              <a:rPr lang="ko-KR" altLang="en-US" sz="1400" dirty="0" smtClean="0"/>
              <a:t>성공여부 </a:t>
            </a:r>
            <a:r>
              <a:rPr lang="en-US" altLang="ko-KR" sz="1400" dirty="0" err="1" smtClean="0"/>
              <a:t>setsockopt</a:t>
            </a:r>
            <a:r>
              <a:rPr lang="en-US" altLang="ko-KR" sz="1400" dirty="0" smtClean="0"/>
              <a:t> (</a:t>
            </a:r>
            <a:r>
              <a:rPr lang="ko-KR" altLang="en-US" sz="1400" dirty="0" smtClean="0"/>
              <a:t>소켓지시자</a:t>
            </a:r>
            <a:r>
              <a:rPr lang="en-US" altLang="ko-KR" sz="1400" dirty="0" smtClean="0"/>
              <a:t>,</a:t>
            </a:r>
            <a:r>
              <a:rPr lang="ko-KR" altLang="en-US" sz="1400" dirty="0" smtClean="0"/>
              <a:t>옵션레벨</a:t>
            </a:r>
            <a:r>
              <a:rPr lang="en-US" altLang="ko-KR" sz="1400" dirty="0" smtClean="0"/>
              <a:t>,</a:t>
            </a:r>
            <a:r>
              <a:rPr lang="ko-KR" altLang="en-US" sz="1400" dirty="0" smtClean="0"/>
              <a:t>옵션종류</a:t>
            </a:r>
            <a:r>
              <a:rPr lang="en-US" altLang="ko-KR" sz="1400" dirty="0" smtClean="0"/>
              <a:t>,</a:t>
            </a:r>
            <a:r>
              <a:rPr lang="ko-KR" altLang="en-US" sz="1400" dirty="0" smtClean="0"/>
              <a:t>옵션값이 있는 버퍼주소</a:t>
            </a:r>
            <a:r>
              <a:rPr lang="en-US" altLang="ko-KR" sz="1400" dirty="0" smtClean="0"/>
              <a:t>,</a:t>
            </a:r>
            <a:r>
              <a:rPr lang="ko-KR" altLang="en-US" sz="1400" dirty="0" smtClean="0"/>
              <a:t>옵션 버퍼크기</a:t>
            </a:r>
            <a:r>
              <a:rPr lang="en-US" altLang="ko-KR" sz="1400" dirty="0" smtClean="0"/>
              <a:t>)</a:t>
            </a:r>
          </a:p>
          <a:p>
            <a:pPr fontAlgn="auto">
              <a:lnSpc>
                <a:spcPct val="110000"/>
              </a:lnSpc>
              <a:spcAft>
                <a:spcPts val="0"/>
              </a:spcAft>
              <a:buFont typeface="Arial" pitchFamily="34" charset="0"/>
              <a:buChar char="•"/>
              <a:defRPr/>
            </a:pPr>
            <a:r>
              <a:rPr lang="ko-KR" altLang="en-US" sz="1800" dirty="0" smtClean="0"/>
              <a:t>소켓의 현재 옵션을 알아내는 함수 </a:t>
            </a:r>
            <a:r>
              <a:rPr lang="en-US" altLang="ko-KR" sz="1800" dirty="0" smtClean="0"/>
              <a:t>– </a:t>
            </a:r>
            <a:r>
              <a:rPr lang="en-US" altLang="ko-KR" sz="1800" dirty="0" err="1" smtClean="0"/>
              <a:t>getsockopt</a:t>
            </a:r>
            <a:endParaRPr lang="en-US" altLang="ko-KR" sz="1800" dirty="0" smtClean="0"/>
          </a:p>
          <a:p>
            <a:pPr lvl="1" fontAlgn="auto">
              <a:lnSpc>
                <a:spcPct val="110000"/>
              </a:lnSpc>
              <a:spcAft>
                <a:spcPts val="0"/>
              </a:spcAft>
              <a:buFont typeface="Arial" pitchFamily="34" charset="0"/>
              <a:buChar char="–"/>
              <a:defRPr/>
            </a:pPr>
            <a:r>
              <a:rPr lang="en-US" altLang="ko-KR" dirty="0" err="1" smtClean="0"/>
              <a:t>Int</a:t>
            </a:r>
            <a:r>
              <a:rPr lang="en-US" altLang="ko-KR" dirty="0" smtClean="0"/>
              <a:t> </a:t>
            </a:r>
            <a:r>
              <a:rPr lang="en-US" altLang="ko-KR" dirty="0" err="1" smtClean="0"/>
              <a:t>getsockopt</a:t>
            </a:r>
            <a:r>
              <a:rPr lang="en-US" altLang="ko-KR" dirty="0" smtClean="0"/>
              <a:t> (</a:t>
            </a:r>
            <a:r>
              <a:rPr lang="en-US" altLang="ko-KR" dirty="0" err="1" smtClean="0"/>
              <a:t>int</a:t>
            </a:r>
            <a:r>
              <a:rPr lang="en-US" altLang="ko-KR" dirty="0" smtClean="0"/>
              <a:t> </a:t>
            </a:r>
            <a:r>
              <a:rPr lang="en-US" altLang="ko-KR" dirty="0" err="1" smtClean="0"/>
              <a:t>sockfd</a:t>
            </a:r>
            <a:r>
              <a:rPr lang="en-US" altLang="ko-KR" dirty="0" smtClean="0"/>
              <a:t>, </a:t>
            </a:r>
            <a:r>
              <a:rPr lang="en-US" altLang="ko-KR" dirty="0" err="1" smtClean="0"/>
              <a:t>int</a:t>
            </a:r>
            <a:r>
              <a:rPr lang="en-US" altLang="ko-KR" dirty="0" smtClean="0"/>
              <a:t> level, </a:t>
            </a:r>
            <a:r>
              <a:rPr lang="en-US" altLang="ko-KR" dirty="0" err="1" smtClean="0"/>
              <a:t>int</a:t>
            </a:r>
            <a:r>
              <a:rPr lang="en-US" altLang="ko-KR" dirty="0" smtClean="0"/>
              <a:t> </a:t>
            </a:r>
            <a:r>
              <a:rPr lang="en-US" altLang="ko-KR" dirty="0" err="1" smtClean="0"/>
              <a:t>optname</a:t>
            </a:r>
            <a:r>
              <a:rPr lang="en-US" altLang="ko-KR" dirty="0" smtClean="0"/>
              <a:t>, </a:t>
            </a:r>
            <a:r>
              <a:rPr lang="en-US" altLang="ko-KR" dirty="0" err="1" smtClean="0"/>
              <a:t>const</a:t>
            </a:r>
            <a:r>
              <a:rPr lang="en-US" altLang="ko-KR" dirty="0" smtClean="0"/>
              <a:t> void *</a:t>
            </a:r>
            <a:r>
              <a:rPr lang="en-US" altLang="ko-KR" dirty="0" err="1" smtClean="0"/>
              <a:t>optvalue</a:t>
            </a:r>
            <a:r>
              <a:rPr lang="en-US" altLang="ko-KR" dirty="0" smtClean="0"/>
              <a:t>, </a:t>
            </a:r>
            <a:r>
              <a:rPr lang="en-US" altLang="ko-KR" dirty="0" err="1" smtClean="0"/>
              <a:t>int</a:t>
            </a:r>
            <a:r>
              <a:rPr lang="en-US" altLang="ko-KR" dirty="0" smtClean="0"/>
              <a:t> *</a:t>
            </a:r>
            <a:r>
              <a:rPr lang="en-US" altLang="ko-KR" dirty="0" err="1" smtClean="0"/>
              <a:t>optlen</a:t>
            </a:r>
            <a:r>
              <a:rPr lang="en-US" altLang="ko-KR" dirty="0" smtClean="0"/>
              <a:t>);</a:t>
            </a:r>
          </a:p>
          <a:p>
            <a:pPr lvl="2" fontAlgn="auto">
              <a:lnSpc>
                <a:spcPct val="110000"/>
              </a:lnSpc>
              <a:spcAft>
                <a:spcPts val="0"/>
              </a:spcAft>
              <a:buFont typeface="Arial" pitchFamily="34" charset="0"/>
              <a:buChar char="•"/>
              <a:defRPr/>
            </a:pPr>
            <a:r>
              <a:rPr lang="ko-KR" altLang="en-US" sz="1400" dirty="0" smtClean="0"/>
              <a:t>성공여부 </a:t>
            </a:r>
            <a:r>
              <a:rPr lang="en-US" altLang="ko-KR" sz="1400" dirty="0" err="1" smtClean="0"/>
              <a:t>getsockopt</a:t>
            </a:r>
            <a:r>
              <a:rPr lang="en-US" altLang="ko-KR" sz="1400" dirty="0" smtClean="0"/>
              <a:t> (</a:t>
            </a:r>
            <a:r>
              <a:rPr lang="ko-KR" altLang="en-US" sz="1400" dirty="0" smtClean="0"/>
              <a:t>소켓지시자</a:t>
            </a:r>
            <a:r>
              <a:rPr lang="en-US" altLang="ko-KR" sz="1400" dirty="0" smtClean="0"/>
              <a:t>, </a:t>
            </a:r>
            <a:r>
              <a:rPr lang="ko-KR" altLang="en-US" sz="1400" dirty="0" smtClean="0"/>
              <a:t>옵션레벨</a:t>
            </a:r>
            <a:r>
              <a:rPr lang="en-US" altLang="ko-KR" sz="1400" dirty="0" smtClean="0"/>
              <a:t>, </a:t>
            </a:r>
            <a:r>
              <a:rPr lang="ko-KR" altLang="en-US" sz="1400" dirty="0" smtClean="0"/>
              <a:t>옵션종류</a:t>
            </a:r>
            <a:r>
              <a:rPr lang="en-US" altLang="ko-KR" sz="1400" dirty="0" smtClean="0"/>
              <a:t>, </a:t>
            </a:r>
            <a:r>
              <a:rPr lang="ko-KR" altLang="en-US" sz="1400" dirty="0" smtClean="0"/>
              <a:t>옵션값이 있는 버퍼주소</a:t>
            </a:r>
            <a:r>
              <a:rPr lang="en-US" altLang="ko-KR" sz="1400" dirty="0" smtClean="0"/>
              <a:t>, </a:t>
            </a:r>
            <a:r>
              <a:rPr lang="ko-KR" altLang="en-US" sz="1400" dirty="0" smtClean="0"/>
              <a:t>옵션 버퍼크기</a:t>
            </a:r>
            <a:r>
              <a:rPr lang="en-US" altLang="ko-KR" sz="1400" dirty="0" smtClean="0"/>
              <a:t>)</a:t>
            </a:r>
          </a:p>
          <a:p>
            <a:pPr lvl="2" fontAlgn="auto">
              <a:lnSpc>
                <a:spcPct val="110000"/>
              </a:lnSpc>
              <a:spcAft>
                <a:spcPts val="0"/>
              </a:spcAft>
              <a:buFont typeface="Arial" pitchFamily="34" charset="0"/>
              <a:buChar char="•"/>
              <a:defRPr/>
            </a:pPr>
            <a:endParaRPr lang="en-US" altLang="ko-KR" sz="14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solidFill>
            <a:schemeClr val="folHlink"/>
          </a:solidFill>
        </p:spPr>
        <p:txBody>
          <a:bodyPr/>
          <a:lstStyle/>
          <a:p>
            <a:r>
              <a:rPr lang="ko-KR" altLang="en-US" smtClean="0"/>
              <a:t>성능향상을 위한 소켓 옵션의 활용</a:t>
            </a:r>
          </a:p>
        </p:txBody>
      </p:sp>
      <p:sp>
        <p:nvSpPr>
          <p:cNvPr id="16388" name="Rectangle 3"/>
          <p:cNvSpPr>
            <a:spLocks noGrp="1" noChangeArrowheads="1"/>
          </p:cNvSpPr>
          <p:nvPr>
            <p:ph type="body" sz="half" idx="1"/>
          </p:nvPr>
        </p:nvSpPr>
        <p:spPr>
          <a:xfrm>
            <a:off x="323850" y="1484313"/>
            <a:ext cx="8135938" cy="504825"/>
          </a:xfrm>
        </p:spPr>
        <p:txBody>
          <a:bodyPr/>
          <a:lstStyle/>
          <a:p>
            <a:r>
              <a:rPr lang="ko-KR" altLang="en-US" sz="2000" smtClean="0"/>
              <a:t>소켓레벨에서 사용하는 소켓옵션 </a:t>
            </a:r>
            <a:r>
              <a:rPr lang="en-US" altLang="ko-KR" sz="2000" smtClean="0"/>
              <a:t>(SOL_SOCKET)</a:t>
            </a:r>
          </a:p>
        </p:txBody>
      </p:sp>
      <p:graphicFrame>
        <p:nvGraphicFramePr>
          <p:cNvPr id="619582" name="Group 62"/>
          <p:cNvGraphicFramePr>
            <a:graphicFrameLocks noGrp="1"/>
          </p:cNvGraphicFramePr>
          <p:nvPr>
            <p:ph sz="half" idx="2"/>
          </p:nvPr>
        </p:nvGraphicFramePr>
        <p:xfrm>
          <a:off x="755650" y="2205038"/>
          <a:ext cx="7704138" cy="4212275"/>
        </p:xfrm>
        <a:graphic>
          <a:graphicData uri="http://schemas.openxmlformats.org/drawingml/2006/table">
            <a:tbl>
              <a:tblPr/>
              <a:tblGrid>
                <a:gridCol w="2520950"/>
                <a:gridCol w="1150938"/>
                <a:gridCol w="4032250"/>
              </a:tblGrid>
              <a:tr h="411163">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2000" b="0" i="0" u="none" strike="noStrike" cap="none" normalizeH="0" baseline="0" smtClean="0">
                          <a:ln>
                            <a:noFill/>
                          </a:ln>
                          <a:solidFill>
                            <a:schemeClr val="accent1"/>
                          </a:solidFill>
                          <a:effectLst/>
                          <a:latin typeface="Tahoma" pitchFamily="34" charset="0"/>
                          <a:ea typeface="굴림" pitchFamily="50" charset="-127"/>
                        </a:rPr>
                        <a:t>옵션종류</a:t>
                      </a:r>
                      <a:r>
                        <a:rPr kumimoji="1" lang="en-US" altLang="ko-KR" sz="2000" b="0" i="0" u="none" strike="noStrike" cap="none" normalizeH="0" baseline="0" smtClean="0">
                          <a:ln>
                            <a:noFill/>
                          </a:ln>
                          <a:solidFill>
                            <a:schemeClr val="accent1"/>
                          </a:solidFill>
                          <a:effectLst/>
                          <a:latin typeface="Tahoma" pitchFamily="34" charset="0"/>
                          <a:ea typeface="굴림" pitchFamily="50" charset="-127"/>
                        </a:rPr>
                        <a:t>(OPTNAME)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2000" b="0" i="0" u="none" strike="noStrike" cap="none" normalizeH="0" baseline="0" smtClean="0">
                          <a:ln>
                            <a:noFill/>
                          </a:ln>
                          <a:solidFill>
                            <a:schemeClr val="accent1"/>
                          </a:solidFill>
                          <a:effectLst/>
                          <a:latin typeface="Tahoma" pitchFamily="34" charset="0"/>
                          <a:ea typeface="굴림" pitchFamily="50" charset="-127"/>
                        </a:rPr>
                        <a:t>형 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2000" b="0" i="0" u="none" strike="noStrike" cap="none" normalizeH="0" baseline="0" smtClean="0">
                          <a:ln>
                            <a:noFill/>
                          </a:ln>
                          <a:solidFill>
                            <a:schemeClr val="accent1"/>
                          </a:solidFill>
                          <a:effectLst/>
                          <a:latin typeface="Tahoma" pitchFamily="34" charset="0"/>
                          <a:ea typeface="굴림" pitchFamily="50" charset="-127"/>
                        </a:rPr>
                        <a:t>설   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SO_BROADCAST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브로드캐스팅 허용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SO_DONTROUTE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라우팅테이블을 참조하지 마라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SO_KEEPALIVE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주기적으로 소켓연결 상태 확인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SO_LINGER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Linger()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소켓 닫을 때 미전송 데이터가 있는 경우 지정한 시간만큼 대기후 소켓을 닫음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SO_SNDBUF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송신버퍼크기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SO_RCVBUF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수신버퍼크기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SO_SNDTIMEO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송신함수</a:t>
                      </a:r>
                      <a:r>
                        <a:rPr kumimoji="1" lang="en-US" altLang="ko-KR" sz="1400" b="0" i="0" u="none" strike="noStrike" cap="none" normalizeH="0" baseline="0" smtClean="0">
                          <a:ln>
                            <a:noFill/>
                          </a:ln>
                          <a:solidFill>
                            <a:schemeClr val="tx1"/>
                          </a:solidFill>
                          <a:effectLst/>
                          <a:latin typeface="Tahoma" pitchFamily="34" charset="0"/>
                          <a:ea typeface="굴림" pitchFamily="50" charset="-127"/>
                        </a:rPr>
                        <a:t>(send, sendto)</a:t>
                      </a:r>
                      <a:r>
                        <a:rPr kumimoji="1" lang="ko-KR" altLang="en-US" sz="1400" b="0" i="0" u="none" strike="noStrike" cap="none" normalizeH="0" baseline="0" smtClean="0">
                          <a:ln>
                            <a:noFill/>
                          </a:ln>
                          <a:solidFill>
                            <a:schemeClr val="tx1"/>
                          </a:solidFill>
                          <a:effectLst/>
                          <a:latin typeface="Tahoma" pitchFamily="34" charset="0"/>
                          <a:ea typeface="굴림" pitchFamily="50" charset="-127"/>
                        </a:rPr>
                        <a:t>에 대한 타임아웃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SO_RCVTIMEO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ko-KR" altLang="en-US" sz="1400" b="0" i="0" u="none" strike="noStrike" cap="none" normalizeH="0" baseline="0" smtClean="0">
                          <a:ln>
                            <a:noFill/>
                          </a:ln>
                          <a:solidFill>
                            <a:schemeClr val="tx1"/>
                          </a:solidFill>
                          <a:effectLst/>
                          <a:latin typeface="Tahoma" pitchFamily="34" charset="0"/>
                          <a:ea typeface="굴림" pitchFamily="50" charset="-127"/>
                        </a:rPr>
                        <a:t>수신함수</a:t>
                      </a:r>
                      <a:r>
                        <a:rPr kumimoji="1" lang="en-US" altLang="ko-KR" sz="1400" b="0" i="0" u="none" strike="noStrike" cap="none" normalizeH="0" baseline="0" smtClean="0">
                          <a:ln>
                            <a:noFill/>
                          </a:ln>
                          <a:solidFill>
                            <a:schemeClr val="tx1"/>
                          </a:solidFill>
                          <a:effectLst/>
                          <a:latin typeface="Tahoma" pitchFamily="34" charset="0"/>
                          <a:ea typeface="굴림" pitchFamily="50" charset="-127"/>
                        </a:rPr>
                        <a:t>(recv, recvfrom)</a:t>
                      </a:r>
                      <a:r>
                        <a:rPr kumimoji="1" lang="ko-KR" altLang="en-US" sz="1400" b="0" i="0" u="none" strike="noStrike" cap="none" normalizeH="0" baseline="0" smtClean="0">
                          <a:ln>
                            <a:noFill/>
                          </a:ln>
                          <a:solidFill>
                            <a:schemeClr val="tx1"/>
                          </a:solidFill>
                          <a:effectLst/>
                          <a:latin typeface="Tahoma" pitchFamily="34" charset="0"/>
                          <a:ea typeface="굴림" pitchFamily="50" charset="-127"/>
                        </a:rPr>
                        <a:t>에 대한 타임아웃 설정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SO_REUSEADDR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2000" b="0" i="0" u="none" strike="noStrike" cap="none" normalizeH="0" baseline="0" smtClean="0">
                          <a:ln>
                            <a:noFill/>
                          </a:ln>
                          <a:solidFill>
                            <a:schemeClr val="tx1"/>
                          </a:solidFill>
                          <a:effectLst/>
                          <a:latin typeface="Tahoma" pitchFamily="34" charset="0"/>
                          <a:ea typeface="굴림" pitchFamily="50" charset="-127"/>
                        </a:rPr>
                        <a:t>BOOL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accent1"/>
                        </a:buClr>
                        <a:buSzPct val="80000"/>
                        <a:buFont typeface="Wingdings" pitchFamily="2" charset="2"/>
                        <a:buNone/>
                        <a:tabLst/>
                      </a:pPr>
                      <a:r>
                        <a:rPr kumimoji="1" lang="en-US" altLang="ko-KR" sz="1400" b="0" i="0" u="none" strike="noStrike" cap="none" normalizeH="0" baseline="0" smtClean="0">
                          <a:ln>
                            <a:noFill/>
                          </a:ln>
                          <a:solidFill>
                            <a:schemeClr val="tx1"/>
                          </a:solidFill>
                          <a:effectLst/>
                          <a:latin typeface="Tahoma" pitchFamily="34" charset="0"/>
                          <a:ea typeface="굴림" pitchFamily="50" charset="-127"/>
                        </a:rPr>
                        <a:t>IP</a:t>
                      </a:r>
                      <a:r>
                        <a:rPr kumimoji="1" lang="ko-KR" altLang="en-US" sz="1400" b="0" i="0" u="none" strike="noStrike" cap="none" normalizeH="0" baseline="0" smtClean="0">
                          <a:ln>
                            <a:noFill/>
                          </a:ln>
                          <a:solidFill>
                            <a:schemeClr val="tx1"/>
                          </a:solidFill>
                          <a:effectLst/>
                          <a:latin typeface="Tahoma" pitchFamily="34" charset="0"/>
                          <a:ea typeface="굴림" pitchFamily="50" charset="-127"/>
                        </a:rPr>
                        <a:t>주소 및 포트번호 재사용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ko-KR" altLang="en-US" smtClean="0"/>
              <a:t>소켓레벨 옵션</a:t>
            </a:r>
          </a:p>
        </p:txBody>
      </p:sp>
      <p:sp>
        <p:nvSpPr>
          <p:cNvPr id="17412" name="Rectangle 3"/>
          <p:cNvSpPr>
            <a:spLocks noGrp="1" noChangeArrowheads="1"/>
          </p:cNvSpPr>
          <p:nvPr>
            <p:ph type="body" idx="1"/>
          </p:nvPr>
        </p:nvSpPr>
        <p:spPr/>
        <p:txBody>
          <a:bodyPr/>
          <a:lstStyle/>
          <a:p>
            <a:r>
              <a:rPr lang="en-US" altLang="ko-KR" smtClean="0"/>
              <a:t>SO_BROADCAST: </a:t>
            </a:r>
            <a:r>
              <a:rPr lang="ko-KR" altLang="en-US" smtClean="0"/>
              <a:t>브로드캐스팅 사용</a:t>
            </a:r>
            <a:endParaRPr lang="en-US" altLang="ko-KR" smtClean="0"/>
          </a:p>
          <a:p>
            <a:pPr lvl="1"/>
            <a:r>
              <a:rPr lang="en-US" altLang="ko-KR" smtClean="0"/>
              <a:t>UDP</a:t>
            </a:r>
            <a:r>
              <a:rPr lang="ko-KR" altLang="en-US" smtClean="0"/>
              <a:t>에서 가능</a:t>
            </a:r>
          </a:p>
          <a:p>
            <a:pPr lvl="1"/>
            <a:r>
              <a:rPr lang="en-US" altLang="ko-KR" smtClean="0"/>
              <a:t>Ethernet, token ring </a:t>
            </a:r>
            <a:r>
              <a:rPr lang="ko-KR" altLang="en-US" smtClean="0"/>
              <a:t>등에서만 적용</a:t>
            </a:r>
          </a:p>
          <a:p>
            <a:r>
              <a:rPr lang="en-US" altLang="ko-KR" smtClean="0"/>
              <a:t>SO_DONTROUTE : </a:t>
            </a:r>
            <a:r>
              <a:rPr lang="ko-KR" altLang="en-US" smtClean="0"/>
              <a:t>라우팅 테이블을 참조하지 말고 소켓의 바인드된 데로 인터페이스 </a:t>
            </a:r>
            <a:r>
              <a:rPr lang="en-US" altLang="ko-KR" smtClean="0"/>
              <a:t>– </a:t>
            </a:r>
            <a:r>
              <a:rPr lang="ko-KR" altLang="en-US" smtClean="0"/>
              <a:t>거의 사용 않음</a:t>
            </a:r>
          </a:p>
          <a:p>
            <a:r>
              <a:rPr lang="en-US" altLang="ko-KR" smtClean="0"/>
              <a:t>SO_KEEPALIVE : </a:t>
            </a:r>
            <a:r>
              <a:rPr lang="ko-KR" altLang="en-US" smtClean="0"/>
              <a:t>소켓연결의 유지 여부를 감시</a:t>
            </a:r>
          </a:p>
          <a:p>
            <a:pPr lvl="1"/>
            <a:r>
              <a:rPr lang="ko-KR" altLang="en-US" smtClean="0"/>
              <a:t>상대에게 </a:t>
            </a:r>
            <a:r>
              <a:rPr lang="en-US" altLang="ko-KR" smtClean="0"/>
              <a:t>2</a:t>
            </a:r>
            <a:r>
              <a:rPr lang="ko-KR" altLang="en-US" smtClean="0"/>
              <a:t>시간 간격으로 데이터를 보내고 응답을 기다림</a:t>
            </a:r>
          </a:p>
          <a:p>
            <a:r>
              <a:rPr lang="en-US" altLang="ko-KR" smtClean="0"/>
              <a:t>SO_SNDBUF &amp; SO_RCVBUF : </a:t>
            </a:r>
            <a:r>
              <a:rPr lang="ko-KR" altLang="en-US" smtClean="0"/>
              <a:t>송</a:t>
            </a:r>
            <a:r>
              <a:rPr lang="en-US" altLang="ko-KR" smtClean="0"/>
              <a:t>/</a:t>
            </a:r>
            <a:r>
              <a:rPr lang="ko-KR" altLang="en-US" smtClean="0"/>
              <a:t>수신 버퍼크기 설정</a:t>
            </a:r>
          </a:p>
          <a:p>
            <a:r>
              <a:rPr lang="en-US" altLang="ko-KR" smtClean="0"/>
              <a:t>SO_SNDTIMEO &amp; SO_RECTIMEO : </a:t>
            </a:r>
            <a:r>
              <a:rPr lang="ko-KR" altLang="en-US" smtClean="0"/>
              <a:t>송</a:t>
            </a:r>
            <a:r>
              <a:rPr lang="en-US" altLang="ko-KR" smtClean="0"/>
              <a:t>/</a:t>
            </a:r>
            <a:r>
              <a:rPr lang="ko-KR" altLang="en-US" smtClean="0"/>
              <a:t>수신 타임아웃 설정	</a:t>
            </a:r>
          </a:p>
          <a:p>
            <a:pPr lvl="1"/>
            <a:r>
              <a:rPr lang="ko-KR" altLang="en-US" smtClean="0"/>
              <a:t>소켓의 기본성격은 블로킹</a:t>
            </a:r>
            <a:r>
              <a:rPr lang="en-US" altLang="ko-KR" smtClean="0"/>
              <a:t>(blocking)</a:t>
            </a:r>
            <a:r>
              <a:rPr lang="ko-KR" altLang="en-US" smtClean="0"/>
              <a:t> 소켓</a:t>
            </a:r>
          </a:p>
          <a:p>
            <a:pPr lvl="1"/>
            <a:r>
              <a:rPr lang="en-US" altLang="ko-KR" smtClean="0"/>
              <a:t>ms </a:t>
            </a:r>
            <a:r>
              <a:rPr lang="ko-KR" altLang="en-US" smtClean="0"/>
              <a:t>단위 </a:t>
            </a:r>
          </a:p>
          <a:p>
            <a:r>
              <a:rPr lang="en-US" altLang="ko-KR" smtClean="0"/>
              <a:t>SO_REUSEADDR : </a:t>
            </a:r>
            <a:r>
              <a:rPr lang="ko-KR" altLang="en-US" smtClean="0"/>
              <a:t>바인딩 포트 재사용</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ko-KR" altLang="en-US" smtClean="0"/>
              <a:t>바인딩 오류 해결</a:t>
            </a:r>
          </a:p>
        </p:txBody>
      </p:sp>
      <p:sp>
        <p:nvSpPr>
          <p:cNvPr id="18436" name="Rectangle 3"/>
          <p:cNvSpPr>
            <a:spLocks noGrp="1" noChangeArrowheads="1"/>
          </p:cNvSpPr>
          <p:nvPr>
            <p:ph type="body" idx="1"/>
          </p:nvPr>
        </p:nvSpPr>
        <p:spPr>
          <a:xfrm>
            <a:off x="323850" y="1484313"/>
            <a:ext cx="8496300" cy="1728787"/>
          </a:xfrm>
        </p:spPr>
        <p:txBody>
          <a:bodyPr/>
          <a:lstStyle/>
          <a:p>
            <a:pPr>
              <a:lnSpc>
                <a:spcPct val="90000"/>
              </a:lnSpc>
            </a:pPr>
            <a:r>
              <a:rPr lang="ko-KR" altLang="en-US" dirty="0" smtClean="0"/>
              <a:t>비정상 종료 후 다시 접속을 시도할 때</a:t>
            </a:r>
          </a:p>
          <a:p>
            <a:pPr lvl="1">
              <a:lnSpc>
                <a:spcPct val="90000"/>
              </a:lnSpc>
            </a:pPr>
            <a:r>
              <a:rPr lang="ko-KR" altLang="en-US" sz="1800" dirty="0" smtClean="0"/>
              <a:t>예</a:t>
            </a:r>
            <a:r>
              <a:rPr lang="en-US" altLang="ko-KR" sz="1800" dirty="0" smtClean="0"/>
              <a:t>, &lt;ctrl&gt;+&lt;c&gt; </a:t>
            </a:r>
            <a:r>
              <a:rPr lang="ko-KR" altLang="en-US" sz="1800" dirty="0" smtClean="0"/>
              <a:t>이후 다시 접속을 시도할 때 발생할 가능성이 높음</a:t>
            </a:r>
          </a:p>
          <a:p>
            <a:pPr lvl="2">
              <a:lnSpc>
                <a:spcPct val="90000"/>
              </a:lnSpc>
            </a:pPr>
            <a:r>
              <a:rPr lang="ko-KR" altLang="en-US" sz="1600" dirty="0" smtClean="0"/>
              <a:t>이유</a:t>
            </a:r>
            <a:r>
              <a:rPr lang="en-US" altLang="ko-KR" sz="1600" dirty="0" smtClean="0"/>
              <a:t>: TCP </a:t>
            </a:r>
            <a:r>
              <a:rPr lang="ko-KR" altLang="en-US" sz="1600" dirty="0" smtClean="0"/>
              <a:t>종료가 </a:t>
            </a:r>
            <a:r>
              <a:rPr lang="en-US" altLang="ko-KR" sz="1600" dirty="0" smtClean="0"/>
              <a:t>4-way hand shake</a:t>
            </a:r>
            <a:r>
              <a:rPr lang="ko-KR" altLang="en-US" sz="1600" dirty="0" smtClean="0"/>
              <a:t>이기 때문에</a:t>
            </a:r>
          </a:p>
          <a:p>
            <a:pPr lvl="2">
              <a:lnSpc>
                <a:spcPct val="90000"/>
              </a:lnSpc>
            </a:pPr>
            <a:r>
              <a:rPr lang="ko-KR" altLang="en-US" sz="1600" dirty="0" smtClean="0"/>
              <a:t>완전 종료 시까지 바인딩 된 주소의 소유권이 이전 접속에 살아 있음</a:t>
            </a:r>
          </a:p>
          <a:p>
            <a:pPr lvl="2">
              <a:lnSpc>
                <a:spcPct val="90000"/>
              </a:lnSpc>
            </a:pPr>
            <a:r>
              <a:rPr lang="ko-KR" altLang="en-US" sz="1600" dirty="0" smtClean="0"/>
              <a:t> 이때 </a:t>
            </a:r>
            <a:r>
              <a:rPr lang="en-US" altLang="ko-KR" sz="1600" dirty="0" err="1" smtClean="0"/>
              <a:t>setsockopt</a:t>
            </a:r>
            <a:r>
              <a:rPr lang="en-US" altLang="ko-KR" sz="1600" dirty="0" smtClean="0"/>
              <a:t>(</a:t>
            </a:r>
            <a:r>
              <a:rPr lang="en-US" altLang="ko-KR" sz="1600" dirty="0" err="1" smtClean="0"/>
              <a:t>server_sockfd</a:t>
            </a:r>
            <a:r>
              <a:rPr lang="en-US" altLang="ko-KR" sz="1600" dirty="0" smtClean="0"/>
              <a:t>, SOL_SOCKET, </a:t>
            </a:r>
            <a:r>
              <a:rPr lang="en-US" altLang="ko-KR" sz="1600" dirty="0" smtClean="0">
                <a:solidFill>
                  <a:schemeClr val="accent2"/>
                </a:solidFill>
              </a:rPr>
              <a:t>SO_REUSEADDR</a:t>
            </a:r>
            <a:r>
              <a:rPr lang="en-US" altLang="ko-KR" sz="1600" dirty="0" smtClean="0"/>
              <a:t>, &amp;</a:t>
            </a:r>
            <a:r>
              <a:rPr lang="en-US" altLang="ko-KR" sz="1600" dirty="0" err="1" smtClean="0"/>
              <a:t>optvalue</a:t>
            </a:r>
            <a:r>
              <a:rPr lang="en-US" altLang="ko-KR" sz="1600" dirty="0" smtClean="0"/>
              <a:t>, </a:t>
            </a:r>
            <a:r>
              <a:rPr lang="en-US" altLang="ko-KR" sz="1600" dirty="0" err="1" smtClean="0"/>
              <a:t>optlen</a:t>
            </a:r>
            <a:r>
              <a:rPr lang="en-US" altLang="ko-KR" sz="1600" dirty="0" smtClean="0"/>
              <a:t>) </a:t>
            </a:r>
            <a:r>
              <a:rPr lang="ko-KR" altLang="en-US" sz="1600" dirty="0" smtClean="0"/>
              <a:t>옵션을 서버 프로그램에 삽입</a:t>
            </a:r>
          </a:p>
        </p:txBody>
      </p:sp>
      <p:sp>
        <p:nvSpPr>
          <p:cNvPr id="18437" name="Line 4"/>
          <p:cNvSpPr>
            <a:spLocks noChangeShapeType="1"/>
          </p:cNvSpPr>
          <p:nvPr/>
        </p:nvSpPr>
        <p:spPr bwMode="auto">
          <a:xfrm>
            <a:off x="3779838" y="3862388"/>
            <a:ext cx="0" cy="1944687"/>
          </a:xfrm>
          <a:prstGeom prst="line">
            <a:avLst/>
          </a:prstGeom>
          <a:noFill/>
          <a:ln w="12700">
            <a:solidFill>
              <a:schemeClr val="tx1"/>
            </a:solidFill>
            <a:round/>
            <a:headEnd/>
            <a:tailEnd/>
          </a:ln>
        </p:spPr>
        <p:txBody>
          <a:bodyPr wrap="none">
            <a:spAutoFit/>
          </a:bodyPr>
          <a:lstStyle/>
          <a:p>
            <a:endParaRPr lang="ko-KR" altLang="en-US"/>
          </a:p>
        </p:txBody>
      </p:sp>
      <p:sp>
        <p:nvSpPr>
          <p:cNvPr id="18438" name="Line 5"/>
          <p:cNvSpPr>
            <a:spLocks noChangeShapeType="1"/>
          </p:cNvSpPr>
          <p:nvPr/>
        </p:nvSpPr>
        <p:spPr bwMode="auto">
          <a:xfrm>
            <a:off x="5076825" y="3862388"/>
            <a:ext cx="0" cy="1944687"/>
          </a:xfrm>
          <a:prstGeom prst="line">
            <a:avLst/>
          </a:prstGeom>
          <a:noFill/>
          <a:ln w="12700">
            <a:solidFill>
              <a:schemeClr val="tx1"/>
            </a:solidFill>
            <a:round/>
            <a:headEnd/>
            <a:tailEnd/>
          </a:ln>
        </p:spPr>
        <p:txBody>
          <a:bodyPr wrap="none">
            <a:spAutoFit/>
          </a:bodyPr>
          <a:lstStyle/>
          <a:p>
            <a:endParaRPr lang="ko-KR" altLang="en-US"/>
          </a:p>
        </p:txBody>
      </p:sp>
      <p:sp>
        <p:nvSpPr>
          <p:cNvPr id="18439" name="Line 6"/>
          <p:cNvSpPr>
            <a:spLocks noChangeShapeType="1"/>
          </p:cNvSpPr>
          <p:nvPr/>
        </p:nvSpPr>
        <p:spPr bwMode="auto">
          <a:xfrm flipH="1">
            <a:off x="3779838" y="4006850"/>
            <a:ext cx="1296987" cy="503238"/>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0" name="Line 7"/>
          <p:cNvSpPr>
            <a:spLocks noChangeShapeType="1"/>
          </p:cNvSpPr>
          <p:nvPr/>
        </p:nvSpPr>
        <p:spPr bwMode="auto">
          <a:xfrm>
            <a:off x="3779838" y="4654550"/>
            <a:ext cx="1296987" cy="287338"/>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1" name="Line 8"/>
          <p:cNvSpPr>
            <a:spLocks noChangeShapeType="1"/>
          </p:cNvSpPr>
          <p:nvPr/>
        </p:nvSpPr>
        <p:spPr bwMode="auto">
          <a:xfrm flipH="1">
            <a:off x="3779838" y="5302250"/>
            <a:ext cx="1296987" cy="215900"/>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2" name="Line 10"/>
          <p:cNvSpPr>
            <a:spLocks noChangeShapeType="1"/>
          </p:cNvSpPr>
          <p:nvPr/>
        </p:nvSpPr>
        <p:spPr bwMode="auto">
          <a:xfrm>
            <a:off x="3779838" y="4941888"/>
            <a:ext cx="1296987" cy="215900"/>
          </a:xfrm>
          <a:prstGeom prst="line">
            <a:avLst/>
          </a:prstGeom>
          <a:noFill/>
          <a:ln w="12700">
            <a:solidFill>
              <a:schemeClr val="tx1"/>
            </a:solidFill>
            <a:round/>
            <a:headEnd/>
            <a:tailEnd type="triangle" w="med" len="med"/>
          </a:ln>
        </p:spPr>
        <p:txBody>
          <a:bodyPr wrap="none">
            <a:spAutoFit/>
          </a:bodyPr>
          <a:lstStyle/>
          <a:p>
            <a:endParaRPr lang="ko-KR" altLang="en-US"/>
          </a:p>
        </p:txBody>
      </p:sp>
      <p:sp>
        <p:nvSpPr>
          <p:cNvPr id="18443" name="Text Box 11"/>
          <p:cNvSpPr txBox="1">
            <a:spLocks noChangeArrowheads="1"/>
          </p:cNvSpPr>
          <p:nvPr/>
        </p:nvSpPr>
        <p:spPr bwMode="auto">
          <a:xfrm>
            <a:off x="4499992" y="4129335"/>
            <a:ext cx="622286"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1 FIN</a:t>
            </a:r>
            <a:endParaRPr kumimoji="0" lang="en-US" altLang="ko-KR" sz="1400" dirty="0">
              <a:latin typeface="맑은 고딕" pitchFamily="50" charset="-127"/>
              <a:ea typeface="맑은 고딕" pitchFamily="50" charset="-127"/>
            </a:endParaRPr>
          </a:p>
        </p:txBody>
      </p:sp>
      <p:sp>
        <p:nvSpPr>
          <p:cNvPr id="18444" name="Text Box 12"/>
          <p:cNvSpPr txBox="1">
            <a:spLocks noChangeArrowheads="1"/>
          </p:cNvSpPr>
          <p:nvPr/>
        </p:nvSpPr>
        <p:spPr bwMode="auto">
          <a:xfrm>
            <a:off x="3707904" y="4633391"/>
            <a:ext cx="682238"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2 ACK</a:t>
            </a:r>
            <a:endParaRPr kumimoji="0" lang="en-US" altLang="ko-KR" sz="1400" dirty="0">
              <a:latin typeface="맑은 고딕" pitchFamily="50" charset="-127"/>
              <a:ea typeface="맑은 고딕" pitchFamily="50" charset="-127"/>
            </a:endParaRPr>
          </a:p>
        </p:txBody>
      </p:sp>
      <p:sp>
        <p:nvSpPr>
          <p:cNvPr id="18445" name="Text Box 13"/>
          <p:cNvSpPr txBox="1">
            <a:spLocks noChangeArrowheads="1"/>
          </p:cNvSpPr>
          <p:nvPr/>
        </p:nvSpPr>
        <p:spPr bwMode="auto">
          <a:xfrm>
            <a:off x="3707904" y="4941168"/>
            <a:ext cx="622286"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3 FIN</a:t>
            </a:r>
            <a:endParaRPr kumimoji="0" lang="en-US" altLang="ko-KR" sz="1400" dirty="0">
              <a:latin typeface="맑은 고딕" pitchFamily="50" charset="-127"/>
              <a:ea typeface="맑은 고딕" pitchFamily="50" charset="-127"/>
            </a:endParaRPr>
          </a:p>
        </p:txBody>
      </p:sp>
      <p:sp>
        <p:nvSpPr>
          <p:cNvPr id="18446" name="Text Box 14"/>
          <p:cNvSpPr txBox="1">
            <a:spLocks noChangeArrowheads="1"/>
          </p:cNvSpPr>
          <p:nvPr/>
        </p:nvSpPr>
        <p:spPr bwMode="auto">
          <a:xfrm>
            <a:off x="4499992" y="5301208"/>
            <a:ext cx="682238" cy="307777"/>
          </a:xfrm>
          <a:prstGeom prst="rect">
            <a:avLst/>
          </a:prstGeom>
          <a:noFill/>
          <a:ln w="38100" algn="ctr">
            <a:noFill/>
            <a:miter lim="800000"/>
            <a:headEnd/>
            <a:tailEnd/>
          </a:ln>
        </p:spPr>
        <p:txBody>
          <a:bodyPr wrap="none">
            <a:spAutoFit/>
          </a:bodyPr>
          <a:lstStyle/>
          <a:p>
            <a:r>
              <a:rPr kumimoji="0" lang="en-US" altLang="ko-KR" sz="1400" dirty="0" smtClean="0">
                <a:latin typeface="맑은 고딕" pitchFamily="50" charset="-127"/>
                <a:ea typeface="맑은 고딕" pitchFamily="50" charset="-127"/>
              </a:rPr>
              <a:t>4 ACK</a:t>
            </a:r>
            <a:endParaRPr kumimoji="0" lang="en-US" altLang="ko-KR" sz="1400" dirty="0">
              <a:latin typeface="맑은 고딕" pitchFamily="50" charset="-127"/>
              <a:ea typeface="맑은 고딕" pitchFamily="50" charset="-127"/>
            </a:endParaRPr>
          </a:p>
        </p:txBody>
      </p:sp>
      <p:sp>
        <p:nvSpPr>
          <p:cNvPr id="18447" name="Text Box 15"/>
          <p:cNvSpPr txBox="1">
            <a:spLocks noChangeArrowheads="1"/>
          </p:cNvSpPr>
          <p:nvPr/>
        </p:nvSpPr>
        <p:spPr bwMode="auto">
          <a:xfrm>
            <a:off x="4932363" y="3573463"/>
            <a:ext cx="1008062" cy="214312"/>
          </a:xfrm>
          <a:prstGeom prst="rect">
            <a:avLst/>
          </a:prstGeom>
          <a:noFill/>
          <a:ln w="38100" algn="ctr">
            <a:noFill/>
            <a:miter lim="800000"/>
            <a:headEnd/>
            <a:tailEnd/>
          </a:ln>
        </p:spPr>
        <p:txBody>
          <a:bodyPr wrap="none">
            <a:spAutoFit/>
          </a:bodyPr>
          <a:lstStyle/>
          <a:p>
            <a:r>
              <a:rPr kumimoji="0" lang="en-US" altLang="ko-KR">
                <a:latin typeface="맑은 고딕" pitchFamily="50" charset="-127"/>
                <a:ea typeface="맑은 고딕" pitchFamily="50" charset="-127"/>
              </a:rPr>
              <a:t>B: </a:t>
            </a:r>
            <a:r>
              <a:rPr kumimoji="0" lang="ko-KR" altLang="en-US">
                <a:latin typeface="맑은 고딕" pitchFamily="50" charset="-127"/>
                <a:ea typeface="맑은 고딕" pitchFamily="50" charset="-127"/>
              </a:rPr>
              <a:t>클라이언트</a:t>
            </a:r>
          </a:p>
        </p:txBody>
      </p:sp>
      <p:sp>
        <p:nvSpPr>
          <p:cNvPr id="18448" name="Text Box 16"/>
          <p:cNvSpPr txBox="1">
            <a:spLocks noChangeArrowheads="1"/>
          </p:cNvSpPr>
          <p:nvPr/>
        </p:nvSpPr>
        <p:spPr bwMode="auto">
          <a:xfrm>
            <a:off x="3635375" y="3573463"/>
            <a:ext cx="627063" cy="214312"/>
          </a:xfrm>
          <a:prstGeom prst="rect">
            <a:avLst/>
          </a:prstGeom>
          <a:noFill/>
          <a:ln w="38100" algn="ctr">
            <a:noFill/>
            <a:miter lim="800000"/>
            <a:headEnd/>
            <a:tailEnd/>
          </a:ln>
        </p:spPr>
        <p:txBody>
          <a:bodyPr wrap="none">
            <a:spAutoFit/>
          </a:bodyPr>
          <a:lstStyle/>
          <a:p>
            <a:r>
              <a:rPr kumimoji="0" lang="en-US" altLang="ko-KR">
                <a:latin typeface="맑은 고딕" pitchFamily="50" charset="-127"/>
                <a:ea typeface="맑은 고딕" pitchFamily="50" charset="-127"/>
              </a:rPr>
              <a:t>A: </a:t>
            </a:r>
            <a:r>
              <a:rPr kumimoji="0" lang="ko-KR" altLang="en-US">
                <a:latin typeface="맑은 고딕" pitchFamily="50" charset="-127"/>
                <a:ea typeface="맑은 고딕" pitchFamily="50" charset="-127"/>
              </a:rPr>
              <a:t>서버</a:t>
            </a:r>
          </a:p>
        </p:txBody>
      </p:sp>
      <p:sp>
        <p:nvSpPr>
          <p:cNvPr id="18453" name="Text Box 21"/>
          <p:cNvSpPr txBox="1">
            <a:spLocks noChangeArrowheads="1"/>
          </p:cNvSpPr>
          <p:nvPr/>
        </p:nvSpPr>
        <p:spPr bwMode="auto">
          <a:xfrm>
            <a:off x="5076057" y="4151313"/>
            <a:ext cx="1368152" cy="276999"/>
          </a:xfrm>
          <a:prstGeom prst="rect">
            <a:avLst/>
          </a:prstGeom>
          <a:noFill/>
          <a:ln w="38100" algn="ctr">
            <a:noFill/>
            <a:miter lim="800000"/>
            <a:headEnd/>
            <a:tailEnd/>
          </a:ln>
        </p:spPr>
        <p:txBody>
          <a:bodyPr wrap="square">
            <a:spAutoFit/>
          </a:bodyPr>
          <a:lstStyle/>
          <a:p>
            <a:r>
              <a:rPr kumimoji="0" lang="en-US" altLang="ko-KR" sz="1200" i="1" dirty="0" err="1">
                <a:latin typeface="맑은 고딕" pitchFamily="50" charset="-127"/>
                <a:ea typeface="맑은 고딕" pitchFamily="50" charset="-127"/>
              </a:rPr>
              <a:t>Time_WAIT</a:t>
            </a:r>
            <a:r>
              <a:rPr kumimoji="0" lang="en-US" altLang="ko-KR" sz="1200" i="1" dirty="0">
                <a:latin typeface="맑은 고딕" pitchFamily="50" charset="-127"/>
                <a:ea typeface="맑은 고딕" pitchFamily="50" charset="-127"/>
              </a:rPr>
              <a:t> </a:t>
            </a:r>
            <a:r>
              <a:rPr kumimoji="0" lang="ko-KR" altLang="en-US" sz="1200" i="1" dirty="0">
                <a:latin typeface="맑은 고딕" pitchFamily="50" charset="-127"/>
                <a:ea typeface="맑은 고딕" pitchFamily="50" charset="-127"/>
              </a:rPr>
              <a:t>상태 </a:t>
            </a:r>
          </a:p>
        </p:txBody>
      </p:sp>
      <p:sp>
        <p:nvSpPr>
          <p:cNvPr id="18454" name="Line 22"/>
          <p:cNvSpPr>
            <a:spLocks noChangeShapeType="1"/>
          </p:cNvSpPr>
          <p:nvPr/>
        </p:nvSpPr>
        <p:spPr bwMode="auto">
          <a:xfrm flipH="1">
            <a:off x="2771775" y="5518150"/>
            <a:ext cx="1008063" cy="0"/>
          </a:xfrm>
          <a:prstGeom prst="line">
            <a:avLst/>
          </a:prstGeom>
          <a:noFill/>
          <a:ln w="12700">
            <a:solidFill>
              <a:schemeClr val="tx1"/>
            </a:solidFill>
            <a:prstDash val="lgDash"/>
            <a:round/>
            <a:headEnd/>
            <a:tailEnd/>
          </a:ln>
        </p:spPr>
        <p:txBody>
          <a:bodyPr wrap="none">
            <a:spAutoFit/>
          </a:bodyPr>
          <a:lstStyle/>
          <a:p>
            <a:endParaRPr lang="ko-KR" altLang="en-US"/>
          </a:p>
        </p:txBody>
      </p:sp>
      <p:sp>
        <p:nvSpPr>
          <p:cNvPr id="18455" name="Line 23"/>
          <p:cNvSpPr>
            <a:spLocks noChangeShapeType="1"/>
          </p:cNvSpPr>
          <p:nvPr/>
        </p:nvSpPr>
        <p:spPr bwMode="auto">
          <a:xfrm flipH="1">
            <a:off x="5076825" y="5302250"/>
            <a:ext cx="1008063" cy="0"/>
          </a:xfrm>
          <a:prstGeom prst="line">
            <a:avLst/>
          </a:prstGeom>
          <a:noFill/>
          <a:ln w="12700">
            <a:solidFill>
              <a:schemeClr val="tx1"/>
            </a:solidFill>
            <a:prstDash val="lgDash"/>
            <a:round/>
            <a:headEnd/>
            <a:tailEnd/>
          </a:ln>
        </p:spPr>
        <p:txBody>
          <a:bodyPr wrap="none">
            <a:spAutoFit/>
          </a:bodyPr>
          <a:lstStyle/>
          <a:p>
            <a:endParaRPr lang="ko-KR" altLang="en-US"/>
          </a:p>
        </p:txBody>
      </p:sp>
      <p:sp>
        <p:nvSpPr>
          <p:cNvPr id="18456" name="Text Box 24"/>
          <p:cNvSpPr txBox="1">
            <a:spLocks noChangeArrowheads="1"/>
          </p:cNvSpPr>
          <p:nvPr/>
        </p:nvSpPr>
        <p:spPr bwMode="auto">
          <a:xfrm>
            <a:off x="539552" y="5157192"/>
            <a:ext cx="3456384" cy="307777"/>
          </a:xfrm>
          <a:prstGeom prst="rect">
            <a:avLst/>
          </a:prstGeom>
          <a:noFill/>
          <a:ln w="38100" algn="ctr">
            <a:noFill/>
            <a:miter lim="800000"/>
            <a:headEnd/>
            <a:tailEnd/>
          </a:ln>
        </p:spPr>
        <p:txBody>
          <a:bodyPr wrap="square">
            <a:spAutoFit/>
          </a:bodyPr>
          <a:lstStyle/>
          <a:p>
            <a:r>
              <a:rPr kumimoji="0" lang="ko-KR" altLang="en-US" sz="1400" i="1" dirty="0">
                <a:latin typeface="맑은 고딕" pitchFamily="50" charset="-127"/>
                <a:ea typeface="맑은 고딕" pitchFamily="50" charset="-127"/>
              </a:rPr>
              <a:t>아직 바인딩 된 주소가 </a:t>
            </a:r>
            <a:r>
              <a:rPr kumimoji="0" lang="ko-KR" altLang="en-US" sz="1400" i="1">
                <a:latin typeface="맑은 고딕" pitchFamily="50" charset="-127"/>
                <a:ea typeface="맑은 고딕" pitchFamily="50" charset="-127"/>
              </a:rPr>
              <a:t>살아 </a:t>
            </a:r>
            <a:r>
              <a:rPr kumimoji="0" lang="ko-KR" altLang="en-US" sz="1400" i="1" smtClean="0">
                <a:latin typeface="맑은 고딕" pitchFamily="50" charset="-127"/>
                <a:ea typeface="맑은 고딕" pitchFamily="50" charset="-127"/>
              </a:rPr>
              <a:t>있는 상태</a:t>
            </a:r>
            <a:endParaRPr kumimoji="0" lang="ko-KR" altLang="en-US" sz="1400" i="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ko-KR" dirty="0" err="1" smtClean="0"/>
              <a:t>setsockopt</a:t>
            </a:r>
            <a:r>
              <a:rPr lang="ko-KR" altLang="en-US" dirty="0" smtClean="0"/>
              <a:t> 사용법</a:t>
            </a:r>
          </a:p>
        </p:txBody>
      </p:sp>
      <p:sp>
        <p:nvSpPr>
          <p:cNvPr id="19460" name="Rectangle 3"/>
          <p:cNvSpPr>
            <a:spLocks noGrp="1" noChangeArrowheads="1"/>
          </p:cNvSpPr>
          <p:nvPr>
            <p:ph type="body" idx="1"/>
          </p:nvPr>
        </p:nvSpPr>
        <p:spPr/>
        <p:txBody>
          <a:bodyPr/>
          <a:lstStyle/>
          <a:p>
            <a:r>
              <a:rPr lang="ko-KR" altLang="en-US" dirty="0" smtClean="0"/>
              <a:t>서버</a:t>
            </a:r>
            <a:r>
              <a:rPr lang="en-US" altLang="ko-KR" dirty="0" smtClean="0"/>
              <a:t> </a:t>
            </a:r>
            <a:r>
              <a:rPr lang="ko-KR" altLang="en-US" dirty="0" smtClean="0"/>
              <a:t>프로그램에</a:t>
            </a:r>
            <a:r>
              <a:rPr lang="en-US" altLang="ko-KR" dirty="0" smtClean="0"/>
              <a:t> </a:t>
            </a:r>
            <a:r>
              <a:rPr lang="ko-KR" altLang="en-US" dirty="0" smtClean="0"/>
              <a:t>다음과 같은 </a:t>
            </a:r>
            <a:r>
              <a:rPr lang="en-US" altLang="ko-KR" dirty="0" smtClean="0">
                <a:solidFill>
                  <a:srgbClr val="006600"/>
                </a:solidFill>
              </a:rPr>
              <a:t>SO_REUSEADDR</a:t>
            </a:r>
            <a:r>
              <a:rPr lang="en-US" altLang="ko-KR" dirty="0" smtClean="0"/>
              <a:t> </a:t>
            </a:r>
            <a:r>
              <a:rPr lang="ko-KR" altLang="en-US" dirty="0" smtClean="0"/>
              <a:t>옵션 삽입 </a:t>
            </a:r>
            <a:endParaRPr lang="en-US" altLang="ko-KR" dirty="0" smtClean="0"/>
          </a:p>
          <a:p>
            <a:endParaRPr lang="ko-KR" altLang="en-US" dirty="0" smtClean="0"/>
          </a:p>
          <a:p>
            <a:pPr lvl="1">
              <a:buFontTx/>
              <a:buNone/>
            </a:pPr>
            <a:r>
              <a:rPr lang="en-US" altLang="ko-KR" dirty="0" smtClean="0">
                <a:solidFill>
                  <a:schemeClr val="accent2"/>
                </a:solidFill>
              </a:rPr>
              <a:t>#define TRUE 1</a:t>
            </a:r>
          </a:p>
          <a:p>
            <a:pPr lvl="1">
              <a:buFontTx/>
              <a:buNone/>
            </a:pPr>
            <a:r>
              <a:rPr lang="en-US" altLang="ko-KR" dirty="0" err="1" smtClean="0">
                <a:solidFill>
                  <a:schemeClr val="accent2"/>
                </a:solidFill>
              </a:rPr>
              <a:t>int</a:t>
            </a:r>
            <a:r>
              <a:rPr lang="en-US" altLang="ko-KR" dirty="0" smtClean="0">
                <a:solidFill>
                  <a:schemeClr val="accent2"/>
                </a:solidFill>
              </a:rPr>
              <a:t> </a:t>
            </a:r>
            <a:r>
              <a:rPr lang="en-US" altLang="ko-KR" dirty="0" err="1" smtClean="0">
                <a:solidFill>
                  <a:schemeClr val="accent2"/>
                </a:solidFill>
              </a:rPr>
              <a:t>optvalue</a:t>
            </a:r>
            <a:r>
              <a:rPr lang="en-US" altLang="ko-KR" dirty="0" smtClean="0">
                <a:solidFill>
                  <a:schemeClr val="accent2"/>
                </a:solidFill>
              </a:rPr>
              <a:t>=TRUE;</a:t>
            </a:r>
          </a:p>
          <a:p>
            <a:pPr lvl="1">
              <a:buFontTx/>
              <a:buNone/>
            </a:pPr>
            <a:r>
              <a:rPr lang="en-US" altLang="ko-KR" dirty="0" err="1" smtClean="0">
                <a:solidFill>
                  <a:schemeClr val="accent2"/>
                </a:solidFill>
              </a:rPr>
              <a:t>int</a:t>
            </a:r>
            <a:r>
              <a:rPr lang="en-US" altLang="ko-KR" dirty="0" smtClean="0">
                <a:solidFill>
                  <a:schemeClr val="accent2"/>
                </a:solidFill>
              </a:rPr>
              <a:t> </a:t>
            </a:r>
            <a:r>
              <a:rPr lang="en-US" altLang="ko-KR" dirty="0" err="1" smtClean="0">
                <a:solidFill>
                  <a:schemeClr val="accent2"/>
                </a:solidFill>
              </a:rPr>
              <a:t>optlen</a:t>
            </a:r>
            <a:r>
              <a:rPr lang="en-US" altLang="ko-KR" dirty="0" smtClean="0">
                <a:solidFill>
                  <a:schemeClr val="accent2"/>
                </a:solidFill>
              </a:rPr>
              <a:t>=</a:t>
            </a:r>
            <a:r>
              <a:rPr lang="en-US" altLang="ko-KR" dirty="0" err="1" smtClean="0">
                <a:solidFill>
                  <a:schemeClr val="accent2"/>
                </a:solidFill>
              </a:rPr>
              <a:t>sizeof</a:t>
            </a:r>
            <a:r>
              <a:rPr lang="en-US" altLang="ko-KR" dirty="0" smtClean="0">
                <a:solidFill>
                  <a:schemeClr val="accent2"/>
                </a:solidFill>
              </a:rPr>
              <a:t>(</a:t>
            </a:r>
            <a:r>
              <a:rPr lang="en-US" altLang="ko-KR" dirty="0" err="1" smtClean="0">
                <a:solidFill>
                  <a:schemeClr val="accent2"/>
                </a:solidFill>
              </a:rPr>
              <a:t>optvalue</a:t>
            </a:r>
            <a:r>
              <a:rPr lang="en-US" altLang="ko-KR" dirty="0" smtClean="0">
                <a:solidFill>
                  <a:schemeClr val="accent2"/>
                </a:solidFill>
              </a:rPr>
              <a:t>);</a:t>
            </a:r>
          </a:p>
          <a:p>
            <a:pPr lvl="1">
              <a:buFontTx/>
              <a:buNone/>
            </a:pPr>
            <a:endParaRPr lang="en-US" altLang="ko-KR" dirty="0" smtClean="0">
              <a:solidFill>
                <a:schemeClr val="accent2"/>
              </a:solidFill>
            </a:endParaRPr>
          </a:p>
          <a:p>
            <a:pPr lvl="1">
              <a:buFontTx/>
              <a:buNone/>
            </a:pPr>
            <a:r>
              <a:rPr lang="en-US" altLang="ko-KR" dirty="0" smtClean="0">
                <a:solidFill>
                  <a:srgbClr val="FF0000"/>
                </a:solidFill>
              </a:rPr>
              <a:t>“bind” </a:t>
            </a:r>
            <a:r>
              <a:rPr lang="ko-KR" altLang="en-US" dirty="0" smtClean="0">
                <a:solidFill>
                  <a:srgbClr val="FF0000"/>
                </a:solidFill>
              </a:rPr>
              <a:t>시스템 </a:t>
            </a:r>
            <a:r>
              <a:rPr lang="ko-KR" altLang="en-US" dirty="0">
                <a:solidFill>
                  <a:srgbClr val="FF0000"/>
                </a:solidFill>
              </a:rPr>
              <a:t>함</a:t>
            </a:r>
            <a:r>
              <a:rPr lang="ko-KR" altLang="en-US" dirty="0" smtClean="0">
                <a:solidFill>
                  <a:srgbClr val="FF0000"/>
                </a:solidFill>
              </a:rPr>
              <a:t>수를 사용하기 전에</a:t>
            </a:r>
            <a:r>
              <a:rPr lang="en-US" altLang="ko-KR" dirty="0" smtClean="0">
                <a:solidFill>
                  <a:srgbClr val="FF0000"/>
                </a:solidFill>
              </a:rPr>
              <a:t> “</a:t>
            </a:r>
            <a:r>
              <a:rPr lang="en-US" altLang="ko-KR" dirty="0" err="1" smtClean="0">
                <a:solidFill>
                  <a:srgbClr val="FF0000"/>
                </a:solidFill>
              </a:rPr>
              <a:t>setsockopt</a:t>
            </a:r>
            <a:r>
              <a:rPr lang="en-US" altLang="ko-KR" dirty="0" smtClean="0">
                <a:solidFill>
                  <a:srgbClr val="FF0000"/>
                </a:solidFill>
              </a:rPr>
              <a:t>” </a:t>
            </a:r>
            <a:r>
              <a:rPr lang="ko-KR" altLang="en-US" dirty="0" smtClean="0">
                <a:solidFill>
                  <a:srgbClr val="FF0000"/>
                </a:solidFill>
              </a:rPr>
              <a:t>함수를</a:t>
            </a:r>
            <a:r>
              <a:rPr lang="en-US" altLang="ko-KR" dirty="0" smtClean="0">
                <a:solidFill>
                  <a:srgbClr val="FF0000"/>
                </a:solidFill>
              </a:rPr>
              <a:t> </a:t>
            </a:r>
            <a:r>
              <a:rPr lang="ko-KR" altLang="en-US" dirty="0" smtClean="0">
                <a:solidFill>
                  <a:srgbClr val="FF0000"/>
                </a:solidFill>
              </a:rPr>
              <a:t>삽입</a:t>
            </a:r>
          </a:p>
          <a:p>
            <a:pPr lvl="1">
              <a:buFontTx/>
              <a:buNone/>
            </a:pPr>
            <a:r>
              <a:rPr lang="en-US" altLang="ko-KR" dirty="0" smtClean="0">
                <a:solidFill>
                  <a:srgbClr val="FF0000"/>
                </a:solidFill>
              </a:rPr>
              <a:t>	</a:t>
            </a:r>
            <a:r>
              <a:rPr lang="en-US" altLang="ko-KR" dirty="0" err="1" smtClean="0">
                <a:solidFill>
                  <a:srgbClr val="FF0000"/>
                </a:solidFill>
              </a:rPr>
              <a:t>setsockopt</a:t>
            </a:r>
            <a:r>
              <a:rPr lang="en-US" altLang="ko-KR" dirty="0" smtClean="0">
                <a:solidFill>
                  <a:srgbClr val="FF0000"/>
                </a:solidFill>
              </a:rPr>
              <a:t>(</a:t>
            </a:r>
            <a:r>
              <a:rPr lang="en-US" altLang="ko-KR" dirty="0" err="1" smtClean="0">
                <a:solidFill>
                  <a:srgbClr val="FF0000"/>
                </a:solidFill>
              </a:rPr>
              <a:t>server_sockfd</a:t>
            </a:r>
            <a:r>
              <a:rPr lang="en-US" altLang="ko-KR" dirty="0" smtClean="0">
                <a:solidFill>
                  <a:srgbClr val="FF0000"/>
                </a:solidFill>
              </a:rPr>
              <a:t>, SOL_SOCKET, SO_REUSEADDR, &amp;</a:t>
            </a:r>
            <a:r>
              <a:rPr lang="en-US" altLang="ko-KR" dirty="0" err="1" smtClean="0">
                <a:solidFill>
                  <a:srgbClr val="FF0000"/>
                </a:solidFill>
              </a:rPr>
              <a:t>optvalue</a:t>
            </a:r>
            <a:r>
              <a:rPr lang="en-US" altLang="ko-KR" dirty="0" smtClean="0">
                <a:solidFill>
                  <a:srgbClr val="FF0000"/>
                </a:solidFill>
              </a:rPr>
              <a:t>, </a:t>
            </a:r>
            <a:r>
              <a:rPr lang="en-US" altLang="ko-KR" dirty="0" err="1" smtClean="0">
                <a:solidFill>
                  <a:srgbClr val="FF0000"/>
                </a:solidFill>
              </a:rPr>
              <a:t>optlen</a:t>
            </a:r>
            <a:r>
              <a:rPr lang="en-US" altLang="ko-KR" dirty="0" smtClean="0">
                <a:solidFill>
                  <a:srgbClr val="FF0000"/>
                </a:solidFill>
              </a:rPr>
              <a:t>)</a:t>
            </a:r>
          </a:p>
          <a:p>
            <a:pPr lvl="1">
              <a:buFontTx/>
              <a:buNone/>
            </a:pPr>
            <a:endParaRPr lang="ko-KR" altLang="en-US" dirty="0" smtClean="0">
              <a:solidFill>
                <a:srgbClr val="FF0000"/>
              </a:solidFill>
            </a:endParaRPr>
          </a:p>
        </p:txBody>
      </p:sp>
      <p:sp>
        <p:nvSpPr>
          <p:cNvPr id="2" name="직사각형 1"/>
          <p:cNvSpPr/>
          <p:nvPr/>
        </p:nvSpPr>
        <p:spPr>
          <a:xfrm>
            <a:off x="827584" y="2348880"/>
            <a:ext cx="7704856"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6148"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6149" name="Rectangle 4"/>
          <p:cNvSpPr>
            <a:spLocks noGrp="1" noChangeArrowheads="1"/>
          </p:cNvSpPr>
          <p:nvPr>
            <p:ph type="body" idx="1"/>
          </p:nvPr>
        </p:nvSpPr>
        <p:spPr>
          <a:xfrm>
            <a:off x="323850" y="1341438"/>
            <a:ext cx="8424863" cy="5113337"/>
          </a:xfrm>
        </p:spPr>
        <p:txBody>
          <a:bodyPr/>
          <a:lstStyle/>
          <a:p>
            <a:pPr eaLnBrk="1" hangingPunct="1"/>
            <a:r>
              <a:rPr lang="en-US" altLang="ko-KR" smtClean="0"/>
              <a:t>1</a:t>
            </a:r>
            <a:r>
              <a:rPr lang="ko-KR" altLang="en-US" smtClean="0"/>
              <a:t>행 </a:t>
            </a:r>
            <a:r>
              <a:rPr lang="en-US" altLang="ko-KR" smtClean="0"/>
              <a:t>– 7</a:t>
            </a:r>
            <a:r>
              <a:rPr lang="ko-KR" altLang="en-US" smtClean="0"/>
              <a:t>행 </a:t>
            </a:r>
            <a:r>
              <a:rPr lang="en-US" altLang="ko-KR" smtClean="0"/>
              <a:t>: </a:t>
            </a:r>
            <a:r>
              <a:rPr lang="ko-KR" altLang="en-US" smtClean="0"/>
              <a:t>헤더화일 정의</a:t>
            </a:r>
          </a:p>
          <a:p>
            <a:pPr eaLnBrk="1" hangingPunct="1"/>
            <a:r>
              <a:rPr lang="en-US" altLang="ko-KR" smtClean="0"/>
              <a:t>13</a:t>
            </a:r>
            <a:r>
              <a:rPr lang="ko-KR" altLang="en-US" smtClean="0"/>
              <a:t>행 </a:t>
            </a:r>
            <a:r>
              <a:rPr lang="en-US" altLang="ko-KR" smtClean="0"/>
              <a:t>– 16</a:t>
            </a:r>
            <a:r>
              <a:rPr lang="ko-KR" altLang="en-US" smtClean="0"/>
              <a:t>행 </a:t>
            </a:r>
            <a:r>
              <a:rPr lang="en-US" altLang="ko-KR" smtClean="0"/>
              <a:t>: </a:t>
            </a:r>
            <a:r>
              <a:rPr lang="ko-KR" altLang="en-US" smtClean="0"/>
              <a:t>사용하는 변수 정의</a:t>
            </a:r>
          </a:p>
          <a:p>
            <a:pPr eaLnBrk="1" hangingPunct="1"/>
            <a:r>
              <a:rPr lang="en-US" altLang="ko-KR" smtClean="0"/>
              <a:t>19</a:t>
            </a:r>
            <a:r>
              <a:rPr lang="ko-KR" altLang="en-US" smtClean="0"/>
              <a:t>행 </a:t>
            </a:r>
            <a:r>
              <a:rPr lang="en-US" altLang="ko-KR" smtClean="0"/>
              <a:t>– 22</a:t>
            </a:r>
            <a:r>
              <a:rPr lang="ko-KR" altLang="en-US" smtClean="0"/>
              <a:t>행 </a:t>
            </a:r>
            <a:r>
              <a:rPr lang="en-US" altLang="ko-KR" smtClean="0"/>
              <a:t>: </a:t>
            </a:r>
            <a:r>
              <a:rPr lang="ko-KR" altLang="en-US" smtClean="0"/>
              <a:t>소켓하나 생성</a:t>
            </a:r>
            <a:r>
              <a:rPr lang="en-US" altLang="ko-KR" smtClean="0"/>
              <a:t>, </a:t>
            </a:r>
            <a:r>
              <a:rPr lang="ko-KR" altLang="en-US" smtClean="0"/>
              <a:t>리턴값은 소켓에 접근하기 위한 소켓디스크립터번호</a:t>
            </a:r>
          </a:p>
          <a:p>
            <a:pPr eaLnBrk="1" hangingPunct="1"/>
            <a:r>
              <a:rPr lang="en-US" altLang="ko-KR" smtClean="0"/>
              <a:t>27</a:t>
            </a:r>
            <a:r>
              <a:rPr lang="ko-KR" altLang="en-US" smtClean="0"/>
              <a:t>행 </a:t>
            </a:r>
            <a:r>
              <a:rPr lang="en-US" altLang="ko-KR" smtClean="0"/>
              <a:t>– 30</a:t>
            </a:r>
            <a:r>
              <a:rPr lang="ko-KR" altLang="en-US" smtClean="0"/>
              <a:t>행 </a:t>
            </a:r>
            <a:r>
              <a:rPr lang="en-US" altLang="ko-KR" smtClean="0"/>
              <a:t>: </a:t>
            </a:r>
            <a:r>
              <a:rPr lang="ko-KR" altLang="en-US" smtClean="0"/>
              <a:t>서버프로그램이 동작하는 </a:t>
            </a:r>
            <a:r>
              <a:rPr lang="en-US" altLang="ko-KR" smtClean="0"/>
              <a:t>IP </a:t>
            </a:r>
            <a:r>
              <a:rPr lang="ko-KR" altLang="en-US" smtClean="0"/>
              <a:t>주소와 포트번호 지정</a:t>
            </a:r>
          </a:p>
          <a:p>
            <a:pPr eaLnBrk="1" hangingPunct="1"/>
            <a:r>
              <a:rPr lang="en-US" altLang="ko-KR" smtClean="0"/>
              <a:t>33</a:t>
            </a:r>
            <a:r>
              <a:rPr lang="ko-KR" altLang="en-US" smtClean="0"/>
              <a:t>행 </a:t>
            </a:r>
            <a:r>
              <a:rPr lang="en-US" altLang="ko-KR" smtClean="0"/>
              <a:t>– 36</a:t>
            </a:r>
            <a:r>
              <a:rPr lang="ko-KR" altLang="en-US" smtClean="0"/>
              <a:t>행 </a:t>
            </a:r>
            <a:r>
              <a:rPr lang="en-US" altLang="ko-KR" smtClean="0"/>
              <a:t>: connect </a:t>
            </a:r>
            <a:r>
              <a:rPr lang="ko-KR" altLang="en-US" smtClean="0"/>
              <a:t>함수를 사용해서 지정한 주소로 접속</a:t>
            </a:r>
          </a:p>
          <a:p>
            <a:pPr eaLnBrk="1" hangingPunct="1"/>
            <a:r>
              <a:rPr lang="en-US" altLang="ko-KR" smtClean="0"/>
              <a:t>41</a:t>
            </a:r>
            <a:r>
              <a:rPr lang="ko-KR" altLang="en-US" smtClean="0"/>
              <a:t>행 </a:t>
            </a:r>
            <a:r>
              <a:rPr lang="en-US" altLang="ko-KR" smtClean="0"/>
              <a:t>– 44</a:t>
            </a:r>
            <a:r>
              <a:rPr lang="ko-KR" altLang="en-US" smtClean="0"/>
              <a:t>행 </a:t>
            </a:r>
            <a:r>
              <a:rPr lang="en-US" altLang="ko-KR" smtClean="0"/>
              <a:t>: </a:t>
            </a:r>
            <a:r>
              <a:rPr lang="ko-KR" altLang="en-US" smtClean="0"/>
              <a:t>서버에서 전송된 문자를 </a:t>
            </a:r>
            <a:r>
              <a:rPr lang="en-US" altLang="ko-KR" smtClean="0"/>
              <a:t>‘buf’</a:t>
            </a:r>
            <a:r>
              <a:rPr lang="ko-KR" altLang="en-US" smtClean="0"/>
              <a:t>에 저장</a:t>
            </a:r>
          </a:p>
          <a:p>
            <a:pPr eaLnBrk="1" hangingPunct="1"/>
            <a:r>
              <a:rPr lang="en-US" altLang="ko-KR" smtClean="0"/>
              <a:t>46</a:t>
            </a:r>
            <a:r>
              <a:rPr lang="ko-KR" altLang="en-US" smtClean="0"/>
              <a:t>행 </a:t>
            </a:r>
            <a:r>
              <a:rPr lang="en-US" altLang="ko-KR" smtClean="0"/>
              <a:t>: </a:t>
            </a:r>
            <a:r>
              <a:rPr lang="ko-KR" altLang="en-US" smtClean="0"/>
              <a:t>소켓을 닫는다</a:t>
            </a:r>
          </a:p>
          <a:p>
            <a:pPr eaLnBrk="1" hangingPunct="1"/>
            <a:r>
              <a:rPr lang="en-US" altLang="ko-KR" smtClean="0"/>
              <a:t>49</a:t>
            </a:r>
            <a:r>
              <a:rPr lang="ko-KR" altLang="en-US" smtClean="0"/>
              <a:t>행</a:t>
            </a:r>
            <a:r>
              <a:rPr lang="en-US" altLang="ko-KR" smtClean="0"/>
              <a:t>: </a:t>
            </a:r>
            <a:r>
              <a:rPr lang="ko-KR" altLang="en-US" smtClean="0"/>
              <a:t>문자를 화면에 출력</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7172"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7173" name="Rectangle 4"/>
          <p:cNvSpPr>
            <a:spLocks noGrp="1" noChangeArrowheads="1"/>
          </p:cNvSpPr>
          <p:nvPr>
            <p:ph type="body" idx="1"/>
          </p:nvPr>
        </p:nvSpPr>
        <p:spPr>
          <a:xfrm>
            <a:off x="323850" y="1341438"/>
            <a:ext cx="8424863" cy="5113337"/>
          </a:xfrm>
        </p:spPr>
        <p:txBody>
          <a:bodyPr>
            <a:normAutofit fontScale="92500" lnSpcReduction="20000"/>
          </a:bodyPr>
          <a:lstStyle/>
          <a:p>
            <a:pPr eaLnBrk="1" hangingPunct="1"/>
            <a:r>
              <a:rPr lang="ko-KR" altLang="en-US" dirty="0" smtClean="0"/>
              <a:t>소켓함수</a:t>
            </a:r>
          </a:p>
          <a:p>
            <a:pPr lvl="1" eaLnBrk="1" hangingPunct="1"/>
            <a:r>
              <a:rPr lang="ko-KR" altLang="en-US" dirty="0" smtClean="0"/>
              <a:t>필요 </a:t>
            </a:r>
            <a:r>
              <a:rPr lang="ko-KR" altLang="en-US" dirty="0" err="1" smtClean="0"/>
              <a:t>헤더화일</a:t>
            </a:r>
            <a:endParaRPr lang="ko-KR" altLang="en-US" dirty="0" smtClean="0"/>
          </a:p>
          <a:p>
            <a:pPr lvl="2" eaLnBrk="1" hangingPunct="1"/>
            <a:r>
              <a:rPr lang="en-US" altLang="ko-KR" sz="1800" dirty="0" smtClean="0"/>
              <a:t>&lt;sys/</a:t>
            </a:r>
            <a:r>
              <a:rPr lang="en-US" altLang="ko-KR" sz="1800" dirty="0" err="1" smtClean="0"/>
              <a:t>types.h</a:t>
            </a:r>
            <a:r>
              <a:rPr lang="en-US" altLang="ko-KR" sz="1800" dirty="0" smtClean="0"/>
              <a:t>&gt;, &lt;sys/</a:t>
            </a:r>
            <a:r>
              <a:rPr lang="en-US" altLang="ko-KR" sz="1800" dirty="0" err="1" smtClean="0"/>
              <a:t>socket.h</a:t>
            </a:r>
            <a:r>
              <a:rPr lang="en-US" altLang="ko-KR" sz="1800" dirty="0" smtClean="0"/>
              <a:t>&gt;</a:t>
            </a:r>
          </a:p>
          <a:p>
            <a:pPr lvl="1" eaLnBrk="1" hangingPunct="1"/>
            <a:r>
              <a:rPr lang="en-US" altLang="ko-KR" dirty="0" err="1" smtClean="0"/>
              <a:t>int</a:t>
            </a:r>
            <a:r>
              <a:rPr lang="en-US" altLang="ko-KR" dirty="0" smtClean="0"/>
              <a:t> socket (</a:t>
            </a:r>
            <a:r>
              <a:rPr lang="en-US" altLang="ko-KR" dirty="0" err="1" smtClean="0"/>
              <a:t>int</a:t>
            </a:r>
            <a:r>
              <a:rPr lang="en-US" altLang="ko-KR" dirty="0" smtClean="0"/>
              <a:t> domain, </a:t>
            </a:r>
            <a:r>
              <a:rPr lang="en-US" altLang="ko-KR" dirty="0" err="1" smtClean="0"/>
              <a:t>int</a:t>
            </a:r>
            <a:r>
              <a:rPr lang="en-US" altLang="ko-KR" dirty="0" smtClean="0"/>
              <a:t> type, </a:t>
            </a:r>
            <a:r>
              <a:rPr lang="en-US" altLang="ko-KR" dirty="0" err="1" smtClean="0"/>
              <a:t>int</a:t>
            </a:r>
            <a:r>
              <a:rPr lang="en-US" altLang="ko-KR" dirty="0" smtClean="0"/>
              <a:t> protocol)</a:t>
            </a:r>
          </a:p>
          <a:p>
            <a:pPr lvl="2" eaLnBrk="1" hangingPunct="1"/>
            <a:r>
              <a:rPr lang="ko-KR" altLang="en-US" sz="1800" dirty="0" smtClean="0"/>
              <a:t>소켓 생성 후 소켓 지정번호</a:t>
            </a:r>
            <a:r>
              <a:rPr lang="en-US" altLang="ko-KR" sz="1800" dirty="0" smtClean="0"/>
              <a:t>(socket descriptor) return</a:t>
            </a:r>
          </a:p>
          <a:p>
            <a:pPr lvl="2" eaLnBrk="1" hangingPunct="1"/>
            <a:r>
              <a:rPr lang="en-US" altLang="ko-KR" sz="1800" dirty="0" smtClean="0"/>
              <a:t>Domain – </a:t>
            </a:r>
            <a:r>
              <a:rPr lang="ko-KR" altLang="en-US" sz="1800" dirty="0" smtClean="0"/>
              <a:t>통신도메인을 의미하는데</a:t>
            </a:r>
            <a:r>
              <a:rPr lang="en-US" altLang="ko-KR" sz="1800" dirty="0" smtClean="0"/>
              <a:t>, </a:t>
            </a:r>
            <a:r>
              <a:rPr lang="ko-KR" altLang="en-US" sz="1800" dirty="0" smtClean="0"/>
              <a:t>즉 사용하고자 하는 네트워크 종류 지정</a:t>
            </a:r>
            <a:r>
              <a:rPr lang="en-US" altLang="ko-KR" sz="1800" dirty="0" smtClean="0"/>
              <a:t>(</a:t>
            </a:r>
            <a:r>
              <a:rPr lang="ko-KR" altLang="en-US" sz="1800" dirty="0" smtClean="0"/>
              <a:t>노벨의 </a:t>
            </a:r>
            <a:r>
              <a:rPr lang="en-US" altLang="ko-KR" sz="1800" dirty="0" err="1" smtClean="0"/>
              <a:t>ipx</a:t>
            </a:r>
            <a:r>
              <a:rPr lang="en-US" altLang="ko-KR" sz="1800" dirty="0" smtClean="0"/>
              <a:t>, </a:t>
            </a:r>
            <a:r>
              <a:rPr lang="en-US" altLang="ko-KR" sz="1800" dirty="0" err="1" smtClean="0"/>
              <a:t>atm</a:t>
            </a:r>
            <a:r>
              <a:rPr lang="en-US" altLang="ko-KR" sz="1800" dirty="0" smtClean="0"/>
              <a:t>, x.25, ipv6, </a:t>
            </a:r>
            <a:r>
              <a:rPr lang="en-US" altLang="ko-KR" sz="1800" dirty="0" err="1" smtClean="0"/>
              <a:t>tcp</a:t>
            </a:r>
            <a:r>
              <a:rPr lang="en-US" altLang="ko-KR" sz="1800" dirty="0" smtClean="0"/>
              <a:t>/</a:t>
            </a:r>
            <a:r>
              <a:rPr lang="en-US" altLang="ko-KR" sz="1800" dirty="0" err="1" smtClean="0"/>
              <a:t>ip</a:t>
            </a:r>
            <a:r>
              <a:rPr lang="en-US" altLang="ko-KR" sz="1800" dirty="0" smtClean="0"/>
              <a:t>), </a:t>
            </a:r>
            <a:r>
              <a:rPr lang="ko-KR" altLang="en-US" sz="1800" dirty="0" smtClean="0"/>
              <a:t>각 도메인을 </a:t>
            </a:r>
            <a:r>
              <a:rPr lang="en-US" altLang="ko-KR" sz="1800" dirty="0" smtClean="0"/>
              <a:t>PF(Protocol Family)</a:t>
            </a:r>
            <a:r>
              <a:rPr lang="ko-KR" altLang="en-US" sz="1800" dirty="0" smtClean="0"/>
              <a:t>로 시작하는 </a:t>
            </a:r>
            <a:r>
              <a:rPr lang="en-US" altLang="ko-KR" sz="1800" dirty="0" smtClean="0"/>
              <a:t>prefix </a:t>
            </a:r>
            <a:r>
              <a:rPr lang="ko-KR" altLang="en-US" sz="1800" dirty="0" smtClean="0"/>
              <a:t>사용</a:t>
            </a:r>
          </a:p>
          <a:p>
            <a:pPr lvl="3" eaLnBrk="1" hangingPunct="1"/>
            <a:r>
              <a:rPr lang="ko-KR" altLang="en-US" dirty="0" err="1" smtClean="0"/>
              <a:t>리눅스에서</a:t>
            </a:r>
            <a:r>
              <a:rPr lang="ko-KR" altLang="en-US" dirty="0" smtClean="0"/>
              <a:t> 사용하는 </a:t>
            </a:r>
            <a:r>
              <a:rPr lang="en-US" altLang="ko-KR" dirty="0" err="1" smtClean="0"/>
              <a:t>pf</a:t>
            </a:r>
            <a:r>
              <a:rPr lang="en-US" altLang="ko-KR" dirty="0" smtClean="0"/>
              <a:t> (PF_INET : </a:t>
            </a:r>
            <a:r>
              <a:rPr lang="ko-KR" altLang="en-US" dirty="0" smtClean="0"/>
              <a:t>인터넷프로토콜</a:t>
            </a:r>
            <a:r>
              <a:rPr lang="en-US" altLang="ko-KR" dirty="0" smtClean="0"/>
              <a:t>, PF_INET6 : IPv6, PF_UNIX : </a:t>
            </a:r>
            <a:r>
              <a:rPr lang="ko-KR" altLang="en-US" dirty="0" smtClean="0"/>
              <a:t>유닉스 프로세스간의 통신을 위한 유닉스도메인 소켓</a:t>
            </a:r>
            <a:r>
              <a:rPr lang="en-US" altLang="ko-KR" dirty="0" smtClean="0"/>
              <a:t>, </a:t>
            </a:r>
            <a:r>
              <a:rPr lang="ko-KR" altLang="en-US" dirty="0" smtClean="0"/>
              <a:t>등</a:t>
            </a:r>
            <a:r>
              <a:rPr lang="en-US" altLang="ko-KR" dirty="0" smtClean="0"/>
              <a:t>)</a:t>
            </a:r>
          </a:p>
          <a:p>
            <a:pPr lvl="3" eaLnBrk="1" hangingPunct="1"/>
            <a:r>
              <a:rPr lang="ko-KR" altLang="en-US" dirty="0" smtClean="0"/>
              <a:t>현재 </a:t>
            </a:r>
            <a:r>
              <a:rPr lang="ko-KR" altLang="en-US" dirty="0" err="1" smtClean="0"/>
              <a:t>리눅스에서</a:t>
            </a:r>
            <a:r>
              <a:rPr lang="ko-KR" altLang="en-US" dirty="0" smtClean="0"/>
              <a:t> </a:t>
            </a:r>
            <a:r>
              <a:rPr lang="en-US" altLang="ko-KR" dirty="0" smtClean="0"/>
              <a:t>PF </a:t>
            </a:r>
            <a:r>
              <a:rPr lang="ko-KR" altLang="en-US" dirty="0" smtClean="0"/>
              <a:t>와 </a:t>
            </a:r>
            <a:r>
              <a:rPr lang="en-US" altLang="ko-KR" dirty="0" smtClean="0"/>
              <a:t>AF(Address Family)</a:t>
            </a:r>
            <a:r>
              <a:rPr lang="ko-KR" altLang="en-US" dirty="0" smtClean="0"/>
              <a:t>를 혼동하여 사용 중</a:t>
            </a:r>
          </a:p>
          <a:p>
            <a:pPr lvl="2" eaLnBrk="1" hangingPunct="1"/>
            <a:r>
              <a:rPr lang="en-US" altLang="ko-KR" sz="1800" dirty="0" smtClean="0"/>
              <a:t>Type – </a:t>
            </a:r>
            <a:r>
              <a:rPr lang="ko-KR" altLang="en-US" sz="1800" dirty="0" smtClean="0"/>
              <a:t>소켓의 연결형식을 지정 </a:t>
            </a:r>
          </a:p>
          <a:p>
            <a:pPr lvl="3" eaLnBrk="1" hangingPunct="1"/>
            <a:r>
              <a:rPr lang="en-US" altLang="ko-KR" dirty="0" err="1" smtClean="0"/>
              <a:t>sock_stream</a:t>
            </a:r>
            <a:r>
              <a:rPr lang="en-US" altLang="ko-KR" dirty="0" smtClean="0"/>
              <a:t>, </a:t>
            </a:r>
            <a:r>
              <a:rPr lang="en-US" altLang="ko-KR" dirty="0" err="1" smtClean="0"/>
              <a:t>sock_dgram</a:t>
            </a:r>
            <a:r>
              <a:rPr lang="en-US" altLang="ko-KR" dirty="0" smtClean="0"/>
              <a:t>, </a:t>
            </a:r>
            <a:r>
              <a:rPr lang="en-US" altLang="ko-KR" dirty="0" err="1" smtClean="0"/>
              <a:t>sock_raw</a:t>
            </a:r>
            <a:endParaRPr lang="en-US" altLang="ko-KR" dirty="0" smtClean="0"/>
          </a:p>
          <a:p>
            <a:pPr lvl="3" eaLnBrk="1" hangingPunct="1"/>
            <a:r>
              <a:rPr lang="en-US" altLang="ko-KR" dirty="0" smtClean="0"/>
              <a:t>Stream – </a:t>
            </a:r>
            <a:r>
              <a:rPr lang="en-US" altLang="ko-KR" dirty="0" err="1" smtClean="0"/>
              <a:t>tcp</a:t>
            </a:r>
            <a:r>
              <a:rPr lang="en-US" altLang="ko-KR" dirty="0" smtClean="0"/>
              <a:t>, </a:t>
            </a:r>
            <a:r>
              <a:rPr lang="en-US" altLang="ko-KR" dirty="0" err="1" smtClean="0"/>
              <a:t>dgram</a:t>
            </a:r>
            <a:r>
              <a:rPr lang="en-US" altLang="ko-KR" dirty="0" smtClean="0"/>
              <a:t> – </a:t>
            </a:r>
            <a:r>
              <a:rPr lang="en-US" altLang="ko-KR" dirty="0" err="1" smtClean="0"/>
              <a:t>udp</a:t>
            </a:r>
            <a:r>
              <a:rPr lang="en-US" altLang="ko-KR" dirty="0" smtClean="0"/>
              <a:t>, raw – </a:t>
            </a:r>
            <a:r>
              <a:rPr lang="ko-KR" altLang="en-US" dirty="0" smtClean="0"/>
              <a:t>사용자가 직접 헤더를 만들어 보냄</a:t>
            </a:r>
          </a:p>
          <a:p>
            <a:pPr lvl="3" eaLnBrk="1" hangingPunct="1"/>
            <a:r>
              <a:rPr lang="en-US" altLang="ko-KR" dirty="0" smtClean="0"/>
              <a:t>Raw </a:t>
            </a:r>
            <a:r>
              <a:rPr lang="ko-KR" altLang="en-US" dirty="0" smtClean="0"/>
              <a:t>예 </a:t>
            </a:r>
            <a:r>
              <a:rPr lang="en-US" altLang="ko-KR" dirty="0" smtClean="0"/>
              <a:t>– IP </a:t>
            </a:r>
            <a:r>
              <a:rPr lang="ko-KR" altLang="en-US" dirty="0" smtClean="0"/>
              <a:t>주소를 부여하지 않고 특정 네트워크 내부에서만 통신하는 프로그램 작성시  </a:t>
            </a:r>
            <a:endParaRPr lang="en-US" altLang="ko-KR" dirty="0" smtClean="0"/>
          </a:p>
          <a:p>
            <a:pPr lvl="2"/>
            <a:r>
              <a:rPr lang="en-US" altLang="ko-KR" dirty="0" smtClean="0"/>
              <a:t>Protocol</a:t>
            </a:r>
            <a:r>
              <a:rPr lang="ko-KR" altLang="en-US" dirty="0" smtClean="0"/>
              <a:t>  </a:t>
            </a:r>
            <a:r>
              <a:rPr lang="en-US" altLang="ko-KR" dirty="0" smtClean="0"/>
              <a:t>- type</a:t>
            </a:r>
            <a:r>
              <a:rPr lang="ko-KR" altLang="en-US" dirty="0" smtClean="0"/>
              <a:t>가</a:t>
            </a:r>
            <a:r>
              <a:rPr lang="en-US" altLang="ko-KR" dirty="0" smtClean="0"/>
              <a:t> raw</a:t>
            </a:r>
            <a:r>
              <a:rPr lang="ko-KR" altLang="en-US" dirty="0" smtClean="0"/>
              <a:t>가 아니면 </a:t>
            </a:r>
            <a:r>
              <a:rPr lang="en-US" altLang="ko-KR" dirty="0" smtClean="0"/>
              <a:t>0, Raw</a:t>
            </a:r>
            <a:r>
              <a:rPr lang="ko-KR" altLang="en-US" dirty="0" smtClean="0"/>
              <a:t> 이면</a:t>
            </a:r>
            <a:r>
              <a:rPr lang="en-US" altLang="ko-KR" dirty="0" smtClean="0"/>
              <a:t> non-zero </a:t>
            </a:r>
            <a:r>
              <a:rPr lang="ko-KR" altLang="en-US" dirty="0" smtClean="0"/>
              <a:t>로서</a:t>
            </a:r>
            <a:r>
              <a:rPr lang="en-US" altLang="ko-KR" dirty="0" smtClean="0"/>
              <a:t> IPPROTO_XXX (</a:t>
            </a:r>
            <a:r>
              <a:rPr lang="ko-KR" altLang="en-US" dirty="0" smtClean="0"/>
              <a:t>예</a:t>
            </a:r>
            <a:r>
              <a:rPr lang="en-US" altLang="ko-KR" dirty="0" smtClean="0"/>
              <a:t> IPPRO_ICMP)</a:t>
            </a:r>
            <a:r>
              <a:rPr lang="ko-KR" altLang="en-US" dirty="0" smtClean="0"/>
              <a:t>등을 나타냄</a:t>
            </a:r>
            <a:endParaRPr lang="en-US" altLang="ko-KR"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8196"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8197" name="Rectangle 4"/>
          <p:cNvSpPr>
            <a:spLocks noGrp="1" noChangeArrowheads="1"/>
          </p:cNvSpPr>
          <p:nvPr>
            <p:ph type="body" idx="1"/>
          </p:nvPr>
        </p:nvSpPr>
        <p:spPr>
          <a:xfrm>
            <a:off x="323850" y="1341438"/>
            <a:ext cx="8424863" cy="5113337"/>
          </a:xfrm>
        </p:spPr>
        <p:txBody>
          <a:bodyPr>
            <a:normAutofit fontScale="92500" lnSpcReduction="20000"/>
          </a:bodyPr>
          <a:lstStyle/>
          <a:p>
            <a:pPr marL="457200" indent="-457200" eaLnBrk="1" hangingPunct="1"/>
            <a:r>
              <a:rPr lang="en-US" altLang="ko-KR" dirty="0" err="1" smtClean="0"/>
              <a:t>struct</a:t>
            </a:r>
            <a:r>
              <a:rPr lang="en-US" altLang="ko-KR" dirty="0" smtClean="0"/>
              <a:t> </a:t>
            </a:r>
            <a:r>
              <a:rPr lang="en-US" altLang="ko-KR" dirty="0" err="1" smtClean="0"/>
              <a:t>sockaddr_in</a:t>
            </a:r>
            <a:r>
              <a:rPr lang="en-US" altLang="ko-KR" dirty="0" smtClean="0"/>
              <a:t> </a:t>
            </a:r>
            <a:r>
              <a:rPr lang="en-US" altLang="ko-KR" dirty="0" err="1" smtClean="0"/>
              <a:t>server_addr</a:t>
            </a:r>
            <a:r>
              <a:rPr lang="en-US" altLang="ko-KR" dirty="0" smtClean="0"/>
              <a:t>;</a:t>
            </a:r>
          </a:p>
          <a:p>
            <a:pPr marL="838200" lvl="1" indent="-381000" eaLnBrk="1" hangingPunct="1"/>
            <a:r>
              <a:rPr lang="en-US" altLang="ko-KR" dirty="0" smtClean="0"/>
              <a:t>TCP </a:t>
            </a:r>
            <a:r>
              <a:rPr lang="ko-KR" altLang="en-US" dirty="0" smtClean="0"/>
              <a:t>헤더를 구성하는 구조체</a:t>
            </a:r>
          </a:p>
          <a:p>
            <a:pPr marL="838200" lvl="1" indent="-381000" eaLnBrk="1" hangingPunct="1"/>
            <a:r>
              <a:rPr lang="en-US" altLang="ko-KR" dirty="0" err="1" smtClean="0"/>
              <a:t>Struct</a:t>
            </a:r>
            <a:r>
              <a:rPr lang="en-US" altLang="ko-KR" dirty="0" smtClean="0"/>
              <a:t> </a:t>
            </a:r>
            <a:r>
              <a:rPr lang="en-US" altLang="ko-KR" dirty="0" err="1" smtClean="0"/>
              <a:t>sockaddr_in</a:t>
            </a:r>
            <a:r>
              <a:rPr lang="en-US" altLang="ko-KR" dirty="0" smtClean="0"/>
              <a:t>  {</a:t>
            </a:r>
          </a:p>
          <a:p>
            <a:pPr marL="1257300" lvl="2" indent="-342900" eaLnBrk="1" hangingPunct="1">
              <a:buFontTx/>
              <a:buNone/>
            </a:pPr>
            <a:r>
              <a:rPr lang="en-US" altLang="ko-KR" sz="1800" dirty="0" err="1" smtClean="0"/>
              <a:t>sa_family_t</a:t>
            </a:r>
            <a:r>
              <a:rPr lang="en-US" altLang="ko-KR" sz="1800" dirty="0" smtClean="0"/>
              <a:t> </a:t>
            </a:r>
            <a:r>
              <a:rPr lang="en-US" altLang="ko-KR" sz="1800" dirty="0" err="1" smtClean="0"/>
              <a:t>sin_family</a:t>
            </a:r>
            <a:r>
              <a:rPr lang="en-US" altLang="ko-KR" sz="1800" dirty="0" smtClean="0"/>
              <a:t>; /* </a:t>
            </a:r>
            <a:r>
              <a:rPr lang="ko-KR" altLang="en-US" sz="1800" dirty="0" smtClean="0"/>
              <a:t>주소 패밀리 *</a:t>
            </a:r>
            <a:r>
              <a:rPr lang="en-US" altLang="ko-KR" sz="1800" dirty="0" smtClean="0"/>
              <a:t>/</a:t>
            </a:r>
          </a:p>
          <a:p>
            <a:pPr marL="1257300" lvl="2" indent="-342900" eaLnBrk="1" hangingPunct="1">
              <a:buFontTx/>
              <a:buNone/>
            </a:pPr>
            <a:r>
              <a:rPr lang="en-US" altLang="ko-KR" sz="1800" dirty="0" smtClean="0"/>
              <a:t>unsigned short </a:t>
            </a:r>
            <a:r>
              <a:rPr lang="en-US" altLang="ko-KR" sz="1800" dirty="0" err="1" smtClean="0"/>
              <a:t>int</a:t>
            </a:r>
            <a:r>
              <a:rPr lang="en-US" altLang="ko-KR" sz="1800" dirty="0" smtClean="0"/>
              <a:t> </a:t>
            </a:r>
            <a:r>
              <a:rPr lang="en-US" altLang="ko-KR" sz="1800" dirty="0" err="1" smtClean="0"/>
              <a:t>sin_port</a:t>
            </a:r>
            <a:r>
              <a:rPr lang="en-US" altLang="ko-KR" sz="1800" dirty="0" smtClean="0"/>
              <a:t>; /* </a:t>
            </a:r>
            <a:r>
              <a:rPr lang="ko-KR" altLang="en-US" sz="1800" dirty="0" smtClean="0"/>
              <a:t>포트번호 *</a:t>
            </a:r>
            <a:r>
              <a:rPr lang="en-US" altLang="ko-KR" sz="1800" dirty="0" smtClean="0"/>
              <a:t>/</a:t>
            </a:r>
          </a:p>
          <a:p>
            <a:pPr marL="1257300" lvl="2" indent="-342900" eaLnBrk="1" hangingPunct="1">
              <a:buFontTx/>
              <a:buNone/>
            </a:pPr>
            <a:r>
              <a:rPr lang="en-US" altLang="ko-KR" sz="1800" dirty="0" err="1"/>
              <a:t>s</a:t>
            </a:r>
            <a:r>
              <a:rPr lang="en-US" altLang="ko-KR" sz="1800" dirty="0" err="1" smtClean="0"/>
              <a:t>truct</a:t>
            </a:r>
            <a:r>
              <a:rPr lang="en-US" altLang="ko-KR" sz="1800" dirty="0" smtClean="0"/>
              <a:t> </a:t>
            </a:r>
            <a:r>
              <a:rPr lang="en-US" altLang="ko-KR" sz="1800" dirty="0" err="1" smtClean="0"/>
              <a:t>in_addr</a:t>
            </a:r>
            <a:r>
              <a:rPr lang="en-US" altLang="ko-KR" sz="1800" dirty="0" smtClean="0"/>
              <a:t> </a:t>
            </a:r>
            <a:r>
              <a:rPr lang="en-US" altLang="ko-KR" sz="1800" dirty="0" err="1" smtClean="0"/>
              <a:t>sin_addr</a:t>
            </a:r>
            <a:r>
              <a:rPr lang="en-US" altLang="ko-KR" sz="1800" dirty="0" smtClean="0"/>
              <a:t>; /* IP </a:t>
            </a:r>
            <a:r>
              <a:rPr lang="ko-KR" altLang="en-US" sz="1800" dirty="0" smtClean="0"/>
              <a:t>주소 *</a:t>
            </a:r>
            <a:r>
              <a:rPr lang="en-US" altLang="ko-KR" sz="1800" dirty="0" smtClean="0"/>
              <a:t>/</a:t>
            </a:r>
          </a:p>
          <a:p>
            <a:pPr marL="1257300" lvl="2" indent="-342900" eaLnBrk="1" hangingPunct="1">
              <a:buFontTx/>
              <a:buNone/>
            </a:pPr>
            <a:r>
              <a:rPr lang="en-US" altLang="ko-KR" sz="1800" dirty="0"/>
              <a:t>u</a:t>
            </a:r>
            <a:r>
              <a:rPr lang="en-US" altLang="ko-KR" sz="1800" dirty="0" smtClean="0"/>
              <a:t>nsigned char _pad[_</a:t>
            </a:r>
            <a:r>
              <a:rPr lang="en-US" altLang="ko-KR" sz="1800" dirty="0" err="1" smtClean="0"/>
              <a:t>sock_size_sizeof</a:t>
            </a:r>
            <a:r>
              <a:rPr lang="en-US" altLang="ko-KR" sz="1800" dirty="0" smtClean="0"/>
              <a:t>(short </a:t>
            </a:r>
            <a:r>
              <a:rPr lang="en-US" altLang="ko-KR" sz="1800" dirty="0" err="1" smtClean="0"/>
              <a:t>int</a:t>
            </a:r>
            <a:r>
              <a:rPr lang="en-US" altLang="ko-KR" sz="1800" dirty="0" smtClean="0"/>
              <a:t>) – size of(unsigned </a:t>
            </a:r>
            <a:r>
              <a:rPr lang="en-US" altLang="ko-KR" sz="1800" dirty="0" err="1" smtClean="0"/>
              <a:t>short_int</a:t>
            </a:r>
            <a:r>
              <a:rPr lang="en-US" altLang="ko-KR" sz="1800" dirty="0" smtClean="0"/>
              <a:t>) – </a:t>
            </a:r>
            <a:r>
              <a:rPr lang="en-US" altLang="ko-KR" sz="1800" dirty="0" err="1" smtClean="0"/>
              <a:t>sizeof</a:t>
            </a:r>
            <a:r>
              <a:rPr lang="en-US" altLang="ko-KR" sz="1800" dirty="0" smtClean="0"/>
              <a:t>(</a:t>
            </a:r>
            <a:r>
              <a:rPr lang="en-US" altLang="ko-KR" sz="1800" dirty="0" err="1" smtClean="0"/>
              <a:t>struct</a:t>
            </a:r>
            <a:r>
              <a:rPr lang="en-US" altLang="ko-KR" sz="1800" dirty="0" smtClean="0"/>
              <a:t> </a:t>
            </a:r>
            <a:r>
              <a:rPr lang="en-US" altLang="ko-KR" sz="1800" dirty="0" err="1" smtClean="0"/>
              <a:t>in_addr</a:t>
            </a:r>
            <a:r>
              <a:rPr lang="en-US" altLang="ko-KR" sz="1800" dirty="0" smtClean="0"/>
              <a:t>)]; /*pad to size of ‘</a:t>
            </a:r>
            <a:r>
              <a:rPr lang="en-US" altLang="ko-KR" sz="1800" dirty="0" err="1" smtClean="0"/>
              <a:t>struct</a:t>
            </a:r>
            <a:r>
              <a:rPr lang="en-US" altLang="ko-KR" sz="1800" dirty="0" smtClean="0"/>
              <a:t> </a:t>
            </a:r>
            <a:r>
              <a:rPr lang="en-US" altLang="ko-KR" sz="1800" dirty="0" err="1" smtClean="0"/>
              <a:t>sockaddr</a:t>
            </a:r>
            <a:r>
              <a:rPr lang="en-US" altLang="ko-KR" sz="1800" dirty="0" smtClean="0"/>
              <a:t>’</a:t>
            </a:r>
          </a:p>
          <a:p>
            <a:pPr marL="1257300" lvl="2" indent="-342900" eaLnBrk="1" hangingPunct="1">
              <a:buFontTx/>
              <a:buNone/>
            </a:pPr>
            <a:r>
              <a:rPr lang="en-US" altLang="ko-KR" sz="2000" dirty="0" smtClean="0"/>
              <a:t>};</a:t>
            </a:r>
          </a:p>
          <a:p>
            <a:pPr marL="1257300" lvl="2" indent="-342900" eaLnBrk="1" hangingPunct="1">
              <a:buFontTx/>
              <a:buNone/>
            </a:pPr>
            <a:endParaRPr lang="en-US" altLang="ko-KR" sz="2000" dirty="0" smtClean="0"/>
          </a:p>
          <a:p>
            <a:pPr marL="1257300" lvl="2" indent="-342900" eaLnBrk="1" hangingPunct="1">
              <a:buFontTx/>
              <a:buNone/>
            </a:pPr>
            <a:r>
              <a:rPr lang="en-US" altLang="ko-KR" sz="2000" dirty="0" err="1"/>
              <a:t>s</a:t>
            </a:r>
            <a:r>
              <a:rPr lang="en-US" altLang="ko-KR" sz="2000" dirty="0" err="1" smtClean="0"/>
              <a:t>truct</a:t>
            </a:r>
            <a:r>
              <a:rPr lang="en-US" altLang="ko-KR" sz="2000" dirty="0" smtClean="0"/>
              <a:t> </a:t>
            </a:r>
            <a:r>
              <a:rPr lang="en-US" altLang="ko-KR" sz="2000" dirty="0" err="1" smtClean="0"/>
              <a:t>in_addr</a:t>
            </a:r>
            <a:r>
              <a:rPr lang="en-US" altLang="ko-KR" sz="2000" dirty="0" smtClean="0"/>
              <a:t> {</a:t>
            </a:r>
          </a:p>
          <a:p>
            <a:pPr marL="1257300" lvl="2" indent="-342900" eaLnBrk="1" hangingPunct="1">
              <a:buFontTx/>
              <a:buNone/>
            </a:pPr>
            <a:r>
              <a:rPr lang="en-US" altLang="ko-KR" sz="2000" dirty="0" smtClean="0"/>
              <a:t>		_u32 </a:t>
            </a:r>
            <a:r>
              <a:rPr lang="en-US" altLang="ko-KR" sz="2000" dirty="0" err="1" smtClean="0"/>
              <a:t>s_addr</a:t>
            </a:r>
            <a:r>
              <a:rPr lang="en-US" altLang="ko-KR" sz="2000" dirty="0" smtClean="0"/>
              <a:t>;</a:t>
            </a:r>
          </a:p>
          <a:p>
            <a:pPr marL="1257300" lvl="2" indent="-342900" eaLnBrk="1" hangingPunct="1">
              <a:buFontTx/>
              <a:buNone/>
            </a:pPr>
            <a:r>
              <a:rPr lang="en-US" altLang="ko-KR" sz="2000" dirty="0" smtClean="0"/>
              <a:t>};</a:t>
            </a:r>
          </a:p>
          <a:p>
            <a:pPr marL="1257300" lvl="2" indent="-342900" eaLnBrk="1" hangingPunct="1">
              <a:buFontTx/>
              <a:buNone/>
            </a:pPr>
            <a:r>
              <a:rPr lang="en-US" altLang="ko-KR" sz="2000" dirty="0" err="1"/>
              <a:t>s</a:t>
            </a:r>
            <a:r>
              <a:rPr lang="en-US" altLang="ko-KR" sz="2000" dirty="0" err="1" smtClean="0"/>
              <a:t>truct</a:t>
            </a:r>
            <a:r>
              <a:rPr lang="ko-KR" altLang="en-US" sz="2000" dirty="0" smtClean="0"/>
              <a:t> </a:t>
            </a:r>
            <a:r>
              <a:rPr lang="en-US" altLang="ko-KR" sz="2000" dirty="0" err="1" smtClean="0"/>
              <a:t>sockaddr</a:t>
            </a:r>
            <a:r>
              <a:rPr lang="en-US" altLang="ko-KR" sz="2000" dirty="0" smtClean="0"/>
              <a:t> {</a:t>
            </a:r>
          </a:p>
          <a:p>
            <a:pPr marL="1257300" lvl="2" indent="-342900" eaLnBrk="1" hangingPunct="1">
              <a:buFontTx/>
              <a:buNone/>
            </a:pPr>
            <a:r>
              <a:rPr lang="en-US" altLang="ko-KR" sz="2000" dirty="0" smtClean="0"/>
              <a:t>		uint8_t </a:t>
            </a:r>
            <a:r>
              <a:rPr lang="en-US" altLang="ko-KR" sz="2000" dirty="0" err="1" smtClean="0"/>
              <a:t>sa_len</a:t>
            </a:r>
            <a:r>
              <a:rPr lang="en-US" altLang="ko-KR" sz="2000" dirty="0" smtClean="0"/>
              <a:t>;</a:t>
            </a:r>
          </a:p>
          <a:p>
            <a:pPr marL="1257300" lvl="2" indent="-342900" eaLnBrk="1" hangingPunct="1">
              <a:buFontTx/>
              <a:buNone/>
            </a:pPr>
            <a:r>
              <a:rPr lang="en-US" altLang="ko-KR" sz="2000" dirty="0" smtClean="0"/>
              <a:t>		</a:t>
            </a:r>
            <a:r>
              <a:rPr lang="en-US" altLang="ko-KR" sz="2000" dirty="0" err="1" smtClean="0"/>
              <a:t>sa_family_t</a:t>
            </a:r>
            <a:r>
              <a:rPr lang="en-US" altLang="ko-KR" sz="2000" dirty="0" smtClean="0"/>
              <a:t> </a:t>
            </a:r>
            <a:r>
              <a:rPr lang="en-US" altLang="ko-KR" sz="2000" dirty="0" err="1" smtClean="0"/>
              <a:t>sa_family</a:t>
            </a:r>
            <a:r>
              <a:rPr lang="en-US" altLang="ko-KR" sz="2000" dirty="0" smtClean="0"/>
              <a:t>;</a:t>
            </a:r>
          </a:p>
          <a:p>
            <a:pPr marL="1257300" lvl="2" indent="-342900" eaLnBrk="1" hangingPunct="1">
              <a:buFontTx/>
              <a:buNone/>
            </a:pPr>
            <a:r>
              <a:rPr lang="en-US" altLang="ko-KR" sz="2000" dirty="0" smtClean="0"/>
              <a:t>		char </a:t>
            </a:r>
            <a:r>
              <a:rPr lang="en-US" altLang="ko-KR" sz="2000" dirty="0" err="1" smtClean="0"/>
              <a:t>sa_data</a:t>
            </a:r>
            <a:r>
              <a:rPr lang="en-US" altLang="ko-KR" sz="2000" dirty="0" smtClean="0"/>
              <a:t>[14];  /* protocol specific address */</a:t>
            </a:r>
          </a:p>
          <a:p>
            <a:pPr marL="1257300" lvl="2" indent="-342900" eaLnBrk="1" hangingPunct="1">
              <a:buFontTx/>
              <a:buNone/>
            </a:pPr>
            <a:r>
              <a:rPr lang="en-US" altLang="ko-KR" sz="2000" dirty="0" smtClean="0"/>
              <a:t>};</a:t>
            </a:r>
          </a:p>
          <a:p>
            <a:pPr marL="1257300" lvl="2" indent="-342900" eaLnBrk="1" hangingPunct="1">
              <a:buFontTx/>
              <a:buNone/>
            </a:pPr>
            <a:endParaRPr lang="en-US" altLang="ko-KR"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9220"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9221"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err="1"/>
              <a:t>i</a:t>
            </a:r>
            <a:r>
              <a:rPr lang="en-US" altLang="ko-KR" dirty="0" err="1" smtClean="0"/>
              <a:t>net_addr</a:t>
            </a:r>
            <a:r>
              <a:rPr lang="en-US" altLang="ko-KR" dirty="0" smtClean="0"/>
              <a:t>(‘127.0.0.1’)</a:t>
            </a:r>
          </a:p>
          <a:p>
            <a:pPr marL="838200" lvl="1" indent="-381000" eaLnBrk="1" hangingPunct="1"/>
            <a:r>
              <a:rPr lang="ko-KR" altLang="en-US" dirty="0" smtClean="0"/>
              <a:t>문자 값을 네트워크</a:t>
            </a:r>
            <a:r>
              <a:rPr lang="en-US" altLang="ko-KR" dirty="0" smtClean="0"/>
              <a:t> </a:t>
            </a:r>
            <a:r>
              <a:rPr lang="ko-KR" altLang="en-US" dirty="0" err="1" smtClean="0"/>
              <a:t>바이트오더의</a:t>
            </a:r>
            <a:r>
              <a:rPr lang="ko-KR" altLang="en-US" dirty="0" smtClean="0"/>
              <a:t> 이진 수</a:t>
            </a:r>
            <a:r>
              <a:rPr lang="en-US" altLang="ko-KR" dirty="0" smtClean="0"/>
              <a:t>, </a:t>
            </a:r>
            <a:r>
              <a:rPr lang="ko-KR" altLang="en-US" dirty="0" err="1" smtClean="0"/>
              <a:t>빅엔디안</a:t>
            </a:r>
            <a:r>
              <a:rPr lang="ko-KR" altLang="en-US" dirty="0" smtClean="0"/>
              <a:t> 이진 수로 바꾸어 줌</a:t>
            </a:r>
          </a:p>
          <a:p>
            <a:pPr marL="838200" lvl="1" indent="-381000" eaLnBrk="1" hangingPunct="1"/>
            <a:r>
              <a:rPr lang="en-US" altLang="ko-KR" dirty="0" smtClean="0"/>
              <a:t>Byte Order (big or little </a:t>
            </a:r>
            <a:r>
              <a:rPr lang="en-US" altLang="ko-KR" dirty="0" err="1" smtClean="0"/>
              <a:t>endian</a:t>
            </a:r>
            <a:r>
              <a:rPr lang="en-US" altLang="ko-KR" dirty="0" smtClean="0"/>
              <a:t>)</a:t>
            </a:r>
          </a:p>
          <a:p>
            <a:pPr marL="1257300" lvl="2" indent="-342900" eaLnBrk="1" hangingPunct="1"/>
            <a:r>
              <a:rPr lang="ko-KR" altLang="en-US" sz="1800" dirty="0" smtClean="0"/>
              <a:t>바이트 기준으로 어느 자리부터 먼저 쓰는 가의 </a:t>
            </a:r>
            <a:r>
              <a:rPr lang="en-US" altLang="ko-KR" sz="1800" dirty="0" smtClean="0"/>
              <a:t>issue </a:t>
            </a:r>
          </a:p>
          <a:p>
            <a:pPr marL="838200" lvl="1" indent="-381000" eaLnBrk="1" hangingPunct="1"/>
            <a:r>
              <a:rPr lang="en-US" altLang="ko-KR" dirty="0" smtClean="0"/>
              <a:t>Big-endian</a:t>
            </a:r>
          </a:p>
          <a:p>
            <a:pPr marL="1257300" lvl="2" indent="-342900" eaLnBrk="1" hangingPunct="1"/>
            <a:r>
              <a:rPr lang="ko-KR" altLang="en-US" sz="1800" dirty="0" smtClean="0"/>
              <a:t>상위바이트의 데이터를 먼저 저장</a:t>
            </a:r>
          </a:p>
          <a:p>
            <a:pPr marL="1257300" lvl="2" indent="-342900" eaLnBrk="1" hangingPunct="1"/>
            <a:r>
              <a:rPr lang="ko-KR" altLang="en-US" sz="1800" dirty="0" smtClean="0"/>
              <a:t>네트워크에서 사용</a:t>
            </a:r>
          </a:p>
          <a:p>
            <a:pPr marL="1257300" lvl="2" indent="-342900" eaLnBrk="1" hangingPunct="1"/>
            <a:r>
              <a:rPr lang="en-US" altLang="ko-KR" sz="1800" dirty="0" smtClean="0"/>
              <a:t>0x7f000001</a:t>
            </a:r>
            <a:endParaRPr lang="ko-KR" altLang="en-US" sz="1800" dirty="0" smtClean="0"/>
          </a:p>
          <a:p>
            <a:pPr marL="838200" lvl="1" indent="-381000" eaLnBrk="1" hangingPunct="1"/>
            <a:r>
              <a:rPr lang="en-US" altLang="ko-KR" dirty="0" smtClean="0"/>
              <a:t>Little-endian</a:t>
            </a:r>
          </a:p>
          <a:p>
            <a:pPr marL="1257300" lvl="2" indent="-342900" eaLnBrk="1" hangingPunct="1"/>
            <a:r>
              <a:rPr lang="ko-KR" altLang="en-US" sz="1800" dirty="0" smtClean="0"/>
              <a:t>하위바이트의 데이터를 먼저저장</a:t>
            </a:r>
          </a:p>
          <a:p>
            <a:pPr marL="1257300" lvl="2" indent="-342900" eaLnBrk="1" hangingPunct="1"/>
            <a:r>
              <a:rPr lang="en-US" altLang="ko-KR" sz="1800" dirty="0" smtClean="0"/>
              <a:t>PC</a:t>
            </a:r>
            <a:r>
              <a:rPr lang="ko-KR" altLang="en-US" sz="1800" dirty="0" smtClean="0"/>
              <a:t>에서 주로 사용</a:t>
            </a:r>
          </a:p>
          <a:p>
            <a:pPr marL="1257300" lvl="2" indent="-342900" eaLnBrk="1" hangingPunct="1"/>
            <a:r>
              <a:rPr lang="en-US" altLang="ko-KR" sz="1800" dirty="0" smtClean="0"/>
              <a:t>0x0100007f</a:t>
            </a:r>
            <a:endParaRPr lang="ko-KR" altLang="en-US" sz="1800" dirty="0" smtClean="0"/>
          </a:p>
          <a:p>
            <a:pPr marL="1257300" lvl="2" indent="-342900" eaLnBrk="1" hangingPunct="1">
              <a:buFontTx/>
              <a:buNone/>
            </a:pPr>
            <a:endParaRPr lang="en-US" altLang="ko-KR"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323850" y="549275"/>
            <a:ext cx="8496300" cy="666750"/>
          </a:xfrm>
          <a:prstGeom prst="rect">
            <a:avLst/>
          </a:prstGeom>
          <a:solidFill>
            <a:schemeClr val="folHlink"/>
          </a:solidFill>
          <a:ln w="9525">
            <a:noFill/>
            <a:miter lim="800000"/>
            <a:headEnd/>
            <a:tailEnd/>
          </a:ln>
        </p:spPr>
        <p:txBody>
          <a:bodyPr anchor="ctr"/>
          <a:lstStyle/>
          <a:p>
            <a:pPr>
              <a:lnSpc>
                <a:spcPct val="100000"/>
              </a:lnSpc>
              <a:spcBef>
                <a:spcPct val="0"/>
              </a:spcBef>
              <a:buClrTx/>
              <a:buSzTx/>
              <a:buFontTx/>
              <a:buNone/>
            </a:pPr>
            <a:endParaRPr lang="ko-KR" altLang="en-US" sz="3000">
              <a:solidFill>
                <a:srgbClr val="0066FF"/>
              </a:solidFill>
            </a:endParaRPr>
          </a:p>
        </p:txBody>
      </p:sp>
      <p:sp>
        <p:nvSpPr>
          <p:cNvPr id="10244" name="Rectangle 3"/>
          <p:cNvSpPr>
            <a:spLocks noGrp="1" noChangeArrowheads="1"/>
          </p:cNvSpPr>
          <p:nvPr>
            <p:ph type="title"/>
          </p:nvPr>
        </p:nvSpPr>
        <p:spPr/>
        <p:txBody>
          <a:bodyPr/>
          <a:lstStyle/>
          <a:p>
            <a:pPr eaLnBrk="1" hangingPunct="1"/>
            <a:r>
              <a:rPr lang="en-US" altLang="ko-KR" smtClean="0"/>
              <a:t>TCP </a:t>
            </a:r>
            <a:r>
              <a:rPr lang="ko-KR" altLang="en-US" smtClean="0"/>
              <a:t>클라이언트 프로그램 구현</a:t>
            </a:r>
          </a:p>
        </p:txBody>
      </p:sp>
      <p:sp>
        <p:nvSpPr>
          <p:cNvPr id="10245" name="Rectangle 4"/>
          <p:cNvSpPr>
            <a:spLocks noGrp="1" noChangeArrowheads="1"/>
          </p:cNvSpPr>
          <p:nvPr>
            <p:ph type="body" idx="1"/>
          </p:nvPr>
        </p:nvSpPr>
        <p:spPr>
          <a:xfrm>
            <a:off x="323850" y="1341438"/>
            <a:ext cx="8424863" cy="5113337"/>
          </a:xfrm>
        </p:spPr>
        <p:txBody>
          <a:bodyPr/>
          <a:lstStyle/>
          <a:p>
            <a:pPr marL="457200" indent="-457200" eaLnBrk="1" hangingPunct="1"/>
            <a:r>
              <a:rPr lang="en-US" altLang="ko-KR" dirty="0" err="1"/>
              <a:t>i</a:t>
            </a:r>
            <a:r>
              <a:rPr lang="en-US" altLang="ko-KR" dirty="0" err="1" smtClean="0"/>
              <a:t>net_addr</a:t>
            </a:r>
            <a:r>
              <a:rPr lang="ko-KR" altLang="en-US" dirty="0" smtClean="0"/>
              <a:t>함수</a:t>
            </a:r>
          </a:p>
          <a:p>
            <a:pPr marL="838200" lvl="1" indent="-381000" eaLnBrk="1" hangingPunct="1"/>
            <a:r>
              <a:rPr lang="ko-KR" altLang="en-US" dirty="0" smtClean="0"/>
              <a:t>문자형식의 주소를 받아 </a:t>
            </a:r>
            <a:r>
              <a:rPr lang="en-US" altLang="ko-KR" dirty="0" smtClean="0"/>
              <a:t>2</a:t>
            </a:r>
            <a:r>
              <a:rPr lang="ko-KR" altLang="en-US" dirty="0" smtClean="0"/>
              <a:t>진수로 전환</a:t>
            </a:r>
          </a:p>
          <a:p>
            <a:pPr marL="838200" lvl="1" indent="-381000" eaLnBrk="1" hangingPunct="1"/>
            <a:r>
              <a:rPr lang="en-US" altLang="ko-KR" dirty="0"/>
              <a:t>i</a:t>
            </a:r>
            <a:r>
              <a:rPr lang="en-US" altLang="ko-KR" dirty="0" smtClean="0"/>
              <a:t>nclude &lt;sys/</a:t>
            </a:r>
            <a:r>
              <a:rPr lang="en-US" altLang="ko-KR" dirty="0" err="1" smtClean="0"/>
              <a:t>types.h</a:t>
            </a:r>
            <a:r>
              <a:rPr lang="en-US" altLang="ko-KR" dirty="0" smtClean="0"/>
              <a:t>&gt;, &lt;</a:t>
            </a:r>
            <a:r>
              <a:rPr lang="en-US" altLang="ko-KR" dirty="0" err="1" smtClean="0"/>
              <a:t>netinet</a:t>
            </a:r>
            <a:r>
              <a:rPr lang="en-US" altLang="ko-KR" dirty="0" smtClean="0"/>
              <a:t>/</a:t>
            </a:r>
            <a:r>
              <a:rPr lang="en-US" altLang="ko-KR" dirty="0" err="1" smtClean="0"/>
              <a:t>in.h</a:t>
            </a:r>
            <a:r>
              <a:rPr lang="en-US" altLang="ko-KR" dirty="0" smtClean="0"/>
              <a:t>&gt;, &lt;</a:t>
            </a:r>
            <a:r>
              <a:rPr lang="en-US" altLang="ko-KR" dirty="0" err="1" smtClean="0"/>
              <a:t>arpa</a:t>
            </a:r>
            <a:r>
              <a:rPr lang="en-US" altLang="ko-KR" dirty="0" smtClean="0"/>
              <a:t>/</a:t>
            </a:r>
            <a:r>
              <a:rPr lang="en-US" altLang="ko-KR" dirty="0" err="1" smtClean="0"/>
              <a:t>inet.h</a:t>
            </a:r>
            <a:r>
              <a:rPr lang="en-US" altLang="ko-KR" dirty="0" smtClean="0"/>
              <a:t>&gt;</a:t>
            </a:r>
          </a:p>
          <a:p>
            <a:pPr marL="838200" lvl="1" indent="-381000" eaLnBrk="1" hangingPunct="1"/>
            <a:r>
              <a:rPr lang="en-US" altLang="ko-KR" dirty="0" smtClean="0"/>
              <a:t>unsigned long </a:t>
            </a:r>
            <a:r>
              <a:rPr lang="en-US" altLang="ko-KR" dirty="0" err="1" smtClean="0"/>
              <a:t>int</a:t>
            </a:r>
            <a:r>
              <a:rPr lang="en-US" altLang="ko-KR" dirty="0" smtClean="0"/>
              <a:t> </a:t>
            </a:r>
            <a:r>
              <a:rPr lang="en-US" altLang="ko-KR" dirty="0" err="1" smtClean="0"/>
              <a:t>inet_addr</a:t>
            </a:r>
            <a:r>
              <a:rPr lang="en-US" altLang="ko-KR" dirty="0" smtClean="0"/>
              <a:t>(</a:t>
            </a:r>
            <a:r>
              <a:rPr lang="en-US" altLang="ko-KR" dirty="0" err="1" smtClean="0"/>
              <a:t>const</a:t>
            </a:r>
            <a:r>
              <a:rPr lang="en-US" altLang="ko-KR" dirty="0" smtClean="0"/>
              <a:t> char *</a:t>
            </a:r>
            <a:r>
              <a:rPr lang="en-US" altLang="ko-KR" dirty="0" err="1" smtClean="0"/>
              <a:t>cp</a:t>
            </a:r>
            <a:r>
              <a:rPr lang="en-US" altLang="ko-KR" dirty="0" smtClean="0"/>
              <a:t>)</a:t>
            </a:r>
          </a:p>
          <a:p>
            <a:pPr marL="457200" indent="-457200" eaLnBrk="1" hangingPunct="1"/>
            <a:r>
              <a:rPr lang="en-US" altLang="ko-KR" dirty="0" err="1"/>
              <a:t>h</a:t>
            </a:r>
            <a:r>
              <a:rPr lang="en-US" altLang="ko-KR" dirty="0" err="1" smtClean="0"/>
              <a:t>tons</a:t>
            </a:r>
            <a:endParaRPr lang="en-US" altLang="ko-KR" dirty="0" smtClean="0"/>
          </a:p>
          <a:p>
            <a:pPr marL="838200" lvl="1" indent="-381000" eaLnBrk="1" hangingPunct="1"/>
            <a:r>
              <a:rPr lang="ko-KR" altLang="en-US" dirty="0" smtClean="0"/>
              <a:t>네트워크바이트 오더가 적용된 이진 </a:t>
            </a:r>
            <a:r>
              <a:rPr lang="en-US" altLang="ko-KR" dirty="0" smtClean="0"/>
              <a:t>16</a:t>
            </a:r>
            <a:r>
              <a:rPr lang="ko-KR" altLang="en-US" dirty="0" smtClean="0"/>
              <a:t>비트 값</a:t>
            </a:r>
          </a:p>
          <a:p>
            <a:pPr marL="838200" lvl="1" indent="-381000" eaLnBrk="1" hangingPunct="1"/>
            <a:r>
              <a:rPr lang="ko-KR" altLang="en-US" dirty="0" smtClean="0"/>
              <a:t>이진 </a:t>
            </a:r>
            <a:r>
              <a:rPr lang="en-US" altLang="ko-KR" dirty="0" smtClean="0"/>
              <a:t>16</a:t>
            </a:r>
            <a:r>
              <a:rPr lang="ko-KR" altLang="en-US" dirty="0" smtClean="0"/>
              <a:t>비트 값을 네트워크 바이트 오더로 전환 후 리턴</a:t>
            </a:r>
          </a:p>
          <a:p>
            <a:pPr marL="838200" lvl="1" indent="-381000" eaLnBrk="1" hangingPunct="1"/>
            <a:r>
              <a:rPr lang="en-US" altLang="ko-KR" dirty="0"/>
              <a:t>i</a:t>
            </a:r>
            <a:r>
              <a:rPr lang="en-US" altLang="ko-KR" dirty="0" smtClean="0"/>
              <a:t>nclude &lt;</a:t>
            </a:r>
            <a:r>
              <a:rPr lang="en-US" altLang="ko-KR" dirty="0" err="1" smtClean="0"/>
              <a:t>netint</a:t>
            </a:r>
            <a:r>
              <a:rPr lang="en-US" altLang="ko-KR" dirty="0" smtClean="0"/>
              <a:t>/</a:t>
            </a:r>
            <a:r>
              <a:rPr lang="en-US" altLang="ko-KR" dirty="0" err="1" smtClean="0"/>
              <a:t>in.h</a:t>
            </a:r>
            <a:r>
              <a:rPr lang="en-US" altLang="ko-KR" dirty="0" smtClean="0"/>
              <a:t>&gt;</a:t>
            </a:r>
          </a:p>
          <a:p>
            <a:pPr marL="838200" lvl="1" indent="-381000" eaLnBrk="1" hangingPunct="1"/>
            <a:r>
              <a:rPr lang="en-US" altLang="ko-KR" dirty="0" smtClean="0"/>
              <a:t>uint16_t </a:t>
            </a:r>
            <a:r>
              <a:rPr lang="en-US" altLang="ko-KR" dirty="0" err="1" smtClean="0"/>
              <a:t>htons</a:t>
            </a:r>
            <a:r>
              <a:rPr lang="en-US" altLang="ko-KR" dirty="0" smtClean="0"/>
              <a:t>(uint16_t </a:t>
            </a:r>
            <a:r>
              <a:rPr lang="en-US" altLang="ko-KR" dirty="0" err="1" smtClean="0"/>
              <a:t>hostshort</a:t>
            </a:r>
            <a:r>
              <a:rPr lang="en-US" altLang="ko-KR"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cs_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4043</TotalTime>
  <Words>4026</Words>
  <Application>Microsoft Office PowerPoint</Application>
  <PresentationFormat>화면 슬라이드 쇼(4:3)</PresentationFormat>
  <Paragraphs>888</Paragraphs>
  <Slides>49</Slides>
  <Notes>2</Notes>
  <HiddenSlides>0</HiddenSlides>
  <MMClips>0</MMClips>
  <ScaleCrop>false</ScaleCrop>
  <HeadingPairs>
    <vt:vector size="4" baseType="variant">
      <vt:variant>
        <vt:lpstr>테마</vt:lpstr>
      </vt:variant>
      <vt:variant>
        <vt:i4>1</vt:i4>
      </vt:variant>
      <vt:variant>
        <vt:lpstr>슬라이드 제목</vt:lpstr>
      </vt:variant>
      <vt:variant>
        <vt:i4>49</vt:i4>
      </vt:variant>
    </vt:vector>
  </HeadingPairs>
  <TitlesOfParts>
    <vt:vector size="50" baseType="lpstr">
      <vt:lpstr>Accs_white</vt:lpstr>
      <vt:lpstr>TCP 프로그래밍 클라이언트/서버</vt:lpstr>
      <vt:lpstr>TCP 프로토콜의 특징 - 신뢰성확보</vt:lpstr>
      <vt:lpstr>Overview of the Sockets Interface</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클라이언트 프로그램 구현</vt:lpstr>
      <vt:lpstr>TCP 서버 프로그램 구현</vt:lpstr>
      <vt:lpstr>TCP 서버 프로그램 구현</vt:lpstr>
      <vt:lpstr>TCP 서버 프로그램 구현</vt:lpstr>
      <vt:lpstr>TCP 서버 프로그램 구현</vt:lpstr>
      <vt:lpstr>Listen related Queue</vt:lpstr>
      <vt:lpstr>TCP 서버 프로그램 구현</vt:lpstr>
      <vt:lpstr>Lab#15 TCP 프로그램 따라하기</vt:lpstr>
      <vt:lpstr>다중 접속처리 서버 구현 part 1</vt:lpstr>
      <vt:lpstr>멀티프로세스 모델</vt:lpstr>
      <vt:lpstr>멀티프로세스 서버 모델 예제 “fork_server.c”</vt:lpstr>
      <vt:lpstr>멀티프로세스 서버 모델</vt:lpstr>
      <vt:lpstr>멀티프로세스 클라이언트 모델 “fork_client.c”</vt:lpstr>
      <vt:lpstr>멀티프로세스 클라이언트 모델</vt:lpstr>
      <vt:lpstr>Lab#16 멀티프로세스 TCP 프로그램</vt:lpstr>
      <vt:lpstr>Project  TCP server/client 프로그램 </vt:lpstr>
      <vt:lpstr>시그널이용 서버 프로그램</vt:lpstr>
      <vt:lpstr>시그널이용 성능개선 서버 프로그램 (좀비 처리 루틴 삽입)</vt:lpstr>
      <vt:lpstr>I/O Multiplexing</vt:lpstr>
      <vt:lpstr>Example - generic TCP client</vt:lpstr>
      <vt:lpstr>Generic TCP Client</vt:lpstr>
      <vt:lpstr>Options</vt:lpstr>
      <vt:lpstr>The problem with nonblocking I/O</vt:lpstr>
      <vt:lpstr>Using alarms</vt:lpstr>
      <vt:lpstr>Alarming Problem</vt:lpstr>
      <vt:lpstr>Select()</vt:lpstr>
      <vt:lpstr>select()</vt:lpstr>
      <vt:lpstr>struct timeval</vt:lpstr>
      <vt:lpstr>fd_set</vt:lpstr>
      <vt:lpstr>Using select()</vt:lpstr>
      <vt:lpstr>I/O 멀티플렉싱 모델</vt:lpstr>
      <vt:lpstr>I/O 멀티플렉싱 모델을 사용한 서버프로그램 (select_server.c)</vt:lpstr>
      <vt:lpstr>Lab17 FD (File Descriptor) 관련 함수 </vt:lpstr>
      <vt:lpstr>성능 향상을 위한 소켓 제어</vt:lpstr>
      <vt:lpstr>소켓옵션의 개념과 설정방법</vt:lpstr>
      <vt:lpstr>성능향상을 위한 소켓 옵션의 활용</vt:lpstr>
      <vt:lpstr>소켓레벨 옵션</vt:lpstr>
      <vt:lpstr>바인딩 오류 해결</vt:lpstr>
      <vt:lpstr>setsockopt 사용법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sugarain</dc:creator>
  <cp:lastModifiedBy>kook</cp:lastModifiedBy>
  <cp:revision>276</cp:revision>
  <cp:lastPrinted>2012-01-13T04:24:46Z</cp:lastPrinted>
  <dcterms:created xsi:type="dcterms:W3CDTF">2009-08-30T13:47:28Z</dcterms:created>
  <dcterms:modified xsi:type="dcterms:W3CDTF">2015-12-02T05:05:11Z</dcterms:modified>
</cp:coreProperties>
</file>