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heme/themeOverride1.xml" ContentType="application/vnd.openxmlformats-officedocument.themeOverr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5">
  <p:sldMasterIdLst>
    <p:sldMasterId id="2147483708" r:id="rId1"/>
    <p:sldMasterId id="2147483721" r:id="rId2"/>
  </p:sldMasterIdLst>
  <p:notesMasterIdLst>
    <p:notesMasterId r:id="rId70"/>
  </p:notesMasterIdLst>
  <p:sldIdLst>
    <p:sldId id="334" r:id="rId3"/>
    <p:sldId id="354" r:id="rId4"/>
    <p:sldId id="371" r:id="rId5"/>
    <p:sldId id="355" r:id="rId6"/>
    <p:sldId id="356" r:id="rId7"/>
    <p:sldId id="357" r:id="rId8"/>
    <p:sldId id="358" r:id="rId9"/>
    <p:sldId id="359" r:id="rId10"/>
    <p:sldId id="360" r:id="rId11"/>
    <p:sldId id="361" r:id="rId12"/>
    <p:sldId id="362" r:id="rId13"/>
    <p:sldId id="363" r:id="rId14"/>
    <p:sldId id="364" r:id="rId15"/>
    <p:sldId id="365" r:id="rId16"/>
    <p:sldId id="366" r:id="rId17"/>
    <p:sldId id="367" r:id="rId18"/>
    <p:sldId id="368" r:id="rId19"/>
    <p:sldId id="370" r:id="rId20"/>
    <p:sldId id="372" r:id="rId21"/>
    <p:sldId id="373" r:id="rId22"/>
    <p:sldId id="374" r:id="rId23"/>
    <p:sldId id="375" r:id="rId24"/>
    <p:sldId id="376" r:id="rId25"/>
    <p:sldId id="377" r:id="rId26"/>
    <p:sldId id="378" r:id="rId27"/>
    <p:sldId id="369" r:id="rId28"/>
    <p:sldId id="397" r:id="rId29"/>
    <p:sldId id="396" r:id="rId30"/>
    <p:sldId id="382" r:id="rId31"/>
    <p:sldId id="405" r:id="rId32"/>
    <p:sldId id="383" r:id="rId33"/>
    <p:sldId id="384" r:id="rId34"/>
    <p:sldId id="406" r:id="rId35"/>
    <p:sldId id="414" r:id="rId36"/>
    <p:sldId id="415" r:id="rId37"/>
    <p:sldId id="416" r:id="rId38"/>
    <p:sldId id="417" r:id="rId39"/>
    <p:sldId id="418" r:id="rId40"/>
    <p:sldId id="419" r:id="rId41"/>
    <p:sldId id="420" r:id="rId42"/>
    <p:sldId id="421" r:id="rId43"/>
    <p:sldId id="407" r:id="rId44"/>
    <p:sldId id="408" r:id="rId45"/>
    <p:sldId id="409" r:id="rId46"/>
    <p:sldId id="410" r:id="rId47"/>
    <p:sldId id="411" r:id="rId48"/>
    <p:sldId id="412" r:id="rId49"/>
    <p:sldId id="413" r:id="rId50"/>
    <p:sldId id="422" r:id="rId51"/>
    <p:sldId id="423" r:id="rId52"/>
    <p:sldId id="389" r:id="rId53"/>
    <p:sldId id="390" r:id="rId54"/>
    <p:sldId id="391" r:id="rId55"/>
    <p:sldId id="424" r:id="rId56"/>
    <p:sldId id="392" r:id="rId57"/>
    <p:sldId id="393" r:id="rId58"/>
    <p:sldId id="394" r:id="rId59"/>
    <p:sldId id="395" r:id="rId60"/>
    <p:sldId id="379" r:id="rId61"/>
    <p:sldId id="380" r:id="rId62"/>
    <p:sldId id="381" r:id="rId63"/>
    <p:sldId id="398" r:id="rId64"/>
    <p:sldId id="399" r:id="rId65"/>
    <p:sldId id="400" r:id="rId66"/>
    <p:sldId id="401" r:id="rId67"/>
    <p:sldId id="402" r:id="rId68"/>
    <p:sldId id="403" r:id="rId69"/>
  </p:sldIdLst>
  <p:sldSz cx="9144000" cy="6858000" type="screen4x3"/>
  <p:notesSz cx="6797675" cy="9928225"/>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25" d="100"/>
          <a:sy n="125" d="100"/>
        </p:scale>
        <p:origin x="-384" y="108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4254"/>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tableStyles" Target="tableStyles.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viewProps" Target="view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 Type="http://schemas.openxmlformats.org/officeDocument/2006/relationships/slide" Target="slides/slide5.xml"/><Relationship Id="rId7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45501" cy="4968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50587" y="0"/>
            <a:ext cx="2945500" cy="496888"/>
          </a:xfrm>
          <a:prstGeom prst="rect">
            <a:avLst/>
          </a:prstGeom>
        </p:spPr>
        <p:txBody>
          <a:bodyPr vert="horz" lIns="91440" tIns="45720" rIns="91440" bIns="45720" rtlCol="0"/>
          <a:lstStyle>
            <a:lvl1pPr algn="r">
              <a:defRPr sz="1200"/>
            </a:lvl1pPr>
          </a:lstStyle>
          <a:p>
            <a:fld id="{F98A5F3D-A07A-40AB-92CD-DDAFA040E3FD}" type="datetimeFigureOut">
              <a:rPr lang="ko-KR" altLang="en-US" smtClean="0"/>
              <a:pPr/>
              <a:t>2015-12-09</a:t>
            </a:fld>
            <a:endParaRPr lang="ko-KR" altLang="en-US"/>
          </a:p>
        </p:txBody>
      </p:sp>
      <p:sp>
        <p:nvSpPr>
          <p:cNvPr id="4" name="슬라이드 이미지 개체 틀 3"/>
          <p:cNvSpPr>
            <a:spLocks noGrp="1" noRot="1" noChangeAspect="1"/>
          </p:cNvSpPr>
          <p:nvPr>
            <p:ph type="sldImg" idx="2"/>
          </p:nvPr>
        </p:nvSpPr>
        <p:spPr>
          <a:xfrm>
            <a:off x="917575" y="744538"/>
            <a:ext cx="4964113" cy="3722687"/>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79609" y="4716464"/>
            <a:ext cx="5438458" cy="4467225"/>
          </a:xfrm>
          <a:prstGeom prst="rect">
            <a:avLst/>
          </a:prstGeom>
        </p:spPr>
        <p:txBody>
          <a:bodyPr vert="horz" lIns="91440" tIns="45720" rIns="91440" bIns="45720" rtlCol="0">
            <a:normAutofit/>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6" name="바닥글 개체 틀 5"/>
          <p:cNvSpPr>
            <a:spLocks noGrp="1"/>
          </p:cNvSpPr>
          <p:nvPr>
            <p:ph type="ftr" sz="quarter" idx="4"/>
          </p:nvPr>
        </p:nvSpPr>
        <p:spPr>
          <a:xfrm>
            <a:off x="0" y="9429750"/>
            <a:ext cx="2945501" cy="496888"/>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50587" y="9429750"/>
            <a:ext cx="2945500" cy="496888"/>
          </a:xfrm>
          <a:prstGeom prst="rect">
            <a:avLst/>
          </a:prstGeom>
        </p:spPr>
        <p:txBody>
          <a:bodyPr vert="horz" lIns="91440" tIns="45720" rIns="91440" bIns="45720" rtlCol="0" anchor="b"/>
          <a:lstStyle>
            <a:lvl1pPr algn="r">
              <a:defRPr sz="1200"/>
            </a:lvl1pPr>
          </a:lstStyle>
          <a:p>
            <a:fld id="{4273352A-0290-493A-85F0-C2B449ABA20D}" type="slidenum">
              <a:rPr lang="ko-KR" altLang="en-US" smtClean="0"/>
              <a:pPr/>
              <a:t>‹#›</a:t>
            </a:fld>
            <a:endParaRPr lang="ko-KR" altLang="en-US"/>
          </a:p>
        </p:txBody>
      </p:sp>
    </p:spTree>
    <p:extLst>
      <p:ext uri="{BB962C8B-B14F-4D97-AF65-F5344CB8AC3E}">
        <p14:creationId xmlns:p14="http://schemas.microsoft.com/office/powerpoint/2010/main" val="3089352996"/>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a:ln/>
        </p:spPr>
      </p:sp>
      <p:sp>
        <p:nvSpPr>
          <p:cNvPr id="73731" name="Rectangle 3"/>
          <p:cNvSpPr>
            <a:spLocks noGrp="1" noChangeArrowheads="1"/>
          </p:cNvSpPr>
          <p:nvPr>
            <p:ph type="body" idx="1"/>
          </p:nvPr>
        </p:nvSpPr>
        <p:spPr>
          <a:noFill/>
          <a:ln w="9525"/>
        </p:spPr>
        <p:txBody>
          <a:bodyPr/>
          <a:lstStyle/>
          <a:p>
            <a:endParaRPr lang="en-US" altLang="ko-KR" smtClean="0">
              <a:ea typeface="굴림" charset="-127"/>
            </a:endParaRPr>
          </a:p>
        </p:txBody>
      </p:sp>
    </p:spTree>
    <p:extLst>
      <p:ext uri="{BB962C8B-B14F-4D97-AF65-F5344CB8AC3E}">
        <p14:creationId xmlns:p14="http://schemas.microsoft.com/office/powerpoint/2010/main" val="12155783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10"/>
          </p:nvPr>
        </p:nvSpPr>
        <p:spPr/>
        <p:txBody>
          <a:bodyPr/>
          <a:lstStyle/>
          <a:p>
            <a:fld id="{4273352A-0290-493A-85F0-C2B449ABA20D}" type="slidenum">
              <a:rPr lang="ko-KR" altLang="en-US" smtClean="0"/>
              <a:pPr/>
              <a:t>33</a:t>
            </a:fld>
            <a:endParaRPr lang="ko-KR" altLang="en-US"/>
          </a:p>
        </p:txBody>
      </p:sp>
    </p:spTree>
    <p:extLst>
      <p:ext uri="{BB962C8B-B14F-4D97-AF65-F5344CB8AC3E}">
        <p14:creationId xmlns:p14="http://schemas.microsoft.com/office/powerpoint/2010/main" val="40796864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10"/>
          </p:nvPr>
        </p:nvSpPr>
        <p:spPr/>
        <p:txBody>
          <a:bodyPr/>
          <a:lstStyle/>
          <a:p>
            <a:fld id="{4273352A-0290-493A-85F0-C2B449ABA20D}" type="slidenum">
              <a:rPr lang="ko-KR" altLang="en-US" smtClean="0"/>
              <a:pPr/>
              <a:t>54</a:t>
            </a:fld>
            <a:endParaRPr lang="ko-KR" altLang="en-US"/>
          </a:p>
        </p:txBody>
      </p:sp>
    </p:spTree>
    <p:extLst>
      <p:ext uri="{BB962C8B-B14F-4D97-AF65-F5344CB8AC3E}">
        <p14:creationId xmlns:p14="http://schemas.microsoft.com/office/powerpoint/2010/main" val="18433137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4273352A-0290-493A-85F0-C2B449ABA20D}" type="slidenum">
              <a:rPr lang="ko-KR" altLang="en-US" smtClean="0"/>
              <a:pPr/>
              <a:t>63</a:t>
            </a:fld>
            <a:endParaRPr lang="ko-KR" altLang="en-US"/>
          </a:p>
        </p:txBody>
      </p:sp>
    </p:spTree>
    <p:extLst>
      <p:ext uri="{BB962C8B-B14F-4D97-AF65-F5344CB8AC3E}">
        <p14:creationId xmlns:p14="http://schemas.microsoft.com/office/powerpoint/2010/main" val="418697776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bg>
      <p:bgPr>
        <a:blipFill dpi="0" rotWithShape="1">
          <a:blip r:embed="rId2" cstate="print">
            <a:lum/>
          </a:blip>
          <a:srcRect/>
          <a:stretch>
            <a:fillRect l="-6000" r="-6000"/>
          </a:stretch>
        </a:blipFill>
        <a:effectLst/>
      </p:bgPr>
    </p:bg>
    <p:spTree>
      <p:nvGrpSpPr>
        <p:cNvPr id="1" name=""/>
        <p:cNvGrpSpPr/>
        <p:nvPr/>
      </p:nvGrpSpPr>
      <p:grpSpPr>
        <a:xfrm>
          <a:off x="0" y="0"/>
          <a:ext cx="0" cy="0"/>
          <a:chOff x="0" y="0"/>
          <a:chExt cx="0" cy="0"/>
        </a:xfrm>
      </p:grpSpPr>
      <p:sp>
        <p:nvSpPr>
          <p:cNvPr id="2" name="제목 1"/>
          <p:cNvSpPr>
            <a:spLocks noGrp="1"/>
          </p:cNvSpPr>
          <p:nvPr>
            <p:ph type="ctrTitle"/>
          </p:nvPr>
        </p:nvSpPr>
        <p:spPr>
          <a:xfrm rot="10800000" flipV="1">
            <a:off x="962526" y="2189746"/>
            <a:ext cx="7495674" cy="782053"/>
          </a:xfrm>
        </p:spPr>
        <p:txBody>
          <a:bodyPr/>
          <a:lstStyle/>
          <a:p>
            <a:r>
              <a:rPr lang="ko-KR" altLang="en-US" smtClean="0"/>
              <a:t>마스터 제목 스타일 편집</a:t>
            </a:r>
            <a:endParaRPr lang="ko-KR" altLang="en-US" dirty="0"/>
          </a:p>
        </p:txBody>
      </p:sp>
      <p:sp>
        <p:nvSpPr>
          <p:cNvPr id="3" name="부제목 2"/>
          <p:cNvSpPr>
            <a:spLocks noGrp="1"/>
          </p:cNvSpPr>
          <p:nvPr>
            <p:ph type="subTitle" idx="1"/>
          </p:nvPr>
        </p:nvSpPr>
        <p:spPr>
          <a:xfrm>
            <a:off x="1371600" y="3886201"/>
            <a:ext cx="6400800" cy="673768"/>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smtClean="0"/>
              <a:t>마스터 부제목 스타일 편집</a:t>
            </a:r>
            <a:endParaRPr lang="ko-KR"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bg>
      <p:bgPr>
        <a:blipFill dpi="0" rotWithShape="1">
          <a:blip r:embed="rId2" cstate="print">
            <a:lum/>
          </a:blip>
          <a:srcRect/>
          <a:stretch>
            <a:fillRect l="-6000" r="-6000"/>
          </a:stretch>
        </a:blipFill>
        <a:effectLst/>
      </p:bgPr>
    </p:bg>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bg>
      <p:bgPr>
        <a:blipFill dpi="0" rotWithShape="1">
          <a:blip r:embed="rId2" cstate="print">
            <a:lum/>
          </a:blip>
          <a:srcRect/>
          <a:stretch>
            <a:fillRect l="-6000" r="-6000"/>
          </a:stretch>
        </a:blipFill>
        <a:effectLst/>
      </p:bgPr>
    </p:bg>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제목, 텍스트 및 내용">
    <p:spTree>
      <p:nvGrpSpPr>
        <p:cNvPr id="1" name=""/>
        <p:cNvGrpSpPr/>
        <p:nvPr/>
      </p:nvGrpSpPr>
      <p:grpSpPr>
        <a:xfrm>
          <a:off x="0" y="0"/>
          <a:ext cx="0" cy="0"/>
          <a:chOff x="0" y="0"/>
          <a:chExt cx="0" cy="0"/>
        </a:xfrm>
      </p:grpSpPr>
      <p:sp>
        <p:nvSpPr>
          <p:cNvPr id="2" name="제목 1"/>
          <p:cNvSpPr>
            <a:spLocks noGrp="1"/>
          </p:cNvSpPr>
          <p:nvPr>
            <p:ph type="title"/>
          </p:nvPr>
        </p:nvSpPr>
        <p:spPr>
          <a:xfrm>
            <a:off x="323850" y="530225"/>
            <a:ext cx="8496300" cy="666750"/>
          </a:xfrm>
        </p:spPr>
        <p:txBody>
          <a:bodyPr/>
          <a:lstStyle/>
          <a:p>
            <a:r>
              <a:rPr lang="ko-KR" altLang="en-US" smtClean="0"/>
              <a:t>마스터 제목 스타일 편집</a:t>
            </a:r>
            <a:endParaRPr lang="ko-KR" altLang="en-US"/>
          </a:p>
        </p:txBody>
      </p:sp>
      <p:sp>
        <p:nvSpPr>
          <p:cNvPr id="3" name="텍스트 개체 틀 2"/>
          <p:cNvSpPr>
            <a:spLocks noGrp="1"/>
          </p:cNvSpPr>
          <p:nvPr>
            <p:ph type="body" sz="half" idx="1"/>
          </p:nvPr>
        </p:nvSpPr>
        <p:spPr>
          <a:xfrm>
            <a:off x="323850" y="1484313"/>
            <a:ext cx="4171950" cy="5113337"/>
          </a:xfrm>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내용 개체 틀 3"/>
          <p:cNvSpPr>
            <a:spLocks noGrp="1"/>
          </p:cNvSpPr>
          <p:nvPr>
            <p:ph sz="half" idx="2"/>
          </p:nvPr>
        </p:nvSpPr>
        <p:spPr>
          <a:xfrm>
            <a:off x="4648200" y="1484313"/>
            <a:ext cx="4171950" cy="5113337"/>
          </a:xfrm>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Rectangle 27"/>
          <p:cNvSpPr>
            <a:spLocks noGrp="1" noChangeArrowheads="1"/>
          </p:cNvSpPr>
          <p:nvPr>
            <p:ph type="dt" sz="half" idx="10"/>
          </p:nvPr>
        </p:nvSpPr>
        <p:spPr>
          <a:xfrm>
            <a:off x="685800" y="6265863"/>
            <a:ext cx="1905000" cy="457200"/>
          </a:xfrm>
          <a:prstGeom prst="rect">
            <a:avLst/>
          </a:prstGeom>
        </p:spPr>
        <p:txBody>
          <a:bodyPr/>
          <a:lstStyle>
            <a:lvl1pPr fontAlgn="auto">
              <a:spcBef>
                <a:spcPts val="0"/>
              </a:spcBef>
              <a:spcAft>
                <a:spcPts val="0"/>
              </a:spcAft>
              <a:defRPr kumimoji="0">
                <a:latin typeface="+mn-lt"/>
                <a:ea typeface="+mn-ea"/>
              </a:defRPr>
            </a:lvl1pPr>
          </a:lstStyle>
          <a:p>
            <a:pPr>
              <a:defRPr/>
            </a:pPr>
            <a:r>
              <a:rPr lang="en-US" altLang="ko-KR" smtClean="0"/>
              <a:t>I/O Multiplexing</a:t>
            </a:r>
            <a:endParaRPr lang="en-US" altLang="ko-KR"/>
          </a:p>
        </p:txBody>
      </p:sp>
      <p:sp>
        <p:nvSpPr>
          <p:cNvPr id="6" name="Rectangle 28"/>
          <p:cNvSpPr>
            <a:spLocks noGrp="1" noChangeArrowheads="1"/>
          </p:cNvSpPr>
          <p:nvPr>
            <p:ph type="ftr" sz="quarter" idx="11"/>
          </p:nvPr>
        </p:nvSpPr>
        <p:spPr>
          <a:xfrm>
            <a:off x="3094038" y="6248400"/>
            <a:ext cx="2895600" cy="457200"/>
          </a:xfrm>
          <a:prstGeom prst="rect">
            <a:avLst/>
          </a:prstGeom>
        </p:spPr>
        <p:txBody>
          <a:bodyPr/>
          <a:lstStyle>
            <a:lvl1pPr fontAlgn="auto">
              <a:spcBef>
                <a:spcPts val="0"/>
              </a:spcBef>
              <a:spcAft>
                <a:spcPts val="0"/>
              </a:spcAft>
              <a:defRPr kumimoji="0">
                <a:latin typeface="+mn-lt"/>
                <a:ea typeface="+mn-ea"/>
              </a:defRPr>
            </a:lvl1pPr>
          </a:lstStyle>
          <a:p>
            <a:pPr>
              <a:defRPr/>
            </a:pPr>
            <a:r>
              <a:rPr lang="en-US" altLang="ko-KR" smtClean="0"/>
              <a:t>© Dr. Ayman Abdel-Hamid, CS4254 Spring 2006</a:t>
            </a:r>
            <a:endParaRPr lang="en-US" altLang="ko-KR"/>
          </a:p>
        </p:txBody>
      </p:sp>
      <p:sp>
        <p:nvSpPr>
          <p:cNvPr id="7" name="Rectangle 29"/>
          <p:cNvSpPr>
            <a:spLocks noGrp="1" noChangeArrowheads="1"/>
          </p:cNvSpPr>
          <p:nvPr>
            <p:ph type="sldNum" sz="quarter" idx="12"/>
          </p:nvPr>
        </p:nvSpPr>
        <p:spPr>
          <a:xfrm>
            <a:off x="7164388" y="6678613"/>
            <a:ext cx="1944687" cy="215900"/>
          </a:xfrm>
          <a:prstGeom prst="rect">
            <a:avLst/>
          </a:prstGeom>
        </p:spPr>
        <p:txBody>
          <a:bodyPr/>
          <a:lstStyle>
            <a:lvl1pPr fontAlgn="auto">
              <a:spcBef>
                <a:spcPts val="0"/>
              </a:spcBef>
              <a:spcAft>
                <a:spcPts val="0"/>
              </a:spcAft>
              <a:defRPr kumimoji="0">
                <a:latin typeface="+mn-lt"/>
                <a:ea typeface="+mn-ea"/>
              </a:defRPr>
            </a:lvl1pPr>
          </a:lstStyle>
          <a:p>
            <a:pPr>
              <a:defRPr/>
            </a:pPr>
            <a:r>
              <a:rPr lang="en-US" altLang="ko-KR"/>
              <a:t>page </a:t>
            </a:r>
            <a:fld id="{F8A75458-A614-4560-8D8D-E4E3426CBB48}" type="slidenum">
              <a:rPr lang="en-US" altLang="ko-KR"/>
              <a:pPr>
                <a:defRPr/>
              </a:pPr>
              <a:t>‹#›</a:t>
            </a:fld>
            <a:r>
              <a:rPr lang="en-US" altLang="ko-KR"/>
              <a:t> </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1143000" y="1122363"/>
            <a:ext cx="6858000" cy="2387600"/>
          </a:xfrm>
        </p:spPr>
        <p:txBody>
          <a:bodyPr anchor="b"/>
          <a:lstStyle>
            <a:lvl1pPr algn="ctr">
              <a:defRPr sz="6000"/>
            </a:lvl1pPr>
          </a:lstStyle>
          <a:p>
            <a:r>
              <a:rPr lang="ko-KR" altLang="en-US" smtClean="0"/>
              <a:t>마스터 제목 스타일 편집</a:t>
            </a:r>
            <a:endParaRPr lang="ko-KR" altLang="en-US"/>
          </a:p>
        </p:txBody>
      </p:sp>
      <p:sp>
        <p:nvSpPr>
          <p:cNvPr id="3" name="부제목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smtClean="0"/>
              <a:t>마스터 부제목 스타일 편집</a:t>
            </a:r>
            <a:endParaRPr lang="ko-KR" altLang="en-US"/>
          </a:p>
        </p:txBody>
      </p:sp>
      <p:sp>
        <p:nvSpPr>
          <p:cNvPr id="4" name="날짜 개체 틀 3"/>
          <p:cNvSpPr>
            <a:spLocks noGrp="1"/>
          </p:cNvSpPr>
          <p:nvPr>
            <p:ph type="dt" sz="half" idx="10"/>
          </p:nvPr>
        </p:nvSpPr>
        <p:spPr/>
        <p:txBody>
          <a:bodyPr/>
          <a:lstStyle>
            <a:lvl1pPr>
              <a:defRPr/>
            </a:lvl1pPr>
          </a:lstStyle>
          <a:p>
            <a:r>
              <a:rPr lang="en-US" altLang="ko-KR" smtClean="0">
                <a:solidFill>
                  <a:srgbClr val="000000"/>
                </a:solidFill>
              </a:rPr>
              <a:t>I/O Multiplexing</a:t>
            </a:r>
            <a:endParaRPr lang="en-US" altLang="ko-KR">
              <a:solidFill>
                <a:srgbClr val="000000"/>
              </a:solidFill>
            </a:endParaRPr>
          </a:p>
        </p:txBody>
      </p:sp>
      <p:sp>
        <p:nvSpPr>
          <p:cNvPr id="5" name="바닥글 개체 틀 4"/>
          <p:cNvSpPr>
            <a:spLocks noGrp="1"/>
          </p:cNvSpPr>
          <p:nvPr>
            <p:ph type="ftr" sz="quarter" idx="11"/>
          </p:nvPr>
        </p:nvSpPr>
        <p:spPr/>
        <p:txBody>
          <a:bodyPr/>
          <a:lstStyle>
            <a:lvl1pPr>
              <a:defRPr/>
            </a:lvl1pPr>
          </a:lstStyle>
          <a:p>
            <a:r>
              <a:rPr lang="en-US" altLang="ko-KR">
                <a:solidFill>
                  <a:srgbClr val="000000"/>
                </a:solidFill>
              </a:rPr>
              <a:t>© Dr. Ayman Abdel-Hamid, CS4254 Spring 2006</a:t>
            </a:r>
          </a:p>
        </p:txBody>
      </p:sp>
      <p:sp>
        <p:nvSpPr>
          <p:cNvPr id="6" name="슬라이드 번호 개체 틀 5"/>
          <p:cNvSpPr>
            <a:spLocks noGrp="1"/>
          </p:cNvSpPr>
          <p:nvPr>
            <p:ph type="sldNum" sz="quarter" idx="12"/>
          </p:nvPr>
        </p:nvSpPr>
        <p:spPr/>
        <p:txBody>
          <a:bodyPr/>
          <a:lstStyle>
            <a:lvl1pPr>
              <a:defRPr/>
            </a:lvl1pPr>
          </a:lstStyle>
          <a:p>
            <a:fld id="{035787AE-EFE4-43FE-B9E9-2055A9B0F529}" type="slidenum">
              <a:rPr lang="en-US" altLang="ko-KR">
                <a:solidFill>
                  <a:srgbClr val="000000"/>
                </a:solidFill>
              </a:rPr>
              <a:pPr/>
              <a:t>‹#›</a:t>
            </a:fld>
            <a:endParaRPr lang="en-US" altLang="ko-KR">
              <a:solidFill>
                <a:srgbClr val="000000"/>
              </a:solidFill>
            </a:endParaRPr>
          </a:p>
        </p:txBody>
      </p:sp>
    </p:spTree>
    <p:extLst>
      <p:ext uri="{BB962C8B-B14F-4D97-AF65-F5344CB8AC3E}">
        <p14:creationId xmlns:p14="http://schemas.microsoft.com/office/powerpoint/2010/main" val="1591909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idx="1"/>
          </p:nvPr>
        </p:nvSpPr>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Tree>
    <p:extLst>
      <p:ext uri="{BB962C8B-B14F-4D97-AF65-F5344CB8AC3E}">
        <p14:creationId xmlns:p14="http://schemas.microsoft.com/office/powerpoint/2010/main" val="28742572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623888" y="1709738"/>
            <a:ext cx="7886700" cy="2852737"/>
          </a:xfrm>
        </p:spPr>
        <p:txBody>
          <a:bodyPr anchor="b"/>
          <a:lstStyle>
            <a:lvl1pPr>
              <a:defRPr sz="6000"/>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ko-KR" altLang="en-US" smtClean="0"/>
              <a:t>마스터 텍스트 스타일을 편집합니다</a:t>
            </a:r>
          </a:p>
        </p:txBody>
      </p:sp>
      <p:sp>
        <p:nvSpPr>
          <p:cNvPr id="4" name="날짜 개체 틀 3"/>
          <p:cNvSpPr>
            <a:spLocks noGrp="1"/>
          </p:cNvSpPr>
          <p:nvPr>
            <p:ph type="dt" sz="half" idx="10"/>
          </p:nvPr>
        </p:nvSpPr>
        <p:spPr/>
        <p:txBody>
          <a:bodyPr/>
          <a:lstStyle>
            <a:lvl1pPr>
              <a:defRPr/>
            </a:lvl1pPr>
          </a:lstStyle>
          <a:p>
            <a:r>
              <a:rPr lang="en-US" altLang="ko-KR" smtClean="0">
                <a:solidFill>
                  <a:srgbClr val="000000"/>
                </a:solidFill>
              </a:rPr>
              <a:t>I/O Multiplexing</a:t>
            </a:r>
            <a:endParaRPr lang="en-US" altLang="ko-KR">
              <a:solidFill>
                <a:srgbClr val="000000"/>
              </a:solidFill>
            </a:endParaRPr>
          </a:p>
        </p:txBody>
      </p:sp>
      <p:sp>
        <p:nvSpPr>
          <p:cNvPr id="5" name="바닥글 개체 틀 4"/>
          <p:cNvSpPr>
            <a:spLocks noGrp="1"/>
          </p:cNvSpPr>
          <p:nvPr>
            <p:ph type="ftr" sz="quarter" idx="11"/>
          </p:nvPr>
        </p:nvSpPr>
        <p:spPr/>
        <p:txBody>
          <a:bodyPr/>
          <a:lstStyle>
            <a:lvl1pPr>
              <a:defRPr/>
            </a:lvl1pPr>
          </a:lstStyle>
          <a:p>
            <a:r>
              <a:rPr lang="en-US" altLang="ko-KR">
                <a:solidFill>
                  <a:srgbClr val="000000"/>
                </a:solidFill>
              </a:rPr>
              <a:t>© Dr. Ayman Abdel-Hamid, CS4254 Spring 2006</a:t>
            </a:r>
          </a:p>
        </p:txBody>
      </p:sp>
      <p:sp>
        <p:nvSpPr>
          <p:cNvPr id="6" name="슬라이드 번호 개체 틀 5"/>
          <p:cNvSpPr>
            <a:spLocks noGrp="1"/>
          </p:cNvSpPr>
          <p:nvPr>
            <p:ph type="sldNum" sz="quarter" idx="12"/>
          </p:nvPr>
        </p:nvSpPr>
        <p:spPr/>
        <p:txBody>
          <a:bodyPr/>
          <a:lstStyle>
            <a:lvl1pPr>
              <a:defRPr/>
            </a:lvl1pPr>
          </a:lstStyle>
          <a:p>
            <a:fld id="{AED39CF2-EAF8-4E2D-A239-9689951A8347}" type="slidenum">
              <a:rPr lang="en-US" altLang="ko-KR">
                <a:solidFill>
                  <a:srgbClr val="000000"/>
                </a:solidFill>
              </a:rPr>
              <a:pPr/>
              <a:t>‹#›</a:t>
            </a:fld>
            <a:endParaRPr lang="en-US" altLang="ko-KR">
              <a:solidFill>
                <a:srgbClr val="000000"/>
              </a:solidFill>
            </a:endParaRPr>
          </a:p>
        </p:txBody>
      </p:sp>
    </p:spTree>
    <p:extLst>
      <p:ext uri="{BB962C8B-B14F-4D97-AF65-F5344CB8AC3E}">
        <p14:creationId xmlns:p14="http://schemas.microsoft.com/office/powerpoint/2010/main" val="8188185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sz="half" idx="1"/>
          </p:nvPr>
        </p:nvSpPr>
        <p:spPr>
          <a:xfrm>
            <a:off x="685800" y="1981200"/>
            <a:ext cx="3810000" cy="4114800"/>
          </a:xfrm>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내용 개체 틀 3"/>
          <p:cNvSpPr>
            <a:spLocks noGrp="1"/>
          </p:cNvSpPr>
          <p:nvPr>
            <p:ph sz="half" idx="2"/>
          </p:nvPr>
        </p:nvSpPr>
        <p:spPr>
          <a:xfrm>
            <a:off x="4648200" y="1981200"/>
            <a:ext cx="3810000" cy="4114800"/>
          </a:xfrm>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날짜 개체 틀 4"/>
          <p:cNvSpPr>
            <a:spLocks noGrp="1"/>
          </p:cNvSpPr>
          <p:nvPr>
            <p:ph type="dt" sz="half" idx="10"/>
          </p:nvPr>
        </p:nvSpPr>
        <p:spPr/>
        <p:txBody>
          <a:bodyPr/>
          <a:lstStyle>
            <a:lvl1pPr>
              <a:defRPr/>
            </a:lvl1pPr>
          </a:lstStyle>
          <a:p>
            <a:r>
              <a:rPr lang="en-US" altLang="ko-KR" smtClean="0">
                <a:solidFill>
                  <a:srgbClr val="000000"/>
                </a:solidFill>
              </a:rPr>
              <a:t>I/O Multiplexing</a:t>
            </a:r>
            <a:endParaRPr lang="en-US" altLang="ko-KR">
              <a:solidFill>
                <a:srgbClr val="000000"/>
              </a:solidFill>
            </a:endParaRPr>
          </a:p>
        </p:txBody>
      </p:sp>
      <p:sp>
        <p:nvSpPr>
          <p:cNvPr id="6" name="바닥글 개체 틀 5"/>
          <p:cNvSpPr>
            <a:spLocks noGrp="1"/>
          </p:cNvSpPr>
          <p:nvPr>
            <p:ph type="ftr" sz="quarter" idx="11"/>
          </p:nvPr>
        </p:nvSpPr>
        <p:spPr/>
        <p:txBody>
          <a:bodyPr/>
          <a:lstStyle>
            <a:lvl1pPr>
              <a:defRPr/>
            </a:lvl1pPr>
          </a:lstStyle>
          <a:p>
            <a:r>
              <a:rPr lang="en-US" altLang="ko-KR">
                <a:solidFill>
                  <a:srgbClr val="000000"/>
                </a:solidFill>
              </a:rPr>
              <a:t>© Dr. Ayman Abdel-Hamid, CS4254 Spring 2006</a:t>
            </a:r>
          </a:p>
        </p:txBody>
      </p:sp>
      <p:sp>
        <p:nvSpPr>
          <p:cNvPr id="7" name="슬라이드 번호 개체 틀 6"/>
          <p:cNvSpPr>
            <a:spLocks noGrp="1"/>
          </p:cNvSpPr>
          <p:nvPr>
            <p:ph type="sldNum" sz="quarter" idx="12"/>
          </p:nvPr>
        </p:nvSpPr>
        <p:spPr/>
        <p:txBody>
          <a:bodyPr/>
          <a:lstStyle>
            <a:lvl1pPr>
              <a:defRPr/>
            </a:lvl1pPr>
          </a:lstStyle>
          <a:p>
            <a:fld id="{6BF34A0E-1CCE-4B30-98A0-44F9C1EDBB4C}" type="slidenum">
              <a:rPr lang="en-US" altLang="ko-KR">
                <a:solidFill>
                  <a:srgbClr val="000000"/>
                </a:solidFill>
              </a:rPr>
              <a:pPr/>
              <a:t>‹#›</a:t>
            </a:fld>
            <a:endParaRPr lang="en-US" altLang="ko-KR">
              <a:solidFill>
                <a:srgbClr val="000000"/>
              </a:solidFill>
            </a:endParaRPr>
          </a:p>
        </p:txBody>
      </p:sp>
    </p:spTree>
    <p:extLst>
      <p:ext uri="{BB962C8B-B14F-4D97-AF65-F5344CB8AC3E}">
        <p14:creationId xmlns:p14="http://schemas.microsoft.com/office/powerpoint/2010/main" val="116519424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30238" y="365125"/>
            <a:ext cx="7886700" cy="1325563"/>
          </a:xfrm>
        </p:spPr>
        <p:txBody>
          <a:body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4" name="내용 개체 틀 3"/>
          <p:cNvSpPr>
            <a:spLocks noGrp="1"/>
          </p:cNvSpPr>
          <p:nvPr>
            <p:ph sz="half" idx="2"/>
          </p:nvPr>
        </p:nvSpPr>
        <p:spPr>
          <a:xfrm>
            <a:off x="630238" y="2505075"/>
            <a:ext cx="3868737" cy="3684588"/>
          </a:xfrm>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텍스트 개체 틀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6" name="내용 개체 틀 5"/>
          <p:cNvSpPr>
            <a:spLocks noGrp="1"/>
          </p:cNvSpPr>
          <p:nvPr>
            <p:ph sz="quarter" idx="4"/>
          </p:nvPr>
        </p:nvSpPr>
        <p:spPr>
          <a:xfrm>
            <a:off x="4629150" y="2505075"/>
            <a:ext cx="3887788" cy="3684588"/>
          </a:xfrm>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7" name="날짜 개체 틀 6"/>
          <p:cNvSpPr>
            <a:spLocks noGrp="1"/>
          </p:cNvSpPr>
          <p:nvPr>
            <p:ph type="dt" sz="half" idx="10"/>
          </p:nvPr>
        </p:nvSpPr>
        <p:spPr/>
        <p:txBody>
          <a:bodyPr/>
          <a:lstStyle>
            <a:lvl1pPr>
              <a:defRPr/>
            </a:lvl1pPr>
          </a:lstStyle>
          <a:p>
            <a:r>
              <a:rPr lang="en-US" altLang="ko-KR" smtClean="0">
                <a:solidFill>
                  <a:srgbClr val="000000"/>
                </a:solidFill>
              </a:rPr>
              <a:t>I/O Multiplexing</a:t>
            </a:r>
            <a:endParaRPr lang="en-US" altLang="ko-KR">
              <a:solidFill>
                <a:srgbClr val="000000"/>
              </a:solidFill>
            </a:endParaRPr>
          </a:p>
        </p:txBody>
      </p:sp>
      <p:sp>
        <p:nvSpPr>
          <p:cNvPr id="8" name="바닥글 개체 틀 7"/>
          <p:cNvSpPr>
            <a:spLocks noGrp="1"/>
          </p:cNvSpPr>
          <p:nvPr>
            <p:ph type="ftr" sz="quarter" idx="11"/>
          </p:nvPr>
        </p:nvSpPr>
        <p:spPr/>
        <p:txBody>
          <a:bodyPr/>
          <a:lstStyle>
            <a:lvl1pPr>
              <a:defRPr/>
            </a:lvl1pPr>
          </a:lstStyle>
          <a:p>
            <a:r>
              <a:rPr lang="en-US" altLang="ko-KR">
                <a:solidFill>
                  <a:srgbClr val="000000"/>
                </a:solidFill>
              </a:rPr>
              <a:t>© Dr. Ayman Abdel-Hamid, CS4254 Spring 2006</a:t>
            </a:r>
          </a:p>
        </p:txBody>
      </p:sp>
      <p:sp>
        <p:nvSpPr>
          <p:cNvPr id="9" name="슬라이드 번호 개체 틀 8"/>
          <p:cNvSpPr>
            <a:spLocks noGrp="1"/>
          </p:cNvSpPr>
          <p:nvPr>
            <p:ph type="sldNum" sz="quarter" idx="12"/>
          </p:nvPr>
        </p:nvSpPr>
        <p:spPr/>
        <p:txBody>
          <a:bodyPr/>
          <a:lstStyle>
            <a:lvl1pPr>
              <a:defRPr/>
            </a:lvl1pPr>
          </a:lstStyle>
          <a:p>
            <a:fld id="{0FF39CBF-2A6A-4100-A591-4A3DE3C8208B}" type="slidenum">
              <a:rPr lang="en-US" altLang="ko-KR">
                <a:solidFill>
                  <a:srgbClr val="000000"/>
                </a:solidFill>
              </a:rPr>
              <a:pPr/>
              <a:t>‹#›</a:t>
            </a:fld>
            <a:endParaRPr lang="en-US" altLang="ko-KR">
              <a:solidFill>
                <a:srgbClr val="000000"/>
              </a:solidFill>
            </a:endParaRPr>
          </a:p>
        </p:txBody>
      </p:sp>
    </p:spTree>
    <p:extLst>
      <p:ext uri="{BB962C8B-B14F-4D97-AF65-F5344CB8AC3E}">
        <p14:creationId xmlns:p14="http://schemas.microsoft.com/office/powerpoint/2010/main" val="387476158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날짜 개체 틀 2"/>
          <p:cNvSpPr>
            <a:spLocks noGrp="1"/>
          </p:cNvSpPr>
          <p:nvPr>
            <p:ph type="dt" sz="half" idx="10"/>
          </p:nvPr>
        </p:nvSpPr>
        <p:spPr/>
        <p:txBody>
          <a:bodyPr/>
          <a:lstStyle>
            <a:lvl1pPr>
              <a:defRPr/>
            </a:lvl1pPr>
          </a:lstStyle>
          <a:p>
            <a:r>
              <a:rPr lang="en-US" altLang="ko-KR" smtClean="0">
                <a:solidFill>
                  <a:srgbClr val="000000"/>
                </a:solidFill>
              </a:rPr>
              <a:t>I/O Multiplexing</a:t>
            </a:r>
            <a:endParaRPr lang="en-US" altLang="ko-KR">
              <a:solidFill>
                <a:srgbClr val="000000"/>
              </a:solidFill>
            </a:endParaRPr>
          </a:p>
        </p:txBody>
      </p:sp>
      <p:sp>
        <p:nvSpPr>
          <p:cNvPr id="4" name="바닥글 개체 틀 3"/>
          <p:cNvSpPr>
            <a:spLocks noGrp="1"/>
          </p:cNvSpPr>
          <p:nvPr>
            <p:ph type="ftr" sz="quarter" idx="11"/>
          </p:nvPr>
        </p:nvSpPr>
        <p:spPr/>
        <p:txBody>
          <a:bodyPr/>
          <a:lstStyle>
            <a:lvl1pPr>
              <a:defRPr/>
            </a:lvl1pPr>
          </a:lstStyle>
          <a:p>
            <a:r>
              <a:rPr lang="en-US" altLang="ko-KR">
                <a:solidFill>
                  <a:srgbClr val="000000"/>
                </a:solidFill>
              </a:rPr>
              <a:t>© Dr. Ayman Abdel-Hamid, CS4254 Spring 2006</a:t>
            </a:r>
          </a:p>
        </p:txBody>
      </p:sp>
      <p:sp>
        <p:nvSpPr>
          <p:cNvPr id="5" name="슬라이드 번호 개체 틀 4"/>
          <p:cNvSpPr>
            <a:spLocks noGrp="1"/>
          </p:cNvSpPr>
          <p:nvPr>
            <p:ph type="sldNum" sz="quarter" idx="12"/>
          </p:nvPr>
        </p:nvSpPr>
        <p:spPr/>
        <p:txBody>
          <a:bodyPr/>
          <a:lstStyle>
            <a:lvl1pPr>
              <a:defRPr/>
            </a:lvl1pPr>
          </a:lstStyle>
          <a:p>
            <a:fld id="{626C1836-0A85-49E7-84CB-0D6C110A6F33}" type="slidenum">
              <a:rPr lang="en-US" altLang="ko-KR">
                <a:solidFill>
                  <a:srgbClr val="000000"/>
                </a:solidFill>
              </a:rPr>
              <a:pPr/>
              <a:t>‹#›</a:t>
            </a:fld>
            <a:endParaRPr lang="en-US" altLang="ko-KR">
              <a:solidFill>
                <a:srgbClr val="000000"/>
              </a:solidFill>
            </a:endParaRPr>
          </a:p>
        </p:txBody>
      </p:sp>
    </p:spTree>
    <p:extLst>
      <p:ext uri="{BB962C8B-B14F-4D97-AF65-F5344CB8AC3E}">
        <p14:creationId xmlns:p14="http://schemas.microsoft.com/office/powerpoint/2010/main" val="138258878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r>
              <a:rPr lang="en-US" altLang="ko-KR" smtClean="0">
                <a:solidFill>
                  <a:srgbClr val="000000"/>
                </a:solidFill>
              </a:rPr>
              <a:t>I/O Multiplexing</a:t>
            </a:r>
            <a:endParaRPr lang="en-US" altLang="ko-KR">
              <a:solidFill>
                <a:srgbClr val="000000"/>
              </a:solidFill>
            </a:endParaRPr>
          </a:p>
        </p:txBody>
      </p:sp>
      <p:sp>
        <p:nvSpPr>
          <p:cNvPr id="3" name="바닥글 개체 틀 2"/>
          <p:cNvSpPr>
            <a:spLocks noGrp="1"/>
          </p:cNvSpPr>
          <p:nvPr>
            <p:ph type="ftr" sz="quarter" idx="11"/>
          </p:nvPr>
        </p:nvSpPr>
        <p:spPr/>
        <p:txBody>
          <a:bodyPr/>
          <a:lstStyle>
            <a:lvl1pPr>
              <a:defRPr/>
            </a:lvl1pPr>
          </a:lstStyle>
          <a:p>
            <a:r>
              <a:rPr lang="en-US" altLang="ko-KR">
                <a:solidFill>
                  <a:srgbClr val="000000"/>
                </a:solidFill>
              </a:rPr>
              <a:t>© Dr. Ayman Abdel-Hamid, CS4254 Spring 2006</a:t>
            </a:r>
          </a:p>
        </p:txBody>
      </p:sp>
      <p:sp>
        <p:nvSpPr>
          <p:cNvPr id="4" name="슬라이드 번호 개체 틀 3"/>
          <p:cNvSpPr>
            <a:spLocks noGrp="1"/>
          </p:cNvSpPr>
          <p:nvPr>
            <p:ph type="sldNum" sz="quarter" idx="12"/>
          </p:nvPr>
        </p:nvSpPr>
        <p:spPr/>
        <p:txBody>
          <a:bodyPr/>
          <a:lstStyle>
            <a:lvl1pPr>
              <a:defRPr/>
            </a:lvl1pPr>
          </a:lstStyle>
          <a:p>
            <a:fld id="{89E5FF77-5117-40A9-8C07-152B6AF96412}" type="slidenum">
              <a:rPr lang="en-US" altLang="ko-KR">
                <a:solidFill>
                  <a:srgbClr val="000000"/>
                </a:solidFill>
              </a:rPr>
              <a:pPr/>
              <a:t>‹#›</a:t>
            </a:fld>
            <a:endParaRPr lang="en-US" altLang="ko-KR">
              <a:solidFill>
                <a:srgbClr val="000000"/>
              </a:solidFill>
            </a:endParaRPr>
          </a:p>
        </p:txBody>
      </p:sp>
    </p:spTree>
    <p:extLst>
      <p:ext uri="{BB962C8B-B14F-4D97-AF65-F5344CB8AC3E}">
        <p14:creationId xmlns:p14="http://schemas.microsoft.com/office/powerpoint/2010/main" val="3833413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bg>
      <p:bgPr>
        <a:blipFill dpi="0" rotWithShape="1">
          <a:blip r:embed="rId2" cstate="print">
            <a:lum/>
          </a:blip>
          <a:srcRect/>
          <a:stretch>
            <a:fillRect l="-6000" r="-6000"/>
          </a:stretch>
        </a:blipFill>
        <a:effectLst/>
      </p:bgPr>
    </p:bg>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lgn="l">
              <a:defRPr b="1"/>
            </a:lvl1pPr>
          </a:lstStyle>
          <a:p>
            <a:r>
              <a:rPr lang="ko-KR" altLang="en-US" dirty="0" smtClean="0"/>
              <a:t>마스터 제목 스타일 편집</a:t>
            </a:r>
            <a:endParaRPr lang="ko-KR" altLang="en-US" dirty="0"/>
          </a:p>
        </p:txBody>
      </p:sp>
      <p:sp>
        <p:nvSpPr>
          <p:cNvPr id="3" name="내용 개체 틀 2"/>
          <p:cNvSpPr>
            <a:spLocks noGrp="1"/>
          </p:cNvSpPr>
          <p:nvPr>
            <p:ph idx="1"/>
          </p:nvPr>
        </p:nvSpPr>
        <p:spPr/>
        <p:txBody>
          <a:bodyPr/>
          <a:lstStyle>
            <a:lvl1pPr>
              <a:defRPr sz="2000"/>
            </a:lvl1pPr>
            <a:lvl2pPr>
              <a:defRPr sz="1600"/>
            </a:lvl2pPr>
            <a:lvl3pPr>
              <a:defRPr sz="1200"/>
            </a:lvl3pPr>
          </a:lstStyle>
          <a:p>
            <a:pPr lvl="0"/>
            <a:r>
              <a:rPr lang="ko-KR" altLang="en-US" dirty="0" smtClean="0"/>
              <a:t>마스터 텍스트 스타일을 편집합니다</a:t>
            </a:r>
          </a:p>
          <a:p>
            <a:pPr lvl="1"/>
            <a:r>
              <a:rPr lang="ko-KR" altLang="en-US" dirty="0" smtClean="0"/>
              <a:t>둘째 수준</a:t>
            </a:r>
          </a:p>
          <a:p>
            <a:pPr lvl="2"/>
            <a:r>
              <a:rPr lang="ko-KR" altLang="en-US" dirty="0" smtClean="0"/>
              <a:t>셋째 수준</a:t>
            </a:r>
          </a:p>
          <a:p>
            <a:pPr lvl="3"/>
            <a:r>
              <a:rPr lang="ko-KR" altLang="en-US" dirty="0" smtClean="0"/>
              <a:t>넷째 수준</a:t>
            </a:r>
          </a:p>
          <a:p>
            <a:pPr lvl="4"/>
            <a:r>
              <a:rPr lang="ko-KR" altLang="en-US" dirty="0" smtClean="0"/>
              <a:t>다섯째 수준</a:t>
            </a:r>
            <a:endParaRPr lang="ko-KR" alt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30238" y="457200"/>
            <a:ext cx="2949575" cy="1600200"/>
          </a:xfrm>
        </p:spPr>
        <p:txBody>
          <a:bodyPr anchor="b"/>
          <a:lstStyle>
            <a:lvl1pPr>
              <a:defRPr sz="3200"/>
            </a:lvl1pPr>
          </a:lstStyle>
          <a:p>
            <a:r>
              <a:rPr lang="ko-KR" altLang="en-US" smtClean="0"/>
              <a:t>마스터 제목 스타일 편집</a:t>
            </a:r>
            <a:endParaRPr lang="ko-KR" altLang="en-US"/>
          </a:p>
        </p:txBody>
      </p:sp>
      <p:sp>
        <p:nvSpPr>
          <p:cNvPr id="3" name="내용 개체 틀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텍스트 개체 틀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smtClean="0"/>
              <a:t>마스터 텍스트 스타일을 편집합니다</a:t>
            </a:r>
          </a:p>
        </p:txBody>
      </p:sp>
      <p:sp>
        <p:nvSpPr>
          <p:cNvPr id="5" name="날짜 개체 틀 4"/>
          <p:cNvSpPr>
            <a:spLocks noGrp="1"/>
          </p:cNvSpPr>
          <p:nvPr>
            <p:ph type="dt" sz="half" idx="10"/>
          </p:nvPr>
        </p:nvSpPr>
        <p:spPr/>
        <p:txBody>
          <a:bodyPr/>
          <a:lstStyle>
            <a:lvl1pPr>
              <a:defRPr/>
            </a:lvl1pPr>
          </a:lstStyle>
          <a:p>
            <a:r>
              <a:rPr lang="en-US" altLang="ko-KR" smtClean="0">
                <a:solidFill>
                  <a:srgbClr val="000000"/>
                </a:solidFill>
              </a:rPr>
              <a:t>I/O Multiplexing</a:t>
            </a:r>
            <a:endParaRPr lang="en-US" altLang="ko-KR">
              <a:solidFill>
                <a:srgbClr val="000000"/>
              </a:solidFill>
            </a:endParaRPr>
          </a:p>
        </p:txBody>
      </p:sp>
      <p:sp>
        <p:nvSpPr>
          <p:cNvPr id="6" name="바닥글 개체 틀 5"/>
          <p:cNvSpPr>
            <a:spLocks noGrp="1"/>
          </p:cNvSpPr>
          <p:nvPr>
            <p:ph type="ftr" sz="quarter" idx="11"/>
          </p:nvPr>
        </p:nvSpPr>
        <p:spPr/>
        <p:txBody>
          <a:bodyPr/>
          <a:lstStyle>
            <a:lvl1pPr>
              <a:defRPr/>
            </a:lvl1pPr>
          </a:lstStyle>
          <a:p>
            <a:r>
              <a:rPr lang="en-US" altLang="ko-KR">
                <a:solidFill>
                  <a:srgbClr val="000000"/>
                </a:solidFill>
              </a:rPr>
              <a:t>© Dr. Ayman Abdel-Hamid, CS4254 Spring 2006</a:t>
            </a:r>
          </a:p>
        </p:txBody>
      </p:sp>
      <p:sp>
        <p:nvSpPr>
          <p:cNvPr id="7" name="슬라이드 번호 개체 틀 6"/>
          <p:cNvSpPr>
            <a:spLocks noGrp="1"/>
          </p:cNvSpPr>
          <p:nvPr>
            <p:ph type="sldNum" sz="quarter" idx="12"/>
          </p:nvPr>
        </p:nvSpPr>
        <p:spPr/>
        <p:txBody>
          <a:bodyPr/>
          <a:lstStyle>
            <a:lvl1pPr>
              <a:defRPr/>
            </a:lvl1pPr>
          </a:lstStyle>
          <a:p>
            <a:fld id="{C19DACB2-8182-46A2-8B48-A4F0BFECE1C1}" type="slidenum">
              <a:rPr lang="en-US" altLang="ko-KR">
                <a:solidFill>
                  <a:srgbClr val="000000"/>
                </a:solidFill>
              </a:rPr>
              <a:pPr/>
              <a:t>‹#›</a:t>
            </a:fld>
            <a:endParaRPr lang="en-US" altLang="ko-KR">
              <a:solidFill>
                <a:srgbClr val="000000"/>
              </a:solidFill>
            </a:endParaRPr>
          </a:p>
        </p:txBody>
      </p:sp>
    </p:spTree>
    <p:extLst>
      <p:ext uri="{BB962C8B-B14F-4D97-AF65-F5344CB8AC3E}">
        <p14:creationId xmlns:p14="http://schemas.microsoft.com/office/powerpoint/2010/main" val="369441624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630238" y="457200"/>
            <a:ext cx="2949575" cy="1600200"/>
          </a:xfrm>
        </p:spPr>
        <p:txBody>
          <a:bodyPr anchor="b"/>
          <a:lstStyle>
            <a:lvl1pPr>
              <a:defRPr sz="3200"/>
            </a:lvl1pPr>
          </a:lstStyle>
          <a:p>
            <a:r>
              <a:rPr lang="ko-KR" altLang="en-US" smtClean="0"/>
              <a:t>마스터 제목 스타일 편집</a:t>
            </a:r>
            <a:endParaRPr lang="ko-KR" altLang="en-US"/>
          </a:p>
        </p:txBody>
      </p:sp>
      <p:sp>
        <p:nvSpPr>
          <p:cNvPr id="3" name="그림 개체 틀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smtClean="0"/>
              <a:t>마스터 텍스트 스타일을 편집합니다</a:t>
            </a:r>
          </a:p>
        </p:txBody>
      </p:sp>
      <p:sp>
        <p:nvSpPr>
          <p:cNvPr id="5" name="날짜 개체 틀 4"/>
          <p:cNvSpPr>
            <a:spLocks noGrp="1"/>
          </p:cNvSpPr>
          <p:nvPr>
            <p:ph type="dt" sz="half" idx="10"/>
          </p:nvPr>
        </p:nvSpPr>
        <p:spPr/>
        <p:txBody>
          <a:bodyPr/>
          <a:lstStyle>
            <a:lvl1pPr>
              <a:defRPr/>
            </a:lvl1pPr>
          </a:lstStyle>
          <a:p>
            <a:r>
              <a:rPr lang="en-US" altLang="ko-KR" smtClean="0">
                <a:solidFill>
                  <a:srgbClr val="000000"/>
                </a:solidFill>
              </a:rPr>
              <a:t>I/O Multiplexing</a:t>
            </a:r>
            <a:endParaRPr lang="en-US" altLang="ko-KR">
              <a:solidFill>
                <a:srgbClr val="000000"/>
              </a:solidFill>
            </a:endParaRPr>
          </a:p>
        </p:txBody>
      </p:sp>
      <p:sp>
        <p:nvSpPr>
          <p:cNvPr id="6" name="바닥글 개체 틀 5"/>
          <p:cNvSpPr>
            <a:spLocks noGrp="1"/>
          </p:cNvSpPr>
          <p:nvPr>
            <p:ph type="ftr" sz="quarter" idx="11"/>
          </p:nvPr>
        </p:nvSpPr>
        <p:spPr/>
        <p:txBody>
          <a:bodyPr/>
          <a:lstStyle>
            <a:lvl1pPr>
              <a:defRPr/>
            </a:lvl1pPr>
          </a:lstStyle>
          <a:p>
            <a:r>
              <a:rPr lang="en-US" altLang="ko-KR">
                <a:solidFill>
                  <a:srgbClr val="000000"/>
                </a:solidFill>
              </a:rPr>
              <a:t>© Dr. Ayman Abdel-Hamid, CS4254 Spring 2006</a:t>
            </a:r>
          </a:p>
        </p:txBody>
      </p:sp>
      <p:sp>
        <p:nvSpPr>
          <p:cNvPr id="7" name="슬라이드 번호 개체 틀 6"/>
          <p:cNvSpPr>
            <a:spLocks noGrp="1"/>
          </p:cNvSpPr>
          <p:nvPr>
            <p:ph type="sldNum" sz="quarter" idx="12"/>
          </p:nvPr>
        </p:nvSpPr>
        <p:spPr/>
        <p:txBody>
          <a:bodyPr/>
          <a:lstStyle>
            <a:lvl1pPr>
              <a:defRPr/>
            </a:lvl1pPr>
          </a:lstStyle>
          <a:p>
            <a:fld id="{94D66375-CACA-4C1E-80A9-AFF5536BA9BF}" type="slidenum">
              <a:rPr lang="en-US" altLang="ko-KR">
                <a:solidFill>
                  <a:srgbClr val="000000"/>
                </a:solidFill>
              </a:rPr>
              <a:pPr/>
              <a:t>‹#›</a:t>
            </a:fld>
            <a:endParaRPr lang="en-US" altLang="ko-KR">
              <a:solidFill>
                <a:srgbClr val="000000"/>
              </a:solidFill>
            </a:endParaRPr>
          </a:p>
        </p:txBody>
      </p:sp>
    </p:spTree>
    <p:extLst>
      <p:ext uri="{BB962C8B-B14F-4D97-AF65-F5344CB8AC3E}">
        <p14:creationId xmlns:p14="http://schemas.microsoft.com/office/powerpoint/2010/main" val="4821287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lvl1pPr>
              <a:defRPr/>
            </a:lvl1pPr>
          </a:lstStyle>
          <a:p>
            <a:r>
              <a:rPr lang="en-US" altLang="ko-KR" smtClean="0">
                <a:solidFill>
                  <a:srgbClr val="000000"/>
                </a:solidFill>
              </a:rPr>
              <a:t>I/O Multiplexing</a:t>
            </a:r>
            <a:endParaRPr lang="en-US" altLang="ko-KR">
              <a:solidFill>
                <a:srgbClr val="000000"/>
              </a:solidFill>
            </a:endParaRPr>
          </a:p>
        </p:txBody>
      </p:sp>
      <p:sp>
        <p:nvSpPr>
          <p:cNvPr id="5" name="바닥글 개체 틀 4"/>
          <p:cNvSpPr>
            <a:spLocks noGrp="1"/>
          </p:cNvSpPr>
          <p:nvPr>
            <p:ph type="ftr" sz="quarter" idx="11"/>
          </p:nvPr>
        </p:nvSpPr>
        <p:spPr/>
        <p:txBody>
          <a:bodyPr/>
          <a:lstStyle>
            <a:lvl1pPr>
              <a:defRPr/>
            </a:lvl1pPr>
          </a:lstStyle>
          <a:p>
            <a:r>
              <a:rPr lang="en-US" altLang="ko-KR">
                <a:solidFill>
                  <a:srgbClr val="000000"/>
                </a:solidFill>
              </a:rPr>
              <a:t>© Dr. Ayman Abdel-Hamid, CS4254 Spring 2006</a:t>
            </a:r>
          </a:p>
        </p:txBody>
      </p:sp>
      <p:sp>
        <p:nvSpPr>
          <p:cNvPr id="6" name="슬라이드 번호 개체 틀 5"/>
          <p:cNvSpPr>
            <a:spLocks noGrp="1"/>
          </p:cNvSpPr>
          <p:nvPr>
            <p:ph type="sldNum" sz="quarter" idx="12"/>
          </p:nvPr>
        </p:nvSpPr>
        <p:spPr/>
        <p:txBody>
          <a:bodyPr/>
          <a:lstStyle>
            <a:lvl1pPr>
              <a:defRPr/>
            </a:lvl1pPr>
          </a:lstStyle>
          <a:p>
            <a:fld id="{3A2EBB05-ABF7-4768-BECB-24C38EBE2A15}" type="slidenum">
              <a:rPr lang="en-US" altLang="ko-KR">
                <a:solidFill>
                  <a:srgbClr val="000000"/>
                </a:solidFill>
              </a:rPr>
              <a:pPr/>
              <a:t>‹#›</a:t>
            </a:fld>
            <a:endParaRPr lang="en-US" altLang="ko-KR">
              <a:solidFill>
                <a:srgbClr val="000000"/>
              </a:solidFill>
            </a:endParaRPr>
          </a:p>
        </p:txBody>
      </p:sp>
    </p:spTree>
    <p:extLst>
      <p:ext uri="{BB962C8B-B14F-4D97-AF65-F5344CB8AC3E}">
        <p14:creationId xmlns:p14="http://schemas.microsoft.com/office/powerpoint/2010/main" val="330447810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515100" y="609600"/>
            <a:ext cx="1943100" cy="5486400"/>
          </a:xfrm>
        </p:spPr>
        <p:txBody>
          <a:bodyPr vert="eaVert"/>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a:xfrm>
            <a:off x="685800" y="609600"/>
            <a:ext cx="5676900" cy="5486400"/>
          </a:xfrm>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lvl1pPr>
              <a:defRPr/>
            </a:lvl1pPr>
          </a:lstStyle>
          <a:p>
            <a:r>
              <a:rPr lang="en-US" altLang="ko-KR" smtClean="0">
                <a:solidFill>
                  <a:srgbClr val="000000"/>
                </a:solidFill>
              </a:rPr>
              <a:t>I/O Multiplexing</a:t>
            </a:r>
            <a:endParaRPr lang="en-US" altLang="ko-KR">
              <a:solidFill>
                <a:srgbClr val="000000"/>
              </a:solidFill>
            </a:endParaRPr>
          </a:p>
        </p:txBody>
      </p:sp>
      <p:sp>
        <p:nvSpPr>
          <p:cNvPr id="5" name="바닥글 개체 틀 4"/>
          <p:cNvSpPr>
            <a:spLocks noGrp="1"/>
          </p:cNvSpPr>
          <p:nvPr>
            <p:ph type="ftr" sz="quarter" idx="11"/>
          </p:nvPr>
        </p:nvSpPr>
        <p:spPr/>
        <p:txBody>
          <a:bodyPr/>
          <a:lstStyle>
            <a:lvl1pPr>
              <a:defRPr/>
            </a:lvl1pPr>
          </a:lstStyle>
          <a:p>
            <a:r>
              <a:rPr lang="en-US" altLang="ko-KR">
                <a:solidFill>
                  <a:srgbClr val="000000"/>
                </a:solidFill>
              </a:rPr>
              <a:t>© Dr. Ayman Abdel-Hamid, CS4254 Spring 2006</a:t>
            </a:r>
          </a:p>
        </p:txBody>
      </p:sp>
      <p:sp>
        <p:nvSpPr>
          <p:cNvPr id="6" name="슬라이드 번호 개체 틀 5"/>
          <p:cNvSpPr>
            <a:spLocks noGrp="1"/>
          </p:cNvSpPr>
          <p:nvPr>
            <p:ph type="sldNum" sz="quarter" idx="12"/>
          </p:nvPr>
        </p:nvSpPr>
        <p:spPr/>
        <p:txBody>
          <a:bodyPr/>
          <a:lstStyle>
            <a:lvl1pPr>
              <a:defRPr/>
            </a:lvl1pPr>
          </a:lstStyle>
          <a:p>
            <a:fld id="{07E93F8F-DF29-466F-85DF-EF3F1CFD6A95}" type="slidenum">
              <a:rPr lang="en-US" altLang="ko-KR">
                <a:solidFill>
                  <a:srgbClr val="000000"/>
                </a:solidFill>
              </a:rPr>
              <a:pPr/>
              <a:t>‹#›</a:t>
            </a:fld>
            <a:endParaRPr lang="en-US" altLang="ko-KR">
              <a:solidFill>
                <a:srgbClr val="000000"/>
              </a:solidFill>
            </a:endParaRPr>
          </a:p>
        </p:txBody>
      </p:sp>
    </p:spTree>
    <p:extLst>
      <p:ext uri="{BB962C8B-B14F-4D97-AF65-F5344CB8AC3E}">
        <p14:creationId xmlns:p14="http://schemas.microsoft.com/office/powerpoint/2010/main" val="32497019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bg>
      <p:bgPr>
        <a:blipFill dpi="0" rotWithShape="1">
          <a:blip r:embed="rId2" cstate="print">
            <a:lum/>
          </a:blip>
          <a:srcRect/>
          <a:stretch>
            <a:fillRect l="-6000" r="-6000"/>
          </a:stretch>
        </a:blipFill>
        <a:effectLst/>
      </p:bgPr>
    </p:bg>
    <p:spTree>
      <p:nvGrpSpPr>
        <p:cNvPr id="1" name=""/>
        <p:cNvGrpSpPr/>
        <p:nvPr/>
      </p:nvGrpSpPr>
      <p:grpSpPr>
        <a:xfrm>
          <a:off x="0" y="0"/>
          <a:ext cx="0" cy="0"/>
          <a:chOff x="0" y="0"/>
          <a:chExt cx="0" cy="0"/>
        </a:xfrm>
      </p:grpSpPr>
      <p:sp>
        <p:nvSpPr>
          <p:cNvPr id="2" name="제목 1"/>
          <p:cNvSpPr>
            <a:spLocks noGrp="1"/>
          </p:cNvSpPr>
          <p:nvPr>
            <p:ph type="title"/>
          </p:nvPr>
        </p:nvSpPr>
        <p:spPr>
          <a:xfrm>
            <a:off x="722313" y="4656221"/>
            <a:ext cx="7772400" cy="1112754"/>
          </a:xfrm>
        </p:spPr>
        <p:txBody>
          <a:bodyPr anchor="t"/>
          <a:lstStyle>
            <a:lvl1pPr algn="l">
              <a:defRPr sz="4000" b="1" cap="all"/>
            </a:lvl1pPr>
          </a:lstStyle>
          <a:p>
            <a:r>
              <a:rPr lang="ko-KR" altLang="en-US" smtClean="0"/>
              <a:t>마스터 제목 스타일 편집</a:t>
            </a:r>
            <a:endParaRPr lang="ko-KR" altLang="en-US" dirty="0"/>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smtClean="0"/>
              <a:t>마스터 텍스트 스타일을 편집합니다</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bg>
      <p:bgPr>
        <a:blipFill dpi="0" rotWithShape="1">
          <a:blip r:embed="rId2" cstate="print">
            <a:lum/>
          </a:blip>
          <a:srcRect/>
          <a:stretch>
            <a:fillRect l="-6000" r="-6000"/>
          </a:stretch>
        </a:blipFill>
        <a:effectLst/>
      </p:bgPr>
    </p:bg>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bg>
      <p:bgPr>
        <a:blipFill dpi="0" rotWithShape="1">
          <a:blip r:embed="rId2" cstate="print">
            <a:lum/>
          </a:blip>
          <a:srcRect/>
          <a:stretch>
            <a:fillRect l="-6000" r="-6000"/>
          </a:stretch>
        </a:blipFill>
        <a:effectLst/>
      </p:bgPr>
    </p:bg>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bg>
      <p:bgPr>
        <a:blipFill dpi="0" rotWithShape="1">
          <a:blip r:embed="rId2" cstate="print">
            <a:lum/>
          </a:blip>
          <a:srcRect/>
          <a:stretch>
            <a:fillRect l="-6000" r="-6000"/>
          </a:stretch>
        </a:blipFill>
        <a:effectLst/>
      </p:bgPr>
    </p:bg>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bg>
      <p:bgPr>
        <a:blipFill dpi="0" rotWithShape="1">
          <a:blip r:embed="rId2" cstate="print">
            <a:lum/>
          </a:blip>
          <a:srcRect/>
          <a:stretch>
            <a:fillRect l="-6000" r="-6000"/>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bg>
      <p:bgPr>
        <a:blipFill dpi="0" rotWithShape="1">
          <a:blip r:embed="rId2" cstate="print">
            <a:lum/>
          </a:blip>
          <a:srcRect/>
          <a:stretch>
            <a:fillRect l="-6000" r="-6000"/>
          </a:stretch>
        </a:blipFill>
        <a:effectLst/>
      </p:bgPr>
    </p:bg>
    <p:spTree>
      <p:nvGrpSpPr>
        <p:cNvPr id="1" name=""/>
        <p:cNvGrpSpPr/>
        <p:nvPr/>
      </p:nvGrpSpPr>
      <p:grpSpPr>
        <a:xfrm>
          <a:off x="0" y="0"/>
          <a:ext cx="0" cy="0"/>
          <a:chOff x="0" y="0"/>
          <a:ch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smtClean="0"/>
              <a:t>마스터 제목 스타일 편집</a:t>
            </a:r>
            <a:endParaRPr lang="ko-KR" altLang="en-US"/>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smtClean="0"/>
              <a:t>마스터 텍스트 스타일을 편집합니다</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bg>
      <p:bgPr>
        <a:blipFill dpi="0" rotWithShape="1">
          <a:blip r:embed="rId2" cstate="print">
            <a:lum/>
          </a:blip>
          <a:srcRect/>
          <a:stretch>
            <a:fillRect l="-6000" r="-6000"/>
          </a:stretch>
        </a:blipFill>
        <a:effectLst/>
      </p:bgPr>
    </p:bg>
    <p:spTree>
      <p:nvGrpSpPr>
        <p:cNvPr id="1" name=""/>
        <p:cNvGrpSpPr/>
        <p:nvPr/>
      </p:nvGrpSpPr>
      <p:grpSpPr>
        <a:xfrm>
          <a:off x="0" y="0"/>
          <a:ext cx="0" cy="0"/>
          <a:chOff x="0" y="0"/>
          <a:ch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smtClean="0"/>
              <a:t>마스터 제목 스타일 편집</a:t>
            </a:r>
            <a:endParaRPr lang="ko-KR" altLang="en-US"/>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ko-KR" altLang="en-US" smtClean="0"/>
              <a:t>그림을 추가하려면 아이콘을 클릭하십시오</a:t>
            </a:r>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smtClean="0"/>
              <a:t>마스터 텍스트 스타일을 편집합니다</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cstate="print">
            <a:lum/>
          </a:blip>
          <a:srcRect/>
          <a:stretch>
            <a:fillRect l="-6000" r="-6000"/>
          </a:stretch>
        </a:blipFill>
        <a:effectLst/>
      </p:bgPr>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457200" y="274637"/>
            <a:ext cx="8229600" cy="988679"/>
          </a:xfrm>
          <a:prstGeom prst="rect">
            <a:avLst/>
          </a:prstGeom>
        </p:spPr>
        <p:txBody>
          <a:bodyPr vert="horz" lIns="91440" tIns="45720" rIns="91440" bIns="45720" rtlCol="0" anchor="ctr">
            <a:normAutofit/>
          </a:bodyPr>
          <a:lstStyle/>
          <a:p>
            <a:r>
              <a:rPr lang="ko-KR" altLang="en-US" dirty="0" smtClean="0"/>
              <a:t>마스터 제목 스타일 편집</a:t>
            </a:r>
            <a:endParaRPr lang="ko-KR" altLang="en-US" dirty="0"/>
          </a:p>
        </p:txBody>
      </p:sp>
      <p:sp>
        <p:nvSpPr>
          <p:cNvPr id="3" name="텍스트 개체 틀 2"/>
          <p:cNvSpPr>
            <a:spLocks noGrp="1"/>
          </p:cNvSpPr>
          <p:nvPr>
            <p:ph type="body" idx="1"/>
          </p:nvPr>
        </p:nvSpPr>
        <p:spPr>
          <a:xfrm>
            <a:off x="457200" y="1628775"/>
            <a:ext cx="8229600" cy="4497389"/>
          </a:xfrm>
          <a:prstGeom prst="rect">
            <a:avLst/>
          </a:prstGeom>
        </p:spPr>
        <p:txBody>
          <a:bodyPr vert="horz" lIns="91440" tIns="45720" rIns="91440" bIns="45720" rtlCol="0">
            <a:normAutofit/>
          </a:bodyPr>
          <a:lstStyle/>
          <a:p>
            <a:pPr lvl="0"/>
            <a:r>
              <a:rPr lang="ko-KR" altLang="en-US" dirty="0" smtClean="0"/>
              <a:t>마스터 텍스트 스타일을 편집합니다</a:t>
            </a:r>
          </a:p>
          <a:p>
            <a:pPr lvl="1"/>
            <a:r>
              <a:rPr lang="ko-KR" altLang="en-US" dirty="0" smtClean="0"/>
              <a:t>둘째 수준</a:t>
            </a:r>
          </a:p>
          <a:p>
            <a:pPr lvl="2"/>
            <a:r>
              <a:rPr lang="ko-KR" altLang="en-US" dirty="0" smtClean="0"/>
              <a:t>셋째 수준</a:t>
            </a:r>
          </a:p>
          <a:p>
            <a:pPr lvl="3"/>
            <a:r>
              <a:rPr lang="ko-KR" altLang="en-US" dirty="0" smtClean="0"/>
              <a:t>넷째 수준</a:t>
            </a:r>
          </a:p>
          <a:p>
            <a:pPr lvl="4"/>
            <a:r>
              <a:rPr lang="ko-KR" altLang="en-US" dirty="0" smtClean="0"/>
              <a:t>다섯째 수준</a:t>
            </a:r>
            <a:endParaRPr lang="ko-KR" altLang="en-US" dirty="0"/>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Lst>
  <p:hf sldNum="0" hdr="0" ftr="0" dt="0"/>
  <p:txStyles>
    <p:titleStyle>
      <a:lvl1pPr algn="l" defTabSz="914400" rtl="0" eaLnBrk="1" latinLnBrk="1" hangingPunct="1">
        <a:spcBef>
          <a:spcPct val="0"/>
        </a:spcBef>
        <a:buNone/>
        <a:defRPr sz="3600" b="1" kern="1200">
          <a:solidFill>
            <a:schemeClr val="tx1"/>
          </a:solidFill>
          <a:latin typeface="+mj-ea"/>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ea"/>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ea"/>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ea"/>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ea"/>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ea"/>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ko-KR" smtClean="0"/>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ko-KR" smtClean="0"/>
              <a:t>Click to edit Master text styles</a:t>
            </a:r>
          </a:p>
          <a:p>
            <a:pPr lvl="1"/>
            <a:r>
              <a:rPr lang="en-US" altLang="ko-KR" smtClean="0"/>
              <a:t>Second level</a:t>
            </a:r>
          </a:p>
          <a:p>
            <a:pPr lvl="2"/>
            <a:r>
              <a:rPr lang="en-US" altLang="ko-KR" smtClean="0"/>
              <a:t>Third level</a:t>
            </a:r>
          </a:p>
          <a:p>
            <a:pPr lvl="3"/>
            <a:r>
              <a:rPr lang="en-US" altLang="ko-KR" smtClean="0"/>
              <a:t>Fourth level</a:t>
            </a:r>
          </a:p>
          <a:p>
            <a:pPr lvl="4"/>
            <a:r>
              <a:rPr lang="en-US" altLang="ko-KR" smtClean="0"/>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000">
                <a:ea typeface="굴림" panose="020B0600000101010101" pitchFamily="50" charset="-127"/>
              </a:defRPr>
            </a:lvl1pPr>
          </a:lstStyle>
          <a:p>
            <a:pPr fontAlgn="base" latinLnBrk="0">
              <a:spcBef>
                <a:spcPct val="0"/>
              </a:spcBef>
              <a:spcAft>
                <a:spcPct val="0"/>
              </a:spcAft>
            </a:pPr>
            <a:r>
              <a:rPr lang="en-US" altLang="ko-KR" smtClean="0">
                <a:solidFill>
                  <a:srgbClr val="000000"/>
                </a:solidFill>
              </a:rPr>
              <a:t>I/O Multiplexing</a:t>
            </a:r>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000">
                <a:ea typeface="굴림" panose="020B0600000101010101" pitchFamily="50" charset="-127"/>
              </a:defRPr>
            </a:lvl1pPr>
          </a:lstStyle>
          <a:p>
            <a:pPr fontAlgn="base" latinLnBrk="0">
              <a:spcBef>
                <a:spcPct val="0"/>
              </a:spcBef>
              <a:spcAft>
                <a:spcPct val="0"/>
              </a:spcAft>
            </a:pPr>
            <a:r>
              <a:rPr lang="en-US" altLang="ko-KR" smtClean="0">
                <a:solidFill>
                  <a:srgbClr val="000000"/>
                </a:solidFill>
              </a:rPr>
              <a:t>© Dr. Ayman Abdel-Hamid, CS4254 Spring 2006</a:t>
            </a:r>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000">
                <a:ea typeface="굴림" panose="020B0600000101010101" pitchFamily="50" charset="-127"/>
              </a:defRPr>
            </a:lvl1pPr>
          </a:lstStyle>
          <a:p>
            <a:pPr fontAlgn="base" latinLnBrk="0">
              <a:spcBef>
                <a:spcPct val="0"/>
              </a:spcBef>
              <a:spcAft>
                <a:spcPct val="0"/>
              </a:spcAft>
            </a:pPr>
            <a:fld id="{1D287605-B4D3-4322-A569-00B82AD2D389}" type="slidenum">
              <a:rPr lang="en-US" altLang="ko-KR" smtClean="0">
                <a:solidFill>
                  <a:srgbClr val="000000"/>
                </a:solidFill>
              </a:rPr>
              <a:pPr fontAlgn="base" latinLnBrk="0">
                <a:spcBef>
                  <a:spcPct val="0"/>
                </a:spcBef>
                <a:spcAft>
                  <a:spcPct val="0"/>
                </a:spcAft>
              </a:pPr>
              <a:t>‹#›</a:t>
            </a:fld>
            <a:endParaRPr lang="en-US" altLang="ko-KR" smtClean="0">
              <a:solidFill>
                <a:srgbClr val="000000"/>
              </a:solidFill>
            </a:endParaRPr>
          </a:p>
        </p:txBody>
      </p:sp>
    </p:spTree>
    <p:extLst>
      <p:ext uri="{BB962C8B-B14F-4D97-AF65-F5344CB8AC3E}">
        <p14:creationId xmlns:p14="http://schemas.microsoft.com/office/powerpoint/2010/main" val="2871346778"/>
      </p:ext>
    </p:extLst>
  </p:cSld>
  <p:clrMap bg1="lt1" tx1="dk1" bg2="lt2" tx2="dk2" accent1="accent1" accent2="accent2" accent3="accent3" accent4="accent4" accent5="accent5" accent6="accent6" hlink="hlink" folHlink="folHlink"/>
  <p:sldLayoutIdLst>
    <p:sldLayoutId id="2147483722" r:id="rId1"/>
    <p:sldLayoutId id="2147483723" r:id="rId2"/>
    <p:sldLayoutId id="2147483724" r:id="rId3"/>
    <p:sldLayoutId id="2147483725" r:id="rId4"/>
    <p:sldLayoutId id="2147483726" r:id="rId5"/>
    <p:sldLayoutId id="2147483727" r:id="rId6"/>
    <p:sldLayoutId id="2147483728" r:id="rId7"/>
    <p:sldLayoutId id="2147483729" r:id="rId8"/>
    <p:sldLayoutId id="2147483730" r:id="rId9"/>
    <p:sldLayoutId id="2147483731" r:id="rId10"/>
    <p:sldLayoutId id="2147483732" r:id="rId11"/>
  </p:sldLayoutIdLst>
  <p:hf sldNum="0" hdr="0" ftr="0" dt="0"/>
  <p:txStyles>
    <p:titleStyle>
      <a:lvl1pPr algn="ctr" rtl="0" fontAlgn="base">
        <a:spcBef>
          <a:spcPct val="0"/>
        </a:spcBef>
        <a:spcAft>
          <a:spcPct val="0"/>
        </a:spcAft>
        <a:defRPr sz="44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Times New Roman" panose="02020603050405020304" pitchFamily="18" charset="0"/>
        </a:defRPr>
      </a:lvl2pPr>
      <a:lvl3pPr algn="ctr" rtl="0" fontAlgn="base">
        <a:spcBef>
          <a:spcPct val="0"/>
        </a:spcBef>
        <a:spcAft>
          <a:spcPct val="0"/>
        </a:spcAft>
        <a:defRPr sz="4400">
          <a:solidFill>
            <a:schemeClr val="tx2"/>
          </a:solidFill>
          <a:latin typeface="Times New Roman" panose="02020603050405020304" pitchFamily="18" charset="0"/>
        </a:defRPr>
      </a:lvl3pPr>
      <a:lvl4pPr algn="ctr" rtl="0" fontAlgn="base">
        <a:spcBef>
          <a:spcPct val="0"/>
        </a:spcBef>
        <a:spcAft>
          <a:spcPct val="0"/>
        </a:spcAft>
        <a:defRPr sz="4400">
          <a:solidFill>
            <a:schemeClr val="tx2"/>
          </a:solidFill>
          <a:latin typeface="Times New Roman" panose="02020603050405020304" pitchFamily="18" charset="0"/>
        </a:defRPr>
      </a:lvl4pPr>
      <a:lvl5pPr algn="ctr" rtl="0" fontAlgn="base">
        <a:spcBef>
          <a:spcPct val="0"/>
        </a:spcBef>
        <a:spcAft>
          <a:spcPct val="0"/>
        </a:spcAft>
        <a:defRPr sz="4400">
          <a:solidFill>
            <a:schemeClr val="tx2"/>
          </a:solidFill>
          <a:latin typeface="Times New Roman" panose="02020603050405020304" pitchFamily="18" charset="0"/>
        </a:defRPr>
      </a:lvl5pPr>
      <a:lvl6pPr marL="457200" algn="ctr" rtl="0" fontAlgn="base">
        <a:spcBef>
          <a:spcPct val="0"/>
        </a:spcBef>
        <a:spcAft>
          <a:spcPct val="0"/>
        </a:spcAft>
        <a:defRPr sz="4400">
          <a:solidFill>
            <a:schemeClr val="tx2"/>
          </a:solidFill>
          <a:latin typeface="Times New Roman" panose="02020603050405020304" pitchFamily="18" charset="0"/>
        </a:defRPr>
      </a:lvl6pPr>
      <a:lvl7pPr marL="914400" algn="ctr" rtl="0" fontAlgn="base">
        <a:spcBef>
          <a:spcPct val="0"/>
        </a:spcBef>
        <a:spcAft>
          <a:spcPct val="0"/>
        </a:spcAft>
        <a:defRPr sz="4400">
          <a:solidFill>
            <a:schemeClr val="tx2"/>
          </a:solidFill>
          <a:latin typeface="Times New Roman" panose="02020603050405020304" pitchFamily="18" charset="0"/>
        </a:defRPr>
      </a:lvl7pPr>
      <a:lvl8pPr marL="1371600" algn="ctr" rtl="0" fontAlgn="base">
        <a:spcBef>
          <a:spcPct val="0"/>
        </a:spcBef>
        <a:spcAft>
          <a:spcPct val="0"/>
        </a:spcAft>
        <a:defRPr sz="4400">
          <a:solidFill>
            <a:schemeClr val="tx2"/>
          </a:solidFill>
          <a:latin typeface="Times New Roman" panose="02020603050405020304" pitchFamily="18" charset="0"/>
        </a:defRPr>
      </a:lvl8pPr>
      <a:lvl9pPr marL="1828800" algn="ctr" rtl="0" fontAlgn="base">
        <a:spcBef>
          <a:spcPct val="0"/>
        </a:spcBef>
        <a:spcAft>
          <a:spcPct val="0"/>
        </a:spcAft>
        <a:defRPr sz="4400">
          <a:solidFill>
            <a:schemeClr val="tx2"/>
          </a:solidFill>
          <a:latin typeface="Times New Roman" panose="02020603050405020304" pitchFamily="18" charset="0"/>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www.ietf.org/rfc/rfc1700.txt?number=1700"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noAutofit/>
          </a:bodyPr>
          <a:lstStyle/>
          <a:p>
            <a:pPr algn="ctr">
              <a:lnSpc>
                <a:spcPct val="90000"/>
              </a:lnSpc>
            </a:pPr>
            <a:r>
              <a:rPr lang="en-US" altLang="ko-KR" sz="4000" dirty="0" smtClean="0"/>
              <a:t>TCP </a:t>
            </a:r>
            <a:r>
              <a:rPr lang="ko-KR" altLang="en-US" sz="4000" dirty="0" smtClean="0"/>
              <a:t>프로그래밍</a:t>
            </a:r>
            <a:r>
              <a:rPr lang="en-US" altLang="ko-KR" sz="4000" dirty="0" smtClean="0"/>
              <a:t/>
            </a:r>
            <a:br>
              <a:rPr lang="en-US" altLang="ko-KR" sz="4000" dirty="0" smtClean="0"/>
            </a:br>
            <a:r>
              <a:rPr lang="ko-KR" altLang="en-US" sz="4000" dirty="0" smtClean="0"/>
              <a:t>클라이언트</a:t>
            </a:r>
            <a:r>
              <a:rPr lang="en-US" altLang="ko-KR" sz="4000" dirty="0" smtClean="0"/>
              <a:t>/</a:t>
            </a:r>
            <a:r>
              <a:rPr lang="ko-KR" altLang="en-US" sz="4000" dirty="0" smtClean="0"/>
              <a:t>서버</a:t>
            </a:r>
            <a:endParaRPr lang="ko-KR" altLang="en-US" sz="4000" dirty="0"/>
          </a:p>
        </p:txBody>
      </p:sp>
      <p:sp>
        <p:nvSpPr>
          <p:cNvPr id="3" name="부제목 2"/>
          <p:cNvSpPr>
            <a:spLocks noGrp="1"/>
          </p:cNvSpPr>
          <p:nvPr>
            <p:ph type="subTitle" idx="1"/>
          </p:nvPr>
        </p:nvSpPr>
        <p:spPr/>
        <p:txBody>
          <a:bodyPr>
            <a:normAutofit fontScale="62500" lnSpcReduction="20000"/>
          </a:bodyPr>
          <a:lstStyle/>
          <a:p>
            <a:r>
              <a:rPr lang="en-US" altLang="ko-KR" dirty="0" smtClean="0"/>
              <a:t>Prof. </a:t>
            </a:r>
            <a:r>
              <a:rPr lang="en-US" altLang="ko-KR" dirty="0" err="1" smtClean="0"/>
              <a:t>Hyuk</a:t>
            </a:r>
            <a:r>
              <a:rPr lang="en-US" altLang="ko-KR" dirty="0" smtClean="0"/>
              <a:t> </a:t>
            </a:r>
            <a:r>
              <a:rPr lang="en-US" altLang="ko-KR" dirty="0" err="1" smtClean="0"/>
              <a:t>Soo</a:t>
            </a:r>
            <a:r>
              <a:rPr lang="en-US" altLang="ko-KR" dirty="0" smtClean="0"/>
              <a:t> Jang</a:t>
            </a:r>
          </a:p>
          <a:p>
            <a:r>
              <a:rPr lang="en-US" altLang="ko-KR" dirty="0" smtClean="0"/>
              <a:t>Department of Computer Software</a:t>
            </a:r>
            <a:endParaRPr lang="ko-KR" alt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ChangeArrowheads="1"/>
          </p:cNvSpPr>
          <p:nvPr/>
        </p:nvSpPr>
        <p:spPr bwMode="auto">
          <a:xfrm>
            <a:off x="323850" y="549275"/>
            <a:ext cx="8496300" cy="666750"/>
          </a:xfrm>
          <a:prstGeom prst="rect">
            <a:avLst/>
          </a:prstGeom>
          <a:solidFill>
            <a:schemeClr val="folHlink"/>
          </a:solidFill>
          <a:ln w="9525">
            <a:noFill/>
            <a:miter lim="800000"/>
            <a:headEnd/>
            <a:tailEnd/>
          </a:ln>
        </p:spPr>
        <p:txBody>
          <a:bodyPr anchor="ctr"/>
          <a:lstStyle/>
          <a:p>
            <a:pPr>
              <a:lnSpc>
                <a:spcPct val="100000"/>
              </a:lnSpc>
              <a:spcBef>
                <a:spcPct val="0"/>
              </a:spcBef>
              <a:buClrTx/>
              <a:buSzTx/>
              <a:buFontTx/>
              <a:buNone/>
            </a:pPr>
            <a:endParaRPr lang="ko-KR" altLang="en-US" sz="3000">
              <a:solidFill>
                <a:srgbClr val="0066FF"/>
              </a:solidFill>
            </a:endParaRPr>
          </a:p>
        </p:txBody>
      </p:sp>
      <p:sp>
        <p:nvSpPr>
          <p:cNvPr id="11268" name="Rectangle 3"/>
          <p:cNvSpPr>
            <a:spLocks noGrp="1" noChangeArrowheads="1"/>
          </p:cNvSpPr>
          <p:nvPr>
            <p:ph type="title"/>
          </p:nvPr>
        </p:nvSpPr>
        <p:spPr/>
        <p:txBody>
          <a:bodyPr/>
          <a:lstStyle/>
          <a:p>
            <a:pPr eaLnBrk="1" hangingPunct="1"/>
            <a:r>
              <a:rPr lang="en-US" altLang="ko-KR" smtClean="0"/>
              <a:t>TCP </a:t>
            </a:r>
            <a:r>
              <a:rPr lang="ko-KR" altLang="en-US" smtClean="0"/>
              <a:t>클라이언트 프로그램 구현</a:t>
            </a:r>
          </a:p>
        </p:txBody>
      </p:sp>
      <p:sp>
        <p:nvSpPr>
          <p:cNvPr id="11269" name="Rectangle 4"/>
          <p:cNvSpPr>
            <a:spLocks noGrp="1" noChangeArrowheads="1"/>
          </p:cNvSpPr>
          <p:nvPr>
            <p:ph type="body" idx="1"/>
          </p:nvPr>
        </p:nvSpPr>
        <p:spPr>
          <a:xfrm>
            <a:off x="323850" y="1341438"/>
            <a:ext cx="8424863" cy="5113337"/>
          </a:xfrm>
        </p:spPr>
        <p:txBody>
          <a:bodyPr/>
          <a:lstStyle/>
          <a:p>
            <a:pPr marL="457200" indent="-457200" eaLnBrk="1" hangingPunct="1"/>
            <a:r>
              <a:rPr lang="en-US" altLang="ko-KR" dirty="0" smtClean="0"/>
              <a:t>Connect </a:t>
            </a:r>
            <a:r>
              <a:rPr lang="ko-KR" altLang="en-US" dirty="0" smtClean="0"/>
              <a:t>함수</a:t>
            </a:r>
          </a:p>
          <a:p>
            <a:pPr marL="838200" lvl="1" indent="-381000" eaLnBrk="1" hangingPunct="1"/>
            <a:r>
              <a:rPr lang="ko-KR" altLang="en-US" dirty="0" smtClean="0"/>
              <a:t>연결시도 후 성공이면 </a:t>
            </a:r>
            <a:r>
              <a:rPr lang="en-US" altLang="ko-KR" dirty="0" smtClean="0"/>
              <a:t>0, </a:t>
            </a:r>
            <a:r>
              <a:rPr lang="ko-KR" altLang="en-US" dirty="0" smtClean="0"/>
              <a:t>실패면 </a:t>
            </a:r>
            <a:r>
              <a:rPr lang="en-US" altLang="ko-KR" dirty="0" smtClean="0"/>
              <a:t>-1 </a:t>
            </a:r>
            <a:r>
              <a:rPr lang="ko-KR" altLang="en-US" dirty="0" smtClean="0"/>
              <a:t>리턴 </a:t>
            </a:r>
          </a:p>
          <a:p>
            <a:pPr marL="838200" lvl="1" indent="-381000" eaLnBrk="1" hangingPunct="1"/>
            <a:r>
              <a:rPr lang="en-US" altLang="ko-KR" dirty="0" smtClean="0"/>
              <a:t>connect(</a:t>
            </a:r>
            <a:r>
              <a:rPr lang="ko-KR" altLang="en-US" dirty="0" smtClean="0"/>
              <a:t>소켓 </a:t>
            </a:r>
            <a:r>
              <a:rPr lang="ko-KR" altLang="en-US" dirty="0" err="1" smtClean="0"/>
              <a:t>디스크립터</a:t>
            </a:r>
            <a:r>
              <a:rPr lang="en-US" altLang="ko-KR" dirty="0" smtClean="0"/>
              <a:t>, </a:t>
            </a:r>
            <a:r>
              <a:rPr lang="ko-KR" altLang="en-US" dirty="0" smtClean="0"/>
              <a:t>서버의 </a:t>
            </a:r>
            <a:r>
              <a:rPr lang="en-US" altLang="ko-KR" dirty="0" smtClean="0"/>
              <a:t>IP </a:t>
            </a:r>
            <a:r>
              <a:rPr lang="ko-KR" altLang="en-US" dirty="0" smtClean="0"/>
              <a:t>주소와 포트번호</a:t>
            </a:r>
            <a:r>
              <a:rPr lang="en-US" altLang="ko-KR" dirty="0" smtClean="0"/>
              <a:t>, </a:t>
            </a:r>
            <a:r>
              <a:rPr lang="ko-KR" altLang="en-US" dirty="0" smtClean="0"/>
              <a:t>길이</a:t>
            </a:r>
            <a:r>
              <a:rPr lang="en-US" altLang="ko-KR" dirty="0" smtClean="0"/>
              <a:t>)</a:t>
            </a:r>
          </a:p>
          <a:p>
            <a:pPr marL="838200" lvl="1" indent="-381000" eaLnBrk="1" hangingPunct="1"/>
            <a:r>
              <a:rPr lang="en-US" altLang="ko-KR" dirty="0"/>
              <a:t>i</a:t>
            </a:r>
            <a:r>
              <a:rPr lang="en-US" altLang="ko-KR" dirty="0" smtClean="0"/>
              <a:t>nclude &lt;sys/</a:t>
            </a:r>
            <a:r>
              <a:rPr lang="en-US" altLang="ko-KR" dirty="0" err="1" smtClean="0"/>
              <a:t>types.h</a:t>
            </a:r>
            <a:r>
              <a:rPr lang="en-US" altLang="ko-KR" dirty="0" smtClean="0"/>
              <a:t>&gt;, &lt;sys/</a:t>
            </a:r>
            <a:r>
              <a:rPr lang="en-US" altLang="ko-KR" dirty="0" err="1" smtClean="0"/>
              <a:t>socket.h</a:t>
            </a:r>
            <a:r>
              <a:rPr lang="en-US" altLang="ko-KR" dirty="0" smtClean="0"/>
              <a:t>&gt;</a:t>
            </a:r>
          </a:p>
          <a:p>
            <a:pPr marL="838200" lvl="1" indent="-381000" eaLnBrk="1" hangingPunct="1"/>
            <a:r>
              <a:rPr lang="en-US" altLang="ko-KR" dirty="0" err="1"/>
              <a:t>i</a:t>
            </a:r>
            <a:r>
              <a:rPr lang="en-US" altLang="ko-KR" dirty="0" err="1" smtClean="0"/>
              <a:t>nt</a:t>
            </a:r>
            <a:r>
              <a:rPr lang="en-US" altLang="ko-KR" dirty="0" smtClean="0"/>
              <a:t> connect(</a:t>
            </a:r>
            <a:r>
              <a:rPr lang="en-US" altLang="ko-KR" dirty="0" err="1" smtClean="0"/>
              <a:t>int</a:t>
            </a:r>
            <a:r>
              <a:rPr lang="en-US" altLang="ko-KR" dirty="0" smtClean="0"/>
              <a:t> </a:t>
            </a:r>
            <a:r>
              <a:rPr lang="en-US" altLang="ko-KR" dirty="0" err="1" smtClean="0"/>
              <a:t>sockfd</a:t>
            </a:r>
            <a:r>
              <a:rPr lang="en-US" altLang="ko-KR" dirty="0" smtClean="0"/>
              <a:t>, </a:t>
            </a:r>
            <a:r>
              <a:rPr lang="en-US" altLang="ko-KR" dirty="0" err="1" smtClean="0"/>
              <a:t>const</a:t>
            </a:r>
            <a:r>
              <a:rPr lang="en-US" altLang="ko-KR" dirty="0" smtClean="0"/>
              <a:t> </a:t>
            </a:r>
            <a:r>
              <a:rPr lang="en-US" altLang="ko-KR" dirty="0" err="1" smtClean="0"/>
              <a:t>struct</a:t>
            </a:r>
            <a:r>
              <a:rPr lang="en-US" altLang="ko-KR" dirty="0" smtClean="0"/>
              <a:t> </a:t>
            </a:r>
            <a:r>
              <a:rPr lang="en-US" altLang="ko-KR" dirty="0" err="1" smtClean="0"/>
              <a:t>sockaddr</a:t>
            </a:r>
            <a:r>
              <a:rPr lang="en-US" altLang="ko-KR" dirty="0" smtClean="0"/>
              <a:t>*</a:t>
            </a:r>
            <a:r>
              <a:rPr lang="en-US" altLang="ko-KR" dirty="0" err="1" smtClean="0"/>
              <a:t>serv_addr</a:t>
            </a:r>
            <a:r>
              <a:rPr lang="en-US" altLang="ko-KR" dirty="0" smtClean="0"/>
              <a:t>, </a:t>
            </a:r>
            <a:r>
              <a:rPr lang="en-US" altLang="ko-KR" dirty="0" err="1" smtClean="0"/>
              <a:t>socklen_t</a:t>
            </a:r>
            <a:r>
              <a:rPr lang="en-US" altLang="ko-KR" dirty="0" smtClean="0"/>
              <a:t> </a:t>
            </a:r>
            <a:r>
              <a:rPr lang="en-US" altLang="ko-KR" dirty="0" err="1" smtClean="0"/>
              <a:t>addrlen</a:t>
            </a:r>
            <a:r>
              <a:rPr lang="en-US" altLang="ko-KR" dirty="0" smtClean="0"/>
              <a:t>)</a:t>
            </a:r>
          </a:p>
          <a:p>
            <a:pPr marL="457200" indent="-457200" eaLnBrk="1" hangingPunct="1"/>
            <a:r>
              <a:rPr lang="en-US" altLang="ko-KR" dirty="0" smtClean="0"/>
              <a:t>Read </a:t>
            </a:r>
            <a:r>
              <a:rPr lang="ko-KR" altLang="en-US" dirty="0" smtClean="0"/>
              <a:t>함수 </a:t>
            </a:r>
          </a:p>
          <a:p>
            <a:pPr marL="838200" lvl="1" indent="-381000" eaLnBrk="1" hangingPunct="1"/>
            <a:r>
              <a:rPr lang="ko-KR" altLang="en-US" dirty="0" smtClean="0"/>
              <a:t>지정된 </a:t>
            </a:r>
            <a:r>
              <a:rPr lang="ko-KR" altLang="en-US" dirty="0" err="1" smtClean="0"/>
              <a:t>화일디스크립터에서</a:t>
            </a:r>
            <a:r>
              <a:rPr lang="ko-KR" altLang="en-US" dirty="0" smtClean="0"/>
              <a:t> 데이터를 읽어 버퍼에 넣고 데이터 길이 리턴</a:t>
            </a:r>
            <a:r>
              <a:rPr lang="en-US" altLang="ko-KR" dirty="0" smtClean="0"/>
              <a:t>, </a:t>
            </a:r>
            <a:r>
              <a:rPr lang="ko-KR" altLang="en-US" dirty="0" smtClean="0"/>
              <a:t>오류면 </a:t>
            </a:r>
            <a:r>
              <a:rPr lang="en-US" altLang="ko-KR" dirty="0" smtClean="0"/>
              <a:t>-1 </a:t>
            </a:r>
            <a:r>
              <a:rPr lang="ko-KR" altLang="en-US" dirty="0" smtClean="0"/>
              <a:t>리턴</a:t>
            </a:r>
          </a:p>
          <a:p>
            <a:pPr marL="838200" lvl="1" indent="-381000" eaLnBrk="1" hangingPunct="1"/>
            <a:r>
              <a:rPr lang="en-US" altLang="ko-KR" dirty="0" smtClean="0"/>
              <a:t>read (</a:t>
            </a:r>
            <a:r>
              <a:rPr lang="ko-KR" altLang="en-US" dirty="0" err="1" smtClean="0"/>
              <a:t>파일디스크립터</a:t>
            </a:r>
            <a:r>
              <a:rPr lang="en-US" altLang="ko-KR" dirty="0" smtClean="0"/>
              <a:t>, </a:t>
            </a:r>
            <a:r>
              <a:rPr lang="ko-KR" altLang="en-US" dirty="0" smtClean="0"/>
              <a:t>읽은 데이터를 저장할 버퍼</a:t>
            </a:r>
            <a:r>
              <a:rPr lang="en-US" altLang="ko-KR" dirty="0" smtClean="0"/>
              <a:t>, </a:t>
            </a:r>
            <a:r>
              <a:rPr lang="ko-KR" altLang="en-US" dirty="0" smtClean="0"/>
              <a:t>읽을 데이터 최대 길이</a:t>
            </a:r>
            <a:r>
              <a:rPr lang="en-US" altLang="ko-KR" dirty="0" smtClean="0"/>
              <a:t>)</a:t>
            </a:r>
          </a:p>
          <a:p>
            <a:pPr marL="838200" lvl="1" indent="-381000" eaLnBrk="1" hangingPunct="1"/>
            <a:r>
              <a:rPr lang="en-US" altLang="ko-KR" dirty="0"/>
              <a:t>i</a:t>
            </a:r>
            <a:r>
              <a:rPr lang="en-US" altLang="ko-KR" dirty="0" smtClean="0"/>
              <a:t>nclude &lt;</a:t>
            </a:r>
            <a:r>
              <a:rPr lang="en-US" altLang="ko-KR" dirty="0" err="1" smtClean="0"/>
              <a:t>unistd.h</a:t>
            </a:r>
            <a:r>
              <a:rPr lang="en-US" altLang="ko-KR" dirty="0" smtClean="0"/>
              <a:t>&gt;</a:t>
            </a:r>
          </a:p>
          <a:p>
            <a:pPr marL="838200" lvl="1" indent="-381000" eaLnBrk="1" hangingPunct="1"/>
            <a:r>
              <a:rPr lang="en-US" altLang="ko-KR" dirty="0" err="1" smtClean="0"/>
              <a:t>ssize_t</a:t>
            </a:r>
            <a:r>
              <a:rPr lang="en-US" altLang="ko-KR" dirty="0" smtClean="0"/>
              <a:t> read(</a:t>
            </a:r>
            <a:r>
              <a:rPr lang="en-US" altLang="ko-KR" dirty="0" err="1" smtClean="0"/>
              <a:t>int</a:t>
            </a:r>
            <a:r>
              <a:rPr lang="en-US" altLang="ko-KR" dirty="0" smtClean="0"/>
              <a:t> </a:t>
            </a:r>
            <a:r>
              <a:rPr lang="en-US" altLang="ko-KR" dirty="0" err="1" smtClean="0"/>
              <a:t>fd</a:t>
            </a:r>
            <a:r>
              <a:rPr lang="en-US" altLang="ko-KR" dirty="0" smtClean="0"/>
              <a:t>, void *</a:t>
            </a:r>
            <a:r>
              <a:rPr lang="en-US" altLang="ko-KR" dirty="0" err="1" smtClean="0"/>
              <a:t>buf</a:t>
            </a:r>
            <a:r>
              <a:rPr lang="en-US" altLang="ko-KR" dirty="0" smtClean="0"/>
              <a:t>, </a:t>
            </a:r>
            <a:r>
              <a:rPr lang="en-US" altLang="ko-KR" dirty="0" err="1" smtClean="0"/>
              <a:t>size_t</a:t>
            </a:r>
            <a:r>
              <a:rPr lang="en-US" altLang="ko-KR" dirty="0" smtClean="0"/>
              <a:t> count)</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ChangeArrowheads="1"/>
          </p:cNvSpPr>
          <p:nvPr/>
        </p:nvSpPr>
        <p:spPr bwMode="auto">
          <a:xfrm>
            <a:off x="323850" y="549275"/>
            <a:ext cx="8496300" cy="666750"/>
          </a:xfrm>
          <a:prstGeom prst="rect">
            <a:avLst/>
          </a:prstGeom>
          <a:solidFill>
            <a:schemeClr val="folHlink"/>
          </a:solidFill>
          <a:ln w="9525">
            <a:noFill/>
            <a:miter lim="800000"/>
            <a:headEnd/>
            <a:tailEnd/>
          </a:ln>
        </p:spPr>
        <p:txBody>
          <a:bodyPr anchor="ctr"/>
          <a:lstStyle/>
          <a:p>
            <a:pPr>
              <a:lnSpc>
                <a:spcPct val="100000"/>
              </a:lnSpc>
              <a:spcBef>
                <a:spcPct val="0"/>
              </a:spcBef>
              <a:buClrTx/>
              <a:buSzTx/>
              <a:buFontTx/>
              <a:buNone/>
            </a:pPr>
            <a:endParaRPr lang="ko-KR" altLang="en-US" sz="3000">
              <a:solidFill>
                <a:srgbClr val="0066FF"/>
              </a:solidFill>
            </a:endParaRPr>
          </a:p>
        </p:txBody>
      </p:sp>
      <p:sp>
        <p:nvSpPr>
          <p:cNvPr id="12292" name="Rectangle 3"/>
          <p:cNvSpPr>
            <a:spLocks noGrp="1" noChangeArrowheads="1"/>
          </p:cNvSpPr>
          <p:nvPr>
            <p:ph type="title"/>
          </p:nvPr>
        </p:nvSpPr>
        <p:spPr/>
        <p:txBody>
          <a:bodyPr/>
          <a:lstStyle/>
          <a:p>
            <a:pPr eaLnBrk="1" hangingPunct="1"/>
            <a:r>
              <a:rPr lang="en-US" altLang="ko-KR" smtClean="0"/>
              <a:t>TCP </a:t>
            </a:r>
            <a:r>
              <a:rPr lang="ko-KR" altLang="en-US" smtClean="0"/>
              <a:t>클라이언트 프로그램 구현</a:t>
            </a:r>
          </a:p>
        </p:txBody>
      </p:sp>
      <p:sp>
        <p:nvSpPr>
          <p:cNvPr id="12293" name="Rectangle 4"/>
          <p:cNvSpPr>
            <a:spLocks noGrp="1" noChangeArrowheads="1"/>
          </p:cNvSpPr>
          <p:nvPr>
            <p:ph type="body" idx="1"/>
          </p:nvPr>
        </p:nvSpPr>
        <p:spPr>
          <a:xfrm>
            <a:off x="323850" y="1341438"/>
            <a:ext cx="8424863" cy="5113337"/>
          </a:xfrm>
        </p:spPr>
        <p:txBody>
          <a:bodyPr/>
          <a:lstStyle/>
          <a:p>
            <a:pPr marL="457200" indent="-457200" eaLnBrk="1" hangingPunct="1"/>
            <a:r>
              <a:rPr lang="en-US" altLang="ko-KR" dirty="0" smtClean="0"/>
              <a:t>Close </a:t>
            </a:r>
            <a:r>
              <a:rPr lang="ko-KR" altLang="en-US" dirty="0" smtClean="0"/>
              <a:t>함수</a:t>
            </a:r>
          </a:p>
          <a:p>
            <a:pPr marL="838200" lvl="1" indent="-381000" eaLnBrk="1" hangingPunct="1"/>
            <a:r>
              <a:rPr lang="ko-KR" altLang="en-US" dirty="0" smtClean="0"/>
              <a:t>파일 </a:t>
            </a:r>
            <a:r>
              <a:rPr lang="ko-KR" altLang="en-US" dirty="0" err="1" smtClean="0"/>
              <a:t>디스크립터를</a:t>
            </a:r>
            <a:r>
              <a:rPr lang="ko-KR" altLang="en-US" dirty="0" smtClean="0"/>
              <a:t> 닫는 역할을 한다</a:t>
            </a:r>
            <a:r>
              <a:rPr lang="en-US" altLang="ko-KR" dirty="0" smtClean="0"/>
              <a:t>. </a:t>
            </a:r>
            <a:r>
              <a:rPr lang="ko-KR" altLang="en-US" dirty="0" smtClean="0"/>
              <a:t>성공이면 </a:t>
            </a:r>
            <a:r>
              <a:rPr lang="en-US" altLang="ko-KR" dirty="0" smtClean="0"/>
              <a:t>0, </a:t>
            </a:r>
            <a:r>
              <a:rPr lang="ko-KR" altLang="en-US" dirty="0" smtClean="0"/>
              <a:t>실패면 </a:t>
            </a:r>
            <a:r>
              <a:rPr lang="en-US" altLang="ko-KR" dirty="0" smtClean="0"/>
              <a:t>-1 </a:t>
            </a:r>
            <a:r>
              <a:rPr lang="ko-KR" altLang="en-US" dirty="0" smtClean="0"/>
              <a:t>리턴 </a:t>
            </a:r>
          </a:p>
          <a:p>
            <a:pPr marL="838200" lvl="1" indent="-381000" eaLnBrk="1" hangingPunct="1"/>
            <a:r>
              <a:rPr lang="en-US" altLang="ko-KR" dirty="0" smtClean="0"/>
              <a:t>close(</a:t>
            </a:r>
            <a:r>
              <a:rPr lang="ko-KR" altLang="en-US" dirty="0" err="1" smtClean="0"/>
              <a:t>화일</a:t>
            </a:r>
            <a:r>
              <a:rPr lang="ko-KR" altLang="en-US" dirty="0" smtClean="0"/>
              <a:t> </a:t>
            </a:r>
            <a:r>
              <a:rPr lang="ko-KR" altLang="en-US" dirty="0" err="1" smtClean="0"/>
              <a:t>디스크립터</a:t>
            </a:r>
            <a:r>
              <a:rPr lang="en-US" altLang="ko-KR" dirty="0" smtClean="0"/>
              <a:t>)</a:t>
            </a:r>
          </a:p>
          <a:p>
            <a:pPr marL="838200" lvl="1" indent="-381000" eaLnBrk="1" hangingPunct="1"/>
            <a:r>
              <a:rPr lang="en-US" altLang="ko-KR" dirty="0"/>
              <a:t>i</a:t>
            </a:r>
            <a:r>
              <a:rPr lang="en-US" altLang="ko-KR" dirty="0" smtClean="0"/>
              <a:t>nclude &lt;</a:t>
            </a:r>
            <a:r>
              <a:rPr lang="en-US" altLang="ko-KR" dirty="0" err="1" smtClean="0"/>
              <a:t>unistd.h</a:t>
            </a:r>
            <a:r>
              <a:rPr lang="en-US" altLang="ko-KR" dirty="0" smtClean="0"/>
              <a:t>&gt; </a:t>
            </a:r>
          </a:p>
          <a:p>
            <a:pPr marL="838200" lvl="1" indent="-381000" eaLnBrk="1" hangingPunct="1"/>
            <a:r>
              <a:rPr lang="en-US" altLang="ko-KR" dirty="0" err="1" smtClean="0"/>
              <a:t>int</a:t>
            </a:r>
            <a:r>
              <a:rPr lang="en-US" altLang="ko-KR" dirty="0" smtClean="0"/>
              <a:t>  close(</a:t>
            </a:r>
            <a:r>
              <a:rPr lang="en-US" altLang="ko-KR" dirty="0" err="1" smtClean="0"/>
              <a:t>int</a:t>
            </a:r>
            <a:r>
              <a:rPr lang="en-US" altLang="ko-KR" dirty="0" smtClean="0"/>
              <a:t> </a:t>
            </a:r>
            <a:r>
              <a:rPr lang="en-US" altLang="ko-KR" dirty="0" err="1" smtClean="0"/>
              <a:t>fd</a:t>
            </a:r>
            <a:r>
              <a:rPr lang="en-US" altLang="ko-KR" dirty="0" smtClean="0"/>
              <a:t>)</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ChangeArrowheads="1"/>
          </p:cNvSpPr>
          <p:nvPr/>
        </p:nvSpPr>
        <p:spPr bwMode="auto">
          <a:xfrm>
            <a:off x="323850" y="549275"/>
            <a:ext cx="8496300" cy="666750"/>
          </a:xfrm>
          <a:prstGeom prst="rect">
            <a:avLst/>
          </a:prstGeom>
          <a:solidFill>
            <a:schemeClr val="folHlink"/>
          </a:solidFill>
          <a:ln w="9525">
            <a:noFill/>
            <a:miter lim="800000"/>
            <a:headEnd/>
            <a:tailEnd/>
          </a:ln>
        </p:spPr>
        <p:txBody>
          <a:bodyPr anchor="ctr"/>
          <a:lstStyle/>
          <a:p>
            <a:pPr>
              <a:lnSpc>
                <a:spcPct val="100000"/>
              </a:lnSpc>
              <a:spcBef>
                <a:spcPct val="0"/>
              </a:spcBef>
              <a:buClrTx/>
              <a:buSzTx/>
              <a:buFontTx/>
              <a:buNone/>
            </a:pPr>
            <a:endParaRPr lang="ko-KR" altLang="en-US" sz="3000">
              <a:solidFill>
                <a:srgbClr val="0066FF"/>
              </a:solidFill>
            </a:endParaRPr>
          </a:p>
        </p:txBody>
      </p:sp>
      <p:sp>
        <p:nvSpPr>
          <p:cNvPr id="13316" name="Rectangle 3"/>
          <p:cNvSpPr>
            <a:spLocks noGrp="1" noChangeArrowheads="1"/>
          </p:cNvSpPr>
          <p:nvPr>
            <p:ph type="title"/>
          </p:nvPr>
        </p:nvSpPr>
        <p:spPr/>
        <p:txBody>
          <a:bodyPr/>
          <a:lstStyle/>
          <a:p>
            <a:pPr eaLnBrk="1" hangingPunct="1"/>
            <a:r>
              <a:rPr lang="en-US" altLang="ko-KR" dirty="0" smtClean="0"/>
              <a:t>TCP </a:t>
            </a:r>
            <a:r>
              <a:rPr lang="ko-KR" altLang="en-US" dirty="0" smtClean="0"/>
              <a:t>서버 프로그램 구현</a:t>
            </a:r>
          </a:p>
        </p:txBody>
      </p:sp>
      <p:sp>
        <p:nvSpPr>
          <p:cNvPr id="13317" name="Rectangle 4"/>
          <p:cNvSpPr>
            <a:spLocks noGrp="1" noChangeArrowheads="1"/>
          </p:cNvSpPr>
          <p:nvPr>
            <p:ph type="body" idx="1"/>
          </p:nvPr>
        </p:nvSpPr>
        <p:spPr>
          <a:xfrm>
            <a:off x="323850" y="1341438"/>
            <a:ext cx="4176713" cy="5113337"/>
          </a:xfrm>
        </p:spPr>
        <p:txBody>
          <a:bodyPr>
            <a:normAutofit/>
          </a:bodyPr>
          <a:lstStyle/>
          <a:p>
            <a:pPr marL="457200" indent="-457200" eaLnBrk="1" hangingPunct="1">
              <a:lnSpc>
                <a:spcPct val="80000"/>
              </a:lnSpc>
              <a:buFont typeface="Wingdings" pitchFamily="2" charset="2"/>
              <a:buAutoNum type="arabicPeriod"/>
            </a:pPr>
            <a:r>
              <a:rPr lang="en-US" altLang="ko-KR" sz="1050" dirty="0" smtClean="0"/>
              <a:t>#include &lt;</a:t>
            </a:r>
            <a:r>
              <a:rPr lang="en-US" altLang="ko-KR" sz="1050" dirty="0" err="1" smtClean="0"/>
              <a:t>stdio.h</a:t>
            </a:r>
            <a:r>
              <a:rPr lang="en-US" altLang="ko-KR" sz="1050" dirty="0" smtClean="0"/>
              <a:t>&gt;</a:t>
            </a:r>
          </a:p>
          <a:p>
            <a:pPr marL="457200" indent="-457200" eaLnBrk="1" hangingPunct="1">
              <a:lnSpc>
                <a:spcPct val="80000"/>
              </a:lnSpc>
              <a:buFont typeface="Wingdings" pitchFamily="2" charset="2"/>
              <a:buAutoNum type="arabicPeriod"/>
            </a:pPr>
            <a:r>
              <a:rPr lang="en-US" altLang="ko-KR" sz="1050" dirty="0" smtClean="0"/>
              <a:t>#include &lt;</a:t>
            </a:r>
            <a:r>
              <a:rPr lang="en-US" altLang="ko-KR" sz="1050" dirty="0" err="1" smtClean="0"/>
              <a:t>unistd.h</a:t>
            </a:r>
            <a:r>
              <a:rPr lang="en-US" altLang="ko-KR" sz="1050" dirty="0" smtClean="0"/>
              <a:t>&gt;</a:t>
            </a:r>
          </a:p>
          <a:p>
            <a:pPr marL="457200" indent="-457200" eaLnBrk="1" hangingPunct="1">
              <a:lnSpc>
                <a:spcPct val="80000"/>
              </a:lnSpc>
              <a:buFont typeface="Wingdings" pitchFamily="2" charset="2"/>
              <a:buAutoNum type="arabicPeriod"/>
            </a:pPr>
            <a:r>
              <a:rPr lang="en-US" altLang="ko-KR" sz="1050" dirty="0" smtClean="0"/>
              <a:t>#include &lt;</a:t>
            </a:r>
            <a:r>
              <a:rPr lang="en-US" altLang="ko-KR" sz="1050" dirty="0" err="1" smtClean="0"/>
              <a:t>stdlib.h</a:t>
            </a:r>
            <a:r>
              <a:rPr lang="en-US" altLang="ko-KR" sz="1050" dirty="0" smtClean="0"/>
              <a:t>&gt;</a:t>
            </a:r>
          </a:p>
          <a:p>
            <a:pPr marL="457200" indent="-457200" eaLnBrk="1" hangingPunct="1">
              <a:lnSpc>
                <a:spcPct val="80000"/>
              </a:lnSpc>
              <a:buFont typeface="Wingdings" pitchFamily="2" charset="2"/>
              <a:buAutoNum type="arabicPeriod"/>
            </a:pPr>
            <a:r>
              <a:rPr lang="en-US" altLang="ko-KR" sz="1050" dirty="0" smtClean="0"/>
              <a:t>#include &lt;</a:t>
            </a:r>
            <a:r>
              <a:rPr lang="en-US" altLang="ko-KR" sz="1050" dirty="0" err="1" smtClean="0"/>
              <a:t>string.h</a:t>
            </a:r>
            <a:r>
              <a:rPr lang="en-US" altLang="ko-KR" sz="1050" dirty="0" smtClean="0"/>
              <a:t>&gt;</a:t>
            </a:r>
          </a:p>
          <a:p>
            <a:pPr marL="457200" indent="-457200" eaLnBrk="1" hangingPunct="1">
              <a:lnSpc>
                <a:spcPct val="80000"/>
              </a:lnSpc>
              <a:buFont typeface="Wingdings" pitchFamily="2" charset="2"/>
              <a:buAutoNum type="arabicPeriod"/>
            </a:pPr>
            <a:r>
              <a:rPr lang="en-US" altLang="ko-KR" sz="1050" dirty="0" smtClean="0"/>
              <a:t>#include &lt;sys/</a:t>
            </a:r>
            <a:r>
              <a:rPr lang="en-US" altLang="ko-KR" sz="1050" dirty="0" err="1" smtClean="0"/>
              <a:t>socket.h</a:t>
            </a:r>
            <a:r>
              <a:rPr lang="en-US" altLang="ko-KR" sz="1050" dirty="0" smtClean="0"/>
              <a:t>&gt;</a:t>
            </a:r>
          </a:p>
          <a:p>
            <a:pPr marL="457200" indent="-457200" eaLnBrk="1" hangingPunct="1">
              <a:lnSpc>
                <a:spcPct val="80000"/>
              </a:lnSpc>
              <a:buFont typeface="Wingdings" pitchFamily="2" charset="2"/>
              <a:buAutoNum type="arabicPeriod"/>
            </a:pPr>
            <a:r>
              <a:rPr lang="en-US" altLang="ko-KR" sz="1050" dirty="0" smtClean="0"/>
              <a:t>#include &lt;sys/</a:t>
            </a:r>
            <a:r>
              <a:rPr lang="en-US" altLang="ko-KR" sz="1050" dirty="0" err="1" smtClean="0"/>
              <a:t>stat.h</a:t>
            </a:r>
            <a:r>
              <a:rPr lang="en-US" altLang="ko-KR" sz="1050" dirty="0" smtClean="0"/>
              <a:t>&gt;</a:t>
            </a:r>
          </a:p>
          <a:p>
            <a:pPr marL="457200" indent="-457200" eaLnBrk="1" hangingPunct="1">
              <a:lnSpc>
                <a:spcPct val="80000"/>
              </a:lnSpc>
              <a:buFont typeface="Wingdings" pitchFamily="2" charset="2"/>
              <a:buAutoNum type="arabicPeriod"/>
            </a:pPr>
            <a:r>
              <a:rPr lang="en-US" altLang="ko-KR" sz="1050" dirty="0" smtClean="0"/>
              <a:t>#include &lt;</a:t>
            </a:r>
            <a:r>
              <a:rPr lang="en-US" altLang="ko-KR" sz="1050" dirty="0" err="1" smtClean="0"/>
              <a:t>arpa</a:t>
            </a:r>
            <a:r>
              <a:rPr lang="en-US" altLang="ko-KR" sz="1050" dirty="0" smtClean="0"/>
              <a:t>/</a:t>
            </a:r>
            <a:r>
              <a:rPr lang="en-US" altLang="ko-KR" sz="1050" dirty="0" err="1" smtClean="0"/>
              <a:t>inet.h</a:t>
            </a:r>
            <a:r>
              <a:rPr lang="en-US" altLang="ko-KR" sz="1050" dirty="0" smtClean="0"/>
              <a:t>&gt;</a:t>
            </a:r>
          </a:p>
          <a:p>
            <a:pPr marL="457200" indent="-457200" eaLnBrk="1" hangingPunct="1">
              <a:lnSpc>
                <a:spcPct val="80000"/>
              </a:lnSpc>
              <a:buFont typeface="Wingdings" pitchFamily="2" charset="2"/>
              <a:buAutoNum type="arabicPeriod"/>
            </a:pPr>
            <a:r>
              <a:rPr lang="en-US" altLang="ko-KR" sz="1050" dirty="0" smtClean="0"/>
              <a:t> </a:t>
            </a:r>
          </a:p>
          <a:p>
            <a:pPr marL="457200" indent="-457200" eaLnBrk="1" hangingPunct="1">
              <a:lnSpc>
                <a:spcPct val="80000"/>
              </a:lnSpc>
              <a:buFont typeface="Wingdings" pitchFamily="2" charset="2"/>
              <a:buAutoNum type="arabicPeriod"/>
            </a:pPr>
            <a:r>
              <a:rPr lang="en-US" altLang="ko-KR" sz="1050" dirty="0" smtClean="0"/>
              <a:t>#define MAXBUF  256</a:t>
            </a:r>
          </a:p>
          <a:p>
            <a:pPr marL="457200" indent="-457200" eaLnBrk="1" hangingPunct="1">
              <a:lnSpc>
                <a:spcPct val="80000"/>
              </a:lnSpc>
              <a:buFont typeface="Wingdings" pitchFamily="2" charset="2"/>
              <a:buAutoNum type="arabicPeriod"/>
            </a:pPr>
            <a:r>
              <a:rPr lang="en-US" altLang="ko-KR" sz="1050" dirty="0" smtClean="0"/>
              <a:t> </a:t>
            </a:r>
          </a:p>
          <a:p>
            <a:pPr marL="457200" indent="-457200" eaLnBrk="1" hangingPunct="1">
              <a:lnSpc>
                <a:spcPct val="80000"/>
              </a:lnSpc>
              <a:buFont typeface="Wingdings" pitchFamily="2" charset="2"/>
              <a:buAutoNum type="arabicPeriod"/>
            </a:pPr>
            <a:r>
              <a:rPr lang="en-US" altLang="ko-KR" sz="1050" dirty="0" smtClean="0"/>
              <a:t> </a:t>
            </a:r>
          </a:p>
          <a:p>
            <a:pPr marL="457200" indent="-457200" eaLnBrk="1" hangingPunct="1">
              <a:lnSpc>
                <a:spcPct val="80000"/>
              </a:lnSpc>
              <a:buFont typeface="Wingdings" pitchFamily="2" charset="2"/>
              <a:buAutoNum type="arabicPeriod"/>
            </a:pPr>
            <a:r>
              <a:rPr lang="en-US" altLang="ko-KR" sz="1050" dirty="0" err="1" smtClean="0"/>
              <a:t>int</a:t>
            </a:r>
            <a:r>
              <a:rPr lang="en-US" altLang="ko-KR" sz="1050" dirty="0" smtClean="0"/>
              <a:t> main()</a:t>
            </a:r>
          </a:p>
          <a:p>
            <a:pPr marL="457200" indent="-457200" eaLnBrk="1" hangingPunct="1">
              <a:lnSpc>
                <a:spcPct val="80000"/>
              </a:lnSpc>
              <a:buFont typeface="Wingdings" pitchFamily="2" charset="2"/>
              <a:buAutoNum type="arabicPeriod"/>
            </a:pPr>
            <a:r>
              <a:rPr lang="en-US" altLang="ko-KR" sz="1050" dirty="0" smtClean="0"/>
              <a:t>{</a:t>
            </a:r>
          </a:p>
          <a:p>
            <a:pPr marL="457200" indent="-457200" eaLnBrk="1" hangingPunct="1">
              <a:lnSpc>
                <a:spcPct val="80000"/>
              </a:lnSpc>
              <a:buFont typeface="Wingdings" pitchFamily="2" charset="2"/>
              <a:buAutoNum type="arabicPeriod"/>
            </a:pPr>
            <a:r>
              <a:rPr lang="en-US" altLang="ko-KR" sz="1050" dirty="0" smtClean="0"/>
              <a:t>   </a:t>
            </a:r>
            <a:r>
              <a:rPr lang="en-US" altLang="ko-KR" sz="1050" dirty="0" err="1" smtClean="0"/>
              <a:t>int</a:t>
            </a:r>
            <a:r>
              <a:rPr lang="en-US" altLang="ko-KR" sz="1050" dirty="0" smtClean="0"/>
              <a:t> </a:t>
            </a:r>
            <a:r>
              <a:rPr lang="en-US" altLang="ko-KR" sz="1050" dirty="0" err="1" smtClean="0"/>
              <a:t>ssock</a:t>
            </a:r>
            <a:r>
              <a:rPr lang="en-US" altLang="ko-KR" sz="1050" dirty="0" smtClean="0"/>
              <a:t>, </a:t>
            </a:r>
            <a:r>
              <a:rPr lang="en-US" altLang="ko-KR" sz="1050" dirty="0" err="1" smtClean="0"/>
              <a:t>csock</a:t>
            </a:r>
            <a:r>
              <a:rPr lang="en-US" altLang="ko-KR" sz="1050" dirty="0" smtClean="0"/>
              <a:t>;   // </a:t>
            </a:r>
            <a:r>
              <a:rPr lang="ko-KR" altLang="en-US" sz="1050" dirty="0" smtClean="0"/>
              <a:t>소켓 </a:t>
            </a:r>
            <a:r>
              <a:rPr lang="ko-KR" altLang="en-US" sz="1050" dirty="0" err="1" smtClean="0"/>
              <a:t>디스크립트</a:t>
            </a:r>
            <a:r>
              <a:rPr lang="ko-KR" altLang="en-US" sz="1050" dirty="0" smtClean="0"/>
              <a:t> 정의</a:t>
            </a:r>
          </a:p>
          <a:p>
            <a:pPr marL="457200" indent="-457200" eaLnBrk="1" hangingPunct="1">
              <a:lnSpc>
                <a:spcPct val="80000"/>
              </a:lnSpc>
              <a:buFont typeface="Wingdings" pitchFamily="2" charset="2"/>
              <a:buAutoNum type="arabicPeriod"/>
            </a:pPr>
            <a:r>
              <a:rPr lang="ko-KR" altLang="en-US" sz="1050" dirty="0" smtClean="0"/>
              <a:t>   </a:t>
            </a:r>
            <a:r>
              <a:rPr lang="en-US" altLang="ko-KR" sz="1050" dirty="0" err="1" smtClean="0"/>
              <a:t>int</a:t>
            </a:r>
            <a:r>
              <a:rPr lang="en-US" altLang="ko-KR" sz="1050" dirty="0" smtClean="0"/>
              <a:t> </a:t>
            </a:r>
            <a:r>
              <a:rPr lang="en-US" altLang="ko-KR" sz="1050" dirty="0" err="1" smtClean="0"/>
              <a:t>clen</a:t>
            </a:r>
            <a:r>
              <a:rPr lang="en-US" altLang="ko-KR" sz="1050" dirty="0" smtClean="0"/>
              <a:t>;</a:t>
            </a:r>
          </a:p>
          <a:p>
            <a:pPr marL="457200" indent="-457200" eaLnBrk="1" hangingPunct="1">
              <a:lnSpc>
                <a:spcPct val="80000"/>
              </a:lnSpc>
              <a:buFont typeface="Wingdings" pitchFamily="2" charset="2"/>
              <a:buAutoNum type="arabicPeriod"/>
            </a:pPr>
            <a:r>
              <a:rPr lang="en-US" altLang="ko-KR" sz="1050" dirty="0" smtClean="0"/>
              <a:t>   </a:t>
            </a:r>
            <a:r>
              <a:rPr lang="en-US" altLang="ko-KR" sz="1050" dirty="0" err="1" smtClean="0"/>
              <a:t>struct</a:t>
            </a:r>
            <a:r>
              <a:rPr lang="en-US" altLang="ko-KR" sz="1050" dirty="0" smtClean="0"/>
              <a:t> </a:t>
            </a:r>
            <a:r>
              <a:rPr lang="en-US" altLang="ko-KR" sz="1050" dirty="0" err="1" smtClean="0"/>
              <a:t>sockaddr_in</a:t>
            </a:r>
            <a:r>
              <a:rPr lang="en-US" altLang="ko-KR" sz="1050" dirty="0" smtClean="0"/>
              <a:t> </a:t>
            </a:r>
            <a:r>
              <a:rPr lang="en-US" altLang="ko-KR" sz="1050" dirty="0" err="1" smtClean="0"/>
              <a:t>client_addr</a:t>
            </a:r>
            <a:r>
              <a:rPr lang="en-US" altLang="ko-KR" sz="1050" dirty="0" smtClean="0"/>
              <a:t>, </a:t>
            </a:r>
            <a:r>
              <a:rPr lang="en-US" altLang="ko-KR" sz="1050" dirty="0" err="1" smtClean="0"/>
              <a:t>server_addr</a:t>
            </a:r>
            <a:r>
              <a:rPr lang="en-US" altLang="ko-KR" sz="1050" dirty="0" smtClean="0"/>
              <a:t>;  // </a:t>
            </a:r>
            <a:r>
              <a:rPr lang="ko-KR" altLang="en-US" sz="1050" dirty="0" smtClean="0"/>
              <a:t>주소 구조체 정의</a:t>
            </a:r>
          </a:p>
          <a:p>
            <a:pPr marL="457200" indent="-457200" eaLnBrk="1" hangingPunct="1">
              <a:lnSpc>
                <a:spcPct val="80000"/>
              </a:lnSpc>
              <a:buFont typeface="Wingdings" pitchFamily="2" charset="2"/>
              <a:buAutoNum type="arabicPeriod"/>
            </a:pPr>
            <a:r>
              <a:rPr lang="ko-KR" altLang="en-US" sz="1050" dirty="0" smtClean="0"/>
              <a:t>   </a:t>
            </a:r>
            <a:r>
              <a:rPr lang="en-US" altLang="ko-KR" sz="1050" dirty="0" smtClean="0"/>
              <a:t>char </a:t>
            </a:r>
            <a:r>
              <a:rPr lang="en-US" altLang="ko-KR" sz="1050" dirty="0" err="1" smtClean="0"/>
              <a:t>buf</a:t>
            </a:r>
            <a:r>
              <a:rPr lang="en-US" altLang="ko-KR" sz="1050" dirty="0" smtClean="0"/>
              <a:t>[MAXBUF] = "I like you!";  // </a:t>
            </a:r>
            <a:r>
              <a:rPr lang="ko-KR" altLang="en-US" sz="1050" dirty="0" smtClean="0"/>
              <a:t>클라이언트에 보내줄 문자열</a:t>
            </a:r>
          </a:p>
          <a:p>
            <a:pPr marL="457200" indent="-457200" eaLnBrk="1" hangingPunct="1">
              <a:lnSpc>
                <a:spcPct val="80000"/>
              </a:lnSpc>
              <a:buFont typeface="Wingdings" pitchFamily="2" charset="2"/>
              <a:buAutoNum type="arabicPeriod"/>
            </a:pPr>
            <a:r>
              <a:rPr lang="ko-KR" altLang="en-US" sz="1050" dirty="0" smtClean="0"/>
              <a:t> </a:t>
            </a:r>
          </a:p>
          <a:p>
            <a:pPr marL="457200" indent="-457200" eaLnBrk="1" hangingPunct="1">
              <a:lnSpc>
                <a:spcPct val="80000"/>
              </a:lnSpc>
              <a:buFont typeface="Wingdings" pitchFamily="2" charset="2"/>
              <a:buAutoNum type="arabicPeriod"/>
            </a:pPr>
            <a:r>
              <a:rPr lang="ko-KR" altLang="en-US" sz="1050" dirty="0" smtClean="0"/>
              <a:t> </a:t>
            </a:r>
          </a:p>
          <a:p>
            <a:pPr marL="457200" indent="-457200" eaLnBrk="1" hangingPunct="1">
              <a:lnSpc>
                <a:spcPct val="80000"/>
              </a:lnSpc>
              <a:buFont typeface="Wingdings" pitchFamily="2" charset="2"/>
              <a:buAutoNum type="arabicPeriod"/>
            </a:pPr>
            <a:r>
              <a:rPr lang="ko-KR" altLang="en-US" sz="1050" dirty="0" smtClean="0"/>
              <a:t>   </a:t>
            </a:r>
            <a:r>
              <a:rPr lang="en-US" altLang="ko-KR" sz="1050" dirty="0" smtClean="0"/>
              <a:t>// </a:t>
            </a:r>
            <a:r>
              <a:rPr lang="ko-KR" altLang="en-US" sz="1050" dirty="0" smtClean="0"/>
              <a:t>서버 소켓 생성</a:t>
            </a:r>
          </a:p>
          <a:p>
            <a:pPr marL="457200" indent="-457200" eaLnBrk="1" hangingPunct="1">
              <a:lnSpc>
                <a:spcPct val="80000"/>
              </a:lnSpc>
              <a:buFont typeface="Wingdings" pitchFamily="2" charset="2"/>
              <a:buAutoNum type="arabicPeriod"/>
            </a:pPr>
            <a:r>
              <a:rPr lang="ko-KR" altLang="en-US" sz="1050" dirty="0" smtClean="0"/>
              <a:t>   </a:t>
            </a:r>
            <a:r>
              <a:rPr lang="en-US" altLang="ko-KR" sz="1050" dirty="0" smtClean="0"/>
              <a:t>if ((</a:t>
            </a:r>
            <a:r>
              <a:rPr lang="en-US" altLang="ko-KR" sz="1050" dirty="0" err="1" smtClean="0"/>
              <a:t>ssock</a:t>
            </a:r>
            <a:r>
              <a:rPr lang="en-US" altLang="ko-KR" sz="1050" dirty="0" smtClean="0"/>
              <a:t> = socket(PF_INET, SOCK_STREAM, IPPROTO_TCP)) &lt; 0) {</a:t>
            </a:r>
          </a:p>
          <a:p>
            <a:pPr marL="457200" indent="-457200" eaLnBrk="1" hangingPunct="1">
              <a:lnSpc>
                <a:spcPct val="80000"/>
              </a:lnSpc>
              <a:buFont typeface="Wingdings" pitchFamily="2" charset="2"/>
              <a:buAutoNum type="arabicPeriod"/>
            </a:pPr>
            <a:r>
              <a:rPr lang="en-US" altLang="ko-KR" sz="1050" dirty="0" smtClean="0"/>
              <a:t>      </a:t>
            </a:r>
            <a:r>
              <a:rPr lang="en-US" altLang="ko-KR" sz="1050" dirty="0" err="1" smtClean="0"/>
              <a:t>perror</a:t>
            </a:r>
            <a:r>
              <a:rPr lang="en-US" altLang="ko-KR" sz="1050" dirty="0" smtClean="0"/>
              <a:t>("socket error : ");</a:t>
            </a:r>
          </a:p>
          <a:p>
            <a:pPr marL="457200" indent="-457200" eaLnBrk="1" hangingPunct="1">
              <a:lnSpc>
                <a:spcPct val="80000"/>
              </a:lnSpc>
              <a:buFont typeface="Wingdings" pitchFamily="2" charset="2"/>
              <a:buAutoNum type="arabicPeriod"/>
            </a:pPr>
            <a:r>
              <a:rPr lang="en-US" altLang="ko-KR" sz="1050" dirty="0" smtClean="0"/>
              <a:t>      exit(1);</a:t>
            </a:r>
          </a:p>
          <a:p>
            <a:pPr marL="457200" indent="-457200" eaLnBrk="1" hangingPunct="1">
              <a:lnSpc>
                <a:spcPct val="80000"/>
              </a:lnSpc>
              <a:buFont typeface="Wingdings" pitchFamily="2" charset="2"/>
              <a:buAutoNum type="arabicPeriod"/>
            </a:pPr>
            <a:r>
              <a:rPr lang="en-US" altLang="ko-KR" sz="1050" dirty="0" smtClean="0"/>
              <a:t>   }</a:t>
            </a:r>
          </a:p>
          <a:p>
            <a:pPr marL="457200" indent="-457200" eaLnBrk="1" hangingPunct="1">
              <a:lnSpc>
                <a:spcPct val="80000"/>
              </a:lnSpc>
              <a:buFont typeface="Wingdings" pitchFamily="2" charset="2"/>
              <a:buAutoNum type="arabicPeriod"/>
            </a:pPr>
            <a:r>
              <a:rPr lang="en-US" altLang="ko-KR" sz="1050" dirty="0" smtClean="0"/>
              <a:t> </a:t>
            </a:r>
          </a:p>
          <a:p>
            <a:pPr marL="457200" indent="-457200" eaLnBrk="1" hangingPunct="1">
              <a:lnSpc>
                <a:spcPct val="80000"/>
              </a:lnSpc>
              <a:buFont typeface="Wingdings" pitchFamily="2" charset="2"/>
              <a:buAutoNum type="arabicPeriod"/>
            </a:pPr>
            <a:r>
              <a:rPr lang="en-US" altLang="ko-KR" sz="1050" dirty="0" smtClean="0"/>
              <a:t>   </a:t>
            </a:r>
            <a:r>
              <a:rPr lang="en-US" altLang="ko-KR" sz="1050" dirty="0" err="1" smtClean="0"/>
              <a:t>clen</a:t>
            </a:r>
            <a:r>
              <a:rPr lang="en-US" altLang="ko-KR" sz="1050" dirty="0" smtClean="0"/>
              <a:t> = </a:t>
            </a:r>
            <a:r>
              <a:rPr lang="en-US" altLang="ko-KR" sz="1050" dirty="0" err="1" smtClean="0"/>
              <a:t>sizeof</a:t>
            </a:r>
            <a:r>
              <a:rPr lang="en-US" altLang="ko-KR" sz="1050" dirty="0" smtClean="0"/>
              <a:t>(</a:t>
            </a:r>
            <a:r>
              <a:rPr lang="en-US" altLang="ko-KR" sz="1050" dirty="0" err="1" smtClean="0"/>
              <a:t>client_addr</a:t>
            </a:r>
            <a:r>
              <a:rPr lang="en-US" altLang="ko-KR" sz="1050" dirty="0" smtClean="0"/>
              <a:t>);</a:t>
            </a:r>
          </a:p>
          <a:p>
            <a:pPr marL="457200" indent="-457200" eaLnBrk="1" hangingPunct="1">
              <a:lnSpc>
                <a:spcPct val="80000"/>
              </a:lnSpc>
              <a:buFont typeface="Wingdings" pitchFamily="2" charset="2"/>
              <a:buAutoNum type="arabicPeriod"/>
            </a:pPr>
            <a:endParaRPr lang="en-US" altLang="ko-KR" sz="1050" dirty="0" smtClean="0"/>
          </a:p>
          <a:p>
            <a:pPr marL="457200" indent="-457200" eaLnBrk="1" hangingPunct="1">
              <a:lnSpc>
                <a:spcPct val="80000"/>
              </a:lnSpc>
              <a:buFont typeface="Wingdings" pitchFamily="2" charset="2"/>
              <a:buAutoNum type="arabicPeriod"/>
            </a:pPr>
            <a:r>
              <a:rPr lang="en-US" altLang="ko-KR" sz="1050" dirty="0" smtClean="0"/>
              <a:t>   </a:t>
            </a:r>
          </a:p>
        </p:txBody>
      </p:sp>
      <p:sp>
        <p:nvSpPr>
          <p:cNvPr id="13318" name="Rectangle 5"/>
          <p:cNvSpPr>
            <a:spLocks noChangeArrowheads="1"/>
          </p:cNvSpPr>
          <p:nvPr/>
        </p:nvSpPr>
        <p:spPr bwMode="auto">
          <a:xfrm>
            <a:off x="4643438" y="1316058"/>
            <a:ext cx="4176712" cy="5113338"/>
          </a:xfrm>
          <a:prstGeom prst="rect">
            <a:avLst/>
          </a:prstGeom>
          <a:noFill/>
          <a:ln w="9525">
            <a:noFill/>
            <a:miter lim="800000"/>
            <a:headEnd/>
            <a:tailEnd/>
          </a:ln>
        </p:spPr>
        <p:txBody>
          <a:bodyPr/>
          <a:lstStyle/>
          <a:p>
            <a:pPr marL="457200" indent="-457200" algn="l">
              <a:lnSpc>
                <a:spcPct val="100000"/>
              </a:lnSpc>
              <a:buFont typeface="Wingdings" pitchFamily="2" charset="2"/>
              <a:buAutoNum type="arabicPeriod" startAt="28"/>
            </a:pPr>
            <a:r>
              <a:rPr lang="en-US" altLang="ko-KR" sz="1000" b="0" dirty="0">
                <a:latin typeface="Tahoma" pitchFamily="34" charset="0"/>
              </a:rPr>
              <a:t>// </a:t>
            </a:r>
            <a:r>
              <a:rPr lang="ko-KR" altLang="en-US" sz="1000" b="0" dirty="0">
                <a:latin typeface="Tahoma" pitchFamily="34" charset="0"/>
              </a:rPr>
              <a:t>주소 구조체에 주소 지정</a:t>
            </a:r>
          </a:p>
          <a:p>
            <a:pPr marL="457200" indent="-457200" algn="l">
              <a:lnSpc>
                <a:spcPct val="100000"/>
              </a:lnSpc>
              <a:buFont typeface="Wingdings" pitchFamily="2" charset="2"/>
              <a:buAutoNum type="arabicPeriod" startAt="28"/>
            </a:pPr>
            <a:r>
              <a:rPr lang="ko-KR" altLang="en-US" sz="1000" b="0" dirty="0">
                <a:latin typeface="Tahoma" pitchFamily="34" charset="0"/>
              </a:rPr>
              <a:t>   </a:t>
            </a:r>
            <a:r>
              <a:rPr lang="en-US" altLang="ko-KR" sz="1000" b="0" dirty="0" err="1">
                <a:latin typeface="Tahoma" pitchFamily="34" charset="0"/>
              </a:rPr>
              <a:t>memset</a:t>
            </a:r>
            <a:r>
              <a:rPr lang="en-US" altLang="ko-KR" sz="1000" b="0" dirty="0">
                <a:latin typeface="Tahoma" pitchFamily="34" charset="0"/>
              </a:rPr>
              <a:t>(&amp;</a:t>
            </a:r>
            <a:r>
              <a:rPr lang="en-US" altLang="ko-KR" sz="1000" b="0" dirty="0" err="1">
                <a:latin typeface="Tahoma" pitchFamily="34" charset="0"/>
              </a:rPr>
              <a:t>server_addr</a:t>
            </a:r>
            <a:r>
              <a:rPr lang="en-US" altLang="ko-KR" sz="1000" b="0" dirty="0">
                <a:latin typeface="Tahoma" pitchFamily="34" charset="0"/>
              </a:rPr>
              <a:t>, 0, </a:t>
            </a:r>
            <a:r>
              <a:rPr lang="en-US" altLang="ko-KR" sz="1000" b="0" dirty="0" err="1">
                <a:latin typeface="Tahoma" pitchFamily="34" charset="0"/>
              </a:rPr>
              <a:t>sizeof</a:t>
            </a:r>
            <a:r>
              <a:rPr lang="en-US" altLang="ko-KR" sz="1000" b="0" dirty="0">
                <a:latin typeface="Tahoma" pitchFamily="34" charset="0"/>
              </a:rPr>
              <a:t>(</a:t>
            </a:r>
            <a:r>
              <a:rPr lang="en-US" altLang="ko-KR" sz="1000" b="0" dirty="0" err="1">
                <a:latin typeface="Tahoma" pitchFamily="34" charset="0"/>
              </a:rPr>
              <a:t>server_addr</a:t>
            </a:r>
            <a:r>
              <a:rPr lang="en-US" altLang="ko-KR" sz="1000" b="0" dirty="0">
                <a:latin typeface="Tahoma" pitchFamily="34" charset="0"/>
              </a:rPr>
              <a:t>));</a:t>
            </a:r>
          </a:p>
          <a:p>
            <a:pPr marL="457200" indent="-457200" algn="l">
              <a:lnSpc>
                <a:spcPct val="100000"/>
              </a:lnSpc>
              <a:buFont typeface="Wingdings" pitchFamily="2" charset="2"/>
              <a:buAutoNum type="arabicPeriod" startAt="28"/>
            </a:pPr>
            <a:r>
              <a:rPr lang="en-US" altLang="ko-KR" sz="1000" b="0" dirty="0">
                <a:latin typeface="Tahoma" pitchFamily="34" charset="0"/>
              </a:rPr>
              <a:t>   </a:t>
            </a:r>
            <a:r>
              <a:rPr lang="en-US" altLang="ko-KR" sz="1000" b="0" dirty="0" err="1">
                <a:latin typeface="Tahoma" pitchFamily="34" charset="0"/>
              </a:rPr>
              <a:t>server_addr.sin_family</a:t>
            </a:r>
            <a:r>
              <a:rPr lang="en-US" altLang="ko-KR" sz="1000" b="0" dirty="0">
                <a:latin typeface="Tahoma" pitchFamily="34" charset="0"/>
              </a:rPr>
              <a:t>  = AF_INET;</a:t>
            </a:r>
          </a:p>
          <a:p>
            <a:pPr marL="457200" indent="-457200" algn="l">
              <a:lnSpc>
                <a:spcPct val="100000"/>
              </a:lnSpc>
              <a:buFont typeface="Wingdings" pitchFamily="2" charset="2"/>
              <a:buAutoNum type="arabicPeriod" startAt="28"/>
            </a:pPr>
            <a:r>
              <a:rPr lang="en-US" altLang="ko-KR" sz="1000" b="0" dirty="0">
                <a:latin typeface="Tahoma" pitchFamily="34" charset="0"/>
              </a:rPr>
              <a:t>   </a:t>
            </a:r>
            <a:r>
              <a:rPr lang="en-US" altLang="ko-KR" sz="1000" b="0" dirty="0" err="1">
                <a:latin typeface="Tahoma" pitchFamily="34" charset="0"/>
              </a:rPr>
              <a:t>server_addr.sin_addr.s_addr</a:t>
            </a:r>
            <a:r>
              <a:rPr lang="en-US" altLang="ko-KR" sz="1000" b="0" dirty="0">
                <a:latin typeface="Tahoma" pitchFamily="34" charset="0"/>
              </a:rPr>
              <a:t> = </a:t>
            </a:r>
            <a:r>
              <a:rPr lang="en-US" altLang="ko-KR" sz="1000" b="0" dirty="0" err="1">
                <a:latin typeface="Tahoma" pitchFamily="34" charset="0"/>
              </a:rPr>
              <a:t>htonl</a:t>
            </a:r>
            <a:r>
              <a:rPr lang="en-US" altLang="ko-KR" sz="1000" b="0" dirty="0">
                <a:latin typeface="Tahoma" pitchFamily="34" charset="0"/>
              </a:rPr>
              <a:t>(INADDR_ANY);</a:t>
            </a:r>
          </a:p>
          <a:p>
            <a:pPr marL="457200" indent="-457200" algn="l">
              <a:lnSpc>
                <a:spcPct val="100000"/>
              </a:lnSpc>
              <a:buFont typeface="Wingdings" pitchFamily="2" charset="2"/>
              <a:buAutoNum type="arabicPeriod" startAt="28"/>
            </a:pPr>
            <a:r>
              <a:rPr lang="en-US" altLang="ko-KR" sz="1000" b="0" dirty="0">
                <a:latin typeface="Tahoma" pitchFamily="34" charset="0"/>
              </a:rPr>
              <a:t>   </a:t>
            </a:r>
            <a:r>
              <a:rPr lang="en-US" altLang="ko-KR" sz="1000" b="0" dirty="0" err="1">
                <a:latin typeface="Tahoma" pitchFamily="34" charset="0"/>
              </a:rPr>
              <a:t>server_addr.sin_port</a:t>
            </a:r>
            <a:r>
              <a:rPr lang="en-US" altLang="ko-KR" sz="1000" b="0" dirty="0">
                <a:latin typeface="Tahoma" pitchFamily="34" charset="0"/>
              </a:rPr>
              <a:t>    = </a:t>
            </a:r>
            <a:r>
              <a:rPr lang="en-US" altLang="ko-KR" sz="1000" b="0" dirty="0" err="1">
                <a:latin typeface="Tahoma" pitchFamily="34" charset="0"/>
              </a:rPr>
              <a:t>htons</a:t>
            </a:r>
            <a:r>
              <a:rPr lang="en-US" altLang="ko-KR" sz="1000" b="0" dirty="0">
                <a:latin typeface="Tahoma" pitchFamily="34" charset="0"/>
              </a:rPr>
              <a:t>(3317);    // </a:t>
            </a:r>
            <a:r>
              <a:rPr lang="ko-KR" altLang="en-US" sz="1000" b="0" dirty="0">
                <a:latin typeface="Tahoma" pitchFamily="34" charset="0"/>
              </a:rPr>
              <a:t>사용할 포트로 </a:t>
            </a:r>
            <a:r>
              <a:rPr lang="en-US" altLang="ko-KR" sz="1000" b="0" dirty="0">
                <a:latin typeface="Tahoma" pitchFamily="34" charset="0"/>
              </a:rPr>
              <a:t>3317</a:t>
            </a:r>
            <a:r>
              <a:rPr lang="ko-KR" altLang="en-US" sz="1000" b="0" dirty="0">
                <a:latin typeface="Tahoma" pitchFamily="34" charset="0"/>
              </a:rPr>
              <a:t>번 포트 사용</a:t>
            </a:r>
          </a:p>
          <a:p>
            <a:pPr marL="457200" indent="-457200" algn="l">
              <a:lnSpc>
                <a:spcPct val="100000"/>
              </a:lnSpc>
              <a:buFont typeface="Wingdings" pitchFamily="2" charset="2"/>
              <a:buAutoNum type="arabicPeriod" startAt="28"/>
            </a:pPr>
            <a:r>
              <a:rPr lang="ko-KR" altLang="en-US" sz="1000" b="0" dirty="0">
                <a:latin typeface="Tahoma" pitchFamily="34" charset="0"/>
              </a:rPr>
              <a:t> </a:t>
            </a:r>
          </a:p>
          <a:p>
            <a:pPr marL="457200" indent="-457200" algn="l">
              <a:lnSpc>
                <a:spcPct val="100000"/>
              </a:lnSpc>
              <a:buFont typeface="Wingdings" pitchFamily="2" charset="2"/>
              <a:buAutoNum type="arabicPeriod" startAt="28"/>
            </a:pPr>
            <a:r>
              <a:rPr lang="ko-KR" altLang="en-US" sz="1000" b="0" dirty="0">
                <a:latin typeface="Tahoma" pitchFamily="34" charset="0"/>
              </a:rPr>
              <a:t>   </a:t>
            </a:r>
            <a:r>
              <a:rPr lang="en-US" altLang="ko-KR" sz="1000" b="0" dirty="0">
                <a:latin typeface="Tahoma" pitchFamily="34" charset="0"/>
              </a:rPr>
              <a:t>// bind </a:t>
            </a:r>
            <a:r>
              <a:rPr lang="ko-KR" altLang="en-US" sz="1000" b="0" dirty="0">
                <a:latin typeface="Tahoma" pitchFamily="34" charset="0"/>
              </a:rPr>
              <a:t>함수를 사용하여 서버 소켓의 주소 설정</a:t>
            </a:r>
          </a:p>
          <a:p>
            <a:pPr marL="457200" indent="-457200" algn="l">
              <a:lnSpc>
                <a:spcPct val="100000"/>
              </a:lnSpc>
              <a:buFont typeface="Wingdings" pitchFamily="2" charset="2"/>
              <a:buAutoNum type="arabicPeriod" startAt="28"/>
            </a:pPr>
            <a:r>
              <a:rPr lang="ko-KR" altLang="en-US" sz="1000" b="0" dirty="0">
                <a:latin typeface="Tahoma" pitchFamily="34" charset="0"/>
              </a:rPr>
              <a:t>   </a:t>
            </a:r>
            <a:r>
              <a:rPr lang="en-US" altLang="ko-KR" sz="1000" b="0" dirty="0">
                <a:latin typeface="Tahoma" pitchFamily="34" charset="0"/>
              </a:rPr>
              <a:t>if (bind(</a:t>
            </a:r>
            <a:r>
              <a:rPr lang="en-US" altLang="ko-KR" sz="1000" b="0" dirty="0" err="1">
                <a:latin typeface="Tahoma" pitchFamily="34" charset="0"/>
              </a:rPr>
              <a:t>ssock</a:t>
            </a:r>
            <a:r>
              <a:rPr lang="en-US" altLang="ko-KR" sz="1000" b="0" dirty="0">
                <a:latin typeface="Tahoma" pitchFamily="34" charset="0"/>
              </a:rPr>
              <a:t>, (</a:t>
            </a:r>
            <a:r>
              <a:rPr lang="en-US" altLang="ko-KR" sz="1000" b="0" dirty="0" err="1">
                <a:latin typeface="Tahoma" pitchFamily="34" charset="0"/>
              </a:rPr>
              <a:t>struct</a:t>
            </a:r>
            <a:r>
              <a:rPr lang="en-US" altLang="ko-KR" sz="1000" b="0" dirty="0">
                <a:latin typeface="Tahoma" pitchFamily="34" charset="0"/>
              </a:rPr>
              <a:t> </a:t>
            </a:r>
            <a:r>
              <a:rPr lang="en-US" altLang="ko-KR" sz="1000" b="0" dirty="0" err="1">
                <a:latin typeface="Tahoma" pitchFamily="34" charset="0"/>
              </a:rPr>
              <a:t>sockaddr</a:t>
            </a:r>
            <a:r>
              <a:rPr lang="en-US" altLang="ko-KR" sz="1000" b="0" dirty="0">
                <a:latin typeface="Tahoma" pitchFamily="34" charset="0"/>
              </a:rPr>
              <a:t> *)&amp;</a:t>
            </a:r>
            <a:r>
              <a:rPr lang="en-US" altLang="ko-KR" sz="1000" b="0" dirty="0" err="1">
                <a:latin typeface="Tahoma" pitchFamily="34" charset="0"/>
              </a:rPr>
              <a:t>server_addr</a:t>
            </a:r>
            <a:r>
              <a:rPr lang="en-US" altLang="ko-KR" sz="1000" b="0" dirty="0">
                <a:latin typeface="Tahoma" pitchFamily="34" charset="0"/>
              </a:rPr>
              <a:t>, </a:t>
            </a:r>
            <a:r>
              <a:rPr lang="en-US" altLang="ko-KR" sz="1000" b="0" dirty="0" err="1">
                <a:latin typeface="Tahoma" pitchFamily="34" charset="0"/>
              </a:rPr>
              <a:t>sizeof</a:t>
            </a:r>
            <a:r>
              <a:rPr lang="en-US" altLang="ko-KR" sz="1000" b="0" dirty="0">
                <a:latin typeface="Tahoma" pitchFamily="34" charset="0"/>
              </a:rPr>
              <a:t>(</a:t>
            </a:r>
            <a:r>
              <a:rPr lang="en-US" altLang="ko-KR" sz="1000" b="0" dirty="0" err="1">
                <a:latin typeface="Tahoma" pitchFamily="34" charset="0"/>
              </a:rPr>
              <a:t>server_addr</a:t>
            </a:r>
            <a:r>
              <a:rPr lang="en-US" altLang="ko-KR" sz="1000" b="0" dirty="0">
                <a:latin typeface="Tahoma" pitchFamily="34" charset="0"/>
              </a:rPr>
              <a:t>)) &lt; 0) {</a:t>
            </a:r>
          </a:p>
          <a:p>
            <a:pPr marL="457200" indent="-457200" algn="l">
              <a:lnSpc>
                <a:spcPct val="100000"/>
              </a:lnSpc>
              <a:buFont typeface="Wingdings" pitchFamily="2" charset="2"/>
              <a:buAutoNum type="arabicPeriod" startAt="28"/>
            </a:pPr>
            <a:r>
              <a:rPr lang="en-US" altLang="ko-KR" sz="1000" b="0" dirty="0">
                <a:latin typeface="Tahoma" pitchFamily="34" charset="0"/>
              </a:rPr>
              <a:t>      </a:t>
            </a:r>
            <a:r>
              <a:rPr lang="en-US" altLang="ko-KR" sz="1000" b="0" dirty="0" err="1">
                <a:latin typeface="Tahoma" pitchFamily="34" charset="0"/>
              </a:rPr>
              <a:t>perror</a:t>
            </a:r>
            <a:r>
              <a:rPr lang="en-US" altLang="ko-KR" sz="1000" b="0" dirty="0">
                <a:latin typeface="Tahoma" pitchFamily="34" charset="0"/>
              </a:rPr>
              <a:t>("bind error : ");</a:t>
            </a:r>
          </a:p>
          <a:p>
            <a:pPr marL="457200" indent="-457200" algn="l">
              <a:lnSpc>
                <a:spcPct val="100000"/>
              </a:lnSpc>
              <a:buFont typeface="Wingdings" pitchFamily="2" charset="2"/>
              <a:buAutoNum type="arabicPeriod" startAt="28"/>
            </a:pPr>
            <a:r>
              <a:rPr lang="en-US" altLang="ko-KR" sz="1000" b="0" dirty="0">
                <a:latin typeface="Tahoma" pitchFamily="34" charset="0"/>
              </a:rPr>
              <a:t>      exit(1);</a:t>
            </a:r>
          </a:p>
          <a:p>
            <a:pPr marL="457200" indent="-457200" algn="l">
              <a:lnSpc>
                <a:spcPct val="100000"/>
              </a:lnSpc>
              <a:buFont typeface="Wingdings" pitchFamily="2" charset="2"/>
              <a:buAutoNum type="arabicPeriod" startAt="28"/>
            </a:pPr>
            <a:r>
              <a:rPr lang="en-US" altLang="ko-KR" sz="1000" b="0" dirty="0">
                <a:latin typeface="Tahoma" pitchFamily="34" charset="0"/>
              </a:rPr>
              <a:t>   </a:t>
            </a:r>
            <a:r>
              <a:rPr lang="en-US" altLang="ko-KR" sz="1000" b="0" dirty="0" smtClean="0">
                <a:latin typeface="Tahoma" pitchFamily="34" charset="0"/>
              </a:rPr>
              <a:t>} </a:t>
            </a:r>
            <a:endParaRPr lang="en-US" altLang="ko-KR" sz="1000" b="0" dirty="0">
              <a:latin typeface="Tahoma" pitchFamily="34" charset="0"/>
            </a:endParaRPr>
          </a:p>
          <a:p>
            <a:pPr marL="457200" indent="-457200" algn="l">
              <a:lnSpc>
                <a:spcPct val="100000"/>
              </a:lnSpc>
              <a:buFont typeface="Wingdings" pitchFamily="2" charset="2"/>
              <a:buAutoNum type="arabicPeriod" startAt="28"/>
            </a:pPr>
            <a:r>
              <a:rPr lang="en-US" altLang="ko-KR" sz="1000" b="0" dirty="0">
                <a:latin typeface="Tahoma" pitchFamily="34" charset="0"/>
              </a:rPr>
              <a:t>   // </a:t>
            </a:r>
            <a:r>
              <a:rPr lang="ko-KR" altLang="en-US" sz="1000" b="0" dirty="0">
                <a:latin typeface="Tahoma" pitchFamily="34" charset="0"/>
              </a:rPr>
              <a:t>위에서 지정한 주소로 클라이언트 접속을 기다림</a:t>
            </a:r>
          </a:p>
          <a:p>
            <a:pPr marL="457200" indent="-457200" algn="l">
              <a:lnSpc>
                <a:spcPct val="100000"/>
              </a:lnSpc>
              <a:buFont typeface="Wingdings" pitchFamily="2" charset="2"/>
              <a:buAutoNum type="arabicPeriod" startAt="28"/>
            </a:pPr>
            <a:r>
              <a:rPr lang="ko-KR" altLang="en-US" sz="1000" b="0" dirty="0">
                <a:latin typeface="Tahoma" pitchFamily="34" charset="0"/>
              </a:rPr>
              <a:t>   </a:t>
            </a:r>
            <a:r>
              <a:rPr lang="en-US" altLang="ko-KR" sz="1000" b="0" dirty="0">
                <a:latin typeface="Tahoma" pitchFamily="34" charset="0"/>
              </a:rPr>
              <a:t>if (listen(</a:t>
            </a:r>
            <a:r>
              <a:rPr lang="en-US" altLang="ko-KR" sz="1000" b="0" dirty="0" err="1">
                <a:latin typeface="Tahoma" pitchFamily="34" charset="0"/>
              </a:rPr>
              <a:t>ssock</a:t>
            </a:r>
            <a:r>
              <a:rPr lang="en-US" altLang="ko-KR" sz="1000" b="0" dirty="0">
                <a:latin typeface="Tahoma" pitchFamily="34" charset="0"/>
              </a:rPr>
              <a:t>, 8) &lt; 0) {</a:t>
            </a:r>
          </a:p>
          <a:p>
            <a:pPr marL="457200" indent="-457200" algn="l">
              <a:lnSpc>
                <a:spcPct val="100000"/>
              </a:lnSpc>
              <a:buFont typeface="Wingdings" pitchFamily="2" charset="2"/>
              <a:buAutoNum type="arabicPeriod" startAt="28"/>
            </a:pPr>
            <a:r>
              <a:rPr lang="en-US" altLang="ko-KR" sz="1000" b="0" dirty="0">
                <a:latin typeface="Tahoma" pitchFamily="34" charset="0"/>
              </a:rPr>
              <a:t>      </a:t>
            </a:r>
            <a:r>
              <a:rPr lang="en-US" altLang="ko-KR" sz="1000" b="0" dirty="0" err="1">
                <a:latin typeface="Tahoma" pitchFamily="34" charset="0"/>
              </a:rPr>
              <a:t>perror</a:t>
            </a:r>
            <a:r>
              <a:rPr lang="en-US" altLang="ko-KR" sz="1000" b="0" dirty="0">
                <a:latin typeface="Tahoma" pitchFamily="34" charset="0"/>
              </a:rPr>
              <a:t>("listen error : ");</a:t>
            </a:r>
          </a:p>
          <a:p>
            <a:pPr marL="457200" indent="-457200" algn="l">
              <a:lnSpc>
                <a:spcPct val="100000"/>
              </a:lnSpc>
              <a:buFont typeface="Wingdings" pitchFamily="2" charset="2"/>
              <a:buAutoNum type="arabicPeriod" startAt="28"/>
            </a:pPr>
            <a:r>
              <a:rPr lang="en-US" altLang="ko-KR" sz="1000" b="0" dirty="0">
                <a:latin typeface="Tahoma" pitchFamily="34" charset="0"/>
              </a:rPr>
              <a:t>      exit(1);</a:t>
            </a:r>
          </a:p>
          <a:p>
            <a:pPr marL="457200" indent="-457200" algn="l">
              <a:lnSpc>
                <a:spcPct val="100000"/>
              </a:lnSpc>
              <a:buFont typeface="Wingdings" pitchFamily="2" charset="2"/>
              <a:buAutoNum type="arabicPeriod" startAt="28"/>
            </a:pPr>
            <a:r>
              <a:rPr lang="en-US" altLang="ko-KR" sz="1000" b="0" dirty="0">
                <a:latin typeface="Tahoma" pitchFamily="34" charset="0"/>
              </a:rPr>
              <a:t>   </a:t>
            </a:r>
            <a:r>
              <a:rPr lang="en-US" altLang="ko-KR" sz="1000" b="0" dirty="0" smtClean="0">
                <a:latin typeface="Tahoma" pitchFamily="34" charset="0"/>
              </a:rPr>
              <a:t>} </a:t>
            </a:r>
            <a:endParaRPr lang="en-US" altLang="ko-KR" sz="1000" b="0" dirty="0">
              <a:latin typeface="Tahoma" pitchFamily="34" charset="0"/>
            </a:endParaRPr>
          </a:p>
          <a:p>
            <a:pPr marL="457200" indent="-457200" algn="l">
              <a:lnSpc>
                <a:spcPct val="100000"/>
              </a:lnSpc>
              <a:buFont typeface="Wingdings" pitchFamily="2" charset="2"/>
              <a:buAutoNum type="arabicPeriod" startAt="28"/>
            </a:pPr>
            <a:r>
              <a:rPr lang="en-US" altLang="ko-KR" sz="1000" b="0" dirty="0">
                <a:latin typeface="Tahoma" pitchFamily="34" charset="0"/>
              </a:rPr>
              <a:t>   while(1) {</a:t>
            </a:r>
          </a:p>
          <a:p>
            <a:pPr marL="457200" indent="-457200" algn="l">
              <a:lnSpc>
                <a:spcPct val="100000"/>
              </a:lnSpc>
              <a:buFont typeface="Wingdings" pitchFamily="2" charset="2"/>
              <a:buAutoNum type="arabicPeriod" startAt="28"/>
            </a:pPr>
            <a:r>
              <a:rPr lang="en-US" altLang="ko-KR" sz="1000" b="0" dirty="0">
                <a:latin typeface="Tahoma" pitchFamily="34" charset="0"/>
              </a:rPr>
              <a:t>      // </a:t>
            </a:r>
            <a:r>
              <a:rPr lang="ko-KR" altLang="en-US" sz="1000" b="0" dirty="0">
                <a:latin typeface="Tahoma" pitchFamily="34" charset="0"/>
              </a:rPr>
              <a:t>클라이언트가 접속하면 접속을 허용하고 클라이언트 소켓을 생성함</a:t>
            </a:r>
          </a:p>
          <a:p>
            <a:pPr marL="457200" indent="-457200" algn="l">
              <a:lnSpc>
                <a:spcPct val="100000"/>
              </a:lnSpc>
              <a:buFont typeface="Wingdings" pitchFamily="2" charset="2"/>
              <a:buAutoNum type="arabicPeriod" startAt="28"/>
            </a:pPr>
            <a:r>
              <a:rPr lang="ko-KR" altLang="en-US" sz="1000" b="0" dirty="0">
                <a:latin typeface="Tahoma" pitchFamily="34" charset="0"/>
              </a:rPr>
              <a:t>      </a:t>
            </a:r>
            <a:r>
              <a:rPr lang="en-US" altLang="ko-KR" sz="1000" b="0" dirty="0" err="1">
                <a:latin typeface="Tahoma" pitchFamily="34" charset="0"/>
              </a:rPr>
              <a:t>csock</a:t>
            </a:r>
            <a:r>
              <a:rPr lang="en-US" altLang="ko-KR" sz="1000" b="0" dirty="0">
                <a:latin typeface="Tahoma" pitchFamily="34" charset="0"/>
              </a:rPr>
              <a:t> = accept(</a:t>
            </a:r>
            <a:r>
              <a:rPr lang="en-US" altLang="ko-KR" sz="1000" b="0" dirty="0" err="1">
                <a:latin typeface="Tahoma" pitchFamily="34" charset="0"/>
              </a:rPr>
              <a:t>ssock</a:t>
            </a:r>
            <a:r>
              <a:rPr lang="en-US" altLang="ko-KR" sz="1000" b="0" dirty="0">
                <a:latin typeface="Tahoma" pitchFamily="34" charset="0"/>
              </a:rPr>
              <a:t>, (</a:t>
            </a:r>
            <a:r>
              <a:rPr lang="en-US" altLang="ko-KR" sz="1000" b="0" dirty="0" err="1">
                <a:latin typeface="Tahoma" pitchFamily="34" charset="0"/>
              </a:rPr>
              <a:t>struct</a:t>
            </a:r>
            <a:r>
              <a:rPr lang="en-US" altLang="ko-KR" sz="1000" b="0" dirty="0">
                <a:latin typeface="Tahoma" pitchFamily="34" charset="0"/>
              </a:rPr>
              <a:t> </a:t>
            </a:r>
            <a:r>
              <a:rPr lang="en-US" altLang="ko-KR" sz="1000" b="0" dirty="0" err="1">
                <a:latin typeface="Tahoma" pitchFamily="34" charset="0"/>
              </a:rPr>
              <a:t>sockaddr</a:t>
            </a:r>
            <a:r>
              <a:rPr lang="en-US" altLang="ko-KR" sz="1000" b="0" dirty="0">
                <a:latin typeface="Tahoma" pitchFamily="34" charset="0"/>
              </a:rPr>
              <a:t> *)&amp;</a:t>
            </a:r>
            <a:r>
              <a:rPr lang="en-US" altLang="ko-KR" sz="1000" b="0" dirty="0" err="1">
                <a:latin typeface="Tahoma" pitchFamily="34" charset="0"/>
              </a:rPr>
              <a:t>client_addr</a:t>
            </a:r>
            <a:r>
              <a:rPr lang="en-US" altLang="ko-KR" sz="1000" b="0" dirty="0">
                <a:latin typeface="Tahoma" pitchFamily="34" charset="0"/>
              </a:rPr>
              <a:t>, &amp;</a:t>
            </a:r>
            <a:r>
              <a:rPr lang="en-US" altLang="ko-KR" sz="1000" b="0" dirty="0" err="1">
                <a:latin typeface="Tahoma" pitchFamily="34" charset="0"/>
              </a:rPr>
              <a:t>clen</a:t>
            </a:r>
            <a:r>
              <a:rPr lang="en-US" altLang="ko-KR" sz="1000" b="0" dirty="0">
                <a:latin typeface="Tahoma" pitchFamily="34" charset="0"/>
              </a:rPr>
              <a:t>);</a:t>
            </a:r>
          </a:p>
          <a:p>
            <a:pPr marL="457200" indent="-457200" algn="l">
              <a:lnSpc>
                <a:spcPct val="100000"/>
              </a:lnSpc>
              <a:buFont typeface="Wingdings" pitchFamily="2" charset="2"/>
              <a:buAutoNum type="arabicPeriod" startAt="28"/>
            </a:pPr>
            <a:r>
              <a:rPr lang="en-US" altLang="ko-KR" sz="1000" b="0" dirty="0">
                <a:latin typeface="Tahoma" pitchFamily="34" charset="0"/>
              </a:rPr>
              <a:t> </a:t>
            </a:r>
          </a:p>
          <a:p>
            <a:pPr marL="457200" indent="-457200" algn="l">
              <a:lnSpc>
                <a:spcPct val="100000"/>
              </a:lnSpc>
              <a:buFont typeface="Wingdings" pitchFamily="2" charset="2"/>
              <a:buAutoNum type="arabicPeriod" startAt="28"/>
            </a:pPr>
            <a:r>
              <a:rPr lang="en-US" altLang="ko-KR" sz="1000" b="0" dirty="0">
                <a:latin typeface="Tahoma" pitchFamily="34" charset="0"/>
              </a:rPr>
              <a:t>      // </a:t>
            </a:r>
            <a:r>
              <a:rPr lang="ko-KR" altLang="en-US" sz="1000" b="0" dirty="0">
                <a:latin typeface="Tahoma" pitchFamily="34" charset="0"/>
              </a:rPr>
              <a:t>클라이언트로 </a:t>
            </a:r>
            <a:r>
              <a:rPr lang="en-US" altLang="ko-KR" sz="1000" b="0" dirty="0" err="1">
                <a:latin typeface="Tahoma" pitchFamily="34" charset="0"/>
              </a:rPr>
              <a:t>buf</a:t>
            </a:r>
            <a:r>
              <a:rPr lang="ko-KR" altLang="en-US" sz="1000" b="0" dirty="0">
                <a:latin typeface="Tahoma" pitchFamily="34" charset="0"/>
              </a:rPr>
              <a:t>에 있는 “</a:t>
            </a:r>
            <a:r>
              <a:rPr lang="en-US" altLang="ko-KR" sz="1000" b="0" dirty="0">
                <a:latin typeface="Tahoma" pitchFamily="34" charset="0"/>
              </a:rPr>
              <a:t>I like you!" </a:t>
            </a:r>
            <a:r>
              <a:rPr lang="ko-KR" altLang="en-US" sz="1000" b="0" dirty="0">
                <a:latin typeface="Tahoma" pitchFamily="34" charset="0"/>
              </a:rPr>
              <a:t>문자열 전송</a:t>
            </a:r>
          </a:p>
          <a:p>
            <a:pPr marL="457200" indent="-457200" algn="l">
              <a:lnSpc>
                <a:spcPct val="100000"/>
              </a:lnSpc>
              <a:buFont typeface="Wingdings" pitchFamily="2" charset="2"/>
              <a:buAutoNum type="arabicPeriod" startAt="28"/>
            </a:pPr>
            <a:r>
              <a:rPr lang="ko-KR" altLang="en-US" sz="1000" b="0" dirty="0">
                <a:latin typeface="Tahoma" pitchFamily="34" charset="0"/>
              </a:rPr>
              <a:t>      </a:t>
            </a:r>
            <a:r>
              <a:rPr lang="en-US" altLang="ko-KR" sz="1000" b="0" dirty="0">
                <a:latin typeface="Tahoma" pitchFamily="34" charset="0"/>
              </a:rPr>
              <a:t>if (write(</a:t>
            </a:r>
            <a:r>
              <a:rPr lang="en-US" altLang="ko-KR" sz="1000" b="0" dirty="0" err="1">
                <a:latin typeface="Tahoma" pitchFamily="34" charset="0"/>
              </a:rPr>
              <a:t>csock</a:t>
            </a:r>
            <a:r>
              <a:rPr lang="en-US" altLang="ko-KR" sz="1000" b="0" dirty="0">
                <a:latin typeface="Tahoma" pitchFamily="34" charset="0"/>
              </a:rPr>
              <a:t>, </a:t>
            </a:r>
            <a:r>
              <a:rPr lang="en-US" altLang="ko-KR" sz="1000" b="0" dirty="0" err="1">
                <a:latin typeface="Tahoma" pitchFamily="34" charset="0"/>
              </a:rPr>
              <a:t>buf</a:t>
            </a:r>
            <a:r>
              <a:rPr lang="en-US" altLang="ko-KR" sz="1000" b="0" dirty="0">
                <a:latin typeface="Tahoma" pitchFamily="34" charset="0"/>
              </a:rPr>
              <a:t>, MAXBUF) &lt;=0)</a:t>
            </a:r>
          </a:p>
          <a:p>
            <a:pPr marL="457200" indent="-457200" algn="l">
              <a:lnSpc>
                <a:spcPct val="100000"/>
              </a:lnSpc>
              <a:buFont typeface="Wingdings" pitchFamily="2" charset="2"/>
              <a:buAutoNum type="arabicPeriod" startAt="28"/>
            </a:pPr>
            <a:r>
              <a:rPr lang="en-US" altLang="ko-KR" sz="1000" b="0" dirty="0">
                <a:latin typeface="Tahoma" pitchFamily="34" charset="0"/>
              </a:rPr>
              <a:t>         </a:t>
            </a:r>
            <a:r>
              <a:rPr lang="en-US" altLang="ko-KR" sz="1000" b="0" dirty="0" err="1">
                <a:latin typeface="Tahoma" pitchFamily="34" charset="0"/>
              </a:rPr>
              <a:t>perror</a:t>
            </a:r>
            <a:r>
              <a:rPr lang="en-US" altLang="ko-KR" sz="1000" b="0" dirty="0">
                <a:latin typeface="Tahoma" pitchFamily="34" charset="0"/>
              </a:rPr>
              <a:t>("write error : ");</a:t>
            </a:r>
          </a:p>
          <a:p>
            <a:pPr marL="457200" indent="-457200" algn="l">
              <a:lnSpc>
                <a:spcPct val="100000"/>
              </a:lnSpc>
              <a:buFont typeface="Wingdings" pitchFamily="2" charset="2"/>
              <a:buAutoNum type="arabicPeriod" startAt="28"/>
            </a:pPr>
            <a:r>
              <a:rPr lang="en-US" altLang="ko-KR" sz="1000" b="0" dirty="0">
                <a:latin typeface="Tahoma" pitchFamily="34" charset="0"/>
              </a:rPr>
              <a:t> </a:t>
            </a:r>
          </a:p>
          <a:p>
            <a:pPr marL="457200" indent="-457200" algn="l">
              <a:lnSpc>
                <a:spcPct val="100000"/>
              </a:lnSpc>
              <a:buFont typeface="Wingdings" pitchFamily="2" charset="2"/>
              <a:buAutoNum type="arabicPeriod" startAt="28"/>
            </a:pPr>
            <a:r>
              <a:rPr lang="en-US" altLang="ko-KR" sz="1000" b="0" dirty="0">
                <a:latin typeface="Tahoma" pitchFamily="34" charset="0"/>
              </a:rPr>
              <a:t>      // </a:t>
            </a:r>
            <a:r>
              <a:rPr lang="ko-KR" altLang="en-US" sz="1000" b="0" dirty="0">
                <a:latin typeface="Tahoma" pitchFamily="34" charset="0"/>
              </a:rPr>
              <a:t>클라이언트 소켓을 닫음</a:t>
            </a:r>
          </a:p>
          <a:p>
            <a:pPr marL="457200" indent="-457200" algn="l">
              <a:lnSpc>
                <a:spcPct val="100000"/>
              </a:lnSpc>
              <a:buFont typeface="Wingdings" pitchFamily="2" charset="2"/>
              <a:buAutoNum type="arabicPeriod" startAt="28"/>
            </a:pPr>
            <a:r>
              <a:rPr lang="ko-KR" altLang="en-US" sz="1000" b="0" dirty="0">
                <a:latin typeface="Tahoma" pitchFamily="34" charset="0"/>
              </a:rPr>
              <a:t>      </a:t>
            </a:r>
            <a:r>
              <a:rPr lang="en-US" altLang="ko-KR" sz="1000" b="0" dirty="0">
                <a:latin typeface="Tahoma" pitchFamily="34" charset="0"/>
              </a:rPr>
              <a:t>close(</a:t>
            </a:r>
            <a:r>
              <a:rPr lang="en-US" altLang="ko-KR" sz="1000" b="0" dirty="0" err="1">
                <a:latin typeface="Tahoma" pitchFamily="34" charset="0"/>
              </a:rPr>
              <a:t>csock</a:t>
            </a:r>
            <a:r>
              <a:rPr lang="en-US" altLang="ko-KR" sz="1000" b="0" dirty="0">
                <a:latin typeface="Tahoma" pitchFamily="34" charset="0"/>
              </a:rPr>
              <a:t>);</a:t>
            </a:r>
          </a:p>
          <a:p>
            <a:pPr marL="457200" indent="-457200" algn="l">
              <a:lnSpc>
                <a:spcPct val="100000"/>
              </a:lnSpc>
              <a:buFont typeface="Wingdings" pitchFamily="2" charset="2"/>
              <a:buAutoNum type="arabicPeriod" startAt="28"/>
            </a:pPr>
            <a:r>
              <a:rPr lang="en-US" altLang="ko-KR" sz="1000" b="0" dirty="0">
                <a:latin typeface="Tahoma" pitchFamily="34" charset="0"/>
              </a:rPr>
              <a:t>   }</a:t>
            </a:r>
          </a:p>
          <a:p>
            <a:pPr marL="457200" indent="-457200" algn="l">
              <a:lnSpc>
                <a:spcPct val="100000"/>
              </a:lnSpc>
              <a:buFont typeface="Wingdings" pitchFamily="2" charset="2"/>
              <a:buAutoNum type="arabicPeriod" startAt="28"/>
            </a:pPr>
            <a:r>
              <a:rPr lang="en-US" altLang="ko-KR" sz="1000" b="0" dirty="0">
                <a:latin typeface="Tahoma" pitchFamily="34" charset="0"/>
              </a:rPr>
              <a:t> </a:t>
            </a:r>
          </a:p>
          <a:p>
            <a:pPr marL="457200" indent="-457200" algn="l">
              <a:lnSpc>
                <a:spcPct val="100000"/>
              </a:lnSpc>
              <a:buFont typeface="Wingdings" pitchFamily="2" charset="2"/>
              <a:buAutoNum type="arabicPeriod" startAt="28"/>
            </a:pPr>
            <a:r>
              <a:rPr lang="en-US" altLang="ko-KR" sz="1000" b="0" dirty="0">
                <a:latin typeface="Tahoma" pitchFamily="34" charset="0"/>
              </a:rPr>
              <a:t>   return 0;</a:t>
            </a:r>
          </a:p>
          <a:p>
            <a:pPr marL="457200" indent="-457200" algn="l">
              <a:lnSpc>
                <a:spcPct val="100000"/>
              </a:lnSpc>
              <a:buFont typeface="Wingdings" pitchFamily="2" charset="2"/>
              <a:buAutoNum type="arabicPeriod" startAt="28"/>
            </a:pPr>
            <a:r>
              <a:rPr lang="en-US" altLang="ko-KR" sz="1000" b="0" dirty="0">
                <a:latin typeface="Tahoma" pitchFamily="34" charset="0"/>
              </a:rPr>
              <a:t>}</a:t>
            </a:r>
          </a:p>
          <a:p>
            <a:pPr marL="457200" indent="-457200" algn="l">
              <a:buFont typeface="Wingdings" pitchFamily="2" charset="2"/>
              <a:buNone/>
            </a:pPr>
            <a:r>
              <a:rPr lang="en-US" altLang="ko-KR" sz="1000" b="0" dirty="0">
                <a:latin typeface="Tahoma" pitchFamily="34" charset="0"/>
              </a:rPr>
              <a:t>  </a:t>
            </a:r>
            <a:endParaRPr lang="ko-KR" altLang="en-US" sz="1000" b="0" dirty="0">
              <a:latin typeface="Tahoma" pitchFamily="34"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ChangeArrowheads="1"/>
          </p:cNvSpPr>
          <p:nvPr/>
        </p:nvSpPr>
        <p:spPr bwMode="auto">
          <a:xfrm>
            <a:off x="323850" y="549275"/>
            <a:ext cx="8496300" cy="666750"/>
          </a:xfrm>
          <a:prstGeom prst="rect">
            <a:avLst/>
          </a:prstGeom>
          <a:solidFill>
            <a:schemeClr val="folHlink"/>
          </a:solidFill>
          <a:ln w="9525">
            <a:noFill/>
            <a:miter lim="800000"/>
            <a:headEnd/>
            <a:tailEnd/>
          </a:ln>
        </p:spPr>
        <p:txBody>
          <a:bodyPr anchor="ctr"/>
          <a:lstStyle/>
          <a:p>
            <a:pPr>
              <a:lnSpc>
                <a:spcPct val="100000"/>
              </a:lnSpc>
              <a:spcBef>
                <a:spcPct val="0"/>
              </a:spcBef>
              <a:buClrTx/>
              <a:buSzTx/>
              <a:buFontTx/>
              <a:buNone/>
            </a:pPr>
            <a:endParaRPr lang="ko-KR" altLang="en-US" sz="3000">
              <a:solidFill>
                <a:srgbClr val="0066FF"/>
              </a:solidFill>
            </a:endParaRPr>
          </a:p>
        </p:txBody>
      </p:sp>
      <p:sp>
        <p:nvSpPr>
          <p:cNvPr id="14340" name="Rectangle 3"/>
          <p:cNvSpPr>
            <a:spLocks noGrp="1" noChangeArrowheads="1"/>
          </p:cNvSpPr>
          <p:nvPr>
            <p:ph type="title"/>
          </p:nvPr>
        </p:nvSpPr>
        <p:spPr/>
        <p:txBody>
          <a:bodyPr/>
          <a:lstStyle/>
          <a:p>
            <a:pPr eaLnBrk="1" hangingPunct="1"/>
            <a:r>
              <a:rPr lang="en-US" altLang="ko-KR" smtClean="0"/>
              <a:t>TCP </a:t>
            </a:r>
            <a:r>
              <a:rPr lang="ko-KR" altLang="en-US" smtClean="0"/>
              <a:t>서버 프로그램 구현</a:t>
            </a:r>
          </a:p>
        </p:txBody>
      </p:sp>
      <p:sp>
        <p:nvSpPr>
          <p:cNvPr id="14341" name="Rectangle 4"/>
          <p:cNvSpPr>
            <a:spLocks noGrp="1" noChangeArrowheads="1"/>
          </p:cNvSpPr>
          <p:nvPr>
            <p:ph type="body" idx="1"/>
          </p:nvPr>
        </p:nvSpPr>
        <p:spPr>
          <a:xfrm>
            <a:off x="323850" y="1341438"/>
            <a:ext cx="8424863" cy="5113337"/>
          </a:xfrm>
        </p:spPr>
        <p:txBody>
          <a:bodyPr/>
          <a:lstStyle/>
          <a:p>
            <a:pPr eaLnBrk="1" hangingPunct="1"/>
            <a:r>
              <a:rPr lang="en-US" altLang="ko-KR" smtClean="0"/>
              <a:t>1</a:t>
            </a:r>
            <a:r>
              <a:rPr lang="ko-KR" altLang="en-US" smtClean="0"/>
              <a:t>행 </a:t>
            </a:r>
            <a:r>
              <a:rPr lang="en-US" altLang="ko-KR" smtClean="0"/>
              <a:t>– 7</a:t>
            </a:r>
            <a:r>
              <a:rPr lang="ko-KR" altLang="en-US" smtClean="0"/>
              <a:t>행 </a:t>
            </a:r>
            <a:r>
              <a:rPr lang="en-US" altLang="ko-KR" smtClean="0"/>
              <a:t>: </a:t>
            </a:r>
            <a:r>
              <a:rPr lang="ko-KR" altLang="en-US" smtClean="0"/>
              <a:t>헤더화일 정의</a:t>
            </a:r>
          </a:p>
          <a:p>
            <a:pPr eaLnBrk="1" hangingPunct="1"/>
            <a:r>
              <a:rPr lang="en-US" altLang="ko-KR" smtClean="0"/>
              <a:t>9</a:t>
            </a:r>
            <a:r>
              <a:rPr lang="ko-KR" altLang="en-US" smtClean="0"/>
              <a:t>행 </a:t>
            </a:r>
            <a:r>
              <a:rPr lang="en-US" altLang="ko-KR" smtClean="0"/>
              <a:t>: </a:t>
            </a:r>
            <a:r>
              <a:rPr lang="ko-KR" altLang="en-US" smtClean="0"/>
              <a:t>최대 문자열의 크기</a:t>
            </a:r>
          </a:p>
          <a:p>
            <a:pPr eaLnBrk="1" hangingPunct="1"/>
            <a:r>
              <a:rPr lang="en-US" altLang="ko-KR" smtClean="0"/>
              <a:t>14</a:t>
            </a:r>
            <a:r>
              <a:rPr lang="ko-KR" altLang="en-US" smtClean="0"/>
              <a:t>행 </a:t>
            </a:r>
            <a:r>
              <a:rPr lang="en-US" altLang="ko-KR" smtClean="0"/>
              <a:t>– 17</a:t>
            </a:r>
            <a:r>
              <a:rPr lang="ko-KR" altLang="en-US" smtClean="0"/>
              <a:t>행 </a:t>
            </a:r>
            <a:r>
              <a:rPr lang="en-US" altLang="ko-KR" smtClean="0"/>
              <a:t>: </a:t>
            </a:r>
            <a:r>
              <a:rPr lang="ko-KR" altLang="en-US" smtClean="0"/>
              <a:t>사용하는 변수 정의</a:t>
            </a:r>
          </a:p>
          <a:p>
            <a:pPr eaLnBrk="1" hangingPunct="1"/>
            <a:r>
              <a:rPr lang="en-US" altLang="ko-KR" smtClean="0"/>
              <a:t>21</a:t>
            </a:r>
            <a:r>
              <a:rPr lang="ko-KR" altLang="en-US" smtClean="0"/>
              <a:t>행 </a:t>
            </a:r>
            <a:r>
              <a:rPr lang="en-US" altLang="ko-KR" smtClean="0"/>
              <a:t>– 24</a:t>
            </a:r>
            <a:r>
              <a:rPr lang="ko-KR" altLang="en-US" smtClean="0"/>
              <a:t>행 </a:t>
            </a:r>
            <a:r>
              <a:rPr lang="en-US" altLang="ko-KR" smtClean="0"/>
              <a:t>: </a:t>
            </a:r>
            <a:r>
              <a:rPr lang="ko-KR" altLang="en-US" smtClean="0"/>
              <a:t>서버 소켓하나 생성</a:t>
            </a:r>
            <a:r>
              <a:rPr lang="en-US" altLang="ko-KR" smtClean="0"/>
              <a:t>, </a:t>
            </a:r>
            <a:r>
              <a:rPr lang="ko-KR" altLang="en-US" smtClean="0"/>
              <a:t>리턴값은 소켓에 접근하기 위한 소켓디스크립터번호</a:t>
            </a:r>
          </a:p>
          <a:p>
            <a:pPr eaLnBrk="1" hangingPunct="1"/>
            <a:r>
              <a:rPr lang="en-US" altLang="ko-KR" smtClean="0"/>
              <a:t>29</a:t>
            </a:r>
            <a:r>
              <a:rPr lang="ko-KR" altLang="en-US" smtClean="0"/>
              <a:t>행 </a:t>
            </a:r>
            <a:r>
              <a:rPr lang="en-US" altLang="ko-KR" smtClean="0"/>
              <a:t>– 38</a:t>
            </a:r>
            <a:r>
              <a:rPr lang="ko-KR" altLang="en-US" smtClean="0"/>
              <a:t>행 </a:t>
            </a:r>
            <a:r>
              <a:rPr lang="en-US" altLang="ko-KR" smtClean="0"/>
              <a:t>: bind </a:t>
            </a:r>
            <a:r>
              <a:rPr lang="ko-KR" altLang="en-US" smtClean="0"/>
              <a:t>함수를 이용해서 </a:t>
            </a:r>
            <a:r>
              <a:rPr lang="en-US" altLang="ko-KR" smtClean="0"/>
              <a:t>server_addr </a:t>
            </a:r>
            <a:r>
              <a:rPr lang="ko-KR" altLang="en-US" smtClean="0"/>
              <a:t>값으로 서버 소켓의 주소 설정</a:t>
            </a:r>
          </a:p>
          <a:p>
            <a:pPr eaLnBrk="1" hangingPunct="1"/>
            <a:r>
              <a:rPr lang="en-US" altLang="ko-KR" smtClean="0"/>
              <a:t>41</a:t>
            </a:r>
            <a:r>
              <a:rPr lang="ko-KR" altLang="en-US" smtClean="0"/>
              <a:t>행 </a:t>
            </a:r>
            <a:r>
              <a:rPr lang="en-US" altLang="ko-KR" smtClean="0"/>
              <a:t>– 44</a:t>
            </a:r>
            <a:r>
              <a:rPr lang="ko-KR" altLang="en-US" smtClean="0"/>
              <a:t>행 </a:t>
            </a:r>
            <a:r>
              <a:rPr lang="en-US" altLang="ko-KR" smtClean="0"/>
              <a:t>: listen </a:t>
            </a:r>
            <a:r>
              <a:rPr lang="ko-KR" altLang="en-US" smtClean="0"/>
              <a:t>함수를 사용해서 접속을 기다림</a:t>
            </a:r>
          </a:p>
          <a:p>
            <a:pPr eaLnBrk="1" hangingPunct="1"/>
            <a:r>
              <a:rPr lang="en-US" altLang="ko-KR" smtClean="0"/>
              <a:t>47</a:t>
            </a:r>
            <a:r>
              <a:rPr lang="ko-KR" altLang="en-US" smtClean="0"/>
              <a:t>행 </a:t>
            </a:r>
            <a:r>
              <a:rPr lang="en-US" altLang="ko-KR" smtClean="0"/>
              <a:t>– 57</a:t>
            </a:r>
            <a:r>
              <a:rPr lang="ko-KR" altLang="en-US" smtClean="0"/>
              <a:t>행 </a:t>
            </a:r>
            <a:r>
              <a:rPr lang="en-US" altLang="ko-KR" smtClean="0"/>
              <a:t>: </a:t>
            </a:r>
            <a:r>
              <a:rPr lang="ko-KR" altLang="en-US" smtClean="0"/>
              <a:t>클라이언트 접속이 있으면 </a:t>
            </a:r>
            <a:r>
              <a:rPr lang="en-US" altLang="ko-KR" smtClean="0"/>
              <a:t>accept </a:t>
            </a:r>
            <a:r>
              <a:rPr lang="ko-KR" altLang="en-US" smtClean="0"/>
              <a:t>함수 가동</a:t>
            </a:r>
            <a:r>
              <a:rPr lang="en-US" altLang="ko-KR" smtClean="0"/>
              <a:t>, </a:t>
            </a:r>
            <a:r>
              <a:rPr lang="ko-KR" altLang="en-US" smtClean="0"/>
              <a:t>클라이언트 소켓을 </a:t>
            </a:r>
            <a:r>
              <a:rPr lang="en-US" altLang="ko-KR" smtClean="0"/>
              <a:t>csock </a:t>
            </a:r>
            <a:r>
              <a:rPr lang="ko-KR" altLang="en-US" smtClean="0"/>
              <a:t>변수에 받음</a:t>
            </a:r>
            <a:r>
              <a:rPr lang="en-US" altLang="ko-KR" smtClean="0"/>
              <a:t>, </a:t>
            </a:r>
            <a:r>
              <a:rPr lang="ko-KR" altLang="en-US" smtClean="0"/>
              <a:t>받아온 소켓에 보내는 문장 삽입</a:t>
            </a:r>
            <a:r>
              <a:rPr lang="en-US" altLang="ko-KR" smtClean="0"/>
              <a:t>, </a:t>
            </a:r>
            <a:r>
              <a:rPr lang="ko-KR" altLang="en-US" smtClean="0"/>
              <a:t>해당 문장이 클라이언트로 전송</a:t>
            </a:r>
          </a:p>
          <a:p>
            <a:pPr eaLnBrk="1" hangingPunct="1"/>
            <a:r>
              <a:rPr lang="en-US" altLang="ko-KR" smtClean="0"/>
              <a:t>56</a:t>
            </a:r>
            <a:r>
              <a:rPr lang="ko-KR" altLang="en-US" smtClean="0"/>
              <a:t>행 </a:t>
            </a:r>
            <a:r>
              <a:rPr lang="en-US" altLang="ko-KR" smtClean="0"/>
              <a:t>: </a:t>
            </a:r>
            <a:r>
              <a:rPr lang="ko-KR" altLang="en-US" smtClean="0"/>
              <a:t>소켓을 닫는다</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ChangeArrowheads="1"/>
          </p:cNvSpPr>
          <p:nvPr/>
        </p:nvSpPr>
        <p:spPr bwMode="auto">
          <a:xfrm>
            <a:off x="323850" y="549275"/>
            <a:ext cx="8496300" cy="666750"/>
          </a:xfrm>
          <a:prstGeom prst="rect">
            <a:avLst/>
          </a:prstGeom>
          <a:solidFill>
            <a:schemeClr val="folHlink"/>
          </a:solidFill>
          <a:ln w="9525">
            <a:noFill/>
            <a:miter lim="800000"/>
            <a:headEnd/>
            <a:tailEnd/>
          </a:ln>
        </p:spPr>
        <p:txBody>
          <a:bodyPr anchor="ctr"/>
          <a:lstStyle/>
          <a:p>
            <a:pPr>
              <a:lnSpc>
                <a:spcPct val="100000"/>
              </a:lnSpc>
              <a:spcBef>
                <a:spcPct val="0"/>
              </a:spcBef>
              <a:buClrTx/>
              <a:buSzTx/>
              <a:buFontTx/>
              <a:buNone/>
            </a:pPr>
            <a:endParaRPr lang="ko-KR" altLang="en-US" sz="3000">
              <a:solidFill>
                <a:srgbClr val="0066FF"/>
              </a:solidFill>
            </a:endParaRPr>
          </a:p>
        </p:txBody>
      </p:sp>
      <p:sp>
        <p:nvSpPr>
          <p:cNvPr id="15364" name="Rectangle 3"/>
          <p:cNvSpPr>
            <a:spLocks noGrp="1" noChangeArrowheads="1"/>
          </p:cNvSpPr>
          <p:nvPr>
            <p:ph type="title"/>
          </p:nvPr>
        </p:nvSpPr>
        <p:spPr/>
        <p:txBody>
          <a:bodyPr/>
          <a:lstStyle/>
          <a:p>
            <a:pPr eaLnBrk="1" hangingPunct="1"/>
            <a:r>
              <a:rPr lang="en-US" altLang="ko-KR" smtClean="0"/>
              <a:t>TCP </a:t>
            </a:r>
            <a:r>
              <a:rPr lang="ko-KR" altLang="en-US" smtClean="0"/>
              <a:t>서버 프로그램 구현</a:t>
            </a:r>
          </a:p>
        </p:txBody>
      </p:sp>
      <p:sp>
        <p:nvSpPr>
          <p:cNvPr id="15365" name="Rectangle 4"/>
          <p:cNvSpPr>
            <a:spLocks noGrp="1" noChangeArrowheads="1"/>
          </p:cNvSpPr>
          <p:nvPr>
            <p:ph type="body" idx="1"/>
          </p:nvPr>
        </p:nvSpPr>
        <p:spPr>
          <a:xfrm>
            <a:off x="323850" y="1341438"/>
            <a:ext cx="8424863" cy="5113337"/>
          </a:xfrm>
        </p:spPr>
        <p:txBody>
          <a:bodyPr/>
          <a:lstStyle/>
          <a:p>
            <a:pPr marL="457200" indent="-457200" eaLnBrk="1" hangingPunct="1"/>
            <a:r>
              <a:rPr lang="en-US" altLang="ko-KR" dirty="0" smtClean="0"/>
              <a:t>INADDR_ANY</a:t>
            </a:r>
          </a:p>
          <a:p>
            <a:pPr marL="838200" lvl="1" indent="-381000" eaLnBrk="1" hangingPunct="1"/>
            <a:r>
              <a:rPr lang="ko-KR" altLang="en-US" dirty="0" smtClean="0"/>
              <a:t>서버의 </a:t>
            </a:r>
            <a:r>
              <a:rPr lang="en-US" altLang="ko-KR" dirty="0" smtClean="0"/>
              <a:t>IP </a:t>
            </a:r>
            <a:r>
              <a:rPr lang="ko-KR" altLang="en-US" dirty="0" smtClean="0"/>
              <a:t>주소를</a:t>
            </a:r>
            <a:r>
              <a:rPr lang="en-US" altLang="ko-KR" dirty="0" smtClean="0"/>
              <a:t> </a:t>
            </a:r>
            <a:r>
              <a:rPr lang="ko-KR" altLang="en-US" dirty="0" smtClean="0"/>
              <a:t>찾아서 자동으로 대입하고 모든 </a:t>
            </a:r>
            <a:r>
              <a:rPr lang="en-US" altLang="ko-KR" dirty="0" smtClean="0"/>
              <a:t>IP </a:t>
            </a:r>
            <a:r>
              <a:rPr lang="ko-KR" altLang="en-US" dirty="0" smtClean="0"/>
              <a:t>주소를</a:t>
            </a:r>
            <a:r>
              <a:rPr lang="en-US" altLang="ko-KR" dirty="0" smtClean="0"/>
              <a:t> </a:t>
            </a:r>
            <a:r>
              <a:rPr lang="ko-KR" altLang="en-US" dirty="0" smtClean="0"/>
              <a:t>가진 클라이언트로부터 접속이 가능하게</a:t>
            </a:r>
            <a:endParaRPr lang="en-US" altLang="ko-KR" dirty="0" smtClean="0"/>
          </a:p>
          <a:p>
            <a:pPr marL="838200" lvl="1" indent="-381000" eaLnBrk="1" hangingPunct="1"/>
            <a:r>
              <a:rPr lang="ko-KR" altLang="en-US" dirty="0" smtClean="0"/>
              <a:t>서버가 </a:t>
            </a:r>
            <a:r>
              <a:rPr lang="en-US" altLang="ko-KR" dirty="0" smtClean="0"/>
              <a:t>NIC </a:t>
            </a:r>
            <a:r>
              <a:rPr lang="ko-KR" altLang="en-US" dirty="0" smtClean="0"/>
              <a:t>카드가</a:t>
            </a:r>
            <a:r>
              <a:rPr lang="en-US" altLang="ko-KR" dirty="0" smtClean="0"/>
              <a:t> 2</a:t>
            </a:r>
            <a:r>
              <a:rPr lang="ko-KR" altLang="en-US" dirty="0" smtClean="0"/>
              <a:t>개 이상이라도 특정 </a:t>
            </a:r>
            <a:r>
              <a:rPr lang="en-US" altLang="ko-KR" dirty="0" smtClean="0"/>
              <a:t>NIC</a:t>
            </a:r>
            <a:r>
              <a:rPr lang="ko-KR" altLang="en-US" dirty="0" smtClean="0"/>
              <a:t>에만 서버의</a:t>
            </a:r>
            <a:r>
              <a:rPr lang="en-US" altLang="ko-KR" dirty="0" smtClean="0"/>
              <a:t> IP </a:t>
            </a:r>
            <a:r>
              <a:rPr lang="ko-KR" altLang="en-US" dirty="0" smtClean="0"/>
              <a:t>주소가</a:t>
            </a:r>
            <a:r>
              <a:rPr lang="en-US" altLang="ko-KR" dirty="0" smtClean="0"/>
              <a:t> bind</a:t>
            </a:r>
            <a:r>
              <a:rPr lang="ko-KR" altLang="en-US" dirty="0" smtClean="0"/>
              <a:t>되지 않고 모든 </a:t>
            </a:r>
            <a:r>
              <a:rPr lang="en-US" altLang="ko-KR" dirty="0" smtClean="0"/>
              <a:t>NIC</a:t>
            </a:r>
            <a:r>
              <a:rPr lang="ko-KR" altLang="en-US" dirty="0" smtClean="0"/>
              <a:t>에 </a:t>
            </a:r>
            <a:r>
              <a:rPr lang="en-US" altLang="ko-KR" dirty="0" smtClean="0"/>
              <a:t>bind</a:t>
            </a:r>
            <a:r>
              <a:rPr lang="ko-KR" altLang="en-US" dirty="0" smtClean="0"/>
              <a:t>가 가능해 지도록 한다</a:t>
            </a:r>
            <a:r>
              <a:rPr lang="en-US" altLang="ko-KR" dirty="0" smtClean="0"/>
              <a:t>. </a:t>
            </a:r>
          </a:p>
          <a:p>
            <a:pPr marL="838200" lvl="1" indent="-381000" eaLnBrk="1" hangingPunct="1"/>
            <a:r>
              <a:rPr lang="ko-KR" altLang="en-US" dirty="0" smtClean="0"/>
              <a:t>서버 프로그램을 다른 컴퓨터에 이식해서 사용이 가능한 </a:t>
            </a:r>
            <a:r>
              <a:rPr lang="en-US" altLang="ko-KR" dirty="0" smtClean="0"/>
              <a:t>portability </a:t>
            </a:r>
            <a:r>
              <a:rPr lang="ko-KR" altLang="en-US" dirty="0" smtClean="0"/>
              <a:t>향상</a:t>
            </a:r>
          </a:p>
          <a:p>
            <a:pPr marL="838200" lvl="1" indent="-381000" eaLnBrk="1" hangingPunct="1"/>
            <a:r>
              <a:rPr lang="en-US" altLang="ko-KR" dirty="0" smtClean="0"/>
              <a:t>#define INADDR_ANY   ((unsigned long </a:t>
            </a:r>
            <a:r>
              <a:rPr lang="en-US" altLang="ko-KR" dirty="0" err="1" smtClean="0"/>
              <a:t>int</a:t>
            </a:r>
            <a:r>
              <a:rPr lang="en-US" altLang="ko-KR" dirty="0" smtClean="0"/>
              <a:t>) 0x00000000)</a:t>
            </a:r>
          </a:p>
          <a:p>
            <a:pPr marL="457200" indent="-457200" eaLnBrk="1" hangingPunct="1"/>
            <a:r>
              <a:rPr lang="en-US" altLang="ko-KR" dirty="0" err="1"/>
              <a:t>h</a:t>
            </a:r>
            <a:r>
              <a:rPr lang="en-US" altLang="ko-KR" dirty="0" err="1" smtClean="0"/>
              <a:t>tonl</a:t>
            </a:r>
            <a:r>
              <a:rPr lang="en-US" altLang="ko-KR" dirty="0" smtClean="0"/>
              <a:t> – host-to-network-long(32 bit)</a:t>
            </a:r>
            <a:endParaRPr lang="ko-KR" altLang="en-US" dirty="0" smtClean="0"/>
          </a:p>
          <a:p>
            <a:pPr marL="838200" lvl="1" indent="-381000" eaLnBrk="1" hangingPunct="1"/>
            <a:r>
              <a:rPr lang="en-US" altLang="ko-KR" dirty="0" smtClean="0"/>
              <a:t>32 bit</a:t>
            </a:r>
            <a:r>
              <a:rPr lang="ko-KR" altLang="en-US" dirty="0" smtClean="0"/>
              <a:t>의 호스트 </a:t>
            </a:r>
            <a:r>
              <a:rPr lang="ko-KR" altLang="en-US" dirty="0" err="1" smtClean="0"/>
              <a:t>오더형</a:t>
            </a:r>
            <a:r>
              <a:rPr lang="ko-KR" altLang="en-US" dirty="0" smtClean="0"/>
              <a:t> 숫자를 </a:t>
            </a:r>
            <a:r>
              <a:rPr lang="en-US" altLang="ko-KR" dirty="0" smtClean="0"/>
              <a:t>32bit</a:t>
            </a:r>
            <a:r>
              <a:rPr lang="ko-KR" altLang="en-US" dirty="0" smtClean="0"/>
              <a:t>의 네트워크바이트오더로 변환</a:t>
            </a:r>
          </a:p>
          <a:p>
            <a:pPr marL="838200" lvl="1" indent="-381000" eaLnBrk="1" hangingPunct="1"/>
            <a:r>
              <a:rPr lang="en-US" altLang="ko-KR" dirty="0"/>
              <a:t>i</a:t>
            </a:r>
            <a:r>
              <a:rPr lang="en-US" altLang="ko-KR" dirty="0" smtClean="0"/>
              <a:t>nclude &lt;</a:t>
            </a:r>
            <a:r>
              <a:rPr lang="en-US" altLang="ko-KR" dirty="0" err="1" smtClean="0"/>
              <a:t>netinet</a:t>
            </a:r>
            <a:r>
              <a:rPr lang="en-US" altLang="ko-KR" dirty="0" smtClean="0"/>
              <a:t>/</a:t>
            </a:r>
            <a:r>
              <a:rPr lang="en-US" altLang="ko-KR" dirty="0" err="1" smtClean="0"/>
              <a:t>in.h</a:t>
            </a:r>
            <a:r>
              <a:rPr lang="en-US" altLang="ko-KR" dirty="0" smtClean="0"/>
              <a:t>&gt;</a:t>
            </a:r>
          </a:p>
          <a:p>
            <a:pPr marL="838200" lvl="1" indent="-381000" eaLnBrk="1" hangingPunct="1"/>
            <a:r>
              <a:rPr lang="en-US" altLang="ko-KR" dirty="0" smtClean="0"/>
              <a:t>uint32_t </a:t>
            </a:r>
            <a:r>
              <a:rPr lang="en-US" altLang="ko-KR" dirty="0" err="1" smtClean="0"/>
              <a:t>htonl</a:t>
            </a:r>
            <a:r>
              <a:rPr lang="en-US" altLang="ko-KR" dirty="0" smtClean="0"/>
              <a:t>(uint32_t </a:t>
            </a:r>
            <a:r>
              <a:rPr lang="en-US" altLang="ko-KR" dirty="0" err="1" smtClean="0"/>
              <a:t>hostlong</a:t>
            </a:r>
            <a:r>
              <a:rPr lang="en-US" altLang="ko-KR" dirty="0" smtClean="0"/>
              <a:t>)</a:t>
            </a:r>
          </a:p>
          <a:p>
            <a:pPr marL="838200" lvl="1" indent="-381000" eaLnBrk="1" hangingPunct="1"/>
            <a:r>
              <a:rPr lang="en-US" altLang="ko-KR" dirty="0" err="1"/>
              <a:t>h</a:t>
            </a:r>
            <a:r>
              <a:rPr lang="en-US" altLang="ko-KR" dirty="0" err="1" smtClean="0"/>
              <a:t>tons</a:t>
            </a:r>
            <a:r>
              <a:rPr lang="en-US" altLang="ko-KR" dirty="0" smtClean="0"/>
              <a:t> : </a:t>
            </a:r>
            <a:r>
              <a:rPr lang="en-US" altLang="ko-KR" dirty="0" err="1" smtClean="0"/>
              <a:t>hton</a:t>
            </a:r>
            <a:r>
              <a:rPr lang="en-US" altLang="ko-KR" dirty="0" smtClean="0"/>
              <a:t>-short (16bit)</a:t>
            </a:r>
          </a:p>
          <a:p>
            <a:pPr marL="457200" indent="-457200" eaLnBrk="1" hangingPunct="1"/>
            <a:r>
              <a:rPr lang="en-US" altLang="ko-KR" dirty="0" smtClean="0"/>
              <a:t>Bind – </a:t>
            </a:r>
            <a:r>
              <a:rPr lang="ko-KR" altLang="en-US" dirty="0" smtClean="0"/>
              <a:t>소켓이 전화기라면 전화번호를 부여 받는 행위가 </a:t>
            </a:r>
            <a:r>
              <a:rPr lang="en-US" altLang="ko-KR" dirty="0" smtClean="0"/>
              <a:t>bind </a:t>
            </a:r>
            <a:r>
              <a:rPr lang="ko-KR" altLang="en-US" dirty="0" smtClean="0"/>
              <a:t>이다</a:t>
            </a:r>
            <a:r>
              <a:rPr lang="en-US" altLang="ko-KR" dirty="0" smtClean="0"/>
              <a:t>. </a:t>
            </a:r>
          </a:p>
          <a:p>
            <a:pPr marL="838200" lvl="1" indent="-381000" eaLnBrk="1" hangingPunct="1"/>
            <a:r>
              <a:rPr lang="ko-KR" altLang="en-US" dirty="0" smtClean="0"/>
              <a:t>생성된 소켓에 로컬 주소를 할당</a:t>
            </a:r>
            <a:r>
              <a:rPr lang="en-US" altLang="ko-KR" dirty="0" smtClean="0"/>
              <a:t>, </a:t>
            </a:r>
            <a:r>
              <a:rPr lang="ko-KR" altLang="en-US" dirty="0" smtClean="0"/>
              <a:t>성공하면 </a:t>
            </a:r>
            <a:r>
              <a:rPr lang="en-US" altLang="ko-KR" dirty="0" smtClean="0"/>
              <a:t>0, </a:t>
            </a:r>
            <a:r>
              <a:rPr lang="ko-KR" altLang="en-US" dirty="0" smtClean="0"/>
              <a:t>실패 면 </a:t>
            </a:r>
            <a:r>
              <a:rPr lang="en-US" altLang="ko-KR" dirty="0" smtClean="0"/>
              <a:t>-1 </a:t>
            </a:r>
            <a:r>
              <a:rPr lang="ko-KR" altLang="en-US" dirty="0" smtClean="0"/>
              <a:t>리턴</a:t>
            </a:r>
          </a:p>
          <a:p>
            <a:pPr marL="838200" lvl="1" indent="-381000" eaLnBrk="1" hangingPunct="1"/>
            <a:r>
              <a:rPr lang="en-US" altLang="ko-KR" dirty="0"/>
              <a:t>i</a:t>
            </a:r>
            <a:r>
              <a:rPr lang="en-US" altLang="ko-KR" dirty="0" smtClean="0"/>
              <a:t>nclude &lt;sys/</a:t>
            </a:r>
            <a:r>
              <a:rPr lang="en-US" altLang="ko-KR" dirty="0" err="1" smtClean="0"/>
              <a:t>types.h</a:t>
            </a:r>
            <a:r>
              <a:rPr lang="en-US" altLang="ko-KR" dirty="0" smtClean="0"/>
              <a:t>&gt;, &lt;sys/</a:t>
            </a:r>
            <a:r>
              <a:rPr lang="en-US" altLang="ko-KR" dirty="0" err="1" smtClean="0"/>
              <a:t>socket.h</a:t>
            </a:r>
            <a:r>
              <a:rPr lang="en-US" altLang="ko-KR" dirty="0" smtClean="0"/>
              <a:t>&gt;</a:t>
            </a:r>
          </a:p>
          <a:p>
            <a:pPr marL="838200" lvl="1" indent="-381000" eaLnBrk="1" hangingPunct="1"/>
            <a:r>
              <a:rPr lang="en-US" altLang="ko-KR" dirty="0" err="1"/>
              <a:t>i</a:t>
            </a:r>
            <a:r>
              <a:rPr lang="en-US" altLang="ko-KR" dirty="0" err="1" smtClean="0"/>
              <a:t>nt</a:t>
            </a:r>
            <a:r>
              <a:rPr lang="en-US" altLang="ko-KR" dirty="0" smtClean="0"/>
              <a:t> bind(</a:t>
            </a:r>
            <a:r>
              <a:rPr lang="en-US" altLang="ko-KR" dirty="0" err="1" smtClean="0"/>
              <a:t>int</a:t>
            </a:r>
            <a:r>
              <a:rPr lang="en-US" altLang="ko-KR" dirty="0" smtClean="0"/>
              <a:t> </a:t>
            </a:r>
            <a:r>
              <a:rPr lang="en-US" altLang="ko-KR" dirty="0" err="1" smtClean="0"/>
              <a:t>sockfd</a:t>
            </a:r>
            <a:r>
              <a:rPr lang="en-US" altLang="ko-KR" dirty="0" smtClean="0"/>
              <a:t>, </a:t>
            </a:r>
            <a:r>
              <a:rPr lang="en-US" altLang="ko-KR" dirty="0" err="1" smtClean="0"/>
              <a:t>struct</a:t>
            </a:r>
            <a:r>
              <a:rPr lang="en-US" altLang="ko-KR" dirty="0" smtClean="0"/>
              <a:t> </a:t>
            </a:r>
            <a:r>
              <a:rPr lang="en-US" altLang="ko-KR" dirty="0" err="1" smtClean="0"/>
              <a:t>sockaddr</a:t>
            </a:r>
            <a:r>
              <a:rPr lang="en-US" altLang="ko-KR" dirty="0" smtClean="0"/>
              <a:t> *</a:t>
            </a:r>
            <a:r>
              <a:rPr lang="en-US" altLang="ko-KR" dirty="0" err="1" smtClean="0"/>
              <a:t>my_addr</a:t>
            </a:r>
            <a:r>
              <a:rPr lang="en-US" altLang="ko-KR" dirty="0" smtClean="0"/>
              <a:t>, </a:t>
            </a:r>
            <a:r>
              <a:rPr lang="en-US" altLang="ko-KR" dirty="0" err="1" smtClean="0"/>
              <a:t>socklen_t</a:t>
            </a:r>
            <a:r>
              <a:rPr lang="en-US" altLang="ko-KR" dirty="0" smtClean="0"/>
              <a:t> </a:t>
            </a:r>
            <a:r>
              <a:rPr lang="en-US" altLang="ko-KR" dirty="0" err="1" smtClean="0"/>
              <a:t>addrlen</a:t>
            </a:r>
            <a:r>
              <a:rPr lang="en-US" altLang="ko-KR" dirty="0" smtClean="0"/>
              <a:t>)</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ChangeArrowheads="1"/>
          </p:cNvSpPr>
          <p:nvPr/>
        </p:nvSpPr>
        <p:spPr bwMode="auto">
          <a:xfrm>
            <a:off x="323850" y="549275"/>
            <a:ext cx="8496300" cy="666750"/>
          </a:xfrm>
          <a:prstGeom prst="rect">
            <a:avLst/>
          </a:prstGeom>
          <a:solidFill>
            <a:schemeClr val="folHlink"/>
          </a:solidFill>
          <a:ln w="9525">
            <a:noFill/>
            <a:miter lim="800000"/>
            <a:headEnd/>
            <a:tailEnd/>
          </a:ln>
        </p:spPr>
        <p:txBody>
          <a:bodyPr anchor="ctr"/>
          <a:lstStyle/>
          <a:p>
            <a:pPr>
              <a:lnSpc>
                <a:spcPct val="100000"/>
              </a:lnSpc>
              <a:spcBef>
                <a:spcPct val="0"/>
              </a:spcBef>
              <a:buClrTx/>
              <a:buSzTx/>
              <a:buFontTx/>
              <a:buNone/>
            </a:pPr>
            <a:endParaRPr lang="ko-KR" altLang="en-US" sz="3000">
              <a:solidFill>
                <a:srgbClr val="0066FF"/>
              </a:solidFill>
            </a:endParaRPr>
          </a:p>
        </p:txBody>
      </p:sp>
      <p:sp>
        <p:nvSpPr>
          <p:cNvPr id="16388" name="Rectangle 3"/>
          <p:cNvSpPr>
            <a:spLocks noGrp="1" noChangeArrowheads="1"/>
          </p:cNvSpPr>
          <p:nvPr>
            <p:ph type="title"/>
          </p:nvPr>
        </p:nvSpPr>
        <p:spPr/>
        <p:txBody>
          <a:bodyPr/>
          <a:lstStyle/>
          <a:p>
            <a:pPr eaLnBrk="1" hangingPunct="1"/>
            <a:r>
              <a:rPr lang="en-US" altLang="ko-KR" smtClean="0"/>
              <a:t>TCP </a:t>
            </a:r>
            <a:r>
              <a:rPr lang="ko-KR" altLang="en-US" smtClean="0"/>
              <a:t>서버 프로그램 구현</a:t>
            </a:r>
          </a:p>
        </p:txBody>
      </p:sp>
      <p:sp>
        <p:nvSpPr>
          <p:cNvPr id="16389" name="Rectangle 4"/>
          <p:cNvSpPr>
            <a:spLocks noGrp="1" noChangeArrowheads="1"/>
          </p:cNvSpPr>
          <p:nvPr>
            <p:ph type="body" idx="1"/>
          </p:nvPr>
        </p:nvSpPr>
        <p:spPr>
          <a:xfrm>
            <a:off x="323850" y="1341438"/>
            <a:ext cx="8424863" cy="5113337"/>
          </a:xfrm>
        </p:spPr>
        <p:txBody>
          <a:bodyPr/>
          <a:lstStyle/>
          <a:p>
            <a:pPr marL="457200" indent="-457200" eaLnBrk="1" hangingPunct="1"/>
            <a:r>
              <a:rPr lang="en-US" altLang="ko-KR" dirty="0" smtClean="0"/>
              <a:t>Listen – </a:t>
            </a:r>
            <a:r>
              <a:rPr lang="ko-KR" altLang="en-US" dirty="0" smtClean="0"/>
              <a:t>전화 받을 준비</a:t>
            </a:r>
          </a:p>
          <a:p>
            <a:pPr marL="838200" lvl="1" indent="-381000" eaLnBrk="1" hangingPunct="1"/>
            <a:r>
              <a:rPr lang="ko-KR" altLang="en-US" dirty="0" smtClean="0"/>
              <a:t>연결하고 싶은 </a:t>
            </a:r>
            <a:r>
              <a:rPr lang="ko-KR" altLang="en-US" dirty="0" err="1" smtClean="0"/>
              <a:t>소켓디스크립터에</a:t>
            </a:r>
            <a:r>
              <a:rPr lang="ko-KR" altLang="en-US" dirty="0" smtClean="0"/>
              <a:t> 대해 </a:t>
            </a:r>
            <a:r>
              <a:rPr lang="ko-KR" altLang="en-US" dirty="0" err="1" smtClean="0"/>
              <a:t>리눅스</a:t>
            </a:r>
            <a:r>
              <a:rPr lang="ko-KR" altLang="en-US" dirty="0" smtClean="0"/>
              <a:t> </a:t>
            </a:r>
            <a:r>
              <a:rPr lang="ko-KR" altLang="en-US" dirty="0" err="1" smtClean="0"/>
              <a:t>커널이</a:t>
            </a:r>
            <a:r>
              <a:rPr lang="ko-KR" altLang="en-US" dirty="0" smtClean="0"/>
              <a:t> 큐에 저장할 수 있는 최대 접속 수</a:t>
            </a:r>
          </a:p>
          <a:p>
            <a:pPr marL="838200" lvl="1" indent="-381000" eaLnBrk="1" hangingPunct="1"/>
            <a:r>
              <a:rPr lang="ko-KR" altLang="en-US" dirty="0" smtClean="0"/>
              <a:t>성공여부반환 </a:t>
            </a:r>
            <a:r>
              <a:rPr lang="en-US" altLang="ko-KR" dirty="0" smtClean="0"/>
              <a:t>listen (</a:t>
            </a:r>
            <a:r>
              <a:rPr lang="ko-KR" altLang="en-US" dirty="0" err="1" smtClean="0"/>
              <a:t>소켓디스크립터</a:t>
            </a:r>
            <a:r>
              <a:rPr lang="en-US" altLang="ko-KR" dirty="0" smtClean="0"/>
              <a:t>, </a:t>
            </a:r>
            <a:r>
              <a:rPr lang="ko-KR" altLang="en-US" dirty="0" err="1" smtClean="0"/>
              <a:t>최대연결할</a:t>
            </a:r>
            <a:r>
              <a:rPr lang="ko-KR" altLang="en-US" dirty="0" smtClean="0"/>
              <a:t> 큐 길이</a:t>
            </a:r>
            <a:r>
              <a:rPr lang="en-US" altLang="ko-KR" dirty="0" smtClean="0"/>
              <a:t>)</a:t>
            </a:r>
          </a:p>
          <a:p>
            <a:pPr marL="838200" lvl="1" indent="-381000" eaLnBrk="1" hangingPunct="1"/>
            <a:r>
              <a:rPr lang="ko-KR" altLang="en-US" dirty="0" smtClean="0"/>
              <a:t>연결은 큐 길이 만큼</a:t>
            </a:r>
            <a:r>
              <a:rPr lang="en-US" altLang="ko-KR" dirty="0" smtClean="0"/>
              <a:t>, </a:t>
            </a:r>
            <a:r>
              <a:rPr lang="ko-KR" altLang="en-US" dirty="0" smtClean="0"/>
              <a:t>일반적으로 </a:t>
            </a:r>
            <a:r>
              <a:rPr lang="en-US" altLang="ko-KR" dirty="0" smtClean="0"/>
              <a:t>5 </a:t>
            </a:r>
            <a:r>
              <a:rPr lang="ko-KR" altLang="en-US" dirty="0" smtClean="0"/>
              <a:t>사용</a:t>
            </a:r>
          </a:p>
          <a:p>
            <a:pPr marL="838200" lvl="1" indent="-381000" eaLnBrk="1" hangingPunct="1"/>
            <a:r>
              <a:rPr lang="ko-KR" altLang="en-US" dirty="0" smtClean="0"/>
              <a:t>성공은 </a:t>
            </a:r>
            <a:r>
              <a:rPr lang="en-US" altLang="ko-KR" dirty="0" smtClean="0"/>
              <a:t>0, </a:t>
            </a:r>
            <a:r>
              <a:rPr lang="ko-KR" altLang="en-US" dirty="0" smtClean="0"/>
              <a:t>실패면 </a:t>
            </a:r>
            <a:r>
              <a:rPr lang="en-US" altLang="ko-KR" dirty="0" smtClean="0"/>
              <a:t>-1 </a:t>
            </a:r>
            <a:r>
              <a:rPr lang="ko-KR" altLang="en-US" dirty="0" smtClean="0"/>
              <a:t>반환</a:t>
            </a:r>
          </a:p>
          <a:p>
            <a:pPr marL="838200" lvl="1" indent="-381000" eaLnBrk="1" hangingPunct="1"/>
            <a:r>
              <a:rPr lang="en-US" altLang="ko-KR" dirty="0"/>
              <a:t>i</a:t>
            </a:r>
            <a:r>
              <a:rPr lang="en-US" altLang="ko-KR" dirty="0" smtClean="0"/>
              <a:t>nclude &lt;sys/</a:t>
            </a:r>
            <a:r>
              <a:rPr lang="en-US" altLang="ko-KR" dirty="0" err="1" smtClean="0"/>
              <a:t>socket.h</a:t>
            </a:r>
            <a:r>
              <a:rPr lang="en-US" altLang="ko-KR" dirty="0" smtClean="0"/>
              <a:t>&gt;</a:t>
            </a:r>
          </a:p>
          <a:p>
            <a:pPr marL="838200" lvl="1" indent="-381000" eaLnBrk="1" hangingPunct="1"/>
            <a:r>
              <a:rPr lang="en-US" altLang="ko-KR" dirty="0" err="1"/>
              <a:t>i</a:t>
            </a:r>
            <a:r>
              <a:rPr lang="en-US" altLang="ko-KR" dirty="0" err="1" smtClean="0"/>
              <a:t>nt</a:t>
            </a:r>
            <a:r>
              <a:rPr lang="en-US" altLang="ko-KR" dirty="0" smtClean="0"/>
              <a:t> listen (</a:t>
            </a:r>
            <a:r>
              <a:rPr lang="en-US" altLang="ko-KR" dirty="0" err="1" smtClean="0"/>
              <a:t>int</a:t>
            </a:r>
            <a:r>
              <a:rPr lang="en-US" altLang="ko-KR" dirty="0" smtClean="0"/>
              <a:t> s, </a:t>
            </a:r>
            <a:r>
              <a:rPr lang="en-US" altLang="ko-KR" dirty="0" err="1" smtClean="0"/>
              <a:t>int</a:t>
            </a:r>
            <a:r>
              <a:rPr lang="en-US" altLang="ko-KR" dirty="0" smtClean="0"/>
              <a:t> backlog)</a:t>
            </a:r>
          </a:p>
          <a:p>
            <a:pPr marL="838200" lvl="1" indent="-381000" eaLnBrk="1" hangingPunct="1"/>
            <a:r>
              <a:rPr lang="ko-KR" altLang="en-US" dirty="0" smtClean="0"/>
              <a:t>연결요청여부를 </a:t>
            </a:r>
            <a:r>
              <a:rPr lang="ko-KR" altLang="en-US" dirty="0" err="1" smtClean="0"/>
              <a:t>계속감시</a:t>
            </a:r>
            <a:r>
              <a:rPr lang="ko-KR" altLang="en-US" dirty="0" smtClean="0"/>
              <a:t> 또는 </a:t>
            </a:r>
            <a:r>
              <a:rPr lang="ko-KR" altLang="en-US" dirty="0" err="1" smtClean="0"/>
              <a:t>다른작업</a:t>
            </a:r>
            <a:r>
              <a:rPr lang="ko-KR" altLang="en-US" dirty="0" smtClean="0"/>
              <a:t> 수행 </a:t>
            </a:r>
            <a:r>
              <a:rPr lang="en-US" altLang="ko-KR" dirty="0" smtClean="0"/>
              <a:t>(</a:t>
            </a:r>
            <a:r>
              <a:rPr lang="ko-KR" altLang="en-US" dirty="0" err="1" smtClean="0"/>
              <a:t>커널이</a:t>
            </a:r>
            <a:r>
              <a:rPr lang="ko-KR" altLang="en-US" dirty="0" smtClean="0"/>
              <a:t> 파일 </a:t>
            </a:r>
            <a:r>
              <a:rPr lang="ko-KR" altLang="en-US" dirty="0" err="1" smtClean="0"/>
              <a:t>디스크립터</a:t>
            </a:r>
            <a:r>
              <a:rPr lang="ko-KR" altLang="en-US" dirty="0" smtClean="0"/>
              <a:t> 감시하고 연결이 들어오면 이벤트 발생 </a:t>
            </a:r>
            <a:r>
              <a:rPr lang="en-US" altLang="ko-KR" dirty="0" smtClean="0"/>
              <a:t>– select </a:t>
            </a:r>
            <a:r>
              <a:rPr lang="ko-KR" altLang="en-US" dirty="0" smtClean="0"/>
              <a:t>함수사용</a:t>
            </a:r>
            <a:r>
              <a:rPr lang="en-US" altLang="ko-KR" dirty="0" smtClean="0"/>
              <a:t>)</a:t>
            </a:r>
          </a:p>
          <a:p>
            <a:pPr marL="457200" indent="-457200" eaLnBrk="1" hangingPunct="1">
              <a:buFont typeface="Wingdings" pitchFamily="2" charset="2"/>
              <a:buNone/>
            </a:pPr>
            <a:endParaRPr lang="ko-KR" altLang="en-US" dirty="0" smtClean="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제목 1"/>
          <p:cNvSpPr>
            <a:spLocks noGrp="1"/>
          </p:cNvSpPr>
          <p:nvPr>
            <p:ph type="title"/>
          </p:nvPr>
        </p:nvSpPr>
        <p:spPr/>
        <p:txBody>
          <a:bodyPr/>
          <a:lstStyle/>
          <a:p>
            <a:r>
              <a:rPr lang="en-US" altLang="ko-KR" smtClean="0"/>
              <a:t>Listen</a:t>
            </a:r>
            <a:r>
              <a:rPr lang="ko-KR" altLang="en-US" smtClean="0"/>
              <a:t> </a:t>
            </a:r>
            <a:r>
              <a:rPr lang="en-US" altLang="ko-KR" smtClean="0"/>
              <a:t>related Queue</a:t>
            </a:r>
            <a:endParaRPr lang="ko-KR" altLang="en-US" smtClean="0"/>
          </a:p>
        </p:txBody>
      </p:sp>
      <p:sp>
        <p:nvSpPr>
          <p:cNvPr id="17412" name="직사각형 3"/>
          <p:cNvSpPr>
            <a:spLocks noChangeArrowheads="1"/>
          </p:cNvSpPr>
          <p:nvPr/>
        </p:nvSpPr>
        <p:spPr bwMode="auto">
          <a:xfrm>
            <a:off x="1714500" y="2143125"/>
            <a:ext cx="5357813" cy="3071813"/>
          </a:xfrm>
          <a:prstGeom prst="rect">
            <a:avLst/>
          </a:prstGeom>
          <a:noFill/>
          <a:ln w="38100" algn="ctr">
            <a:solidFill>
              <a:schemeClr val="tx1"/>
            </a:solidFill>
            <a:round/>
            <a:headEnd/>
            <a:tailEnd/>
          </a:ln>
        </p:spPr>
        <p:txBody>
          <a:bodyPr wrap="none" anchor="ctr"/>
          <a:lstStyle/>
          <a:p>
            <a:endParaRPr lang="ko-KR" altLang="en-US"/>
          </a:p>
        </p:txBody>
      </p:sp>
      <p:cxnSp>
        <p:nvCxnSpPr>
          <p:cNvPr id="17413" name="직선 연결선 5"/>
          <p:cNvCxnSpPr>
            <a:cxnSpLocks noChangeShapeType="1"/>
            <a:stCxn id="17412" idx="1"/>
            <a:endCxn id="17412" idx="3"/>
          </p:cNvCxnSpPr>
          <p:nvPr/>
        </p:nvCxnSpPr>
        <p:spPr bwMode="auto">
          <a:xfrm rot="10800000" flipH="1">
            <a:off x="1714500" y="3679825"/>
            <a:ext cx="5357813" cy="1588"/>
          </a:xfrm>
          <a:prstGeom prst="line">
            <a:avLst/>
          </a:prstGeom>
          <a:noFill/>
          <a:ln w="38100" algn="ctr">
            <a:solidFill>
              <a:schemeClr val="tx1"/>
            </a:solidFill>
            <a:prstDash val="sysDot"/>
            <a:round/>
            <a:headEnd/>
            <a:tailEnd/>
          </a:ln>
        </p:spPr>
      </p:cxnSp>
      <p:sp>
        <p:nvSpPr>
          <p:cNvPr id="17414" name="TextBox 6"/>
          <p:cNvSpPr txBox="1">
            <a:spLocks noChangeArrowheads="1"/>
          </p:cNvSpPr>
          <p:nvPr/>
        </p:nvSpPr>
        <p:spPr bwMode="auto">
          <a:xfrm>
            <a:off x="7143750" y="2571750"/>
            <a:ext cx="1714500" cy="609600"/>
          </a:xfrm>
          <a:prstGeom prst="rect">
            <a:avLst/>
          </a:prstGeom>
          <a:noFill/>
          <a:ln w="9525">
            <a:noFill/>
            <a:miter lim="800000"/>
            <a:headEnd/>
            <a:tailEnd/>
          </a:ln>
        </p:spPr>
        <p:txBody>
          <a:bodyPr>
            <a:spAutoFit/>
          </a:bodyPr>
          <a:lstStyle/>
          <a:p>
            <a:pPr>
              <a:buFont typeface="Wingdings" pitchFamily="2" charset="2"/>
              <a:buNone/>
            </a:pPr>
            <a:r>
              <a:rPr lang="en-US" altLang="ko-KR" sz="1400" b="0"/>
              <a:t>Completed connection queue (CQ)</a:t>
            </a:r>
            <a:endParaRPr lang="ko-KR" altLang="en-US" sz="1400" b="0"/>
          </a:p>
        </p:txBody>
      </p:sp>
      <p:sp>
        <p:nvSpPr>
          <p:cNvPr id="17415" name="TextBox 7"/>
          <p:cNvSpPr txBox="1">
            <a:spLocks noChangeArrowheads="1"/>
          </p:cNvSpPr>
          <p:nvPr/>
        </p:nvSpPr>
        <p:spPr bwMode="auto">
          <a:xfrm>
            <a:off x="7286625" y="4071938"/>
            <a:ext cx="1714500" cy="609600"/>
          </a:xfrm>
          <a:prstGeom prst="rect">
            <a:avLst/>
          </a:prstGeom>
          <a:noFill/>
          <a:ln w="9525">
            <a:noFill/>
            <a:miter lim="800000"/>
            <a:headEnd/>
            <a:tailEnd/>
          </a:ln>
        </p:spPr>
        <p:txBody>
          <a:bodyPr>
            <a:spAutoFit/>
          </a:bodyPr>
          <a:lstStyle/>
          <a:p>
            <a:pPr>
              <a:buFont typeface="Wingdings" pitchFamily="2" charset="2"/>
              <a:buNone/>
            </a:pPr>
            <a:r>
              <a:rPr lang="en-US" altLang="ko-KR" sz="1400" b="0"/>
              <a:t>Incomplete connection queue  (IQ)</a:t>
            </a:r>
            <a:endParaRPr lang="ko-KR" altLang="en-US" sz="1400" b="0"/>
          </a:p>
        </p:txBody>
      </p:sp>
      <p:sp>
        <p:nvSpPr>
          <p:cNvPr id="17416" name="TextBox 8"/>
          <p:cNvSpPr txBox="1">
            <a:spLocks noChangeArrowheads="1"/>
          </p:cNvSpPr>
          <p:nvPr/>
        </p:nvSpPr>
        <p:spPr bwMode="auto">
          <a:xfrm>
            <a:off x="4500563" y="4214813"/>
            <a:ext cx="1714500" cy="265112"/>
          </a:xfrm>
          <a:prstGeom prst="rect">
            <a:avLst/>
          </a:prstGeom>
          <a:noFill/>
          <a:ln w="9525">
            <a:noFill/>
            <a:miter lim="800000"/>
            <a:headEnd/>
            <a:tailEnd/>
          </a:ln>
        </p:spPr>
        <p:txBody>
          <a:bodyPr>
            <a:spAutoFit/>
          </a:bodyPr>
          <a:lstStyle/>
          <a:p>
            <a:pPr>
              <a:buFont typeface="Wingdings" pitchFamily="2" charset="2"/>
              <a:buNone/>
            </a:pPr>
            <a:r>
              <a:rPr lang="en-US" altLang="ko-KR" sz="1400" b="0"/>
              <a:t>Arriving SYN</a:t>
            </a:r>
            <a:endParaRPr lang="ko-KR" altLang="en-US" sz="1400" b="0"/>
          </a:p>
        </p:txBody>
      </p:sp>
      <p:sp>
        <p:nvSpPr>
          <p:cNvPr id="17417" name="TextBox 9"/>
          <p:cNvSpPr txBox="1">
            <a:spLocks noChangeArrowheads="1"/>
          </p:cNvSpPr>
          <p:nvPr/>
        </p:nvSpPr>
        <p:spPr bwMode="auto">
          <a:xfrm>
            <a:off x="4143375" y="2500313"/>
            <a:ext cx="1714500" cy="609600"/>
          </a:xfrm>
          <a:prstGeom prst="rect">
            <a:avLst/>
          </a:prstGeom>
          <a:noFill/>
          <a:ln w="9525">
            <a:noFill/>
            <a:miter lim="800000"/>
            <a:headEnd/>
            <a:tailEnd/>
          </a:ln>
        </p:spPr>
        <p:txBody>
          <a:bodyPr>
            <a:spAutoFit/>
          </a:bodyPr>
          <a:lstStyle/>
          <a:p>
            <a:pPr>
              <a:buFont typeface="Wingdings" pitchFamily="2" charset="2"/>
              <a:buNone/>
            </a:pPr>
            <a:r>
              <a:rPr lang="en-US" altLang="ko-KR" sz="1400" b="0"/>
              <a:t>3-way handshake complete</a:t>
            </a:r>
            <a:endParaRPr lang="ko-KR" altLang="en-US" sz="1400" b="0"/>
          </a:p>
        </p:txBody>
      </p:sp>
      <p:cxnSp>
        <p:nvCxnSpPr>
          <p:cNvPr id="17418" name="직선 화살표 연결선 11"/>
          <p:cNvCxnSpPr>
            <a:cxnSpLocks noChangeShapeType="1"/>
          </p:cNvCxnSpPr>
          <p:nvPr/>
        </p:nvCxnSpPr>
        <p:spPr bwMode="auto">
          <a:xfrm rot="10800000">
            <a:off x="928688" y="1643063"/>
            <a:ext cx="785812" cy="500062"/>
          </a:xfrm>
          <a:prstGeom prst="straightConnector1">
            <a:avLst/>
          </a:prstGeom>
          <a:noFill/>
          <a:ln w="38100" algn="ctr">
            <a:solidFill>
              <a:schemeClr val="tx1"/>
            </a:solidFill>
            <a:round/>
            <a:headEnd/>
            <a:tailEnd type="arrow" w="med" len="med"/>
          </a:ln>
        </p:spPr>
      </p:cxnSp>
      <p:sp>
        <p:nvSpPr>
          <p:cNvPr id="17419" name="TextBox 12"/>
          <p:cNvSpPr txBox="1">
            <a:spLocks noChangeArrowheads="1"/>
          </p:cNvSpPr>
          <p:nvPr/>
        </p:nvSpPr>
        <p:spPr bwMode="auto">
          <a:xfrm>
            <a:off x="1129308" y="1579712"/>
            <a:ext cx="857250" cy="307777"/>
          </a:xfrm>
          <a:prstGeom prst="rect">
            <a:avLst/>
          </a:prstGeom>
          <a:noFill/>
          <a:ln w="9525">
            <a:noFill/>
            <a:miter lim="800000"/>
            <a:headEnd/>
            <a:tailEnd/>
          </a:ln>
        </p:spPr>
        <p:txBody>
          <a:bodyPr wrap="square">
            <a:spAutoFit/>
          </a:bodyPr>
          <a:lstStyle/>
          <a:p>
            <a:pPr>
              <a:buFont typeface="Wingdings" pitchFamily="2" charset="2"/>
              <a:buNone/>
            </a:pPr>
            <a:r>
              <a:rPr lang="en-US" altLang="ko-KR" sz="1400" b="0" dirty="0"/>
              <a:t>accept</a:t>
            </a:r>
            <a:endParaRPr lang="ko-KR" altLang="en-US" sz="1400" b="0" dirty="0"/>
          </a:p>
        </p:txBody>
      </p:sp>
      <p:sp>
        <p:nvSpPr>
          <p:cNvPr id="17420" name="TextBox 13"/>
          <p:cNvSpPr txBox="1">
            <a:spLocks noChangeArrowheads="1"/>
          </p:cNvSpPr>
          <p:nvPr/>
        </p:nvSpPr>
        <p:spPr bwMode="auto">
          <a:xfrm>
            <a:off x="0" y="1357313"/>
            <a:ext cx="1714500" cy="265112"/>
          </a:xfrm>
          <a:prstGeom prst="rect">
            <a:avLst/>
          </a:prstGeom>
          <a:noFill/>
          <a:ln w="9525">
            <a:noFill/>
            <a:miter lim="800000"/>
            <a:headEnd/>
            <a:tailEnd/>
          </a:ln>
        </p:spPr>
        <p:txBody>
          <a:bodyPr>
            <a:spAutoFit/>
          </a:bodyPr>
          <a:lstStyle/>
          <a:p>
            <a:pPr>
              <a:buFont typeface="Wingdings" pitchFamily="2" charset="2"/>
              <a:buNone/>
            </a:pPr>
            <a:r>
              <a:rPr lang="en-US" altLang="ko-KR" sz="1400" b="0"/>
              <a:t>Server</a:t>
            </a:r>
            <a:endParaRPr lang="ko-KR" altLang="en-US" sz="1400" b="0"/>
          </a:p>
        </p:txBody>
      </p:sp>
      <p:sp>
        <p:nvSpPr>
          <p:cNvPr id="17421" name="TextBox 14"/>
          <p:cNvSpPr txBox="1">
            <a:spLocks noChangeArrowheads="1"/>
          </p:cNvSpPr>
          <p:nvPr/>
        </p:nvSpPr>
        <p:spPr bwMode="auto">
          <a:xfrm>
            <a:off x="285750" y="3500438"/>
            <a:ext cx="1724025" cy="265112"/>
          </a:xfrm>
          <a:prstGeom prst="rect">
            <a:avLst/>
          </a:prstGeom>
          <a:noFill/>
          <a:ln w="9525">
            <a:noFill/>
            <a:miter lim="800000"/>
            <a:headEnd/>
            <a:tailEnd/>
          </a:ln>
        </p:spPr>
        <p:txBody>
          <a:bodyPr>
            <a:spAutoFit/>
          </a:bodyPr>
          <a:lstStyle/>
          <a:p>
            <a:pPr>
              <a:buFont typeface="Wingdings" pitchFamily="2" charset="2"/>
              <a:buNone/>
            </a:pPr>
            <a:r>
              <a:rPr lang="en-US" altLang="ko-KR" sz="1400" b="0"/>
              <a:t>TCP</a:t>
            </a:r>
            <a:endParaRPr lang="ko-KR" altLang="en-US" sz="1400" b="0"/>
          </a:p>
        </p:txBody>
      </p:sp>
      <p:sp>
        <p:nvSpPr>
          <p:cNvPr id="17422" name="TextBox 15"/>
          <p:cNvSpPr txBox="1">
            <a:spLocks noChangeArrowheads="1"/>
          </p:cNvSpPr>
          <p:nvPr/>
        </p:nvSpPr>
        <p:spPr bwMode="auto">
          <a:xfrm>
            <a:off x="3714750" y="1357313"/>
            <a:ext cx="1714500" cy="479425"/>
          </a:xfrm>
          <a:prstGeom prst="rect">
            <a:avLst/>
          </a:prstGeom>
          <a:noFill/>
          <a:ln w="9525">
            <a:noFill/>
            <a:miter lim="800000"/>
            <a:headEnd/>
            <a:tailEnd/>
          </a:ln>
        </p:spPr>
        <p:txBody>
          <a:bodyPr>
            <a:spAutoFit/>
          </a:bodyPr>
          <a:lstStyle/>
          <a:p>
            <a:pPr>
              <a:buFont typeface="Wingdings" pitchFamily="2" charset="2"/>
              <a:buNone/>
            </a:pPr>
            <a:r>
              <a:rPr lang="en-US" altLang="ko-KR" sz="1400" b="0"/>
              <a:t>Backlog &lt;= </a:t>
            </a:r>
          </a:p>
          <a:p>
            <a:pPr>
              <a:buFont typeface="Wingdings" pitchFamily="2" charset="2"/>
              <a:buNone/>
            </a:pPr>
            <a:r>
              <a:rPr lang="en-US" altLang="ko-KR" sz="1400" b="0"/>
              <a:t>CQ + IQ</a:t>
            </a:r>
            <a:endParaRPr lang="ko-KR" altLang="en-US" sz="1400" b="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ChangeArrowheads="1"/>
          </p:cNvSpPr>
          <p:nvPr/>
        </p:nvSpPr>
        <p:spPr bwMode="auto">
          <a:xfrm>
            <a:off x="323850" y="549275"/>
            <a:ext cx="8496300" cy="666750"/>
          </a:xfrm>
          <a:prstGeom prst="rect">
            <a:avLst/>
          </a:prstGeom>
          <a:solidFill>
            <a:schemeClr val="folHlink"/>
          </a:solidFill>
          <a:ln w="9525">
            <a:noFill/>
            <a:miter lim="800000"/>
            <a:headEnd/>
            <a:tailEnd/>
          </a:ln>
        </p:spPr>
        <p:txBody>
          <a:bodyPr anchor="ctr"/>
          <a:lstStyle/>
          <a:p>
            <a:pPr>
              <a:lnSpc>
                <a:spcPct val="100000"/>
              </a:lnSpc>
              <a:spcBef>
                <a:spcPct val="0"/>
              </a:spcBef>
              <a:buClrTx/>
              <a:buSzTx/>
              <a:buFontTx/>
              <a:buNone/>
            </a:pPr>
            <a:endParaRPr lang="ko-KR" altLang="en-US" sz="3000">
              <a:solidFill>
                <a:srgbClr val="0066FF"/>
              </a:solidFill>
            </a:endParaRPr>
          </a:p>
        </p:txBody>
      </p:sp>
      <p:sp>
        <p:nvSpPr>
          <p:cNvPr id="18436" name="Rectangle 3"/>
          <p:cNvSpPr>
            <a:spLocks noGrp="1" noChangeArrowheads="1"/>
          </p:cNvSpPr>
          <p:nvPr>
            <p:ph type="title"/>
          </p:nvPr>
        </p:nvSpPr>
        <p:spPr/>
        <p:txBody>
          <a:bodyPr/>
          <a:lstStyle/>
          <a:p>
            <a:pPr eaLnBrk="1" hangingPunct="1"/>
            <a:r>
              <a:rPr lang="en-US" altLang="ko-KR" smtClean="0"/>
              <a:t>TCP </a:t>
            </a:r>
            <a:r>
              <a:rPr lang="ko-KR" altLang="en-US" smtClean="0"/>
              <a:t>서버 프로그램 구현</a:t>
            </a:r>
          </a:p>
        </p:txBody>
      </p:sp>
      <p:sp>
        <p:nvSpPr>
          <p:cNvPr id="18437" name="Rectangle 4"/>
          <p:cNvSpPr>
            <a:spLocks noGrp="1" noChangeArrowheads="1"/>
          </p:cNvSpPr>
          <p:nvPr>
            <p:ph type="body" idx="1"/>
          </p:nvPr>
        </p:nvSpPr>
        <p:spPr>
          <a:xfrm>
            <a:off x="323850" y="1341438"/>
            <a:ext cx="8424863" cy="5113337"/>
          </a:xfrm>
        </p:spPr>
        <p:txBody>
          <a:bodyPr/>
          <a:lstStyle/>
          <a:p>
            <a:pPr marL="457200" indent="-457200" eaLnBrk="1" hangingPunct="1">
              <a:lnSpc>
                <a:spcPct val="90000"/>
              </a:lnSpc>
            </a:pPr>
            <a:r>
              <a:rPr lang="en-US" altLang="ko-KR" dirty="0" smtClean="0"/>
              <a:t>Accept – </a:t>
            </a:r>
            <a:r>
              <a:rPr lang="ko-KR" altLang="en-US" dirty="0" smtClean="0"/>
              <a:t>연결요청이 들어 올 때까지 계속 대기</a:t>
            </a:r>
          </a:p>
          <a:p>
            <a:pPr marL="838200" lvl="1" indent="-381000" eaLnBrk="1" hangingPunct="1">
              <a:lnSpc>
                <a:spcPct val="90000"/>
              </a:lnSpc>
            </a:pPr>
            <a:r>
              <a:rPr lang="ko-KR" altLang="en-US" dirty="0" smtClean="0"/>
              <a:t>연결된 </a:t>
            </a:r>
            <a:r>
              <a:rPr lang="ko-KR" altLang="en-US" dirty="0" err="1" smtClean="0"/>
              <a:t>소켓디스크립터</a:t>
            </a:r>
            <a:r>
              <a:rPr lang="ko-KR" altLang="en-US" dirty="0" smtClean="0"/>
              <a:t> </a:t>
            </a:r>
            <a:r>
              <a:rPr lang="en-US" altLang="ko-KR" dirty="0" smtClean="0"/>
              <a:t>accept(</a:t>
            </a:r>
            <a:r>
              <a:rPr lang="ko-KR" altLang="en-US" dirty="0" err="1" smtClean="0"/>
              <a:t>소켓디스크립터</a:t>
            </a:r>
            <a:r>
              <a:rPr lang="en-US" altLang="ko-KR" dirty="0" smtClean="0"/>
              <a:t>, </a:t>
            </a:r>
            <a:r>
              <a:rPr lang="ko-KR" altLang="en-US" dirty="0" smtClean="0"/>
              <a:t>접속한 상대편 연결주소 정보</a:t>
            </a:r>
            <a:r>
              <a:rPr lang="en-US" altLang="ko-KR" dirty="0" smtClean="0"/>
              <a:t>, </a:t>
            </a:r>
            <a:r>
              <a:rPr lang="ko-KR" altLang="en-US" dirty="0" smtClean="0"/>
              <a:t>연결주소 정보의 길이</a:t>
            </a:r>
            <a:r>
              <a:rPr lang="en-US" altLang="ko-KR" dirty="0" smtClean="0"/>
              <a:t>)</a:t>
            </a:r>
          </a:p>
          <a:p>
            <a:pPr marL="838200" lvl="1" indent="-381000" eaLnBrk="1" hangingPunct="1">
              <a:lnSpc>
                <a:spcPct val="90000"/>
              </a:lnSpc>
            </a:pPr>
            <a:r>
              <a:rPr lang="en-US" altLang="ko-KR" dirty="0" smtClean="0"/>
              <a:t>Include &lt;sys/</a:t>
            </a:r>
            <a:r>
              <a:rPr lang="en-US" altLang="ko-KR" dirty="0" err="1" smtClean="0"/>
              <a:t>types.h</a:t>
            </a:r>
            <a:r>
              <a:rPr lang="en-US" altLang="ko-KR" dirty="0" smtClean="0"/>
              <a:t>&gt;, &lt;sys/</a:t>
            </a:r>
            <a:r>
              <a:rPr lang="en-US" altLang="ko-KR" dirty="0" err="1" smtClean="0"/>
              <a:t>socket.h</a:t>
            </a:r>
            <a:r>
              <a:rPr lang="en-US" altLang="ko-KR" dirty="0" smtClean="0"/>
              <a:t>&gt; </a:t>
            </a:r>
          </a:p>
          <a:p>
            <a:pPr marL="838200" lvl="1" indent="-381000" eaLnBrk="1" hangingPunct="1">
              <a:lnSpc>
                <a:spcPct val="90000"/>
              </a:lnSpc>
            </a:pPr>
            <a:r>
              <a:rPr lang="en-US" altLang="ko-KR" dirty="0" err="1" smtClean="0"/>
              <a:t>Int</a:t>
            </a:r>
            <a:r>
              <a:rPr lang="en-US" altLang="ko-KR" dirty="0" smtClean="0"/>
              <a:t> accept (</a:t>
            </a:r>
            <a:r>
              <a:rPr lang="en-US" altLang="ko-KR" dirty="0" err="1" smtClean="0"/>
              <a:t>int</a:t>
            </a:r>
            <a:r>
              <a:rPr lang="en-US" altLang="ko-KR" dirty="0" smtClean="0"/>
              <a:t> s, </a:t>
            </a:r>
            <a:r>
              <a:rPr lang="en-US" altLang="ko-KR" dirty="0" err="1" smtClean="0"/>
              <a:t>struct</a:t>
            </a:r>
            <a:r>
              <a:rPr lang="en-US" altLang="ko-KR" dirty="0" smtClean="0"/>
              <a:t> </a:t>
            </a:r>
            <a:r>
              <a:rPr lang="en-US" altLang="ko-KR" dirty="0" err="1" smtClean="0"/>
              <a:t>sockaddr</a:t>
            </a:r>
            <a:r>
              <a:rPr lang="en-US" altLang="ko-KR" dirty="0" smtClean="0"/>
              <a:t> *</a:t>
            </a:r>
            <a:r>
              <a:rPr lang="en-US" altLang="ko-KR" dirty="0" err="1" smtClean="0"/>
              <a:t>addr</a:t>
            </a:r>
            <a:r>
              <a:rPr lang="en-US" altLang="ko-KR" dirty="0" smtClean="0"/>
              <a:t>, </a:t>
            </a:r>
            <a:r>
              <a:rPr lang="en-US" altLang="ko-KR" dirty="0" err="1" smtClean="0"/>
              <a:t>socklen_t</a:t>
            </a:r>
            <a:r>
              <a:rPr lang="en-US" altLang="ko-KR" dirty="0" smtClean="0"/>
              <a:t> *</a:t>
            </a:r>
            <a:r>
              <a:rPr lang="en-US" altLang="ko-KR" dirty="0" err="1" smtClean="0"/>
              <a:t>addrlen</a:t>
            </a:r>
            <a:r>
              <a:rPr lang="en-US" altLang="ko-KR" dirty="0" smtClean="0"/>
              <a:t>)</a:t>
            </a:r>
          </a:p>
          <a:p>
            <a:pPr marL="838200" lvl="1" indent="-381000" eaLnBrk="1" hangingPunct="1">
              <a:lnSpc>
                <a:spcPct val="90000"/>
              </a:lnSpc>
            </a:pPr>
            <a:r>
              <a:rPr lang="ko-KR" altLang="en-US" dirty="0" smtClean="0"/>
              <a:t>성공하면 클라이언트와 연결된 </a:t>
            </a:r>
            <a:r>
              <a:rPr lang="ko-KR" altLang="en-US" dirty="0" err="1" smtClean="0"/>
              <a:t>소켓디스크립터를</a:t>
            </a:r>
            <a:r>
              <a:rPr lang="ko-KR" altLang="en-US" dirty="0" smtClean="0"/>
              <a:t> 가리키는 정수</a:t>
            </a:r>
            <a:r>
              <a:rPr lang="en-US" altLang="ko-KR" dirty="0" smtClean="0"/>
              <a:t>, </a:t>
            </a:r>
            <a:r>
              <a:rPr lang="ko-KR" altLang="en-US" dirty="0" smtClean="0"/>
              <a:t>실패면 </a:t>
            </a:r>
            <a:r>
              <a:rPr lang="en-US" altLang="ko-KR" dirty="0" smtClean="0"/>
              <a:t>-1 </a:t>
            </a:r>
            <a:r>
              <a:rPr lang="ko-KR" altLang="en-US" dirty="0" smtClean="0"/>
              <a:t>리턴</a:t>
            </a:r>
          </a:p>
          <a:p>
            <a:pPr marL="457200" indent="-457200" eaLnBrk="1" hangingPunct="1">
              <a:lnSpc>
                <a:spcPct val="90000"/>
              </a:lnSpc>
            </a:pPr>
            <a:r>
              <a:rPr lang="en-US" altLang="ko-KR" dirty="0" smtClean="0"/>
              <a:t>Write – </a:t>
            </a:r>
            <a:r>
              <a:rPr lang="ko-KR" altLang="en-US" dirty="0" err="1" smtClean="0"/>
              <a:t>커널</a:t>
            </a:r>
            <a:r>
              <a:rPr lang="ko-KR" altLang="en-US" dirty="0" smtClean="0"/>
              <a:t> 내의 </a:t>
            </a:r>
            <a:r>
              <a:rPr lang="en-US" altLang="ko-KR" dirty="0" err="1" smtClean="0"/>
              <a:t>sock_sendmsg</a:t>
            </a:r>
            <a:r>
              <a:rPr lang="en-US" altLang="ko-KR" dirty="0" smtClean="0"/>
              <a:t> </a:t>
            </a:r>
            <a:r>
              <a:rPr lang="ko-KR" altLang="en-US" dirty="0" smtClean="0"/>
              <a:t>함수로 </a:t>
            </a:r>
            <a:r>
              <a:rPr lang="ko-KR" altLang="en-US" dirty="0" err="1" smtClean="0"/>
              <a:t>패킷전송</a:t>
            </a:r>
            <a:endParaRPr lang="ko-KR" altLang="en-US" dirty="0" smtClean="0"/>
          </a:p>
          <a:p>
            <a:pPr marL="838200" lvl="1" indent="-381000" eaLnBrk="1" hangingPunct="1">
              <a:lnSpc>
                <a:spcPct val="90000"/>
              </a:lnSpc>
            </a:pPr>
            <a:r>
              <a:rPr lang="ko-KR" altLang="en-US" dirty="0" smtClean="0"/>
              <a:t>버퍼에서 데이터를 읽어 </a:t>
            </a:r>
            <a:r>
              <a:rPr lang="ko-KR" altLang="en-US" dirty="0" err="1" smtClean="0"/>
              <a:t>파일디스크립터</a:t>
            </a:r>
            <a:r>
              <a:rPr lang="ko-KR" altLang="en-US" dirty="0" smtClean="0"/>
              <a:t> 인수로 주어진 크기만큼 쓴다</a:t>
            </a:r>
            <a:r>
              <a:rPr lang="en-US" altLang="ko-KR" dirty="0" smtClean="0"/>
              <a:t>. </a:t>
            </a:r>
            <a:r>
              <a:rPr lang="ko-KR" altLang="en-US" dirty="0" smtClean="0"/>
              <a:t>성공하면 쓰기가 이루어진 길이</a:t>
            </a:r>
            <a:r>
              <a:rPr lang="en-US" altLang="ko-KR" dirty="0" smtClean="0"/>
              <a:t>, </a:t>
            </a:r>
            <a:r>
              <a:rPr lang="ko-KR" altLang="en-US" dirty="0" smtClean="0"/>
              <a:t>실패 면 </a:t>
            </a:r>
            <a:r>
              <a:rPr lang="en-US" altLang="ko-KR" dirty="0" smtClean="0"/>
              <a:t>-1 </a:t>
            </a:r>
            <a:r>
              <a:rPr lang="ko-KR" altLang="en-US" dirty="0" smtClean="0"/>
              <a:t>리턴</a:t>
            </a:r>
          </a:p>
          <a:p>
            <a:pPr marL="838200" lvl="1" indent="-381000" eaLnBrk="1" hangingPunct="1">
              <a:lnSpc>
                <a:spcPct val="90000"/>
              </a:lnSpc>
            </a:pPr>
            <a:r>
              <a:rPr lang="en-US" altLang="ko-KR" dirty="0"/>
              <a:t>i</a:t>
            </a:r>
            <a:r>
              <a:rPr lang="en-US" altLang="ko-KR" dirty="0" smtClean="0"/>
              <a:t>nclude &lt;</a:t>
            </a:r>
            <a:r>
              <a:rPr lang="en-US" altLang="ko-KR" dirty="0" err="1" smtClean="0"/>
              <a:t>unistd.h</a:t>
            </a:r>
            <a:r>
              <a:rPr lang="en-US" altLang="ko-KR" dirty="0" smtClean="0"/>
              <a:t>&gt;</a:t>
            </a:r>
          </a:p>
          <a:p>
            <a:pPr marL="838200" lvl="1" indent="-381000" eaLnBrk="1" hangingPunct="1">
              <a:lnSpc>
                <a:spcPct val="90000"/>
              </a:lnSpc>
            </a:pPr>
            <a:r>
              <a:rPr lang="en-US" altLang="ko-KR" dirty="0" err="1" smtClean="0"/>
              <a:t>ssize_t</a:t>
            </a:r>
            <a:r>
              <a:rPr lang="en-US" altLang="ko-KR" dirty="0" smtClean="0"/>
              <a:t> write(</a:t>
            </a:r>
            <a:r>
              <a:rPr lang="en-US" altLang="ko-KR" dirty="0" err="1" smtClean="0"/>
              <a:t>int</a:t>
            </a:r>
            <a:r>
              <a:rPr lang="en-US" altLang="ko-KR" dirty="0" smtClean="0"/>
              <a:t> </a:t>
            </a:r>
            <a:r>
              <a:rPr lang="en-US" altLang="ko-KR" dirty="0" err="1" smtClean="0"/>
              <a:t>fd</a:t>
            </a:r>
            <a:r>
              <a:rPr lang="en-US" altLang="ko-KR" dirty="0" smtClean="0"/>
              <a:t>, </a:t>
            </a:r>
            <a:r>
              <a:rPr lang="en-US" altLang="ko-KR" dirty="0" err="1" smtClean="0"/>
              <a:t>cnst</a:t>
            </a:r>
            <a:r>
              <a:rPr lang="en-US" altLang="ko-KR" dirty="0" smtClean="0"/>
              <a:t> void *</a:t>
            </a:r>
            <a:r>
              <a:rPr lang="en-US" altLang="ko-KR" dirty="0" err="1" smtClean="0"/>
              <a:t>buf</a:t>
            </a:r>
            <a:r>
              <a:rPr lang="en-US" altLang="ko-KR" dirty="0" smtClean="0"/>
              <a:t>, </a:t>
            </a:r>
            <a:r>
              <a:rPr lang="en-US" altLang="ko-KR" dirty="0" err="1" smtClean="0"/>
              <a:t>size_t</a:t>
            </a:r>
            <a:r>
              <a:rPr lang="en-US" altLang="ko-KR" dirty="0" smtClean="0"/>
              <a:t> count)</a:t>
            </a:r>
          </a:p>
          <a:p>
            <a:pPr marL="457200" indent="-457200" eaLnBrk="1" hangingPunct="1">
              <a:lnSpc>
                <a:spcPct val="90000"/>
              </a:lnSpc>
            </a:pPr>
            <a:r>
              <a:rPr lang="en-US" altLang="ko-KR" dirty="0" smtClean="0"/>
              <a:t>Close </a:t>
            </a:r>
            <a:r>
              <a:rPr lang="ko-KR" altLang="en-US" dirty="0" smtClean="0"/>
              <a:t>함수 </a:t>
            </a:r>
            <a:r>
              <a:rPr lang="en-US" altLang="ko-KR" dirty="0" smtClean="0"/>
              <a:t>– </a:t>
            </a:r>
            <a:r>
              <a:rPr lang="ko-KR" altLang="en-US" dirty="0" err="1" smtClean="0"/>
              <a:t>화일디스크립터를</a:t>
            </a:r>
            <a:r>
              <a:rPr lang="ko-KR" altLang="en-US" dirty="0" smtClean="0"/>
              <a:t> 닫는다</a:t>
            </a:r>
            <a:r>
              <a:rPr lang="en-US" altLang="ko-KR" dirty="0" smtClean="0"/>
              <a:t>.</a:t>
            </a:r>
          </a:p>
          <a:p>
            <a:pPr marL="838200" lvl="1" indent="-381000" eaLnBrk="1" hangingPunct="1">
              <a:lnSpc>
                <a:spcPct val="90000"/>
              </a:lnSpc>
            </a:pPr>
            <a:r>
              <a:rPr lang="en-US" altLang="ko-KR" dirty="0"/>
              <a:t>i</a:t>
            </a:r>
            <a:r>
              <a:rPr lang="en-US" altLang="ko-KR" dirty="0" smtClean="0"/>
              <a:t>nclude &lt;</a:t>
            </a:r>
            <a:r>
              <a:rPr lang="en-US" altLang="ko-KR" dirty="0" err="1" smtClean="0"/>
              <a:t>unistd.h</a:t>
            </a:r>
            <a:r>
              <a:rPr lang="en-US" altLang="ko-KR" dirty="0" smtClean="0"/>
              <a:t>&gt;</a:t>
            </a:r>
          </a:p>
          <a:p>
            <a:pPr marL="838200" lvl="1" indent="-381000" eaLnBrk="1" hangingPunct="1">
              <a:lnSpc>
                <a:spcPct val="90000"/>
              </a:lnSpc>
            </a:pPr>
            <a:r>
              <a:rPr lang="en-US" altLang="ko-KR" dirty="0" err="1"/>
              <a:t>i</a:t>
            </a:r>
            <a:r>
              <a:rPr lang="en-US" altLang="ko-KR" dirty="0" err="1" smtClean="0"/>
              <a:t>nt</a:t>
            </a:r>
            <a:r>
              <a:rPr lang="en-US" altLang="ko-KR" dirty="0" smtClean="0"/>
              <a:t> close (</a:t>
            </a:r>
            <a:r>
              <a:rPr lang="en-US" altLang="ko-KR" dirty="0" err="1" smtClean="0"/>
              <a:t>int</a:t>
            </a:r>
            <a:r>
              <a:rPr lang="en-US" altLang="ko-KR" dirty="0" smtClean="0"/>
              <a:t> </a:t>
            </a:r>
            <a:r>
              <a:rPr lang="en-US" altLang="ko-KR" dirty="0" err="1" smtClean="0"/>
              <a:t>fd</a:t>
            </a:r>
            <a:r>
              <a:rPr lang="en-US" altLang="ko-KR" dirty="0" smtClean="0"/>
              <a:t>) – </a:t>
            </a:r>
            <a:r>
              <a:rPr lang="ko-KR" altLang="en-US" dirty="0" smtClean="0"/>
              <a:t>성공 </a:t>
            </a:r>
            <a:r>
              <a:rPr lang="en-US" altLang="ko-KR" dirty="0" smtClean="0"/>
              <a:t>0, </a:t>
            </a:r>
            <a:r>
              <a:rPr lang="ko-KR" altLang="en-US" dirty="0" smtClean="0"/>
              <a:t>실패 </a:t>
            </a:r>
            <a:r>
              <a:rPr lang="en-US" altLang="ko-KR" dirty="0" smtClean="0"/>
              <a:t>-1 </a:t>
            </a:r>
            <a:r>
              <a:rPr lang="ko-KR" altLang="en-US" dirty="0" smtClean="0"/>
              <a:t>리턴</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Lab#15 TCP </a:t>
            </a:r>
            <a:r>
              <a:rPr lang="ko-KR" altLang="en-US" dirty="0" smtClean="0"/>
              <a:t>프로그램 </a:t>
            </a:r>
            <a:r>
              <a:rPr lang="ko-KR" altLang="en-US" dirty="0" err="1" smtClean="0"/>
              <a:t>따라하기</a:t>
            </a:r>
            <a:endParaRPr lang="ko-KR" altLang="en-US" dirty="0"/>
          </a:p>
        </p:txBody>
      </p:sp>
      <p:sp>
        <p:nvSpPr>
          <p:cNvPr id="3" name="내용 개체 틀 2"/>
          <p:cNvSpPr>
            <a:spLocks noGrp="1"/>
          </p:cNvSpPr>
          <p:nvPr>
            <p:ph idx="1"/>
          </p:nvPr>
        </p:nvSpPr>
        <p:spPr/>
        <p:txBody>
          <a:bodyPr/>
          <a:lstStyle/>
          <a:p>
            <a:r>
              <a:rPr lang="ko-KR" altLang="en-US" dirty="0" smtClean="0"/>
              <a:t>서버 클라이언트 프로그램을 </a:t>
            </a:r>
            <a:r>
              <a:rPr lang="ko-KR" altLang="en-US" dirty="0" err="1" smtClean="0"/>
              <a:t>따라하고</a:t>
            </a:r>
            <a:r>
              <a:rPr lang="ko-KR" altLang="en-US" dirty="0" smtClean="0"/>
              <a:t> 이해한 이후에 </a:t>
            </a:r>
            <a:r>
              <a:rPr lang="en-US" altLang="ko-KR" dirty="0" err="1" smtClean="0"/>
              <a:t>turnin</a:t>
            </a:r>
            <a:r>
              <a:rPr lang="ko-KR" altLang="en-US" dirty="0" smtClean="0"/>
              <a:t> 하세요</a:t>
            </a:r>
            <a:r>
              <a:rPr lang="en-US" altLang="ko-KR" dirty="0" smtClean="0"/>
              <a:t>.</a:t>
            </a:r>
          </a:p>
          <a:p>
            <a:r>
              <a:rPr lang="en-US" altLang="ko-KR" dirty="0" err="1" smtClean="0"/>
              <a:t>turnin</a:t>
            </a:r>
            <a:r>
              <a:rPr lang="en-US" altLang="ko-KR" dirty="0" smtClean="0"/>
              <a:t> lab15 </a:t>
            </a:r>
            <a:r>
              <a:rPr lang="en-US" altLang="ko-KR" dirty="0" err="1" smtClean="0"/>
              <a:t>tcpclass_server.c</a:t>
            </a:r>
            <a:r>
              <a:rPr lang="en-US" altLang="ko-KR" dirty="0" smtClean="0"/>
              <a:t> </a:t>
            </a:r>
            <a:r>
              <a:rPr lang="en-US" altLang="ko-KR" dirty="0" err="1" smtClean="0"/>
              <a:t>tcpclass_client.c</a:t>
            </a:r>
            <a:endParaRPr lang="en-US" altLang="ko-KR" dirty="0" smtClean="0"/>
          </a:p>
          <a:p>
            <a:endParaRPr lang="en-US" altLang="ko-KR" dirty="0" smtClean="0"/>
          </a:p>
          <a:p>
            <a:endParaRPr lang="ko-KR" alt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noAutofit/>
          </a:bodyPr>
          <a:lstStyle/>
          <a:p>
            <a:pPr algn="ctr">
              <a:lnSpc>
                <a:spcPct val="90000"/>
              </a:lnSpc>
            </a:pPr>
            <a:r>
              <a:rPr lang="ko-KR" altLang="en-US" sz="4000" dirty="0" smtClean="0"/>
              <a:t>다중 접속처리 서버 구현</a:t>
            </a:r>
            <a:r>
              <a:rPr lang="en-US" altLang="ko-KR" sz="4000" dirty="0" smtClean="0"/>
              <a:t/>
            </a:r>
            <a:br>
              <a:rPr lang="en-US" altLang="ko-KR" sz="4000" dirty="0" smtClean="0"/>
            </a:br>
            <a:r>
              <a:rPr lang="en-US" altLang="ko-KR" sz="4000" dirty="0" smtClean="0"/>
              <a:t>part 1</a:t>
            </a:r>
          </a:p>
        </p:txBody>
      </p:sp>
      <p:sp>
        <p:nvSpPr>
          <p:cNvPr id="3" name="부제목 2"/>
          <p:cNvSpPr>
            <a:spLocks noGrp="1"/>
          </p:cNvSpPr>
          <p:nvPr>
            <p:ph type="subTitle" idx="1"/>
          </p:nvPr>
        </p:nvSpPr>
        <p:spPr/>
        <p:txBody>
          <a:bodyPr>
            <a:normAutofit fontScale="62500" lnSpcReduction="20000"/>
          </a:bodyPr>
          <a:lstStyle/>
          <a:p>
            <a:r>
              <a:rPr lang="en-US" altLang="ko-KR" dirty="0" smtClean="0"/>
              <a:t>Prof. </a:t>
            </a:r>
            <a:r>
              <a:rPr lang="en-US" altLang="ko-KR" dirty="0" err="1" smtClean="0"/>
              <a:t>Hyuk</a:t>
            </a:r>
            <a:r>
              <a:rPr lang="en-US" altLang="ko-KR" dirty="0" smtClean="0"/>
              <a:t> </a:t>
            </a:r>
            <a:r>
              <a:rPr lang="en-US" altLang="ko-KR" dirty="0" err="1" smtClean="0"/>
              <a:t>Soo</a:t>
            </a:r>
            <a:r>
              <a:rPr lang="en-US" altLang="ko-KR" dirty="0" smtClean="0"/>
              <a:t> Jang</a:t>
            </a:r>
          </a:p>
          <a:p>
            <a:r>
              <a:rPr lang="en-US" altLang="ko-KR" dirty="0" smtClean="0"/>
              <a:t>Department of Computer Software</a:t>
            </a:r>
            <a:endParaRPr lang="ko-KR" alt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a:xfrm>
            <a:off x="323850" y="549275"/>
            <a:ext cx="8496300" cy="666750"/>
          </a:xfrm>
          <a:solidFill>
            <a:schemeClr val="folHlink"/>
          </a:solidFill>
        </p:spPr>
        <p:txBody>
          <a:bodyPr/>
          <a:lstStyle/>
          <a:p>
            <a:pPr eaLnBrk="1" hangingPunct="1"/>
            <a:r>
              <a:rPr lang="en-US" altLang="ko-KR" smtClean="0"/>
              <a:t>TCP </a:t>
            </a:r>
            <a:r>
              <a:rPr lang="ko-KR" altLang="en-US" smtClean="0"/>
              <a:t>프로토콜의 특징 </a:t>
            </a:r>
            <a:r>
              <a:rPr lang="en-US" altLang="ko-KR" smtClean="0"/>
              <a:t>- </a:t>
            </a:r>
            <a:r>
              <a:rPr lang="ko-KR" altLang="en-US" smtClean="0"/>
              <a:t>신뢰성확보</a:t>
            </a:r>
          </a:p>
        </p:txBody>
      </p:sp>
      <p:sp>
        <p:nvSpPr>
          <p:cNvPr id="4100" name="Rectangle 11"/>
          <p:cNvSpPr>
            <a:spLocks noGrp="1" noChangeArrowheads="1"/>
          </p:cNvSpPr>
          <p:nvPr>
            <p:ph type="body" idx="1"/>
          </p:nvPr>
        </p:nvSpPr>
        <p:spPr/>
        <p:txBody>
          <a:bodyPr/>
          <a:lstStyle/>
          <a:p>
            <a:pPr eaLnBrk="1" hangingPunct="1"/>
            <a:r>
              <a:rPr lang="ko-KR" altLang="en-US" dirty="0" smtClean="0"/>
              <a:t>세션관리</a:t>
            </a:r>
          </a:p>
          <a:p>
            <a:pPr lvl="1" eaLnBrk="1" hangingPunct="1"/>
            <a:r>
              <a:rPr lang="ko-KR" altLang="en-US" dirty="0" smtClean="0"/>
              <a:t>서버와 요청한 클라이언트 간에 형성된 전용 통로 </a:t>
            </a:r>
          </a:p>
          <a:p>
            <a:pPr lvl="1" eaLnBrk="1" hangingPunct="1"/>
            <a:r>
              <a:rPr lang="ko-KR" altLang="en-US" dirty="0" err="1" smtClean="0"/>
              <a:t>핸드셰이크</a:t>
            </a:r>
            <a:r>
              <a:rPr lang="en-US" altLang="ko-KR" dirty="0" smtClean="0"/>
              <a:t>(hand shake)</a:t>
            </a:r>
          </a:p>
          <a:p>
            <a:pPr lvl="1" eaLnBrk="1" hangingPunct="1"/>
            <a:r>
              <a:rPr lang="ko-KR" altLang="en-US" dirty="0" smtClean="0"/>
              <a:t>신뢰성 있는 전송 </a:t>
            </a:r>
            <a:r>
              <a:rPr lang="en-US" altLang="ko-KR" dirty="0" smtClean="0"/>
              <a:t>– </a:t>
            </a:r>
            <a:r>
              <a:rPr lang="en-US" altLang="ko-KR" dirty="0" err="1" smtClean="0"/>
              <a:t>Ack</a:t>
            </a:r>
            <a:r>
              <a:rPr lang="en-US" altLang="ko-KR" dirty="0" smtClean="0"/>
              <a:t> </a:t>
            </a:r>
            <a:r>
              <a:rPr lang="ko-KR" altLang="en-US" dirty="0" smtClean="0"/>
              <a:t>받고 전송 </a:t>
            </a:r>
          </a:p>
          <a:p>
            <a:pPr eaLnBrk="1" hangingPunct="1"/>
            <a:r>
              <a:rPr lang="ko-KR" altLang="en-US" dirty="0" err="1" smtClean="0"/>
              <a:t>패킷순서조합</a:t>
            </a:r>
            <a:endParaRPr lang="ko-KR" altLang="en-US" dirty="0" smtClean="0"/>
          </a:p>
          <a:p>
            <a:pPr lvl="1" eaLnBrk="1" hangingPunct="1"/>
            <a:r>
              <a:rPr lang="ko-KR" altLang="en-US" dirty="0" err="1" smtClean="0"/>
              <a:t>패킷</a:t>
            </a:r>
            <a:r>
              <a:rPr lang="ko-KR" altLang="en-US" dirty="0" smtClean="0"/>
              <a:t> 여러 개로 쪼개져서 보내져도 </a:t>
            </a:r>
            <a:r>
              <a:rPr lang="ko-KR" altLang="en-US" dirty="0" err="1" smtClean="0"/>
              <a:t>재조립이</a:t>
            </a:r>
            <a:r>
              <a:rPr lang="ko-KR" altLang="en-US" dirty="0" smtClean="0"/>
              <a:t> 가능하게 함</a:t>
            </a:r>
          </a:p>
          <a:p>
            <a:pPr eaLnBrk="1" hangingPunct="1"/>
            <a:r>
              <a:rPr lang="ko-KR" altLang="en-US" dirty="0" smtClean="0"/>
              <a:t>포트를 이용한 서비스 다중화</a:t>
            </a:r>
          </a:p>
          <a:p>
            <a:pPr lvl="1" eaLnBrk="1" hangingPunct="1"/>
            <a:r>
              <a:rPr lang="ko-KR" altLang="en-US" dirty="0" smtClean="0"/>
              <a:t>현재 실행 중인 해당 응용프로그램에 따라 하나 씩</a:t>
            </a:r>
          </a:p>
          <a:p>
            <a:pPr lvl="1" eaLnBrk="1" hangingPunct="1"/>
            <a:r>
              <a:rPr lang="en-US" altLang="ko-KR" dirty="0" smtClean="0"/>
              <a:t>TCP </a:t>
            </a:r>
            <a:r>
              <a:rPr lang="ko-KR" altLang="en-US" dirty="0" smtClean="0"/>
              <a:t>포트할당 현황 </a:t>
            </a:r>
            <a:r>
              <a:rPr lang="en-US" altLang="ko-KR" dirty="0" smtClean="0"/>
              <a:t>– http://</a:t>
            </a:r>
            <a:r>
              <a:rPr lang="en-US" altLang="ko-KR" dirty="0" smtClean="0">
                <a:hlinkClick r:id="rId2"/>
              </a:rPr>
              <a:t>www.ietf.org/rfc/rfc1700.txt?number=1700</a:t>
            </a:r>
            <a:r>
              <a:rPr lang="en-US" altLang="ko-KR" dirty="0" smtClean="0"/>
              <a:t> </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a:xfrm>
            <a:off x="323850" y="549275"/>
            <a:ext cx="8496300" cy="666750"/>
          </a:xfrm>
          <a:solidFill>
            <a:schemeClr val="folHlink"/>
          </a:solidFill>
        </p:spPr>
        <p:txBody>
          <a:bodyPr/>
          <a:lstStyle/>
          <a:p>
            <a:pPr eaLnBrk="1" hangingPunct="1"/>
            <a:r>
              <a:rPr lang="ko-KR" altLang="en-US" smtClean="0"/>
              <a:t>멀티프로세스 모델</a:t>
            </a:r>
          </a:p>
        </p:txBody>
      </p:sp>
      <p:sp>
        <p:nvSpPr>
          <p:cNvPr id="4100" name="Rectangle 11"/>
          <p:cNvSpPr>
            <a:spLocks noGrp="1" noChangeArrowheads="1"/>
          </p:cNvSpPr>
          <p:nvPr>
            <p:ph type="body" idx="1"/>
          </p:nvPr>
        </p:nvSpPr>
        <p:spPr/>
        <p:txBody>
          <a:bodyPr/>
          <a:lstStyle/>
          <a:p>
            <a:pPr eaLnBrk="1" hangingPunct="1">
              <a:lnSpc>
                <a:spcPct val="110000"/>
              </a:lnSpc>
            </a:pPr>
            <a:r>
              <a:rPr lang="ko-KR" altLang="en-US" dirty="0" smtClean="0"/>
              <a:t>주의사항</a:t>
            </a:r>
          </a:p>
          <a:p>
            <a:pPr lvl="1" eaLnBrk="1" hangingPunct="1">
              <a:lnSpc>
                <a:spcPct val="110000"/>
              </a:lnSpc>
            </a:pPr>
            <a:r>
              <a:rPr lang="ko-KR" altLang="en-US" dirty="0" smtClean="0"/>
              <a:t>클라이언트 수가 많아지면 성능저하</a:t>
            </a:r>
          </a:p>
          <a:p>
            <a:pPr lvl="1" eaLnBrk="1" hangingPunct="1">
              <a:lnSpc>
                <a:spcPct val="110000"/>
              </a:lnSpc>
            </a:pPr>
            <a:r>
              <a:rPr lang="ko-KR" altLang="en-US" dirty="0" smtClean="0"/>
              <a:t>프로세스간의 데이터 공유가 불편</a:t>
            </a:r>
          </a:p>
          <a:p>
            <a:pPr lvl="1" eaLnBrk="1" hangingPunct="1">
              <a:lnSpc>
                <a:spcPct val="110000"/>
              </a:lnSpc>
            </a:pPr>
            <a:r>
              <a:rPr lang="ko-KR" altLang="en-US" dirty="0" smtClean="0"/>
              <a:t>데이터공유를 위해 </a:t>
            </a:r>
            <a:r>
              <a:rPr lang="en-US" altLang="ko-KR" dirty="0" smtClean="0"/>
              <a:t>IPC</a:t>
            </a:r>
            <a:r>
              <a:rPr lang="ko-KR" altLang="en-US" dirty="0" smtClean="0"/>
              <a:t>를 사용하면 프로그램의 복잡성 증가</a:t>
            </a:r>
          </a:p>
          <a:p>
            <a:pPr eaLnBrk="1" hangingPunct="1">
              <a:lnSpc>
                <a:spcPct val="110000"/>
              </a:lnSpc>
            </a:pPr>
            <a:r>
              <a:rPr lang="en-US" altLang="ko-KR" dirty="0" smtClean="0"/>
              <a:t>fork </a:t>
            </a:r>
            <a:r>
              <a:rPr lang="ko-KR" altLang="en-US" dirty="0" smtClean="0"/>
              <a:t>함수</a:t>
            </a:r>
            <a:r>
              <a:rPr lang="en-US" altLang="ko-KR" dirty="0" smtClean="0"/>
              <a:t>: </a:t>
            </a:r>
            <a:r>
              <a:rPr lang="ko-KR" altLang="en-US" dirty="0" smtClean="0"/>
              <a:t>자식프로세스 생성</a:t>
            </a:r>
          </a:p>
          <a:p>
            <a:pPr lvl="1" eaLnBrk="1" hangingPunct="1">
              <a:lnSpc>
                <a:spcPct val="110000"/>
              </a:lnSpc>
            </a:pPr>
            <a:r>
              <a:rPr lang="en-US" altLang="ko-KR" dirty="0" err="1" smtClean="0"/>
              <a:t>pid_t</a:t>
            </a:r>
            <a:r>
              <a:rPr lang="en-US" altLang="ko-KR" dirty="0" smtClean="0"/>
              <a:t> fork(void)</a:t>
            </a:r>
          </a:p>
          <a:p>
            <a:pPr lvl="2" eaLnBrk="1" hangingPunct="1">
              <a:lnSpc>
                <a:spcPct val="110000"/>
              </a:lnSpc>
            </a:pPr>
            <a:r>
              <a:rPr lang="ko-KR" altLang="en-US" sz="1800" dirty="0" smtClean="0"/>
              <a:t>성공하면 자식프로세스의 </a:t>
            </a:r>
            <a:r>
              <a:rPr lang="en-US" altLang="ko-KR" sz="1800" dirty="0" err="1" smtClean="0"/>
              <a:t>pid</a:t>
            </a:r>
            <a:r>
              <a:rPr lang="ko-KR" altLang="en-US" sz="1800" dirty="0" smtClean="0"/>
              <a:t>가 부모에게</a:t>
            </a:r>
            <a:r>
              <a:rPr lang="en-US" altLang="ko-KR" sz="1800" dirty="0" smtClean="0"/>
              <a:t>, </a:t>
            </a:r>
            <a:r>
              <a:rPr lang="ko-KR" altLang="en-US" sz="1800" dirty="0" smtClean="0"/>
              <a:t> </a:t>
            </a:r>
            <a:r>
              <a:rPr lang="en-US" altLang="ko-KR" sz="1800" dirty="0" smtClean="0"/>
              <a:t>0</a:t>
            </a:r>
            <a:r>
              <a:rPr lang="ko-KR" altLang="en-US" sz="1800" dirty="0" smtClean="0"/>
              <a:t>이 </a:t>
            </a:r>
            <a:r>
              <a:rPr lang="ko-KR" altLang="en-US" sz="1800" dirty="0" err="1" smtClean="0"/>
              <a:t>자식프로세스에게리턴</a:t>
            </a:r>
            <a:r>
              <a:rPr lang="en-US" altLang="ko-KR" sz="1800" dirty="0" smtClean="0"/>
              <a:t>, </a:t>
            </a:r>
            <a:r>
              <a:rPr lang="ko-KR" altLang="en-US" sz="1800" dirty="0" smtClean="0"/>
              <a:t>실패하면 부모에게 </a:t>
            </a:r>
            <a:r>
              <a:rPr lang="en-US" altLang="ko-KR" sz="1800" dirty="0" smtClean="0"/>
              <a:t>-1 </a:t>
            </a:r>
            <a:r>
              <a:rPr lang="ko-KR" altLang="en-US" sz="1800" dirty="0" err="1" smtClean="0"/>
              <a:t>리턴하며</a:t>
            </a:r>
            <a:r>
              <a:rPr lang="ko-KR" altLang="en-US" sz="1800" dirty="0" smtClean="0"/>
              <a:t> 자식은 생기지 않는다</a:t>
            </a:r>
            <a:r>
              <a:rPr lang="en-US" altLang="ko-KR" sz="1800" dirty="0" smtClean="0"/>
              <a:t>. </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p:txBody>
          <a:bodyPr/>
          <a:lstStyle/>
          <a:p>
            <a:pPr eaLnBrk="1" hangingPunct="1"/>
            <a:r>
              <a:rPr lang="ko-KR" altLang="en-US" sz="2600" smtClean="0"/>
              <a:t>멀티프로세스 서버 모델 예제</a:t>
            </a:r>
            <a:br>
              <a:rPr lang="ko-KR" altLang="en-US" sz="2600" smtClean="0"/>
            </a:br>
            <a:r>
              <a:rPr lang="en-US" altLang="ko-KR" sz="2600" smtClean="0"/>
              <a:t>“fork_server.c”</a:t>
            </a:r>
          </a:p>
        </p:txBody>
      </p:sp>
      <p:sp>
        <p:nvSpPr>
          <p:cNvPr id="5124" name="Rectangle 3"/>
          <p:cNvSpPr>
            <a:spLocks noGrp="1" noChangeArrowheads="1"/>
          </p:cNvSpPr>
          <p:nvPr>
            <p:ph type="body" idx="1"/>
          </p:nvPr>
        </p:nvSpPr>
        <p:spPr>
          <a:xfrm>
            <a:off x="179388" y="1268413"/>
            <a:ext cx="4535487" cy="5329237"/>
          </a:xfrm>
        </p:spPr>
        <p:txBody>
          <a:bodyPr/>
          <a:lstStyle/>
          <a:p>
            <a:pPr eaLnBrk="1" hangingPunct="1">
              <a:lnSpc>
                <a:spcPct val="80000"/>
              </a:lnSpc>
              <a:buFont typeface="Wingdings" pitchFamily="2" charset="2"/>
              <a:buAutoNum type="arabicPeriod"/>
            </a:pPr>
            <a:r>
              <a:rPr lang="en-US" altLang="ko-KR" sz="800" smtClean="0"/>
              <a:t>#include &lt;stdio.h&gt;</a:t>
            </a:r>
          </a:p>
          <a:p>
            <a:pPr eaLnBrk="1" hangingPunct="1">
              <a:lnSpc>
                <a:spcPct val="80000"/>
              </a:lnSpc>
              <a:buFont typeface="Wingdings" pitchFamily="2" charset="2"/>
              <a:buAutoNum type="arabicPeriod"/>
            </a:pPr>
            <a:r>
              <a:rPr lang="en-US" altLang="ko-KR" sz="800" smtClean="0"/>
              <a:t>#include &lt;unistd.h&gt;</a:t>
            </a:r>
          </a:p>
          <a:p>
            <a:pPr eaLnBrk="1" hangingPunct="1">
              <a:lnSpc>
                <a:spcPct val="80000"/>
              </a:lnSpc>
              <a:buFont typeface="Wingdings" pitchFamily="2" charset="2"/>
              <a:buAutoNum type="arabicPeriod"/>
            </a:pPr>
            <a:r>
              <a:rPr lang="en-US" altLang="ko-KR" sz="800" smtClean="0"/>
              <a:t>#include &lt;stdlib.h&gt;</a:t>
            </a:r>
          </a:p>
          <a:p>
            <a:pPr eaLnBrk="1" hangingPunct="1">
              <a:lnSpc>
                <a:spcPct val="80000"/>
              </a:lnSpc>
              <a:buFont typeface="Wingdings" pitchFamily="2" charset="2"/>
              <a:buAutoNum type="arabicPeriod"/>
            </a:pPr>
            <a:r>
              <a:rPr lang="en-US" altLang="ko-KR" sz="800" smtClean="0"/>
              <a:t>#include &lt;string.h&gt;</a:t>
            </a:r>
          </a:p>
          <a:p>
            <a:pPr eaLnBrk="1" hangingPunct="1">
              <a:lnSpc>
                <a:spcPct val="80000"/>
              </a:lnSpc>
              <a:buFont typeface="Wingdings" pitchFamily="2" charset="2"/>
              <a:buAutoNum type="arabicPeriod"/>
            </a:pPr>
            <a:r>
              <a:rPr lang="en-US" altLang="ko-KR" sz="800" smtClean="0"/>
              <a:t>#include &lt;sys/socket.h&gt;</a:t>
            </a:r>
          </a:p>
          <a:p>
            <a:pPr eaLnBrk="1" hangingPunct="1">
              <a:lnSpc>
                <a:spcPct val="80000"/>
              </a:lnSpc>
              <a:buFont typeface="Wingdings" pitchFamily="2" charset="2"/>
              <a:buAutoNum type="arabicPeriod"/>
            </a:pPr>
            <a:r>
              <a:rPr lang="en-US" altLang="ko-KR" sz="800" smtClean="0"/>
              <a:t>#include &lt;sys/stat.h&gt;</a:t>
            </a:r>
          </a:p>
          <a:p>
            <a:pPr eaLnBrk="1" hangingPunct="1">
              <a:lnSpc>
                <a:spcPct val="80000"/>
              </a:lnSpc>
              <a:buFont typeface="Wingdings" pitchFamily="2" charset="2"/>
              <a:buAutoNum type="arabicPeriod"/>
            </a:pPr>
            <a:r>
              <a:rPr lang="en-US" altLang="ko-KR" sz="800" smtClean="0"/>
              <a:t>#include &lt;arpa/inet.h&gt;</a:t>
            </a:r>
          </a:p>
          <a:p>
            <a:pPr eaLnBrk="1" hangingPunct="1">
              <a:lnSpc>
                <a:spcPct val="80000"/>
              </a:lnSpc>
              <a:buFont typeface="Wingdings" pitchFamily="2" charset="2"/>
              <a:buAutoNum type="arabicPeriod"/>
            </a:pPr>
            <a:r>
              <a:rPr lang="en-US" altLang="ko-KR" sz="800" smtClean="0"/>
              <a:t> </a:t>
            </a:r>
          </a:p>
          <a:p>
            <a:pPr eaLnBrk="1" hangingPunct="1">
              <a:lnSpc>
                <a:spcPct val="80000"/>
              </a:lnSpc>
              <a:buFont typeface="Wingdings" pitchFamily="2" charset="2"/>
              <a:buAutoNum type="arabicPeriod"/>
            </a:pPr>
            <a:r>
              <a:rPr lang="en-US" altLang="ko-KR" sz="800" smtClean="0"/>
              <a:t>#define MAXBUF  256</a:t>
            </a:r>
          </a:p>
          <a:p>
            <a:pPr eaLnBrk="1" hangingPunct="1">
              <a:lnSpc>
                <a:spcPct val="80000"/>
              </a:lnSpc>
              <a:buFont typeface="Wingdings" pitchFamily="2" charset="2"/>
              <a:buAutoNum type="arabicPeriod"/>
            </a:pPr>
            <a:r>
              <a:rPr lang="en-US" altLang="ko-KR" sz="800" smtClean="0"/>
              <a:t> </a:t>
            </a:r>
          </a:p>
          <a:p>
            <a:pPr eaLnBrk="1" hangingPunct="1">
              <a:lnSpc>
                <a:spcPct val="80000"/>
              </a:lnSpc>
              <a:buFont typeface="Wingdings" pitchFamily="2" charset="2"/>
              <a:buAutoNum type="arabicPeriod"/>
            </a:pPr>
            <a:r>
              <a:rPr lang="en-US" altLang="ko-KR" sz="800" smtClean="0"/>
              <a:t>int main()</a:t>
            </a:r>
          </a:p>
          <a:p>
            <a:pPr eaLnBrk="1" hangingPunct="1">
              <a:lnSpc>
                <a:spcPct val="80000"/>
              </a:lnSpc>
              <a:buFont typeface="Wingdings" pitchFamily="2" charset="2"/>
              <a:buAutoNum type="arabicPeriod"/>
            </a:pPr>
            <a:r>
              <a:rPr lang="en-US" altLang="ko-KR" sz="800" smtClean="0"/>
              <a:t>{</a:t>
            </a:r>
          </a:p>
          <a:p>
            <a:pPr eaLnBrk="1" hangingPunct="1">
              <a:lnSpc>
                <a:spcPct val="80000"/>
              </a:lnSpc>
              <a:buFont typeface="Wingdings" pitchFamily="2" charset="2"/>
              <a:buAutoNum type="arabicPeriod"/>
            </a:pPr>
            <a:r>
              <a:rPr lang="en-US" altLang="ko-KR" sz="800" smtClean="0"/>
              <a:t>	int ssock, csock;</a:t>
            </a:r>
          </a:p>
          <a:p>
            <a:pPr eaLnBrk="1" hangingPunct="1">
              <a:lnSpc>
                <a:spcPct val="80000"/>
              </a:lnSpc>
              <a:buFont typeface="Wingdings" pitchFamily="2" charset="2"/>
              <a:buAutoNum type="arabicPeriod"/>
            </a:pPr>
            <a:r>
              <a:rPr lang="en-US" altLang="ko-KR" sz="800" smtClean="0"/>
              <a:t>	int clen;</a:t>
            </a:r>
          </a:p>
          <a:p>
            <a:pPr eaLnBrk="1" hangingPunct="1">
              <a:lnSpc>
                <a:spcPct val="80000"/>
              </a:lnSpc>
              <a:buFont typeface="Wingdings" pitchFamily="2" charset="2"/>
              <a:buAutoNum type="arabicPeriod"/>
            </a:pPr>
            <a:r>
              <a:rPr lang="en-US" altLang="ko-KR" sz="800" smtClean="0"/>
              <a:t>	pid_t pid;</a:t>
            </a:r>
          </a:p>
          <a:p>
            <a:pPr eaLnBrk="1" hangingPunct="1">
              <a:lnSpc>
                <a:spcPct val="80000"/>
              </a:lnSpc>
              <a:buFont typeface="Wingdings" pitchFamily="2" charset="2"/>
              <a:buAutoNum type="arabicPeriod"/>
            </a:pPr>
            <a:r>
              <a:rPr lang="en-US" altLang="ko-KR" sz="800" smtClean="0"/>
              <a:t>	struct sockaddr_in client_addr, server_addr;</a:t>
            </a:r>
          </a:p>
          <a:p>
            <a:pPr eaLnBrk="1" hangingPunct="1">
              <a:lnSpc>
                <a:spcPct val="80000"/>
              </a:lnSpc>
              <a:buFont typeface="Wingdings" pitchFamily="2" charset="2"/>
              <a:buAutoNum type="arabicPeriod"/>
            </a:pPr>
            <a:r>
              <a:rPr lang="en-US" altLang="ko-KR" sz="800" smtClean="0"/>
              <a:t>	char buf[MAXBUF] = "I like you!";</a:t>
            </a:r>
          </a:p>
          <a:p>
            <a:pPr eaLnBrk="1" hangingPunct="1">
              <a:lnSpc>
                <a:spcPct val="80000"/>
              </a:lnSpc>
              <a:buFont typeface="Wingdings" pitchFamily="2" charset="2"/>
              <a:buAutoNum type="arabicPeriod"/>
            </a:pPr>
            <a:r>
              <a:rPr lang="en-US" altLang="ko-KR" sz="800" smtClean="0"/>
              <a:t> </a:t>
            </a:r>
          </a:p>
          <a:p>
            <a:pPr eaLnBrk="1" hangingPunct="1">
              <a:lnSpc>
                <a:spcPct val="80000"/>
              </a:lnSpc>
              <a:buFont typeface="Wingdings" pitchFamily="2" charset="2"/>
              <a:buAutoNum type="arabicPeriod"/>
            </a:pPr>
            <a:r>
              <a:rPr lang="en-US" altLang="ko-KR" sz="800" smtClean="0"/>
              <a:t>	/* </a:t>
            </a:r>
            <a:r>
              <a:rPr lang="ko-KR" altLang="en-US" sz="800" smtClean="0"/>
              <a:t>소켓 생성 *</a:t>
            </a:r>
            <a:r>
              <a:rPr lang="en-US" altLang="ko-KR" sz="800" smtClean="0"/>
              <a:t>/</a:t>
            </a:r>
          </a:p>
          <a:p>
            <a:pPr eaLnBrk="1" hangingPunct="1">
              <a:lnSpc>
                <a:spcPct val="80000"/>
              </a:lnSpc>
              <a:buFont typeface="Wingdings" pitchFamily="2" charset="2"/>
              <a:buAutoNum type="arabicPeriod"/>
            </a:pPr>
            <a:r>
              <a:rPr lang="en-US" altLang="ko-KR" sz="800" smtClean="0"/>
              <a:t>	if ((ssock = socket(AF_INET, SOCK_STREAM, 0)) &lt; 0) {</a:t>
            </a:r>
          </a:p>
          <a:p>
            <a:pPr eaLnBrk="1" hangingPunct="1">
              <a:lnSpc>
                <a:spcPct val="80000"/>
              </a:lnSpc>
              <a:buFont typeface="Wingdings" pitchFamily="2" charset="2"/>
              <a:buAutoNum type="arabicPeriod"/>
            </a:pPr>
            <a:r>
              <a:rPr lang="en-US" altLang="ko-KR" sz="800" smtClean="0"/>
              <a:t>		perror("socket error : ");</a:t>
            </a:r>
          </a:p>
          <a:p>
            <a:pPr eaLnBrk="1" hangingPunct="1">
              <a:lnSpc>
                <a:spcPct val="80000"/>
              </a:lnSpc>
              <a:buFont typeface="Wingdings" pitchFamily="2" charset="2"/>
              <a:buAutoNum type="arabicPeriod"/>
            </a:pPr>
            <a:r>
              <a:rPr lang="en-US" altLang="ko-KR" sz="800" smtClean="0"/>
              <a:t>		exit(1);</a:t>
            </a:r>
          </a:p>
          <a:p>
            <a:pPr eaLnBrk="1" hangingPunct="1">
              <a:lnSpc>
                <a:spcPct val="80000"/>
              </a:lnSpc>
              <a:buFont typeface="Wingdings" pitchFamily="2" charset="2"/>
              <a:buAutoNum type="arabicPeriod"/>
            </a:pPr>
            <a:r>
              <a:rPr lang="en-US" altLang="ko-KR" sz="800" smtClean="0"/>
              <a:t>	}</a:t>
            </a:r>
          </a:p>
          <a:p>
            <a:pPr eaLnBrk="1" hangingPunct="1">
              <a:lnSpc>
                <a:spcPct val="80000"/>
              </a:lnSpc>
              <a:buFont typeface="Wingdings" pitchFamily="2" charset="2"/>
              <a:buAutoNum type="arabicPeriod"/>
            </a:pPr>
            <a:r>
              <a:rPr lang="en-US" altLang="ko-KR" sz="800" smtClean="0"/>
              <a:t> </a:t>
            </a:r>
          </a:p>
          <a:p>
            <a:pPr eaLnBrk="1" hangingPunct="1">
              <a:lnSpc>
                <a:spcPct val="80000"/>
              </a:lnSpc>
              <a:buFont typeface="Wingdings" pitchFamily="2" charset="2"/>
              <a:buAutoNum type="arabicPeriod"/>
            </a:pPr>
            <a:r>
              <a:rPr lang="en-US" altLang="ko-KR" sz="800" smtClean="0"/>
              <a:t>	/* </a:t>
            </a:r>
            <a:r>
              <a:rPr lang="ko-KR" altLang="en-US" sz="800" smtClean="0"/>
              <a:t>서버 옵션 지정 *</a:t>
            </a:r>
            <a:r>
              <a:rPr lang="en-US" altLang="ko-KR" sz="800" smtClean="0"/>
              <a:t>/</a:t>
            </a:r>
          </a:p>
          <a:p>
            <a:pPr eaLnBrk="1" hangingPunct="1">
              <a:lnSpc>
                <a:spcPct val="80000"/>
              </a:lnSpc>
              <a:buFont typeface="Wingdings" pitchFamily="2" charset="2"/>
              <a:buAutoNum type="arabicPeriod"/>
            </a:pPr>
            <a:r>
              <a:rPr lang="en-US" altLang="ko-KR" sz="800" smtClean="0"/>
              <a:t>	clen = sizeof(client_addr);</a:t>
            </a:r>
          </a:p>
          <a:p>
            <a:pPr eaLnBrk="1" hangingPunct="1">
              <a:lnSpc>
                <a:spcPct val="80000"/>
              </a:lnSpc>
              <a:buFont typeface="Wingdings" pitchFamily="2" charset="2"/>
              <a:buAutoNum type="arabicPeriod"/>
            </a:pPr>
            <a:r>
              <a:rPr lang="en-US" altLang="ko-KR" sz="800" smtClean="0"/>
              <a:t> </a:t>
            </a:r>
          </a:p>
          <a:p>
            <a:pPr eaLnBrk="1" hangingPunct="1">
              <a:lnSpc>
                <a:spcPct val="80000"/>
              </a:lnSpc>
              <a:buFont typeface="Wingdings" pitchFamily="2" charset="2"/>
              <a:buAutoNum type="arabicPeriod"/>
            </a:pPr>
            <a:r>
              <a:rPr lang="en-US" altLang="ko-KR" sz="800" smtClean="0"/>
              <a:t>	memset(&amp;server_addr, 0, sizeof(server_addr));</a:t>
            </a:r>
          </a:p>
          <a:p>
            <a:pPr eaLnBrk="1" hangingPunct="1">
              <a:lnSpc>
                <a:spcPct val="80000"/>
              </a:lnSpc>
              <a:buFont typeface="Wingdings" pitchFamily="2" charset="2"/>
              <a:buAutoNum type="arabicPeriod"/>
            </a:pPr>
            <a:r>
              <a:rPr lang="en-US" altLang="ko-KR" sz="800" smtClean="0"/>
              <a:t>	server_addr.sin_family 	= AF_INET;</a:t>
            </a:r>
          </a:p>
          <a:p>
            <a:pPr eaLnBrk="1" hangingPunct="1">
              <a:lnSpc>
                <a:spcPct val="80000"/>
              </a:lnSpc>
              <a:buFont typeface="Wingdings" pitchFamily="2" charset="2"/>
              <a:buAutoNum type="arabicPeriod"/>
            </a:pPr>
            <a:r>
              <a:rPr lang="en-US" altLang="ko-KR" sz="800" smtClean="0"/>
              <a:t>	server_addr.sin_addr.s_addr = htonl(INADDR_ANY);</a:t>
            </a:r>
          </a:p>
          <a:p>
            <a:pPr eaLnBrk="1" hangingPunct="1">
              <a:lnSpc>
                <a:spcPct val="80000"/>
              </a:lnSpc>
              <a:buFont typeface="Wingdings" pitchFamily="2" charset="2"/>
              <a:buAutoNum type="arabicPeriod"/>
            </a:pPr>
            <a:r>
              <a:rPr lang="en-US" altLang="ko-KR" sz="800" smtClean="0"/>
              <a:t>	server_addr.sin_port 	= htons(3317);</a:t>
            </a:r>
          </a:p>
          <a:p>
            <a:pPr eaLnBrk="1" hangingPunct="1">
              <a:lnSpc>
                <a:spcPct val="80000"/>
              </a:lnSpc>
              <a:buFont typeface="Wingdings" pitchFamily="2" charset="2"/>
              <a:buAutoNum type="arabicPeriod"/>
            </a:pPr>
            <a:r>
              <a:rPr lang="en-US" altLang="ko-KR" sz="800" smtClean="0"/>
              <a:t> </a:t>
            </a:r>
          </a:p>
          <a:p>
            <a:pPr eaLnBrk="1" hangingPunct="1">
              <a:lnSpc>
                <a:spcPct val="80000"/>
              </a:lnSpc>
              <a:buFont typeface="Wingdings" pitchFamily="2" charset="2"/>
              <a:buAutoNum type="arabicPeriod"/>
            </a:pPr>
            <a:r>
              <a:rPr lang="en-US" altLang="ko-KR" sz="800" smtClean="0"/>
              <a:t>	/* </a:t>
            </a:r>
            <a:r>
              <a:rPr lang="ko-KR" altLang="en-US" sz="800" smtClean="0"/>
              <a:t>서버 옵션 설정 *</a:t>
            </a:r>
            <a:r>
              <a:rPr lang="en-US" altLang="ko-KR" sz="800" smtClean="0"/>
              <a:t>/</a:t>
            </a:r>
          </a:p>
          <a:p>
            <a:pPr eaLnBrk="1" hangingPunct="1">
              <a:lnSpc>
                <a:spcPct val="80000"/>
              </a:lnSpc>
              <a:buFont typeface="Wingdings" pitchFamily="2" charset="2"/>
              <a:buAutoNum type="arabicPeriod"/>
            </a:pPr>
            <a:r>
              <a:rPr lang="en-US" altLang="ko-KR" sz="800" smtClean="0"/>
              <a:t>	if (bind(ssock, (struct sockaddr *)&amp;server_addr, sizeof(server_addr)) &lt; 0) {</a:t>
            </a:r>
          </a:p>
          <a:p>
            <a:pPr eaLnBrk="1" hangingPunct="1">
              <a:lnSpc>
                <a:spcPct val="80000"/>
              </a:lnSpc>
              <a:buFont typeface="Wingdings" pitchFamily="2" charset="2"/>
              <a:buAutoNum type="arabicPeriod"/>
            </a:pPr>
            <a:r>
              <a:rPr lang="en-US" altLang="ko-KR" sz="800" smtClean="0"/>
              <a:t>		perror("bind error : ");</a:t>
            </a:r>
          </a:p>
          <a:p>
            <a:pPr eaLnBrk="1" hangingPunct="1">
              <a:lnSpc>
                <a:spcPct val="80000"/>
              </a:lnSpc>
              <a:buFont typeface="Wingdings" pitchFamily="2" charset="2"/>
              <a:buAutoNum type="arabicPeriod"/>
            </a:pPr>
            <a:r>
              <a:rPr lang="en-US" altLang="ko-KR" sz="800" smtClean="0"/>
              <a:t>		exit(1);</a:t>
            </a:r>
          </a:p>
          <a:p>
            <a:pPr eaLnBrk="1" hangingPunct="1">
              <a:lnSpc>
                <a:spcPct val="80000"/>
              </a:lnSpc>
              <a:buFont typeface="Wingdings" pitchFamily="2" charset="2"/>
              <a:buAutoNum type="arabicPeriod"/>
            </a:pPr>
            <a:r>
              <a:rPr lang="en-US" altLang="ko-KR" sz="800" smtClean="0"/>
              <a:t>	}</a:t>
            </a:r>
          </a:p>
          <a:p>
            <a:pPr eaLnBrk="1" hangingPunct="1">
              <a:lnSpc>
                <a:spcPct val="80000"/>
              </a:lnSpc>
              <a:buFont typeface="Wingdings" pitchFamily="2" charset="2"/>
              <a:buAutoNum type="arabicPeriod"/>
            </a:pPr>
            <a:r>
              <a:rPr lang="en-US" altLang="ko-KR" sz="800" smtClean="0"/>
              <a:t>	</a:t>
            </a:r>
          </a:p>
          <a:p>
            <a:pPr eaLnBrk="1" hangingPunct="1">
              <a:lnSpc>
                <a:spcPct val="80000"/>
              </a:lnSpc>
              <a:buFont typeface="Wingdings" pitchFamily="2" charset="2"/>
              <a:buAutoNum type="arabicPeriod"/>
            </a:pPr>
            <a:r>
              <a:rPr lang="en-US" altLang="ko-KR" sz="800" smtClean="0"/>
              <a:t>	/* </a:t>
            </a:r>
            <a:r>
              <a:rPr lang="ko-KR" altLang="en-US" sz="800" smtClean="0"/>
              <a:t>연결 수신 대기 *</a:t>
            </a:r>
            <a:r>
              <a:rPr lang="en-US" altLang="ko-KR" sz="800" smtClean="0"/>
              <a:t>/</a:t>
            </a:r>
          </a:p>
          <a:p>
            <a:pPr eaLnBrk="1" hangingPunct="1">
              <a:lnSpc>
                <a:spcPct val="80000"/>
              </a:lnSpc>
              <a:buFont typeface="Wingdings" pitchFamily="2" charset="2"/>
              <a:buAutoNum type="arabicPeriod"/>
            </a:pPr>
            <a:r>
              <a:rPr lang="en-US" altLang="ko-KR" sz="800" smtClean="0"/>
              <a:t>	if (listen(ssock, 5) &lt; 0) {</a:t>
            </a:r>
          </a:p>
          <a:p>
            <a:pPr eaLnBrk="1" hangingPunct="1">
              <a:lnSpc>
                <a:spcPct val="80000"/>
              </a:lnSpc>
              <a:buFont typeface="Wingdings" pitchFamily="2" charset="2"/>
              <a:buAutoNum type="arabicPeriod"/>
            </a:pPr>
            <a:r>
              <a:rPr lang="en-US" altLang="ko-KR" sz="800" smtClean="0"/>
              <a:t>		perror("listen error : ");</a:t>
            </a:r>
          </a:p>
          <a:p>
            <a:pPr eaLnBrk="1" hangingPunct="1">
              <a:lnSpc>
                <a:spcPct val="80000"/>
              </a:lnSpc>
              <a:buFont typeface="Wingdings" pitchFamily="2" charset="2"/>
              <a:buAutoNum type="arabicPeriod"/>
            </a:pPr>
            <a:r>
              <a:rPr lang="en-US" altLang="ko-KR" sz="800" smtClean="0"/>
              <a:t>		exit(1);</a:t>
            </a:r>
          </a:p>
          <a:p>
            <a:pPr eaLnBrk="1" hangingPunct="1">
              <a:lnSpc>
                <a:spcPct val="80000"/>
              </a:lnSpc>
              <a:buFont typeface="Wingdings" pitchFamily="2" charset="2"/>
              <a:buAutoNum type="arabicPeriod"/>
            </a:pPr>
            <a:r>
              <a:rPr lang="en-US" altLang="ko-KR" sz="800" smtClean="0"/>
              <a:t>	}</a:t>
            </a:r>
          </a:p>
          <a:p>
            <a:pPr eaLnBrk="1" hangingPunct="1">
              <a:lnSpc>
                <a:spcPct val="80000"/>
              </a:lnSpc>
              <a:buFont typeface="Wingdings" pitchFamily="2" charset="2"/>
              <a:buAutoNum type="arabicPeriod"/>
            </a:pPr>
            <a:endParaRPr lang="ko-KR" altLang="en-US" sz="400" smtClean="0"/>
          </a:p>
        </p:txBody>
      </p:sp>
      <p:sp>
        <p:nvSpPr>
          <p:cNvPr id="5125" name="Rectangle 4"/>
          <p:cNvSpPr>
            <a:spLocks noChangeArrowheads="1"/>
          </p:cNvSpPr>
          <p:nvPr/>
        </p:nvSpPr>
        <p:spPr bwMode="auto">
          <a:xfrm>
            <a:off x="4787900" y="500042"/>
            <a:ext cx="4175125" cy="5329237"/>
          </a:xfrm>
          <a:prstGeom prst="rect">
            <a:avLst/>
          </a:prstGeom>
          <a:noFill/>
          <a:ln w="9525">
            <a:noFill/>
            <a:miter lim="800000"/>
            <a:headEnd/>
            <a:tailEnd/>
          </a:ln>
        </p:spPr>
        <p:txBody>
          <a:bodyPr/>
          <a:lstStyle/>
          <a:p>
            <a:pPr marL="457200" indent="-457200">
              <a:spcBef>
                <a:spcPct val="20000"/>
              </a:spcBef>
              <a:buFont typeface="Wingdings" pitchFamily="2" charset="2"/>
              <a:buAutoNum type="arabicPeriod" startAt="45"/>
            </a:pPr>
            <a:r>
              <a:rPr lang="en-US" altLang="ko-KR" sz="800" dirty="0">
                <a:latin typeface="Tahoma" pitchFamily="34" charset="0"/>
              </a:rPr>
              <a:t>while(1) {</a:t>
            </a:r>
          </a:p>
          <a:p>
            <a:pPr marL="457200" indent="-457200">
              <a:spcBef>
                <a:spcPct val="20000"/>
              </a:spcBef>
              <a:buFont typeface="Wingdings" pitchFamily="2" charset="2"/>
              <a:buAutoNum type="arabicPeriod" startAt="45"/>
            </a:pPr>
            <a:r>
              <a:rPr lang="en-US" altLang="ko-KR" sz="800" dirty="0">
                <a:latin typeface="Tahoma" pitchFamily="34" charset="0"/>
              </a:rPr>
              <a:t>	/* </a:t>
            </a:r>
            <a:r>
              <a:rPr lang="ko-KR" altLang="en-US" sz="800" dirty="0">
                <a:latin typeface="Tahoma" pitchFamily="34" charset="0"/>
              </a:rPr>
              <a:t>연결 처리 *</a:t>
            </a:r>
            <a:r>
              <a:rPr lang="en-US" altLang="ko-KR" sz="800" dirty="0">
                <a:latin typeface="Tahoma" pitchFamily="34" charset="0"/>
              </a:rPr>
              <a:t>/</a:t>
            </a:r>
          </a:p>
          <a:p>
            <a:pPr marL="457200" indent="-457200">
              <a:spcBef>
                <a:spcPct val="20000"/>
              </a:spcBef>
              <a:buFont typeface="Wingdings" pitchFamily="2" charset="2"/>
              <a:buAutoNum type="arabicPeriod" startAt="45"/>
            </a:pPr>
            <a:r>
              <a:rPr lang="en-US" altLang="ko-KR" sz="800" dirty="0">
                <a:latin typeface="Tahoma" pitchFamily="34" charset="0"/>
              </a:rPr>
              <a:t>	</a:t>
            </a:r>
            <a:r>
              <a:rPr lang="en-US" altLang="ko-KR" sz="800" dirty="0" err="1">
                <a:latin typeface="Tahoma" pitchFamily="34" charset="0"/>
              </a:rPr>
              <a:t>csock</a:t>
            </a:r>
            <a:r>
              <a:rPr lang="en-US" altLang="ko-KR" sz="800" dirty="0">
                <a:latin typeface="Tahoma" pitchFamily="34" charset="0"/>
              </a:rPr>
              <a:t> = accept(</a:t>
            </a:r>
            <a:r>
              <a:rPr lang="en-US" altLang="ko-KR" sz="800" dirty="0" err="1">
                <a:latin typeface="Tahoma" pitchFamily="34" charset="0"/>
              </a:rPr>
              <a:t>ssock</a:t>
            </a:r>
            <a:r>
              <a:rPr lang="en-US" altLang="ko-KR" sz="800" dirty="0">
                <a:latin typeface="Tahoma" pitchFamily="34" charset="0"/>
              </a:rPr>
              <a:t>, (</a:t>
            </a:r>
            <a:r>
              <a:rPr lang="en-US" altLang="ko-KR" sz="800" dirty="0" err="1">
                <a:latin typeface="Tahoma" pitchFamily="34" charset="0"/>
              </a:rPr>
              <a:t>struct</a:t>
            </a:r>
            <a:r>
              <a:rPr lang="en-US" altLang="ko-KR" sz="800" dirty="0">
                <a:latin typeface="Tahoma" pitchFamily="34" charset="0"/>
              </a:rPr>
              <a:t> </a:t>
            </a:r>
            <a:r>
              <a:rPr lang="en-US" altLang="ko-KR" sz="800" dirty="0" err="1">
                <a:latin typeface="Tahoma" pitchFamily="34" charset="0"/>
              </a:rPr>
              <a:t>sockaddr</a:t>
            </a:r>
            <a:r>
              <a:rPr lang="en-US" altLang="ko-KR" sz="800" dirty="0">
                <a:latin typeface="Tahoma" pitchFamily="34" charset="0"/>
              </a:rPr>
              <a:t> *)&amp;</a:t>
            </a:r>
            <a:r>
              <a:rPr lang="en-US" altLang="ko-KR" sz="800" dirty="0" err="1">
                <a:latin typeface="Tahoma" pitchFamily="34" charset="0"/>
              </a:rPr>
              <a:t>client_addr</a:t>
            </a:r>
            <a:r>
              <a:rPr lang="en-US" altLang="ko-KR" sz="800" dirty="0">
                <a:latin typeface="Tahoma" pitchFamily="34" charset="0"/>
              </a:rPr>
              <a:t>, &amp;</a:t>
            </a:r>
            <a:r>
              <a:rPr lang="en-US" altLang="ko-KR" sz="800" dirty="0" err="1">
                <a:latin typeface="Tahoma" pitchFamily="34" charset="0"/>
              </a:rPr>
              <a:t>clen</a:t>
            </a:r>
            <a:r>
              <a:rPr lang="en-US" altLang="ko-KR" sz="800" dirty="0">
                <a:latin typeface="Tahoma" pitchFamily="34" charset="0"/>
              </a:rPr>
              <a:t>);</a:t>
            </a:r>
          </a:p>
          <a:p>
            <a:pPr marL="457200" indent="-457200">
              <a:spcBef>
                <a:spcPct val="20000"/>
              </a:spcBef>
              <a:buFont typeface="Wingdings" pitchFamily="2" charset="2"/>
              <a:buAutoNum type="arabicPeriod" startAt="45"/>
            </a:pPr>
            <a:r>
              <a:rPr lang="en-US" altLang="ko-KR" sz="800" dirty="0">
                <a:latin typeface="Tahoma" pitchFamily="34" charset="0"/>
              </a:rPr>
              <a:t> </a:t>
            </a:r>
          </a:p>
          <a:p>
            <a:pPr marL="457200" indent="-457200">
              <a:spcBef>
                <a:spcPct val="20000"/>
              </a:spcBef>
              <a:buFont typeface="Wingdings" pitchFamily="2" charset="2"/>
              <a:buAutoNum type="arabicPeriod" startAt="45"/>
            </a:pPr>
            <a:r>
              <a:rPr lang="en-US" altLang="ko-KR" sz="800" dirty="0">
                <a:latin typeface="Tahoma" pitchFamily="34" charset="0"/>
              </a:rPr>
              <a:t>	/* fork()</a:t>
            </a:r>
            <a:r>
              <a:rPr lang="ko-KR" altLang="en-US" sz="800" dirty="0">
                <a:latin typeface="Tahoma" pitchFamily="34" charset="0"/>
              </a:rPr>
              <a:t>를 이용하여 </a:t>
            </a:r>
            <a:r>
              <a:rPr lang="en-US" altLang="ko-KR" sz="800" dirty="0">
                <a:latin typeface="Tahoma" pitchFamily="34" charset="0"/>
              </a:rPr>
              <a:t>multi-process </a:t>
            </a:r>
            <a:r>
              <a:rPr lang="ko-KR" altLang="en-US" sz="800" dirty="0">
                <a:latin typeface="Tahoma" pitchFamily="34" charset="0"/>
              </a:rPr>
              <a:t>방식으로 통신 처리 *</a:t>
            </a:r>
            <a:r>
              <a:rPr lang="en-US" altLang="ko-KR" sz="800" dirty="0">
                <a:latin typeface="Tahoma" pitchFamily="34" charset="0"/>
              </a:rPr>
              <a:t>/</a:t>
            </a:r>
          </a:p>
          <a:p>
            <a:pPr marL="457200" indent="-457200">
              <a:spcBef>
                <a:spcPct val="20000"/>
              </a:spcBef>
              <a:buFont typeface="Wingdings" pitchFamily="2" charset="2"/>
              <a:buAutoNum type="arabicPeriod" startAt="45"/>
            </a:pPr>
            <a:r>
              <a:rPr lang="en-US" altLang="ko-KR" sz="800" dirty="0">
                <a:latin typeface="Tahoma" pitchFamily="34" charset="0"/>
              </a:rPr>
              <a:t>	</a:t>
            </a:r>
            <a:r>
              <a:rPr lang="en-US" altLang="ko-KR" sz="800" dirty="0" err="1">
                <a:latin typeface="Tahoma" pitchFamily="34" charset="0"/>
              </a:rPr>
              <a:t>pid</a:t>
            </a:r>
            <a:r>
              <a:rPr lang="en-US" altLang="ko-KR" sz="800" dirty="0">
                <a:latin typeface="Tahoma" pitchFamily="34" charset="0"/>
              </a:rPr>
              <a:t> = fork();</a:t>
            </a:r>
          </a:p>
          <a:p>
            <a:pPr marL="457200" indent="-457200">
              <a:spcBef>
                <a:spcPct val="20000"/>
              </a:spcBef>
              <a:buFont typeface="Wingdings" pitchFamily="2" charset="2"/>
              <a:buAutoNum type="arabicPeriod" startAt="45"/>
            </a:pPr>
            <a:r>
              <a:rPr lang="en-US" altLang="ko-KR" sz="800" dirty="0">
                <a:latin typeface="Tahoma" pitchFamily="34" charset="0"/>
              </a:rPr>
              <a:t>	switch(</a:t>
            </a:r>
            <a:r>
              <a:rPr lang="en-US" altLang="ko-KR" sz="800" dirty="0" err="1">
                <a:latin typeface="Tahoma" pitchFamily="34" charset="0"/>
              </a:rPr>
              <a:t>pid</a:t>
            </a:r>
            <a:r>
              <a:rPr lang="en-US" altLang="ko-KR" sz="800" dirty="0">
                <a:latin typeface="Tahoma" pitchFamily="34" charset="0"/>
              </a:rPr>
              <a:t>)</a:t>
            </a:r>
          </a:p>
          <a:p>
            <a:pPr marL="457200" indent="-457200">
              <a:spcBef>
                <a:spcPct val="20000"/>
              </a:spcBef>
              <a:buFont typeface="Wingdings" pitchFamily="2" charset="2"/>
              <a:buAutoNum type="arabicPeriod" startAt="45"/>
            </a:pPr>
            <a:r>
              <a:rPr lang="en-US" altLang="ko-KR" sz="800" dirty="0">
                <a:latin typeface="Tahoma" pitchFamily="34" charset="0"/>
              </a:rPr>
              <a:t>	{</a:t>
            </a:r>
          </a:p>
          <a:p>
            <a:pPr marL="457200" indent="-457200">
              <a:spcBef>
                <a:spcPct val="20000"/>
              </a:spcBef>
              <a:buFont typeface="Wingdings" pitchFamily="2" charset="2"/>
              <a:buAutoNum type="arabicPeriod" startAt="45"/>
            </a:pPr>
            <a:r>
              <a:rPr lang="en-US" altLang="ko-KR" sz="800" dirty="0">
                <a:latin typeface="Tahoma" pitchFamily="34" charset="0"/>
              </a:rPr>
              <a:t>	case -1:</a:t>
            </a:r>
          </a:p>
          <a:p>
            <a:pPr marL="457200" indent="-457200">
              <a:spcBef>
                <a:spcPct val="20000"/>
              </a:spcBef>
              <a:buFont typeface="Wingdings" pitchFamily="2" charset="2"/>
              <a:buAutoNum type="arabicPeriod" startAt="45"/>
            </a:pPr>
            <a:r>
              <a:rPr lang="en-US" altLang="ko-KR" sz="800" dirty="0">
                <a:latin typeface="Tahoma" pitchFamily="34" charset="0"/>
              </a:rPr>
              <a:t>	/* fork </a:t>
            </a:r>
            <a:r>
              <a:rPr lang="ko-KR" altLang="en-US" sz="800" dirty="0">
                <a:latin typeface="Tahoma" pitchFamily="34" charset="0"/>
              </a:rPr>
              <a:t>함수 에러 발생 *</a:t>
            </a:r>
            <a:r>
              <a:rPr lang="en-US" altLang="ko-KR" sz="800" dirty="0">
                <a:latin typeface="Tahoma" pitchFamily="34" charset="0"/>
              </a:rPr>
              <a:t>/</a:t>
            </a:r>
          </a:p>
          <a:p>
            <a:pPr marL="457200" indent="-457200">
              <a:spcBef>
                <a:spcPct val="20000"/>
              </a:spcBef>
              <a:buFont typeface="Wingdings" pitchFamily="2" charset="2"/>
              <a:buAutoNum type="arabicPeriod" startAt="45"/>
            </a:pPr>
            <a:r>
              <a:rPr lang="en-US" altLang="ko-KR" sz="800" dirty="0">
                <a:latin typeface="Tahoma" pitchFamily="34" charset="0"/>
              </a:rPr>
              <a:t>	</a:t>
            </a:r>
            <a:r>
              <a:rPr lang="en-US" altLang="ko-KR" sz="800" dirty="0" err="1">
                <a:latin typeface="Tahoma" pitchFamily="34" charset="0"/>
              </a:rPr>
              <a:t>perror</a:t>
            </a:r>
            <a:r>
              <a:rPr lang="en-US" altLang="ko-KR" sz="800" dirty="0">
                <a:latin typeface="Tahoma" pitchFamily="34" charset="0"/>
              </a:rPr>
              <a:t>("fork error : ");</a:t>
            </a:r>
          </a:p>
          <a:p>
            <a:pPr marL="457200" indent="-457200">
              <a:spcBef>
                <a:spcPct val="20000"/>
              </a:spcBef>
              <a:buFont typeface="Wingdings" pitchFamily="2" charset="2"/>
              <a:buAutoNum type="arabicPeriod" startAt="45"/>
            </a:pPr>
            <a:r>
              <a:rPr lang="en-US" altLang="ko-KR" sz="800" dirty="0">
                <a:latin typeface="Tahoma" pitchFamily="34" charset="0"/>
              </a:rPr>
              <a:t>	exit(1); </a:t>
            </a:r>
          </a:p>
          <a:p>
            <a:pPr marL="457200" indent="-457200">
              <a:spcBef>
                <a:spcPct val="20000"/>
              </a:spcBef>
              <a:buFont typeface="Wingdings" pitchFamily="2" charset="2"/>
              <a:buAutoNum type="arabicPeriod" startAt="45"/>
            </a:pPr>
            <a:r>
              <a:rPr lang="en-US" altLang="ko-KR" sz="800" dirty="0">
                <a:latin typeface="Tahoma" pitchFamily="34" charset="0"/>
              </a:rPr>
              <a:t> </a:t>
            </a:r>
          </a:p>
          <a:p>
            <a:pPr marL="457200" indent="-457200">
              <a:spcBef>
                <a:spcPct val="20000"/>
              </a:spcBef>
              <a:buFont typeface="Wingdings" pitchFamily="2" charset="2"/>
              <a:buAutoNum type="arabicPeriod" startAt="45"/>
            </a:pPr>
            <a:r>
              <a:rPr lang="en-US" altLang="ko-KR" sz="800" dirty="0">
                <a:latin typeface="Tahoma" pitchFamily="34" charset="0"/>
              </a:rPr>
              <a:t>	case 0:</a:t>
            </a:r>
          </a:p>
          <a:p>
            <a:pPr marL="457200" indent="-457200">
              <a:spcBef>
                <a:spcPct val="20000"/>
              </a:spcBef>
              <a:buFont typeface="Wingdings" pitchFamily="2" charset="2"/>
              <a:buAutoNum type="arabicPeriod" startAt="45"/>
            </a:pPr>
            <a:r>
              <a:rPr lang="en-US" altLang="ko-KR" sz="800" dirty="0">
                <a:latin typeface="Tahoma" pitchFamily="34" charset="0"/>
              </a:rPr>
              <a:t>	/* </a:t>
            </a:r>
            <a:r>
              <a:rPr lang="ko-KR" altLang="en-US" sz="800" dirty="0">
                <a:latin typeface="Tahoma" pitchFamily="34" charset="0"/>
              </a:rPr>
              <a:t>자식 프로세스의 클라이언트 소켓 처리 *</a:t>
            </a:r>
            <a:r>
              <a:rPr lang="en-US" altLang="ko-KR" sz="800" dirty="0">
                <a:latin typeface="Tahoma" pitchFamily="34" charset="0"/>
              </a:rPr>
              <a:t>/</a:t>
            </a:r>
          </a:p>
          <a:p>
            <a:pPr marL="457200" indent="-457200">
              <a:spcBef>
                <a:spcPct val="20000"/>
              </a:spcBef>
              <a:buFont typeface="Wingdings" pitchFamily="2" charset="2"/>
              <a:buAutoNum type="arabicPeriod" startAt="45"/>
            </a:pPr>
            <a:r>
              <a:rPr lang="en-US" altLang="ko-KR" sz="800" dirty="0">
                <a:latin typeface="Tahoma" pitchFamily="34" charset="0"/>
              </a:rPr>
              <a:t>	close(</a:t>
            </a:r>
            <a:r>
              <a:rPr lang="en-US" altLang="ko-KR" sz="800" dirty="0" err="1">
                <a:latin typeface="Tahoma" pitchFamily="34" charset="0"/>
              </a:rPr>
              <a:t>ssock</a:t>
            </a:r>
            <a:r>
              <a:rPr lang="en-US" altLang="ko-KR" sz="800" dirty="0">
                <a:latin typeface="Tahoma" pitchFamily="34" charset="0"/>
              </a:rPr>
              <a:t>);</a:t>
            </a:r>
          </a:p>
          <a:p>
            <a:pPr marL="457200" indent="-457200">
              <a:spcBef>
                <a:spcPct val="20000"/>
              </a:spcBef>
              <a:buFont typeface="Wingdings" pitchFamily="2" charset="2"/>
              <a:buAutoNum type="arabicPeriod" startAt="45"/>
            </a:pPr>
            <a:r>
              <a:rPr lang="en-US" altLang="ko-KR" sz="800" dirty="0">
                <a:latin typeface="Tahoma" pitchFamily="34" charset="0"/>
              </a:rPr>
              <a:t> </a:t>
            </a:r>
          </a:p>
          <a:p>
            <a:pPr marL="457200" indent="-457200">
              <a:spcBef>
                <a:spcPct val="20000"/>
              </a:spcBef>
              <a:buFont typeface="Wingdings" pitchFamily="2" charset="2"/>
              <a:buAutoNum type="arabicPeriod" startAt="45"/>
            </a:pPr>
            <a:r>
              <a:rPr lang="en-US" altLang="ko-KR" sz="800" dirty="0">
                <a:latin typeface="Tahoma" pitchFamily="34" charset="0"/>
              </a:rPr>
              <a:t>	</a:t>
            </a:r>
            <a:r>
              <a:rPr lang="en-US" altLang="ko-KR" sz="800" dirty="0" err="1">
                <a:latin typeface="Tahoma" pitchFamily="34" charset="0"/>
              </a:rPr>
              <a:t>pid</a:t>
            </a:r>
            <a:r>
              <a:rPr lang="en-US" altLang="ko-KR" sz="800" dirty="0">
                <a:latin typeface="Tahoma" pitchFamily="34" charset="0"/>
              </a:rPr>
              <a:t> = </a:t>
            </a:r>
            <a:r>
              <a:rPr lang="en-US" altLang="ko-KR" sz="800" dirty="0" err="1">
                <a:latin typeface="Tahoma" pitchFamily="34" charset="0"/>
              </a:rPr>
              <a:t>getpid</a:t>
            </a:r>
            <a:r>
              <a:rPr lang="en-US" altLang="ko-KR" sz="800" dirty="0">
                <a:latin typeface="Tahoma" pitchFamily="34" charset="0"/>
              </a:rPr>
              <a:t>();</a:t>
            </a:r>
          </a:p>
          <a:p>
            <a:pPr marL="457200" indent="-457200">
              <a:spcBef>
                <a:spcPct val="20000"/>
              </a:spcBef>
              <a:buFont typeface="Wingdings" pitchFamily="2" charset="2"/>
              <a:buAutoNum type="arabicPeriod" startAt="45"/>
            </a:pPr>
            <a:r>
              <a:rPr lang="en-US" altLang="ko-KR" sz="800" dirty="0">
                <a:latin typeface="Tahoma" pitchFamily="34" charset="0"/>
              </a:rPr>
              <a:t>	</a:t>
            </a:r>
            <a:r>
              <a:rPr lang="en-US" altLang="ko-KR" sz="800" dirty="0" err="1">
                <a:latin typeface="Tahoma" pitchFamily="34" charset="0"/>
              </a:rPr>
              <a:t>printf</a:t>
            </a:r>
            <a:r>
              <a:rPr lang="en-US" altLang="ko-KR" sz="800" dirty="0">
                <a:latin typeface="Tahoma" pitchFamily="34" charset="0"/>
              </a:rPr>
              <a:t>("%d</a:t>
            </a:r>
            <a:r>
              <a:rPr lang="ko-KR" altLang="en-US" sz="800" dirty="0">
                <a:latin typeface="Tahoma" pitchFamily="34" charset="0"/>
              </a:rPr>
              <a:t>번 프로세스에 새로운 소켓이 연결되었습니다</a:t>
            </a:r>
            <a:r>
              <a:rPr lang="en-US" altLang="ko-KR" sz="800" dirty="0">
                <a:latin typeface="Tahoma" pitchFamily="34" charset="0"/>
              </a:rPr>
              <a:t>\n", </a:t>
            </a:r>
            <a:r>
              <a:rPr lang="en-US" altLang="ko-KR" sz="800" dirty="0" err="1">
                <a:latin typeface="Tahoma" pitchFamily="34" charset="0"/>
              </a:rPr>
              <a:t>pid</a:t>
            </a:r>
            <a:r>
              <a:rPr lang="en-US" altLang="ko-KR" sz="800" dirty="0">
                <a:latin typeface="Tahoma" pitchFamily="34" charset="0"/>
              </a:rPr>
              <a:t>);</a:t>
            </a:r>
          </a:p>
          <a:p>
            <a:pPr marL="457200" indent="-457200">
              <a:spcBef>
                <a:spcPct val="20000"/>
              </a:spcBef>
              <a:buFont typeface="Wingdings" pitchFamily="2" charset="2"/>
              <a:buAutoNum type="arabicPeriod" startAt="45"/>
            </a:pPr>
            <a:r>
              <a:rPr lang="en-US" altLang="ko-KR" sz="800" dirty="0">
                <a:latin typeface="Tahoma" pitchFamily="34" charset="0"/>
              </a:rPr>
              <a:t>				 </a:t>
            </a:r>
          </a:p>
          <a:p>
            <a:pPr marL="457200" indent="-457200">
              <a:spcBef>
                <a:spcPct val="20000"/>
              </a:spcBef>
              <a:buFont typeface="Wingdings" pitchFamily="2" charset="2"/>
              <a:buAutoNum type="arabicPeriod" startAt="45"/>
            </a:pPr>
            <a:r>
              <a:rPr lang="en-US" altLang="ko-KR" sz="800" dirty="0">
                <a:latin typeface="Tahoma" pitchFamily="34" charset="0"/>
              </a:rPr>
              <a:t>             while(read(</a:t>
            </a:r>
            <a:r>
              <a:rPr lang="en-US" altLang="ko-KR" sz="800" dirty="0" err="1">
                <a:latin typeface="Tahoma" pitchFamily="34" charset="0"/>
              </a:rPr>
              <a:t>csock</a:t>
            </a:r>
            <a:r>
              <a:rPr lang="en-US" altLang="ko-KR" sz="800" dirty="0">
                <a:latin typeface="Tahoma" pitchFamily="34" charset="0"/>
              </a:rPr>
              <a:t>, </a:t>
            </a:r>
            <a:r>
              <a:rPr lang="en-US" altLang="ko-KR" sz="800" dirty="0" err="1">
                <a:latin typeface="Tahoma" pitchFamily="34" charset="0"/>
              </a:rPr>
              <a:t>buf</a:t>
            </a:r>
            <a:r>
              <a:rPr lang="en-US" altLang="ko-KR" sz="800" dirty="0">
                <a:latin typeface="Tahoma" pitchFamily="34" charset="0"/>
              </a:rPr>
              <a:t>, MAXBUF) &gt; 0)</a:t>
            </a:r>
          </a:p>
          <a:p>
            <a:pPr marL="457200" indent="-457200">
              <a:spcBef>
                <a:spcPct val="20000"/>
              </a:spcBef>
              <a:buFont typeface="Wingdings" pitchFamily="2" charset="2"/>
              <a:buAutoNum type="arabicPeriod" startAt="45"/>
            </a:pPr>
            <a:r>
              <a:rPr lang="en-US" altLang="ko-KR" sz="800" dirty="0">
                <a:latin typeface="Tahoma" pitchFamily="34" charset="0"/>
              </a:rPr>
              <a:t>	{</a:t>
            </a:r>
          </a:p>
          <a:p>
            <a:pPr marL="457200" indent="-457200">
              <a:spcBef>
                <a:spcPct val="20000"/>
              </a:spcBef>
              <a:buFont typeface="Wingdings" pitchFamily="2" charset="2"/>
              <a:buAutoNum type="arabicPeriod" startAt="45"/>
            </a:pPr>
            <a:r>
              <a:rPr lang="en-US" altLang="ko-KR" sz="800" dirty="0">
                <a:latin typeface="Tahoma" pitchFamily="34" charset="0"/>
              </a:rPr>
              <a:t>	if (write(</a:t>
            </a:r>
            <a:r>
              <a:rPr lang="en-US" altLang="ko-KR" sz="800" dirty="0" err="1">
                <a:latin typeface="Tahoma" pitchFamily="34" charset="0"/>
              </a:rPr>
              <a:t>csock</a:t>
            </a:r>
            <a:r>
              <a:rPr lang="en-US" altLang="ko-KR" sz="800" dirty="0">
                <a:latin typeface="Tahoma" pitchFamily="34" charset="0"/>
              </a:rPr>
              <a:t>, </a:t>
            </a:r>
            <a:r>
              <a:rPr lang="en-US" altLang="ko-KR" sz="800" dirty="0" err="1">
                <a:latin typeface="Tahoma" pitchFamily="34" charset="0"/>
              </a:rPr>
              <a:t>buf</a:t>
            </a:r>
            <a:r>
              <a:rPr lang="en-US" altLang="ko-KR" sz="800" dirty="0">
                <a:latin typeface="Tahoma" pitchFamily="34" charset="0"/>
              </a:rPr>
              <a:t>, MAXBUF) &lt;=0) {</a:t>
            </a:r>
          </a:p>
          <a:p>
            <a:pPr marL="457200" indent="-457200">
              <a:spcBef>
                <a:spcPct val="20000"/>
              </a:spcBef>
              <a:buFont typeface="Wingdings" pitchFamily="2" charset="2"/>
              <a:buAutoNum type="arabicPeriod" startAt="45"/>
            </a:pPr>
            <a:r>
              <a:rPr lang="en-US" altLang="ko-KR" sz="800" dirty="0">
                <a:latin typeface="Tahoma" pitchFamily="34" charset="0"/>
              </a:rPr>
              <a:t>	</a:t>
            </a:r>
            <a:r>
              <a:rPr lang="en-US" altLang="ko-KR" sz="800" dirty="0" err="1">
                <a:latin typeface="Tahoma" pitchFamily="34" charset="0"/>
              </a:rPr>
              <a:t>perror</a:t>
            </a:r>
            <a:r>
              <a:rPr lang="en-US" altLang="ko-KR" sz="800" dirty="0">
                <a:latin typeface="Tahoma" pitchFamily="34" charset="0"/>
              </a:rPr>
              <a:t>("write error : ");</a:t>
            </a:r>
          </a:p>
          <a:p>
            <a:pPr marL="457200" indent="-457200">
              <a:spcBef>
                <a:spcPct val="20000"/>
              </a:spcBef>
              <a:buFont typeface="Wingdings" pitchFamily="2" charset="2"/>
              <a:buAutoNum type="arabicPeriod" startAt="45"/>
            </a:pPr>
            <a:r>
              <a:rPr lang="en-US" altLang="ko-KR" sz="800" dirty="0">
                <a:latin typeface="Tahoma" pitchFamily="34" charset="0"/>
              </a:rPr>
              <a:t>	exit(1);</a:t>
            </a:r>
          </a:p>
          <a:p>
            <a:pPr marL="457200" indent="-457200">
              <a:spcBef>
                <a:spcPct val="20000"/>
              </a:spcBef>
              <a:buFont typeface="Wingdings" pitchFamily="2" charset="2"/>
              <a:buAutoNum type="arabicPeriod" startAt="45"/>
            </a:pPr>
            <a:r>
              <a:rPr lang="en-US" altLang="ko-KR" sz="800" dirty="0">
                <a:latin typeface="Tahoma" pitchFamily="34" charset="0"/>
              </a:rPr>
              <a:t>	}</a:t>
            </a:r>
          </a:p>
          <a:p>
            <a:pPr marL="457200" indent="-457200">
              <a:spcBef>
                <a:spcPct val="20000"/>
              </a:spcBef>
              <a:buFont typeface="Wingdings" pitchFamily="2" charset="2"/>
              <a:buAutoNum type="arabicPeriod" startAt="45"/>
            </a:pPr>
            <a:r>
              <a:rPr lang="en-US" altLang="ko-KR" sz="800" dirty="0">
                <a:latin typeface="Tahoma" pitchFamily="34" charset="0"/>
              </a:rPr>
              <a:t>	}</a:t>
            </a:r>
          </a:p>
          <a:p>
            <a:pPr marL="457200" indent="-457200">
              <a:spcBef>
                <a:spcPct val="20000"/>
              </a:spcBef>
              <a:buFont typeface="Wingdings" pitchFamily="2" charset="2"/>
              <a:buAutoNum type="arabicPeriod" startAt="45"/>
            </a:pPr>
            <a:r>
              <a:rPr lang="en-US" altLang="ko-KR" sz="800" dirty="0">
                <a:latin typeface="Tahoma" pitchFamily="34" charset="0"/>
              </a:rPr>
              <a:t> </a:t>
            </a:r>
          </a:p>
          <a:p>
            <a:pPr marL="457200" indent="-457200">
              <a:spcBef>
                <a:spcPct val="20000"/>
              </a:spcBef>
              <a:buFont typeface="Wingdings" pitchFamily="2" charset="2"/>
              <a:buAutoNum type="arabicPeriod" startAt="45"/>
            </a:pPr>
            <a:r>
              <a:rPr lang="en-US" altLang="ko-KR" sz="800" dirty="0">
                <a:latin typeface="Tahoma" pitchFamily="34" charset="0"/>
              </a:rPr>
              <a:t>	close(</a:t>
            </a:r>
            <a:r>
              <a:rPr lang="en-US" altLang="ko-KR" sz="800" dirty="0" err="1">
                <a:latin typeface="Tahoma" pitchFamily="34" charset="0"/>
              </a:rPr>
              <a:t>csock</a:t>
            </a:r>
            <a:r>
              <a:rPr lang="en-US" altLang="ko-KR" sz="800" dirty="0">
                <a:latin typeface="Tahoma" pitchFamily="34" charset="0"/>
              </a:rPr>
              <a:t>);</a:t>
            </a:r>
          </a:p>
          <a:p>
            <a:pPr marL="457200" indent="-457200">
              <a:spcBef>
                <a:spcPct val="20000"/>
              </a:spcBef>
              <a:buFont typeface="Wingdings" pitchFamily="2" charset="2"/>
              <a:buAutoNum type="arabicPeriod" startAt="45"/>
            </a:pPr>
            <a:r>
              <a:rPr lang="en-US" altLang="ko-KR" sz="800" dirty="0">
                <a:latin typeface="Tahoma" pitchFamily="34" charset="0"/>
              </a:rPr>
              <a:t>	</a:t>
            </a:r>
            <a:r>
              <a:rPr lang="en-US" altLang="ko-KR" sz="800" dirty="0" err="1">
                <a:latin typeface="Tahoma" pitchFamily="34" charset="0"/>
              </a:rPr>
              <a:t>printf</a:t>
            </a:r>
            <a:r>
              <a:rPr lang="en-US" altLang="ko-KR" sz="800" dirty="0">
                <a:latin typeface="Tahoma" pitchFamily="34" charset="0"/>
              </a:rPr>
              <a:t>("%d</a:t>
            </a:r>
            <a:r>
              <a:rPr lang="ko-KR" altLang="en-US" sz="800" dirty="0">
                <a:latin typeface="Tahoma" pitchFamily="34" charset="0"/>
              </a:rPr>
              <a:t>번 프로세스 소켓의 연결이 종료되었습니다</a:t>
            </a:r>
            <a:r>
              <a:rPr lang="en-US" altLang="ko-KR" sz="800" dirty="0">
                <a:latin typeface="Tahoma" pitchFamily="34" charset="0"/>
              </a:rPr>
              <a:t>\n", </a:t>
            </a:r>
            <a:r>
              <a:rPr lang="en-US" altLang="ko-KR" sz="800" dirty="0" err="1">
                <a:latin typeface="Tahoma" pitchFamily="34" charset="0"/>
              </a:rPr>
              <a:t>pid</a:t>
            </a:r>
            <a:r>
              <a:rPr lang="en-US" altLang="ko-KR" sz="800" dirty="0">
                <a:latin typeface="Tahoma" pitchFamily="34" charset="0"/>
              </a:rPr>
              <a:t>);</a:t>
            </a:r>
          </a:p>
          <a:p>
            <a:pPr marL="457200" indent="-457200">
              <a:spcBef>
                <a:spcPct val="20000"/>
              </a:spcBef>
              <a:buFont typeface="Wingdings" pitchFamily="2" charset="2"/>
              <a:buAutoNum type="arabicPeriod" startAt="45"/>
            </a:pPr>
            <a:r>
              <a:rPr lang="en-US" altLang="ko-KR" sz="800" dirty="0">
                <a:latin typeface="Tahoma" pitchFamily="34" charset="0"/>
              </a:rPr>
              <a:t> </a:t>
            </a:r>
          </a:p>
          <a:p>
            <a:pPr marL="457200" indent="-457200">
              <a:spcBef>
                <a:spcPct val="20000"/>
              </a:spcBef>
              <a:buFont typeface="Wingdings" pitchFamily="2" charset="2"/>
              <a:buAutoNum type="arabicPeriod" startAt="45"/>
            </a:pPr>
            <a:r>
              <a:rPr lang="en-US" altLang="ko-KR" sz="800" dirty="0">
                <a:latin typeface="Tahoma" pitchFamily="34" charset="0"/>
              </a:rPr>
              <a:t>	exit(1);</a:t>
            </a:r>
          </a:p>
          <a:p>
            <a:pPr marL="457200" indent="-457200">
              <a:spcBef>
                <a:spcPct val="20000"/>
              </a:spcBef>
              <a:buFont typeface="Wingdings" pitchFamily="2" charset="2"/>
              <a:buAutoNum type="arabicPeriod" startAt="45"/>
            </a:pPr>
            <a:r>
              <a:rPr lang="en-US" altLang="ko-KR" sz="800" dirty="0">
                <a:latin typeface="Tahoma" pitchFamily="34" charset="0"/>
              </a:rPr>
              <a:t> </a:t>
            </a:r>
          </a:p>
          <a:p>
            <a:pPr marL="457200" indent="-457200">
              <a:spcBef>
                <a:spcPct val="20000"/>
              </a:spcBef>
              <a:buFont typeface="Wingdings" pitchFamily="2" charset="2"/>
              <a:buAutoNum type="arabicPeriod" startAt="45"/>
            </a:pPr>
            <a:r>
              <a:rPr lang="en-US" altLang="ko-KR" sz="800" dirty="0">
                <a:latin typeface="Tahoma" pitchFamily="34" charset="0"/>
              </a:rPr>
              <a:t>	default:</a:t>
            </a:r>
          </a:p>
          <a:p>
            <a:pPr marL="457200" indent="-457200">
              <a:spcBef>
                <a:spcPct val="20000"/>
              </a:spcBef>
              <a:buFont typeface="Wingdings" pitchFamily="2" charset="2"/>
              <a:buAutoNum type="arabicPeriod" startAt="45"/>
            </a:pPr>
            <a:r>
              <a:rPr lang="en-US" altLang="ko-KR" sz="800" dirty="0">
                <a:latin typeface="Tahoma" pitchFamily="34" charset="0"/>
              </a:rPr>
              <a:t>	/* </a:t>
            </a:r>
            <a:r>
              <a:rPr lang="ko-KR" altLang="en-US" sz="800" dirty="0">
                <a:latin typeface="Tahoma" pitchFamily="34" charset="0"/>
              </a:rPr>
              <a:t>부모 프로세스의 클라이언트 소켓 제거 *</a:t>
            </a:r>
            <a:r>
              <a:rPr lang="en-US" altLang="ko-KR" sz="800" dirty="0">
                <a:latin typeface="Tahoma" pitchFamily="34" charset="0"/>
              </a:rPr>
              <a:t>/</a:t>
            </a:r>
          </a:p>
          <a:p>
            <a:pPr marL="457200" indent="-457200">
              <a:spcBef>
                <a:spcPct val="20000"/>
              </a:spcBef>
              <a:buFont typeface="Wingdings" pitchFamily="2" charset="2"/>
              <a:buAutoNum type="arabicPeriod" startAt="45"/>
            </a:pPr>
            <a:r>
              <a:rPr lang="en-US" altLang="ko-KR" sz="800" dirty="0">
                <a:latin typeface="Tahoma" pitchFamily="34" charset="0"/>
              </a:rPr>
              <a:t>	close(</a:t>
            </a:r>
            <a:r>
              <a:rPr lang="en-US" altLang="ko-KR" sz="800" dirty="0" err="1">
                <a:latin typeface="Tahoma" pitchFamily="34" charset="0"/>
              </a:rPr>
              <a:t>csock</a:t>
            </a:r>
            <a:r>
              <a:rPr lang="en-US" altLang="ko-KR" sz="800" dirty="0">
                <a:latin typeface="Tahoma" pitchFamily="34" charset="0"/>
              </a:rPr>
              <a:t>);</a:t>
            </a:r>
          </a:p>
          <a:p>
            <a:pPr marL="457200" indent="-457200">
              <a:spcBef>
                <a:spcPct val="20000"/>
              </a:spcBef>
              <a:buFont typeface="Wingdings" pitchFamily="2" charset="2"/>
              <a:buAutoNum type="arabicPeriod" startAt="45"/>
            </a:pPr>
            <a:r>
              <a:rPr lang="en-US" altLang="ko-KR" sz="800" dirty="0">
                <a:latin typeface="Tahoma" pitchFamily="34" charset="0"/>
              </a:rPr>
              <a:t>	break;</a:t>
            </a:r>
          </a:p>
          <a:p>
            <a:pPr marL="457200" indent="-457200">
              <a:spcBef>
                <a:spcPct val="20000"/>
              </a:spcBef>
              <a:buFont typeface="Wingdings" pitchFamily="2" charset="2"/>
              <a:buAutoNum type="arabicPeriod" startAt="45"/>
            </a:pPr>
            <a:r>
              <a:rPr lang="en-US" altLang="ko-KR" sz="800" dirty="0">
                <a:latin typeface="Tahoma" pitchFamily="34" charset="0"/>
              </a:rPr>
              <a:t>	}</a:t>
            </a:r>
          </a:p>
          <a:p>
            <a:pPr marL="457200" indent="-457200">
              <a:spcBef>
                <a:spcPct val="20000"/>
              </a:spcBef>
              <a:buFont typeface="Wingdings" pitchFamily="2" charset="2"/>
              <a:buAutoNum type="arabicPeriod" startAt="45"/>
            </a:pPr>
            <a:r>
              <a:rPr lang="en-US" altLang="ko-KR" sz="800" dirty="0">
                <a:latin typeface="Tahoma" pitchFamily="34" charset="0"/>
              </a:rPr>
              <a:t>	}</a:t>
            </a:r>
          </a:p>
          <a:p>
            <a:pPr marL="457200" indent="-457200">
              <a:spcBef>
                <a:spcPct val="20000"/>
              </a:spcBef>
              <a:buFont typeface="Wingdings" pitchFamily="2" charset="2"/>
              <a:buAutoNum type="arabicPeriod" startAt="45"/>
            </a:pPr>
            <a:r>
              <a:rPr lang="en-US" altLang="ko-KR" sz="800" dirty="0">
                <a:latin typeface="Tahoma" pitchFamily="34" charset="0"/>
              </a:rPr>
              <a:t> </a:t>
            </a:r>
          </a:p>
          <a:p>
            <a:pPr marL="457200" indent="-457200">
              <a:spcBef>
                <a:spcPct val="20000"/>
              </a:spcBef>
              <a:buFont typeface="Wingdings" pitchFamily="2" charset="2"/>
              <a:buAutoNum type="arabicPeriod" startAt="45"/>
            </a:pPr>
            <a:r>
              <a:rPr lang="en-US" altLang="ko-KR" sz="800" dirty="0">
                <a:latin typeface="Tahoma" pitchFamily="34" charset="0"/>
              </a:rPr>
              <a:t>	return 0;</a:t>
            </a:r>
          </a:p>
          <a:p>
            <a:pPr marL="457200" indent="-457200">
              <a:spcBef>
                <a:spcPct val="20000"/>
              </a:spcBef>
              <a:buFont typeface="Wingdings" pitchFamily="2" charset="2"/>
              <a:buAutoNum type="arabicPeriod" startAt="45"/>
            </a:pPr>
            <a:r>
              <a:rPr lang="en-US" altLang="ko-KR" sz="800" dirty="0">
                <a:latin typeface="Tahoma" pitchFamily="34" charset="0"/>
              </a:rPr>
              <a:t>        }</a:t>
            </a:r>
          </a:p>
          <a:p>
            <a:pPr marL="457200" indent="-457200">
              <a:spcBef>
                <a:spcPct val="20000"/>
              </a:spcBef>
              <a:buFont typeface="Wingdings" pitchFamily="2" charset="2"/>
              <a:buAutoNum type="arabicPeriod" startAt="45"/>
            </a:pPr>
            <a:endParaRPr lang="ko-KR" altLang="en-US" sz="400" dirty="0">
              <a:latin typeface="Tahoma" pitchFamily="34"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a:xfrm>
            <a:off x="323850" y="549275"/>
            <a:ext cx="8496300" cy="666750"/>
          </a:xfrm>
          <a:solidFill>
            <a:schemeClr val="folHlink"/>
          </a:solidFill>
        </p:spPr>
        <p:txBody>
          <a:bodyPr/>
          <a:lstStyle/>
          <a:p>
            <a:pPr eaLnBrk="1" hangingPunct="1"/>
            <a:r>
              <a:rPr lang="ko-KR" altLang="en-US" smtClean="0"/>
              <a:t>멀티프로세스 서버 모델</a:t>
            </a:r>
          </a:p>
        </p:txBody>
      </p:sp>
      <p:sp>
        <p:nvSpPr>
          <p:cNvPr id="6148" name="Rectangle 3"/>
          <p:cNvSpPr>
            <a:spLocks noGrp="1" noChangeArrowheads="1"/>
          </p:cNvSpPr>
          <p:nvPr>
            <p:ph type="body" idx="1"/>
          </p:nvPr>
        </p:nvSpPr>
        <p:spPr/>
        <p:txBody>
          <a:bodyPr>
            <a:normAutofit lnSpcReduction="10000"/>
          </a:bodyPr>
          <a:lstStyle/>
          <a:p>
            <a:pPr eaLnBrk="1" hangingPunct="1">
              <a:lnSpc>
                <a:spcPct val="110000"/>
              </a:lnSpc>
            </a:pPr>
            <a:r>
              <a:rPr lang="en-US" altLang="ko-KR" sz="1800" smtClean="0"/>
              <a:t>1-7: </a:t>
            </a:r>
            <a:r>
              <a:rPr lang="ko-KR" altLang="en-US" sz="1800" smtClean="0"/>
              <a:t>해더</a:t>
            </a:r>
          </a:p>
          <a:p>
            <a:pPr eaLnBrk="1" hangingPunct="1">
              <a:lnSpc>
                <a:spcPct val="110000"/>
              </a:lnSpc>
            </a:pPr>
            <a:r>
              <a:rPr lang="en-US" altLang="ko-KR" sz="1800" smtClean="0"/>
              <a:t>9: </a:t>
            </a:r>
            <a:r>
              <a:rPr lang="ko-KR" altLang="en-US" sz="1800" smtClean="0"/>
              <a:t>최대문자열 크기</a:t>
            </a:r>
          </a:p>
          <a:p>
            <a:pPr eaLnBrk="1" hangingPunct="1">
              <a:lnSpc>
                <a:spcPct val="110000"/>
              </a:lnSpc>
            </a:pPr>
            <a:r>
              <a:rPr lang="en-US" altLang="ko-KR" sz="1800" smtClean="0"/>
              <a:t>13-17: </a:t>
            </a:r>
            <a:r>
              <a:rPr lang="ko-KR" altLang="en-US" sz="1800" smtClean="0"/>
              <a:t>해당소켓프로그래밍에서 사용하는 변수</a:t>
            </a:r>
          </a:p>
          <a:p>
            <a:pPr eaLnBrk="1" hangingPunct="1">
              <a:lnSpc>
                <a:spcPct val="110000"/>
              </a:lnSpc>
            </a:pPr>
            <a:r>
              <a:rPr lang="en-US" altLang="ko-KR" sz="1800" smtClean="0"/>
              <a:t>19-23: </a:t>
            </a:r>
            <a:r>
              <a:rPr lang="ko-KR" altLang="en-US" sz="1800" smtClean="0"/>
              <a:t>소켓생성 후 디스크립터 리턴</a:t>
            </a:r>
          </a:p>
          <a:p>
            <a:pPr eaLnBrk="1" hangingPunct="1">
              <a:lnSpc>
                <a:spcPct val="110000"/>
              </a:lnSpc>
            </a:pPr>
            <a:r>
              <a:rPr lang="en-US" altLang="ko-KR" sz="1800" smtClean="0"/>
              <a:t>25-31: </a:t>
            </a:r>
            <a:r>
              <a:rPr lang="ko-KR" altLang="en-US" sz="1800" smtClean="0"/>
              <a:t>주소</a:t>
            </a:r>
            <a:r>
              <a:rPr lang="en-US" altLang="ko-KR" sz="1800" smtClean="0"/>
              <a:t>, </a:t>
            </a:r>
            <a:r>
              <a:rPr lang="ko-KR" altLang="en-US" sz="1800" smtClean="0"/>
              <a:t>프로토콜패밀리 지정</a:t>
            </a:r>
          </a:p>
          <a:p>
            <a:pPr eaLnBrk="1" hangingPunct="1">
              <a:lnSpc>
                <a:spcPct val="110000"/>
              </a:lnSpc>
            </a:pPr>
            <a:r>
              <a:rPr lang="en-US" altLang="ko-KR" sz="1800" smtClean="0"/>
              <a:t>33-37: bind </a:t>
            </a:r>
            <a:r>
              <a:rPr lang="ko-KR" altLang="en-US" sz="1800" smtClean="0"/>
              <a:t>함수로 서버소켓 주소 설정</a:t>
            </a:r>
          </a:p>
          <a:p>
            <a:pPr eaLnBrk="1" hangingPunct="1">
              <a:lnSpc>
                <a:spcPct val="110000"/>
              </a:lnSpc>
            </a:pPr>
            <a:r>
              <a:rPr lang="en-US" altLang="ko-KR" sz="1800" smtClean="0"/>
              <a:t>39-43: listen </a:t>
            </a:r>
            <a:r>
              <a:rPr lang="ko-KR" altLang="en-US" sz="1800" smtClean="0"/>
              <a:t>함수로 접속을 기다림</a:t>
            </a:r>
          </a:p>
          <a:p>
            <a:pPr eaLnBrk="1" hangingPunct="1">
              <a:lnSpc>
                <a:spcPct val="110000"/>
              </a:lnSpc>
            </a:pPr>
            <a:r>
              <a:rPr lang="en-US" altLang="ko-KR" sz="1800" smtClean="0"/>
              <a:t>45: </a:t>
            </a:r>
            <a:r>
              <a:rPr lang="ko-KR" altLang="en-US" sz="1800" smtClean="0"/>
              <a:t>무한 루프로 클라이언트의 접속요구 처리</a:t>
            </a:r>
          </a:p>
          <a:p>
            <a:pPr eaLnBrk="1" hangingPunct="1">
              <a:lnSpc>
                <a:spcPct val="110000"/>
              </a:lnSpc>
            </a:pPr>
            <a:r>
              <a:rPr lang="en-US" altLang="ko-KR" sz="1800" smtClean="0"/>
              <a:t>46-47: </a:t>
            </a:r>
            <a:r>
              <a:rPr lang="ko-KR" altLang="en-US" sz="1800" smtClean="0"/>
              <a:t>접속이 들어오면 요청 승인</a:t>
            </a:r>
          </a:p>
          <a:p>
            <a:pPr eaLnBrk="1" hangingPunct="1">
              <a:lnSpc>
                <a:spcPct val="110000"/>
              </a:lnSpc>
            </a:pPr>
            <a:r>
              <a:rPr lang="en-US" altLang="ko-KR" sz="1800" smtClean="0"/>
              <a:t>49-50: </a:t>
            </a:r>
            <a:r>
              <a:rPr lang="ko-KR" altLang="en-US" sz="1800" smtClean="0"/>
              <a:t>해당 클라이언트와 통신을 담당할 새로운 프로세스 생성</a:t>
            </a:r>
          </a:p>
          <a:p>
            <a:pPr eaLnBrk="1" hangingPunct="1">
              <a:lnSpc>
                <a:spcPct val="110000"/>
              </a:lnSpc>
            </a:pPr>
            <a:r>
              <a:rPr lang="en-US" altLang="ko-KR" sz="1800" smtClean="0"/>
              <a:t>53-57: </a:t>
            </a:r>
            <a:r>
              <a:rPr lang="ko-KR" altLang="en-US" sz="1800" smtClean="0"/>
              <a:t>프로세스 생성중의 오류면 중단</a:t>
            </a:r>
          </a:p>
          <a:p>
            <a:pPr eaLnBrk="1" hangingPunct="1">
              <a:lnSpc>
                <a:spcPct val="110000"/>
              </a:lnSpc>
            </a:pPr>
            <a:r>
              <a:rPr lang="en-US" altLang="ko-KR" sz="1800" smtClean="0"/>
              <a:t>58-76: </a:t>
            </a:r>
            <a:r>
              <a:rPr lang="ko-KR" altLang="en-US" sz="1800" smtClean="0"/>
              <a:t>자식프로세스가 서버소켓 종료하고 클라이언트와 데이터를 교환</a:t>
            </a:r>
          </a:p>
          <a:p>
            <a:pPr eaLnBrk="1" hangingPunct="1">
              <a:lnSpc>
                <a:spcPct val="110000"/>
              </a:lnSpc>
            </a:pPr>
            <a:r>
              <a:rPr lang="en-US" altLang="ko-KR" sz="1800" smtClean="0"/>
              <a:t>78-81: </a:t>
            </a:r>
            <a:r>
              <a:rPr lang="ko-KR" altLang="en-US" sz="1800" smtClean="0"/>
              <a:t>클라이언트 소켓종료 후 무한 루프 </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p:nvPr>
        </p:nvSpPr>
        <p:spPr/>
        <p:txBody>
          <a:bodyPr/>
          <a:lstStyle/>
          <a:p>
            <a:pPr eaLnBrk="1" hangingPunct="1"/>
            <a:r>
              <a:rPr lang="ko-KR" altLang="en-US" sz="2600" smtClean="0"/>
              <a:t>멀티프로세스 클라이언트 모델</a:t>
            </a:r>
            <a:br>
              <a:rPr lang="ko-KR" altLang="en-US" sz="2600" smtClean="0"/>
            </a:br>
            <a:r>
              <a:rPr lang="en-US" altLang="ko-KR" sz="2600" smtClean="0"/>
              <a:t>“fork_client.c”</a:t>
            </a:r>
          </a:p>
        </p:txBody>
      </p:sp>
      <p:sp>
        <p:nvSpPr>
          <p:cNvPr id="7172" name="Rectangle 3"/>
          <p:cNvSpPr>
            <a:spLocks noGrp="1" noChangeArrowheads="1"/>
          </p:cNvSpPr>
          <p:nvPr>
            <p:ph type="body" idx="1"/>
          </p:nvPr>
        </p:nvSpPr>
        <p:spPr>
          <a:xfrm>
            <a:off x="323850" y="1484313"/>
            <a:ext cx="4248150" cy="5113337"/>
          </a:xfrm>
        </p:spPr>
        <p:txBody>
          <a:bodyPr/>
          <a:lstStyle/>
          <a:p>
            <a:pPr eaLnBrk="1" hangingPunct="1">
              <a:lnSpc>
                <a:spcPct val="80000"/>
              </a:lnSpc>
              <a:buFont typeface="Wingdings" pitchFamily="2" charset="2"/>
              <a:buAutoNum type="arabicPeriod"/>
            </a:pPr>
            <a:r>
              <a:rPr lang="en-US" altLang="ko-KR" sz="900" smtClean="0"/>
              <a:t>#include &lt;stdio.h&gt;</a:t>
            </a:r>
          </a:p>
          <a:p>
            <a:pPr eaLnBrk="1" hangingPunct="1">
              <a:lnSpc>
                <a:spcPct val="80000"/>
              </a:lnSpc>
              <a:buFont typeface="Wingdings" pitchFamily="2" charset="2"/>
              <a:buAutoNum type="arabicPeriod"/>
            </a:pPr>
            <a:r>
              <a:rPr lang="en-US" altLang="ko-KR" sz="900" smtClean="0"/>
              <a:t>#include &lt;unistd.h&gt;</a:t>
            </a:r>
          </a:p>
          <a:p>
            <a:pPr eaLnBrk="1" hangingPunct="1">
              <a:lnSpc>
                <a:spcPct val="80000"/>
              </a:lnSpc>
              <a:buFont typeface="Wingdings" pitchFamily="2" charset="2"/>
              <a:buAutoNum type="arabicPeriod"/>
            </a:pPr>
            <a:r>
              <a:rPr lang="en-US" altLang="ko-KR" sz="900" smtClean="0"/>
              <a:t>#include &lt;stdlib.h&gt;</a:t>
            </a:r>
          </a:p>
          <a:p>
            <a:pPr eaLnBrk="1" hangingPunct="1">
              <a:lnSpc>
                <a:spcPct val="80000"/>
              </a:lnSpc>
              <a:buFont typeface="Wingdings" pitchFamily="2" charset="2"/>
              <a:buAutoNum type="arabicPeriod"/>
            </a:pPr>
            <a:r>
              <a:rPr lang="en-US" altLang="ko-KR" sz="900" smtClean="0"/>
              <a:t>#include &lt;string.h&gt;</a:t>
            </a:r>
          </a:p>
          <a:p>
            <a:pPr eaLnBrk="1" hangingPunct="1">
              <a:lnSpc>
                <a:spcPct val="80000"/>
              </a:lnSpc>
              <a:buFont typeface="Wingdings" pitchFamily="2" charset="2"/>
              <a:buAutoNum type="arabicPeriod"/>
            </a:pPr>
            <a:r>
              <a:rPr lang="en-US" altLang="ko-KR" sz="900" smtClean="0"/>
              <a:t>#include &lt;sys/socket.h&gt;</a:t>
            </a:r>
          </a:p>
          <a:p>
            <a:pPr eaLnBrk="1" hangingPunct="1">
              <a:lnSpc>
                <a:spcPct val="80000"/>
              </a:lnSpc>
              <a:buFont typeface="Wingdings" pitchFamily="2" charset="2"/>
              <a:buAutoNum type="arabicPeriod"/>
            </a:pPr>
            <a:r>
              <a:rPr lang="en-US" altLang="ko-KR" sz="900" smtClean="0"/>
              <a:t>#include &lt;sys/stat.h&gt;</a:t>
            </a:r>
          </a:p>
          <a:p>
            <a:pPr eaLnBrk="1" hangingPunct="1">
              <a:lnSpc>
                <a:spcPct val="80000"/>
              </a:lnSpc>
              <a:buFont typeface="Wingdings" pitchFamily="2" charset="2"/>
              <a:buAutoNum type="arabicPeriod"/>
            </a:pPr>
            <a:r>
              <a:rPr lang="en-US" altLang="ko-KR" sz="900" smtClean="0"/>
              <a:t>#include &lt;arpa/inet.h&gt;</a:t>
            </a:r>
          </a:p>
          <a:p>
            <a:pPr eaLnBrk="1" hangingPunct="1">
              <a:lnSpc>
                <a:spcPct val="80000"/>
              </a:lnSpc>
              <a:buFont typeface="Wingdings" pitchFamily="2" charset="2"/>
              <a:buAutoNum type="arabicPeriod"/>
            </a:pPr>
            <a:r>
              <a:rPr lang="en-US" altLang="ko-KR" sz="900" smtClean="0"/>
              <a:t> </a:t>
            </a:r>
          </a:p>
          <a:p>
            <a:pPr eaLnBrk="1" hangingPunct="1">
              <a:lnSpc>
                <a:spcPct val="80000"/>
              </a:lnSpc>
              <a:buFont typeface="Wingdings" pitchFamily="2" charset="2"/>
              <a:buAutoNum type="arabicPeriod"/>
            </a:pPr>
            <a:r>
              <a:rPr lang="en-US" altLang="ko-KR" sz="900" smtClean="0"/>
              <a:t>#define MAXBUF  256</a:t>
            </a:r>
          </a:p>
          <a:p>
            <a:pPr eaLnBrk="1" hangingPunct="1">
              <a:lnSpc>
                <a:spcPct val="80000"/>
              </a:lnSpc>
              <a:buFont typeface="Wingdings" pitchFamily="2" charset="2"/>
              <a:buAutoNum type="arabicPeriod"/>
            </a:pPr>
            <a:r>
              <a:rPr lang="en-US" altLang="ko-KR" sz="900" smtClean="0"/>
              <a:t> </a:t>
            </a:r>
          </a:p>
          <a:p>
            <a:pPr eaLnBrk="1" hangingPunct="1">
              <a:lnSpc>
                <a:spcPct val="80000"/>
              </a:lnSpc>
              <a:buFont typeface="Wingdings" pitchFamily="2" charset="2"/>
              <a:buAutoNum type="arabicPeriod"/>
            </a:pPr>
            <a:r>
              <a:rPr lang="en-US" altLang="ko-KR" sz="900" smtClean="0"/>
              <a:t>int main()</a:t>
            </a:r>
          </a:p>
          <a:p>
            <a:pPr eaLnBrk="1" hangingPunct="1">
              <a:lnSpc>
                <a:spcPct val="80000"/>
              </a:lnSpc>
              <a:buFont typeface="Wingdings" pitchFamily="2" charset="2"/>
              <a:buAutoNum type="arabicPeriod"/>
            </a:pPr>
            <a:r>
              <a:rPr lang="en-US" altLang="ko-KR" sz="900" smtClean="0"/>
              <a:t>{</a:t>
            </a:r>
          </a:p>
          <a:p>
            <a:pPr eaLnBrk="1" hangingPunct="1">
              <a:lnSpc>
                <a:spcPct val="80000"/>
              </a:lnSpc>
              <a:buFont typeface="Wingdings" pitchFamily="2" charset="2"/>
              <a:buAutoNum type="arabicPeriod"/>
            </a:pPr>
            <a:r>
              <a:rPr lang="en-US" altLang="ko-KR" sz="900" smtClean="0"/>
              <a:t>	int ssock;</a:t>
            </a:r>
          </a:p>
          <a:p>
            <a:pPr eaLnBrk="1" hangingPunct="1">
              <a:lnSpc>
                <a:spcPct val="80000"/>
              </a:lnSpc>
              <a:buFont typeface="Wingdings" pitchFamily="2" charset="2"/>
              <a:buAutoNum type="arabicPeriod"/>
            </a:pPr>
            <a:r>
              <a:rPr lang="en-US" altLang="ko-KR" sz="900" smtClean="0"/>
              <a:t>	int clen, num=0;</a:t>
            </a:r>
          </a:p>
          <a:p>
            <a:pPr eaLnBrk="1" hangingPunct="1">
              <a:lnSpc>
                <a:spcPct val="80000"/>
              </a:lnSpc>
              <a:buFont typeface="Wingdings" pitchFamily="2" charset="2"/>
              <a:buAutoNum type="arabicPeriod"/>
            </a:pPr>
            <a:r>
              <a:rPr lang="en-US" altLang="ko-KR" sz="900" smtClean="0"/>
              <a:t>	struct sockaddr_in server_addr;</a:t>
            </a:r>
          </a:p>
          <a:p>
            <a:pPr eaLnBrk="1" hangingPunct="1">
              <a:lnSpc>
                <a:spcPct val="80000"/>
              </a:lnSpc>
              <a:buFont typeface="Wingdings" pitchFamily="2" charset="2"/>
              <a:buAutoNum type="arabicPeriod"/>
            </a:pPr>
            <a:r>
              <a:rPr lang="en-US" altLang="ko-KR" sz="900" smtClean="0"/>
              <a:t>	char buf[MAXBUF];</a:t>
            </a:r>
          </a:p>
          <a:p>
            <a:pPr eaLnBrk="1" hangingPunct="1">
              <a:lnSpc>
                <a:spcPct val="80000"/>
              </a:lnSpc>
              <a:buFont typeface="Wingdings" pitchFamily="2" charset="2"/>
              <a:buAutoNum type="arabicPeriod"/>
            </a:pPr>
            <a:r>
              <a:rPr lang="en-US" altLang="ko-KR" sz="900" smtClean="0"/>
              <a:t> </a:t>
            </a:r>
          </a:p>
          <a:p>
            <a:pPr eaLnBrk="1" hangingPunct="1">
              <a:lnSpc>
                <a:spcPct val="80000"/>
              </a:lnSpc>
              <a:buFont typeface="Wingdings" pitchFamily="2" charset="2"/>
              <a:buAutoNum type="arabicPeriod"/>
            </a:pPr>
            <a:r>
              <a:rPr lang="en-US" altLang="ko-KR" sz="900" smtClean="0"/>
              <a:t>	/* </a:t>
            </a:r>
            <a:r>
              <a:rPr lang="ko-KR" altLang="en-US" sz="900" smtClean="0"/>
              <a:t>소켓 생성 *</a:t>
            </a:r>
            <a:r>
              <a:rPr lang="en-US" altLang="ko-KR" sz="900" smtClean="0"/>
              <a:t>/</a:t>
            </a:r>
          </a:p>
          <a:p>
            <a:pPr eaLnBrk="1" hangingPunct="1">
              <a:lnSpc>
                <a:spcPct val="80000"/>
              </a:lnSpc>
              <a:buFont typeface="Wingdings" pitchFamily="2" charset="2"/>
              <a:buAutoNum type="arabicPeriod"/>
            </a:pPr>
            <a:r>
              <a:rPr lang="en-US" altLang="ko-KR" sz="900" smtClean="0"/>
              <a:t>	if ((ssock = socket(AF_INET, SOCK_STREAM, 0)) &lt; 0) {</a:t>
            </a:r>
          </a:p>
          <a:p>
            <a:pPr eaLnBrk="1" hangingPunct="1">
              <a:lnSpc>
                <a:spcPct val="80000"/>
              </a:lnSpc>
              <a:buFont typeface="Wingdings" pitchFamily="2" charset="2"/>
              <a:buAutoNum type="arabicPeriod"/>
            </a:pPr>
            <a:r>
              <a:rPr lang="en-US" altLang="ko-KR" sz="900" smtClean="0"/>
              <a:t>		perror("socket error : ");</a:t>
            </a:r>
          </a:p>
          <a:p>
            <a:pPr eaLnBrk="1" hangingPunct="1">
              <a:lnSpc>
                <a:spcPct val="80000"/>
              </a:lnSpc>
              <a:buFont typeface="Wingdings" pitchFamily="2" charset="2"/>
              <a:buAutoNum type="arabicPeriod"/>
            </a:pPr>
            <a:r>
              <a:rPr lang="en-US" altLang="ko-KR" sz="900" smtClean="0"/>
              <a:t>		exit(1);</a:t>
            </a:r>
          </a:p>
          <a:p>
            <a:pPr eaLnBrk="1" hangingPunct="1">
              <a:lnSpc>
                <a:spcPct val="80000"/>
              </a:lnSpc>
              <a:buFont typeface="Wingdings" pitchFamily="2" charset="2"/>
              <a:buAutoNum type="arabicPeriod"/>
            </a:pPr>
            <a:r>
              <a:rPr lang="en-US" altLang="ko-KR" sz="900" smtClean="0"/>
              <a:t>	}</a:t>
            </a:r>
          </a:p>
          <a:p>
            <a:pPr eaLnBrk="1" hangingPunct="1">
              <a:lnSpc>
                <a:spcPct val="80000"/>
              </a:lnSpc>
              <a:buFont typeface="Wingdings" pitchFamily="2" charset="2"/>
              <a:buAutoNum type="arabicPeriod"/>
            </a:pPr>
            <a:r>
              <a:rPr lang="en-US" altLang="ko-KR" sz="900" smtClean="0"/>
              <a:t> </a:t>
            </a:r>
          </a:p>
          <a:p>
            <a:pPr eaLnBrk="1" hangingPunct="1">
              <a:lnSpc>
                <a:spcPct val="80000"/>
              </a:lnSpc>
              <a:buFont typeface="Wingdings" pitchFamily="2" charset="2"/>
              <a:buAutoNum type="arabicPeriod"/>
            </a:pPr>
            <a:r>
              <a:rPr lang="en-US" altLang="ko-KR" sz="900" smtClean="0"/>
              <a:t>	/* </a:t>
            </a:r>
            <a:r>
              <a:rPr lang="ko-KR" altLang="en-US" sz="900" smtClean="0"/>
              <a:t>서버 정보 지정 *</a:t>
            </a:r>
            <a:r>
              <a:rPr lang="en-US" altLang="ko-KR" sz="900" smtClean="0"/>
              <a:t>/</a:t>
            </a:r>
          </a:p>
          <a:p>
            <a:pPr eaLnBrk="1" hangingPunct="1">
              <a:lnSpc>
                <a:spcPct val="80000"/>
              </a:lnSpc>
              <a:buFont typeface="Wingdings" pitchFamily="2" charset="2"/>
              <a:buAutoNum type="arabicPeriod"/>
            </a:pPr>
            <a:r>
              <a:rPr lang="en-US" altLang="ko-KR" sz="900" smtClean="0"/>
              <a:t>	clen = sizeof(server_addr);</a:t>
            </a:r>
          </a:p>
          <a:p>
            <a:pPr eaLnBrk="1" hangingPunct="1">
              <a:lnSpc>
                <a:spcPct val="80000"/>
              </a:lnSpc>
              <a:buFont typeface="Wingdings" pitchFamily="2" charset="2"/>
              <a:buAutoNum type="arabicPeriod"/>
            </a:pPr>
            <a:r>
              <a:rPr lang="en-US" altLang="ko-KR" sz="900" smtClean="0"/>
              <a:t> </a:t>
            </a:r>
          </a:p>
          <a:p>
            <a:pPr eaLnBrk="1" hangingPunct="1">
              <a:lnSpc>
                <a:spcPct val="80000"/>
              </a:lnSpc>
              <a:buFont typeface="Wingdings" pitchFamily="2" charset="2"/>
              <a:buAutoNum type="arabicPeriod"/>
            </a:pPr>
            <a:r>
              <a:rPr lang="en-US" altLang="ko-KR" sz="900" smtClean="0"/>
              <a:t>	memset(&amp;server_addr,0, sizeof(server_addr));</a:t>
            </a:r>
          </a:p>
          <a:p>
            <a:pPr eaLnBrk="1" hangingPunct="1">
              <a:lnSpc>
                <a:spcPct val="80000"/>
              </a:lnSpc>
              <a:buFont typeface="Wingdings" pitchFamily="2" charset="2"/>
              <a:buAutoNum type="arabicPeriod"/>
            </a:pPr>
            <a:r>
              <a:rPr lang="en-US" altLang="ko-KR" sz="900" smtClean="0"/>
              <a:t>	server_addr.sin_family 	= AF_INET;</a:t>
            </a:r>
          </a:p>
          <a:p>
            <a:pPr eaLnBrk="1" hangingPunct="1">
              <a:lnSpc>
                <a:spcPct val="80000"/>
              </a:lnSpc>
              <a:buFont typeface="Wingdings" pitchFamily="2" charset="2"/>
              <a:buAutoNum type="arabicPeriod"/>
            </a:pPr>
            <a:r>
              <a:rPr lang="en-US" altLang="ko-KR" sz="900" smtClean="0"/>
              <a:t>	server_addr.sin_addr.s_addr = inet_addr("127.0.0.1");</a:t>
            </a:r>
          </a:p>
          <a:p>
            <a:pPr eaLnBrk="1" hangingPunct="1">
              <a:lnSpc>
                <a:spcPct val="80000"/>
              </a:lnSpc>
              <a:buFont typeface="Wingdings" pitchFamily="2" charset="2"/>
              <a:buAutoNum type="arabicPeriod"/>
            </a:pPr>
            <a:r>
              <a:rPr lang="en-US" altLang="ko-KR" sz="900" smtClean="0"/>
              <a:t>	server_addr.sin_port 	= htons(3317);</a:t>
            </a:r>
          </a:p>
          <a:p>
            <a:pPr eaLnBrk="1" hangingPunct="1">
              <a:lnSpc>
                <a:spcPct val="80000"/>
              </a:lnSpc>
              <a:buFont typeface="Wingdings" pitchFamily="2" charset="2"/>
              <a:buAutoNum type="arabicPeriod"/>
            </a:pPr>
            <a:r>
              <a:rPr lang="en-US" altLang="ko-KR" sz="900" smtClean="0"/>
              <a:t> </a:t>
            </a:r>
          </a:p>
          <a:p>
            <a:pPr eaLnBrk="1" hangingPunct="1">
              <a:lnSpc>
                <a:spcPct val="80000"/>
              </a:lnSpc>
              <a:buFont typeface="Wingdings" pitchFamily="2" charset="2"/>
              <a:buAutoNum type="arabicPeriod"/>
            </a:pPr>
            <a:r>
              <a:rPr lang="en-US" altLang="ko-KR" sz="900" smtClean="0"/>
              <a:t>	/* </a:t>
            </a:r>
            <a:r>
              <a:rPr lang="ko-KR" altLang="en-US" sz="900" smtClean="0"/>
              <a:t>서버에 연결 *</a:t>
            </a:r>
            <a:r>
              <a:rPr lang="en-US" altLang="ko-KR" sz="900" smtClean="0"/>
              <a:t>/</a:t>
            </a:r>
          </a:p>
          <a:p>
            <a:pPr eaLnBrk="1" hangingPunct="1">
              <a:lnSpc>
                <a:spcPct val="80000"/>
              </a:lnSpc>
              <a:buFont typeface="Wingdings" pitchFamily="2" charset="2"/>
              <a:buAutoNum type="arabicPeriod"/>
            </a:pPr>
            <a:r>
              <a:rPr lang="en-US" altLang="ko-KR" sz="900" smtClean="0"/>
              <a:t>	if (connect(ssock, (struct sockaddr *)&amp;server_addr, clen) &lt; 0) {</a:t>
            </a:r>
          </a:p>
          <a:p>
            <a:pPr eaLnBrk="1" hangingPunct="1">
              <a:lnSpc>
                <a:spcPct val="80000"/>
              </a:lnSpc>
              <a:buFont typeface="Wingdings" pitchFamily="2" charset="2"/>
              <a:buAutoNum type="arabicPeriod"/>
            </a:pPr>
            <a:r>
              <a:rPr lang="en-US" altLang="ko-KR" sz="900" smtClean="0"/>
              <a:t>		perror("connect error :");</a:t>
            </a:r>
          </a:p>
          <a:p>
            <a:pPr eaLnBrk="1" hangingPunct="1">
              <a:lnSpc>
                <a:spcPct val="80000"/>
              </a:lnSpc>
              <a:buFont typeface="Wingdings" pitchFamily="2" charset="2"/>
              <a:buAutoNum type="arabicPeriod"/>
            </a:pPr>
            <a:r>
              <a:rPr lang="en-US" altLang="ko-KR" sz="900" smtClean="0"/>
              <a:t>		exit(1);</a:t>
            </a:r>
          </a:p>
          <a:p>
            <a:pPr eaLnBrk="1" hangingPunct="1">
              <a:lnSpc>
                <a:spcPct val="80000"/>
              </a:lnSpc>
              <a:buFont typeface="Wingdings" pitchFamily="2" charset="2"/>
              <a:buAutoNum type="arabicPeriod"/>
            </a:pPr>
            <a:r>
              <a:rPr lang="en-US" altLang="ko-KR" sz="900" smtClean="0"/>
              <a:t>	}	</a:t>
            </a:r>
            <a:endParaRPr lang="ko-KR" altLang="en-US" sz="500" smtClean="0"/>
          </a:p>
        </p:txBody>
      </p:sp>
      <p:sp>
        <p:nvSpPr>
          <p:cNvPr id="7173" name="Rectangle 4"/>
          <p:cNvSpPr>
            <a:spLocks noChangeArrowheads="1"/>
          </p:cNvSpPr>
          <p:nvPr/>
        </p:nvSpPr>
        <p:spPr bwMode="auto">
          <a:xfrm>
            <a:off x="4643438" y="1484313"/>
            <a:ext cx="4392612" cy="3168650"/>
          </a:xfrm>
          <a:prstGeom prst="rect">
            <a:avLst/>
          </a:prstGeom>
          <a:noFill/>
          <a:ln w="9525">
            <a:noFill/>
            <a:miter lim="800000"/>
            <a:headEnd/>
            <a:tailEnd/>
          </a:ln>
        </p:spPr>
        <p:txBody>
          <a:bodyPr/>
          <a:lstStyle/>
          <a:p>
            <a:pPr marL="457200" indent="-457200">
              <a:spcBef>
                <a:spcPct val="20000"/>
              </a:spcBef>
              <a:buFont typeface="Wingdings" pitchFamily="2" charset="2"/>
              <a:buAutoNum type="arabicPeriod" startAt="37"/>
            </a:pPr>
            <a:r>
              <a:rPr lang="en-US" altLang="ko-KR" sz="800">
                <a:latin typeface="Tahoma" pitchFamily="34" charset="0"/>
              </a:rPr>
              <a:t>	while(1)</a:t>
            </a:r>
          </a:p>
          <a:p>
            <a:pPr marL="457200" indent="-457200">
              <a:spcBef>
                <a:spcPct val="20000"/>
              </a:spcBef>
              <a:buFont typeface="Wingdings" pitchFamily="2" charset="2"/>
              <a:buAutoNum type="arabicPeriod" startAt="37"/>
            </a:pPr>
            <a:r>
              <a:rPr lang="en-US" altLang="ko-KR" sz="800">
                <a:latin typeface="Tahoma" pitchFamily="34" charset="0"/>
              </a:rPr>
              <a:t>	{</a:t>
            </a:r>
          </a:p>
          <a:p>
            <a:pPr marL="457200" indent="-457200">
              <a:spcBef>
                <a:spcPct val="20000"/>
              </a:spcBef>
              <a:buFont typeface="Wingdings" pitchFamily="2" charset="2"/>
              <a:buAutoNum type="arabicPeriod" startAt="37"/>
            </a:pPr>
            <a:r>
              <a:rPr lang="en-US" altLang="ko-KR" sz="800">
                <a:latin typeface="Tahoma" pitchFamily="34" charset="0"/>
              </a:rPr>
              <a:t>		/* </a:t>
            </a:r>
            <a:r>
              <a:rPr lang="ko-KR" altLang="en-US" sz="800">
                <a:latin typeface="Tahoma" pitchFamily="34" charset="0"/>
              </a:rPr>
              <a:t>서버에 데이터 전송 *</a:t>
            </a:r>
            <a:r>
              <a:rPr lang="en-US" altLang="ko-KR" sz="800">
                <a:latin typeface="Tahoma" pitchFamily="34" charset="0"/>
              </a:rPr>
              <a:t>/</a:t>
            </a:r>
          </a:p>
          <a:p>
            <a:pPr marL="457200" indent="-457200">
              <a:spcBef>
                <a:spcPct val="20000"/>
              </a:spcBef>
              <a:buFont typeface="Wingdings" pitchFamily="2" charset="2"/>
              <a:buAutoNum type="arabicPeriod" startAt="37"/>
            </a:pPr>
            <a:r>
              <a:rPr lang="en-US" altLang="ko-KR" sz="800">
                <a:latin typeface="Tahoma" pitchFamily="34" charset="0"/>
              </a:rPr>
              <a:t>		sprintf(buf, "I miss you already! (%d)", num++);</a:t>
            </a:r>
          </a:p>
          <a:p>
            <a:pPr marL="457200" indent="-457200">
              <a:spcBef>
                <a:spcPct val="20000"/>
              </a:spcBef>
              <a:buFont typeface="Wingdings" pitchFamily="2" charset="2"/>
              <a:buAutoNum type="arabicPeriod" startAt="37"/>
            </a:pPr>
            <a:r>
              <a:rPr lang="en-US" altLang="ko-KR" sz="800">
                <a:latin typeface="Tahoma" pitchFamily="34" charset="0"/>
              </a:rPr>
              <a:t> </a:t>
            </a:r>
          </a:p>
          <a:p>
            <a:pPr marL="457200" indent="-457200">
              <a:spcBef>
                <a:spcPct val="20000"/>
              </a:spcBef>
              <a:buFont typeface="Wingdings" pitchFamily="2" charset="2"/>
              <a:buAutoNum type="arabicPeriod" startAt="37"/>
            </a:pPr>
            <a:r>
              <a:rPr lang="en-US" altLang="ko-KR" sz="800">
                <a:latin typeface="Tahoma" pitchFamily="34" charset="0"/>
              </a:rPr>
              <a:t>		if (write(ssock, buf, MAXBUF) &lt;= 0) {</a:t>
            </a:r>
          </a:p>
          <a:p>
            <a:pPr marL="457200" indent="-457200">
              <a:spcBef>
                <a:spcPct val="20000"/>
              </a:spcBef>
              <a:buFont typeface="Wingdings" pitchFamily="2" charset="2"/>
              <a:buAutoNum type="arabicPeriod" startAt="37"/>
            </a:pPr>
            <a:r>
              <a:rPr lang="en-US" altLang="ko-KR" sz="800">
                <a:latin typeface="Tahoma" pitchFamily="34" charset="0"/>
              </a:rPr>
              <a:t>			perror("write error : ");</a:t>
            </a:r>
          </a:p>
          <a:p>
            <a:pPr marL="457200" indent="-457200">
              <a:spcBef>
                <a:spcPct val="20000"/>
              </a:spcBef>
              <a:buFont typeface="Wingdings" pitchFamily="2" charset="2"/>
              <a:buAutoNum type="arabicPeriod" startAt="37"/>
            </a:pPr>
            <a:r>
              <a:rPr lang="en-US" altLang="ko-KR" sz="800">
                <a:latin typeface="Tahoma" pitchFamily="34" charset="0"/>
              </a:rPr>
              <a:t>			exit(1);</a:t>
            </a:r>
          </a:p>
          <a:p>
            <a:pPr marL="457200" indent="-457200">
              <a:spcBef>
                <a:spcPct val="20000"/>
              </a:spcBef>
              <a:buFont typeface="Wingdings" pitchFamily="2" charset="2"/>
              <a:buAutoNum type="arabicPeriod" startAt="37"/>
            </a:pPr>
            <a:r>
              <a:rPr lang="en-US" altLang="ko-KR" sz="800">
                <a:latin typeface="Tahoma" pitchFamily="34" charset="0"/>
              </a:rPr>
              <a:t>		}</a:t>
            </a:r>
          </a:p>
          <a:p>
            <a:pPr marL="457200" indent="-457200">
              <a:spcBef>
                <a:spcPct val="20000"/>
              </a:spcBef>
              <a:buFont typeface="Wingdings" pitchFamily="2" charset="2"/>
              <a:buAutoNum type="arabicPeriod" startAt="37"/>
            </a:pPr>
            <a:r>
              <a:rPr lang="en-US" altLang="ko-KR" sz="800">
                <a:latin typeface="Tahoma" pitchFamily="34" charset="0"/>
              </a:rPr>
              <a:t> </a:t>
            </a:r>
          </a:p>
          <a:p>
            <a:pPr marL="457200" indent="-457200">
              <a:spcBef>
                <a:spcPct val="20000"/>
              </a:spcBef>
              <a:buFont typeface="Wingdings" pitchFamily="2" charset="2"/>
              <a:buAutoNum type="arabicPeriod" startAt="37"/>
            </a:pPr>
            <a:r>
              <a:rPr lang="en-US" altLang="ko-KR" sz="800">
                <a:latin typeface="Tahoma" pitchFamily="34" charset="0"/>
              </a:rPr>
              <a:t>		/* </a:t>
            </a:r>
            <a:r>
              <a:rPr lang="ko-KR" altLang="en-US" sz="800">
                <a:latin typeface="Tahoma" pitchFamily="34" charset="0"/>
              </a:rPr>
              <a:t>서버에서 데이터 수신 *</a:t>
            </a:r>
            <a:r>
              <a:rPr lang="en-US" altLang="ko-KR" sz="800">
                <a:latin typeface="Tahoma" pitchFamily="34" charset="0"/>
              </a:rPr>
              <a:t>/</a:t>
            </a:r>
          </a:p>
          <a:p>
            <a:pPr marL="457200" indent="-457200">
              <a:spcBef>
                <a:spcPct val="20000"/>
              </a:spcBef>
              <a:buFont typeface="Wingdings" pitchFamily="2" charset="2"/>
              <a:buAutoNum type="arabicPeriod" startAt="37"/>
            </a:pPr>
            <a:r>
              <a:rPr lang="en-US" altLang="ko-KR" sz="800">
                <a:latin typeface="Tahoma" pitchFamily="34" charset="0"/>
              </a:rPr>
              <a:t>		if (read(ssock, buf, MAXBUF) &lt;= 0) {</a:t>
            </a:r>
          </a:p>
          <a:p>
            <a:pPr marL="457200" indent="-457200">
              <a:spcBef>
                <a:spcPct val="20000"/>
              </a:spcBef>
              <a:buFont typeface="Wingdings" pitchFamily="2" charset="2"/>
              <a:buAutoNum type="arabicPeriod" startAt="37"/>
            </a:pPr>
            <a:r>
              <a:rPr lang="en-US" altLang="ko-KR" sz="800">
                <a:latin typeface="Tahoma" pitchFamily="34" charset="0"/>
              </a:rPr>
              <a:t>			perror("read error : ");</a:t>
            </a:r>
          </a:p>
          <a:p>
            <a:pPr marL="457200" indent="-457200">
              <a:spcBef>
                <a:spcPct val="20000"/>
              </a:spcBef>
              <a:buFont typeface="Wingdings" pitchFamily="2" charset="2"/>
              <a:buAutoNum type="arabicPeriod" startAt="37"/>
            </a:pPr>
            <a:r>
              <a:rPr lang="en-US" altLang="ko-KR" sz="800">
                <a:latin typeface="Tahoma" pitchFamily="34" charset="0"/>
              </a:rPr>
              <a:t>			exit(1);</a:t>
            </a:r>
          </a:p>
          <a:p>
            <a:pPr marL="457200" indent="-457200">
              <a:spcBef>
                <a:spcPct val="20000"/>
              </a:spcBef>
              <a:buFont typeface="Wingdings" pitchFamily="2" charset="2"/>
              <a:buAutoNum type="arabicPeriod" startAt="37"/>
            </a:pPr>
            <a:r>
              <a:rPr lang="en-US" altLang="ko-KR" sz="800">
                <a:latin typeface="Tahoma" pitchFamily="34" charset="0"/>
              </a:rPr>
              <a:t>		}</a:t>
            </a:r>
          </a:p>
          <a:p>
            <a:pPr marL="457200" indent="-457200">
              <a:spcBef>
                <a:spcPct val="20000"/>
              </a:spcBef>
              <a:buFont typeface="Wingdings" pitchFamily="2" charset="2"/>
              <a:buAutoNum type="arabicPeriod" startAt="37"/>
            </a:pPr>
            <a:r>
              <a:rPr lang="en-US" altLang="ko-KR" sz="800">
                <a:latin typeface="Tahoma" pitchFamily="34" charset="0"/>
              </a:rPr>
              <a:t> </a:t>
            </a:r>
          </a:p>
          <a:p>
            <a:pPr marL="457200" indent="-457200">
              <a:spcBef>
                <a:spcPct val="20000"/>
              </a:spcBef>
              <a:buFont typeface="Wingdings" pitchFamily="2" charset="2"/>
              <a:buAutoNum type="arabicPeriod" startAt="37"/>
            </a:pPr>
            <a:r>
              <a:rPr lang="en-US" altLang="ko-KR" sz="800">
                <a:latin typeface="Tahoma" pitchFamily="34" charset="0"/>
              </a:rPr>
              <a:t>		printf("\nread : %s\n\n", buf);</a:t>
            </a:r>
          </a:p>
          <a:p>
            <a:pPr marL="457200" indent="-457200">
              <a:spcBef>
                <a:spcPct val="20000"/>
              </a:spcBef>
              <a:buFont typeface="Wingdings" pitchFamily="2" charset="2"/>
              <a:buAutoNum type="arabicPeriod" startAt="37"/>
            </a:pPr>
            <a:r>
              <a:rPr lang="en-US" altLang="ko-KR" sz="800">
                <a:latin typeface="Tahoma" pitchFamily="34" charset="0"/>
              </a:rPr>
              <a:t> </a:t>
            </a:r>
          </a:p>
          <a:p>
            <a:pPr marL="457200" indent="-457200">
              <a:spcBef>
                <a:spcPct val="20000"/>
              </a:spcBef>
              <a:buFont typeface="Wingdings" pitchFamily="2" charset="2"/>
              <a:buAutoNum type="arabicPeriod" startAt="37"/>
            </a:pPr>
            <a:r>
              <a:rPr lang="en-US" altLang="ko-KR" sz="800">
                <a:latin typeface="Tahoma" pitchFamily="34" charset="0"/>
              </a:rPr>
              <a:t>		sleep(1);</a:t>
            </a:r>
          </a:p>
          <a:p>
            <a:pPr marL="457200" indent="-457200">
              <a:spcBef>
                <a:spcPct val="20000"/>
              </a:spcBef>
              <a:buFont typeface="Wingdings" pitchFamily="2" charset="2"/>
              <a:buAutoNum type="arabicPeriod" startAt="37"/>
            </a:pPr>
            <a:r>
              <a:rPr lang="en-US" altLang="ko-KR" sz="800">
                <a:latin typeface="Tahoma" pitchFamily="34" charset="0"/>
              </a:rPr>
              <a:t>	}</a:t>
            </a:r>
          </a:p>
          <a:p>
            <a:pPr marL="457200" indent="-457200">
              <a:spcBef>
                <a:spcPct val="20000"/>
              </a:spcBef>
              <a:buFont typeface="Wingdings" pitchFamily="2" charset="2"/>
              <a:buAutoNum type="arabicPeriod" startAt="37"/>
            </a:pPr>
            <a:r>
              <a:rPr lang="en-US" altLang="ko-KR" sz="800">
                <a:latin typeface="Tahoma" pitchFamily="34" charset="0"/>
              </a:rPr>
              <a:t> </a:t>
            </a:r>
          </a:p>
          <a:p>
            <a:pPr marL="457200" indent="-457200">
              <a:spcBef>
                <a:spcPct val="20000"/>
              </a:spcBef>
              <a:buFont typeface="Wingdings" pitchFamily="2" charset="2"/>
              <a:buAutoNum type="arabicPeriod" startAt="37"/>
            </a:pPr>
            <a:r>
              <a:rPr lang="en-US" altLang="ko-KR" sz="800">
                <a:latin typeface="Tahoma" pitchFamily="34" charset="0"/>
              </a:rPr>
              <a:t>	close(ssock);</a:t>
            </a:r>
          </a:p>
          <a:p>
            <a:pPr marL="457200" indent="-457200">
              <a:spcBef>
                <a:spcPct val="20000"/>
              </a:spcBef>
              <a:buFont typeface="Wingdings" pitchFamily="2" charset="2"/>
              <a:buAutoNum type="arabicPeriod" startAt="37"/>
            </a:pPr>
            <a:r>
              <a:rPr lang="en-US" altLang="ko-KR" sz="800">
                <a:latin typeface="Tahoma" pitchFamily="34" charset="0"/>
              </a:rPr>
              <a:t> </a:t>
            </a:r>
          </a:p>
          <a:p>
            <a:pPr marL="457200" indent="-457200">
              <a:spcBef>
                <a:spcPct val="20000"/>
              </a:spcBef>
              <a:buFont typeface="Wingdings" pitchFamily="2" charset="2"/>
              <a:buAutoNum type="arabicPeriod" startAt="37"/>
            </a:pPr>
            <a:r>
              <a:rPr lang="en-US" altLang="ko-KR" sz="800">
                <a:latin typeface="Tahoma" pitchFamily="34" charset="0"/>
              </a:rPr>
              <a:t>	return 0;</a:t>
            </a:r>
          </a:p>
          <a:p>
            <a:pPr marL="457200" indent="-457200">
              <a:spcBef>
                <a:spcPct val="20000"/>
              </a:spcBef>
              <a:buFont typeface="Wingdings" pitchFamily="2" charset="2"/>
              <a:buAutoNum type="arabicPeriod" startAt="37"/>
            </a:pPr>
            <a:r>
              <a:rPr lang="en-US" altLang="ko-KR" sz="800">
                <a:latin typeface="Tahoma" pitchFamily="34" charset="0"/>
              </a:rPr>
              <a:t>}</a:t>
            </a:r>
          </a:p>
          <a:p>
            <a:pPr marL="457200" indent="-457200">
              <a:spcBef>
                <a:spcPct val="20000"/>
              </a:spcBef>
              <a:buFont typeface="Wingdings" pitchFamily="2" charset="2"/>
              <a:buAutoNum type="arabicPeriod" startAt="37"/>
            </a:pPr>
            <a:endParaRPr lang="ko-KR" altLang="en-US" sz="400">
              <a:latin typeface="Tahoma" pitchFamily="34" charset="0"/>
            </a:endParaRPr>
          </a:p>
        </p:txBody>
      </p:sp>
      <p:sp>
        <p:nvSpPr>
          <p:cNvPr id="7174" name="Text Box 5"/>
          <p:cNvSpPr txBox="1">
            <a:spLocks noChangeArrowheads="1"/>
          </p:cNvSpPr>
          <p:nvPr/>
        </p:nvSpPr>
        <p:spPr bwMode="auto">
          <a:xfrm>
            <a:off x="5004048" y="5229200"/>
            <a:ext cx="3664786" cy="1200329"/>
          </a:xfrm>
          <a:prstGeom prst="rect">
            <a:avLst/>
          </a:prstGeom>
          <a:noFill/>
          <a:ln w="12700" algn="ctr">
            <a:solidFill>
              <a:schemeClr val="tx1"/>
            </a:solidFill>
            <a:miter lim="800000"/>
            <a:headEnd/>
            <a:tailEnd/>
          </a:ln>
        </p:spPr>
        <p:txBody>
          <a:bodyPr wrap="none">
            <a:spAutoFit/>
          </a:bodyPr>
          <a:lstStyle/>
          <a:p>
            <a:pPr>
              <a:buFont typeface="Wingdings" pitchFamily="2" charset="2"/>
              <a:buChar char="n"/>
            </a:pPr>
            <a:r>
              <a:rPr lang="en-US" altLang="ko-KR" sz="1200"/>
              <a:t>27-30: </a:t>
            </a:r>
            <a:r>
              <a:rPr lang="ko-KR" altLang="en-US" sz="1200"/>
              <a:t>서버의 주소와 포트번호</a:t>
            </a:r>
          </a:p>
          <a:p>
            <a:pPr>
              <a:buFont typeface="Wingdings" pitchFamily="2" charset="2"/>
              <a:buChar char="n"/>
            </a:pPr>
            <a:r>
              <a:rPr lang="en-US" altLang="ko-KR" sz="1200"/>
              <a:t>39-40: </a:t>
            </a:r>
            <a:r>
              <a:rPr lang="ko-KR" altLang="en-US" sz="1200"/>
              <a:t>서버에 보낼 데이터 설정</a:t>
            </a:r>
          </a:p>
          <a:p>
            <a:pPr>
              <a:buFont typeface="Wingdings" pitchFamily="2" charset="2"/>
              <a:buChar char="n"/>
            </a:pPr>
            <a:r>
              <a:rPr lang="en-US" altLang="ko-KR" sz="1200"/>
              <a:t>42-45: </a:t>
            </a:r>
            <a:r>
              <a:rPr lang="ko-KR" altLang="en-US" sz="1200"/>
              <a:t>서버에 데이터 송신</a:t>
            </a:r>
          </a:p>
          <a:p>
            <a:pPr>
              <a:buFont typeface="Wingdings" pitchFamily="2" charset="2"/>
              <a:buChar char="n"/>
            </a:pPr>
            <a:r>
              <a:rPr lang="en-US" altLang="ko-KR" sz="1200"/>
              <a:t>47-51: </a:t>
            </a:r>
            <a:r>
              <a:rPr lang="ko-KR" altLang="en-US" sz="1200"/>
              <a:t>서버에서 데이터수신</a:t>
            </a:r>
          </a:p>
          <a:p>
            <a:pPr>
              <a:buFont typeface="Wingdings" pitchFamily="2" charset="2"/>
              <a:buChar char="n"/>
            </a:pPr>
            <a:r>
              <a:rPr lang="en-US" altLang="ko-KR" sz="1200"/>
              <a:t>53-55: </a:t>
            </a:r>
            <a:r>
              <a:rPr lang="ko-KR" altLang="en-US" sz="1200"/>
              <a:t>서버에서 수신한 데이터 출력 후 </a:t>
            </a:r>
            <a:r>
              <a:rPr lang="en-US" altLang="ko-KR" sz="1200"/>
              <a:t>1</a:t>
            </a:r>
            <a:r>
              <a:rPr lang="ko-KR" altLang="en-US" sz="1200"/>
              <a:t>초 쉰다</a:t>
            </a:r>
          </a:p>
          <a:p>
            <a:pPr>
              <a:buFont typeface="Wingdings" pitchFamily="2" charset="2"/>
              <a:buChar char="n"/>
            </a:pPr>
            <a:r>
              <a:rPr lang="en-US" altLang="ko-KR" sz="1200"/>
              <a:t>58-60: </a:t>
            </a:r>
            <a:r>
              <a:rPr lang="ko-KR" altLang="en-US" sz="1200"/>
              <a:t>서버 소켓 종료</a:t>
            </a:r>
            <a:r>
              <a:rPr lang="en-US" altLang="ko-KR" sz="1200"/>
              <a:t>, </a:t>
            </a:r>
            <a:r>
              <a:rPr lang="ko-KR" altLang="en-US" sz="1200"/>
              <a:t>프로그램 종료</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a:spLocks noGrp="1" noChangeArrowheads="1"/>
          </p:cNvSpPr>
          <p:nvPr>
            <p:ph type="title"/>
          </p:nvPr>
        </p:nvSpPr>
        <p:spPr/>
        <p:txBody>
          <a:bodyPr/>
          <a:lstStyle/>
          <a:p>
            <a:pPr eaLnBrk="1" hangingPunct="1"/>
            <a:r>
              <a:rPr lang="ko-KR" altLang="en-US" smtClean="0"/>
              <a:t>멀티프로세스 클라이언트 모델</a:t>
            </a:r>
          </a:p>
        </p:txBody>
      </p:sp>
      <p:sp>
        <p:nvSpPr>
          <p:cNvPr id="8196" name="Rectangle 3"/>
          <p:cNvSpPr>
            <a:spLocks noGrp="1" noChangeArrowheads="1"/>
          </p:cNvSpPr>
          <p:nvPr>
            <p:ph type="body" idx="1"/>
          </p:nvPr>
        </p:nvSpPr>
        <p:spPr/>
        <p:txBody>
          <a:bodyPr>
            <a:normAutofit/>
          </a:bodyPr>
          <a:lstStyle/>
          <a:p>
            <a:pPr eaLnBrk="1" hangingPunct="1"/>
            <a:r>
              <a:rPr lang="en-US" altLang="ko-KR" dirty="0" err="1" smtClean="0"/>
              <a:t>int</a:t>
            </a:r>
            <a:r>
              <a:rPr lang="en-US" altLang="ko-KR" dirty="0" smtClean="0"/>
              <a:t> </a:t>
            </a:r>
            <a:r>
              <a:rPr lang="en-US" altLang="ko-KR" dirty="0" err="1" smtClean="0"/>
              <a:t>sprintf</a:t>
            </a:r>
            <a:r>
              <a:rPr lang="en-US" altLang="ko-KR" dirty="0" smtClean="0"/>
              <a:t>(char *</a:t>
            </a:r>
            <a:r>
              <a:rPr lang="en-US" altLang="ko-KR" dirty="0" err="1" smtClean="0"/>
              <a:t>str</a:t>
            </a:r>
            <a:r>
              <a:rPr lang="en-US" altLang="ko-KR" dirty="0" smtClean="0"/>
              <a:t>, </a:t>
            </a:r>
            <a:r>
              <a:rPr lang="en-US" altLang="ko-KR" dirty="0" err="1" smtClean="0"/>
              <a:t>const</a:t>
            </a:r>
            <a:r>
              <a:rPr lang="en-US" altLang="ko-KR" dirty="0" smtClean="0"/>
              <a:t> char *format, …)</a:t>
            </a:r>
          </a:p>
          <a:p>
            <a:pPr lvl="1"/>
            <a:r>
              <a:rPr lang="ko-KR" altLang="en-US" dirty="0"/>
              <a:t> </a:t>
            </a:r>
            <a:r>
              <a:rPr lang="en-US" altLang="ko-KR" dirty="0" err="1" smtClean="0"/>
              <a:t>printf</a:t>
            </a:r>
            <a:r>
              <a:rPr lang="ko-KR" altLang="en-US" dirty="0"/>
              <a:t>가</a:t>
            </a:r>
            <a:r>
              <a:rPr lang="ko-KR" altLang="en-US" dirty="0" smtClean="0"/>
              <a:t> </a:t>
            </a:r>
            <a:r>
              <a:rPr lang="ko-KR" altLang="en-US" dirty="0"/>
              <a:t>화면에 </a:t>
            </a:r>
            <a:r>
              <a:rPr lang="ko-KR" altLang="en-US" dirty="0" smtClean="0"/>
              <a:t>출력하는 함수라면</a:t>
            </a:r>
            <a:r>
              <a:rPr lang="en-US" altLang="ko-KR" dirty="0" smtClean="0"/>
              <a:t>, </a:t>
            </a:r>
            <a:r>
              <a:rPr lang="en-US" altLang="ko-KR" dirty="0" err="1" smtClean="0"/>
              <a:t>sprintf</a:t>
            </a:r>
            <a:r>
              <a:rPr lang="ko-KR" altLang="en-US" dirty="0" smtClean="0"/>
              <a:t>는 인자로 </a:t>
            </a:r>
            <a:r>
              <a:rPr lang="ko-KR" altLang="en-US" dirty="0"/>
              <a:t>지정한 문자열에 쓴다는 것이다</a:t>
            </a:r>
            <a:r>
              <a:rPr lang="en-US" altLang="ko-KR" dirty="0"/>
              <a:t>. </a:t>
            </a:r>
            <a:r>
              <a:rPr lang="ko-KR" altLang="en-US" dirty="0"/>
              <a:t>이 때</a:t>
            </a:r>
            <a:r>
              <a:rPr lang="en-US" altLang="ko-KR" dirty="0"/>
              <a:t>, </a:t>
            </a:r>
            <a:r>
              <a:rPr lang="ko-KR" altLang="en-US" dirty="0"/>
              <a:t>인자로 지정한 배열의 크기는 배열에 쓰여질 문자열의 크기 보다 </a:t>
            </a:r>
            <a:r>
              <a:rPr lang="en-US" altLang="ko-KR" dirty="0" smtClean="0"/>
              <a:t>1</a:t>
            </a:r>
            <a:r>
              <a:rPr lang="ko-KR" altLang="en-US" dirty="0" smtClean="0"/>
              <a:t>바이트 이상 커야만 </a:t>
            </a:r>
            <a:r>
              <a:rPr lang="ko-KR" altLang="en-US" dirty="0"/>
              <a:t>한다</a:t>
            </a:r>
            <a:r>
              <a:rPr lang="en-US" altLang="ko-KR" dirty="0"/>
              <a:t>. </a:t>
            </a:r>
            <a:r>
              <a:rPr lang="en-US" altLang="ko-KR" dirty="0" err="1" smtClean="0"/>
              <a:t>sprintf</a:t>
            </a:r>
            <a:r>
              <a:rPr lang="en-US" altLang="ko-KR" dirty="0" smtClean="0"/>
              <a:t> </a:t>
            </a:r>
            <a:r>
              <a:rPr lang="ko-KR" altLang="en-US" dirty="0"/>
              <a:t>함수는 자동적으로 </a:t>
            </a:r>
            <a:r>
              <a:rPr lang="en-US" altLang="ko-KR" dirty="0" smtClean="0"/>
              <a:t>string </a:t>
            </a:r>
            <a:r>
              <a:rPr lang="ko-KR" altLang="en-US" dirty="0"/>
              <a:t>맨 마지막에 </a:t>
            </a:r>
            <a:r>
              <a:rPr lang="en-US" altLang="ko-KR" dirty="0"/>
              <a:t>NULL  </a:t>
            </a:r>
            <a:r>
              <a:rPr lang="ko-KR" altLang="en-US" dirty="0"/>
              <a:t>문자를 붙이기 때문에 항상 한 칸의 여유가 있어야 한다</a:t>
            </a:r>
            <a:r>
              <a:rPr lang="en-US" altLang="ko-KR" dirty="0"/>
              <a:t>.</a:t>
            </a:r>
            <a:endParaRPr lang="en-US" altLang="ko-KR" dirty="0" smtClean="0"/>
          </a:p>
          <a:p>
            <a:pPr lvl="1"/>
            <a:r>
              <a:rPr lang="ko-KR" altLang="en-US" dirty="0" smtClean="0"/>
              <a:t>문자열의 길이 </a:t>
            </a:r>
            <a:r>
              <a:rPr lang="en-US" altLang="ko-KR" dirty="0" err="1" smtClean="0"/>
              <a:t>sprintf</a:t>
            </a:r>
            <a:r>
              <a:rPr lang="en-US" altLang="ko-KR" dirty="0" smtClean="0"/>
              <a:t> (</a:t>
            </a:r>
            <a:r>
              <a:rPr lang="ko-KR" altLang="en-US" dirty="0" smtClean="0"/>
              <a:t>버퍼</a:t>
            </a:r>
            <a:r>
              <a:rPr lang="en-US" altLang="ko-KR" dirty="0" smtClean="0"/>
              <a:t>, </a:t>
            </a:r>
            <a:r>
              <a:rPr lang="ko-KR" altLang="en-US" dirty="0" smtClean="0"/>
              <a:t>문자 내용</a:t>
            </a:r>
            <a:r>
              <a:rPr lang="en-US" altLang="ko-KR" dirty="0" smtClean="0"/>
              <a:t>, </a:t>
            </a:r>
            <a:r>
              <a:rPr lang="ko-KR" altLang="en-US" dirty="0" smtClean="0"/>
              <a:t>기타</a:t>
            </a:r>
            <a:r>
              <a:rPr lang="en-US" altLang="ko-KR" dirty="0" smtClean="0"/>
              <a:t>)</a:t>
            </a:r>
          </a:p>
          <a:p>
            <a:pPr lvl="1"/>
            <a:r>
              <a:rPr lang="ko-KR" altLang="en-US" dirty="0" smtClean="0"/>
              <a:t>기타 </a:t>
            </a:r>
            <a:r>
              <a:rPr lang="en-US" altLang="ko-KR" dirty="0" smtClean="0"/>
              <a:t>(…) – </a:t>
            </a:r>
            <a:r>
              <a:rPr lang="ko-KR" altLang="en-US" dirty="0" smtClean="0"/>
              <a:t>가변 </a:t>
            </a:r>
            <a:r>
              <a:rPr lang="ko-KR" altLang="en-US" dirty="0" err="1" smtClean="0"/>
              <a:t>파라미터</a:t>
            </a:r>
            <a:r>
              <a:rPr lang="en-US" altLang="ko-KR" dirty="0" smtClean="0"/>
              <a:t>, </a:t>
            </a:r>
            <a:r>
              <a:rPr lang="ko-KR" altLang="en-US" dirty="0"/>
              <a:t> </a:t>
            </a:r>
            <a:r>
              <a:rPr lang="en-US" altLang="ko-KR" dirty="0"/>
              <a:t>"..." </a:t>
            </a:r>
            <a:r>
              <a:rPr lang="ko-KR" altLang="en-US" dirty="0"/>
              <a:t>에 해당하는 </a:t>
            </a:r>
            <a:r>
              <a:rPr lang="en-US" altLang="ko-KR" dirty="0"/>
              <a:t>3</a:t>
            </a:r>
            <a:r>
              <a:rPr lang="ko-KR" altLang="en-US" dirty="0"/>
              <a:t>번째 </a:t>
            </a:r>
            <a:r>
              <a:rPr lang="ko-KR" altLang="en-US" dirty="0" err="1"/>
              <a:t>파라미터</a:t>
            </a:r>
            <a:r>
              <a:rPr lang="ko-KR" altLang="en-US" dirty="0"/>
              <a:t> 부분에 </a:t>
            </a:r>
            <a:r>
              <a:rPr lang="ko-KR" altLang="en-US" dirty="0" err="1"/>
              <a:t>파라미터가</a:t>
            </a:r>
            <a:r>
              <a:rPr lang="ko-KR" altLang="en-US" dirty="0"/>
              <a:t> 아예 없어도 되고 또는 </a:t>
            </a:r>
            <a:r>
              <a:rPr lang="ko-KR" altLang="en-US" dirty="0" err="1" smtClean="0"/>
              <a:t>파라미터</a:t>
            </a:r>
            <a:r>
              <a:rPr lang="ko-KR" altLang="en-US" dirty="0"/>
              <a:t> </a:t>
            </a:r>
            <a:r>
              <a:rPr lang="ko-KR" altLang="en-US" dirty="0" smtClean="0"/>
              <a:t>여러 개와 혼용도 가능</a:t>
            </a:r>
            <a:endParaRPr lang="en-US" altLang="ko-KR" dirty="0" smtClean="0"/>
          </a:p>
          <a:p>
            <a:pPr lvl="1"/>
            <a:r>
              <a:rPr lang="ko-KR" altLang="en-US" dirty="0" smtClean="0"/>
              <a:t>성공하면 문자 열의 길이 리턴</a:t>
            </a:r>
          </a:p>
          <a:p>
            <a:pPr lvl="1"/>
            <a:r>
              <a:rPr lang="ko-KR" altLang="en-US" dirty="0" smtClean="0"/>
              <a:t>실패면 </a:t>
            </a:r>
            <a:r>
              <a:rPr lang="en-US" altLang="ko-KR" dirty="0" smtClean="0"/>
              <a:t>-1 </a:t>
            </a:r>
            <a:r>
              <a:rPr lang="ko-KR" altLang="en-US" dirty="0" smtClean="0"/>
              <a:t>또는 잘린 문자열의 길이 리턴</a:t>
            </a:r>
          </a:p>
          <a:p>
            <a:pPr eaLnBrk="1" hangingPunct="1"/>
            <a:r>
              <a:rPr lang="en-US" altLang="ko-KR" dirty="0" smtClean="0"/>
              <a:t>unsigned </a:t>
            </a:r>
            <a:r>
              <a:rPr lang="en-US" altLang="ko-KR" dirty="0" err="1" smtClean="0"/>
              <a:t>int</a:t>
            </a:r>
            <a:r>
              <a:rPr lang="en-US" altLang="ko-KR" dirty="0" smtClean="0"/>
              <a:t> sleep(unsigned </a:t>
            </a:r>
            <a:r>
              <a:rPr lang="en-US" altLang="ko-KR" dirty="0" err="1" smtClean="0"/>
              <a:t>int</a:t>
            </a:r>
            <a:r>
              <a:rPr lang="en-US" altLang="ko-KR" dirty="0" smtClean="0"/>
              <a:t> seconds)</a:t>
            </a:r>
          </a:p>
          <a:p>
            <a:pPr lvl="1" eaLnBrk="1" hangingPunct="1"/>
            <a:r>
              <a:rPr lang="ko-KR" altLang="en-US" dirty="0" smtClean="0"/>
              <a:t>결과 값 </a:t>
            </a:r>
            <a:r>
              <a:rPr lang="en-US" altLang="ko-KR" dirty="0" smtClean="0"/>
              <a:t>sleep (</a:t>
            </a:r>
            <a:r>
              <a:rPr lang="ko-KR" altLang="en-US" dirty="0" smtClean="0"/>
              <a:t>초 시간</a:t>
            </a:r>
            <a:r>
              <a:rPr lang="en-US" altLang="ko-KR" dirty="0" smtClean="0"/>
              <a:t>)</a:t>
            </a:r>
          </a:p>
          <a:p>
            <a:pPr lvl="1" eaLnBrk="1" hangingPunct="1"/>
            <a:r>
              <a:rPr lang="ko-KR" altLang="en-US" dirty="0" smtClean="0"/>
              <a:t>요구한 시간 경과하면 </a:t>
            </a:r>
            <a:r>
              <a:rPr lang="en-US" altLang="ko-KR" dirty="0" smtClean="0"/>
              <a:t>0 </a:t>
            </a:r>
            <a:r>
              <a:rPr lang="ko-KR" altLang="en-US" dirty="0" smtClean="0"/>
              <a:t>리턴 또는 남은 시간 리턴</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US" altLang="ko-KR" dirty="0" smtClean="0"/>
              <a:t>Lab#16 </a:t>
            </a:r>
            <a:r>
              <a:rPr lang="ko-KR" altLang="en-US" dirty="0" smtClean="0"/>
              <a:t>멀티프로세스 </a:t>
            </a:r>
            <a:r>
              <a:rPr lang="en-US" altLang="ko-KR" dirty="0" smtClean="0"/>
              <a:t>TCP </a:t>
            </a:r>
            <a:r>
              <a:rPr lang="ko-KR" altLang="en-US" dirty="0" smtClean="0"/>
              <a:t>프로그램</a:t>
            </a:r>
            <a:endParaRPr lang="ko-KR" altLang="en-US" dirty="0"/>
          </a:p>
        </p:txBody>
      </p:sp>
      <p:sp>
        <p:nvSpPr>
          <p:cNvPr id="3" name="내용 개체 틀 2"/>
          <p:cNvSpPr>
            <a:spLocks noGrp="1"/>
          </p:cNvSpPr>
          <p:nvPr>
            <p:ph idx="1"/>
          </p:nvPr>
        </p:nvSpPr>
        <p:spPr/>
        <p:txBody>
          <a:bodyPr/>
          <a:lstStyle/>
          <a:p>
            <a:r>
              <a:rPr lang="ko-KR" altLang="en-US" dirty="0" smtClean="0"/>
              <a:t>강의노트에 있는 멀티프로세스</a:t>
            </a:r>
            <a:r>
              <a:rPr lang="en-US" altLang="ko-KR" dirty="0" smtClean="0"/>
              <a:t> </a:t>
            </a:r>
            <a:r>
              <a:rPr lang="ko-KR" altLang="en-US" dirty="0" smtClean="0"/>
              <a:t>서버 클라이언트 프로그램을 </a:t>
            </a:r>
            <a:r>
              <a:rPr lang="ko-KR" altLang="en-US" dirty="0" err="1" smtClean="0"/>
              <a:t>따라하고</a:t>
            </a:r>
            <a:r>
              <a:rPr lang="ko-KR" altLang="en-US" dirty="0" smtClean="0"/>
              <a:t> 이해한 이후에 </a:t>
            </a:r>
            <a:r>
              <a:rPr lang="en-US" altLang="ko-KR" dirty="0" err="1" smtClean="0"/>
              <a:t>turnin</a:t>
            </a:r>
            <a:r>
              <a:rPr lang="ko-KR" altLang="en-US" dirty="0" smtClean="0"/>
              <a:t> 하세요</a:t>
            </a:r>
            <a:r>
              <a:rPr lang="en-US" altLang="ko-KR" dirty="0" smtClean="0"/>
              <a:t>.</a:t>
            </a:r>
          </a:p>
          <a:p>
            <a:r>
              <a:rPr lang="en-US" altLang="ko-KR" dirty="0" err="1" smtClean="0"/>
              <a:t>turnin</a:t>
            </a:r>
            <a:r>
              <a:rPr lang="en-US" altLang="ko-KR" dirty="0" smtClean="0"/>
              <a:t> lab16 </a:t>
            </a:r>
            <a:r>
              <a:rPr lang="en-US" altLang="ko-KR" dirty="0" err="1" smtClean="0"/>
              <a:t>tcpmulti_server.c</a:t>
            </a:r>
            <a:r>
              <a:rPr lang="en-US" altLang="ko-KR" dirty="0" smtClean="0"/>
              <a:t> </a:t>
            </a:r>
            <a:r>
              <a:rPr lang="en-US" altLang="ko-KR" dirty="0" err="1" smtClean="0"/>
              <a:t>tcpmulti_client.c</a:t>
            </a:r>
            <a:endParaRPr lang="en-US" altLang="ko-KR" dirty="0" smtClean="0"/>
          </a:p>
          <a:p>
            <a:endParaRPr lang="en-US" altLang="ko-KR" dirty="0" smtClean="0"/>
          </a:p>
          <a:p>
            <a:endParaRPr lang="ko-KR" alt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p:nvPr>
        </p:nvSpPr>
        <p:spPr/>
        <p:txBody>
          <a:bodyPr>
            <a:normAutofit fontScale="90000"/>
          </a:bodyPr>
          <a:lstStyle/>
          <a:p>
            <a:pPr eaLnBrk="1" hangingPunct="1"/>
            <a:r>
              <a:rPr lang="en-US" altLang="ko-KR" dirty="0" smtClean="0"/>
              <a:t>Project</a:t>
            </a:r>
            <a:br>
              <a:rPr lang="en-US" altLang="ko-KR" dirty="0" smtClean="0"/>
            </a:br>
            <a:r>
              <a:rPr lang="en-US" altLang="ko-KR" dirty="0" smtClean="0"/>
              <a:t>TCP server/client </a:t>
            </a:r>
            <a:r>
              <a:rPr lang="ko-KR" altLang="en-US" dirty="0" smtClean="0"/>
              <a:t>프로그램</a:t>
            </a:r>
            <a:r>
              <a:rPr lang="en-US" altLang="ko-KR" dirty="0" smtClean="0"/>
              <a:t> </a:t>
            </a:r>
          </a:p>
        </p:txBody>
      </p:sp>
      <p:sp>
        <p:nvSpPr>
          <p:cNvPr id="19460" name="Rectangle 3"/>
          <p:cNvSpPr>
            <a:spLocks noGrp="1" noChangeArrowheads="1"/>
          </p:cNvSpPr>
          <p:nvPr>
            <p:ph type="body" idx="1"/>
          </p:nvPr>
        </p:nvSpPr>
        <p:spPr/>
        <p:txBody>
          <a:bodyPr>
            <a:normAutofit fontScale="92500" lnSpcReduction="10000"/>
          </a:bodyPr>
          <a:lstStyle/>
          <a:p>
            <a:pPr eaLnBrk="1" hangingPunct="1"/>
            <a:r>
              <a:rPr lang="en-US" altLang="ko-KR" dirty="0" smtClean="0"/>
              <a:t>TCP </a:t>
            </a:r>
            <a:r>
              <a:rPr lang="ko-KR" altLang="en-US" dirty="0" smtClean="0"/>
              <a:t>서버와 클라이언트간에 계산기 프로그램을 작성한다</a:t>
            </a:r>
            <a:r>
              <a:rPr lang="en-US" altLang="ko-KR" dirty="0" smtClean="0"/>
              <a:t>.</a:t>
            </a:r>
          </a:p>
          <a:p>
            <a:pPr eaLnBrk="1" hangingPunct="1"/>
            <a:r>
              <a:rPr lang="ko-KR" altLang="en-US" dirty="0" smtClean="0"/>
              <a:t>서버는 사칙연산을 해서 계산 결과를 돌려준다</a:t>
            </a:r>
            <a:r>
              <a:rPr lang="en-US" altLang="ko-KR" dirty="0" smtClean="0"/>
              <a:t>.</a:t>
            </a:r>
          </a:p>
          <a:p>
            <a:pPr eaLnBrk="1" hangingPunct="1"/>
            <a:r>
              <a:rPr lang="ko-KR" altLang="en-US" dirty="0" smtClean="0"/>
              <a:t>사칙연산은 </a:t>
            </a:r>
            <a:r>
              <a:rPr lang="en-US" altLang="ko-KR" dirty="0" smtClean="0"/>
              <a:t>+, -, *, / </a:t>
            </a:r>
            <a:r>
              <a:rPr lang="ko-KR" altLang="en-US" dirty="0" smtClean="0"/>
              <a:t>이다</a:t>
            </a:r>
            <a:r>
              <a:rPr lang="en-US" altLang="ko-KR" dirty="0" smtClean="0"/>
              <a:t>.</a:t>
            </a:r>
          </a:p>
          <a:p>
            <a:pPr eaLnBrk="1" hangingPunct="1"/>
            <a:r>
              <a:rPr lang="ko-KR" altLang="en-US" dirty="0" smtClean="0"/>
              <a:t>서버는 다수의 클라이언트가 접속을 시도해도 처리할 수 있는 능력을 갖추어야 한다</a:t>
            </a:r>
            <a:r>
              <a:rPr lang="en-US" altLang="ko-KR" dirty="0" smtClean="0"/>
              <a:t>. </a:t>
            </a:r>
            <a:r>
              <a:rPr lang="ko-KR" altLang="en-US" dirty="0" smtClean="0"/>
              <a:t>즉 개별 클라이언트를 별도의 </a:t>
            </a:r>
            <a:r>
              <a:rPr lang="en-US" altLang="ko-KR" dirty="0" smtClean="0"/>
              <a:t>child</a:t>
            </a:r>
            <a:r>
              <a:rPr lang="ko-KR" altLang="en-US" dirty="0" smtClean="0"/>
              <a:t> </a:t>
            </a:r>
            <a:r>
              <a:rPr lang="en-US" altLang="ko-KR" dirty="0" smtClean="0"/>
              <a:t>process</a:t>
            </a:r>
            <a:r>
              <a:rPr lang="ko-KR" altLang="en-US" dirty="0" smtClean="0"/>
              <a:t>가</a:t>
            </a:r>
            <a:r>
              <a:rPr lang="en-US" altLang="ko-KR" dirty="0" smtClean="0"/>
              <a:t> </a:t>
            </a:r>
            <a:r>
              <a:rPr lang="ko-KR" altLang="en-US" dirty="0" smtClean="0"/>
              <a:t>담당하도록 프로그램을 작성해야 한다</a:t>
            </a:r>
            <a:r>
              <a:rPr lang="en-US" altLang="ko-KR" dirty="0" smtClean="0"/>
              <a:t>. </a:t>
            </a:r>
          </a:p>
          <a:p>
            <a:pPr eaLnBrk="1" hangingPunct="1"/>
            <a:r>
              <a:rPr lang="ko-KR" altLang="en-US" dirty="0" smtClean="0"/>
              <a:t>클라이언트는 계산을 원하는 연산 </a:t>
            </a:r>
            <a:r>
              <a:rPr lang="ko-KR" altLang="en-US" dirty="0" err="1" smtClean="0"/>
              <a:t>오퍼레이타와</a:t>
            </a:r>
            <a:r>
              <a:rPr lang="ko-KR" altLang="en-US" dirty="0" smtClean="0"/>
              <a:t> 해당되는 </a:t>
            </a:r>
            <a:r>
              <a:rPr lang="en-US" altLang="ko-KR" dirty="0" smtClean="0"/>
              <a:t>2</a:t>
            </a:r>
            <a:r>
              <a:rPr lang="ko-KR" altLang="en-US" dirty="0" smtClean="0"/>
              <a:t>가지 숫자를 넘겨주면 그에 따라 서버는 계산을 하고 결과를 알려준다</a:t>
            </a:r>
            <a:r>
              <a:rPr lang="en-US" altLang="ko-KR" dirty="0" smtClean="0"/>
              <a:t>. (</a:t>
            </a:r>
            <a:r>
              <a:rPr lang="ko-KR" altLang="en-US" dirty="0" smtClean="0"/>
              <a:t>클라이언트와 서버간에 연산의 요청순서는 임의로 정할 수 있고 그 내용을 코멘트로 프로그램 내에 삽입한다</a:t>
            </a:r>
            <a:r>
              <a:rPr lang="en-US" altLang="ko-KR" dirty="0" smtClean="0"/>
              <a:t>.) </a:t>
            </a:r>
          </a:p>
          <a:p>
            <a:pPr eaLnBrk="1" hangingPunct="1"/>
            <a:r>
              <a:rPr lang="ko-KR" altLang="en-US" dirty="0" smtClean="0"/>
              <a:t>더 이상 연산을 원하지 않을 때는 클라이언트는 </a:t>
            </a:r>
            <a:r>
              <a:rPr lang="en-US" altLang="ko-KR" dirty="0" smtClean="0"/>
              <a:t>“exit” </a:t>
            </a:r>
            <a:r>
              <a:rPr lang="ko-KR" altLang="en-US" dirty="0" smtClean="0"/>
              <a:t>메시지를 보내면 된다</a:t>
            </a:r>
            <a:r>
              <a:rPr lang="en-US" altLang="ko-KR" dirty="0" smtClean="0"/>
              <a:t>. </a:t>
            </a:r>
          </a:p>
          <a:p>
            <a:pPr eaLnBrk="1" hangingPunct="1"/>
            <a:r>
              <a:rPr lang="ko-KR" altLang="en-US" dirty="0" smtClean="0"/>
              <a:t>서버는 </a:t>
            </a:r>
            <a:r>
              <a:rPr lang="en-US" altLang="ko-KR" dirty="0" smtClean="0"/>
              <a:t>child</a:t>
            </a:r>
            <a:r>
              <a:rPr lang="ko-KR" altLang="en-US" dirty="0" smtClean="0"/>
              <a:t> </a:t>
            </a:r>
            <a:r>
              <a:rPr lang="en-US" altLang="ko-KR" dirty="0" smtClean="0"/>
              <a:t>process</a:t>
            </a:r>
            <a:r>
              <a:rPr lang="ko-KR" altLang="en-US" dirty="0" smtClean="0"/>
              <a:t>가</a:t>
            </a:r>
            <a:r>
              <a:rPr lang="en-US" altLang="ko-KR" dirty="0" smtClean="0"/>
              <a:t> </a:t>
            </a:r>
            <a:r>
              <a:rPr lang="ko-KR" altLang="en-US" dirty="0" err="1" smtClean="0"/>
              <a:t>좀비가</a:t>
            </a:r>
            <a:r>
              <a:rPr lang="ko-KR" altLang="en-US" dirty="0" smtClean="0"/>
              <a:t> 되지 않도록 필요한 조치를 취해야 한다</a:t>
            </a:r>
            <a:r>
              <a:rPr lang="en-US" altLang="ko-KR" dirty="0" smtClean="0"/>
              <a:t>. </a:t>
            </a:r>
            <a:r>
              <a:rPr lang="ko-KR" altLang="en-US" dirty="0" smtClean="0"/>
              <a:t> </a:t>
            </a:r>
            <a:endParaRPr lang="en-US" altLang="ko-KR" dirty="0" smtClean="0"/>
          </a:p>
          <a:p>
            <a:pPr eaLnBrk="1" hangingPunct="1"/>
            <a:endParaRPr lang="en-US" altLang="ko-KR" dirty="0" smtClean="0"/>
          </a:p>
          <a:p>
            <a:pPr eaLnBrk="1" hangingPunct="1"/>
            <a:r>
              <a:rPr lang="en-US" altLang="ko-KR" dirty="0" err="1" smtClean="0"/>
              <a:t>turnin</a:t>
            </a:r>
            <a:r>
              <a:rPr lang="en-US" altLang="ko-KR" dirty="0" smtClean="0"/>
              <a:t> </a:t>
            </a:r>
            <a:r>
              <a:rPr lang="en-US" altLang="ko-KR" dirty="0" err="1" smtClean="0"/>
              <a:t>tcp_project</a:t>
            </a:r>
            <a:r>
              <a:rPr lang="en-US" altLang="ko-KR" dirty="0" smtClean="0"/>
              <a:t> </a:t>
            </a:r>
            <a:r>
              <a:rPr lang="en-US" altLang="ko-KR" dirty="0" err="1" smtClean="0"/>
              <a:t>tcpserver.c</a:t>
            </a:r>
            <a:r>
              <a:rPr lang="en-US" altLang="ko-KR" dirty="0" smtClean="0"/>
              <a:t> </a:t>
            </a:r>
            <a:r>
              <a:rPr lang="en-US" altLang="ko-KR" dirty="0" err="1" smtClean="0"/>
              <a:t>tcpclient.c</a:t>
            </a:r>
            <a:endParaRPr lang="en-US" altLang="ko-KR" dirty="0" smtClean="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p:nvPr>
        </p:nvSpPr>
        <p:spPr/>
        <p:txBody>
          <a:bodyPr/>
          <a:lstStyle/>
          <a:p>
            <a:pPr eaLnBrk="1" hangingPunct="1"/>
            <a:r>
              <a:rPr lang="ko-KR" altLang="en-US" dirty="0" smtClean="0"/>
              <a:t>시그널이용 서버 프로그램</a:t>
            </a:r>
          </a:p>
        </p:txBody>
      </p:sp>
      <p:sp>
        <p:nvSpPr>
          <p:cNvPr id="10244" name="Rectangle 3"/>
          <p:cNvSpPr>
            <a:spLocks noGrp="1" noChangeArrowheads="1"/>
          </p:cNvSpPr>
          <p:nvPr>
            <p:ph type="body" idx="1"/>
          </p:nvPr>
        </p:nvSpPr>
        <p:spPr>
          <a:xfrm>
            <a:off x="459828" y="1352050"/>
            <a:ext cx="8283466" cy="4669238"/>
          </a:xfrm>
        </p:spPr>
        <p:txBody>
          <a:bodyPr>
            <a:normAutofit fontScale="92500" lnSpcReduction="20000"/>
          </a:bodyPr>
          <a:lstStyle/>
          <a:p>
            <a:r>
              <a:rPr lang="ko-KR" altLang="en-US" dirty="0" err="1"/>
              <a:t>좀비</a:t>
            </a:r>
            <a:r>
              <a:rPr lang="ko-KR" altLang="en-US" dirty="0"/>
              <a:t> 프로세스 처리</a:t>
            </a:r>
          </a:p>
          <a:p>
            <a:pPr lvl="1"/>
            <a:r>
              <a:rPr lang="ko-KR" altLang="en-US" dirty="0"/>
              <a:t>자식 프로세스는 </a:t>
            </a:r>
            <a:r>
              <a:rPr lang="en-US" altLang="ko-KR" dirty="0"/>
              <a:t>“SIGCHILD” </a:t>
            </a:r>
            <a:r>
              <a:rPr lang="ko-KR" altLang="en-US" dirty="0"/>
              <a:t>시그널을 부모 프로세스에 전달</a:t>
            </a:r>
          </a:p>
          <a:p>
            <a:pPr lvl="1"/>
            <a:r>
              <a:rPr lang="ko-KR" altLang="en-US" dirty="0"/>
              <a:t>부모 프로세스는 </a:t>
            </a:r>
            <a:r>
              <a:rPr lang="en-US" altLang="ko-KR" dirty="0"/>
              <a:t>“wait” </a:t>
            </a:r>
            <a:r>
              <a:rPr lang="ko-KR" altLang="en-US" dirty="0"/>
              <a:t>함수로 자식 프로세스의 자원 정리</a:t>
            </a:r>
          </a:p>
          <a:p>
            <a:pPr eaLnBrk="1" hangingPunct="1"/>
            <a:endParaRPr lang="en-US" altLang="ko-KR" dirty="0" smtClean="0"/>
          </a:p>
          <a:p>
            <a:pPr eaLnBrk="1" hangingPunct="1"/>
            <a:r>
              <a:rPr lang="en-US" altLang="ko-KR" dirty="0" smtClean="0"/>
              <a:t>#include</a:t>
            </a:r>
            <a:r>
              <a:rPr lang="ko-KR" altLang="en-US" dirty="0" smtClean="0"/>
              <a:t> </a:t>
            </a:r>
            <a:r>
              <a:rPr lang="en-US" altLang="ko-KR" dirty="0" smtClean="0"/>
              <a:t>&lt;</a:t>
            </a:r>
            <a:r>
              <a:rPr lang="en-US" altLang="ko-KR" dirty="0" err="1" smtClean="0"/>
              <a:t>signal.h</a:t>
            </a:r>
            <a:r>
              <a:rPr lang="en-US" altLang="ko-KR" dirty="0" smtClean="0"/>
              <a:t>&gt;</a:t>
            </a:r>
            <a:endParaRPr lang="en-US" altLang="ko-KR" dirty="0"/>
          </a:p>
          <a:p>
            <a:pPr eaLnBrk="1" hangingPunct="1"/>
            <a:r>
              <a:rPr lang="en-US" altLang="ko-KR" dirty="0" smtClean="0"/>
              <a:t>Void (*signal) (</a:t>
            </a:r>
            <a:r>
              <a:rPr lang="en-US" altLang="ko-KR" dirty="0" err="1" smtClean="0"/>
              <a:t>int</a:t>
            </a:r>
            <a:r>
              <a:rPr lang="en-US" altLang="ko-KR" dirty="0" smtClean="0"/>
              <a:t> </a:t>
            </a:r>
            <a:r>
              <a:rPr lang="en-US" altLang="ko-KR" dirty="0" err="1" smtClean="0"/>
              <a:t>signum</a:t>
            </a:r>
            <a:r>
              <a:rPr lang="en-US" altLang="ko-KR" dirty="0" smtClean="0"/>
              <a:t>, void (*handler) (</a:t>
            </a:r>
            <a:r>
              <a:rPr lang="en-US" altLang="ko-KR" dirty="0" err="1" smtClean="0"/>
              <a:t>int</a:t>
            </a:r>
            <a:r>
              <a:rPr lang="en-US" altLang="ko-KR" dirty="0" smtClean="0"/>
              <a:t>)) (</a:t>
            </a:r>
            <a:r>
              <a:rPr lang="en-US" altLang="ko-KR" dirty="0" err="1" smtClean="0"/>
              <a:t>int</a:t>
            </a:r>
            <a:r>
              <a:rPr lang="en-US" altLang="ko-KR" dirty="0" smtClean="0"/>
              <a:t>);</a:t>
            </a:r>
          </a:p>
          <a:p>
            <a:pPr lvl="1" eaLnBrk="1" hangingPunct="1"/>
            <a:r>
              <a:rPr lang="ko-KR" altLang="en-US" dirty="0" err="1" smtClean="0"/>
              <a:t>시그널핸들러</a:t>
            </a:r>
            <a:r>
              <a:rPr lang="ko-KR" altLang="en-US" dirty="0" smtClean="0"/>
              <a:t> 포인터 </a:t>
            </a:r>
            <a:r>
              <a:rPr lang="en-US" altLang="ko-KR" dirty="0" smtClean="0"/>
              <a:t>signal (</a:t>
            </a:r>
            <a:r>
              <a:rPr lang="ko-KR" altLang="en-US" dirty="0" smtClean="0"/>
              <a:t>시그널번호</a:t>
            </a:r>
            <a:r>
              <a:rPr lang="en-US" altLang="ko-KR" dirty="0" smtClean="0"/>
              <a:t>, </a:t>
            </a:r>
            <a:r>
              <a:rPr lang="ko-KR" altLang="en-US" dirty="0" err="1" smtClean="0"/>
              <a:t>시그널핸들러</a:t>
            </a:r>
            <a:r>
              <a:rPr lang="en-US" altLang="ko-KR" dirty="0" smtClean="0"/>
              <a:t>)</a:t>
            </a:r>
          </a:p>
          <a:p>
            <a:pPr lvl="1" eaLnBrk="1" hangingPunct="1"/>
            <a:r>
              <a:rPr lang="ko-KR" altLang="en-US" dirty="0" smtClean="0"/>
              <a:t>해당 시그널 번호에 대한 </a:t>
            </a:r>
            <a:r>
              <a:rPr lang="ko-KR" altLang="en-US" dirty="0" err="1" smtClean="0"/>
              <a:t>시그널핸들러</a:t>
            </a:r>
            <a:r>
              <a:rPr lang="ko-KR" altLang="en-US" dirty="0" smtClean="0"/>
              <a:t> 설치</a:t>
            </a:r>
            <a:endParaRPr lang="en-US" altLang="ko-KR" dirty="0" smtClean="0"/>
          </a:p>
          <a:p>
            <a:pPr lvl="1" eaLnBrk="1" hangingPunct="1"/>
            <a:endParaRPr lang="en-US" altLang="ko-KR" dirty="0"/>
          </a:p>
          <a:p>
            <a:r>
              <a:rPr lang="en-US" altLang="ko-KR" dirty="0" smtClean="0"/>
              <a:t>ISO C</a:t>
            </a:r>
            <a:r>
              <a:rPr lang="ko-KR" altLang="en-US" dirty="0" smtClean="0"/>
              <a:t>에서 정의한 </a:t>
            </a:r>
            <a:r>
              <a:rPr lang="en-US" altLang="ko-KR" dirty="0" smtClean="0"/>
              <a:t>signal</a:t>
            </a:r>
            <a:r>
              <a:rPr lang="ko-KR" altLang="en-US" dirty="0" smtClean="0"/>
              <a:t> 함수인데</a:t>
            </a:r>
            <a:r>
              <a:rPr lang="en-US" altLang="ko-KR" dirty="0" smtClean="0"/>
              <a:t>, </a:t>
            </a:r>
          </a:p>
          <a:p>
            <a:pPr lvl="1"/>
            <a:r>
              <a:rPr lang="en-US" altLang="ko-KR" dirty="0"/>
              <a:t>signal </a:t>
            </a:r>
            <a:r>
              <a:rPr lang="ko-KR" altLang="en-US" dirty="0"/>
              <a:t>함수는 간단하게 사용할 수 있기는 하지만 시그널을 객체로 보지 않고</a:t>
            </a:r>
            <a:r>
              <a:rPr lang="en-US" altLang="ko-KR" dirty="0"/>
              <a:t>, </a:t>
            </a:r>
            <a:r>
              <a:rPr lang="ko-KR" altLang="en-US" dirty="0"/>
              <a:t>단일 대상으로 본다는 문제점을 가진다</a:t>
            </a:r>
            <a:r>
              <a:rPr lang="en-US" altLang="ko-KR" dirty="0" smtClean="0"/>
              <a:t>.</a:t>
            </a:r>
          </a:p>
          <a:p>
            <a:pPr lvl="1"/>
            <a:r>
              <a:rPr lang="en-US" altLang="ko-KR" dirty="0" smtClean="0"/>
              <a:t>“</a:t>
            </a:r>
            <a:r>
              <a:rPr lang="en-US" altLang="ko-KR" dirty="0" err="1" smtClean="0"/>
              <a:t>sigaction</a:t>
            </a:r>
            <a:r>
              <a:rPr lang="en-US" altLang="ko-KR" dirty="0" smtClean="0"/>
              <a:t>” </a:t>
            </a:r>
            <a:r>
              <a:rPr lang="ko-KR" altLang="en-US" dirty="0" smtClean="0"/>
              <a:t>함수를</a:t>
            </a:r>
            <a:r>
              <a:rPr lang="en-US" altLang="ko-KR" dirty="0" smtClean="0"/>
              <a:t> </a:t>
            </a:r>
            <a:r>
              <a:rPr lang="ko-KR" altLang="en-US" dirty="0" smtClean="0"/>
              <a:t>쓰면 시그널을 </a:t>
            </a:r>
            <a:r>
              <a:rPr lang="ko-KR" altLang="en-US" dirty="0"/>
              <a:t>객체로 다룰 수 있는데</a:t>
            </a:r>
            <a:r>
              <a:rPr lang="en-US" altLang="ko-KR" dirty="0"/>
              <a:t>, </a:t>
            </a:r>
            <a:r>
              <a:rPr lang="ko-KR" altLang="en-US" dirty="0"/>
              <a:t>이 객체에는 다음과 같은 것들이 포함된다</a:t>
            </a:r>
            <a:r>
              <a:rPr lang="en-US" altLang="ko-KR" dirty="0"/>
              <a:t>.</a:t>
            </a:r>
          </a:p>
          <a:p>
            <a:pPr lvl="2"/>
            <a:r>
              <a:rPr lang="ko-KR" altLang="en-US" dirty="0"/>
              <a:t>시그널 </a:t>
            </a:r>
            <a:r>
              <a:rPr lang="en-US" altLang="ko-KR" dirty="0"/>
              <a:t>set</a:t>
            </a:r>
          </a:p>
          <a:p>
            <a:pPr lvl="2"/>
            <a:r>
              <a:rPr lang="ko-KR" altLang="en-US" dirty="0"/>
              <a:t>시그널에 대한 정책</a:t>
            </a:r>
          </a:p>
          <a:p>
            <a:pPr lvl="2"/>
            <a:r>
              <a:rPr lang="ko-KR" altLang="en-US" dirty="0"/>
              <a:t>시그널 </a:t>
            </a:r>
            <a:r>
              <a:rPr lang="ko-KR" altLang="en-US" dirty="0" smtClean="0"/>
              <a:t>함수</a:t>
            </a:r>
            <a:endParaRPr lang="en-US" altLang="ko-KR" dirty="0" smtClean="0"/>
          </a:p>
          <a:p>
            <a:pPr lvl="2"/>
            <a:r>
              <a:rPr lang="en-US" altLang="ko-KR" dirty="0" err="1" smtClean="0"/>
              <a:t>sigaction</a:t>
            </a:r>
            <a:r>
              <a:rPr lang="ko-KR" altLang="en-US" dirty="0"/>
              <a:t>은 시그널을 객체단위로 제어할 수 있음을 알게 되었다</a:t>
            </a:r>
            <a:r>
              <a:rPr lang="en-US" altLang="ko-KR" dirty="0"/>
              <a:t>. </a:t>
            </a:r>
            <a:r>
              <a:rPr lang="ko-KR" altLang="en-US" dirty="0"/>
              <a:t>이때 중요한 시그널 정책이</a:t>
            </a:r>
            <a:r>
              <a:rPr lang="en-US" altLang="ko-KR" dirty="0"/>
              <a:t>, </a:t>
            </a:r>
            <a:r>
              <a:rPr lang="ko-KR" altLang="en-US" dirty="0"/>
              <a:t>시그널 </a:t>
            </a:r>
            <a:r>
              <a:rPr lang="ko-KR" altLang="en-US" dirty="0" smtClean="0"/>
              <a:t>함수가 </a:t>
            </a:r>
            <a:r>
              <a:rPr lang="ko-KR" altLang="en-US" dirty="0"/>
              <a:t>수행되는 도중에 발생하는 시그널들을 </a:t>
            </a:r>
            <a:r>
              <a:rPr lang="en-US" altLang="ko-KR" b="1" dirty="0"/>
              <a:t>set</a:t>
            </a:r>
            <a:r>
              <a:rPr lang="ko-KR" altLang="en-US" dirty="0"/>
              <a:t>로 묶어서 관리하는 것이다</a:t>
            </a:r>
            <a:r>
              <a:rPr lang="en-US" altLang="ko-KR" dirty="0"/>
              <a:t>. </a:t>
            </a:r>
            <a:endParaRPr lang="en-US" altLang="ko-KR" dirty="0" smtClean="0"/>
          </a:p>
          <a:p>
            <a:pPr lvl="1"/>
            <a:r>
              <a:rPr lang="en-US" altLang="ko-KR" dirty="0" err="1"/>
              <a:t>i</a:t>
            </a:r>
            <a:r>
              <a:rPr lang="en-US" altLang="ko-KR" dirty="0" err="1" smtClean="0"/>
              <a:t>nt</a:t>
            </a:r>
            <a:r>
              <a:rPr lang="en-US" altLang="ko-KR" dirty="0" smtClean="0"/>
              <a:t> </a:t>
            </a:r>
            <a:r>
              <a:rPr lang="en-US" altLang="ko-KR" dirty="0" err="1" smtClean="0"/>
              <a:t>sigaction</a:t>
            </a:r>
            <a:r>
              <a:rPr lang="en-US" altLang="ko-KR" dirty="0" smtClean="0"/>
              <a:t>(</a:t>
            </a:r>
            <a:r>
              <a:rPr lang="en-US" altLang="ko-KR" dirty="0" err="1" smtClean="0"/>
              <a:t>int</a:t>
            </a:r>
            <a:r>
              <a:rPr lang="en-US" altLang="ko-KR" dirty="0" smtClean="0"/>
              <a:t> </a:t>
            </a:r>
            <a:r>
              <a:rPr lang="en-US" altLang="ko-KR" dirty="0" err="1" smtClean="0"/>
              <a:t>signo</a:t>
            </a:r>
            <a:r>
              <a:rPr lang="en-US" altLang="ko-KR" dirty="0" smtClean="0"/>
              <a:t>, </a:t>
            </a:r>
            <a:r>
              <a:rPr lang="en-US" altLang="ko-KR" dirty="0" err="1" smtClean="0"/>
              <a:t>const</a:t>
            </a:r>
            <a:r>
              <a:rPr lang="en-US" altLang="ko-KR" dirty="0" smtClean="0"/>
              <a:t> </a:t>
            </a:r>
            <a:r>
              <a:rPr lang="en-US" altLang="ko-KR" dirty="0" err="1" smtClean="0"/>
              <a:t>struct</a:t>
            </a:r>
            <a:r>
              <a:rPr lang="en-US" altLang="ko-KR" dirty="0" smtClean="0"/>
              <a:t> </a:t>
            </a:r>
            <a:r>
              <a:rPr lang="en-US" altLang="ko-KR" dirty="0" err="1" smtClean="0"/>
              <a:t>sigaction</a:t>
            </a:r>
            <a:r>
              <a:rPr lang="en-US" altLang="ko-KR" dirty="0" smtClean="0"/>
              <a:t> *restrict act, </a:t>
            </a:r>
            <a:r>
              <a:rPr lang="en-US" altLang="ko-KR" dirty="0" err="1" smtClean="0"/>
              <a:t>struct</a:t>
            </a:r>
            <a:r>
              <a:rPr lang="en-US" altLang="ko-KR" dirty="0" smtClean="0"/>
              <a:t> </a:t>
            </a:r>
            <a:r>
              <a:rPr lang="en-US" altLang="ko-KR" dirty="0" err="1" smtClean="0"/>
              <a:t>sigaction</a:t>
            </a:r>
            <a:r>
              <a:rPr lang="en-US" altLang="ko-KR" dirty="0" smtClean="0"/>
              <a:t> *restrict </a:t>
            </a:r>
            <a:r>
              <a:rPr lang="en-US" altLang="ko-KR" dirty="0" err="1" smtClean="0"/>
              <a:t>oldact</a:t>
            </a:r>
            <a:r>
              <a:rPr lang="en-US" altLang="ko-KR" dirty="0" smtClean="0"/>
              <a:t>); returns: 0 if OK, -1 on error</a:t>
            </a:r>
            <a:r>
              <a:rPr lang="ko-KR" altLang="en-US" dirty="0" smtClean="0"/>
              <a:t>   </a:t>
            </a:r>
            <a:endParaRPr lang="en-US" altLang="ko-KR" dirty="0" smtClean="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p:nvPr>
        </p:nvSpPr>
        <p:spPr/>
        <p:txBody>
          <a:bodyPr>
            <a:normAutofit fontScale="90000"/>
          </a:bodyPr>
          <a:lstStyle/>
          <a:p>
            <a:pPr eaLnBrk="1" hangingPunct="1"/>
            <a:r>
              <a:rPr lang="ko-KR" altLang="en-US" dirty="0" smtClean="0"/>
              <a:t>시그널이용</a:t>
            </a:r>
            <a:r>
              <a:rPr lang="en-US" altLang="ko-KR" dirty="0" smtClean="0"/>
              <a:t> </a:t>
            </a:r>
            <a:r>
              <a:rPr lang="ko-KR" altLang="en-US" dirty="0" smtClean="0"/>
              <a:t>성능개선 서버 프로그램 </a:t>
            </a:r>
            <a:r>
              <a:rPr lang="en-US" altLang="ko-KR" dirty="0" smtClean="0"/>
              <a:t>(</a:t>
            </a:r>
            <a:r>
              <a:rPr lang="ko-KR" altLang="en-US" dirty="0" err="1" smtClean="0"/>
              <a:t>좀비</a:t>
            </a:r>
            <a:r>
              <a:rPr lang="ko-KR" altLang="en-US" dirty="0" smtClean="0"/>
              <a:t> 처리 루틴 삽입</a:t>
            </a:r>
            <a:r>
              <a:rPr lang="en-US" altLang="ko-KR" dirty="0" smtClean="0"/>
              <a:t>)</a:t>
            </a:r>
          </a:p>
        </p:txBody>
      </p:sp>
      <p:sp>
        <p:nvSpPr>
          <p:cNvPr id="9220" name="Rectangle 3"/>
          <p:cNvSpPr>
            <a:spLocks noGrp="1" noChangeArrowheads="1"/>
          </p:cNvSpPr>
          <p:nvPr>
            <p:ph type="body" idx="1"/>
          </p:nvPr>
        </p:nvSpPr>
        <p:spPr>
          <a:xfrm>
            <a:off x="179388" y="1341263"/>
            <a:ext cx="4176712" cy="5472113"/>
          </a:xfrm>
        </p:spPr>
        <p:txBody>
          <a:bodyPr/>
          <a:lstStyle/>
          <a:p>
            <a:pPr eaLnBrk="1" hangingPunct="1">
              <a:lnSpc>
                <a:spcPct val="80000"/>
              </a:lnSpc>
            </a:pPr>
            <a:r>
              <a:rPr lang="en-US" altLang="ko-KR" sz="800" dirty="0" smtClean="0"/>
              <a:t>#include &lt;</a:t>
            </a:r>
            <a:r>
              <a:rPr lang="en-US" altLang="ko-KR" sz="800" dirty="0" err="1" smtClean="0"/>
              <a:t>stdio.h</a:t>
            </a:r>
            <a:r>
              <a:rPr lang="en-US" altLang="ko-KR" sz="800" dirty="0" smtClean="0"/>
              <a:t>&gt;</a:t>
            </a:r>
          </a:p>
          <a:p>
            <a:pPr eaLnBrk="1" hangingPunct="1">
              <a:lnSpc>
                <a:spcPct val="80000"/>
              </a:lnSpc>
            </a:pPr>
            <a:r>
              <a:rPr lang="en-US" altLang="ko-KR" sz="800" dirty="0" smtClean="0"/>
              <a:t>#include &lt;</a:t>
            </a:r>
            <a:r>
              <a:rPr lang="en-US" altLang="ko-KR" sz="800" dirty="0" err="1" smtClean="0"/>
              <a:t>unistd.h</a:t>
            </a:r>
            <a:r>
              <a:rPr lang="en-US" altLang="ko-KR" sz="800" dirty="0" smtClean="0"/>
              <a:t>&gt;</a:t>
            </a:r>
          </a:p>
          <a:p>
            <a:pPr eaLnBrk="1" hangingPunct="1">
              <a:lnSpc>
                <a:spcPct val="80000"/>
              </a:lnSpc>
            </a:pPr>
            <a:r>
              <a:rPr lang="en-US" altLang="ko-KR" sz="800" dirty="0" smtClean="0"/>
              <a:t>#include &lt;</a:t>
            </a:r>
            <a:r>
              <a:rPr lang="en-US" altLang="ko-KR" sz="800" dirty="0" err="1" smtClean="0"/>
              <a:t>stdlib.h</a:t>
            </a:r>
            <a:r>
              <a:rPr lang="en-US" altLang="ko-KR" sz="800" dirty="0" smtClean="0"/>
              <a:t>&gt;</a:t>
            </a:r>
          </a:p>
          <a:p>
            <a:pPr eaLnBrk="1" hangingPunct="1">
              <a:lnSpc>
                <a:spcPct val="80000"/>
              </a:lnSpc>
            </a:pPr>
            <a:r>
              <a:rPr lang="en-US" altLang="ko-KR" sz="800" dirty="0" smtClean="0"/>
              <a:t>#include &lt;</a:t>
            </a:r>
            <a:r>
              <a:rPr lang="en-US" altLang="ko-KR" sz="800" dirty="0" err="1" smtClean="0"/>
              <a:t>string.h</a:t>
            </a:r>
            <a:r>
              <a:rPr lang="en-US" altLang="ko-KR" sz="800" dirty="0" smtClean="0"/>
              <a:t>&gt;</a:t>
            </a:r>
          </a:p>
          <a:p>
            <a:pPr eaLnBrk="1" hangingPunct="1">
              <a:lnSpc>
                <a:spcPct val="80000"/>
              </a:lnSpc>
            </a:pPr>
            <a:r>
              <a:rPr lang="en-US" altLang="ko-KR" sz="800" dirty="0" smtClean="0"/>
              <a:t>#include &lt;sys/</a:t>
            </a:r>
            <a:r>
              <a:rPr lang="en-US" altLang="ko-KR" sz="800" dirty="0" err="1" smtClean="0"/>
              <a:t>socket.h</a:t>
            </a:r>
            <a:r>
              <a:rPr lang="en-US" altLang="ko-KR" sz="800" dirty="0" smtClean="0"/>
              <a:t>&gt;</a:t>
            </a:r>
          </a:p>
          <a:p>
            <a:pPr eaLnBrk="1" hangingPunct="1">
              <a:lnSpc>
                <a:spcPct val="80000"/>
              </a:lnSpc>
            </a:pPr>
            <a:r>
              <a:rPr lang="en-US" altLang="ko-KR" sz="800" dirty="0" smtClean="0"/>
              <a:t>#include &lt;sys/</a:t>
            </a:r>
            <a:r>
              <a:rPr lang="en-US" altLang="ko-KR" sz="800" dirty="0" err="1" smtClean="0"/>
              <a:t>stat.h</a:t>
            </a:r>
            <a:r>
              <a:rPr lang="en-US" altLang="ko-KR" sz="800" dirty="0" smtClean="0"/>
              <a:t>&gt;</a:t>
            </a:r>
          </a:p>
          <a:p>
            <a:pPr eaLnBrk="1" hangingPunct="1">
              <a:lnSpc>
                <a:spcPct val="80000"/>
              </a:lnSpc>
            </a:pPr>
            <a:r>
              <a:rPr lang="en-US" altLang="ko-KR" sz="800" dirty="0" smtClean="0"/>
              <a:t>#include &lt;</a:t>
            </a:r>
            <a:r>
              <a:rPr lang="en-US" altLang="ko-KR" sz="800" dirty="0" err="1" smtClean="0"/>
              <a:t>arpa</a:t>
            </a:r>
            <a:r>
              <a:rPr lang="en-US" altLang="ko-KR" sz="800" dirty="0" smtClean="0"/>
              <a:t>/</a:t>
            </a:r>
            <a:r>
              <a:rPr lang="en-US" altLang="ko-KR" sz="800" dirty="0" err="1" smtClean="0"/>
              <a:t>inet.h</a:t>
            </a:r>
            <a:r>
              <a:rPr lang="en-US" altLang="ko-KR" sz="800" dirty="0" smtClean="0"/>
              <a:t>&gt;</a:t>
            </a:r>
          </a:p>
          <a:p>
            <a:pPr eaLnBrk="1" hangingPunct="1">
              <a:lnSpc>
                <a:spcPct val="80000"/>
              </a:lnSpc>
            </a:pPr>
            <a:r>
              <a:rPr lang="en-US" altLang="ko-KR" sz="800" dirty="0" smtClean="0"/>
              <a:t>#include &lt;</a:t>
            </a:r>
            <a:r>
              <a:rPr lang="en-US" altLang="ko-KR" sz="800" dirty="0" err="1" smtClean="0"/>
              <a:t>signal.h</a:t>
            </a:r>
            <a:r>
              <a:rPr lang="en-US" altLang="ko-KR" sz="800" dirty="0" smtClean="0"/>
              <a:t>&gt;</a:t>
            </a:r>
          </a:p>
          <a:p>
            <a:pPr eaLnBrk="1" hangingPunct="1">
              <a:lnSpc>
                <a:spcPct val="80000"/>
              </a:lnSpc>
            </a:pPr>
            <a:endParaRPr lang="en-US" altLang="ko-KR" sz="800" dirty="0" smtClean="0"/>
          </a:p>
          <a:p>
            <a:pPr eaLnBrk="1" hangingPunct="1">
              <a:lnSpc>
                <a:spcPct val="80000"/>
              </a:lnSpc>
            </a:pPr>
            <a:r>
              <a:rPr lang="en-US" altLang="ko-KR" sz="800" dirty="0" smtClean="0"/>
              <a:t>#define MAXBUF  256</a:t>
            </a:r>
          </a:p>
          <a:p>
            <a:pPr eaLnBrk="1" hangingPunct="1">
              <a:lnSpc>
                <a:spcPct val="80000"/>
              </a:lnSpc>
            </a:pPr>
            <a:endParaRPr lang="en-US" altLang="ko-KR" sz="800" dirty="0" smtClean="0"/>
          </a:p>
          <a:p>
            <a:pPr eaLnBrk="1" hangingPunct="1">
              <a:lnSpc>
                <a:spcPct val="80000"/>
              </a:lnSpc>
            </a:pPr>
            <a:r>
              <a:rPr lang="en-US" altLang="ko-KR" sz="800" dirty="0" smtClean="0"/>
              <a:t>void handler(</a:t>
            </a:r>
            <a:r>
              <a:rPr lang="en-US" altLang="ko-KR" sz="800" dirty="0" err="1" smtClean="0"/>
              <a:t>int</a:t>
            </a:r>
            <a:r>
              <a:rPr lang="en-US" altLang="ko-KR" sz="800" dirty="0" smtClean="0"/>
              <a:t> sig)</a:t>
            </a:r>
          </a:p>
          <a:p>
            <a:pPr eaLnBrk="1" hangingPunct="1">
              <a:lnSpc>
                <a:spcPct val="80000"/>
              </a:lnSpc>
            </a:pPr>
            <a:r>
              <a:rPr lang="en-US" altLang="ko-KR" sz="800" dirty="0" smtClean="0"/>
              <a:t>{</a:t>
            </a:r>
          </a:p>
          <a:p>
            <a:pPr eaLnBrk="1" hangingPunct="1">
              <a:lnSpc>
                <a:spcPct val="80000"/>
              </a:lnSpc>
            </a:pPr>
            <a:r>
              <a:rPr lang="en-US" altLang="ko-KR" sz="800" dirty="0" smtClean="0"/>
              <a:t>	</a:t>
            </a:r>
            <a:r>
              <a:rPr lang="en-US" altLang="ko-KR" sz="800" dirty="0" err="1" smtClean="0"/>
              <a:t>pid_t</a:t>
            </a:r>
            <a:r>
              <a:rPr lang="en-US" altLang="ko-KR" sz="800" dirty="0" smtClean="0"/>
              <a:t> </a:t>
            </a:r>
            <a:r>
              <a:rPr lang="en-US" altLang="ko-KR" sz="800" dirty="0" err="1" smtClean="0"/>
              <a:t>pid</a:t>
            </a:r>
            <a:r>
              <a:rPr lang="en-US" altLang="ko-KR" sz="800" dirty="0" smtClean="0"/>
              <a:t>;</a:t>
            </a:r>
          </a:p>
          <a:p>
            <a:pPr eaLnBrk="1" hangingPunct="1">
              <a:lnSpc>
                <a:spcPct val="80000"/>
              </a:lnSpc>
            </a:pPr>
            <a:r>
              <a:rPr lang="en-US" altLang="ko-KR" sz="800" dirty="0" smtClean="0"/>
              <a:t>	</a:t>
            </a:r>
            <a:r>
              <a:rPr lang="en-US" altLang="ko-KR" sz="800" dirty="0" err="1" smtClean="0"/>
              <a:t>int</a:t>
            </a:r>
            <a:r>
              <a:rPr lang="en-US" altLang="ko-KR" sz="800" dirty="0" smtClean="0"/>
              <a:t> status;</a:t>
            </a:r>
          </a:p>
          <a:p>
            <a:pPr eaLnBrk="1" hangingPunct="1">
              <a:lnSpc>
                <a:spcPct val="80000"/>
              </a:lnSpc>
            </a:pPr>
            <a:endParaRPr lang="en-US" altLang="ko-KR" sz="800" dirty="0" smtClean="0"/>
          </a:p>
          <a:p>
            <a:pPr eaLnBrk="1" hangingPunct="1">
              <a:lnSpc>
                <a:spcPct val="80000"/>
              </a:lnSpc>
            </a:pPr>
            <a:r>
              <a:rPr lang="en-US" altLang="ko-KR" sz="800" dirty="0" smtClean="0"/>
              <a:t>	</a:t>
            </a:r>
            <a:r>
              <a:rPr lang="en-US" altLang="ko-KR" sz="800" dirty="0" err="1" smtClean="0"/>
              <a:t>pid</a:t>
            </a:r>
            <a:r>
              <a:rPr lang="en-US" altLang="ko-KR" sz="800" dirty="0" smtClean="0"/>
              <a:t> = wait(&amp;status);</a:t>
            </a:r>
          </a:p>
          <a:p>
            <a:pPr eaLnBrk="1" hangingPunct="1">
              <a:lnSpc>
                <a:spcPct val="80000"/>
              </a:lnSpc>
            </a:pPr>
            <a:endParaRPr lang="en-US" altLang="ko-KR" sz="800" dirty="0" smtClean="0"/>
          </a:p>
          <a:p>
            <a:pPr eaLnBrk="1" hangingPunct="1">
              <a:lnSpc>
                <a:spcPct val="80000"/>
              </a:lnSpc>
            </a:pPr>
            <a:r>
              <a:rPr lang="en-US" altLang="ko-KR" sz="800" dirty="0" smtClean="0"/>
              <a:t>	</a:t>
            </a:r>
            <a:r>
              <a:rPr lang="en-US" altLang="ko-KR" sz="800" dirty="0" err="1" smtClean="0"/>
              <a:t>printf</a:t>
            </a:r>
            <a:r>
              <a:rPr lang="en-US" altLang="ko-KR" sz="800" dirty="0" smtClean="0"/>
              <a:t>("%d</a:t>
            </a:r>
            <a:r>
              <a:rPr lang="ko-KR" altLang="en-US" sz="800" dirty="0" smtClean="0"/>
              <a:t>번 자식 프로세스가 종료되었습니다</a:t>
            </a:r>
            <a:r>
              <a:rPr lang="en-US" altLang="ko-KR" sz="800" dirty="0" smtClean="0"/>
              <a:t>\n", </a:t>
            </a:r>
            <a:r>
              <a:rPr lang="en-US" altLang="ko-KR" sz="800" dirty="0" err="1" smtClean="0"/>
              <a:t>pid</a:t>
            </a:r>
            <a:r>
              <a:rPr lang="en-US" altLang="ko-KR" sz="800" dirty="0" smtClean="0"/>
              <a:t>);</a:t>
            </a:r>
          </a:p>
          <a:p>
            <a:pPr eaLnBrk="1" hangingPunct="1">
              <a:lnSpc>
                <a:spcPct val="80000"/>
              </a:lnSpc>
            </a:pPr>
            <a:r>
              <a:rPr lang="en-US" altLang="ko-KR" sz="800" dirty="0" smtClean="0"/>
              <a:t>}</a:t>
            </a:r>
          </a:p>
          <a:p>
            <a:pPr eaLnBrk="1" hangingPunct="1">
              <a:lnSpc>
                <a:spcPct val="80000"/>
              </a:lnSpc>
            </a:pPr>
            <a:endParaRPr lang="en-US" altLang="ko-KR" sz="800" dirty="0" smtClean="0"/>
          </a:p>
          <a:p>
            <a:pPr eaLnBrk="1" hangingPunct="1">
              <a:lnSpc>
                <a:spcPct val="80000"/>
              </a:lnSpc>
            </a:pPr>
            <a:r>
              <a:rPr lang="en-US" altLang="ko-KR" sz="800" dirty="0" err="1" smtClean="0"/>
              <a:t>int</a:t>
            </a:r>
            <a:r>
              <a:rPr lang="en-US" altLang="ko-KR" sz="800" dirty="0" smtClean="0"/>
              <a:t> main()</a:t>
            </a:r>
          </a:p>
          <a:p>
            <a:pPr eaLnBrk="1" hangingPunct="1">
              <a:lnSpc>
                <a:spcPct val="80000"/>
              </a:lnSpc>
            </a:pPr>
            <a:r>
              <a:rPr lang="en-US" altLang="ko-KR" sz="800" dirty="0" smtClean="0"/>
              <a:t>{</a:t>
            </a:r>
          </a:p>
          <a:p>
            <a:pPr eaLnBrk="1" hangingPunct="1">
              <a:lnSpc>
                <a:spcPct val="80000"/>
              </a:lnSpc>
            </a:pPr>
            <a:r>
              <a:rPr lang="en-US" altLang="ko-KR" sz="800" dirty="0" smtClean="0"/>
              <a:t>	</a:t>
            </a:r>
            <a:r>
              <a:rPr lang="en-US" altLang="ko-KR" sz="800" dirty="0" err="1" smtClean="0"/>
              <a:t>int</a:t>
            </a:r>
            <a:r>
              <a:rPr lang="en-US" altLang="ko-KR" sz="800" dirty="0" smtClean="0"/>
              <a:t> </a:t>
            </a:r>
            <a:r>
              <a:rPr lang="en-US" altLang="ko-KR" sz="800" dirty="0" err="1" smtClean="0"/>
              <a:t>ssock</a:t>
            </a:r>
            <a:r>
              <a:rPr lang="en-US" altLang="ko-KR" sz="800" dirty="0" smtClean="0"/>
              <a:t>, </a:t>
            </a:r>
            <a:r>
              <a:rPr lang="en-US" altLang="ko-KR" sz="800" dirty="0" err="1" smtClean="0"/>
              <a:t>csock</a:t>
            </a:r>
            <a:r>
              <a:rPr lang="en-US" altLang="ko-KR" sz="800" dirty="0" smtClean="0"/>
              <a:t>;</a:t>
            </a:r>
          </a:p>
          <a:p>
            <a:pPr eaLnBrk="1" hangingPunct="1">
              <a:lnSpc>
                <a:spcPct val="80000"/>
              </a:lnSpc>
            </a:pPr>
            <a:r>
              <a:rPr lang="en-US" altLang="ko-KR" sz="800" dirty="0" smtClean="0"/>
              <a:t>	</a:t>
            </a:r>
            <a:r>
              <a:rPr lang="en-US" altLang="ko-KR" sz="800" dirty="0" err="1" smtClean="0"/>
              <a:t>int</a:t>
            </a:r>
            <a:r>
              <a:rPr lang="en-US" altLang="ko-KR" sz="800" dirty="0" smtClean="0"/>
              <a:t> </a:t>
            </a:r>
            <a:r>
              <a:rPr lang="en-US" altLang="ko-KR" sz="800" dirty="0" err="1" smtClean="0"/>
              <a:t>clen</a:t>
            </a:r>
            <a:r>
              <a:rPr lang="en-US" altLang="ko-KR" sz="800" dirty="0" smtClean="0"/>
              <a:t>;</a:t>
            </a:r>
          </a:p>
          <a:p>
            <a:pPr eaLnBrk="1" hangingPunct="1">
              <a:lnSpc>
                <a:spcPct val="80000"/>
              </a:lnSpc>
            </a:pPr>
            <a:r>
              <a:rPr lang="en-US" altLang="ko-KR" sz="800" dirty="0" smtClean="0"/>
              <a:t>	</a:t>
            </a:r>
            <a:r>
              <a:rPr lang="en-US" altLang="ko-KR" sz="800" dirty="0" err="1" smtClean="0"/>
              <a:t>pid_t</a:t>
            </a:r>
            <a:r>
              <a:rPr lang="en-US" altLang="ko-KR" sz="800" dirty="0" smtClean="0"/>
              <a:t> </a:t>
            </a:r>
            <a:r>
              <a:rPr lang="en-US" altLang="ko-KR" sz="800" dirty="0" err="1" smtClean="0"/>
              <a:t>pid</a:t>
            </a:r>
            <a:r>
              <a:rPr lang="en-US" altLang="ko-KR" sz="800" dirty="0" smtClean="0"/>
              <a:t>;</a:t>
            </a:r>
          </a:p>
          <a:p>
            <a:pPr eaLnBrk="1" hangingPunct="1">
              <a:lnSpc>
                <a:spcPct val="80000"/>
              </a:lnSpc>
            </a:pPr>
            <a:r>
              <a:rPr lang="en-US" altLang="ko-KR" sz="800" dirty="0" smtClean="0"/>
              <a:t>	</a:t>
            </a:r>
            <a:r>
              <a:rPr lang="en-US" altLang="ko-KR" sz="800" dirty="0" err="1" smtClean="0"/>
              <a:t>struct</a:t>
            </a:r>
            <a:r>
              <a:rPr lang="en-US" altLang="ko-KR" sz="800" dirty="0" smtClean="0"/>
              <a:t> </a:t>
            </a:r>
            <a:r>
              <a:rPr lang="en-US" altLang="ko-KR" sz="800" dirty="0" err="1" smtClean="0"/>
              <a:t>sockaddr_in</a:t>
            </a:r>
            <a:r>
              <a:rPr lang="en-US" altLang="ko-KR" sz="800" dirty="0" smtClean="0"/>
              <a:t> </a:t>
            </a:r>
            <a:r>
              <a:rPr lang="en-US" altLang="ko-KR" sz="800" dirty="0" err="1" smtClean="0"/>
              <a:t>client_addr</a:t>
            </a:r>
            <a:r>
              <a:rPr lang="en-US" altLang="ko-KR" sz="800" dirty="0" smtClean="0"/>
              <a:t>, </a:t>
            </a:r>
            <a:r>
              <a:rPr lang="en-US" altLang="ko-KR" sz="800" dirty="0" err="1" smtClean="0"/>
              <a:t>server_addr</a:t>
            </a:r>
            <a:r>
              <a:rPr lang="en-US" altLang="ko-KR" sz="800" dirty="0" smtClean="0"/>
              <a:t>;</a:t>
            </a:r>
          </a:p>
          <a:p>
            <a:pPr eaLnBrk="1" hangingPunct="1">
              <a:lnSpc>
                <a:spcPct val="80000"/>
              </a:lnSpc>
            </a:pPr>
            <a:r>
              <a:rPr lang="en-US" altLang="ko-KR" sz="800" dirty="0" smtClean="0"/>
              <a:t>	char </a:t>
            </a:r>
            <a:r>
              <a:rPr lang="en-US" altLang="ko-KR" sz="800" dirty="0" err="1" smtClean="0"/>
              <a:t>buf</a:t>
            </a:r>
            <a:r>
              <a:rPr lang="en-US" altLang="ko-KR" sz="800" dirty="0" smtClean="0"/>
              <a:t>[MAXBUF] = "I like you!";</a:t>
            </a:r>
          </a:p>
          <a:p>
            <a:pPr eaLnBrk="1" hangingPunct="1">
              <a:lnSpc>
                <a:spcPct val="80000"/>
              </a:lnSpc>
            </a:pPr>
            <a:endParaRPr lang="en-US" altLang="ko-KR" sz="800" dirty="0" smtClean="0"/>
          </a:p>
          <a:p>
            <a:pPr eaLnBrk="1" hangingPunct="1">
              <a:lnSpc>
                <a:spcPct val="80000"/>
              </a:lnSpc>
            </a:pPr>
            <a:r>
              <a:rPr lang="en-US" altLang="ko-KR" sz="800" dirty="0" smtClean="0"/>
              <a:t>	signal(SIGCHLD, (void *) handler);</a:t>
            </a:r>
          </a:p>
          <a:p>
            <a:pPr eaLnBrk="1" hangingPunct="1">
              <a:lnSpc>
                <a:spcPct val="80000"/>
              </a:lnSpc>
            </a:pPr>
            <a:endParaRPr lang="en-US" altLang="ko-KR" sz="800" dirty="0" smtClean="0"/>
          </a:p>
          <a:p>
            <a:pPr eaLnBrk="1" hangingPunct="1">
              <a:lnSpc>
                <a:spcPct val="80000"/>
              </a:lnSpc>
            </a:pPr>
            <a:r>
              <a:rPr lang="en-US" altLang="ko-KR" sz="800" dirty="0" smtClean="0"/>
              <a:t>	/* </a:t>
            </a:r>
            <a:r>
              <a:rPr lang="ko-KR" altLang="en-US" sz="800" dirty="0" smtClean="0"/>
              <a:t>소켓 생성 *</a:t>
            </a:r>
            <a:r>
              <a:rPr lang="en-US" altLang="ko-KR" sz="800" dirty="0" smtClean="0"/>
              <a:t>/</a:t>
            </a:r>
          </a:p>
          <a:p>
            <a:pPr eaLnBrk="1" hangingPunct="1">
              <a:lnSpc>
                <a:spcPct val="80000"/>
              </a:lnSpc>
            </a:pPr>
            <a:r>
              <a:rPr lang="en-US" altLang="ko-KR" sz="800" dirty="0" smtClean="0"/>
              <a:t>	if ((</a:t>
            </a:r>
            <a:r>
              <a:rPr lang="en-US" altLang="ko-KR" sz="800" dirty="0" err="1" smtClean="0"/>
              <a:t>ssock</a:t>
            </a:r>
            <a:r>
              <a:rPr lang="en-US" altLang="ko-KR" sz="800" dirty="0" smtClean="0"/>
              <a:t> = socket(AF_INET, SOCK_STREAM, 0)) &lt; 0) {</a:t>
            </a:r>
          </a:p>
          <a:p>
            <a:pPr eaLnBrk="1" hangingPunct="1">
              <a:lnSpc>
                <a:spcPct val="80000"/>
              </a:lnSpc>
            </a:pPr>
            <a:r>
              <a:rPr lang="en-US" altLang="ko-KR" sz="800" dirty="0" smtClean="0"/>
              <a:t>		</a:t>
            </a:r>
            <a:r>
              <a:rPr lang="en-US" altLang="ko-KR" sz="800" dirty="0" err="1" smtClean="0"/>
              <a:t>perror</a:t>
            </a:r>
            <a:r>
              <a:rPr lang="en-US" altLang="ko-KR" sz="800" dirty="0" smtClean="0"/>
              <a:t>("socket error : ");</a:t>
            </a:r>
          </a:p>
          <a:p>
            <a:pPr eaLnBrk="1" hangingPunct="1">
              <a:lnSpc>
                <a:spcPct val="80000"/>
              </a:lnSpc>
            </a:pPr>
            <a:r>
              <a:rPr lang="en-US" altLang="ko-KR" sz="800" dirty="0" smtClean="0"/>
              <a:t>		exit(1);</a:t>
            </a:r>
          </a:p>
          <a:p>
            <a:pPr eaLnBrk="1" hangingPunct="1">
              <a:lnSpc>
                <a:spcPct val="80000"/>
              </a:lnSpc>
            </a:pPr>
            <a:r>
              <a:rPr lang="en-US" altLang="ko-KR" sz="800" dirty="0" smtClean="0"/>
              <a:t>	}</a:t>
            </a:r>
          </a:p>
          <a:p>
            <a:pPr eaLnBrk="1" hangingPunct="1">
              <a:lnSpc>
                <a:spcPct val="80000"/>
              </a:lnSpc>
            </a:pPr>
            <a:endParaRPr lang="en-US" altLang="ko-KR" sz="800" dirty="0" smtClean="0"/>
          </a:p>
          <a:p>
            <a:pPr eaLnBrk="1" hangingPunct="1">
              <a:lnSpc>
                <a:spcPct val="80000"/>
              </a:lnSpc>
            </a:pPr>
            <a:r>
              <a:rPr lang="en-US" altLang="en-US" sz="800" dirty="0" smtClean="0"/>
              <a:t>/* </a:t>
            </a:r>
            <a:r>
              <a:rPr lang="en-US" altLang="en-US" sz="800" dirty="0" err="1" smtClean="0"/>
              <a:t>서버</a:t>
            </a:r>
            <a:r>
              <a:rPr lang="en-US" altLang="en-US" sz="800" dirty="0" smtClean="0"/>
              <a:t> </a:t>
            </a:r>
            <a:r>
              <a:rPr lang="en-US" altLang="en-US" sz="800" dirty="0" err="1" smtClean="0"/>
              <a:t>옵션</a:t>
            </a:r>
            <a:r>
              <a:rPr lang="en-US" altLang="en-US" sz="800" dirty="0" smtClean="0"/>
              <a:t> </a:t>
            </a:r>
            <a:r>
              <a:rPr lang="en-US" altLang="en-US" sz="800" dirty="0" err="1" smtClean="0"/>
              <a:t>설정</a:t>
            </a:r>
            <a:r>
              <a:rPr lang="en-US" altLang="en-US" sz="800" dirty="0" smtClean="0"/>
              <a:t> */</a:t>
            </a:r>
          </a:p>
          <a:p>
            <a:pPr eaLnBrk="1" hangingPunct="1">
              <a:lnSpc>
                <a:spcPct val="80000"/>
              </a:lnSpc>
            </a:pPr>
            <a:r>
              <a:rPr lang="en-US" altLang="en-US" sz="800" dirty="0" smtClean="0"/>
              <a:t>if (bind(</a:t>
            </a:r>
            <a:r>
              <a:rPr lang="en-US" altLang="en-US" sz="800" dirty="0" err="1" smtClean="0"/>
              <a:t>ssock</a:t>
            </a:r>
            <a:r>
              <a:rPr lang="en-US" altLang="en-US" sz="800" dirty="0" smtClean="0"/>
              <a:t>, (</a:t>
            </a:r>
            <a:r>
              <a:rPr lang="en-US" altLang="en-US" sz="800" dirty="0" err="1" smtClean="0"/>
              <a:t>struct</a:t>
            </a:r>
            <a:r>
              <a:rPr lang="en-US" altLang="en-US" sz="800" dirty="0" smtClean="0"/>
              <a:t> </a:t>
            </a:r>
            <a:r>
              <a:rPr lang="en-US" altLang="en-US" sz="800" dirty="0" err="1" smtClean="0"/>
              <a:t>sockaddr</a:t>
            </a:r>
            <a:r>
              <a:rPr lang="en-US" altLang="en-US" sz="800" dirty="0" smtClean="0"/>
              <a:t> *)&amp;</a:t>
            </a:r>
            <a:r>
              <a:rPr lang="en-US" altLang="en-US" sz="800" dirty="0" err="1" smtClean="0"/>
              <a:t>server_addr</a:t>
            </a:r>
            <a:r>
              <a:rPr lang="en-US" altLang="en-US" sz="800" dirty="0" smtClean="0"/>
              <a:t>, </a:t>
            </a:r>
            <a:r>
              <a:rPr lang="en-US" altLang="en-US" sz="800" dirty="0" err="1" smtClean="0"/>
              <a:t>sizeof</a:t>
            </a:r>
            <a:r>
              <a:rPr lang="en-US" altLang="en-US" sz="800" dirty="0" smtClean="0"/>
              <a:t>(</a:t>
            </a:r>
            <a:r>
              <a:rPr lang="en-US" altLang="en-US" sz="800" dirty="0" err="1" smtClean="0"/>
              <a:t>server_addr</a:t>
            </a:r>
            <a:r>
              <a:rPr lang="en-US" altLang="en-US" sz="800" dirty="0" smtClean="0"/>
              <a:t>)) &lt; 0) {</a:t>
            </a:r>
          </a:p>
          <a:p>
            <a:pPr eaLnBrk="1" hangingPunct="1">
              <a:lnSpc>
                <a:spcPct val="80000"/>
              </a:lnSpc>
            </a:pPr>
            <a:r>
              <a:rPr lang="en-US" altLang="en-US" sz="800" dirty="0" smtClean="0"/>
              <a:t>	</a:t>
            </a:r>
            <a:r>
              <a:rPr lang="en-US" altLang="en-US" sz="800" dirty="0" err="1" smtClean="0"/>
              <a:t>perror</a:t>
            </a:r>
            <a:r>
              <a:rPr lang="en-US" altLang="en-US" sz="800" dirty="0" smtClean="0"/>
              <a:t>("bind error : ");</a:t>
            </a:r>
          </a:p>
          <a:p>
            <a:pPr eaLnBrk="1" hangingPunct="1">
              <a:lnSpc>
                <a:spcPct val="80000"/>
              </a:lnSpc>
            </a:pPr>
            <a:r>
              <a:rPr lang="en-US" altLang="en-US" sz="800" dirty="0" smtClean="0"/>
              <a:t>	exit(1);</a:t>
            </a:r>
          </a:p>
          <a:p>
            <a:pPr eaLnBrk="1" hangingPunct="1">
              <a:lnSpc>
                <a:spcPct val="80000"/>
              </a:lnSpc>
            </a:pPr>
            <a:r>
              <a:rPr lang="en-US" altLang="en-US" sz="800" dirty="0" smtClean="0"/>
              <a:t>	}</a:t>
            </a:r>
          </a:p>
          <a:p>
            <a:pPr eaLnBrk="1" hangingPunct="1">
              <a:lnSpc>
                <a:spcPct val="80000"/>
              </a:lnSpc>
            </a:pPr>
            <a:endParaRPr lang="en-US" altLang="en-US" sz="800" dirty="0" smtClean="0"/>
          </a:p>
          <a:p>
            <a:pPr eaLnBrk="1" hangingPunct="1">
              <a:lnSpc>
                <a:spcPct val="80000"/>
              </a:lnSpc>
            </a:pPr>
            <a:r>
              <a:rPr lang="en-US" altLang="ko-KR" sz="800" dirty="0" smtClean="0"/>
              <a:t>	</a:t>
            </a:r>
            <a:endParaRPr lang="ko-KR" altLang="en-US" sz="800" dirty="0" smtClean="0"/>
          </a:p>
        </p:txBody>
      </p:sp>
      <p:sp>
        <p:nvSpPr>
          <p:cNvPr id="9221" name="Rectangle 4"/>
          <p:cNvSpPr>
            <a:spLocks noChangeArrowheads="1"/>
          </p:cNvSpPr>
          <p:nvPr/>
        </p:nvSpPr>
        <p:spPr bwMode="auto">
          <a:xfrm>
            <a:off x="4643438" y="1196977"/>
            <a:ext cx="4176712" cy="5472113"/>
          </a:xfrm>
          <a:prstGeom prst="rect">
            <a:avLst/>
          </a:prstGeom>
          <a:noFill/>
          <a:ln w="9525">
            <a:noFill/>
            <a:miter lim="800000"/>
            <a:headEnd/>
            <a:tailEnd/>
          </a:ln>
        </p:spPr>
        <p:txBody>
          <a:bodyPr/>
          <a:lstStyle/>
          <a:p>
            <a:pPr marL="342900" indent="-342900">
              <a:spcBef>
                <a:spcPct val="20000"/>
              </a:spcBef>
              <a:buFont typeface="Wingdings" pitchFamily="2" charset="2"/>
              <a:buBlip>
                <a:blip r:embed="rId2"/>
              </a:buBlip>
            </a:pPr>
            <a:r>
              <a:rPr lang="en-US" altLang="ko-KR" sz="800" dirty="0">
                <a:latin typeface="Tahoma" pitchFamily="34" charset="0"/>
              </a:rPr>
              <a:t>/* </a:t>
            </a:r>
            <a:r>
              <a:rPr lang="ko-KR" altLang="en-US" sz="800" dirty="0">
                <a:latin typeface="Tahoma" pitchFamily="34" charset="0"/>
              </a:rPr>
              <a:t>연결 수신 대기 *</a:t>
            </a:r>
            <a:r>
              <a:rPr lang="en-US" altLang="ko-KR" sz="800" dirty="0">
                <a:latin typeface="Tahoma" pitchFamily="34" charset="0"/>
              </a:rPr>
              <a:t>/</a:t>
            </a:r>
          </a:p>
          <a:p>
            <a:pPr marL="342900" indent="-342900">
              <a:spcBef>
                <a:spcPct val="20000"/>
              </a:spcBef>
              <a:buFont typeface="Wingdings" pitchFamily="2" charset="2"/>
              <a:buBlip>
                <a:blip r:embed="rId2"/>
              </a:buBlip>
            </a:pPr>
            <a:r>
              <a:rPr lang="en-US" altLang="ko-KR" sz="800" dirty="0">
                <a:latin typeface="Tahoma" pitchFamily="34" charset="0"/>
              </a:rPr>
              <a:t>if (listen(</a:t>
            </a:r>
            <a:r>
              <a:rPr lang="en-US" altLang="ko-KR" sz="800" dirty="0" err="1">
                <a:latin typeface="Tahoma" pitchFamily="34" charset="0"/>
              </a:rPr>
              <a:t>ssock</a:t>
            </a:r>
            <a:r>
              <a:rPr lang="en-US" altLang="ko-KR" sz="800" dirty="0">
                <a:latin typeface="Tahoma" pitchFamily="34" charset="0"/>
              </a:rPr>
              <a:t>, 5) &lt; 0) {</a:t>
            </a:r>
          </a:p>
          <a:p>
            <a:pPr marL="342900" indent="-342900">
              <a:spcBef>
                <a:spcPct val="20000"/>
              </a:spcBef>
              <a:buFont typeface="Wingdings" pitchFamily="2" charset="2"/>
              <a:buBlip>
                <a:blip r:embed="rId2"/>
              </a:buBlip>
            </a:pPr>
            <a:r>
              <a:rPr lang="en-US" altLang="ko-KR" sz="800" dirty="0">
                <a:latin typeface="Tahoma" pitchFamily="34" charset="0"/>
              </a:rPr>
              <a:t>	</a:t>
            </a:r>
            <a:r>
              <a:rPr lang="en-US" altLang="ko-KR" sz="800" dirty="0" err="1">
                <a:latin typeface="Tahoma" pitchFamily="34" charset="0"/>
              </a:rPr>
              <a:t>perror</a:t>
            </a:r>
            <a:r>
              <a:rPr lang="en-US" altLang="ko-KR" sz="800" dirty="0">
                <a:latin typeface="Tahoma" pitchFamily="34" charset="0"/>
              </a:rPr>
              <a:t>("listen error : ");</a:t>
            </a:r>
          </a:p>
          <a:p>
            <a:pPr marL="342900" indent="-342900">
              <a:spcBef>
                <a:spcPct val="20000"/>
              </a:spcBef>
              <a:buFont typeface="Wingdings" pitchFamily="2" charset="2"/>
              <a:buBlip>
                <a:blip r:embed="rId2"/>
              </a:buBlip>
            </a:pPr>
            <a:r>
              <a:rPr lang="en-US" altLang="ko-KR" sz="800" dirty="0">
                <a:latin typeface="Tahoma" pitchFamily="34" charset="0"/>
              </a:rPr>
              <a:t>	exit(1);</a:t>
            </a:r>
          </a:p>
          <a:p>
            <a:pPr marL="342900" indent="-342900">
              <a:spcBef>
                <a:spcPct val="20000"/>
              </a:spcBef>
              <a:buFont typeface="Wingdings" pitchFamily="2" charset="2"/>
              <a:buBlip>
                <a:blip r:embed="rId2"/>
              </a:buBlip>
            </a:pPr>
            <a:r>
              <a:rPr lang="en-US" altLang="ko-KR" sz="800" dirty="0">
                <a:latin typeface="Tahoma" pitchFamily="34" charset="0"/>
              </a:rPr>
              <a:t>	}</a:t>
            </a:r>
          </a:p>
          <a:p>
            <a:pPr marL="342900" indent="-342900">
              <a:spcBef>
                <a:spcPct val="20000"/>
              </a:spcBef>
              <a:buFont typeface="Wingdings" pitchFamily="2" charset="2"/>
              <a:buBlip>
                <a:blip r:embed="rId2"/>
              </a:buBlip>
            </a:pPr>
            <a:r>
              <a:rPr lang="en-US" altLang="ko-KR" sz="800" dirty="0">
                <a:latin typeface="Tahoma" pitchFamily="34" charset="0"/>
              </a:rPr>
              <a:t>	while(1) {</a:t>
            </a:r>
          </a:p>
          <a:p>
            <a:pPr marL="342900" indent="-342900">
              <a:spcBef>
                <a:spcPct val="20000"/>
              </a:spcBef>
              <a:buFont typeface="Wingdings" pitchFamily="2" charset="2"/>
              <a:buBlip>
                <a:blip r:embed="rId2"/>
              </a:buBlip>
            </a:pPr>
            <a:r>
              <a:rPr lang="en-US" altLang="ko-KR" sz="800" dirty="0">
                <a:latin typeface="Tahoma" pitchFamily="34" charset="0"/>
              </a:rPr>
              <a:t>/* </a:t>
            </a:r>
            <a:r>
              <a:rPr lang="ko-KR" altLang="en-US" sz="800" dirty="0">
                <a:latin typeface="Tahoma" pitchFamily="34" charset="0"/>
              </a:rPr>
              <a:t>연결 처리 *</a:t>
            </a:r>
            <a:r>
              <a:rPr lang="en-US" altLang="ko-KR" sz="800" dirty="0">
                <a:latin typeface="Tahoma" pitchFamily="34" charset="0"/>
              </a:rPr>
              <a:t>/</a:t>
            </a:r>
          </a:p>
          <a:p>
            <a:pPr marL="342900" indent="-342900">
              <a:spcBef>
                <a:spcPct val="20000"/>
              </a:spcBef>
              <a:buFont typeface="Wingdings" pitchFamily="2" charset="2"/>
              <a:buBlip>
                <a:blip r:embed="rId2"/>
              </a:buBlip>
            </a:pPr>
            <a:r>
              <a:rPr lang="en-US" altLang="ko-KR" sz="800" dirty="0" err="1">
                <a:latin typeface="Tahoma" pitchFamily="34" charset="0"/>
              </a:rPr>
              <a:t>csock</a:t>
            </a:r>
            <a:r>
              <a:rPr lang="en-US" altLang="ko-KR" sz="800" dirty="0">
                <a:latin typeface="Tahoma" pitchFamily="34" charset="0"/>
              </a:rPr>
              <a:t> = accept(</a:t>
            </a:r>
            <a:r>
              <a:rPr lang="en-US" altLang="ko-KR" sz="800" dirty="0" err="1">
                <a:latin typeface="Tahoma" pitchFamily="34" charset="0"/>
              </a:rPr>
              <a:t>ssock</a:t>
            </a:r>
            <a:r>
              <a:rPr lang="en-US" altLang="ko-KR" sz="800" dirty="0">
                <a:latin typeface="Tahoma" pitchFamily="34" charset="0"/>
              </a:rPr>
              <a:t>, (</a:t>
            </a:r>
            <a:r>
              <a:rPr lang="en-US" altLang="ko-KR" sz="800" dirty="0" err="1">
                <a:latin typeface="Tahoma" pitchFamily="34" charset="0"/>
              </a:rPr>
              <a:t>struct</a:t>
            </a:r>
            <a:r>
              <a:rPr lang="en-US" altLang="ko-KR" sz="800" dirty="0">
                <a:latin typeface="Tahoma" pitchFamily="34" charset="0"/>
              </a:rPr>
              <a:t> </a:t>
            </a:r>
            <a:r>
              <a:rPr lang="en-US" altLang="ko-KR" sz="800" dirty="0" err="1">
                <a:latin typeface="Tahoma" pitchFamily="34" charset="0"/>
              </a:rPr>
              <a:t>sockaddr</a:t>
            </a:r>
            <a:r>
              <a:rPr lang="en-US" altLang="ko-KR" sz="800" dirty="0">
                <a:latin typeface="Tahoma" pitchFamily="34" charset="0"/>
              </a:rPr>
              <a:t> *)&amp;</a:t>
            </a:r>
            <a:r>
              <a:rPr lang="en-US" altLang="ko-KR" sz="800" dirty="0" err="1">
                <a:latin typeface="Tahoma" pitchFamily="34" charset="0"/>
              </a:rPr>
              <a:t>client_addr</a:t>
            </a:r>
            <a:r>
              <a:rPr lang="en-US" altLang="ko-KR" sz="800" dirty="0">
                <a:latin typeface="Tahoma" pitchFamily="34" charset="0"/>
              </a:rPr>
              <a:t>, &amp;</a:t>
            </a:r>
            <a:r>
              <a:rPr lang="en-US" altLang="ko-KR" sz="800" dirty="0" err="1">
                <a:latin typeface="Tahoma" pitchFamily="34" charset="0"/>
              </a:rPr>
              <a:t>clen</a:t>
            </a:r>
            <a:r>
              <a:rPr lang="en-US" altLang="ko-KR" sz="800" dirty="0">
                <a:latin typeface="Tahoma" pitchFamily="34" charset="0"/>
              </a:rPr>
              <a:t>);</a:t>
            </a:r>
          </a:p>
          <a:p>
            <a:pPr marL="342900" indent="-342900">
              <a:spcBef>
                <a:spcPct val="20000"/>
              </a:spcBef>
              <a:buFont typeface="Wingdings" pitchFamily="2" charset="2"/>
              <a:buBlip>
                <a:blip r:embed="rId2"/>
              </a:buBlip>
            </a:pPr>
            <a:r>
              <a:rPr lang="en-US" altLang="ko-KR" sz="800" dirty="0">
                <a:latin typeface="Tahoma" pitchFamily="34" charset="0"/>
              </a:rPr>
              <a:t>/* fork()</a:t>
            </a:r>
            <a:r>
              <a:rPr lang="ko-KR" altLang="en-US" sz="800" dirty="0">
                <a:latin typeface="Tahoma" pitchFamily="34" charset="0"/>
              </a:rPr>
              <a:t>를 이용하여 </a:t>
            </a:r>
            <a:r>
              <a:rPr lang="en-US" altLang="ko-KR" sz="800" dirty="0">
                <a:latin typeface="Tahoma" pitchFamily="34" charset="0"/>
              </a:rPr>
              <a:t>multi-process </a:t>
            </a:r>
            <a:r>
              <a:rPr lang="ko-KR" altLang="en-US" sz="800" dirty="0">
                <a:latin typeface="Tahoma" pitchFamily="34" charset="0"/>
              </a:rPr>
              <a:t>방식으로 통신 처리 *</a:t>
            </a:r>
            <a:r>
              <a:rPr lang="en-US" altLang="ko-KR" sz="800" dirty="0">
                <a:latin typeface="Tahoma" pitchFamily="34" charset="0"/>
              </a:rPr>
              <a:t>/</a:t>
            </a:r>
          </a:p>
          <a:p>
            <a:pPr marL="342900" indent="-342900">
              <a:spcBef>
                <a:spcPct val="20000"/>
              </a:spcBef>
              <a:buFont typeface="Wingdings" pitchFamily="2" charset="2"/>
              <a:buBlip>
                <a:blip r:embed="rId2"/>
              </a:buBlip>
            </a:pPr>
            <a:r>
              <a:rPr lang="en-US" altLang="ko-KR" sz="800" dirty="0">
                <a:latin typeface="Tahoma" pitchFamily="34" charset="0"/>
              </a:rPr>
              <a:t>	</a:t>
            </a:r>
            <a:r>
              <a:rPr lang="en-US" altLang="ko-KR" sz="800" dirty="0" err="1">
                <a:latin typeface="Tahoma" pitchFamily="34" charset="0"/>
              </a:rPr>
              <a:t>pid</a:t>
            </a:r>
            <a:r>
              <a:rPr lang="en-US" altLang="ko-KR" sz="800" dirty="0">
                <a:latin typeface="Tahoma" pitchFamily="34" charset="0"/>
              </a:rPr>
              <a:t> = fork();</a:t>
            </a:r>
          </a:p>
          <a:p>
            <a:pPr marL="342900" indent="-342900">
              <a:spcBef>
                <a:spcPct val="20000"/>
              </a:spcBef>
              <a:buFont typeface="Wingdings" pitchFamily="2" charset="2"/>
              <a:buBlip>
                <a:blip r:embed="rId2"/>
              </a:buBlip>
            </a:pPr>
            <a:r>
              <a:rPr lang="en-US" altLang="ko-KR" sz="800" dirty="0">
                <a:latin typeface="Tahoma" pitchFamily="34" charset="0"/>
              </a:rPr>
              <a:t>	switch(</a:t>
            </a:r>
            <a:r>
              <a:rPr lang="en-US" altLang="ko-KR" sz="800" dirty="0" err="1">
                <a:latin typeface="Tahoma" pitchFamily="34" charset="0"/>
              </a:rPr>
              <a:t>pid</a:t>
            </a:r>
            <a:r>
              <a:rPr lang="en-US" altLang="ko-KR" sz="800" dirty="0">
                <a:latin typeface="Tahoma" pitchFamily="34" charset="0"/>
              </a:rPr>
              <a:t>)</a:t>
            </a:r>
          </a:p>
          <a:p>
            <a:pPr marL="342900" indent="-342900">
              <a:spcBef>
                <a:spcPct val="20000"/>
              </a:spcBef>
              <a:buFont typeface="Wingdings" pitchFamily="2" charset="2"/>
              <a:buBlip>
                <a:blip r:embed="rId2"/>
              </a:buBlip>
            </a:pPr>
            <a:r>
              <a:rPr lang="en-US" altLang="ko-KR" sz="800" dirty="0">
                <a:latin typeface="Tahoma" pitchFamily="34" charset="0"/>
              </a:rPr>
              <a:t>	{</a:t>
            </a:r>
          </a:p>
          <a:p>
            <a:pPr marL="342900" indent="-342900">
              <a:spcBef>
                <a:spcPct val="20000"/>
              </a:spcBef>
              <a:buFont typeface="Wingdings" pitchFamily="2" charset="2"/>
              <a:buBlip>
                <a:blip r:embed="rId2"/>
              </a:buBlip>
            </a:pPr>
            <a:r>
              <a:rPr lang="en-US" altLang="ko-KR" sz="800" dirty="0">
                <a:latin typeface="Tahoma" pitchFamily="34" charset="0"/>
              </a:rPr>
              <a:t>	case -1:</a:t>
            </a:r>
          </a:p>
          <a:p>
            <a:pPr marL="342900" indent="-342900">
              <a:spcBef>
                <a:spcPct val="20000"/>
              </a:spcBef>
              <a:buFont typeface="Wingdings" pitchFamily="2" charset="2"/>
              <a:buBlip>
                <a:blip r:embed="rId2"/>
              </a:buBlip>
            </a:pPr>
            <a:r>
              <a:rPr lang="en-US" altLang="ko-KR" sz="800" dirty="0">
                <a:latin typeface="Tahoma" pitchFamily="34" charset="0"/>
              </a:rPr>
              <a:t>	/* fork </a:t>
            </a:r>
            <a:r>
              <a:rPr lang="ko-KR" altLang="en-US" sz="800" dirty="0">
                <a:latin typeface="Tahoma" pitchFamily="34" charset="0"/>
              </a:rPr>
              <a:t>함수 에러 발생 *</a:t>
            </a:r>
            <a:r>
              <a:rPr lang="en-US" altLang="ko-KR" sz="800" dirty="0">
                <a:latin typeface="Tahoma" pitchFamily="34" charset="0"/>
              </a:rPr>
              <a:t>/</a:t>
            </a:r>
          </a:p>
          <a:p>
            <a:pPr marL="342900" indent="-342900">
              <a:spcBef>
                <a:spcPct val="20000"/>
              </a:spcBef>
              <a:buFont typeface="Wingdings" pitchFamily="2" charset="2"/>
              <a:buBlip>
                <a:blip r:embed="rId2"/>
              </a:buBlip>
            </a:pPr>
            <a:r>
              <a:rPr lang="en-US" altLang="ko-KR" sz="800" dirty="0">
                <a:latin typeface="Tahoma" pitchFamily="34" charset="0"/>
              </a:rPr>
              <a:t>	</a:t>
            </a:r>
            <a:r>
              <a:rPr lang="en-US" altLang="ko-KR" sz="800" dirty="0" err="1">
                <a:latin typeface="Tahoma" pitchFamily="34" charset="0"/>
              </a:rPr>
              <a:t>perror</a:t>
            </a:r>
            <a:r>
              <a:rPr lang="en-US" altLang="ko-KR" sz="800" dirty="0">
                <a:latin typeface="Tahoma" pitchFamily="34" charset="0"/>
              </a:rPr>
              <a:t>("fork error : ");</a:t>
            </a:r>
          </a:p>
          <a:p>
            <a:pPr marL="342900" indent="-342900">
              <a:spcBef>
                <a:spcPct val="20000"/>
              </a:spcBef>
              <a:buFont typeface="Wingdings" pitchFamily="2" charset="2"/>
              <a:buBlip>
                <a:blip r:embed="rId2"/>
              </a:buBlip>
            </a:pPr>
            <a:r>
              <a:rPr lang="en-US" altLang="ko-KR" sz="800" dirty="0">
                <a:latin typeface="Tahoma" pitchFamily="34" charset="0"/>
              </a:rPr>
              <a:t>	exit(1);</a:t>
            </a:r>
          </a:p>
          <a:p>
            <a:pPr marL="342900" indent="-342900">
              <a:spcBef>
                <a:spcPct val="20000"/>
              </a:spcBef>
              <a:buFont typeface="Wingdings" pitchFamily="2" charset="2"/>
              <a:buBlip>
                <a:blip r:embed="rId2"/>
              </a:buBlip>
            </a:pPr>
            <a:r>
              <a:rPr lang="en-US" altLang="ko-KR" sz="800" dirty="0">
                <a:latin typeface="Tahoma" pitchFamily="34" charset="0"/>
              </a:rPr>
              <a:t>	case 0:</a:t>
            </a:r>
          </a:p>
          <a:p>
            <a:pPr marL="342900" indent="-342900">
              <a:spcBef>
                <a:spcPct val="20000"/>
              </a:spcBef>
              <a:buFont typeface="Wingdings" pitchFamily="2" charset="2"/>
              <a:buBlip>
                <a:blip r:embed="rId2"/>
              </a:buBlip>
            </a:pPr>
            <a:r>
              <a:rPr lang="en-US" altLang="ko-KR" sz="800" dirty="0">
                <a:latin typeface="Tahoma" pitchFamily="34" charset="0"/>
              </a:rPr>
              <a:t>	/* </a:t>
            </a:r>
            <a:r>
              <a:rPr lang="ko-KR" altLang="en-US" sz="800" dirty="0">
                <a:latin typeface="Tahoma" pitchFamily="34" charset="0"/>
              </a:rPr>
              <a:t>자식 프로세스의 클라이언트 소켓 처리 *</a:t>
            </a:r>
            <a:r>
              <a:rPr lang="en-US" altLang="ko-KR" sz="800" dirty="0">
                <a:latin typeface="Tahoma" pitchFamily="34" charset="0"/>
              </a:rPr>
              <a:t>/</a:t>
            </a:r>
          </a:p>
          <a:p>
            <a:pPr marL="342900" indent="-342900">
              <a:spcBef>
                <a:spcPct val="20000"/>
              </a:spcBef>
              <a:buFont typeface="Wingdings" pitchFamily="2" charset="2"/>
              <a:buBlip>
                <a:blip r:embed="rId2"/>
              </a:buBlip>
            </a:pPr>
            <a:r>
              <a:rPr lang="en-US" altLang="ko-KR" sz="800" dirty="0">
                <a:latin typeface="Tahoma" pitchFamily="34" charset="0"/>
              </a:rPr>
              <a:t>	close(</a:t>
            </a:r>
            <a:r>
              <a:rPr lang="en-US" altLang="ko-KR" sz="800" dirty="0" err="1">
                <a:latin typeface="Tahoma" pitchFamily="34" charset="0"/>
              </a:rPr>
              <a:t>ssock</a:t>
            </a:r>
            <a:r>
              <a:rPr lang="en-US" altLang="ko-KR" sz="800" dirty="0">
                <a:latin typeface="Tahoma" pitchFamily="34" charset="0"/>
              </a:rPr>
              <a:t>);</a:t>
            </a:r>
          </a:p>
          <a:p>
            <a:pPr marL="342900" indent="-342900">
              <a:spcBef>
                <a:spcPct val="20000"/>
              </a:spcBef>
              <a:buFont typeface="Wingdings" pitchFamily="2" charset="2"/>
              <a:buBlip>
                <a:blip r:embed="rId2"/>
              </a:buBlip>
            </a:pPr>
            <a:r>
              <a:rPr lang="en-US" altLang="ko-KR" sz="800" dirty="0">
                <a:latin typeface="Tahoma" pitchFamily="34" charset="0"/>
              </a:rPr>
              <a:t>	</a:t>
            </a:r>
            <a:r>
              <a:rPr lang="en-US" altLang="ko-KR" sz="800" dirty="0" err="1">
                <a:latin typeface="Tahoma" pitchFamily="34" charset="0"/>
              </a:rPr>
              <a:t>pid</a:t>
            </a:r>
            <a:r>
              <a:rPr lang="en-US" altLang="ko-KR" sz="800" dirty="0">
                <a:latin typeface="Tahoma" pitchFamily="34" charset="0"/>
              </a:rPr>
              <a:t> = </a:t>
            </a:r>
            <a:r>
              <a:rPr lang="en-US" altLang="ko-KR" sz="800" dirty="0" err="1">
                <a:latin typeface="Tahoma" pitchFamily="34" charset="0"/>
              </a:rPr>
              <a:t>getpid</a:t>
            </a:r>
            <a:r>
              <a:rPr lang="en-US" altLang="ko-KR" sz="800" dirty="0">
                <a:latin typeface="Tahoma" pitchFamily="34" charset="0"/>
              </a:rPr>
              <a:t>();</a:t>
            </a:r>
          </a:p>
          <a:p>
            <a:pPr marL="342900" indent="-342900">
              <a:spcBef>
                <a:spcPct val="20000"/>
              </a:spcBef>
              <a:buFont typeface="Wingdings" pitchFamily="2" charset="2"/>
              <a:buBlip>
                <a:blip r:embed="rId2"/>
              </a:buBlip>
            </a:pPr>
            <a:r>
              <a:rPr lang="en-US" altLang="ko-KR" sz="800" dirty="0">
                <a:latin typeface="Tahoma" pitchFamily="34" charset="0"/>
              </a:rPr>
              <a:t>	</a:t>
            </a:r>
            <a:r>
              <a:rPr lang="en-US" altLang="ko-KR" sz="800" dirty="0" err="1">
                <a:latin typeface="Tahoma" pitchFamily="34" charset="0"/>
              </a:rPr>
              <a:t>printf</a:t>
            </a:r>
            <a:r>
              <a:rPr lang="en-US" altLang="ko-KR" sz="800" dirty="0">
                <a:latin typeface="Tahoma" pitchFamily="34" charset="0"/>
              </a:rPr>
              <a:t>("%d</a:t>
            </a:r>
            <a:r>
              <a:rPr lang="ko-KR" altLang="en-US" sz="800" dirty="0">
                <a:latin typeface="Tahoma" pitchFamily="34" charset="0"/>
              </a:rPr>
              <a:t>번 프로세스에 새로운 소켓이 연결되었습니다</a:t>
            </a:r>
            <a:r>
              <a:rPr lang="en-US" altLang="ko-KR" sz="800" dirty="0">
                <a:latin typeface="Tahoma" pitchFamily="34" charset="0"/>
              </a:rPr>
              <a:t>\n", </a:t>
            </a:r>
            <a:r>
              <a:rPr lang="en-US" altLang="ko-KR" sz="800" dirty="0" err="1">
                <a:latin typeface="Tahoma" pitchFamily="34" charset="0"/>
              </a:rPr>
              <a:t>pid</a:t>
            </a:r>
            <a:r>
              <a:rPr lang="en-US" altLang="ko-KR" sz="800" dirty="0">
                <a:latin typeface="Tahoma" pitchFamily="34" charset="0"/>
              </a:rPr>
              <a:t>);</a:t>
            </a:r>
          </a:p>
          <a:p>
            <a:pPr marL="342900" indent="-342900">
              <a:spcBef>
                <a:spcPct val="20000"/>
              </a:spcBef>
              <a:buFont typeface="Wingdings" pitchFamily="2" charset="2"/>
              <a:buBlip>
                <a:blip r:embed="rId2"/>
              </a:buBlip>
            </a:pPr>
            <a:r>
              <a:rPr lang="en-US" altLang="ko-KR" sz="800" dirty="0">
                <a:latin typeface="Tahoma" pitchFamily="34" charset="0"/>
              </a:rPr>
              <a:t>				while(read(</a:t>
            </a:r>
            <a:r>
              <a:rPr lang="en-US" altLang="ko-KR" sz="800" dirty="0" err="1">
                <a:latin typeface="Tahoma" pitchFamily="34" charset="0"/>
              </a:rPr>
              <a:t>csock</a:t>
            </a:r>
            <a:r>
              <a:rPr lang="en-US" altLang="ko-KR" sz="800" dirty="0">
                <a:latin typeface="Tahoma" pitchFamily="34" charset="0"/>
              </a:rPr>
              <a:t>, </a:t>
            </a:r>
            <a:r>
              <a:rPr lang="en-US" altLang="ko-KR" sz="800" dirty="0" err="1">
                <a:latin typeface="Tahoma" pitchFamily="34" charset="0"/>
              </a:rPr>
              <a:t>buf</a:t>
            </a:r>
            <a:r>
              <a:rPr lang="en-US" altLang="ko-KR" sz="800" dirty="0">
                <a:latin typeface="Tahoma" pitchFamily="34" charset="0"/>
              </a:rPr>
              <a:t>, MAXBUF) &gt; 0)</a:t>
            </a:r>
          </a:p>
          <a:p>
            <a:pPr marL="342900" indent="-342900">
              <a:spcBef>
                <a:spcPct val="20000"/>
              </a:spcBef>
              <a:buFont typeface="Wingdings" pitchFamily="2" charset="2"/>
              <a:buBlip>
                <a:blip r:embed="rId2"/>
              </a:buBlip>
            </a:pPr>
            <a:r>
              <a:rPr lang="en-US" altLang="ko-KR" sz="800" dirty="0">
                <a:latin typeface="Tahoma" pitchFamily="34" charset="0"/>
              </a:rPr>
              <a:t>	{</a:t>
            </a:r>
          </a:p>
          <a:p>
            <a:pPr marL="342900" indent="-342900">
              <a:spcBef>
                <a:spcPct val="20000"/>
              </a:spcBef>
              <a:buFont typeface="Wingdings" pitchFamily="2" charset="2"/>
              <a:buBlip>
                <a:blip r:embed="rId2"/>
              </a:buBlip>
            </a:pPr>
            <a:r>
              <a:rPr lang="en-US" altLang="ko-KR" sz="800" dirty="0">
                <a:latin typeface="Tahoma" pitchFamily="34" charset="0"/>
              </a:rPr>
              <a:t>	if (write(</a:t>
            </a:r>
            <a:r>
              <a:rPr lang="en-US" altLang="ko-KR" sz="800" dirty="0" err="1">
                <a:latin typeface="Tahoma" pitchFamily="34" charset="0"/>
              </a:rPr>
              <a:t>csock</a:t>
            </a:r>
            <a:r>
              <a:rPr lang="en-US" altLang="ko-KR" sz="800" dirty="0">
                <a:latin typeface="Tahoma" pitchFamily="34" charset="0"/>
              </a:rPr>
              <a:t>, </a:t>
            </a:r>
            <a:r>
              <a:rPr lang="en-US" altLang="ko-KR" sz="800" dirty="0" err="1">
                <a:latin typeface="Tahoma" pitchFamily="34" charset="0"/>
              </a:rPr>
              <a:t>buf</a:t>
            </a:r>
            <a:r>
              <a:rPr lang="en-US" altLang="ko-KR" sz="800" dirty="0">
                <a:latin typeface="Tahoma" pitchFamily="34" charset="0"/>
              </a:rPr>
              <a:t>, MAXBUF) &lt;=0) {</a:t>
            </a:r>
          </a:p>
          <a:p>
            <a:pPr marL="342900" indent="-342900">
              <a:spcBef>
                <a:spcPct val="20000"/>
              </a:spcBef>
              <a:buFont typeface="Wingdings" pitchFamily="2" charset="2"/>
              <a:buBlip>
                <a:blip r:embed="rId2"/>
              </a:buBlip>
            </a:pPr>
            <a:r>
              <a:rPr lang="en-US" altLang="ko-KR" sz="800" dirty="0">
                <a:latin typeface="Tahoma" pitchFamily="34" charset="0"/>
              </a:rPr>
              <a:t>	</a:t>
            </a:r>
            <a:r>
              <a:rPr lang="en-US" altLang="ko-KR" sz="800" dirty="0" err="1">
                <a:latin typeface="Tahoma" pitchFamily="34" charset="0"/>
              </a:rPr>
              <a:t>perror</a:t>
            </a:r>
            <a:r>
              <a:rPr lang="en-US" altLang="ko-KR" sz="800" dirty="0">
                <a:latin typeface="Tahoma" pitchFamily="34" charset="0"/>
              </a:rPr>
              <a:t>("write error : ");</a:t>
            </a:r>
          </a:p>
          <a:p>
            <a:pPr marL="342900" indent="-342900">
              <a:spcBef>
                <a:spcPct val="20000"/>
              </a:spcBef>
              <a:buFont typeface="Wingdings" pitchFamily="2" charset="2"/>
              <a:buBlip>
                <a:blip r:embed="rId2"/>
              </a:buBlip>
            </a:pPr>
            <a:r>
              <a:rPr lang="en-US" altLang="ko-KR" sz="800" dirty="0">
                <a:latin typeface="Tahoma" pitchFamily="34" charset="0"/>
              </a:rPr>
              <a:t>	exit(1);</a:t>
            </a:r>
          </a:p>
          <a:p>
            <a:pPr marL="342900" indent="-342900">
              <a:spcBef>
                <a:spcPct val="20000"/>
              </a:spcBef>
              <a:buFont typeface="Wingdings" pitchFamily="2" charset="2"/>
              <a:buBlip>
                <a:blip r:embed="rId2"/>
              </a:buBlip>
            </a:pPr>
            <a:r>
              <a:rPr lang="en-US" altLang="ko-KR" sz="800" dirty="0">
                <a:latin typeface="Tahoma" pitchFamily="34" charset="0"/>
              </a:rPr>
              <a:t>	}</a:t>
            </a:r>
          </a:p>
          <a:p>
            <a:pPr marL="342900" indent="-342900">
              <a:spcBef>
                <a:spcPct val="20000"/>
              </a:spcBef>
              <a:buFont typeface="Wingdings" pitchFamily="2" charset="2"/>
              <a:buBlip>
                <a:blip r:embed="rId2"/>
              </a:buBlip>
            </a:pPr>
            <a:r>
              <a:rPr lang="en-US" altLang="ko-KR" sz="800" dirty="0">
                <a:latin typeface="Tahoma" pitchFamily="34" charset="0"/>
              </a:rPr>
              <a:t>	close(</a:t>
            </a:r>
            <a:r>
              <a:rPr lang="en-US" altLang="ko-KR" sz="800" dirty="0" err="1">
                <a:latin typeface="Tahoma" pitchFamily="34" charset="0"/>
              </a:rPr>
              <a:t>csock</a:t>
            </a:r>
            <a:r>
              <a:rPr lang="en-US" altLang="ko-KR" sz="800" dirty="0">
                <a:latin typeface="Tahoma" pitchFamily="34" charset="0"/>
              </a:rPr>
              <a:t>);</a:t>
            </a:r>
          </a:p>
          <a:p>
            <a:pPr marL="342900" indent="-342900">
              <a:spcBef>
                <a:spcPct val="20000"/>
              </a:spcBef>
              <a:buFont typeface="Wingdings" pitchFamily="2" charset="2"/>
              <a:buBlip>
                <a:blip r:embed="rId2"/>
              </a:buBlip>
            </a:pPr>
            <a:r>
              <a:rPr lang="en-US" altLang="ko-KR" sz="800" dirty="0">
                <a:latin typeface="Tahoma" pitchFamily="34" charset="0"/>
              </a:rPr>
              <a:t>	</a:t>
            </a:r>
            <a:r>
              <a:rPr lang="en-US" altLang="ko-KR" sz="800" dirty="0" err="1">
                <a:latin typeface="Tahoma" pitchFamily="34" charset="0"/>
              </a:rPr>
              <a:t>printf</a:t>
            </a:r>
            <a:r>
              <a:rPr lang="en-US" altLang="ko-KR" sz="800" dirty="0">
                <a:latin typeface="Tahoma" pitchFamily="34" charset="0"/>
              </a:rPr>
              <a:t>("%d</a:t>
            </a:r>
            <a:r>
              <a:rPr lang="ko-KR" altLang="en-US" sz="800" dirty="0">
                <a:latin typeface="Tahoma" pitchFamily="34" charset="0"/>
              </a:rPr>
              <a:t>번 프로세스 소켓의 연결이 종료되었습니다</a:t>
            </a:r>
            <a:r>
              <a:rPr lang="en-US" altLang="ko-KR" sz="800" dirty="0">
                <a:latin typeface="Tahoma" pitchFamily="34" charset="0"/>
              </a:rPr>
              <a:t>\n", </a:t>
            </a:r>
            <a:r>
              <a:rPr lang="en-US" altLang="ko-KR" sz="800" dirty="0" err="1">
                <a:latin typeface="Tahoma" pitchFamily="34" charset="0"/>
              </a:rPr>
              <a:t>pid</a:t>
            </a:r>
            <a:r>
              <a:rPr lang="en-US" altLang="ko-KR" sz="800" dirty="0">
                <a:latin typeface="Tahoma" pitchFamily="34" charset="0"/>
              </a:rPr>
              <a:t>);</a:t>
            </a:r>
          </a:p>
          <a:p>
            <a:pPr marL="342900" indent="-342900">
              <a:spcBef>
                <a:spcPct val="20000"/>
              </a:spcBef>
              <a:buFont typeface="Wingdings" pitchFamily="2" charset="2"/>
              <a:buBlip>
                <a:blip r:embed="rId2"/>
              </a:buBlip>
            </a:pPr>
            <a:r>
              <a:rPr lang="en-US" altLang="ko-KR" sz="800" dirty="0">
                <a:latin typeface="Tahoma" pitchFamily="34" charset="0"/>
              </a:rPr>
              <a:t>	exit(1);</a:t>
            </a:r>
          </a:p>
          <a:p>
            <a:pPr marL="342900" indent="-342900">
              <a:spcBef>
                <a:spcPct val="20000"/>
              </a:spcBef>
              <a:buFont typeface="Wingdings" pitchFamily="2" charset="2"/>
              <a:buBlip>
                <a:blip r:embed="rId2"/>
              </a:buBlip>
            </a:pPr>
            <a:r>
              <a:rPr lang="en-US" altLang="ko-KR" sz="800" dirty="0">
                <a:latin typeface="Tahoma" pitchFamily="34" charset="0"/>
              </a:rPr>
              <a:t>	default:</a:t>
            </a:r>
          </a:p>
          <a:p>
            <a:pPr marL="342900" indent="-342900">
              <a:spcBef>
                <a:spcPct val="20000"/>
              </a:spcBef>
              <a:buFont typeface="Wingdings" pitchFamily="2" charset="2"/>
              <a:buBlip>
                <a:blip r:embed="rId2"/>
              </a:buBlip>
            </a:pPr>
            <a:r>
              <a:rPr lang="en-US" altLang="ko-KR" sz="800" dirty="0">
                <a:latin typeface="Tahoma" pitchFamily="34" charset="0"/>
              </a:rPr>
              <a:t>	/* </a:t>
            </a:r>
            <a:r>
              <a:rPr lang="ko-KR" altLang="en-US" sz="800" dirty="0">
                <a:latin typeface="Tahoma" pitchFamily="34" charset="0"/>
              </a:rPr>
              <a:t>부모 프로세스의 클라이언트 소켓 제거 *</a:t>
            </a:r>
            <a:r>
              <a:rPr lang="en-US" altLang="ko-KR" sz="800" dirty="0">
                <a:latin typeface="Tahoma" pitchFamily="34" charset="0"/>
              </a:rPr>
              <a:t>/</a:t>
            </a:r>
          </a:p>
          <a:p>
            <a:pPr marL="342900" indent="-342900">
              <a:spcBef>
                <a:spcPct val="20000"/>
              </a:spcBef>
              <a:buFont typeface="Wingdings" pitchFamily="2" charset="2"/>
              <a:buBlip>
                <a:blip r:embed="rId2"/>
              </a:buBlip>
            </a:pPr>
            <a:r>
              <a:rPr lang="en-US" altLang="ko-KR" sz="800" dirty="0">
                <a:latin typeface="Tahoma" pitchFamily="34" charset="0"/>
              </a:rPr>
              <a:t>	close(</a:t>
            </a:r>
            <a:r>
              <a:rPr lang="en-US" altLang="ko-KR" sz="800" dirty="0" err="1">
                <a:latin typeface="Tahoma" pitchFamily="34" charset="0"/>
              </a:rPr>
              <a:t>csock</a:t>
            </a:r>
            <a:r>
              <a:rPr lang="en-US" altLang="ko-KR" sz="800" dirty="0">
                <a:latin typeface="Tahoma" pitchFamily="34" charset="0"/>
              </a:rPr>
              <a:t>);</a:t>
            </a:r>
          </a:p>
          <a:p>
            <a:pPr marL="342900" indent="-342900">
              <a:spcBef>
                <a:spcPct val="20000"/>
              </a:spcBef>
              <a:buFont typeface="Wingdings" pitchFamily="2" charset="2"/>
              <a:buBlip>
                <a:blip r:embed="rId2"/>
              </a:buBlip>
            </a:pPr>
            <a:r>
              <a:rPr lang="en-US" altLang="ko-KR" sz="800" dirty="0">
                <a:latin typeface="Tahoma" pitchFamily="34" charset="0"/>
              </a:rPr>
              <a:t>	break;</a:t>
            </a:r>
          </a:p>
          <a:p>
            <a:pPr marL="342900" indent="-342900">
              <a:spcBef>
                <a:spcPct val="20000"/>
              </a:spcBef>
              <a:buFont typeface="Wingdings" pitchFamily="2" charset="2"/>
              <a:buBlip>
                <a:blip r:embed="rId2"/>
              </a:buBlip>
            </a:pPr>
            <a:r>
              <a:rPr lang="en-US" altLang="ko-KR" sz="800" dirty="0">
                <a:latin typeface="Tahoma" pitchFamily="34" charset="0"/>
              </a:rPr>
              <a:t>	}</a:t>
            </a:r>
          </a:p>
          <a:p>
            <a:pPr marL="342900" indent="-342900">
              <a:spcBef>
                <a:spcPct val="20000"/>
              </a:spcBef>
              <a:buFont typeface="Wingdings" pitchFamily="2" charset="2"/>
              <a:buBlip>
                <a:blip r:embed="rId2"/>
              </a:buBlip>
            </a:pPr>
            <a:r>
              <a:rPr lang="en-US" altLang="ko-KR" sz="800" dirty="0">
                <a:latin typeface="Tahoma" pitchFamily="34" charset="0"/>
              </a:rPr>
              <a:t>	}</a:t>
            </a:r>
          </a:p>
          <a:p>
            <a:pPr marL="342900" indent="-342900">
              <a:spcBef>
                <a:spcPct val="20000"/>
              </a:spcBef>
              <a:buFont typeface="Wingdings" pitchFamily="2" charset="2"/>
              <a:buBlip>
                <a:blip r:embed="rId2"/>
              </a:buBlip>
            </a:pPr>
            <a:r>
              <a:rPr lang="en-US" altLang="ko-KR" sz="800" dirty="0">
                <a:latin typeface="Tahoma" pitchFamily="34" charset="0"/>
              </a:rPr>
              <a:t>	return 0;</a:t>
            </a:r>
          </a:p>
          <a:p>
            <a:pPr marL="342900" indent="-342900">
              <a:spcBef>
                <a:spcPct val="20000"/>
              </a:spcBef>
              <a:buFont typeface="Wingdings" pitchFamily="2" charset="2"/>
              <a:buBlip>
                <a:blip r:embed="rId2"/>
              </a:buBlip>
            </a:pPr>
            <a:r>
              <a:rPr lang="en-US" altLang="ko-KR" sz="800" dirty="0">
                <a:latin typeface="Tahoma" pitchFamily="34" charset="0"/>
              </a:rPr>
              <a:t>}</a:t>
            </a:r>
          </a:p>
          <a:p>
            <a:pPr marL="342900" indent="-342900">
              <a:spcBef>
                <a:spcPct val="20000"/>
              </a:spcBef>
              <a:buFont typeface="Wingdings" pitchFamily="2" charset="2"/>
              <a:buBlip>
                <a:blip r:embed="rId2"/>
              </a:buBlip>
            </a:pPr>
            <a:endParaRPr lang="en-US" altLang="ko-KR" sz="800" dirty="0">
              <a:latin typeface="Tahoma" pitchFamily="34" charset="0"/>
            </a:endParaRPr>
          </a:p>
          <a:p>
            <a:pPr marL="342900" indent="-342900">
              <a:spcBef>
                <a:spcPct val="20000"/>
              </a:spcBef>
              <a:buFont typeface="Wingdings" pitchFamily="2" charset="2"/>
              <a:buBlip>
                <a:blip r:embed="rId2"/>
              </a:buBlip>
            </a:pPr>
            <a:endParaRPr lang="en-US" altLang="ko-KR" sz="800" dirty="0">
              <a:latin typeface="Tahoma" pitchFamily="34" charset="0"/>
            </a:endParaRPr>
          </a:p>
          <a:p>
            <a:pPr marL="342900" indent="-342900">
              <a:spcBef>
                <a:spcPct val="20000"/>
              </a:spcBef>
              <a:buFont typeface="Wingdings" pitchFamily="2" charset="2"/>
              <a:buBlip>
                <a:blip r:embed="rId2"/>
              </a:buBlip>
            </a:pPr>
            <a:r>
              <a:rPr lang="en-US" altLang="ko-KR" sz="800" dirty="0">
                <a:latin typeface="Tahoma" pitchFamily="34" charset="0"/>
              </a:rPr>
              <a:t>/* vi: set </a:t>
            </a:r>
            <a:r>
              <a:rPr lang="en-US" altLang="ko-KR" sz="800" dirty="0" err="1">
                <a:latin typeface="Tahoma" pitchFamily="34" charset="0"/>
              </a:rPr>
              <a:t>ts</a:t>
            </a:r>
            <a:r>
              <a:rPr lang="en-US" altLang="ko-KR" sz="800" dirty="0">
                <a:latin typeface="Tahoma" pitchFamily="34" charset="0"/>
              </a:rPr>
              <a:t>=3 </a:t>
            </a:r>
            <a:r>
              <a:rPr lang="en-US" altLang="ko-KR" sz="800" dirty="0" err="1">
                <a:latin typeface="Tahoma" pitchFamily="34" charset="0"/>
              </a:rPr>
              <a:t>sts</a:t>
            </a:r>
            <a:r>
              <a:rPr lang="en-US" altLang="ko-KR" sz="800" dirty="0">
                <a:latin typeface="Tahoma" pitchFamily="34" charset="0"/>
              </a:rPr>
              <a:t>=3 </a:t>
            </a:r>
            <a:r>
              <a:rPr lang="en-US" altLang="ko-KR" sz="800" dirty="0" err="1">
                <a:latin typeface="Tahoma" pitchFamily="34" charset="0"/>
              </a:rPr>
              <a:t>sw</a:t>
            </a:r>
            <a:r>
              <a:rPr lang="en-US" altLang="ko-KR" sz="800" dirty="0">
                <a:latin typeface="Tahoma" pitchFamily="34" charset="0"/>
              </a:rPr>
              <a:t>=3: */</a:t>
            </a:r>
          </a:p>
          <a:p>
            <a:pPr marL="342900" indent="-342900">
              <a:spcBef>
                <a:spcPct val="20000"/>
              </a:spcBef>
              <a:buFont typeface="Wingdings" pitchFamily="2" charset="2"/>
              <a:buBlip>
                <a:blip r:embed="rId2"/>
              </a:buBlip>
            </a:pPr>
            <a:endParaRPr lang="en-US" altLang="ko-KR" sz="800" dirty="0">
              <a:latin typeface="Tahoma" pitchFamily="34" charset="0"/>
            </a:endParaRPr>
          </a:p>
          <a:p>
            <a:pPr marL="342900" indent="-342900">
              <a:spcBef>
                <a:spcPct val="20000"/>
              </a:spcBef>
              <a:buFont typeface="Wingdings" pitchFamily="2" charset="2"/>
              <a:buBlip>
                <a:blip r:embed="rId2"/>
              </a:buBlip>
            </a:pPr>
            <a:endParaRPr lang="ko-KR" altLang="en-US" sz="400" dirty="0">
              <a:latin typeface="Tahoma" pitchFamily="34" charset="0"/>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r>
              <a:rPr lang="en-US" altLang="ko-KR">
                <a:ea typeface="굴림" charset="-127"/>
              </a:rPr>
              <a:t>I/O Multiplexing</a:t>
            </a:r>
          </a:p>
        </p:txBody>
      </p:sp>
      <p:sp>
        <p:nvSpPr>
          <p:cNvPr id="65539" name="Rectangle 3"/>
          <p:cNvSpPr>
            <a:spLocks noGrp="1" noChangeArrowheads="1"/>
          </p:cNvSpPr>
          <p:nvPr>
            <p:ph type="body" idx="1"/>
          </p:nvPr>
        </p:nvSpPr>
        <p:spPr/>
        <p:txBody>
          <a:bodyPr/>
          <a:lstStyle/>
          <a:p>
            <a:r>
              <a:rPr lang="en-US" altLang="ko-KR" dirty="0">
                <a:ea typeface="굴림" charset="-127"/>
              </a:rPr>
              <a:t>We often need to be able to monitor multiple </a:t>
            </a:r>
            <a:r>
              <a:rPr lang="en-US" altLang="ko-KR" dirty="0" smtClean="0">
                <a:ea typeface="굴림" charset="-127"/>
              </a:rPr>
              <a:t>file descriptors</a:t>
            </a:r>
            <a:r>
              <a:rPr lang="en-US" altLang="ko-KR" dirty="0">
                <a:ea typeface="굴림" charset="-127"/>
              </a:rPr>
              <a:t>:</a:t>
            </a:r>
          </a:p>
          <a:p>
            <a:pPr lvl="1"/>
            <a:r>
              <a:rPr lang="en-US" altLang="ko-KR" dirty="0">
                <a:ea typeface="굴림" charset="-127"/>
              </a:rPr>
              <a:t>a generic TCP client (like telnet)</a:t>
            </a:r>
          </a:p>
          <a:p>
            <a:pPr lvl="1"/>
            <a:r>
              <a:rPr lang="en-US" altLang="ko-KR" dirty="0">
                <a:ea typeface="굴림" charset="-127"/>
              </a:rPr>
              <a:t>need to be able to handle unexpected situations, perhaps a server that shuts down without warning.</a:t>
            </a:r>
          </a:p>
          <a:p>
            <a:pPr lvl="1"/>
            <a:r>
              <a:rPr lang="en-US" altLang="ko-KR" dirty="0">
                <a:ea typeface="굴림" charset="-127"/>
              </a:rPr>
              <a:t>A server that handles both TCP and UDP</a:t>
            </a:r>
          </a:p>
        </p:txBody>
      </p:sp>
      <p:sp>
        <p:nvSpPr>
          <p:cNvPr id="4" name="Oval 3"/>
          <p:cNvSpPr>
            <a:spLocks noChangeArrowheads="1"/>
          </p:cNvSpPr>
          <p:nvPr/>
        </p:nvSpPr>
        <p:spPr bwMode="auto">
          <a:xfrm>
            <a:off x="5321746" y="4401839"/>
            <a:ext cx="1676400" cy="990600"/>
          </a:xfrm>
          <a:prstGeom prst="ellipse">
            <a:avLst/>
          </a:prstGeom>
          <a:solidFill>
            <a:srgbClr val="CC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AU" altLang="ko-KR" dirty="0">
                <a:ea typeface="굴림" panose="020B0600000101010101" pitchFamily="50" charset="-127"/>
              </a:rPr>
              <a:t> Process</a:t>
            </a:r>
          </a:p>
        </p:txBody>
      </p:sp>
      <p:sp>
        <p:nvSpPr>
          <p:cNvPr id="5" name="Line 4"/>
          <p:cNvSpPr>
            <a:spLocks noChangeShapeType="1"/>
          </p:cNvSpPr>
          <p:nvPr/>
        </p:nvSpPr>
        <p:spPr bwMode="auto">
          <a:xfrm flipV="1">
            <a:off x="6007546" y="5392439"/>
            <a:ext cx="0" cy="76200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6" name="Line 5"/>
          <p:cNvSpPr>
            <a:spLocks noChangeShapeType="1"/>
          </p:cNvSpPr>
          <p:nvPr/>
        </p:nvSpPr>
        <p:spPr bwMode="auto">
          <a:xfrm flipV="1">
            <a:off x="6464746" y="5392439"/>
            <a:ext cx="0" cy="76200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7" name="Line 6"/>
          <p:cNvSpPr>
            <a:spLocks noChangeShapeType="1"/>
          </p:cNvSpPr>
          <p:nvPr/>
        </p:nvSpPr>
        <p:spPr bwMode="auto">
          <a:xfrm>
            <a:off x="4483546" y="4859039"/>
            <a:ext cx="838200" cy="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8" name="Line 7"/>
          <p:cNvSpPr>
            <a:spLocks noChangeShapeType="1"/>
          </p:cNvSpPr>
          <p:nvPr/>
        </p:nvSpPr>
        <p:spPr bwMode="auto">
          <a:xfrm>
            <a:off x="6007546" y="3639839"/>
            <a:ext cx="0" cy="76200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9" name="Text Box 8"/>
          <p:cNvSpPr txBox="1">
            <a:spLocks noChangeArrowheads="1"/>
          </p:cNvSpPr>
          <p:nvPr/>
        </p:nvSpPr>
        <p:spPr bwMode="auto">
          <a:xfrm>
            <a:off x="3492946" y="4630439"/>
            <a:ext cx="10350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AU" altLang="ko-KR" sz="1800">
                <a:ea typeface="굴림" panose="020B0600000101010101" pitchFamily="50" charset="-127"/>
              </a:rPr>
              <a:t>keyboard</a:t>
            </a:r>
            <a:endParaRPr lang="en-AU" altLang="ko-KR">
              <a:ea typeface="굴림" panose="020B0600000101010101" pitchFamily="50" charset="-127"/>
            </a:endParaRPr>
          </a:p>
        </p:txBody>
      </p:sp>
      <p:sp>
        <p:nvSpPr>
          <p:cNvPr id="10" name="Text Box 9"/>
          <p:cNvSpPr txBox="1">
            <a:spLocks noChangeArrowheads="1"/>
          </p:cNvSpPr>
          <p:nvPr/>
        </p:nvSpPr>
        <p:spPr bwMode="auto">
          <a:xfrm>
            <a:off x="5778946" y="6230639"/>
            <a:ext cx="8572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AU" altLang="ko-KR" sz="1800">
                <a:ea typeface="굴림" panose="020B0600000101010101" pitchFamily="50" charset="-127"/>
              </a:rPr>
              <a:t>sockets</a:t>
            </a:r>
            <a:endParaRPr lang="en-AU" altLang="ko-KR">
              <a:ea typeface="굴림" panose="020B0600000101010101" pitchFamily="50" charset="-127"/>
            </a:endParaRPr>
          </a:p>
        </p:txBody>
      </p:sp>
      <p:sp>
        <p:nvSpPr>
          <p:cNvPr id="11" name="Text Box 10"/>
          <p:cNvSpPr txBox="1">
            <a:spLocks noChangeArrowheads="1"/>
          </p:cNvSpPr>
          <p:nvPr/>
        </p:nvSpPr>
        <p:spPr bwMode="auto">
          <a:xfrm>
            <a:off x="5931346" y="3258839"/>
            <a:ext cx="5461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AU" altLang="ko-KR" sz="1800">
                <a:ea typeface="굴림" panose="020B0600000101010101" pitchFamily="50" charset="-127"/>
              </a:rPr>
              <a:t>file </a:t>
            </a:r>
            <a:endParaRPr lang="en-AU" altLang="ko-KR">
              <a:ea typeface="굴림" panose="020B0600000101010101" pitchFamily="50" charset="-127"/>
            </a:endParaRPr>
          </a:p>
        </p:txBody>
      </p:sp>
      <p:sp>
        <p:nvSpPr>
          <p:cNvPr id="12" name="Line 12"/>
          <p:cNvSpPr>
            <a:spLocks noChangeShapeType="1"/>
          </p:cNvSpPr>
          <p:nvPr/>
        </p:nvSpPr>
        <p:spPr bwMode="auto">
          <a:xfrm>
            <a:off x="6998146" y="4859039"/>
            <a:ext cx="1219200" cy="0"/>
          </a:xfrm>
          <a:prstGeom prst="line">
            <a:avLst/>
          </a:prstGeom>
          <a:noFill/>
          <a:ln w="9525">
            <a:solidFill>
              <a:schemeClr val="tx2">
                <a:lumMod val="60000"/>
                <a:lumOff val="40000"/>
              </a:schemeClr>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13" name="Text Box 13"/>
          <p:cNvSpPr txBox="1">
            <a:spLocks noChangeArrowheads="1"/>
          </p:cNvSpPr>
          <p:nvPr/>
        </p:nvSpPr>
        <p:spPr bwMode="auto">
          <a:xfrm>
            <a:off x="8217346" y="4630439"/>
            <a:ext cx="7683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AU" altLang="ko-KR" sz="1800">
                <a:ea typeface="굴림" panose="020B0600000101010101" pitchFamily="50" charset="-127"/>
              </a:rPr>
              <a:t>screen</a:t>
            </a:r>
            <a:endParaRPr lang="en-AU" altLang="ko-KR">
              <a:ea typeface="굴림" panose="020B0600000101010101" pitchFamily="50" charset="-127"/>
            </a:endParaRPr>
          </a:p>
        </p:txBody>
      </p:sp>
      <p:sp>
        <p:nvSpPr>
          <p:cNvPr id="14" name="Line 14"/>
          <p:cNvSpPr>
            <a:spLocks noChangeShapeType="1"/>
          </p:cNvSpPr>
          <p:nvPr/>
        </p:nvSpPr>
        <p:spPr bwMode="auto">
          <a:xfrm>
            <a:off x="6236146" y="5468639"/>
            <a:ext cx="0" cy="762000"/>
          </a:xfrm>
          <a:prstGeom prst="line">
            <a:avLst/>
          </a:prstGeom>
          <a:noFill/>
          <a:ln w="9525">
            <a:solidFill>
              <a:schemeClr val="tx2">
                <a:lumMod val="60000"/>
                <a:lumOff val="40000"/>
              </a:schemeClr>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15" name="Line 15"/>
          <p:cNvSpPr>
            <a:spLocks noChangeShapeType="1"/>
          </p:cNvSpPr>
          <p:nvPr/>
        </p:nvSpPr>
        <p:spPr bwMode="auto">
          <a:xfrm flipV="1">
            <a:off x="6312346" y="3563639"/>
            <a:ext cx="0" cy="838200"/>
          </a:xfrm>
          <a:prstGeom prst="line">
            <a:avLst/>
          </a:prstGeom>
          <a:noFill/>
          <a:ln w="9525">
            <a:solidFill>
              <a:schemeClr val="tx2">
                <a:lumMod val="60000"/>
                <a:lumOff val="40000"/>
              </a:schemeClr>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16" name="Line 17"/>
          <p:cNvSpPr>
            <a:spLocks noChangeShapeType="1"/>
          </p:cNvSpPr>
          <p:nvPr/>
        </p:nvSpPr>
        <p:spPr bwMode="auto">
          <a:xfrm flipH="1">
            <a:off x="6693346" y="3792239"/>
            <a:ext cx="762000" cy="76200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17" name="Text Box 18"/>
          <p:cNvSpPr txBox="1">
            <a:spLocks noChangeArrowheads="1"/>
          </p:cNvSpPr>
          <p:nvPr/>
        </p:nvSpPr>
        <p:spPr bwMode="auto">
          <a:xfrm>
            <a:off x="7455346" y="3411239"/>
            <a:ext cx="15811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AU" altLang="ko-KR" sz="1800">
                <a:ea typeface="굴림" panose="020B0600000101010101" pitchFamily="50" charset="-127"/>
              </a:rPr>
              <a:t>other terminal </a:t>
            </a:r>
          </a:p>
          <a:p>
            <a:r>
              <a:rPr lang="en-AU" altLang="ko-KR" sz="1800">
                <a:ea typeface="굴림" panose="020B0600000101010101" pitchFamily="50" charset="-127"/>
              </a:rPr>
              <a:t>devices</a:t>
            </a:r>
            <a:endParaRPr lang="en-AU" altLang="ko-KR">
              <a:ea typeface="굴림" panose="020B0600000101010101" pitchFamily="50" charset="-127"/>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54"/>
          <p:cNvGrpSpPr>
            <a:grpSpLocks/>
          </p:cNvGrpSpPr>
          <p:nvPr/>
        </p:nvGrpSpPr>
        <p:grpSpPr bwMode="auto">
          <a:xfrm>
            <a:off x="228600" y="4114800"/>
            <a:ext cx="6705600" cy="1371600"/>
            <a:chOff x="144" y="2592"/>
            <a:chExt cx="4224" cy="864"/>
          </a:xfrm>
        </p:grpSpPr>
        <p:sp>
          <p:nvSpPr>
            <p:cNvPr id="11310" name="Rectangle 52"/>
            <p:cNvSpPr>
              <a:spLocks noChangeArrowheads="1"/>
            </p:cNvSpPr>
            <p:nvPr/>
          </p:nvSpPr>
          <p:spPr bwMode="auto">
            <a:xfrm>
              <a:off x="816" y="2592"/>
              <a:ext cx="3552" cy="864"/>
            </a:xfrm>
            <a:prstGeom prst="rect">
              <a:avLst/>
            </a:prstGeom>
            <a:solidFill>
              <a:srgbClr val="FFFF99"/>
            </a:solidFill>
            <a:ln w="12700">
              <a:solidFill>
                <a:schemeClr val="tx1"/>
              </a:solidFill>
              <a:miter lim="800000"/>
              <a:headEnd/>
              <a:tailEnd/>
            </a:ln>
          </p:spPr>
          <p:txBody>
            <a:bodyPr wrap="none" anchor="ctr">
              <a:spAutoFit/>
            </a:bodyPr>
            <a:lstStyle/>
            <a:p>
              <a:endParaRPr lang="ko-KR" altLang="en-US">
                <a:ea typeface="굴림" charset="-127"/>
              </a:endParaRPr>
            </a:p>
          </p:txBody>
        </p:sp>
        <p:grpSp>
          <p:nvGrpSpPr>
            <p:cNvPr id="3" name="Group 47"/>
            <p:cNvGrpSpPr>
              <a:grpSpLocks/>
            </p:cNvGrpSpPr>
            <p:nvPr/>
          </p:nvGrpSpPr>
          <p:grpSpPr bwMode="auto">
            <a:xfrm>
              <a:off x="3984" y="2832"/>
              <a:ext cx="240" cy="432"/>
              <a:chOff x="3984" y="3264"/>
              <a:chExt cx="240" cy="432"/>
            </a:xfrm>
          </p:grpSpPr>
          <p:sp>
            <p:nvSpPr>
              <p:cNvPr id="11317" name="Line 44"/>
              <p:cNvSpPr>
                <a:spLocks noChangeShapeType="1"/>
              </p:cNvSpPr>
              <p:nvPr/>
            </p:nvSpPr>
            <p:spPr bwMode="auto">
              <a:xfrm>
                <a:off x="3984" y="3696"/>
                <a:ext cx="240" cy="0"/>
              </a:xfrm>
              <a:prstGeom prst="line">
                <a:avLst/>
              </a:prstGeom>
              <a:noFill/>
              <a:ln w="12700">
                <a:solidFill>
                  <a:schemeClr val="tx1"/>
                </a:solidFill>
                <a:round/>
                <a:headEnd/>
                <a:tailEnd/>
              </a:ln>
            </p:spPr>
            <p:txBody>
              <a:bodyPr wrap="none" anchor="ctr"/>
              <a:lstStyle/>
              <a:p>
                <a:endParaRPr lang="ko-KR" altLang="en-US"/>
              </a:p>
            </p:txBody>
          </p:sp>
          <p:sp>
            <p:nvSpPr>
              <p:cNvPr id="11318" name="Line 45"/>
              <p:cNvSpPr>
                <a:spLocks noChangeShapeType="1"/>
              </p:cNvSpPr>
              <p:nvPr/>
            </p:nvSpPr>
            <p:spPr bwMode="auto">
              <a:xfrm flipV="1">
                <a:off x="4224" y="3264"/>
                <a:ext cx="0" cy="432"/>
              </a:xfrm>
              <a:prstGeom prst="line">
                <a:avLst/>
              </a:prstGeom>
              <a:noFill/>
              <a:ln w="12700">
                <a:solidFill>
                  <a:schemeClr val="tx1"/>
                </a:solidFill>
                <a:round/>
                <a:headEnd/>
                <a:tailEnd/>
              </a:ln>
            </p:spPr>
            <p:txBody>
              <a:bodyPr wrap="none" anchor="ctr"/>
              <a:lstStyle/>
              <a:p>
                <a:endParaRPr lang="ko-KR" altLang="en-US"/>
              </a:p>
            </p:txBody>
          </p:sp>
          <p:sp>
            <p:nvSpPr>
              <p:cNvPr id="11319" name="Line 46"/>
              <p:cNvSpPr>
                <a:spLocks noChangeShapeType="1"/>
              </p:cNvSpPr>
              <p:nvPr/>
            </p:nvSpPr>
            <p:spPr bwMode="auto">
              <a:xfrm flipH="1">
                <a:off x="3984" y="3264"/>
                <a:ext cx="240" cy="0"/>
              </a:xfrm>
              <a:prstGeom prst="line">
                <a:avLst/>
              </a:prstGeom>
              <a:noFill/>
              <a:ln w="12700">
                <a:solidFill>
                  <a:schemeClr val="tx1"/>
                </a:solidFill>
                <a:round/>
                <a:headEnd/>
                <a:tailEnd type="triangle" w="med" len="med"/>
              </a:ln>
            </p:spPr>
            <p:txBody>
              <a:bodyPr wrap="none" anchor="ctr"/>
              <a:lstStyle/>
              <a:p>
                <a:endParaRPr lang="ko-KR" altLang="en-US"/>
              </a:p>
            </p:txBody>
          </p:sp>
        </p:grpSp>
        <p:grpSp>
          <p:nvGrpSpPr>
            <p:cNvPr id="4" name="Group 48"/>
            <p:cNvGrpSpPr>
              <a:grpSpLocks/>
            </p:cNvGrpSpPr>
            <p:nvPr/>
          </p:nvGrpSpPr>
          <p:grpSpPr bwMode="auto">
            <a:xfrm rot="10800000" flipV="1">
              <a:off x="1056" y="2832"/>
              <a:ext cx="240" cy="432"/>
              <a:chOff x="3984" y="3264"/>
              <a:chExt cx="240" cy="432"/>
            </a:xfrm>
          </p:grpSpPr>
          <p:sp>
            <p:nvSpPr>
              <p:cNvPr id="11314" name="Line 49"/>
              <p:cNvSpPr>
                <a:spLocks noChangeShapeType="1"/>
              </p:cNvSpPr>
              <p:nvPr/>
            </p:nvSpPr>
            <p:spPr bwMode="auto">
              <a:xfrm>
                <a:off x="3984" y="3696"/>
                <a:ext cx="240" cy="0"/>
              </a:xfrm>
              <a:prstGeom prst="line">
                <a:avLst/>
              </a:prstGeom>
              <a:noFill/>
              <a:ln w="12700">
                <a:solidFill>
                  <a:schemeClr val="tx1"/>
                </a:solidFill>
                <a:round/>
                <a:headEnd/>
                <a:tailEnd/>
              </a:ln>
            </p:spPr>
            <p:txBody>
              <a:bodyPr wrap="none" anchor="ctr"/>
              <a:lstStyle/>
              <a:p>
                <a:endParaRPr lang="ko-KR" altLang="en-US"/>
              </a:p>
            </p:txBody>
          </p:sp>
          <p:sp>
            <p:nvSpPr>
              <p:cNvPr id="11315" name="Line 50"/>
              <p:cNvSpPr>
                <a:spLocks noChangeShapeType="1"/>
              </p:cNvSpPr>
              <p:nvPr/>
            </p:nvSpPr>
            <p:spPr bwMode="auto">
              <a:xfrm flipV="1">
                <a:off x="4224" y="3264"/>
                <a:ext cx="0" cy="432"/>
              </a:xfrm>
              <a:prstGeom prst="line">
                <a:avLst/>
              </a:prstGeom>
              <a:noFill/>
              <a:ln w="12700">
                <a:solidFill>
                  <a:schemeClr val="tx1"/>
                </a:solidFill>
                <a:round/>
                <a:headEnd/>
                <a:tailEnd/>
              </a:ln>
            </p:spPr>
            <p:txBody>
              <a:bodyPr wrap="none" anchor="ctr"/>
              <a:lstStyle/>
              <a:p>
                <a:endParaRPr lang="ko-KR" altLang="en-US"/>
              </a:p>
            </p:txBody>
          </p:sp>
          <p:sp>
            <p:nvSpPr>
              <p:cNvPr id="11316" name="Line 51"/>
              <p:cNvSpPr>
                <a:spLocks noChangeShapeType="1"/>
              </p:cNvSpPr>
              <p:nvPr/>
            </p:nvSpPr>
            <p:spPr bwMode="auto">
              <a:xfrm flipH="1">
                <a:off x="3984" y="3264"/>
                <a:ext cx="240" cy="0"/>
              </a:xfrm>
              <a:prstGeom prst="line">
                <a:avLst/>
              </a:prstGeom>
              <a:noFill/>
              <a:ln w="12700">
                <a:solidFill>
                  <a:schemeClr val="tx1"/>
                </a:solidFill>
                <a:round/>
                <a:headEnd/>
                <a:tailEnd type="triangle" w="med" len="med"/>
              </a:ln>
            </p:spPr>
            <p:txBody>
              <a:bodyPr wrap="none" anchor="ctr"/>
              <a:lstStyle/>
              <a:p>
                <a:endParaRPr lang="ko-KR" altLang="en-US"/>
              </a:p>
            </p:txBody>
          </p:sp>
        </p:grpSp>
        <p:sp>
          <p:nvSpPr>
            <p:cNvPr id="11313" name="Text Box 53"/>
            <p:cNvSpPr txBox="1">
              <a:spLocks noChangeArrowheads="1"/>
            </p:cNvSpPr>
            <p:nvPr/>
          </p:nvSpPr>
          <p:spPr bwMode="auto">
            <a:xfrm>
              <a:off x="144" y="2784"/>
              <a:ext cx="624" cy="520"/>
            </a:xfrm>
            <a:prstGeom prst="rect">
              <a:avLst/>
            </a:prstGeom>
            <a:noFill/>
            <a:ln w="12700">
              <a:noFill/>
              <a:miter lim="800000"/>
              <a:headEnd/>
              <a:tailEnd/>
            </a:ln>
          </p:spPr>
          <p:txBody>
            <a:bodyPr anchor="ctr">
              <a:spAutoFit/>
            </a:bodyPr>
            <a:lstStyle/>
            <a:p>
              <a:pPr eaLnBrk="0" hangingPunct="0">
                <a:lnSpc>
                  <a:spcPct val="100000"/>
                </a:lnSpc>
              </a:pPr>
              <a:r>
                <a:rPr lang="en-US" altLang="ko-KR" sz="1600">
                  <a:solidFill>
                    <a:schemeClr val="tx1"/>
                  </a:solidFill>
                  <a:ea typeface="굴림" charset="-127"/>
                </a:rPr>
                <a:t>Client / Server</a:t>
              </a:r>
            </a:p>
            <a:p>
              <a:pPr eaLnBrk="0" hangingPunct="0">
                <a:lnSpc>
                  <a:spcPct val="100000"/>
                </a:lnSpc>
              </a:pPr>
              <a:r>
                <a:rPr lang="en-US" altLang="ko-KR" sz="1600">
                  <a:solidFill>
                    <a:schemeClr val="tx1"/>
                  </a:solidFill>
                  <a:ea typeface="굴림" charset="-127"/>
                </a:rPr>
                <a:t>Session</a:t>
              </a:r>
            </a:p>
          </p:txBody>
        </p:sp>
      </p:grpSp>
      <p:sp>
        <p:nvSpPr>
          <p:cNvPr id="11267" name="Rectangle 2"/>
          <p:cNvSpPr>
            <a:spLocks noGrp="1" noChangeArrowheads="1"/>
          </p:cNvSpPr>
          <p:nvPr>
            <p:ph type="title"/>
          </p:nvPr>
        </p:nvSpPr>
        <p:spPr/>
        <p:txBody>
          <a:bodyPr/>
          <a:lstStyle/>
          <a:p>
            <a:pPr eaLnBrk="1" hangingPunct="1"/>
            <a:r>
              <a:rPr lang="en-US" altLang="ko-KR" smtClean="0">
                <a:ea typeface="굴림" charset="-127"/>
              </a:rPr>
              <a:t>Overview of the Sockets Interface</a:t>
            </a:r>
          </a:p>
        </p:txBody>
      </p:sp>
      <p:sp>
        <p:nvSpPr>
          <p:cNvPr id="11268" name="Text Box 4"/>
          <p:cNvSpPr txBox="1">
            <a:spLocks noChangeArrowheads="1"/>
          </p:cNvSpPr>
          <p:nvPr/>
        </p:nvSpPr>
        <p:spPr bwMode="auto">
          <a:xfrm>
            <a:off x="2438400" y="1235062"/>
            <a:ext cx="749300" cy="336550"/>
          </a:xfrm>
          <a:prstGeom prst="rect">
            <a:avLst/>
          </a:prstGeom>
          <a:noFill/>
          <a:ln w="12700">
            <a:noFill/>
            <a:miter lim="800000"/>
            <a:headEnd/>
            <a:tailEnd/>
          </a:ln>
        </p:spPr>
        <p:txBody>
          <a:bodyPr wrap="none" anchor="ctr">
            <a:spAutoFit/>
          </a:bodyPr>
          <a:lstStyle/>
          <a:p>
            <a:pPr algn="ctr" eaLnBrk="0" hangingPunct="0">
              <a:lnSpc>
                <a:spcPct val="100000"/>
              </a:lnSpc>
            </a:pPr>
            <a:r>
              <a:rPr lang="en-US" altLang="ko-KR" sz="1600" dirty="0">
                <a:solidFill>
                  <a:schemeClr val="tx1"/>
                </a:solidFill>
                <a:ea typeface="굴림" charset="-127"/>
              </a:rPr>
              <a:t>Client</a:t>
            </a:r>
          </a:p>
        </p:txBody>
      </p:sp>
      <p:sp>
        <p:nvSpPr>
          <p:cNvPr id="11269" name="Text Box 5"/>
          <p:cNvSpPr txBox="1">
            <a:spLocks noChangeArrowheads="1"/>
          </p:cNvSpPr>
          <p:nvPr/>
        </p:nvSpPr>
        <p:spPr bwMode="auto">
          <a:xfrm>
            <a:off x="5257800" y="1235062"/>
            <a:ext cx="815975" cy="336550"/>
          </a:xfrm>
          <a:prstGeom prst="rect">
            <a:avLst/>
          </a:prstGeom>
          <a:noFill/>
          <a:ln w="12700">
            <a:noFill/>
            <a:miter lim="800000"/>
            <a:headEnd/>
            <a:tailEnd/>
          </a:ln>
        </p:spPr>
        <p:txBody>
          <a:bodyPr wrap="none" anchor="ctr">
            <a:spAutoFit/>
          </a:bodyPr>
          <a:lstStyle/>
          <a:p>
            <a:pPr algn="ctr" eaLnBrk="0" hangingPunct="0">
              <a:lnSpc>
                <a:spcPct val="100000"/>
              </a:lnSpc>
            </a:pPr>
            <a:r>
              <a:rPr lang="en-US" altLang="ko-KR" sz="1600" dirty="0">
                <a:solidFill>
                  <a:schemeClr val="tx1"/>
                </a:solidFill>
                <a:ea typeface="굴림" charset="-127"/>
              </a:rPr>
              <a:t>Server</a:t>
            </a:r>
          </a:p>
        </p:txBody>
      </p:sp>
      <p:sp>
        <p:nvSpPr>
          <p:cNvPr id="11270" name="Line 6"/>
          <p:cNvSpPr>
            <a:spLocks noChangeShapeType="1"/>
          </p:cNvSpPr>
          <p:nvPr/>
        </p:nvSpPr>
        <p:spPr bwMode="auto">
          <a:xfrm>
            <a:off x="2819400" y="1981200"/>
            <a:ext cx="0" cy="1676400"/>
          </a:xfrm>
          <a:prstGeom prst="line">
            <a:avLst/>
          </a:prstGeom>
          <a:noFill/>
          <a:ln w="12700">
            <a:solidFill>
              <a:schemeClr val="tx1"/>
            </a:solidFill>
            <a:round/>
            <a:headEnd/>
            <a:tailEnd type="triangle" w="med" len="med"/>
          </a:ln>
        </p:spPr>
        <p:txBody>
          <a:bodyPr wrap="none" anchor="ctr"/>
          <a:lstStyle/>
          <a:p>
            <a:endParaRPr lang="ko-KR" altLang="en-US"/>
          </a:p>
        </p:txBody>
      </p:sp>
      <p:sp>
        <p:nvSpPr>
          <p:cNvPr id="11271" name="Line 10"/>
          <p:cNvSpPr>
            <a:spLocks noChangeShapeType="1"/>
          </p:cNvSpPr>
          <p:nvPr/>
        </p:nvSpPr>
        <p:spPr bwMode="auto">
          <a:xfrm>
            <a:off x="5638800" y="1920875"/>
            <a:ext cx="0" cy="304800"/>
          </a:xfrm>
          <a:prstGeom prst="line">
            <a:avLst/>
          </a:prstGeom>
          <a:noFill/>
          <a:ln w="12700">
            <a:solidFill>
              <a:schemeClr val="tx1"/>
            </a:solidFill>
            <a:round/>
            <a:headEnd/>
            <a:tailEnd type="triangle" w="med" len="med"/>
          </a:ln>
        </p:spPr>
        <p:txBody>
          <a:bodyPr wrap="none" anchor="ctr"/>
          <a:lstStyle/>
          <a:p>
            <a:endParaRPr lang="ko-KR" altLang="en-US"/>
          </a:p>
        </p:txBody>
      </p:sp>
      <p:sp>
        <p:nvSpPr>
          <p:cNvPr id="11272" name="Line 11"/>
          <p:cNvSpPr>
            <a:spLocks noChangeShapeType="1"/>
          </p:cNvSpPr>
          <p:nvPr/>
        </p:nvSpPr>
        <p:spPr bwMode="auto">
          <a:xfrm>
            <a:off x="5638800" y="2606675"/>
            <a:ext cx="0" cy="304800"/>
          </a:xfrm>
          <a:prstGeom prst="line">
            <a:avLst/>
          </a:prstGeom>
          <a:noFill/>
          <a:ln w="12700">
            <a:solidFill>
              <a:schemeClr val="tx1"/>
            </a:solidFill>
            <a:round/>
            <a:headEnd/>
            <a:tailEnd type="triangle" w="med" len="med"/>
          </a:ln>
        </p:spPr>
        <p:txBody>
          <a:bodyPr wrap="none" anchor="ctr"/>
          <a:lstStyle/>
          <a:p>
            <a:endParaRPr lang="ko-KR" altLang="en-US"/>
          </a:p>
        </p:txBody>
      </p:sp>
      <p:sp>
        <p:nvSpPr>
          <p:cNvPr id="11273" name="Line 12"/>
          <p:cNvSpPr>
            <a:spLocks noChangeShapeType="1"/>
          </p:cNvSpPr>
          <p:nvPr/>
        </p:nvSpPr>
        <p:spPr bwMode="auto">
          <a:xfrm>
            <a:off x="5638800" y="3292475"/>
            <a:ext cx="0" cy="304800"/>
          </a:xfrm>
          <a:prstGeom prst="line">
            <a:avLst/>
          </a:prstGeom>
          <a:noFill/>
          <a:ln w="12700">
            <a:solidFill>
              <a:schemeClr val="tx1"/>
            </a:solidFill>
            <a:round/>
            <a:headEnd/>
            <a:tailEnd type="triangle" w="med" len="med"/>
          </a:ln>
        </p:spPr>
        <p:txBody>
          <a:bodyPr wrap="none" anchor="ctr"/>
          <a:lstStyle/>
          <a:p>
            <a:endParaRPr lang="ko-KR" altLang="en-US"/>
          </a:p>
        </p:txBody>
      </p:sp>
      <p:sp>
        <p:nvSpPr>
          <p:cNvPr id="11274" name="Line 17"/>
          <p:cNvSpPr>
            <a:spLocks noChangeShapeType="1"/>
          </p:cNvSpPr>
          <p:nvPr/>
        </p:nvSpPr>
        <p:spPr bwMode="auto">
          <a:xfrm flipV="1">
            <a:off x="3568824" y="3861048"/>
            <a:ext cx="1291208" cy="0"/>
          </a:xfrm>
          <a:prstGeom prst="line">
            <a:avLst/>
          </a:prstGeom>
          <a:noFill/>
          <a:ln w="12700">
            <a:solidFill>
              <a:schemeClr val="tx1"/>
            </a:solidFill>
            <a:prstDash val="dash"/>
            <a:round/>
            <a:headEnd/>
            <a:tailEnd type="triangle" w="med" len="med"/>
          </a:ln>
        </p:spPr>
        <p:txBody>
          <a:bodyPr wrap="none" anchor="ctr"/>
          <a:lstStyle/>
          <a:p>
            <a:endParaRPr lang="ko-KR" altLang="en-US"/>
          </a:p>
        </p:txBody>
      </p:sp>
      <p:sp>
        <p:nvSpPr>
          <p:cNvPr id="11275" name="Rectangle 21"/>
          <p:cNvSpPr>
            <a:spLocks noChangeArrowheads="1"/>
          </p:cNvSpPr>
          <p:nvPr/>
        </p:nvSpPr>
        <p:spPr bwMode="auto">
          <a:xfrm>
            <a:off x="2057400" y="1582738"/>
            <a:ext cx="1524000" cy="381000"/>
          </a:xfrm>
          <a:prstGeom prst="rect">
            <a:avLst/>
          </a:prstGeom>
          <a:solidFill>
            <a:srgbClr val="CCFFFF"/>
          </a:solidFill>
          <a:ln w="12700">
            <a:solidFill>
              <a:schemeClr val="tx1"/>
            </a:solidFill>
            <a:miter lim="800000"/>
            <a:headEnd/>
            <a:tailEnd/>
          </a:ln>
        </p:spPr>
        <p:txBody>
          <a:bodyPr wrap="none" anchor="ctr"/>
          <a:lstStyle/>
          <a:p>
            <a:pPr algn="ctr" eaLnBrk="0" hangingPunct="0">
              <a:lnSpc>
                <a:spcPct val="100000"/>
              </a:lnSpc>
            </a:pPr>
            <a:r>
              <a:rPr lang="en-US" altLang="ko-KR" sz="1400">
                <a:solidFill>
                  <a:schemeClr val="tx1"/>
                </a:solidFill>
                <a:latin typeface="Courier New" pitchFamily="49" charset="0"/>
                <a:ea typeface="굴림" charset="-127"/>
              </a:rPr>
              <a:t>socket</a:t>
            </a:r>
          </a:p>
        </p:txBody>
      </p:sp>
      <p:sp>
        <p:nvSpPr>
          <p:cNvPr id="11276" name="Rectangle 22"/>
          <p:cNvSpPr>
            <a:spLocks noChangeArrowheads="1"/>
          </p:cNvSpPr>
          <p:nvPr/>
        </p:nvSpPr>
        <p:spPr bwMode="auto">
          <a:xfrm>
            <a:off x="4876800" y="1582738"/>
            <a:ext cx="1447800" cy="381000"/>
          </a:xfrm>
          <a:prstGeom prst="rect">
            <a:avLst/>
          </a:prstGeom>
          <a:solidFill>
            <a:srgbClr val="CCFFFF"/>
          </a:solidFill>
          <a:ln w="12700">
            <a:solidFill>
              <a:schemeClr val="tx1"/>
            </a:solidFill>
            <a:miter lim="800000"/>
            <a:headEnd/>
            <a:tailEnd/>
          </a:ln>
        </p:spPr>
        <p:txBody>
          <a:bodyPr wrap="none" anchor="ctr"/>
          <a:lstStyle/>
          <a:p>
            <a:pPr algn="ctr" eaLnBrk="0" hangingPunct="0">
              <a:lnSpc>
                <a:spcPct val="100000"/>
              </a:lnSpc>
            </a:pPr>
            <a:r>
              <a:rPr lang="en-US" altLang="ko-KR" sz="1400">
                <a:solidFill>
                  <a:schemeClr val="tx1"/>
                </a:solidFill>
                <a:latin typeface="Courier New" pitchFamily="49" charset="0"/>
                <a:ea typeface="굴림" charset="-127"/>
              </a:rPr>
              <a:t>socket</a:t>
            </a:r>
          </a:p>
        </p:txBody>
      </p:sp>
      <p:sp>
        <p:nvSpPr>
          <p:cNvPr id="11277" name="Rectangle 23"/>
          <p:cNvSpPr>
            <a:spLocks noChangeArrowheads="1"/>
          </p:cNvSpPr>
          <p:nvPr/>
        </p:nvSpPr>
        <p:spPr bwMode="auto">
          <a:xfrm>
            <a:off x="4876800" y="2257425"/>
            <a:ext cx="1447800" cy="381000"/>
          </a:xfrm>
          <a:prstGeom prst="rect">
            <a:avLst/>
          </a:prstGeom>
          <a:solidFill>
            <a:srgbClr val="CCFFFF"/>
          </a:solidFill>
          <a:ln w="12700">
            <a:solidFill>
              <a:schemeClr val="tx1"/>
            </a:solidFill>
            <a:miter lim="800000"/>
            <a:headEnd/>
            <a:tailEnd/>
          </a:ln>
        </p:spPr>
        <p:txBody>
          <a:bodyPr wrap="none" anchor="ctr"/>
          <a:lstStyle/>
          <a:p>
            <a:pPr algn="ctr" eaLnBrk="0" hangingPunct="0">
              <a:lnSpc>
                <a:spcPct val="100000"/>
              </a:lnSpc>
            </a:pPr>
            <a:r>
              <a:rPr lang="en-US" altLang="ko-KR" sz="1400">
                <a:solidFill>
                  <a:schemeClr val="tx1"/>
                </a:solidFill>
                <a:latin typeface="Courier New" pitchFamily="49" charset="0"/>
                <a:ea typeface="굴림" charset="-127"/>
              </a:rPr>
              <a:t>bind</a:t>
            </a:r>
          </a:p>
        </p:txBody>
      </p:sp>
      <p:sp>
        <p:nvSpPr>
          <p:cNvPr id="11278" name="Rectangle 24"/>
          <p:cNvSpPr>
            <a:spLocks noChangeArrowheads="1"/>
          </p:cNvSpPr>
          <p:nvPr/>
        </p:nvSpPr>
        <p:spPr bwMode="auto">
          <a:xfrm>
            <a:off x="4876800" y="2932113"/>
            <a:ext cx="1447800" cy="381000"/>
          </a:xfrm>
          <a:prstGeom prst="rect">
            <a:avLst/>
          </a:prstGeom>
          <a:solidFill>
            <a:srgbClr val="CCFFFF"/>
          </a:solidFill>
          <a:ln w="12700">
            <a:solidFill>
              <a:schemeClr val="tx1"/>
            </a:solidFill>
            <a:miter lim="800000"/>
            <a:headEnd/>
            <a:tailEnd/>
          </a:ln>
        </p:spPr>
        <p:txBody>
          <a:bodyPr wrap="none" anchor="ctr"/>
          <a:lstStyle/>
          <a:p>
            <a:pPr algn="ctr" eaLnBrk="0" hangingPunct="0">
              <a:lnSpc>
                <a:spcPct val="100000"/>
              </a:lnSpc>
            </a:pPr>
            <a:r>
              <a:rPr lang="en-US" altLang="ko-KR" sz="1400">
                <a:solidFill>
                  <a:schemeClr val="tx1"/>
                </a:solidFill>
                <a:latin typeface="Courier New" pitchFamily="49" charset="0"/>
                <a:ea typeface="굴림" charset="-127"/>
              </a:rPr>
              <a:t>listen</a:t>
            </a:r>
          </a:p>
        </p:txBody>
      </p:sp>
      <p:grpSp>
        <p:nvGrpSpPr>
          <p:cNvPr id="5" name="Group 55"/>
          <p:cNvGrpSpPr>
            <a:grpSpLocks/>
          </p:cNvGrpSpPr>
          <p:nvPr/>
        </p:nvGrpSpPr>
        <p:grpSpPr bwMode="auto">
          <a:xfrm>
            <a:off x="2057400" y="3978275"/>
            <a:ext cx="4267200" cy="1392238"/>
            <a:chOff x="1296" y="2506"/>
            <a:chExt cx="2688" cy="877"/>
          </a:xfrm>
        </p:grpSpPr>
        <p:sp>
          <p:nvSpPr>
            <p:cNvPr id="11300" name="Line 7"/>
            <p:cNvSpPr>
              <a:spLocks noChangeShapeType="1"/>
            </p:cNvSpPr>
            <p:nvPr/>
          </p:nvSpPr>
          <p:spPr bwMode="auto">
            <a:xfrm>
              <a:off x="1776" y="2506"/>
              <a:ext cx="0" cy="192"/>
            </a:xfrm>
            <a:prstGeom prst="line">
              <a:avLst/>
            </a:prstGeom>
            <a:noFill/>
            <a:ln w="12700">
              <a:solidFill>
                <a:schemeClr val="tx1"/>
              </a:solidFill>
              <a:round/>
              <a:headEnd/>
              <a:tailEnd type="triangle" w="med" len="med"/>
            </a:ln>
          </p:spPr>
          <p:txBody>
            <a:bodyPr wrap="none" anchor="ctr"/>
            <a:lstStyle/>
            <a:p>
              <a:endParaRPr lang="ko-KR" altLang="en-US"/>
            </a:p>
          </p:txBody>
        </p:sp>
        <p:sp>
          <p:nvSpPr>
            <p:cNvPr id="11301" name="Line 8"/>
            <p:cNvSpPr>
              <a:spLocks noChangeShapeType="1"/>
            </p:cNvSpPr>
            <p:nvPr/>
          </p:nvSpPr>
          <p:spPr bwMode="auto">
            <a:xfrm>
              <a:off x="1776" y="2938"/>
              <a:ext cx="0" cy="192"/>
            </a:xfrm>
            <a:prstGeom prst="line">
              <a:avLst/>
            </a:prstGeom>
            <a:noFill/>
            <a:ln w="12700">
              <a:solidFill>
                <a:schemeClr val="tx1"/>
              </a:solidFill>
              <a:round/>
              <a:headEnd/>
              <a:tailEnd type="triangle" w="med" len="med"/>
            </a:ln>
          </p:spPr>
          <p:txBody>
            <a:bodyPr wrap="none" anchor="ctr"/>
            <a:lstStyle/>
            <a:p>
              <a:endParaRPr lang="ko-KR" altLang="en-US"/>
            </a:p>
          </p:txBody>
        </p:sp>
        <p:sp>
          <p:nvSpPr>
            <p:cNvPr id="11302" name="Line 13"/>
            <p:cNvSpPr>
              <a:spLocks noChangeShapeType="1"/>
            </p:cNvSpPr>
            <p:nvPr/>
          </p:nvSpPr>
          <p:spPr bwMode="auto">
            <a:xfrm>
              <a:off x="3552" y="2506"/>
              <a:ext cx="0" cy="192"/>
            </a:xfrm>
            <a:prstGeom prst="line">
              <a:avLst/>
            </a:prstGeom>
            <a:noFill/>
            <a:ln w="12700">
              <a:solidFill>
                <a:schemeClr val="tx1"/>
              </a:solidFill>
              <a:round/>
              <a:headEnd/>
              <a:tailEnd type="triangle" w="med" len="med"/>
            </a:ln>
          </p:spPr>
          <p:txBody>
            <a:bodyPr wrap="none" anchor="ctr"/>
            <a:lstStyle/>
            <a:p>
              <a:endParaRPr lang="ko-KR" altLang="en-US"/>
            </a:p>
          </p:txBody>
        </p:sp>
        <p:sp>
          <p:nvSpPr>
            <p:cNvPr id="11303" name="Line 14"/>
            <p:cNvSpPr>
              <a:spLocks noChangeShapeType="1"/>
            </p:cNvSpPr>
            <p:nvPr/>
          </p:nvSpPr>
          <p:spPr bwMode="auto">
            <a:xfrm>
              <a:off x="3552" y="2938"/>
              <a:ext cx="0" cy="192"/>
            </a:xfrm>
            <a:prstGeom prst="line">
              <a:avLst/>
            </a:prstGeom>
            <a:noFill/>
            <a:ln w="12700">
              <a:solidFill>
                <a:schemeClr val="tx1"/>
              </a:solidFill>
              <a:round/>
              <a:headEnd/>
              <a:tailEnd type="triangle" w="med" len="med"/>
            </a:ln>
          </p:spPr>
          <p:txBody>
            <a:bodyPr wrap="none" anchor="ctr"/>
            <a:lstStyle/>
            <a:p>
              <a:endParaRPr lang="ko-KR" altLang="en-US"/>
            </a:p>
          </p:txBody>
        </p:sp>
        <p:sp>
          <p:nvSpPr>
            <p:cNvPr id="11304" name="Line 19"/>
            <p:cNvSpPr>
              <a:spLocks noChangeShapeType="1"/>
            </p:cNvSpPr>
            <p:nvPr/>
          </p:nvSpPr>
          <p:spPr bwMode="auto">
            <a:xfrm flipV="1">
              <a:off x="2256" y="2832"/>
              <a:ext cx="816" cy="0"/>
            </a:xfrm>
            <a:prstGeom prst="line">
              <a:avLst/>
            </a:prstGeom>
            <a:noFill/>
            <a:ln w="12700">
              <a:solidFill>
                <a:schemeClr val="tx1"/>
              </a:solidFill>
              <a:round/>
              <a:headEnd/>
              <a:tailEnd type="triangle" w="med" len="med"/>
            </a:ln>
          </p:spPr>
          <p:txBody>
            <a:bodyPr wrap="none" anchor="ctr"/>
            <a:lstStyle/>
            <a:p>
              <a:endParaRPr lang="ko-KR" altLang="en-US"/>
            </a:p>
          </p:txBody>
        </p:sp>
        <p:sp>
          <p:nvSpPr>
            <p:cNvPr id="11305" name="Line 20"/>
            <p:cNvSpPr>
              <a:spLocks noChangeShapeType="1"/>
            </p:cNvSpPr>
            <p:nvPr/>
          </p:nvSpPr>
          <p:spPr bwMode="auto">
            <a:xfrm flipH="1">
              <a:off x="2256" y="3264"/>
              <a:ext cx="816" cy="0"/>
            </a:xfrm>
            <a:prstGeom prst="line">
              <a:avLst/>
            </a:prstGeom>
            <a:noFill/>
            <a:ln w="12700">
              <a:solidFill>
                <a:schemeClr val="tx1"/>
              </a:solidFill>
              <a:round/>
              <a:headEnd/>
              <a:tailEnd type="triangle" w="med" len="med"/>
            </a:ln>
          </p:spPr>
          <p:txBody>
            <a:bodyPr wrap="none" anchor="ctr"/>
            <a:lstStyle/>
            <a:p>
              <a:endParaRPr lang="ko-KR" altLang="en-US"/>
            </a:p>
          </p:txBody>
        </p:sp>
        <p:sp>
          <p:nvSpPr>
            <p:cNvPr id="11306" name="Rectangle 27"/>
            <p:cNvSpPr>
              <a:spLocks noChangeArrowheads="1"/>
            </p:cNvSpPr>
            <p:nvPr/>
          </p:nvSpPr>
          <p:spPr bwMode="auto">
            <a:xfrm>
              <a:off x="3072" y="2718"/>
              <a:ext cx="912" cy="240"/>
            </a:xfrm>
            <a:prstGeom prst="rect">
              <a:avLst/>
            </a:prstGeom>
            <a:solidFill>
              <a:srgbClr val="CCFFFF"/>
            </a:solidFill>
            <a:ln w="12700">
              <a:solidFill>
                <a:schemeClr val="tx1"/>
              </a:solidFill>
              <a:miter lim="800000"/>
              <a:headEnd/>
              <a:tailEnd/>
            </a:ln>
          </p:spPr>
          <p:txBody>
            <a:bodyPr wrap="none" anchor="ctr"/>
            <a:lstStyle/>
            <a:p>
              <a:pPr algn="ctr" eaLnBrk="0" hangingPunct="0">
                <a:lnSpc>
                  <a:spcPct val="100000"/>
                </a:lnSpc>
              </a:pPr>
              <a:r>
                <a:rPr lang="en-US" altLang="ko-KR" sz="1400">
                  <a:solidFill>
                    <a:schemeClr val="tx1"/>
                  </a:solidFill>
                  <a:latin typeface="Courier New" pitchFamily="49" charset="0"/>
                  <a:ea typeface="굴림" charset="-127"/>
                </a:rPr>
                <a:t>read</a:t>
              </a:r>
            </a:p>
          </p:txBody>
        </p:sp>
        <p:sp>
          <p:nvSpPr>
            <p:cNvPr id="11307" name="Rectangle 28"/>
            <p:cNvSpPr>
              <a:spLocks noChangeArrowheads="1"/>
            </p:cNvSpPr>
            <p:nvPr/>
          </p:nvSpPr>
          <p:spPr bwMode="auto">
            <a:xfrm>
              <a:off x="3072" y="3143"/>
              <a:ext cx="912" cy="240"/>
            </a:xfrm>
            <a:prstGeom prst="rect">
              <a:avLst/>
            </a:prstGeom>
            <a:solidFill>
              <a:srgbClr val="CCFFFF"/>
            </a:solidFill>
            <a:ln w="12700">
              <a:solidFill>
                <a:schemeClr val="tx1"/>
              </a:solidFill>
              <a:miter lim="800000"/>
              <a:headEnd/>
              <a:tailEnd/>
            </a:ln>
          </p:spPr>
          <p:txBody>
            <a:bodyPr wrap="none" anchor="ctr"/>
            <a:lstStyle/>
            <a:p>
              <a:pPr algn="ctr" eaLnBrk="0" hangingPunct="0">
                <a:lnSpc>
                  <a:spcPct val="100000"/>
                </a:lnSpc>
              </a:pPr>
              <a:r>
                <a:rPr lang="en-US" altLang="ko-KR" sz="1400">
                  <a:solidFill>
                    <a:schemeClr val="tx1"/>
                  </a:solidFill>
                  <a:latin typeface="Courier New" pitchFamily="49" charset="0"/>
                  <a:ea typeface="굴림" charset="-127"/>
                </a:rPr>
                <a:t>write</a:t>
              </a:r>
            </a:p>
          </p:txBody>
        </p:sp>
        <p:sp>
          <p:nvSpPr>
            <p:cNvPr id="11308" name="Rectangle 30"/>
            <p:cNvSpPr>
              <a:spLocks noChangeArrowheads="1"/>
            </p:cNvSpPr>
            <p:nvPr/>
          </p:nvSpPr>
          <p:spPr bwMode="auto">
            <a:xfrm>
              <a:off x="1296" y="3143"/>
              <a:ext cx="960" cy="240"/>
            </a:xfrm>
            <a:prstGeom prst="rect">
              <a:avLst/>
            </a:prstGeom>
            <a:solidFill>
              <a:srgbClr val="CCFFFF"/>
            </a:solidFill>
            <a:ln w="12700">
              <a:solidFill>
                <a:schemeClr val="tx1"/>
              </a:solidFill>
              <a:miter lim="800000"/>
              <a:headEnd/>
              <a:tailEnd/>
            </a:ln>
          </p:spPr>
          <p:txBody>
            <a:bodyPr wrap="none" anchor="ctr"/>
            <a:lstStyle/>
            <a:p>
              <a:pPr algn="ctr" eaLnBrk="0" hangingPunct="0">
                <a:lnSpc>
                  <a:spcPct val="100000"/>
                </a:lnSpc>
              </a:pPr>
              <a:r>
                <a:rPr lang="en-US" altLang="ko-KR" sz="1400">
                  <a:solidFill>
                    <a:schemeClr val="tx1"/>
                  </a:solidFill>
                  <a:latin typeface="Courier New" pitchFamily="49" charset="0"/>
                  <a:ea typeface="굴림" charset="-127"/>
                </a:rPr>
                <a:t>read</a:t>
              </a:r>
            </a:p>
          </p:txBody>
        </p:sp>
        <p:sp>
          <p:nvSpPr>
            <p:cNvPr id="11309" name="Rectangle 32"/>
            <p:cNvSpPr>
              <a:spLocks noChangeArrowheads="1"/>
            </p:cNvSpPr>
            <p:nvPr/>
          </p:nvSpPr>
          <p:spPr bwMode="auto">
            <a:xfrm>
              <a:off x="1296" y="2718"/>
              <a:ext cx="960" cy="240"/>
            </a:xfrm>
            <a:prstGeom prst="rect">
              <a:avLst/>
            </a:prstGeom>
            <a:solidFill>
              <a:srgbClr val="CCFFFF"/>
            </a:solidFill>
            <a:ln w="12700">
              <a:solidFill>
                <a:schemeClr val="tx1"/>
              </a:solidFill>
              <a:miter lim="800000"/>
              <a:headEnd/>
              <a:tailEnd/>
            </a:ln>
          </p:spPr>
          <p:txBody>
            <a:bodyPr wrap="none" anchor="ctr"/>
            <a:lstStyle/>
            <a:p>
              <a:pPr algn="ctr" eaLnBrk="0" hangingPunct="0">
                <a:lnSpc>
                  <a:spcPct val="100000"/>
                </a:lnSpc>
              </a:pPr>
              <a:r>
                <a:rPr lang="en-US" altLang="ko-KR" sz="1400" dirty="0">
                  <a:solidFill>
                    <a:schemeClr val="tx1"/>
                  </a:solidFill>
                  <a:latin typeface="Courier New" pitchFamily="49" charset="0"/>
                  <a:ea typeface="굴림" charset="-127"/>
                </a:rPr>
                <a:t>write</a:t>
              </a:r>
            </a:p>
          </p:txBody>
        </p:sp>
      </p:grpSp>
      <p:sp>
        <p:nvSpPr>
          <p:cNvPr id="11280" name="Text Box 34"/>
          <p:cNvSpPr txBox="1">
            <a:spLocks noChangeArrowheads="1"/>
          </p:cNvSpPr>
          <p:nvPr/>
        </p:nvSpPr>
        <p:spPr bwMode="auto">
          <a:xfrm>
            <a:off x="3563888" y="3280023"/>
            <a:ext cx="1300163" cy="581025"/>
          </a:xfrm>
          <a:prstGeom prst="rect">
            <a:avLst/>
          </a:prstGeom>
          <a:noFill/>
          <a:ln w="12700">
            <a:noFill/>
            <a:miter lim="800000"/>
            <a:headEnd/>
            <a:tailEnd/>
          </a:ln>
        </p:spPr>
        <p:txBody>
          <a:bodyPr wrap="square" anchor="ctr">
            <a:spAutoFit/>
          </a:bodyPr>
          <a:lstStyle/>
          <a:p>
            <a:pPr algn="ctr" eaLnBrk="0" hangingPunct="0">
              <a:lnSpc>
                <a:spcPct val="100000"/>
              </a:lnSpc>
            </a:pPr>
            <a:r>
              <a:rPr lang="en-US" altLang="ko-KR" sz="1600" dirty="0">
                <a:solidFill>
                  <a:schemeClr val="tx1"/>
                </a:solidFill>
                <a:ea typeface="굴림" charset="-127"/>
              </a:rPr>
              <a:t>Connection</a:t>
            </a:r>
          </a:p>
          <a:p>
            <a:pPr algn="ctr" eaLnBrk="0" hangingPunct="0">
              <a:lnSpc>
                <a:spcPct val="100000"/>
              </a:lnSpc>
            </a:pPr>
            <a:r>
              <a:rPr lang="en-US" altLang="ko-KR" sz="1600" dirty="0">
                <a:solidFill>
                  <a:schemeClr val="tx1"/>
                </a:solidFill>
                <a:ea typeface="굴림" charset="-127"/>
              </a:rPr>
              <a:t>request</a:t>
            </a:r>
          </a:p>
        </p:txBody>
      </p:sp>
      <p:grpSp>
        <p:nvGrpSpPr>
          <p:cNvPr id="6" name="Group 56"/>
          <p:cNvGrpSpPr>
            <a:grpSpLocks/>
          </p:cNvGrpSpPr>
          <p:nvPr/>
        </p:nvGrpSpPr>
        <p:grpSpPr bwMode="auto">
          <a:xfrm>
            <a:off x="2057400" y="3810000"/>
            <a:ext cx="5105400" cy="2911475"/>
            <a:chOff x="1296" y="2400"/>
            <a:chExt cx="3216" cy="1834"/>
          </a:xfrm>
        </p:grpSpPr>
        <p:sp>
          <p:nvSpPr>
            <p:cNvPr id="11289" name="Line 9"/>
            <p:cNvSpPr>
              <a:spLocks noChangeShapeType="1"/>
            </p:cNvSpPr>
            <p:nvPr/>
          </p:nvSpPr>
          <p:spPr bwMode="auto">
            <a:xfrm>
              <a:off x="1776" y="3370"/>
              <a:ext cx="0" cy="192"/>
            </a:xfrm>
            <a:prstGeom prst="line">
              <a:avLst/>
            </a:prstGeom>
            <a:noFill/>
            <a:ln w="12700">
              <a:solidFill>
                <a:schemeClr val="tx1"/>
              </a:solidFill>
              <a:round/>
              <a:headEnd/>
              <a:tailEnd type="triangle" w="med" len="med"/>
            </a:ln>
          </p:spPr>
          <p:txBody>
            <a:bodyPr wrap="none" anchor="ctr"/>
            <a:lstStyle/>
            <a:p>
              <a:endParaRPr lang="ko-KR" altLang="en-US"/>
            </a:p>
          </p:txBody>
        </p:sp>
        <p:sp>
          <p:nvSpPr>
            <p:cNvPr id="11290" name="Line 15"/>
            <p:cNvSpPr>
              <a:spLocks noChangeShapeType="1"/>
            </p:cNvSpPr>
            <p:nvPr/>
          </p:nvSpPr>
          <p:spPr bwMode="auto">
            <a:xfrm>
              <a:off x="3552" y="3370"/>
              <a:ext cx="0" cy="192"/>
            </a:xfrm>
            <a:prstGeom prst="line">
              <a:avLst/>
            </a:prstGeom>
            <a:noFill/>
            <a:ln w="12700">
              <a:solidFill>
                <a:schemeClr val="tx1"/>
              </a:solidFill>
              <a:round/>
              <a:headEnd/>
              <a:tailEnd type="triangle" w="med" len="med"/>
            </a:ln>
          </p:spPr>
          <p:txBody>
            <a:bodyPr wrap="none" anchor="ctr"/>
            <a:lstStyle/>
            <a:p>
              <a:endParaRPr lang="ko-KR" altLang="en-US"/>
            </a:p>
          </p:txBody>
        </p:sp>
        <p:sp>
          <p:nvSpPr>
            <p:cNvPr id="11291" name="Line 16"/>
            <p:cNvSpPr>
              <a:spLocks noChangeShapeType="1"/>
            </p:cNvSpPr>
            <p:nvPr/>
          </p:nvSpPr>
          <p:spPr bwMode="auto">
            <a:xfrm>
              <a:off x="3552" y="3802"/>
              <a:ext cx="0" cy="192"/>
            </a:xfrm>
            <a:prstGeom prst="line">
              <a:avLst/>
            </a:prstGeom>
            <a:noFill/>
            <a:ln w="12700">
              <a:solidFill>
                <a:schemeClr val="tx1"/>
              </a:solidFill>
              <a:round/>
              <a:headEnd/>
              <a:tailEnd type="triangle" w="med" len="med"/>
            </a:ln>
          </p:spPr>
          <p:txBody>
            <a:bodyPr wrap="none" anchor="ctr"/>
            <a:lstStyle/>
            <a:p>
              <a:endParaRPr lang="ko-KR" altLang="en-US"/>
            </a:p>
          </p:txBody>
        </p:sp>
        <p:sp>
          <p:nvSpPr>
            <p:cNvPr id="11292" name="Line 18"/>
            <p:cNvSpPr>
              <a:spLocks noChangeShapeType="1"/>
            </p:cNvSpPr>
            <p:nvPr/>
          </p:nvSpPr>
          <p:spPr bwMode="auto">
            <a:xfrm flipV="1">
              <a:off x="1920" y="3696"/>
              <a:ext cx="1152" cy="0"/>
            </a:xfrm>
            <a:prstGeom prst="line">
              <a:avLst/>
            </a:prstGeom>
            <a:noFill/>
            <a:ln w="12700">
              <a:solidFill>
                <a:schemeClr val="tx1"/>
              </a:solidFill>
              <a:prstDash val="dash"/>
              <a:round/>
              <a:headEnd/>
              <a:tailEnd type="triangle" w="med" len="med"/>
            </a:ln>
          </p:spPr>
          <p:txBody>
            <a:bodyPr wrap="none" anchor="ctr"/>
            <a:lstStyle/>
            <a:p>
              <a:endParaRPr lang="ko-KR" altLang="en-US"/>
            </a:p>
          </p:txBody>
        </p:sp>
        <p:sp>
          <p:nvSpPr>
            <p:cNvPr id="11293" name="Rectangle 26"/>
            <p:cNvSpPr>
              <a:spLocks noChangeArrowheads="1"/>
            </p:cNvSpPr>
            <p:nvPr/>
          </p:nvSpPr>
          <p:spPr bwMode="auto">
            <a:xfrm>
              <a:off x="3072" y="3568"/>
              <a:ext cx="912" cy="240"/>
            </a:xfrm>
            <a:prstGeom prst="rect">
              <a:avLst/>
            </a:prstGeom>
            <a:solidFill>
              <a:srgbClr val="CCFFFF"/>
            </a:solidFill>
            <a:ln w="12700">
              <a:solidFill>
                <a:schemeClr val="tx1"/>
              </a:solidFill>
              <a:miter lim="800000"/>
              <a:headEnd/>
              <a:tailEnd/>
            </a:ln>
          </p:spPr>
          <p:txBody>
            <a:bodyPr wrap="none" anchor="ctr"/>
            <a:lstStyle/>
            <a:p>
              <a:pPr algn="ctr" eaLnBrk="0" hangingPunct="0">
                <a:lnSpc>
                  <a:spcPct val="100000"/>
                </a:lnSpc>
              </a:pPr>
              <a:r>
                <a:rPr lang="en-US" altLang="ko-KR" sz="1400">
                  <a:solidFill>
                    <a:schemeClr val="tx1"/>
                  </a:solidFill>
                  <a:latin typeface="Courier New" pitchFamily="49" charset="0"/>
                  <a:ea typeface="굴림" charset="-127"/>
                </a:rPr>
                <a:t>read</a:t>
              </a:r>
            </a:p>
          </p:txBody>
        </p:sp>
        <p:sp>
          <p:nvSpPr>
            <p:cNvPr id="11294" name="Rectangle 29"/>
            <p:cNvSpPr>
              <a:spLocks noChangeArrowheads="1"/>
            </p:cNvSpPr>
            <p:nvPr/>
          </p:nvSpPr>
          <p:spPr bwMode="auto">
            <a:xfrm>
              <a:off x="3072" y="3994"/>
              <a:ext cx="912" cy="240"/>
            </a:xfrm>
            <a:prstGeom prst="rect">
              <a:avLst/>
            </a:prstGeom>
            <a:solidFill>
              <a:srgbClr val="CCFFFF"/>
            </a:solidFill>
            <a:ln w="12700">
              <a:solidFill>
                <a:schemeClr val="tx1"/>
              </a:solidFill>
              <a:miter lim="800000"/>
              <a:headEnd/>
              <a:tailEnd/>
            </a:ln>
          </p:spPr>
          <p:txBody>
            <a:bodyPr wrap="none" anchor="ctr"/>
            <a:lstStyle/>
            <a:p>
              <a:pPr algn="ctr" eaLnBrk="0" hangingPunct="0">
                <a:lnSpc>
                  <a:spcPct val="100000"/>
                </a:lnSpc>
              </a:pPr>
              <a:r>
                <a:rPr lang="en-US" altLang="ko-KR" sz="1400">
                  <a:solidFill>
                    <a:schemeClr val="tx1"/>
                  </a:solidFill>
                  <a:latin typeface="Courier New" pitchFamily="49" charset="0"/>
                  <a:ea typeface="굴림" charset="-127"/>
                </a:rPr>
                <a:t>close</a:t>
              </a:r>
            </a:p>
          </p:txBody>
        </p:sp>
        <p:sp>
          <p:nvSpPr>
            <p:cNvPr id="11295" name="Rectangle 33"/>
            <p:cNvSpPr>
              <a:spLocks noChangeArrowheads="1"/>
            </p:cNvSpPr>
            <p:nvPr/>
          </p:nvSpPr>
          <p:spPr bwMode="auto">
            <a:xfrm>
              <a:off x="1296" y="3569"/>
              <a:ext cx="960" cy="240"/>
            </a:xfrm>
            <a:prstGeom prst="rect">
              <a:avLst/>
            </a:prstGeom>
            <a:solidFill>
              <a:srgbClr val="CCFFFF"/>
            </a:solidFill>
            <a:ln w="12700">
              <a:solidFill>
                <a:schemeClr val="tx1"/>
              </a:solidFill>
              <a:miter lim="800000"/>
              <a:headEnd/>
              <a:tailEnd/>
            </a:ln>
          </p:spPr>
          <p:txBody>
            <a:bodyPr wrap="none" anchor="ctr"/>
            <a:lstStyle/>
            <a:p>
              <a:pPr algn="ctr" eaLnBrk="0" hangingPunct="0">
                <a:lnSpc>
                  <a:spcPct val="100000"/>
                </a:lnSpc>
              </a:pPr>
              <a:r>
                <a:rPr lang="en-US" altLang="ko-KR" sz="1400">
                  <a:solidFill>
                    <a:schemeClr val="tx1"/>
                  </a:solidFill>
                  <a:latin typeface="Courier New" pitchFamily="49" charset="0"/>
                  <a:ea typeface="굴림" charset="-127"/>
                </a:rPr>
                <a:t>close</a:t>
              </a:r>
            </a:p>
          </p:txBody>
        </p:sp>
        <p:sp>
          <p:nvSpPr>
            <p:cNvPr id="11296" name="Text Box 35"/>
            <p:cNvSpPr txBox="1">
              <a:spLocks noChangeArrowheads="1"/>
            </p:cNvSpPr>
            <p:nvPr/>
          </p:nvSpPr>
          <p:spPr bwMode="auto">
            <a:xfrm>
              <a:off x="2496" y="3524"/>
              <a:ext cx="346" cy="192"/>
            </a:xfrm>
            <a:prstGeom prst="rect">
              <a:avLst/>
            </a:prstGeom>
            <a:noFill/>
            <a:ln w="12700">
              <a:noFill/>
              <a:miter lim="800000"/>
              <a:headEnd/>
              <a:tailEnd/>
            </a:ln>
          </p:spPr>
          <p:txBody>
            <a:bodyPr wrap="none" anchor="ctr">
              <a:spAutoFit/>
            </a:bodyPr>
            <a:lstStyle/>
            <a:p>
              <a:pPr algn="ctr" eaLnBrk="0" hangingPunct="0">
                <a:lnSpc>
                  <a:spcPct val="100000"/>
                </a:lnSpc>
              </a:pPr>
              <a:r>
                <a:rPr lang="en-US" altLang="ko-KR" sz="1400">
                  <a:solidFill>
                    <a:schemeClr val="tx1"/>
                  </a:solidFill>
                  <a:ea typeface="굴림" charset="-127"/>
                </a:rPr>
                <a:t>EOF</a:t>
              </a:r>
            </a:p>
          </p:txBody>
        </p:sp>
        <p:sp>
          <p:nvSpPr>
            <p:cNvPr id="11297" name="Line 36"/>
            <p:cNvSpPr>
              <a:spLocks noChangeShapeType="1"/>
            </p:cNvSpPr>
            <p:nvPr/>
          </p:nvSpPr>
          <p:spPr bwMode="auto">
            <a:xfrm>
              <a:off x="3984" y="4128"/>
              <a:ext cx="528" cy="0"/>
            </a:xfrm>
            <a:prstGeom prst="line">
              <a:avLst/>
            </a:prstGeom>
            <a:noFill/>
            <a:ln w="12700">
              <a:solidFill>
                <a:schemeClr val="tx1"/>
              </a:solidFill>
              <a:round/>
              <a:headEnd/>
              <a:tailEnd/>
            </a:ln>
          </p:spPr>
          <p:txBody>
            <a:bodyPr wrap="none" anchor="ctr"/>
            <a:lstStyle/>
            <a:p>
              <a:endParaRPr lang="ko-KR" altLang="en-US"/>
            </a:p>
          </p:txBody>
        </p:sp>
        <p:sp>
          <p:nvSpPr>
            <p:cNvPr id="11298" name="Line 37"/>
            <p:cNvSpPr>
              <a:spLocks noChangeShapeType="1"/>
            </p:cNvSpPr>
            <p:nvPr/>
          </p:nvSpPr>
          <p:spPr bwMode="auto">
            <a:xfrm flipV="1">
              <a:off x="4512" y="2400"/>
              <a:ext cx="0" cy="1728"/>
            </a:xfrm>
            <a:prstGeom prst="line">
              <a:avLst/>
            </a:prstGeom>
            <a:noFill/>
            <a:ln w="12700">
              <a:solidFill>
                <a:schemeClr val="tx1"/>
              </a:solidFill>
              <a:round/>
              <a:headEnd/>
              <a:tailEnd/>
            </a:ln>
          </p:spPr>
          <p:txBody>
            <a:bodyPr wrap="none" anchor="ctr"/>
            <a:lstStyle/>
            <a:p>
              <a:endParaRPr lang="ko-KR" altLang="en-US"/>
            </a:p>
          </p:txBody>
        </p:sp>
        <p:sp>
          <p:nvSpPr>
            <p:cNvPr id="11299" name="Line 38"/>
            <p:cNvSpPr>
              <a:spLocks noChangeShapeType="1"/>
            </p:cNvSpPr>
            <p:nvPr/>
          </p:nvSpPr>
          <p:spPr bwMode="auto">
            <a:xfrm flipH="1">
              <a:off x="3984" y="2400"/>
              <a:ext cx="528" cy="0"/>
            </a:xfrm>
            <a:prstGeom prst="line">
              <a:avLst/>
            </a:prstGeom>
            <a:noFill/>
            <a:ln w="12700">
              <a:solidFill>
                <a:schemeClr val="tx1"/>
              </a:solidFill>
              <a:round/>
              <a:headEnd/>
              <a:tailEnd type="triangle" w="med" len="med"/>
            </a:ln>
          </p:spPr>
          <p:txBody>
            <a:bodyPr wrap="none" anchor="ctr"/>
            <a:lstStyle/>
            <a:p>
              <a:endParaRPr lang="ko-KR" altLang="en-US"/>
            </a:p>
          </p:txBody>
        </p:sp>
      </p:grpSp>
      <p:sp>
        <p:nvSpPr>
          <p:cNvPr id="11282" name="Text Box 39"/>
          <p:cNvSpPr txBox="1">
            <a:spLocks noChangeArrowheads="1"/>
          </p:cNvSpPr>
          <p:nvPr/>
        </p:nvSpPr>
        <p:spPr bwMode="auto">
          <a:xfrm>
            <a:off x="7197725" y="4584700"/>
            <a:ext cx="1870075" cy="825500"/>
          </a:xfrm>
          <a:prstGeom prst="rect">
            <a:avLst/>
          </a:prstGeom>
          <a:noFill/>
          <a:ln w="12700">
            <a:noFill/>
            <a:miter lim="800000"/>
            <a:headEnd/>
            <a:tailEnd/>
          </a:ln>
        </p:spPr>
        <p:txBody>
          <a:bodyPr wrap="none" anchor="ctr">
            <a:spAutoFit/>
          </a:bodyPr>
          <a:lstStyle/>
          <a:p>
            <a:pPr eaLnBrk="0" hangingPunct="0">
              <a:lnSpc>
                <a:spcPct val="100000"/>
              </a:lnSpc>
            </a:pPr>
            <a:r>
              <a:rPr lang="en-US" altLang="ko-KR" sz="1600" dirty="0">
                <a:solidFill>
                  <a:schemeClr val="tx1"/>
                </a:solidFill>
                <a:ea typeface="굴림" charset="-127"/>
              </a:rPr>
              <a:t>Await connection</a:t>
            </a:r>
          </a:p>
          <a:p>
            <a:pPr eaLnBrk="0" hangingPunct="0">
              <a:lnSpc>
                <a:spcPct val="100000"/>
              </a:lnSpc>
            </a:pPr>
            <a:r>
              <a:rPr lang="en-US" altLang="ko-KR" sz="1600" dirty="0">
                <a:solidFill>
                  <a:schemeClr val="tx1"/>
                </a:solidFill>
                <a:ea typeface="굴림" charset="-127"/>
              </a:rPr>
              <a:t>request from</a:t>
            </a:r>
          </a:p>
          <a:p>
            <a:pPr eaLnBrk="0" hangingPunct="0">
              <a:lnSpc>
                <a:spcPct val="100000"/>
              </a:lnSpc>
            </a:pPr>
            <a:r>
              <a:rPr lang="en-US" altLang="ko-KR" sz="1600" dirty="0">
                <a:solidFill>
                  <a:schemeClr val="tx1"/>
                </a:solidFill>
                <a:ea typeface="굴림" charset="-127"/>
              </a:rPr>
              <a:t>next client</a:t>
            </a:r>
          </a:p>
        </p:txBody>
      </p:sp>
      <p:sp>
        <p:nvSpPr>
          <p:cNvPr id="11283" name="AutoShape 40"/>
          <p:cNvSpPr>
            <a:spLocks/>
          </p:cNvSpPr>
          <p:nvPr/>
        </p:nvSpPr>
        <p:spPr bwMode="auto">
          <a:xfrm>
            <a:off x="6477000" y="1600200"/>
            <a:ext cx="152400" cy="1752600"/>
          </a:xfrm>
          <a:prstGeom prst="rightBrace">
            <a:avLst>
              <a:gd name="adj1" fmla="val 95833"/>
              <a:gd name="adj2" fmla="val 50000"/>
            </a:avLst>
          </a:prstGeom>
          <a:noFill/>
          <a:ln w="12700">
            <a:solidFill>
              <a:schemeClr val="tx1"/>
            </a:solidFill>
            <a:round/>
            <a:headEnd/>
            <a:tailEnd/>
          </a:ln>
        </p:spPr>
        <p:txBody>
          <a:bodyPr wrap="none" anchor="ctr"/>
          <a:lstStyle/>
          <a:p>
            <a:endParaRPr lang="ko-KR" altLang="en-US">
              <a:ea typeface="굴림" charset="-127"/>
            </a:endParaRPr>
          </a:p>
        </p:txBody>
      </p:sp>
      <p:sp>
        <p:nvSpPr>
          <p:cNvPr id="11284" name="Text Box 41"/>
          <p:cNvSpPr txBox="1">
            <a:spLocks noChangeArrowheads="1"/>
          </p:cNvSpPr>
          <p:nvPr/>
        </p:nvSpPr>
        <p:spPr bwMode="auto">
          <a:xfrm>
            <a:off x="6629400" y="2286000"/>
            <a:ext cx="1773238" cy="336550"/>
          </a:xfrm>
          <a:prstGeom prst="rect">
            <a:avLst/>
          </a:prstGeom>
          <a:noFill/>
          <a:ln w="12700">
            <a:noFill/>
            <a:miter lim="800000"/>
            <a:headEnd/>
            <a:tailEnd/>
          </a:ln>
        </p:spPr>
        <p:txBody>
          <a:bodyPr wrap="none" anchor="ctr">
            <a:spAutoFit/>
          </a:bodyPr>
          <a:lstStyle/>
          <a:p>
            <a:pPr algn="ctr" eaLnBrk="0" hangingPunct="0">
              <a:lnSpc>
                <a:spcPct val="100000"/>
              </a:lnSpc>
            </a:pPr>
            <a:r>
              <a:rPr lang="en-US" altLang="ko-KR" sz="1600" dirty="0" err="1">
                <a:solidFill>
                  <a:schemeClr val="tx1"/>
                </a:solidFill>
                <a:latin typeface="Courier New" pitchFamily="49" charset="0"/>
                <a:ea typeface="굴림" charset="-127"/>
              </a:rPr>
              <a:t>open_listenfd</a:t>
            </a:r>
            <a:endParaRPr lang="en-US" altLang="ko-KR" sz="1600" dirty="0">
              <a:solidFill>
                <a:schemeClr val="tx1"/>
              </a:solidFill>
              <a:latin typeface="Courier New" pitchFamily="49" charset="0"/>
              <a:ea typeface="굴림" charset="-127"/>
            </a:endParaRPr>
          </a:p>
        </p:txBody>
      </p:sp>
      <p:sp>
        <p:nvSpPr>
          <p:cNvPr id="11285" name="AutoShape 42"/>
          <p:cNvSpPr>
            <a:spLocks/>
          </p:cNvSpPr>
          <p:nvPr/>
        </p:nvSpPr>
        <p:spPr bwMode="auto">
          <a:xfrm>
            <a:off x="1752600" y="1600200"/>
            <a:ext cx="152400" cy="2438400"/>
          </a:xfrm>
          <a:prstGeom prst="leftBrace">
            <a:avLst>
              <a:gd name="adj1" fmla="val 133333"/>
              <a:gd name="adj2" fmla="val 50000"/>
            </a:avLst>
          </a:prstGeom>
          <a:noFill/>
          <a:ln w="12700">
            <a:solidFill>
              <a:schemeClr val="tx1"/>
            </a:solidFill>
            <a:round/>
            <a:headEnd/>
            <a:tailEnd/>
          </a:ln>
        </p:spPr>
        <p:txBody>
          <a:bodyPr wrap="none" anchor="ctr"/>
          <a:lstStyle/>
          <a:p>
            <a:endParaRPr lang="ko-KR" altLang="en-US">
              <a:ea typeface="굴림" charset="-127"/>
            </a:endParaRPr>
          </a:p>
        </p:txBody>
      </p:sp>
      <p:sp>
        <p:nvSpPr>
          <p:cNvPr id="11286" name="Text Box 43"/>
          <p:cNvSpPr txBox="1">
            <a:spLocks noChangeArrowheads="1"/>
          </p:cNvSpPr>
          <p:nvPr/>
        </p:nvSpPr>
        <p:spPr bwMode="auto">
          <a:xfrm>
            <a:off x="0" y="2635250"/>
            <a:ext cx="1773238" cy="336550"/>
          </a:xfrm>
          <a:prstGeom prst="rect">
            <a:avLst/>
          </a:prstGeom>
          <a:noFill/>
          <a:ln w="12700">
            <a:noFill/>
            <a:miter lim="800000"/>
            <a:headEnd/>
            <a:tailEnd/>
          </a:ln>
        </p:spPr>
        <p:txBody>
          <a:bodyPr wrap="none" anchor="ctr">
            <a:spAutoFit/>
          </a:bodyPr>
          <a:lstStyle/>
          <a:p>
            <a:pPr algn="ctr" eaLnBrk="0" hangingPunct="0">
              <a:lnSpc>
                <a:spcPct val="100000"/>
              </a:lnSpc>
            </a:pPr>
            <a:r>
              <a:rPr lang="en-US" altLang="ko-KR" sz="1600">
                <a:solidFill>
                  <a:schemeClr val="tx1"/>
                </a:solidFill>
                <a:latin typeface="Courier New" pitchFamily="49" charset="0"/>
                <a:ea typeface="굴림" charset="-127"/>
              </a:rPr>
              <a:t>open_clientfd</a:t>
            </a:r>
          </a:p>
        </p:txBody>
      </p:sp>
      <p:sp>
        <p:nvSpPr>
          <p:cNvPr id="11287" name="Rectangle 25"/>
          <p:cNvSpPr>
            <a:spLocks noChangeArrowheads="1"/>
          </p:cNvSpPr>
          <p:nvPr/>
        </p:nvSpPr>
        <p:spPr bwMode="auto">
          <a:xfrm>
            <a:off x="4876800" y="3640138"/>
            <a:ext cx="1447800" cy="381000"/>
          </a:xfrm>
          <a:prstGeom prst="rect">
            <a:avLst/>
          </a:prstGeom>
          <a:solidFill>
            <a:srgbClr val="CCFFFF"/>
          </a:solidFill>
          <a:ln w="12700">
            <a:solidFill>
              <a:schemeClr val="tx1"/>
            </a:solidFill>
            <a:miter lim="800000"/>
            <a:headEnd/>
            <a:tailEnd/>
          </a:ln>
        </p:spPr>
        <p:txBody>
          <a:bodyPr wrap="none" anchor="ctr"/>
          <a:lstStyle/>
          <a:p>
            <a:pPr algn="ctr" eaLnBrk="0" hangingPunct="0">
              <a:lnSpc>
                <a:spcPct val="100000"/>
              </a:lnSpc>
            </a:pPr>
            <a:r>
              <a:rPr lang="en-US" altLang="ko-KR" sz="1400">
                <a:solidFill>
                  <a:schemeClr val="tx1"/>
                </a:solidFill>
                <a:latin typeface="Courier New" pitchFamily="49" charset="0"/>
                <a:ea typeface="굴림" charset="-127"/>
              </a:rPr>
              <a:t>accept</a:t>
            </a:r>
          </a:p>
        </p:txBody>
      </p:sp>
      <p:sp>
        <p:nvSpPr>
          <p:cNvPr id="11288" name="Rectangle 31"/>
          <p:cNvSpPr>
            <a:spLocks noChangeArrowheads="1"/>
          </p:cNvSpPr>
          <p:nvPr/>
        </p:nvSpPr>
        <p:spPr bwMode="auto">
          <a:xfrm>
            <a:off x="2057400" y="3640138"/>
            <a:ext cx="1524000" cy="381000"/>
          </a:xfrm>
          <a:prstGeom prst="rect">
            <a:avLst/>
          </a:prstGeom>
          <a:solidFill>
            <a:srgbClr val="CCFFFF"/>
          </a:solidFill>
          <a:ln w="12700">
            <a:solidFill>
              <a:schemeClr val="tx1"/>
            </a:solidFill>
            <a:miter lim="800000"/>
            <a:headEnd/>
            <a:tailEnd/>
          </a:ln>
        </p:spPr>
        <p:txBody>
          <a:bodyPr wrap="none" anchor="ctr"/>
          <a:lstStyle/>
          <a:p>
            <a:pPr algn="ctr" eaLnBrk="0" hangingPunct="0">
              <a:lnSpc>
                <a:spcPct val="100000"/>
              </a:lnSpc>
            </a:pPr>
            <a:r>
              <a:rPr lang="en-US" altLang="ko-KR" sz="1400">
                <a:solidFill>
                  <a:schemeClr val="tx1"/>
                </a:solidFill>
                <a:latin typeface="Courier New" pitchFamily="49" charset="0"/>
                <a:ea typeface="굴림" charset="-127"/>
              </a:rPr>
              <a:t>connect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27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27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27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27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27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28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28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127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128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27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127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1288"/>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1285"/>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128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1280"/>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1274"/>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5"/>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6"/>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11282"/>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70" grpId="0" animBg="1"/>
      <p:bldP spid="11271" grpId="0" animBg="1"/>
      <p:bldP spid="11272" grpId="0" animBg="1"/>
      <p:bldP spid="11273" grpId="0" animBg="1"/>
      <p:bldP spid="11274" grpId="0" animBg="1"/>
      <p:bldP spid="11275" grpId="0" animBg="1"/>
      <p:bldP spid="11276" grpId="0" animBg="1"/>
      <p:bldP spid="11277" grpId="0" animBg="1"/>
      <p:bldP spid="11278" grpId="0" animBg="1"/>
      <p:bldP spid="11280" grpId="0"/>
      <p:bldP spid="11282" grpId="0"/>
      <p:bldP spid="11283" grpId="0" animBg="1"/>
      <p:bldP spid="11284" grpId="0"/>
      <p:bldP spid="11285" grpId="0" animBg="1"/>
      <p:bldP spid="11286" grpId="0"/>
      <p:bldP spid="11287" grpId="0" animBg="1"/>
      <p:bldP spid="11288"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7314" name="Rectangle 2"/>
          <p:cNvSpPr>
            <a:spLocks noGrp="1" noChangeArrowheads="1"/>
          </p:cNvSpPr>
          <p:nvPr>
            <p:ph type="title"/>
          </p:nvPr>
        </p:nvSpPr>
        <p:spPr>
          <a:xfrm>
            <a:off x="685800" y="304800"/>
            <a:ext cx="7772400" cy="762000"/>
          </a:xfrm>
        </p:spPr>
        <p:txBody>
          <a:bodyPr/>
          <a:lstStyle/>
          <a:p>
            <a:r>
              <a:rPr lang="en-US" altLang="ko-KR" dirty="0" smtClean="0">
                <a:solidFill>
                  <a:schemeClr val="accent2"/>
                </a:solidFill>
                <a:ea typeface="굴림" panose="020B0600000101010101" pitchFamily="50" charset="-127"/>
              </a:rPr>
              <a:t>Introduction</a:t>
            </a:r>
            <a:endParaRPr lang="en-US" altLang="ko-KR" sz="1600" dirty="0">
              <a:solidFill>
                <a:schemeClr val="accent2"/>
              </a:solidFill>
              <a:ea typeface="굴림" panose="020B0600000101010101" pitchFamily="50" charset="-127"/>
            </a:endParaRPr>
          </a:p>
        </p:txBody>
      </p:sp>
      <p:sp>
        <p:nvSpPr>
          <p:cNvPr id="397315" name="Rectangle 3"/>
          <p:cNvSpPr>
            <a:spLocks noGrp="1" noChangeArrowheads="1"/>
          </p:cNvSpPr>
          <p:nvPr>
            <p:ph type="body" idx="1"/>
          </p:nvPr>
        </p:nvSpPr>
        <p:spPr>
          <a:xfrm>
            <a:off x="533400" y="1295400"/>
            <a:ext cx="8001000" cy="4495800"/>
          </a:xfrm>
        </p:spPr>
        <p:txBody>
          <a:bodyPr/>
          <a:lstStyle/>
          <a:p>
            <a:r>
              <a:rPr lang="en-US" altLang="ko-KR" sz="2800">
                <a:ea typeface="굴림" panose="020B0600000101010101" pitchFamily="50" charset="-127"/>
              </a:rPr>
              <a:t>Scenarios for I/O Multiplexing</a:t>
            </a:r>
          </a:p>
          <a:p>
            <a:pPr lvl="1">
              <a:spcBef>
                <a:spcPct val="50000"/>
              </a:spcBef>
              <a:buFont typeface="Wingdings" panose="05000000000000000000" pitchFamily="2" charset="2"/>
              <a:buChar char="Ø"/>
            </a:pPr>
            <a:r>
              <a:rPr lang="en-US" altLang="ko-KR" sz="2400">
                <a:ea typeface="굴림" panose="020B0600000101010101" pitchFamily="50" charset="-127"/>
              </a:rPr>
              <a:t>client is handling multiple descriptors (interactive input and a network socket).</a:t>
            </a:r>
          </a:p>
          <a:p>
            <a:pPr lvl="1">
              <a:spcBef>
                <a:spcPct val="50000"/>
              </a:spcBef>
              <a:buFont typeface="Wingdings" panose="05000000000000000000" pitchFamily="2" charset="2"/>
              <a:buChar char="Ø"/>
            </a:pPr>
            <a:r>
              <a:rPr lang="en-US" altLang="ko-KR" sz="2400">
                <a:ea typeface="굴림" panose="020B0600000101010101" pitchFamily="50" charset="-127"/>
              </a:rPr>
              <a:t>Client to handle multiple sockets (rare)</a:t>
            </a:r>
          </a:p>
          <a:p>
            <a:pPr lvl="1">
              <a:spcBef>
                <a:spcPct val="50000"/>
              </a:spcBef>
              <a:buFont typeface="Wingdings" panose="05000000000000000000" pitchFamily="2" charset="2"/>
              <a:buChar char="Ø"/>
            </a:pPr>
            <a:r>
              <a:rPr lang="en-US" altLang="ko-KR" sz="2400">
                <a:ea typeface="굴림" panose="020B0600000101010101" pitchFamily="50" charset="-127"/>
              </a:rPr>
              <a:t>TCP server handles both a listening socket and its connected socket.</a:t>
            </a:r>
          </a:p>
          <a:p>
            <a:pPr lvl="1">
              <a:spcBef>
                <a:spcPct val="50000"/>
              </a:spcBef>
              <a:buFont typeface="Wingdings" panose="05000000000000000000" pitchFamily="2" charset="2"/>
              <a:buChar char="Ø"/>
            </a:pPr>
            <a:r>
              <a:rPr lang="en-US" altLang="ko-KR" sz="2400">
                <a:ea typeface="굴림" panose="020B0600000101010101" pitchFamily="50" charset="-127"/>
              </a:rPr>
              <a:t>Server handle both TCP and UDP.</a:t>
            </a:r>
          </a:p>
          <a:p>
            <a:pPr lvl="1">
              <a:spcBef>
                <a:spcPct val="50000"/>
              </a:spcBef>
              <a:buFont typeface="Wingdings" panose="05000000000000000000" pitchFamily="2" charset="2"/>
              <a:buChar char="Ø"/>
            </a:pPr>
            <a:r>
              <a:rPr lang="en-US" altLang="ko-KR" sz="2400">
                <a:ea typeface="굴림" panose="020B0600000101010101" pitchFamily="50" charset="-127"/>
              </a:rPr>
              <a:t>Server handles multiple services and multiple protocols</a:t>
            </a:r>
          </a:p>
        </p:txBody>
      </p:sp>
    </p:spTree>
    <p:extLst>
      <p:ext uri="{BB962C8B-B14F-4D97-AF65-F5344CB8AC3E}">
        <p14:creationId xmlns:p14="http://schemas.microsoft.com/office/powerpoint/2010/main" val="21343869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r>
              <a:rPr lang="en-US" altLang="ko-KR">
                <a:ea typeface="굴림" charset="-127"/>
              </a:rPr>
              <a:t>Example - generic TCP client</a:t>
            </a:r>
          </a:p>
        </p:txBody>
      </p:sp>
      <p:sp>
        <p:nvSpPr>
          <p:cNvPr id="66563" name="Rectangle 3"/>
          <p:cNvSpPr>
            <a:spLocks noGrp="1" noChangeArrowheads="1"/>
          </p:cNvSpPr>
          <p:nvPr>
            <p:ph type="body" idx="1"/>
          </p:nvPr>
        </p:nvSpPr>
        <p:spPr/>
        <p:txBody>
          <a:bodyPr/>
          <a:lstStyle/>
          <a:p>
            <a:r>
              <a:rPr lang="en-US" altLang="ko-KR" dirty="0">
                <a:ea typeface="굴림" charset="-127"/>
              </a:rPr>
              <a:t>Input from standard input should be sent to a TCP socket</a:t>
            </a:r>
            <a:r>
              <a:rPr lang="en-US" altLang="ko-KR" dirty="0" smtClean="0">
                <a:ea typeface="굴림" charset="-127"/>
              </a:rPr>
              <a:t>.</a:t>
            </a:r>
          </a:p>
          <a:p>
            <a:endParaRPr lang="en-US" altLang="ko-KR" dirty="0">
              <a:ea typeface="굴림" charset="-127"/>
            </a:endParaRPr>
          </a:p>
          <a:p>
            <a:r>
              <a:rPr lang="en-US" altLang="ko-KR" dirty="0">
                <a:ea typeface="굴림" charset="-127"/>
              </a:rPr>
              <a:t>Input from a TCP socket should be sent to standard output.</a:t>
            </a:r>
          </a:p>
          <a:p>
            <a:endParaRPr lang="en-US" altLang="ko-KR" dirty="0">
              <a:ea typeface="굴림" charset="-127"/>
            </a:endParaRPr>
          </a:p>
          <a:p>
            <a:r>
              <a:rPr lang="en-US" altLang="ko-KR" dirty="0">
                <a:ea typeface="굴림" charset="-127"/>
              </a:rPr>
              <a:t>How do we know when to check for input from each source?</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r>
              <a:rPr lang="en-US" altLang="ko-KR">
                <a:ea typeface="굴림" charset="-127"/>
              </a:rPr>
              <a:t>Generic TCP Client</a:t>
            </a:r>
          </a:p>
        </p:txBody>
      </p:sp>
      <p:sp>
        <p:nvSpPr>
          <p:cNvPr id="67588" name="Rectangle 4"/>
          <p:cNvSpPr>
            <a:spLocks noChangeArrowheads="1"/>
          </p:cNvSpPr>
          <p:nvPr/>
        </p:nvSpPr>
        <p:spPr bwMode="auto">
          <a:xfrm>
            <a:off x="3048000" y="2819400"/>
            <a:ext cx="2286000" cy="2362200"/>
          </a:xfrm>
          <a:prstGeom prst="rect">
            <a:avLst/>
          </a:prstGeom>
          <a:solidFill>
            <a:schemeClr val="accent1"/>
          </a:solidFill>
          <a:ln w="57150">
            <a:solidFill>
              <a:srgbClr val="000000"/>
            </a:solidFill>
            <a:miter lim="800000"/>
            <a:headEnd/>
            <a:tailEnd/>
          </a:ln>
          <a:effectLst/>
        </p:spPr>
        <p:txBody>
          <a:bodyPr wrap="none" anchor="ctr"/>
          <a:lstStyle/>
          <a:p>
            <a:pPr algn="ctr"/>
            <a:endParaRPr lang="ko-KR" altLang="ko-KR">
              <a:solidFill>
                <a:srgbClr val="000000"/>
              </a:solidFill>
            </a:endParaRPr>
          </a:p>
        </p:txBody>
      </p:sp>
      <p:sp>
        <p:nvSpPr>
          <p:cNvPr id="67592" name="Line 8"/>
          <p:cNvSpPr>
            <a:spLocks noChangeShapeType="1"/>
          </p:cNvSpPr>
          <p:nvPr/>
        </p:nvSpPr>
        <p:spPr bwMode="auto">
          <a:xfrm flipH="1">
            <a:off x="5334000" y="3276600"/>
            <a:ext cx="1524000" cy="381000"/>
          </a:xfrm>
          <a:prstGeom prst="line">
            <a:avLst/>
          </a:prstGeom>
          <a:noFill/>
          <a:ln w="57150">
            <a:solidFill>
              <a:schemeClr val="tx1"/>
            </a:solidFill>
            <a:round/>
            <a:headEnd/>
            <a:tailEnd type="triangle" w="med" len="med"/>
          </a:ln>
          <a:effectLst/>
        </p:spPr>
        <p:txBody>
          <a:bodyPr wrap="none" anchor="ctr"/>
          <a:lstStyle/>
          <a:p>
            <a:endParaRPr lang="ko-KR" altLang="en-US"/>
          </a:p>
        </p:txBody>
      </p:sp>
      <p:sp>
        <p:nvSpPr>
          <p:cNvPr id="67593" name="Line 9"/>
          <p:cNvSpPr>
            <a:spLocks noChangeShapeType="1"/>
          </p:cNvSpPr>
          <p:nvPr/>
        </p:nvSpPr>
        <p:spPr bwMode="auto">
          <a:xfrm>
            <a:off x="5410200" y="4191000"/>
            <a:ext cx="1524000" cy="381000"/>
          </a:xfrm>
          <a:prstGeom prst="line">
            <a:avLst/>
          </a:prstGeom>
          <a:noFill/>
          <a:ln w="57150">
            <a:solidFill>
              <a:schemeClr val="tx1"/>
            </a:solidFill>
            <a:round/>
            <a:headEnd/>
            <a:tailEnd type="triangle" w="med" len="med"/>
          </a:ln>
          <a:effectLst/>
        </p:spPr>
        <p:txBody>
          <a:bodyPr wrap="none" anchor="ctr"/>
          <a:lstStyle/>
          <a:p>
            <a:endParaRPr lang="ko-KR" altLang="en-US"/>
          </a:p>
        </p:txBody>
      </p:sp>
      <p:grpSp>
        <p:nvGrpSpPr>
          <p:cNvPr id="2" name="Group 11"/>
          <p:cNvGrpSpPr>
            <a:grpSpLocks/>
          </p:cNvGrpSpPr>
          <p:nvPr/>
        </p:nvGrpSpPr>
        <p:grpSpPr bwMode="auto">
          <a:xfrm>
            <a:off x="1524000" y="3124200"/>
            <a:ext cx="1524000" cy="1447800"/>
            <a:chOff x="960" y="1968"/>
            <a:chExt cx="960" cy="912"/>
          </a:xfrm>
        </p:grpSpPr>
        <p:sp>
          <p:nvSpPr>
            <p:cNvPr id="67589" name="Line 5"/>
            <p:cNvSpPr>
              <a:spLocks noChangeShapeType="1"/>
            </p:cNvSpPr>
            <p:nvPr/>
          </p:nvSpPr>
          <p:spPr bwMode="auto">
            <a:xfrm>
              <a:off x="960" y="1968"/>
              <a:ext cx="960" cy="240"/>
            </a:xfrm>
            <a:prstGeom prst="line">
              <a:avLst/>
            </a:prstGeom>
            <a:noFill/>
            <a:ln w="57150">
              <a:solidFill>
                <a:schemeClr val="tx1"/>
              </a:solidFill>
              <a:round/>
              <a:headEnd/>
              <a:tailEnd type="triangle" w="med" len="med"/>
            </a:ln>
            <a:effectLst/>
          </p:spPr>
          <p:txBody>
            <a:bodyPr wrap="none" anchor="ctr"/>
            <a:lstStyle/>
            <a:p>
              <a:endParaRPr lang="ko-KR" altLang="en-US"/>
            </a:p>
          </p:txBody>
        </p:sp>
        <p:sp>
          <p:nvSpPr>
            <p:cNvPr id="67591" name="Line 7"/>
            <p:cNvSpPr>
              <a:spLocks noChangeShapeType="1"/>
            </p:cNvSpPr>
            <p:nvPr/>
          </p:nvSpPr>
          <p:spPr bwMode="auto">
            <a:xfrm flipH="1">
              <a:off x="960" y="2640"/>
              <a:ext cx="960" cy="240"/>
            </a:xfrm>
            <a:prstGeom prst="line">
              <a:avLst/>
            </a:prstGeom>
            <a:noFill/>
            <a:ln w="57150">
              <a:solidFill>
                <a:schemeClr val="tx1"/>
              </a:solidFill>
              <a:round/>
              <a:headEnd/>
              <a:tailEnd type="triangle" w="med" len="med"/>
            </a:ln>
            <a:effectLst/>
          </p:spPr>
          <p:txBody>
            <a:bodyPr wrap="none" anchor="ctr"/>
            <a:lstStyle/>
            <a:p>
              <a:endParaRPr lang="ko-KR" altLang="en-US"/>
            </a:p>
          </p:txBody>
        </p:sp>
      </p:grpSp>
      <p:sp>
        <p:nvSpPr>
          <p:cNvPr id="67598" name="Text Box 14"/>
          <p:cNvSpPr txBox="1">
            <a:spLocks noChangeArrowheads="1"/>
          </p:cNvSpPr>
          <p:nvPr/>
        </p:nvSpPr>
        <p:spPr bwMode="auto">
          <a:xfrm>
            <a:off x="7086600" y="2895600"/>
            <a:ext cx="1098550" cy="457200"/>
          </a:xfrm>
          <a:prstGeom prst="rect">
            <a:avLst/>
          </a:prstGeom>
          <a:noFill/>
          <a:ln w="12700">
            <a:noFill/>
            <a:miter lim="800000"/>
            <a:headEnd/>
            <a:tailEnd/>
          </a:ln>
          <a:effectLst/>
        </p:spPr>
        <p:txBody>
          <a:bodyPr wrap="none">
            <a:spAutoFit/>
          </a:bodyPr>
          <a:lstStyle/>
          <a:p>
            <a:r>
              <a:rPr lang="en-US" altLang="ko-KR" b="1">
                <a:latin typeface="Helvetica" pitchFamily="34" charset="0"/>
                <a:ea typeface="굴림" charset="-127"/>
              </a:rPr>
              <a:t>STDIN</a:t>
            </a:r>
          </a:p>
        </p:txBody>
      </p:sp>
      <p:sp>
        <p:nvSpPr>
          <p:cNvPr id="67599" name="Text Box 15"/>
          <p:cNvSpPr txBox="1">
            <a:spLocks noChangeArrowheads="1"/>
          </p:cNvSpPr>
          <p:nvPr/>
        </p:nvSpPr>
        <p:spPr bwMode="auto">
          <a:xfrm>
            <a:off x="7162800" y="4343400"/>
            <a:ext cx="1436688" cy="457200"/>
          </a:xfrm>
          <a:prstGeom prst="rect">
            <a:avLst/>
          </a:prstGeom>
          <a:noFill/>
          <a:ln w="12700">
            <a:noFill/>
            <a:miter lim="800000"/>
            <a:headEnd/>
            <a:tailEnd/>
          </a:ln>
          <a:effectLst/>
        </p:spPr>
        <p:txBody>
          <a:bodyPr wrap="none">
            <a:spAutoFit/>
          </a:bodyPr>
          <a:lstStyle/>
          <a:p>
            <a:r>
              <a:rPr lang="en-US" altLang="ko-KR" b="1">
                <a:latin typeface="Helvetica" pitchFamily="34" charset="0"/>
                <a:ea typeface="굴림" charset="-127"/>
              </a:rPr>
              <a:t>STDOUT</a:t>
            </a:r>
          </a:p>
        </p:txBody>
      </p:sp>
      <p:sp>
        <p:nvSpPr>
          <p:cNvPr id="67600" name="Line 16"/>
          <p:cNvSpPr>
            <a:spLocks noChangeShapeType="1"/>
          </p:cNvSpPr>
          <p:nvPr/>
        </p:nvSpPr>
        <p:spPr bwMode="auto">
          <a:xfrm>
            <a:off x="3048000" y="3505200"/>
            <a:ext cx="2362200" cy="685800"/>
          </a:xfrm>
          <a:prstGeom prst="line">
            <a:avLst/>
          </a:prstGeom>
          <a:noFill/>
          <a:ln w="57150">
            <a:solidFill>
              <a:schemeClr val="tx1"/>
            </a:solidFill>
            <a:prstDash val="dash"/>
            <a:round/>
            <a:headEnd/>
            <a:tailEnd/>
          </a:ln>
          <a:effectLst/>
        </p:spPr>
        <p:txBody>
          <a:bodyPr wrap="none" anchor="ctr"/>
          <a:lstStyle/>
          <a:p>
            <a:endParaRPr lang="ko-KR" altLang="en-US"/>
          </a:p>
        </p:txBody>
      </p:sp>
      <p:sp>
        <p:nvSpPr>
          <p:cNvPr id="67601" name="Line 17"/>
          <p:cNvSpPr>
            <a:spLocks noChangeShapeType="1"/>
          </p:cNvSpPr>
          <p:nvPr/>
        </p:nvSpPr>
        <p:spPr bwMode="auto">
          <a:xfrm flipH="1">
            <a:off x="3048000" y="3657600"/>
            <a:ext cx="2286000" cy="533400"/>
          </a:xfrm>
          <a:prstGeom prst="line">
            <a:avLst/>
          </a:prstGeom>
          <a:noFill/>
          <a:ln w="57150">
            <a:solidFill>
              <a:schemeClr val="tx1"/>
            </a:solidFill>
            <a:prstDash val="dash"/>
            <a:round/>
            <a:headEnd/>
            <a:tailEnd/>
          </a:ln>
          <a:effectLst/>
        </p:spPr>
        <p:txBody>
          <a:bodyPr wrap="none" anchor="ctr"/>
          <a:lstStyle/>
          <a:p>
            <a:endParaRPr lang="ko-KR" altLang="en-US"/>
          </a:p>
        </p:txBody>
      </p:sp>
      <p:sp>
        <p:nvSpPr>
          <p:cNvPr id="67602" name="Text Box 18"/>
          <p:cNvSpPr txBox="1">
            <a:spLocks noChangeArrowheads="1"/>
          </p:cNvSpPr>
          <p:nvPr/>
        </p:nvSpPr>
        <p:spPr bwMode="auto">
          <a:xfrm rot="-5400000">
            <a:off x="-159544" y="3663157"/>
            <a:ext cx="2147887" cy="457200"/>
          </a:xfrm>
          <a:prstGeom prst="rect">
            <a:avLst/>
          </a:prstGeom>
          <a:noFill/>
          <a:ln w="12700">
            <a:noFill/>
            <a:miter lim="800000"/>
            <a:headEnd/>
            <a:tailEnd/>
          </a:ln>
          <a:effectLst/>
        </p:spPr>
        <p:txBody>
          <a:bodyPr wrap="none">
            <a:spAutoFit/>
          </a:bodyPr>
          <a:lstStyle/>
          <a:p>
            <a:r>
              <a:rPr lang="en-US" altLang="ko-KR" b="1">
                <a:latin typeface="Helvetica" pitchFamily="34" charset="0"/>
                <a:ea typeface="굴림" charset="-127"/>
              </a:rPr>
              <a:t>TCP SOCKET</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8338" name="Rectangle 2"/>
          <p:cNvSpPr>
            <a:spLocks noGrp="1" noChangeArrowheads="1"/>
          </p:cNvSpPr>
          <p:nvPr>
            <p:ph type="title"/>
          </p:nvPr>
        </p:nvSpPr>
        <p:spPr>
          <a:xfrm>
            <a:off x="685800" y="304800"/>
            <a:ext cx="7772400" cy="609600"/>
          </a:xfrm>
        </p:spPr>
        <p:txBody>
          <a:bodyPr/>
          <a:lstStyle/>
          <a:p>
            <a:r>
              <a:rPr lang="en-US" altLang="ko-KR" sz="4000">
                <a:solidFill>
                  <a:schemeClr val="accent2"/>
                </a:solidFill>
                <a:ea typeface="굴림" panose="020B0600000101010101" pitchFamily="50" charset="-127"/>
              </a:rPr>
              <a:t>I/O  Models</a:t>
            </a:r>
          </a:p>
        </p:txBody>
      </p:sp>
      <p:sp>
        <p:nvSpPr>
          <p:cNvPr id="398339" name="Rectangle 3"/>
          <p:cNvSpPr>
            <a:spLocks noGrp="1" noChangeArrowheads="1"/>
          </p:cNvSpPr>
          <p:nvPr>
            <p:ph type="body" idx="1"/>
          </p:nvPr>
        </p:nvSpPr>
        <p:spPr>
          <a:xfrm>
            <a:off x="533400" y="990600"/>
            <a:ext cx="8229600" cy="5029200"/>
          </a:xfrm>
        </p:spPr>
        <p:txBody>
          <a:bodyPr/>
          <a:lstStyle/>
          <a:p>
            <a:pPr>
              <a:spcBef>
                <a:spcPct val="40000"/>
              </a:spcBef>
            </a:pPr>
            <a:r>
              <a:rPr lang="en-US" altLang="ko-KR" sz="2400">
                <a:solidFill>
                  <a:srgbClr val="FF3300"/>
                </a:solidFill>
                <a:ea typeface="굴림" panose="020B0600000101010101" pitchFamily="50" charset="-127"/>
              </a:rPr>
              <a:t>Models</a:t>
            </a:r>
          </a:p>
          <a:p>
            <a:pPr lvl="1">
              <a:spcBef>
                <a:spcPct val="40000"/>
              </a:spcBef>
              <a:buFont typeface="Wingdings" panose="05000000000000000000" pitchFamily="2" charset="2"/>
              <a:buChar char="Ø"/>
            </a:pPr>
            <a:r>
              <a:rPr lang="en-US" altLang="ko-KR" sz="2200">
                <a:ea typeface="굴림" panose="020B0600000101010101" pitchFamily="50" charset="-127"/>
              </a:rPr>
              <a:t>Blocking I/O</a:t>
            </a:r>
          </a:p>
          <a:p>
            <a:pPr lvl="1">
              <a:spcBef>
                <a:spcPct val="40000"/>
              </a:spcBef>
              <a:buFont typeface="Wingdings" panose="05000000000000000000" pitchFamily="2" charset="2"/>
              <a:buChar char="Ø"/>
            </a:pPr>
            <a:r>
              <a:rPr lang="en-US" altLang="ko-KR" sz="2200">
                <a:ea typeface="굴림" panose="020B0600000101010101" pitchFamily="50" charset="-127"/>
              </a:rPr>
              <a:t>Nonblocking I/O</a:t>
            </a:r>
          </a:p>
          <a:p>
            <a:pPr lvl="1">
              <a:spcBef>
                <a:spcPct val="40000"/>
              </a:spcBef>
              <a:buFont typeface="Wingdings" panose="05000000000000000000" pitchFamily="2" charset="2"/>
              <a:buChar char="Ø"/>
            </a:pPr>
            <a:r>
              <a:rPr lang="en-US" altLang="ko-KR" sz="2200">
                <a:ea typeface="굴림" panose="020B0600000101010101" pitchFamily="50" charset="-127"/>
              </a:rPr>
              <a:t>I/O multiplexing(</a:t>
            </a:r>
            <a:r>
              <a:rPr lang="en-US" altLang="ko-KR" sz="2200" b="1">
                <a:latin typeface="Arial Narrow" panose="020B0606020202030204" pitchFamily="34" charset="0"/>
                <a:ea typeface="굴림" panose="020B0600000101010101" pitchFamily="50" charset="-127"/>
              </a:rPr>
              <a:t>select</a:t>
            </a:r>
            <a:r>
              <a:rPr lang="en-US" altLang="ko-KR" sz="2200">
                <a:ea typeface="굴림" panose="020B0600000101010101" pitchFamily="50" charset="-127"/>
              </a:rPr>
              <a:t> and </a:t>
            </a:r>
            <a:r>
              <a:rPr lang="en-US" altLang="ko-KR" sz="2200" b="1">
                <a:latin typeface="Arial Narrow" panose="020B0606020202030204" pitchFamily="34" charset="0"/>
                <a:ea typeface="굴림" panose="020B0600000101010101" pitchFamily="50" charset="-127"/>
              </a:rPr>
              <a:t>poll</a:t>
            </a:r>
            <a:r>
              <a:rPr lang="en-US" altLang="ko-KR" sz="2200">
                <a:ea typeface="굴림" panose="020B0600000101010101" pitchFamily="50" charset="-127"/>
              </a:rPr>
              <a:t>)</a:t>
            </a:r>
          </a:p>
          <a:p>
            <a:pPr lvl="1">
              <a:spcBef>
                <a:spcPct val="40000"/>
              </a:spcBef>
              <a:buFont typeface="Wingdings" panose="05000000000000000000" pitchFamily="2" charset="2"/>
              <a:buChar char="Ø"/>
            </a:pPr>
            <a:r>
              <a:rPr lang="en-US" altLang="ko-KR" sz="2200">
                <a:ea typeface="굴림" panose="020B0600000101010101" pitchFamily="50" charset="-127"/>
              </a:rPr>
              <a:t>Signal driven I/O (</a:t>
            </a:r>
            <a:r>
              <a:rPr lang="en-US" altLang="ko-KR" sz="2200" b="1">
                <a:latin typeface="Arial Narrow" panose="020B0606020202030204" pitchFamily="34" charset="0"/>
                <a:ea typeface="굴림" panose="020B0600000101010101" pitchFamily="50" charset="-127"/>
              </a:rPr>
              <a:t>SIGIO</a:t>
            </a:r>
            <a:r>
              <a:rPr lang="en-US" altLang="ko-KR" sz="2200">
                <a:ea typeface="굴림" panose="020B0600000101010101" pitchFamily="50" charset="-127"/>
              </a:rPr>
              <a:t>)</a:t>
            </a:r>
          </a:p>
          <a:p>
            <a:pPr lvl="1">
              <a:spcBef>
                <a:spcPct val="40000"/>
              </a:spcBef>
              <a:buFont typeface="Wingdings" panose="05000000000000000000" pitchFamily="2" charset="2"/>
              <a:buChar char="Ø"/>
            </a:pPr>
            <a:r>
              <a:rPr lang="en-US" altLang="ko-KR" sz="2200">
                <a:ea typeface="굴림" panose="020B0600000101010101" pitchFamily="50" charset="-127"/>
              </a:rPr>
              <a:t>Asynchronous I/O</a:t>
            </a:r>
          </a:p>
          <a:p>
            <a:pPr>
              <a:spcBef>
                <a:spcPct val="40000"/>
              </a:spcBef>
            </a:pPr>
            <a:r>
              <a:rPr lang="en-US" altLang="ko-KR" sz="2400">
                <a:ea typeface="굴림" panose="020B0600000101010101" pitchFamily="50" charset="-127"/>
              </a:rPr>
              <a:t>Two </a:t>
            </a:r>
            <a:r>
              <a:rPr lang="en-US" altLang="ko-KR" sz="2400" i="1">
                <a:ea typeface="굴림" panose="020B0600000101010101" pitchFamily="50" charset="-127"/>
              </a:rPr>
              <a:t>distinct phases</a:t>
            </a:r>
            <a:r>
              <a:rPr lang="en-US" altLang="ko-KR" sz="2400">
                <a:ea typeface="굴림" panose="020B0600000101010101" pitchFamily="50" charset="-127"/>
              </a:rPr>
              <a:t> for an input operation</a:t>
            </a:r>
          </a:p>
          <a:p>
            <a:pPr lvl="1">
              <a:spcBef>
                <a:spcPct val="40000"/>
              </a:spcBef>
              <a:buFont typeface="Wingdings" panose="05000000000000000000" pitchFamily="2" charset="2"/>
              <a:buChar char="Ø"/>
            </a:pPr>
            <a:r>
              <a:rPr lang="en-US" altLang="ko-KR" sz="2200">
                <a:ea typeface="굴림" panose="020B0600000101010101" pitchFamily="50" charset="-127"/>
              </a:rPr>
              <a:t>Waiting for the data to be ready (for a socket, wait for the data to arrive on the network, then copy into a buffer  within the kernel)</a:t>
            </a:r>
          </a:p>
          <a:p>
            <a:pPr lvl="1">
              <a:spcBef>
                <a:spcPct val="40000"/>
              </a:spcBef>
              <a:buFont typeface="Wingdings" panose="05000000000000000000" pitchFamily="2" charset="2"/>
              <a:buChar char="Ø"/>
            </a:pPr>
            <a:r>
              <a:rPr lang="en-US" altLang="ko-KR" sz="2200">
                <a:ea typeface="굴림" panose="020B0600000101010101" pitchFamily="50" charset="-127"/>
              </a:rPr>
              <a:t>Copying the data from the kernel to the process (from kernel buffer into application buffer)</a:t>
            </a:r>
          </a:p>
        </p:txBody>
      </p:sp>
    </p:spTree>
    <p:extLst>
      <p:ext uri="{BB962C8B-B14F-4D97-AF65-F5344CB8AC3E}">
        <p14:creationId xmlns:p14="http://schemas.microsoft.com/office/powerpoint/2010/main" val="56046547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8338" name="Rectangle 2"/>
          <p:cNvSpPr>
            <a:spLocks noGrp="1" noChangeArrowheads="1"/>
          </p:cNvSpPr>
          <p:nvPr>
            <p:ph type="title"/>
          </p:nvPr>
        </p:nvSpPr>
        <p:spPr>
          <a:xfrm>
            <a:off x="685800" y="304800"/>
            <a:ext cx="7772400" cy="609600"/>
          </a:xfrm>
        </p:spPr>
        <p:txBody>
          <a:bodyPr/>
          <a:lstStyle/>
          <a:p>
            <a:r>
              <a:rPr lang="en-US" altLang="ko-KR" sz="4000">
                <a:solidFill>
                  <a:schemeClr val="accent2"/>
                </a:solidFill>
                <a:ea typeface="굴림" panose="020B0600000101010101" pitchFamily="50" charset="-127"/>
              </a:rPr>
              <a:t>I/O  Models</a:t>
            </a:r>
          </a:p>
        </p:txBody>
      </p:sp>
      <p:sp>
        <p:nvSpPr>
          <p:cNvPr id="398339" name="Rectangle 3"/>
          <p:cNvSpPr>
            <a:spLocks noGrp="1" noChangeArrowheads="1"/>
          </p:cNvSpPr>
          <p:nvPr>
            <p:ph type="body" idx="1"/>
          </p:nvPr>
        </p:nvSpPr>
        <p:spPr>
          <a:xfrm>
            <a:off x="533400" y="990600"/>
            <a:ext cx="8229600" cy="5029200"/>
          </a:xfrm>
        </p:spPr>
        <p:txBody>
          <a:bodyPr/>
          <a:lstStyle/>
          <a:p>
            <a:pPr>
              <a:spcBef>
                <a:spcPct val="40000"/>
              </a:spcBef>
            </a:pPr>
            <a:r>
              <a:rPr lang="en-US" altLang="ko-KR" sz="2400">
                <a:solidFill>
                  <a:srgbClr val="FF3300"/>
                </a:solidFill>
                <a:ea typeface="굴림" panose="020B0600000101010101" pitchFamily="50" charset="-127"/>
              </a:rPr>
              <a:t>Models</a:t>
            </a:r>
          </a:p>
          <a:p>
            <a:pPr lvl="1">
              <a:spcBef>
                <a:spcPct val="40000"/>
              </a:spcBef>
              <a:buFont typeface="Wingdings" panose="05000000000000000000" pitchFamily="2" charset="2"/>
              <a:buChar char="Ø"/>
            </a:pPr>
            <a:r>
              <a:rPr lang="en-US" altLang="ko-KR" sz="2200">
                <a:ea typeface="굴림" panose="020B0600000101010101" pitchFamily="50" charset="-127"/>
              </a:rPr>
              <a:t>Blocking I/O</a:t>
            </a:r>
          </a:p>
          <a:p>
            <a:pPr lvl="1">
              <a:spcBef>
                <a:spcPct val="40000"/>
              </a:spcBef>
              <a:buFont typeface="Wingdings" panose="05000000000000000000" pitchFamily="2" charset="2"/>
              <a:buChar char="Ø"/>
            </a:pPr>
            <a:r>
              <a:rPr lang="en-US" altLang="ko-KR" sz="2200">
                <a:ea typeface="굴림" panose="020B0600000101010101" pitchFamily="50" charset="-127"/>
              </a:rPr>
              <a:t>Nonblocking I/O</a:t>
            </a:r>
          </a:p>
          <a:p>
            <a:pPr lvl="1">
              <a:spcBef>
                <a:spcPct val="40000"/>
              </a:spcBef>
              <a:buFont typeface="Wingdings" panose="05000000000000000000" pitchFamily="2" charset="2"/>
              <a:buChar char="Ø"/>
            </a:pPr>
            <a:r>
              <a:rPr lang="en-US" altLang="ko-KR" sz="2200">
                <a:ea typeface="굴림" panose="020B0600000101010101" pitchFamily="50" charset="-127"/>
              </a:rPr>
              <a:t>I/O multiplexing(</a:t>
            </a:r>
            <a:r>
              <a:rPr lang="en-US" altLang="ko-KR" sz="2200" b="1">
                <a:latin typeface="Arial Narrow" panose="020B0606020202030204" pitchFamily="34" charset="0"/>
                <a:ea typeface="굴림" panose="020B0600000101010101" pitchFamily="50" charset="-127"/>
              </a:rPr>
              <a:t>select</a:t>
            </a:r>
            <a:r>
              <a:rPr lang="en-US" altLang="ko-KR" sz="2200">
                <a:ea typeface="굴림" panose="020B0600000101010101" pitchFamily="50" charset="-127"/>
              </a:rPr>
              <a:t> and </a:t>
            </a:r>
            <a:r>
              <a:rPr lang="en-US" altLang="ko-KR" sz="2200" b="1">
                <a:latin typeface="Arial Narrow" panose="020B0606020202030204" pitchFamily="34" charset="0"/>
                <a:ea typeface="굴림" panose="020B0600000101010101" pitchFamily="50" charset="-127"/>
              </a:rPr>
              <a:t>poll</a:t>
            </a:r>
            <a:r>
              <a:rPr lang="en-US" altLang="ko-KR" sz="2200">
                <a:ea typeface="굴림" panose="020B0600000101010101" pitchFamily="50" charset="-127"/>
              </a:rPr>
              <a:t>)</a:t>
            </a:r>
          </a:p>
          <a:p>
            <a:pPr lvl="1">
              <a:spcBef>
                <a:spcPct val="40000"/>
              </a:spcBef>
              <a:buFont typeface="Wingdings" panose="05000000000000000000" pitchFamily="2" charset="2"/>
              <a:buChar char="Ø"/>
            </a:pPr>
            <a:r>
              <a:rPr lang="en-US" altLang="ko-KR" sz="2200">
                <a:ea typeface="굴림" panose="020B0600000101010101" pitchFamily="50" charset="-127"/>
              </a:rPr>
              <a:t>Signal driven I/O (</a:t>
            </a:r>
            <a:r>
              <a:rPr lang="en-US" altLang="ko-KR" sz="2200" b="1">
                <a:latin typeface="Arial Narrow" panose="020B0606020202030204" pitchFamily="34" charset="0"/>
                <a:ea typeface="굴림" panose="020B0600000101010101" pitchFamily="50" charset="-127"/>
              </a:rPr>
              <a:t>SIGIO</a:t>
            </a:r>
            <a:r>
              <a:rPr lang="en-US" altLang="ko-KR" sz="2200">
                <a:ea typeface="굴림" panose="020B0600000101010101" pitchFamily="50" charset="-127"/>
              </a:rPr>
              <a:t>)</a:t>
            </a:r>
          </a:p>
          <a:p>
            <a:pPr lvl="1">
              <a:spcBef>
                <a:spcPct val="40000"/>
              </a:spcBef>
              <a:buFont typeface="Wingdings" panose="05000000000000000000" pitchFamily="2" charset="2"/>
              <a:buChar char="Ø"/>
            </a:pPr>
            <a:r>
              <a:rPr lang="en-US" altLang="ko-KR" sz="2200">
                <a:ea typeface="굴림" panose="020B0600000101010101" pitchFamily="50" charset="-127"/>
              </a:rPr>
              <a:t>Asynchronous I/O</a:t>
            </a:r>
          </a:p>
          <a:p>
            <a:pPr>
              <a:spcBef>
                <a:spcPct val="40000"/>
              </a:spcBef>
            </a:pPr>
            <a:r>
              <a:rPr lang="en-US" altLang="ko-KR" sz="2400">
                <a:ea typeface="굴림" panose="020B0600000101010101" pitchFamily="50" charset="-127"/>
              </a:rPr>
              <a:t>Two </a:t>
            </a:r>
            <a:r>
              <a:rPr lang="en-US" altLang="ko-KR" sz="2400" i="1">
                <a:ea typeface="굴림" panose="020B0600000101010101" pitchFamily="50" charset="-127"/>
              </a:rPr>
              <a:t>distinct phases</a:t>
            </a:r>
            <a:r>
              <a:rPr lang="en-US" altLang="ko-KR" sz="2400">
                <a:ea typeface="굴림" panose="020B0600000101010101" pitchFamily="50" charset="-127"/>
              </a:rPr>
              <a:t> for an input operation</a:t>
            </a:r>
          </a:p>
          <a:p>
            <a:pPr lvl="1">
              <a:spcBef>
                <a:spcPct val="40000"/>
              </a:spcBef>
              <a:buFont typeface="Wingdings" panose="05000000000000000000" pitchFamily="2" charset="2"/>
              <a:buChar char="Ø"/>
            </a:pPr>
            <a:r>
              <a:rPr lang="en-US" altLang="ko-KR" sz="2200">
                <a:ea typeface="굴림" panose="020B0600000101010101" pitchFamily="50" charset="-127"/>
              </a:rPr>
              <a:t>Waiting for the data to be ready (for a socket, wait for the data to arrive on the network, then copy into a buffer  within the kernel)</a:t>
            </a:r>
          </a:p>
          <a:p>
            <a:pPr lvl="1">
              <a:spcBef>
                <a:spcPct val="40000"/>
              </a:spcBef>
              <a:buFont typeface="Wingdings" panose="05000000000000000000" pitchFamily="2" charset="2"/>
              <a:buChar char="Ø"/>
            </a:pPr>
            <a:r>
              <a:rPr lang="en-US" altLang="ko-KR" sz="2200">
                <a:ea typeface="굴림" panose="020B0600000101010101" pitchFamily="50" charset="-127"/>
              </a:rPr>
              <a:t>Copying the data from the kernel to the process (from kernel buffer into application buffer)</a:t>
            </a:r>
          </a:p>
        </p:txBody>
      </p:sp>
    </p:spTree>
    <p:extLst>
      <p:ext uri="{BB962C8B-B14F-4D97-AF65-F5344CB8AC3E}">
        <p14:creationId xmlns:p14="http://schemas.microsoft.com/office/powerpoint/2010/main" val="206369864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9384" name="Group 24"/>
          <p:cNvGrpSpPr>
            <a:grpSpLocks/>
          </p:cNvGrpSpPr>
          <p:nvPr/>
        </p:nvGrpSpPr>
        <p:grpSpPr bwMode="auto">
          <a:xfrm>
            <a:off x="0" y="1066800"/>
            <a:ext cx="9145588" cy="4937125"/>
            <a:chOff x="0" y="672"/>
            <a:chExt cx="5761" cy="3110"/>
          </a:xfrm>
        </p:grpSpPr>
        <p:sp>
          <p:nvSpPr>
            <p:cNvPr id="399363" name="AutoShape 3"/>
            <p:cNvSpPr>
              <a:spLocks/>
            </p:cNvSpPr>
            <p:nvPr/>
          </p:nvSpPr>
          <p:spPr bwMode="auto">
            <a:xfrm>
              <a:off x="912" y="912"/>
              <a:ext cx="240" cy="2592"/>
            </a:xfrm>
            <a:prstGeom prst="leftBrace">
              <a:avLst>
                <a:gd name="adj1" fmla="val 90000"/>
                <a:gd name="adj2" fmla="val 50000"/>
              </a:avLst>
            </a:prstGeom>
            <a:noFill/>
            <a:ln w="12700" cap="sq">
              <a:solidFill>
                <a:schemeClr val="bg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399364" name="Rectangle 4"/>
            <p:cNvSpPr>
              <a:spLocks noChangeArrowheads="1"/>
            </p:cNvSpPr>
            <p:nvPr/>
          </p:nvSpPr>
          <p:spPr bwMode="auto">
            <a:xfrm>
              <a:off x="1056" y="672"/>
              <a:ext cx="100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latinLnBrk="1"/>
              <a:r>
                <a:rPr kumimoji="1" lang="en-US" altLang="ko-KR" b="1" i="1">
                  <a:ea typeface="굴림" panose="020B0600000101010101" pitchFamily="50" charset="-127"/>
                </a:rPr>
                <a:t>application</a:t>
              </a:r>
            </a:p>
          </p:txBody>
        </p:sp>
        <p:sp>
          <p:nvSpPr>
            <p:cNvPr id="399365" name="Rectangle 5"/>
            <p:cNvSpPr>
              <a:spLocks noChangeArrowheads="1"/>
            </p:cNvSpPr>
            <p:nvPr/>
          </p:nvSpPr>
          <p:spPr bwMode="auto">
            <a:xfrm>
              <a:off x="1248" y="1056"/>
              <a:ext cx="79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latinLnBrk="1"/>
              <a:r>
                <a:rPr kumimoji="1" lang="en-US" altLang="ko-KR" b="1">
                  <a:latin typeface="Arial Narrow" panose="020B0606020202030204" pitchFamily="34" charset="0"/>
                  <a:ea typeface="굴림" panose="020B0600000101010101" pitchFamily="50" charset="-127"/>
                </a:rPr>
                <a:t>recvfrom</a:t>
              </a:r>
            </a:p>
          </p:txBody>
        </p:sp>
        <p:sp>
          <p:nvSpPr>
            <p:cNvPr id="399366" name="Rectangle 6"/>
            <p:cNvSpPr>
              <a:spLocks noChangeArrowheads="1"/>
            </p:cNvSpPr>
            <p:nvPr/>
          </p:nvSpPr>
          <p:spPr bwMode="auto">
            <a:xfrm>
              <a:off x="1296" y="3264"/>
              <a:ext cx="829"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latinLnBrk="1"/>
              <a:r>
                <a:rPr kumimoji="1" lang="en-US" altLang="ko-KR">
                  <a:ea typeface="굴림" panose="020B0600000101010101" pitchFamily="50" charset="-127"/>
                </a:rPr>
                <a:t>Process</a:t>
              </a:r>
            </a:p>
            <a:p>
              <a:pPr latinLnBrk="1"/>
              <a:r>
                <a:rPr kumimoji="1" lang="en-US" altLang="ko-KR">
                  <a:ea typeface="굴림" panose="020B0600000101010101" pitchFamily="50" charset="-127"/>
                </a:rPr>
                <a:t>datagram</a:t>
              </a:r>
            </a:p>
          </p:txBody>
        </p:sp>
        <p:sp>
          <p:nvSpPr>
            <p:cNvPr id="399367" name="Line 7"/>
            <p:cNvSpPr>
              <a:spLocks noChangeShapeType="1"/>
            </p:cNvSpPr>
            <p:nvPr/>
          </p:nvSpPr>
          <p:spPr bwMode="auto">
            <a:xfrm>
              <a:off x="2112" y="1248"/>
              <a:ext cx="960" cy="0"/>
            </a:xfrm>
            <a:prstGeom prst="line">
              <a:avLst/>
            </a:prstGeom>
            <a:noFill/>
            <a:ln w="28575" cap="sq">
              <a:solidFill>
                <a:schemeClr val="bg2"/>
              </a:solidFill>
              <a:round/>
              <a:headEnd type="none" w="sm" len="sm"/>
              <a:tailEnd type="arrow"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399368" name="Line 8"/>
            <p:cNvSpPr>
              <a:spLocks noChangeShapeType="1"/>
            </p:cNvSpPr>
            <p:nvPr/>
          </p:nvSpPr>
          <p:spPr bwMode="auto">
            <a:xfrm flipH="1" flipV="1">
              <a:off x="2160" y="3456"/>
              <a:ext cx="912" cy="0"/>
            </a:xfrm>
            <a:prstGeom prst="line">
              <a:avLst/>
            </a:prstGeom>
            <a:noFill/>
            <a:ln w="28575" cap="sq">
              <a:solidFill>
                <a:schemeClr val="bg2"/>
              </a:solidFill>
              <a:round/>
              <a:headEnd type="none" w="sm" len="sm"/>
              <a:tailEnd type="arrow"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399369" name="Rectangle 9"/>
            <p:cNvSpPr>
              <a:spLocks noChangeArrowheads="1"/>
            </p:cNvSpPr>
            <p:nvPr/>
          </p:nvSpPr>
          <p:spPr bwMode="auto">
            <a:xfrm>
              <a:off x="2064" y="864"/>
              <a:ext cx="100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latinLnBrk="1"/>
              <a:r>
                <a:rPr kumimoji="1" lang="en-US" altLang="ko-KR">
                  <a:ea typeface="굴림" panose="020B0600000101010101" pitchFamily="50" charset="-127"/>
                </a:rPr>
                <a:t>System call</a:t>
              </a:r>
            </a:p>
          </p:txBody>
        </p:sp>
        <p:sp>
          <p:nvSpPr>
            <p:cNvPr id="399370" name="Rectangle 10"/>
            <p:cNvSpPr>
              <a:spLocks noChangeArrowheads="1"/>
            </p:cNvSpPr>
            <p:nvPr/>
          </p:nvSpPr>
          <p:spPr bwMode="auto">
            <a:xfrm>
              <a:off x="2112" y="3024"/>
              <a:ext cx="96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latinLnBrk="1"/>
              <a:r>
                <a:rPr kumimoji="1" lang="en-US" altLang="ko-KR">
                  <a:ea typeface="굴림" panose="020B0600000101010101" pitchFamily="50" charset="-127"/>
                </a:rPr>
                <a:t>Return OK</a:t>
              </a:r>
            </a:p>
          </p:txBody>
        </p:sp>
        <p:sp>
          <p:nvSpPr>
            <p:cNvPr id="399371" name="Rectangle 11"/>
            <p:cNvSpPr>
              <a:spLocks noChangeArrowheads="1"/>
            </p:cNvSpPr>
            <p:nvPr/>
          </p:nvSpPr>
          <p:spPr bwMode="auto">
            <a:xfrm>
              <a:off x="3120" y="1104"/>
              <a:ext cx="158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latinLnBrk="1"/>
              <a:r>
                <a:rPr kumimoji="1" lang="en-US" altLang="ko-KR">
                  <a:ea typeface="굴림" panose="020B0600000101010101" pitchFamily="50" charset="-127"/>
                </a:rPr>
                <a:t>No datagram ready</a:t>
              </a:r>
            </a:p>
          </p:txBody>
        </p:sp>
        <p:sp>
          <p:nvSpPr>
            <p:cNvPr id="399372" name="Rectangle 12"/>
            <p:cNvSpPr>
              <a:spLocks noChangeArrowheads="1"/>
            </p:cNvSpPr>
            <p:nvPr/>
          </p:nvSpPr>
          <p:spPr bwMode="auto">
            <a:xfrm>
              <a:off x="3360" y="2064"/>
              <a:ext cx="1346"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latinLnBrk="1"/>
              <a:r>
                <a:rPr kumimoji="1" lang="en-US" altLang="ko-KR">
                  <a:ea typeface="굴림" panose="020B0600000101010101" pitchFamily="50" charset="-127"/>
                </a:rPr>
                <a:t>Datagram ready</a:t>
              </a:r>
            </a:p>
            <a:p>
              <a:pPr latinLnBrk="1"/>
              <a:r>
                <a:rPr kumimoji="1" lang="en-US" altLang="ko-KR">
                  <a:ea typeface="굴림" panose="020B0600000101010101" pitchFamily="50" charset="-127"/>
                </a:rPr>
                <a:t>copy datagram</a:t>
              </a:r>
            </a:p>
          </p:txBody>
        </p:sp>
        <p:sp>
          <p:nvSpPr>
            <p:cNvPr id="399373" name="Rectangle 13"/>
            <p:cNvSpPr>
              <a:spLocks noChangeArrowheads="1"/>
            </p:cNvSpPr>
            <p:nvPr/>
          </p:nvSpPr>
          <p:spPr bwMode="auto">
            <a:xfrm>
              <a:off x="3408" y="3264"/>
              <a:ext cx="128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latinLnBrk="1"/>
              <a:r>
                <a:rPr kumimoji="1" lang="en-US" altLang="ko-KR">
                  <a:ea typeface="굴림" panose="020B0600000101010101" pitchFamily="50" charset="-127"/>
                </a:rPr>
                <a:t>Copy complete</a:t>
              </a:r>
            </a:p>
          </p:txBody>
        </p:sp>
        <p:sp>
          <p:nvSpPr>
            <p:cNvPr id="399374" name="Rectangle 14"/>
            <p:cNvSpPr>
              <a:spLocks noChangeArrowheads="1"/>
            </p:cNvSpPr>
            <p:nvPr/>
          </p:nvSpPr>
          <p:spPr bwMode="auto">
            <a:xfrm>
              <a:off x="3360" y="672"/>
              <a:ext cx="61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latinLnBrk="1"/>
              <a:r>
                <a:rPr kumimoji="1" lang="en-US" altLang="ko-KR" b="1" i="1">
                  <a:ea typeface="굴림" panose="020B0600000101010101" pitchFamily="50" charset="-127"/>
                </a:rPr>
                <a:t>kernel</a:t>
              </a:r>
              <a:endParaRPr kumimoji="1" lang="en-US" altLang="ko-KR">
                <a:ea typeface="굴림" panose="020B0600000101010101" pitchFamily="50" charset="-127"/>
              </a:endParaRPr>
            </a:p>
          </p:txBody>
        </p:sp>
        <p:sp>
          <p:nvSpPr>
            <p:cNvPr id="399375" name="Line 15"/>
            <p:cNvSpPr>
              <a:spLocks noChangeShapeType="1"/>
            </p:cNvSpPr>
            <p:nvPr/>
          </p:nvSpPr>
          <p:spPr bwMode="auto">
            <a:xfrm>
              <a:off x="3840" y="1440"/>
              <a:ext cx="0" cy="480"/>
            </a:xfrm>
            <a:prstGeom prst="line">
              <a:avLst/>
            </a:prstGeom>
            <a:noFill/>
            <a:ln w="28575" cap="sq">
              <a:solidFill>
                <a:schemeClr val="bg2"/>
              </a:solidFill>
              <a:round/>
              <a:headEnd type="none" w="sm" len="sm"/>
              <a:tailEnd type="arrow"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399376" name="Line 16"/>
            <p:cNvSpPr>
              <a:spLocks noChangeShapeType="1"/>
            </p:cNvSpPr>
            <p:nvPr/>
          </p:nvSpPr>
          <p:spPr bwMode="auto">
            <a:xfrm>
              <a:off x="3888" y="2640"/>
              <a:ext cx="0" cy="528"/>
            </a:xfrm>
            <a:prstGeom prst="line">
              <a:avLst/>
            </a:prstGeom>
            <a:noFill/>
            <a:ln w="28575" cap="sq">
              <a:solidFill>
                <a:schemeClr val="bg2"/>
              </a:solidFill>
              <a:round/>
              <a:headEnd type="none" w="sm" len="sm"/>
              <a:tailEnd type="arrow"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399377" name="AutoShape 17"/>
            <p:cNvSpPr>
              <a:spLocks/>
            </p:cNvSpPr>
            <p:nvPr/>
          </p:nvSpPr>
          <p:spPr bwMode="auto">
            <a:xfrm>
              <a:off x="4656" y="1104"/>
              <a:ext cx="336" cy="1200"/>
            </a:xfrm>
            <a:prstGeom prst="rightBrace">
              <a:avLst>
                <a:gd name="adj1" fmla="val 29762"/>
                <a:gd name="adj2" fmla="val 50000"/>
              </a:avLst>
            </a:prstGeom>
            <a:noFill/>
            <a:ln w="12700" cap="sq">
              <a:solidFill>
                <a:schemeClr val="bg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399378" name="AutoShape 18"/>
            <p:cNvSpPr>
              <a:spLocks/>
            </p:cNvSpPr>
            <p:nvPr/>
          </p:nvSpPr>
          <p:spPr bwMode="auto">
            <a:xfrm>
              <a:off x="4608" y="2304"/>
              <a:ext cx="384" cy="1296"/>
            </a:xfrm>
            <a:prstGeom prst="rightBrace">
              <a:avLst>
                <a:gd name="adj1" fmla="val 28125"/>
                <a:gd name="adj2" fmla="val 50000"/>
              </a:avLst>
            </a:prstGeom>
            <a:noFill/>
            <a:ln w="12700" cap="sq">
              <a:solidFill>
                <a:schemeClr val="bg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399379" name="Rectangle 19"/>
            <p:cNvSpPr>
              <a:spLocks noChangeArrowheads="1"/>
            </p:cNvSpPr>
            <p:nvPr/>
          </p:nvSpPr>
          <p:spPr bwMode="auto">
            <a:xfrm>
              <a:off x="0" y="1872"/>
              <a:ext cx="1101" cy="6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latinLnBrk="1"/>
              <a:r>
                <a:rPr kumimoji="1" lang="en-US" altLang="ko-KR" sz="2000">
                  <a:ea typeface="굴림" panose="020B0600000101010101" pitchFamily="50" charset="-127"/>
                </a:rPr>
                <a:t>Process blocks </a:t>
              </a:r>
            </a:p>
            <a:p>
              <a:pPr latinLnBrk="1"/>
              <a:r>
                <a:rPr kumimoji="1" lang="en-US" altLang="ko-KR" sz="2000">
                  <a:ea typeface="굴림" panose="020B0600000101010101" pitchFamily="50" charset="-127"/>
                </a:rPr>
                <a:t>in a call to </a:t>
              </a:r>
            </a:p>
            <a:p>
              <a:pPr latinLnBrk="1"/>
              <a:r>
                <a:rPr kumimoji="1" lang="en-US" altLang="ko-KR" sz="2000" b="1">
                  <a:latin typeface="Arial Narrow" panose="020B0606020202030204" pitchFamily="34" charset="0"/>
                  <a:ea typeface="굴림" panose="020B0600000101010101" pitchFamily="50" charset="-127"/>
                </a:rPr>
                <a:t>recvfrom</a:t>
              </a:r>
              <a:endParaRPr kumimoji="1" lang="en-US" altLang="ko-KR" b="1">
                <a:latin typeface="Arial Narrow" panose="020B0606020202030204" pitchFamily="34" charset="0"/>
                <a:ea typeface="굴림" panose="020B0600000101010101" pitchFamily="50" charset="-127"/>
              </a:endParaRPr>
            </a:p>
          </p:txBody>
        </p:sp>
        <p:sp>
          <p:nvSpPr>
            <p:cNvPr id="399380" name="Rectangle 20"/>
            <p:cNvSpPr>
              <a:spLocks noChangeArrowheads="1"/>
            </p:cNvSpPr>
            <p:nvPr/>
          </p:nvSpPr>
          <p:spPr bwMode="auto">
            <a:xfrm>
              <a:off x="4941" y="1519"/>
              <a:ext cx="692"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latinLnBrk="1"/>
              <a:r>
                <a:rPr kumimoji="1" lang="en-US" altLang="ko-KR" sz="2000">
                  <a:ea typeface="굴림" panose="020B0600000101010101" pitchFamily="50" charset="-127"/>
                </a:rPr>
                <a:t>Wait for </a:t>
              </a:r>
            </a:p>
            <a:p>
              <a:pPr latinLnBrk="1"/>
              <a:r>
                <a:rPr kumimoji="1" lang="en-US" altLang="ko-KR" sz="2000">
                  <a:ea typeface="굴림" panose="020B0600000101010101" pitchFamily="50" charset="-127"/>
                </a:rPr>
                <a:t>data</a:t>
              </a:r>
              <a:endParaRPr kumimoji="1" lang="en-US" altLang="ko-KR">
                <a:ea typeface="굴림" panose="020B0600000101010101" pitchFamily="50" charset="-127"/>
              </a:endParaRPr>
            </a:p>
          </p:txBody>
        </p:sp>
        <p:sp>
          <p:nvSpPr>
            <p:cNvPr id="399381" name="Rectangle 21"/>
            <p:cNvSpPr>
              <a:spLocks noChangeArrowheads="1"/>
            </p:cNvSpPr>
            <p:nvPr/>
          </p:nvSpPr>
          <p:spPr bwMode="auto">
            <a:xfrm>
              <a:off x="4896" y="2287"/>
              <a:ext cx="865" cy="6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latinLnBrk="1"/>
              <a:r>
                <a:rPr kumimoji="1" lang="en-US" altLang="ko-KR" sz="2000">
                  <a:ea typeface="굴림" panose="020B0600000101010101" pitchFamily="50" charset="-127"/>
                </a:rPr>
                <a:t>Copy data</a:t>
              </a:r>
            </a:p>
            <a:p>
              <a:pPr latinLnBrk="1"/>
              <a:r>
                <a:rPr kumimoji="1" lang="en-US" altLang="ko-KR" sz="2000">
                  <a:ea typeface="굴림" panose="020B0600000101010101" pitchFamily="50" charset="-127"/>
                </a:rPr>
                <a:t>from kernel</a:t>
              </a:r>
            </a:p>
            <a:p>
              <a:pPr latinLnBrk="1"/>
              <a:r>
                <a:rPr kumimoji="1" lang="en-US" altLang="ko-KR" sz="2000">
                  <a:ea typeface="굴림" panose="020B0600000101010101" pitchFamily="50" charset="-127"/>
                </a:rPr>
                <a:t> to user</a:t>
              </a:r>
              <a:endParaRPr kumimoji="1" lang="en-US" altLang="ko-KR">
                <a:ea typeface="굴림" panose="020B0600000101010101" pitchFamily="50" charset="-127"/>
              </a:endParaRPr>
            </a:p>
          </p:txBody>
        </p:sp>
      </p:grpSp>
      <p:sp>
        <p:nvSpPr>
          <p:cNvPr id="399382" name="Rectangle 22"/>
          <p:cNvSpPr>
            <a:spLocks noGrp="1" noChangeArrowheads="1"/>
          </p:cNvSpPr>
          <p:nvPr>
            <p:ph type="title"/>
          </p:nvPr>
        </p:nvSpPr>
        <p:spPr>
          <a:xfrm>
            <a:off x="609600" y="304800"/>
            <a:ext cx="7772400" cy="609600"/>
          </a:xfrm>
        </p:spPr>
        <p:txBody>
          <a:bodyPr/>
          <a:lstStyle/>
          <a:p>
            <a:r>
              <a:rPr lang="en-US" altLang="ko-KR" sz="4000">
                <a:solidFill>
                  <a:schemeClr val="accent2"/>
                </a:solidFill>
                <a:ea typeface="굴림" panose="020B0600000101010101" pitchFamily="50" charset="-127"/>
              </a:rPr>
              <a:t>Blocking I/O</a:t>
            </a:r>
          </a:p>
        </p:txBody>
      </p:sp>
    </p:spTree>
    <p:extLst>
      <p:ext uri="{BB962C8B-B14F-4D97-AF65-F5344CB8AC3E}">
        <p14:creationId xmlns:p14="http://schemas.microsoft.com/office/powerpoint/2010/main" val="286509967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0386" name="Rectangle 2"/>
          <p:cNvSpPr>
            <a:spLocks noGrp="1" noChangeArrowheads="1"/>
          </p:cNvSpPr>
          <p:nvPr>
            <p:ph type="title"/>
          </p:nvPr>
        </p:nvSpPr>
        <p:spPr>
          <a:xfrm>
            <a:off x="609600" y="0"/>
            <a:ext cx="7772400" cy="838200"/>
          </a:xfrm>
        </p:spPr>
        <p:txBody>
          <a:bodyPr/>
          <a:lstStyle/>
          <a:p>
            <a:r>
              <a:rPr lang="en-US" altLang="ko-KR">
                <a:solidFill>
                  <a:schemeClr val="accent2"/>
                </a:solidFill>
                <a:ea typeface="굴림" panose="020B0600000101010101" pitchFamily="50" charset="-127"/>
              </a:rPr>
              <a:t>Nonblocking I/O</a:t>
            </a:r>
          </a:p>
        </p:txBody>
      </p:sp>
      <p:grpSp>
        <p:nvGrpSpPr>
          <p:cNvPr id="400418" name="Group 34"/>
          <p:cNvGrpSpPr>
            <a:grpSpLocks/>
          </p:cNvGrpSpPr>
          <p:nvPr/>
        </p:nvGrpSpPr>
        <p:grpSpPr bwMode="auto">
          <a:xfrm>
            <a:off x="0" y="762000"/>
            <a:ext cx="9144000" cy="5546725"/>
            <a:chOff x="0" y="480"/>
            <a:chExt cx="5760" cy="3494"/>
          </a:xfrm>
        </p:grpSpPr>
        <p:sp>
          <p:nvSpPr>
            <p:cNvPr id="400387" name="AutoShape 3"/>
            <p:cNvSpPr>
              <a:spLocks/>
            </p:cNvSpPr>
            <p:nvPr/>
          </p:nvSpPr>
          <p:spPr bwMode="auto">
            <a:xfrm>
              <a:off x="816" y="720"/>
              <a:ext cx="240" cy="3120"/>
            </a:xfrm>
            <a:prstGeom prst="leftBrace">
              <a:avLst>
                <a:gd name="adj1" fmla="val 108333"/>
                <a:gd name="adj2" fmla="val 50000"/>
              </a:avLst>
            </a:prstGeom>
            <a:noFill/>
            <a:ln w="12700" cap="sq">
              <a:solidFill>
                <a:schemeClr val="bg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400388" name="Rectangle 4"/>
            <p:cNvSpPr>
              <a:spLocks noChangeArrowheads="1"/>
            </p:cNvSpPr>
            <p:nvPr/>
          </p:nvSpPr>
          <p:spPr bwMode="auto">
            <a:xfrm>
              <a:off x="1056" y="480"/>
              <a:ext cx="100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latinLnBrk="1"/>
              <a:r>
                <a:rPr kumimoji="1" lang="en-US" altLang="ko-KR" b="1" i="1">
                  <a:ea typeface="굴림" panose="020B0600000101010101" pitchFamily="50" charset="-127"/>
                </a:rPr>
                <a:t>application</a:t>
              </a:r>
            </a:p>
          </p:txBody>
        </p:sp>
        <p:sp>
          <p:nvSpPr>
            <p:cNvPr id="400389" name="Rectangle 5"/>
            <p:cNvSpPr>
              <a:spLocks noChangeArrowheads="1"/>
            </p:cNvSpPr>
            <p:nvPr/>
          </p:nvSpPr>
          <p:spPr bwMode="auto">
            <a:xfrm>
              <a:off x="1248" y="864"/>
              <a:ext cx="79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latinLnBrk="1"/>
              <a:r>
                <a:rPr kumimoji="1" lang="en-US" altLang="ko-KR" b="1">
                  <a:latin typeface="Arial Narrow" panose="020B0606020202030204" pitchFamily="34" charset="0"/>
                  <a:ea typeface="굴림" panose="020B0600000101010101" pitchFamily="50" charset="-127"/>
                </a:rPr>
                <a:t>recvfrom</a:t>
              </a:r>
            </a:p>
          </p:txBody>
        </p:sp>
        <p:sp>
          <p:nvSpPr>
            <p:cNvPr id="400390" name="Rectangle 6"/>
            <p:cNvSpPr>
              <a:spLocks noChangeArrowheads="1"/>
            </p:cNvSpPr>
            <p:nvPr/>
          </p:nvSpPr>
          <p:spPr bwMode="auto">
            <a:xfrm>
              <a:off x="1296" y="3456"/>
              <a:ext cx="829"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latinLnBrk="1"/>
              <a:r>
                <a:rPr kumimoji="1" lang="en-US" altLang="ko-KR">
                  <a:ea typeface="굴림" panose="020B0600000101010101" pitchFamily="50" charset="-127"/>
                </a:rPr>
                <a:t>Process</a:t>
              </a:r>
            </a:p>
            <a:p>
              <a:pPr latinLnBrk="1"/>
              <a:r>
                <a:rPr kumimoji="1" lang="en-US" altLang="ko-KR">
                  <a:ea typeface="굴림" panose="020B0600000101010101" pitchFamily="50" charset="-127"/>
                </a:rPr>
                <a:t>datagram</a:t>
              </a:r>
            </a:p>
          </p:txBody>
        </p:sp>
        <p:sp>
          <p:nvSpPr>
            <p:cNvPr id="400391" name="Line 7"/>
            <p:cNvSpPr>
              <a:spLocks noChangeShapeType="1"/>
            </p:cNvSpPr>
            <p:nvPr/>
          </p:nvSpPr>
          <p:spPr bwMode="auto">
            <a:xfrm>
              <a:off x="2112" y="1056"/>
              <a:ext cx="960" cy="0"/>
            </a:xfrm>
            <a:prstGeom prst="line">
              <a:avLst/>
            </a:prstGeom>
            <a:noFill/>
            <a:ln w="28575" cap="sq">
              <a:solidFill>
                <a:schemeClr val="bg2"/>
              </a:solidFill>
              <a:round/>
              <a:headEnd type="none" w="sm" len="sm"/>
              <a:tailEnd type="arrow"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400392" name="Line 8"/>
            <p:cNvSpPr>
              <a:spLocks noChangeShapeType="1"/>
            </p:cNvSpPr>
            <p:nvPr/>
          </p:nvSpPr>
          <p:spPr bwMode="auto">
            <a:xfrm flipH="1" flipV="1">
              <a:off x="2160" y="3648"/>
              <a:ext cx="912" cy="0"/>
            </a:xfrm>
            <a:prstGeom prst="line">
              <a:avLst/>
            </a:prstGeom>
            <a:noFill/>
            <a:ln w="28575" cap="sq">
              <a:solidFill>
                <a:schemeClr val="bg2"/>
              </a:solidFill>
              <a:round/>
              <a:headEnd type="none" w="sm" len="sm"/>
              <a:tailEnd type="arrow"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400393" name="Rectangle 9"/>
            <p:cNvSpPr>
              <a:spLocks noChangeArrowheads="1"/>
            </p:cNvSpPr>
            <p:nvPr/>
          </p:nvSpPr>
          <p:spPr bwMode="auto">
            <a:xfrm>
              <a:off x="2064" y="703"/>
              <a:ext cx="85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latinLnBrk="1"/>
              <a:r>
                <a:rPr kumimoji="1" lang="en-US" altLang="ko-KR" sz="2000">
                  <a:ea typeface="굴림" panose="020B0600000101010101" pitchFamily="50" charset="-127"/>
                </a:rPr>
                <a:t>System call</a:t>
              </a:r>
            </a:p>
          </p:txBody>
        </p:sp>
        <p:sp>
          <p:nvSpPr>
            <p:cNvPr id="400394" name="Rectangle 10"/>
            <p:cNvSpPr>
              <a:spLocks noChangeArrowheads="1"/>
            </p:cNvSpPr>
            <p:nvPr/>
          </p:nvSpPr>
          <p:spPr bwMode="auto">
            <a:xfrm>
              <a:off x="2112" y="3216"/>
              <a:ext cx="96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latinLnBrk="1"/>
              <a:r>
                <a:rPr kumimoji="1" lang="en-US" altLang="ko-KR">
                  <a:ea typeface="굴림" panose="020B0600000101010101" pitchFamily="50" charset="-127"/>
                </a:rPr>
                <a:t>Return OK</a:t>
              </a:r>
            </a:p>
          </p:txBody>
        </p:sp>
        <p:sp>
          <p:nvSpPr>
            <p:cNvPr id="400395" name="Rectangle 11"/>
            <p:cNvSpPr>
              <a:spLocks noChangeArrowheads="1"/>
            </p:cNvSpPr>
            <p:nvPr/>
          </p:nvSpPr>
          <p:spPr bwMode="auto">
            <a:xfrm>
              <a:off x="3120" y="912"/>
              <a:ext cx="158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latinLnBrk="1"/>
              <a:r>
                <a:rPr kumimoji="1" lang="en-US" altLang="ko-KR">
                  <a:ea typeface="굴림" panose="020B0600000101010101" pitchFamily="50" charset="-127"/>
                </a:rPr>
                <a:t>No datagram ready</a:t>
              </a:r>
            </a:p>
          </p:txBody>
        </p:sp>
        <p:sp>
          <p:nvSpPr>
            <p:cNvPr id="400396" name="Rectangle 12"/>
            <p:cNvSpPr>
              <a:spLocks noChangeArrowheads="1"/>
            </p:cNvSpPr>
            <p:nvPr/>
          </p:nvSpPr>
          <p:spPr bwMode="auto">
            <a:xfrm>
              <a:off x="3360" y="2448"/>
              <a:ext cx="125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latinLnBrk="1"/>
              <a:r>
                <a:rPr kumimoji="1" lang="en-US" altLang="ko-KR">
                  <a:ea typeface="굴림" panose="020B0600000101010101" pitchFamily="50" charset="-127"/>
                </a:rPr>
                <a:t>copy datagram</a:t>
              </a:r>
            </a:p>
          </p:txBody>
        </p:sp>
        <p:sp>
          <p:nvSpPr>
            <p:cNvPr id="400397" name="Rectangle 13"/>
            <p:cNvSpPr>
              <a:spLocks noChangeArrowheads="1"/>
            </p:cNvSpPr>
            <p:nvPr/>
          </p:nvSpPr>
          <p:spPr bwMode="auto">
            <a:xfrm>
              <a:off x="3408" y="3456"/>
              <a:ext cx="96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latinLnBrk="1"/>
              <a:r>
                <a:rPr kumimoji="1" lang="en-US" altLang="ko-KR">
                  <a:ea typeface="굴림" panose="020B0600000101010101" pitchFamily="50" charset="-127"/>
                </a:rPr>
                <a:t>application</a:t>
              </a:r>
            </a:p>
          </p:txBody>
        </p:sp>
        <p:sp>
          <p:nvSpPr>
            <p:cNvPr id="400398" name="Rectangle 14"/>
            <p:cNvSpPr>
              <a:spLocks noChangeArrowheads="1"/>
            </p:cNvSpPr>
            <p:nvPr/>
          </p:nvSpPr>
          <p:spPr bwMode="auto">
            <a:xfrm>
              <a:off x="3504" y="480"/>
              <a:ext cx="61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latinLnBrk="1"/>
              <a:r>
                <a:rPr kumimoji="1" lang="en-US" altLang="ko-KR" b="1" i="1">
                  <a:ea typeface="굴림" panose="020B0600000101010101" pitchFamily="50" charset="-127"/>
                </a:rPr>
                <a:t>kernel</a:t>
              </a:r>
              <a:endParaRPr kumimoji="1" lang="en-US" altLang="ko-KR">
                <a:ea typeface="굴림" panose="020B0600000101010101" pitchFamily="50" charset="-127"/>
              </a:endParaRPr>
            </a:p>
          </p:txBody>
        </p:sp>
        <p:sp>
          <p:nvSpPr>
            <p:cNvPr id="400399" name="Line 15"/>
            <p:cNvSpPr>
              <a:spLocks noChangeShapeType="1"/>
            </p:cNvSpPr>
            <p:nvPr/>
          </p:nvSpPr>
          <p:spPr bwMode="auto">
            <a:xfrm>
              <a:off x="3888" y="2832"/>
              <a:ext cx="0" cy="528"/>
            </a:xfrm>
            <a:prstGeom prst="line">
              <a:avLst/>
            </a:prstGeom>
            <a:noFill/>
            <a:ln w="28575" cap="sq">
              <a:solidFill>
                <a:schemeClr val="bg2"/>
              </a:solidFill>
              <a:round/>
              <a:headEnd type="none" w="sm" len="sm"/>
              <a:tailEnd type="arrow"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400400" name="AutoShape 16"/>
            <p:cNvSpPr>
              <a:spLocks/>
            </p:cNvSpPr>
            <p:nvPr/>
          </p:nvSpPr>
          <p:spPr bwMode="auto">
            <a:xfrm>
              <a:off x="4656" y="912"/>
              <a:ext cx="336" cy="1488"/>
            </a:xfrm>
            <a:prstGeom prst="rightBrace">
              <a:avLst>
                <a:gd name="adj1" fmla="val 36905"/>
                <a:gd name="adj2" fmla="val 50000"/>
              </a:avLst>
            </a:prstGeom>
            <a:noFill/>
            <a:ln w="12700" cap="sq">
              <a:solidFill>
                <a:schemeClr val="bg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400401" name="AutoShape 17"/>
            <p:cNvSpPr>
              <a:spLocks/>
            </p:cNvSpPr>
            <p:nvPr/>
          </p:nvSpPr>
          <p:spPr bwMode="auto">
            <a:xfrm>
              <a:off x="4656" y="2496"/>
              <a:ext cx="384" cy="1392"/>
            </a:xfrm>
            <a:prstGeom prst="rightBrace">
              <a:avLst>
                <a:gd name="adj1" fmla="val 30208"/>
                <a:gd name="adj2" fmla="val 50000"/>
              </a:avLst>
            </a:prstGeom>
            <a:noFill/>
            <a:ln w="12700" cap="sq">
              <a:solidFill>
                <a:schemeClr val="bg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400402" name="Rectangle 18"/>
            <p:cNvSpPr>
              <a:spLocks noChangeArrowheads="1"/>
            </p:cNvSpPr>
            <p:nvPr/>
          </p:nvSpPr>
          <p:spPr bwMode="auto">
            <a:xfrm>
              <a:off x="4941" y="1711"/>
              <a:ext cx="692"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latinLnBrk="1"/>
              <a:r>
                <a:rPr kumimoji="1" lang="en-US" altLang="ko-KR" sz="2000">
                  <a:ea typeface="굴림" panose="020B0600000101010101" pitchFamily="50" charset="-127"/>
                </a:rPr>
                <a:t>Wait for </a:t>
              </a:r>
            </a:p>
            <a:p>
              <a:pPr latinLnBrk="1"/>
              <a:r>
                <a:rPr kumimoji="1" lang="en-US" altLang="ko-KR" sz="2000">
                  <a:ea typeface="굴림" panose="020B0600000101010101" pitchFamily="50" charset="-127"/>
                </a:rPr>
                <a:t>data</a:t>
              </a:r>
              <a:endParaRPr kumimoji="1" lang="en-US" altLang="ko-KR">
                <a:ea typeface="굴림" panose="020B0600000101010101" pitchFamily="50" charset="-127"/>
              </a:endParaRPr>
            </a:p>
          </p:txBody>
        </p:sp>
        <p:sp>
          <p:nvSpPr>
            <p:cNvPr id="400403" name="Line 19"/>
            <p:cNvSpPr>
              <a:spLocks noChangeShapeType="1"/>
            </p:cNvSpPr>
            <p:nvPr/>
          </p:nvSpPr>
          <p:spPr bwMode="auto">
            <a:xfrm flipH="1" flipV="1">
              <a:off x="2112" y="1392"/>
              <a:ext cx="912" cy="0"/>
            </a:xfrm>
            <a:prstGeom prst="line">
              <a:avLst/>
            </a:prstGeom>
            <a:noFill/>
            <a:ln w="28575" cap="sq">
              <a:solidFill>
                <a:schemeClr val="bg2"/>
              </a:solidFill>
              <a:round/>
              <a:headEnd type="none" w="sm" len="sm"/>
              <a:tailEnd type="arrow"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400404" name="Rectangle 20"/>
            <p:cNvSpPr>
              <a:spLocks noChangeArrowheads="1"/>
            </p:cNvSpPr>
            <p:nvPr/>
          </p:nvSpPr>
          <p:spPr bwMode="auto">
            <a:xfrm>
              <a:off x="1968" y="1104"/>
              <a:ext cx="1355"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atinLnBrk="1"/>
              <a:r>
                <a:rPr kumimoji="1" lang="en-US" altLang="ko-KR" sz="2000">
                  <a:solidFill>
                    <a:srgbClr val="FF3300"/>
                  </a:solidFill>
                  <a:ea typeface="굴림" panose="020B0600000101010101" pitchFamily="50" charset="-127"/>
                </a:rPr>
                <a:t>EWOULDBLOCK</a:t>
              </a:r>
            </a:p>
          </p:txBody>
        </p:sp>
        <p:sp>
          <p:nvSpPr>
            <p:cNvPr id="400405" name="Rectangle 21"/>
            <p:cNvSpPr>
              <a:spLocks noChangeArrowheads="1"/>
            </p:cNvSpPr>
            <p:nvPr/>
          </p:nvSpPr>
          <p:spPr bwMode="auto">
            <a:xfrm>
              <a:off x="1200" y="1488"/>
              <a:ext cx="79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latinLnBrk="1"/>
              <a:r>
                <a:rPr kumimoji="1" lang="en-US" altLang="ko-KR" b="1">
                  <a:latin typeface="Arial Narrow" panose="020B0606020202030204" pitchFamily="34" charset="0"/>
                  <a:ea typeface="굴림" panose="020B0600000101010101" pitchFamily="50" charset="-127"/>
                </a:rPr>
                <a:t>recvfrom</a:t>
              </a:r>
            </a:p>
          </p:txBody>
        </p:sp>
        <p:sp>
          <p:nvSpPr>
            <p:cNvPr id="400406" name="Line 22"/>
            <p:cNvSpPr>
              <a:spLocks noChangeShapeType="1"/>
            </p:cNvSpPr>
            <p:nvPr/>
          </p:nvSpPr>
          <p:spPr bwMode="auto">
            <a:xfrm>
              <a:off x="2064" y="1680"/>
              <a:ext cx="960" cy="0"/>
            </a:xfrm>
            <a:prstGeom prst="line">
              <a:avLst/>
            </a:prstGeom>
            <a:noFill/>
            <a:ln w="28575" cap="sq">
              <a:solidFill>
                <a:schemeClr val="bg2"/>
              </a:solidFill>
              <a:round/>
              <a:headEnd type="none" w="sm" len="sm"/>
              <a:tailEnd type="arrow"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400407" name="Rectangle 23"/>
            <p:cNvSpPr>
              <a:spLocks noChangeArrowheads="1"/>
            </p:cNvSpPr>
            <p:nvPr/>
          </p:nvSpPr>
          <p:spPr bwMode="auto">
            <a:xfrm>
              <a:off x="3072" y="1536"/>
              <a:ext cx="158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latinLnBrk="1"/>
              <a:r>
                <a:rPr kumimoji="1" lang="en-US" altLang="ko-KR">
                  <a:ea typeface="굴림" panose="020B0600000101010101" pitchFamily="50" charset="-127"/>
                </a:rPr>
                <a:t>No datagram ready</a:t>
              </a:r>
            </a:p>
          </p:txBody>
        </p:sp>
        <p:sp>
          <p:nvSpPr>
            <p:cNvPr id="400408" name="Line 24"/>
            <p:cNvSpPr>
              <a:spLocks noChangeShapeType="1"/>
            </p:cNvSpPr>
            <p:nvPr/>
          </p:nvSpPr>
          <p:spPr bwMode="auto">
            <a:xfrm flipH="1" flipV="1">
              <a:off x="2112" y="2064"/>
              <a:ext cx="912" cy="0"/>
            </a:xfrm>
            <a:prstGeom prst="line">
              <a:avLst/>
            </a:prstGeom>
            <a:noFill/>
            <a:ln w="28575" cap="sq">
              <a:solidFill>
                <a:schemeClr val="bg2"/>
              </a:solidFill>
              <a:round/>
              <a:headEnd type="none" w="sm" len="sm"/>
              <a:tailEnd type="arrow"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400409" name="Rectangle 25"/>
            <p:cNvSpPr>
              <a:spLocks noChangeArrowheads="1"/>
            </p:cNvSpPr>
            <p:nvPr/>
          </p:nvSpPr>
          <p:spPr bwMode="auto">
            <a:xfrm>
              <a:off x="1968" y="1776"/>
              <a:ext cx="1355"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latinLnBrk="1"/>
              <a:r>
                <a:rPr kumimoji="1" lang="en-US" altLang="ko-KR" sz="2000">
                  <a:solidFill>
                    <a:srgbClr val="FF3300"/>
                  </a:solidFill>
                  <a:ea typeface="굴림" panose="020B0600000101010101" pitchFamily="50" charset="-127"/>
                </a:rPr>
                <a:t>EWOULDBLOCK</a:t>
              </a:r>
              <a:endParaRPr kumimoji="1" lang="en-US" altLang="ko-KR">
                <a:solidFill>
                  <a:srgbClr val="FF3300"/>
                </a:solidFill>
                <a:ea typeface="굴림" panose="020B0600000101010101" pitchFamily="50" charset="-127"/>
              </a:endParaRPr>
            </a:p>
          </p:txBody>
        </p:sp>
        <p:sp>
          <p:nvSpPr>
            <p:cNvPr id="400410" name="Rectangle 26"/>
            <p:cNvSpPr>
              <a:spLocks noChangeArrowheads="1"/>
            </p:cNvSpPr>
            <p:nvPr/>
          </p:nvSpPr>
          <p:spPr bwMode="auto">
            <a:xfrm>
              <a:off x="2112" y="1440"/>
              <a:ext cx="85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latinLnBrk="1"/>
              <a:r>
                <a:rPr kumimoji="1" lang="en-US" altLang="ko-KR" sz="2000">
                  <a:ea typeface="굴림" panose="020B0600000101010101" pitchFamily="50" charset="-127"/>
                </a:rPr>
                <a:t>System call</a:t>
              </a:r>
            </a:p>
          </p:txBody>
        </p:sp>
        <p:sp>
          <p:nvSpPr>
            <p:cNvPr id="400411" name="Rectangle 27"/>
            <p:cNvSpPr>
              <a:spLocks noChangeArrowheads="1"/>
            </p:cNvSpPr>
            <p:nvPr/>
          </p:nvSpPr>
          <p:spPr bwMode="auto">
            <a:xfrm>
              <a:off x="1200" y="2160"/>
              <a:ext cx="79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latinLnBrk="1"/>
              <a:r>
                <a:rPr kumimoji="1" lang="en-US" altLang="ko-KR" b="1">
                  <a:latin typeface="Arial Narrow" panose="020B0606020202030204" pitchFamily="34" charset="0"/>
                  <a:ea typeface="굴림" panose="020B0600000101010101" pitchFamily="50" charset="-127"/>
                </a:rPr>
                <a:t>recvfrom</a:t>
              </a:r>
            </a:p>
          </p:txBody>
        </p:sp>
        <p:sp>
          <p:nvSpPr>
            <p:cNvPr id="400412" name="Line 28"/>
            <p:cNvSpPr>
              <a:spLocks noChangeShapeType="1"/>
            </p:cNvSpPr>
            <p:nvPr/>
          </p:nvSpPr>
          <p:spPr bwMode="auto">
            <a:xfrm>
              <a:off x="2064" y="2304"/>
              <a:ext cx="960" cy="0"/>
            </a:xfrm>
            <a:prstGeom prst="line">
              <a:avLst/>
            </a:prstGeom>
            <a:noFill/>
            <a:ln w="28575" cap="sq">
              <a:solidFill>
                <a:schemeClr val="bg2"/>
              </a:solidFill>
              <a:round/>
              <a:headEnd type="none" w="sm" len="sm"/>
              <a:tailEnd type="arrow"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400413" name="Rectangle 29"/>
            <p:cNvSpPr>
              <a:spLocks noChangeArrowheads="1"/>
            </p:cNvSpPr>
            <p:nvPr/>
          </p:nvSpPr>
          <p:spPr bwMode="auto">
            <a:xfrm>
              <a:off x="3072" y="2160"/>
              <a:ext cx="130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latinLnBrk="1"/>
              <a:r>
                <a:rPr kumimoji="1" lang="en-US" altLang="ko-KR">
                  <a:ea typeface="굴림" panose="020B0600000101010101" pitchFamily="50" charset="-127"/>
                </a:rPr>
                <a:t>datagram ready</a:t>
              </a:r>
            </a:p>
          </p:txBody>
        </p:sp>
        <p:sp>
          <p:nvSpPr>
            <p:cNvPr id="400414" name="Rectangle 30"/>
            <p:cNvSpPr>
              <a:spLocks noChangeArrowheads="1"/>
            </p:cNvSpPr>
            <p:nvPr/>
          </p:nvSpPr>
          <p:spPr bwMode="auto">
            <a:xfrm>
              <a:off x="2064" y="2064"/>
              <a:ext cx="85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latinLnBrk="1"/>
              <a:r>
                <a:rPr kumimoji="1" lang="en-US" altLang="ko-KR" sz="2000">
                  <a:ea typeface="굴림" panose="020B0600000101010101" pitchFamily="50" charset="-127"/>
                </a:rPr>
                <a:t>System call</a:t>
              </a:r>
            </a:p>
          </p:txBody>
        </p:sp>
        <p:sp>
          <p:nvSpPr>
            <p:cNvPr id="400415" name="Rectangle 31"/>
            <p:cNvSpPr>
              <a:spLocks noChangeArrowheads="1"/>
            </p:cNvSpPr>
            <p:nvPr/>
          </p:nvSpPr>
          <p:spPr bwMode="auto">
            <a:xfrm>
              <a:off x="4895" y="2832"/>
              <a:ext cx="865" cy="6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atinLnBrk="1"/>
              <a:r>
                <a:rPr kumimoji="1" lang="en-US" altLang="ko-KR" sz="2000">
                  <a:ea typeface="굴림" panose="020B0600000101010101" pitchFamily="50" charset="-127"/>
                </a:rPr>
                <a:t>Copy data</a:t>
              </a:r>
            </a:p>
            <a:p>
              <a:pPr latinLnBrk="1"/>
              <a:r>
                <a:rPr kumimoji="1" lang="en-US" altLang="ko-KR" sz="2000">
                  <a:ea typeface="굴림" panose="020B0600000101010101" pitchFamily="50" charset="-127"/>
                </a:rPr>
                <a:t>from kernel</a:t>
              </a:r>
            </a:p>
            <a:p>
              <a:pPr latinLnBrk="1"/>
              <a:r>
                <a:rPr kumimoji="1" lang="en-US" altLang="ko-KR" sz="2000">
                  <a:ea typeface="굴림" panose="020B0600000101010101" pitchFamily="50" charset="-127"/>
                </a:rPr>
                <a:t> to user</a:t>
              </a:r>
              <a:endParaRPr kumimoji="1" lang="en-US" altLang="ko-KR">
                <a:ea typeface="굴림" panose="020B0600000101010101" pitchFamily="50" charset="-127"/>
              </a:endParaRPr>
            </a:p>
          </p:txBody>
        </p:sp>
        <p:sp>
          <p:nvSpPr>
            <p:cNvPr id="400416" name="Rectangle 32"/>
            <p:cNvSpPr>
              <a:spLocks noChangeArrowheads="1"/>
            </p:cNvSpPr>
            <p:nvPr/>
          </p:nvSpPr>
          <p:spPr bwMode="auto">
            <a:xfrm>
              <a:off x="0" y="2047"/>
              <a:ext cx="1052" cy="1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latinLnBrk="1"/>
              <a:r>
                <a:rPr kumimoji="1" lang="en-US" altLang="ko-KR" sz="2000">
                  <a:ea typeface="굴림" panose="020B0600000101010101" pitchFamily="50" charset="-127"/>
                </a:rPr>
                <a:t>Process</a:t>
              </a:r>
            </a:p>
            <a:p>
              <a:pPr latinLnBrk="1"/>
              <a:r>
                <a:rPr kumimoji="1" lang="en-US" altLang="ko-KR" sz="2000">
                  <a:ea typeface="굴림" panose="020B0600000101010101" pitchFamily="50" charset="-127"/>
                </a:rPr>
                <a:t> repeatedly</a:t>
              </a:r>
            </a:p>
            <a:p>
              <a:pPr latinLnBrk="1"/>
              <a:r>
                <a:rPr kumimoji="1" lang="en-US" altLang="ko-KR" sz="2000">
                  <a:ea typeface="굴림" panose="020B0600000101010101" pitchFamily="50" charset="-127"/>
                </a:rPr>
                <a:t>calls </a:t>
              </a:r>
              <a:r>
                <a:rPr kumimoji="1" lang="en-US" altLang="ko-KR" sz="2000" b="1">
                  <a:latin typeface="Arial Narrow" panose="020B0606020202030204" pitchFamily="34" charset="0"/>
                  <a:ea typeface="굴림" panose="020B0600000101010101" pitchFamily="50" charset="-127"/>
                </a:rPr>
                <a:t>recvfrom</a:t>
              </a:r>
            </a:p>
            <a:p>
              <a:pPr latinLnBrk="1"/>
              <a:r>
                <a:rPr kumimoji="1" lang="en-US" altLang="ko-KR" sz="2000">
                  <a:ea typeface="굴림" panose="020B0600000101010101" pitchFamily="50" charset="-127"/>
                </a:rPr>
                <a:t>waiting for an </a:t>
              </a:r>
            </a:p>
            <a:p>
              <a:pPr latinLnBrk="1"/>
              <a:r>
                <a:rPr kumimoji="1" lang="en-US" altLang="ko-KR" sz="2000">
                  <a:ea typeface="굴림" panose="020B0600000101010101" pitchFamily="50" charset="-127"/>
                </a:rPr>
                <a:t>OK return</a:t>
              </a:r>
            </a:p>
            <a:p>
              <a:pPr latinLnBrk="1"/>
              <a:r>
                <a:rPr kumimoji="1" lang="en-US" altLang="ko-KR" sz="2000">
                  <a:ea typeface="굴림" panose="020B0600000101010101" pitchFamily="50" charset="-127"/>
                </a:rPr>
                <a:t>(polling)</a:t>
              </a:r>
              <a:endParaRPr kumimoji="1" lang="en-US" altLang="ko-KR">
                <a:ea typeface="굴림" panose="020B0600000101010101" pitchFamily="50" charset="-127"/>
              </a:endParaRPr>
            </a:p>
          </p:txBody>
        </p:sp>
      </p:grpSp>
    </p:spTree>
    <p:extLst>
      <p:ext uri="{BB962C8B-B14F-4D97-AF65-F5344CB8AC3E}">
        <p14:creationId xmlns:p14="http://schemas.microsoft.com/office/powerpoint/2010/main" val="364671718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1410" name="Rectangle 2"/>
          <p:cNvSpPr>
            <a:spLocks noGrp="1" noChangeArrowheads="1"/>
          </p:cNvSpPr>
          <p:nvPr>
            <p:ph type="title"/>
          </p:nvPr>
        </p:nvSpPr>
        <p:spPr>
          <a:xfrm>
            <a:off x="685800" y="152400"/>
            <a:ext cx="7772400" cy="914400"/>
          </a:xfrm>
        </p:spPr>
        <p:txBody>
          <a:bodyPr/>
          <a:lstStyle/>
          <a:p>
            <a:r>
              <a:rPr lang="en-US" altLang="ko-KR">
                <a:solidFill>
                  <a:schemeClr val="accent2"/>
                </a:solidFill>
                <a:ea typeface="굴림" panose="020B0600000101010101" pitchFamily="50" charset="-127"/>
              </a:rPr>
              <a:t>I/O multiplexing(select and poll)</a:t>
            </a:r>
          </a:p>
        </p:txBody>
      </p:sp>
      <p:sp>
        <p:nvSpPr>
          <p:cNvPr id="401428" name="AutoShape 20"/>
          <p:cNvSpPr>
            <a:spLocks/>
          </p:cNvSpPr>
          <p:nvPr/>
        </p:nvSpPr>
        <p:spPr bwMode="auto">
          <a:xfrm>
            <a:off x="1447800" y="4267200"/>
            <a:ext cx="381000" cy="2362200"/>
          </a:xfrm>
          <a:prstGeom prst="leftBrace">
            <a:avLst>
              <a:gd name="adj1" fmla="val 51667"/>
              <a:gd name="adj2" fmla="val 50000"/>
            </a:avLst>
          </a:prstGeom>
          <a:noFill/>
          <a:ln w="12700" cap="sq">
            <a:solidFill>
              <a:schemeClr val="bg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grpSp>
        <p:nvGrpSpPr>
          <p:cNvPr id="401438" name="Group 30"/>
          <p:cNvGrpSpPr>
            <a:grpSpLocks/>
          </p:cNvGrpSpPr>
          <p:nvPr/>
        </p:nvGrpSpPr>
        <p:grpSpPr bwMode="auto">
          <a:xfrm>
            <a:off x="0" y="1066800"/>
            <a:ext cx="9144000" cy="4937125"/>
            <a:chOff x="0" y="672"/>
            <a:chExt cx="5760" cy="3110"/>
          </a:xfrm>
        </p:grpSpPr>
        <p:sp>
          <p:nvSpPr>
            <p:cNvPr id="401411" name="AutoShape 3"/>
            <p:cNvSpPr>
              <a:spLocks/>
            </p:cNvSpPr>
            <p:nvPr/>
          </p:nvSpPr>
          <p:spPr bwMode="auto">
            <a:xfrm>
              <a:off x="912" y="912"/>
              <a:ext cx="240" cy="1488"/>
            </a:xfrm>
            <a:prstGeom prst="leftBrace">
              <a:avLst>
                <a:gd name="adj1" fmla="val 51667"/>
                <a:gd name="adj2" fmla="val 50000"/>
              </a:avLst>
            </a:prstGeom>
            <a:noFill/>
            <a:ln w="12700" cap="sq">
              <a:solidFill>
                <a:schemeClr val="bg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401412" name="Rectangle 4"/>
            <p:cNvSpPr>
              <a:spLocks noChangeArrowheads="1"/>
            </p:cNvSpPr>
            <p:nvPr/>
          </p:nvSpPr>
          <p:spPr bwMode="auto">
            <a:xfrm>
              <a:off x="1152" y="672"/>
              <a:ext cx="100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latinLnBrk="1"/>
              <a:r>
                <a:rPr kumimoji="1" lang="en-US" altLang="ko-KR" b="1" i="1">
                  <a:ea typeface="굴림" panose="020B0600000101010101" pitchFamily="50" charset="-127"/>
                </a:rPr>
                <a:t>application</a:t>
              </a:r>
            </a:p>
          </p:txBody>
        </p:sp>
        <p:sp>
          <p:nvSpPr>
            <p:cNvPr id="401413" name="Rectangle 5"/>
            <p:cNvSpPr>
              <a:spLocks noChangeArrowheads="1"/>
            </p:cNvSpPr>
            <p:nvPr/>
          </p:nvSpPr>
          <p:spPr bwMode="auto">
            <a:xfrm>
              <a:off x="1248" y="1056"/>
              <a:ext cx="56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latinLnBrk="1"/>
              <a:r>
                <a:rPr kumimoji="1" lang="en-US" altLang="ko-KR" b="1">
                  <a:latin typeface="Arial Narrow" panose="020B0606020202030204" pitchFamily="34" charset="0"/>
                  <a:ea typeface="굴림" panose="020B0600000101010101" pitchFamily="50" charset="-127"/>
                </a:rPr>
                <a:t>select</a:t>
              </a:r>
            </a:p>
          </p:txBody>
        </p:sp>
        <p:sp>
          <p:nvSpPr>
            <p:cNvPr id="401414" name="Rectangle 6"/>
            <p:cNvSpPr>
              <a:spLocks noChangeArrowheads="1"/>
            </p:cNvSpPr>
            <p:nvPr/>
          </p:nvSpPr>
          <p:spPr bwMode="auto">
            <a:xfrm>
              <a:off x="1296" y="3264"/>
              <a:ext cx="829"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latinLnBrk="1"/>
              <a:r>
                <a:rPr kumimoji="1" lang="en-US" altLang="ko-KR">
                  <a:ea typeface="굴림" panose="020B0600000101010101" pitchFamily="50" charset="-127"/>
                </a:rPr>
                <a:t>Process</a:t>
              </a:r>
            </a:p>
            <a:p>
              <a:pPr latinLnBrk="1"/>
              <a:r>
                <a:rPr kumimoji="1" lang="en-US" altLang="ko-KR">
                  <a:ea typeface="굴림" panose="020B0600000101010101" pitchFamily="50" charset="-127"/>
                </a:rPr>
                <a:t>datagram</a:t>
              </a:r>
            </a:p>
          </p:txBody>
        </p:sp>
        <p:sp>
          <p:nvSpPr>
            <p:cNvPr id="401415" name="Line 7"/>
            <p:cNvSpPr>
              <a:spLocks noChangeShapeType="1"/>
            </p:cNvSpPr>
            <p:nvPr/>
          </p:nvSpPr>
          <p:spPr bwMode="auto">
            <a:xfrm>
              <a:off x="2112" y="2496"/>
              <a:ext cx="960" cy="1"/>
            </a:xfrm>
            <a:prstGeom prst="line">
              <a:avLst/>
            </a:prstGeom>
            <a:noFill/>
            <a:ln w="28575" cap="sq">
              <a:solidFill>
                <a:schemeClr val="bg2"/>
              </a:solidFill>
              <a:round/>
              <a:headEnd type="none" w="sm" len="sm"/>
              <a:tailEnd type="arrow"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401416" name="Line 8"/>
            <p:cNvSpPr>
              <a:spLocks noChangeShapeType="1"/>
            </p:cNvSpPr>
            <p:nvPr/>
          </p:nvSpPr>
          <p:spPr bwMode="auto">
            <a:xfrm flipH="1" flipV="1">
              <a:off x="2160" y="3456"/>
              <a:ext cx="912" cy="0"/>
            </a:xfrm>
            <a:prstGeom prst="line">
              <a:avLst/>
            </a:prstGeom>
            <a:noFill/>
            <a:ln w="28575" cap="sq">
              <a:solidFill>
                <a:schemeClr val="bg2"/>
              </a:solidFill>
              <a:round/>
              <a:headEnd type="none" w="sm" len="sm"/>
              <a:tailEnd type="arrow"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401417" name="Rectangle 9"/>
            <p:cNvSpPr>
              <a:spLocks noChangeArrowheads="1"/>
            </p:cNvSpPr>
            <p:nvPr/>
          </p:nvSpPr>
          <p:spPr bwMode="auto">
            <a:xfrm>
              <a:off x="2064" y="2239"/>
              <a:ext cx="85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latinLnBrk="1"/>
              <a:r>
                <a:rPr kumimoji="1" lang="en-US" altLang="ko-KR" sz="2000">
                  <a:ea typeface="굴림" panose="020B0600000101010101" pitchFamily="50" charset="-127"/>
                </a:rPr>
                <a:t>System call</a:t>
              </a:r>
            </a:p>
          </p:txBody>
        </p:sp>
        <p:sp>
          <p:nvSpPr>
            <p:cNvPr id="401418" name="Rectangle 10"/>
            <p:cNvSpPr>
              <a:spLocks noChangeArrowheads="1"/>
            </p:cNvSpPr>
            <p:nvPr/>
          </p:nvSpPr>
          <p:spPr bwMode="auto">
            <a:xfrm>
              <a:off x="2112" y="3024"/>
              <a:ext cx="96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latinLnBrk="1"/>
              <a:r>
                <a:rPr kumimoji="1" lang="en-US" altLang="ko-KR">
                  <a:ea typeface="굴림" panose="020B0600000101010101" pitchFamily="50" charset="-127"/>
                </a:rPr>
                <a:t>Return OK</a:t>
              </a:r>
            </a:p>
          </p:txBody>
        </p:sp>
        <p:sp>
          <p:nvSpPr>
            <p:cNvPr id="401419" name="Rectangle 11"/>
            <p:cNvSpPr>
              <a:spLocks noChangeArrowheads="1"/>
            </p:cNvSpPr>
            <p:nvPr/>
          </p:nvSpPr>
          <p:spPr bwMode="auto">
            <a:xfrm>
              <a:off x="3120" y="1104"/>
              <a:ext cx="158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latinLnBrk="1"/>
              <a:r>
                <a:rPr kumimoji="1" lang="en-US" altLang="ko-KR">
                  <a:ea typeface="굴림" panose="020B0600000101010101" pitchFamily="50" charset="-127"/>
                </a:rPr>
                <a:t>No datagram ready</a:t>
              </a:r>
            </a:p>
          </p:txBody>
        </p:sp>
        <p:sp>
          <p:nvSpPr>
            <p:cNvPr id="401420" name="Rectangle 12"/>
            <p:cNvSpPr>
              <a:spLocks noChangeArrowheads="1"/>
            </p:cNvSpPr>
            <p:nvPr/>
          </p:nvSpPr>
          <p:spPr bwMode="auto">
            <a:xfrm>
              <a:off x="3360" y="2064"/>
              <a:ext cx="1346"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latinLnBrk="1"/>
              <a:r>
                <a:rPr kumimoji="1" lang="en-US" altLang="ko-KR">
                  <a:ea typeface="굴림" panose="020B0600000101010101" pitchFamily="50" charset="-127"/>
                </a:rPr>
                <a:t>Datagram ready</a:t>
              </a:r>
            </a:p>
            <a:p>
              <a:pPr latinLnBrk="1"/>
              <a:r>
                <a:rPr kumimoji="1" lang="en-US" altLang="ko-KR">
                  <a:ea typeface="굴림" panose="020B0600000101010101" pitchFamily="50" charset="-127"/>
                </a:rPr>
                <a:t>copy datagram</a:t>
              </a:r>
            </a:p>
          </p:txBody>
        </p:sp>
        <p:sp>
          <p:nvSpPr>
            <p:cNvPr id="401421" name="Rectangle 13"/>
            <p:cNvSpPr>
              <a:spLocks noChangeArrowheads="1"/>
            </p:cNvSpPr>
            <p:nvPr/>
          </p:nvSpPr>
          <p:spPr bwMode="auto">
            <a:xfrm>
              <a:off x="3408" y="3264"/>
              <a:ext cx="128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latinLnBrk="1"/>
              <a:r>
                <a:rPr kumimoji="1" lang="en-US" altLang="ko-KR">
                  <a:ea typeface="굴림" panose="020B0600000101010101" pitchFamily="50" charset="-127"/>
                </a:rPr>
                <a:t>Copy complete</a:t>
              </a:r>
            </a:p>
          </p:txBody>
        </p:sp>
        <p:sp>
          <p:nvSpPr>
            <p:cNvPr id="401422" name="Rectangle 14"/>
            <p:cNvSpPr>
              <a:spLocks noChangeArrowheads="1"/>
            </p:cNvSpPr>
            <p:nvPr/>
          </p:nvSpPr>
          <p:spPr bwMode="auto">
            <a:xfrm>
              <a:off x="3456" y="672"/>
              <a:ext cx="61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latinLnBrk="1"/>
              <a:r>
                <a:rPr kumimoji="1" lang="en-US" altLang="ko-KR" b="1" i="1">
                  <a:ea typeface="굴림" panose="020B0600000101010101" pitchFamily="50" charset="-127"/>
                </a:rPr>
                <a:t>kernel</a:t>
              </a:r>
              <a:endParaRPr kumimoji="1" lang="en-US" altLang="ko-KR">
                <a:ea typeface="굴림" panose="020B0600000101010101" pitchFamily="50" charset="-127"/>
              </a:endParaRPr>
            </a:p>
          </p:txBody>
        </p:sp>
        <p:sp>
          <p:nvSpPr>
            <p:cNvPr id="401423" name="Line 15"/>
            <p:cNvSpPr>
              <a:spLocks noChangeShapeType="1"/>
            </p:cNvSpPr>
            <p:nvPr/>
          </p:nvSpPr>
          <p:spPr bwMode="auto">
            <a:xfrm>
              <a:off x="3840" y="1440"/>
              <a:ext cx="0" cy="480"/>
            </a:xfrm>
            <a:prstGeom prst="line">
              <a:avLst/>
            </a:prstGeom>
            <a:noFill/>
            <a:ln w="28575" cap="sq">
              <a:solidFill>
                <a:schemeClr val="bg2"/>
              </a:solidFill>
              <a:round/>
              <a:headEnd type="none" w="sm" len="sm"/>
              <a:tailEnd type="arrow"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401424" name="Line 16"/>
            <p:cNvSpPr>
              <a:spLocks noChangeShapeType="1"/>
            </p:cNvSpPr>
            <p:nvPr/>
          </p:nvSpPr>
          <p:spPr bwMode="auto">
            <a:xfrm>
              <a:off x="3888" y="2640"/>
              <a:ext cx="0" cy="528"/>
            </a:xfrm>
            <a:prstGeom prst="line">
              <a:avLst/>
            </a:prstGeom>
            <a:noFill/>
            <a:ln w="28575" cap="sq">
              <a:solidFill>
                <a:schemeClr val="bg2"/>
              </a:solidFill>
              <a:round/>
              <a:headEnd type="none" w="sm" len="sm"/>
              <a:tailEnd type="arrow"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401425" name="AutoShape 17"/>
            <p:cNvSpPr>
              <a:spLocks/>
            </p:cNvSpPr>
            <p:nvPr/>
          </p:nvSpPr>
          <p:spPr bwMode="auto">
            <a:xfrm>
              <a:off x="4656" y="1104"/>
              <a:ext cx="336" cy="1200"/>
            </a:xfrm>
            <a:prstGeom prst="rightBrace">
              <a:avLst>
                <a:gd name="adj1" fmla="val 29762"/>
                <a:gd name="adj2" fmla="val 50000"/>
              </a:avLst>
            </a:prstGeom>
            <a:noFill/>
            <a:ln w="12700" cap="sq">
              <a:solidFill>
                <a:schemeClr val="bg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401426" name="AutoShape 18"/>
            <p:cNvSpPr>
              <a:spLocks/>
            </p:cNvSpPr>
            <p:nvPr/>
          </p:nvSpPr>
          <p:spPr bwMode="auto">
            <a:xfrm>
              <a:off x="4608" y="2304"/>
              <a:ext cx="384" cy="1296"/>
            </a:xfrm>
            <a:prstGeom prst="rightBrace">
              <a:avLst>
                <a:gd name="adj1" fmla="val 28125"/>
                <a:gd name="adj2" fmla="val 50000"/>
              </a:avLst>
            </a:prstGeom>
            <a:noFill/>
            <a:ln w="12700" cap="sq">
              <a:solidFill>
                <a:schemeClr val="bg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401427" name="Rectangle 19"/>
            <p:cNvSpPr>
              <a:spLocks noChangeArrowheads="1"/>
            </p:cNvSpPr>
            <p:nvPr/>
          </p:nvSpPr>
          <p:spPr bwMode="auto">
            <a:xfrm>
              <a:off x="4941" y="1519"/>
              <a:ext cx="692"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latinLnBrk="1"/>
              <a:r>
                <a:rPr kumimoji="1" lang="en-US" altLang="ko-KR" sz="2000">
                  <a:ea typeface="굴림" panose="020B0600000101010101" pitchFamily="50" charset="-127"/>
                </a:rPr>
                <a:t>Wait for </a:t>
              </a:r>
            </a:p>
            <a:p>
              <a:pPr latinLnBrk="1"/>
              <a:r>
                <a:rPr kumimoji="1" lang="en-US" altLang="ko-KR" sz="2000">
                  <a:ea typeface="굴림" panose="020B0600000101010101" pitchFamily="50" charset="-127"/>
                </a:rPr>
                <a:t>data</a:t>
              </a:r>
              <a:endParaRPr kumimoji="1" lang="en-US" altLang="ko-KR">
                <a:ea typeface="굴림" panose="020B0600000101010101" pitchFamily="50" charset="-127"/>
              </a:endParaRPr>
            </a:p>
          </p:txBody>
        </p:sp>
        <p:sp>
          <p:nvSpPr>
            <p:cNvPr id="401429" name="Line 21"/>
            <p:cNvSpPr>
              <a:spLocks noChangeShapeType="1"/>
            </p:cNvSpPr>
            <p:nvPr/>
          </p:nvSpPr>
          <p:spPr bwMode="auto">
            <a:xfrm flipH="1" flipV="1">
              <a:off x="2112" y="2208"/>
              <a:ext cx="912" cy="0"/>
            </a:xfrm>
            <a:prstGeom prst="line">
              <a:avLst/>
            </a:prstGeom>
            <a:noFill/>
            <a:ln w="28575" cap="sq">
              <a:solidFill>
                <a:schemeClr val="bg2"/>
              </a:solidFill>
              <a:round/>
              <a:headEnd type="none" w="sm" len="sm"/>
              <a:tailEnd type="arrow"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401430" name="Rectangle 22"/>
            <p:cNvSpPr>
              <a:spLocks noChangeArrowheads="1"/>
            </p:cNvSpPr>
            <p:nvPr/>
          </p:nvSpPr>
          <p:spPr bwMode="auto">
            <a:xfrm>
              <a:off x="2112" y="1903"/>
              <a:ext cx="113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latinLnBrk="1"/>
              <a:r>
                <a:rPr kumimoji="1" lang="en-US" altLang="ko-KR" sz="2000">
                  <a:ea typeface="굴림" panose="020B0600000101010101" pitchFamily="50" charset="-127"/>
                </a:rPr>
                <a:t>Return readable</a:t>
              </a:r>
              <a:endParaRPr kumimoji="1" lang="en-US" altLang="ko-KR">
                <a:ea typeface="굴림" panose="020B0600000101010101" pitchFamily="50" charset="-127"/>
              </a:endParaRPr>
            </a:p>
          </p:txBody>
        </p:sp>
        <p:sp>
          <p:nvSpPr>
            <p:cNvPr id="401431" name="Rectangle 23"/>
            <p:cNvSpPr>
              <a:spLocks noChangeArrowheads="1"/>
            </p:cNvSpPr>
            <p:nvPr/>
          </p:nvSpPr>
          <p:spPr bwMode="auto">
            <a:xfrm>
              <a:off x="1296" y="2352"/>
              <a:ext cx="79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latinLnBrk="1"/>
              <a:r>
                <a:rPr kumimoji="1" lang="en-US" altLang="ko-KR" b="1">
                  <a:latin typeface="Arial Narrow" panose="020B0606020202030204" pitchFamily="34" charset="0"/>
                  <a:ea typeface="굴림" panose="020B0600000101010101" pitchFamily="50" charset="-127"/>
                </a:rPr>
                <a:t>recvfrom</a:t>
              </a:r>
            </a:p>
          </p:txBody>
        </p:sp>
        <p:sp>
          <p:nvSpPr>
            <p:cNvPr id="401432" name="Rectangle 24"/>
            <p:cNvSpPr>
              <a:spLocks noChangeArrowheads="1"/>
            </p:cNvSpPr>
            <p:nvPr/>
          </p:nvSpPr>
          <p:spPr bwMode="auto">
            <a:xfrm>
              <a:off x="4895" y="2688"/>
              <a:ext cx="865" cy="6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latinLnBrk="1"/>
              <a:r>
                <a:rPr kumimoji="1" lang="en-US" altLang="ko-KR" sz="2000">
                  <a:ea typeface="굴림" panose="020B0600000101010101" pitchFamily="50" charset="-127"/>
                </a:rPr>
                <a:t>Copy data</a:t>
              </a:r>
            </a:p>
            <a:p>
              <a:pPr latinLnBrk="1"/>
              <a:r>
                <a:rPr kumimoji="1" lang="en-US" altLang="ko-KR" sz="2000">
                  <a:ea typeface="굴림" panose="020B0600000101010101" pitchFamily="50" charset="-127"/>
                </a:rPr>
                <a:t>from kernel</a:t>
              </a:r>
            </a:p>
            <a:p>
              <a:pPr latinLnBrk="1"/>
              <a:r>
                <a:rPr kumimoji="1" lang="en-US" altLang="ko-KR" sz="2000">
                  <a:ea typeface="굴림" panose="020B0600000101010101" pitchFamily="50" charset="-127"/>
                </a:rPr>
                <a:t> to user</a:t>
              </a:r>
              <a:endParaRPr kumimoji="1" lang="en-US" altLang="ko-KR">
                <a:ea typeface="굴림" panose="020B0600000101010101" pitchFamily="50" charset="-127"/>
              </a:endParaRPr>
            </a:p>
          </p:txBody>
        </p:sp>
        <p:sp>
          <p:nvSpPr>
            <p:cNvPr id="401433" name="Rectangle 25"/>
            <p:cNvSpPr>
              <a:spLocks noChangeArrowheads="1"/>
            </p:cNvSpPr>
            <p:nvPr/>
          </p:nvSpPr>
          <p:spPr bwMode="auto">
            <a:xfrm>
              <a:off x="0" y="1104"/>
              <a:ext cx="1194" cy="14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latinLnBrk="1"/>
              <a:r>
                <a:rPr kumimoji="1" lang="en-US" altLang="ko-KR" sz="2000">
                  <a:ea typeface="굴림" panose="020B0600000101010101" pitchFamily="50" charset="-127"/>
                </a:rPr>
                <a:t>Process blocks</a:t>
              </a:r>
            </a:p>
            <a:p>
              <a:pPr latinLnBrk="1"/>
              <a:r>
                <a:rPr kumimoji="1" lang="en-US" altLang="ko-KR" sz="2000">
                  <a:ea typeface="굴림" panose="020B0600000101010101" pitchFamily="50" charset="-127"/>
                </a:rPr>
                <a:t>in a call to</a:t>
              </a:r>
            </a:p>
            <a:p>
              <a:pPr latinLnBrk="1"/>
              <a:r>
                <a:rPr kumimoji="1" lang="en-US" altLang="ko-KR" sz="2000" b="1">
                  <a:latin typeface="Arial Narrow" panose="020B0606020202030204" pitchFamily="34" charset="0"/>
                  <a:ea typeface="굴림" panose="020B0600000101010101" pitchFamily="50" charset="-127"/>
                </a:rPr>
                <a:t>select, </a:t>
              </a:r>
              <a:r>
                <a:rPr kumimoji="1" lang="en-US" altLang="ko-KR" sz="2000">
                  <a:ea typeface="굴림" panose="020B0600000101010101" pitchFamily="50" charset="-127"/>
                </a:rPr>
                <a:t>waiting</a:t>
              </a:r>
            </a:p>
            <a:p>
              <a:pPr latinLnBrk="1"/>
              <a:r>
                <a:rPr kumimoji="1" lang="en-US" altLang="ko-KR" sz="2000">
                  <a:ea typeface="굴림" panose="020B0600000101010101" pitchFamily="50" charset="-127"/>
                </a:rPr>
                <a:t>for one of</a:t>
              </a:r>
            </a:p>
            <a:p>
              <a:pPr latinLnBrk="1"/>
              <a:r>
                <a:rPr kumimoji="1" lang="en-US" altLang="ko-KR" sz="2000">
                  <a:ea typeface="굴림" panose="020B0600000101010101" pitchFamily="50" charset="-127"/>
                </a:rPr>
                <a:t>possibly many</a:t>
              </a:r>
            </a:p>
            <a:p>
              <a:pPr latinLnBrk="1"/>
              <a:r>
                <a:rPr kumimoji="1" lang="en-US" altLang="ko-KR" sz="2000">
                  <a:ea typeface="굴림" panose="020B0600000101010101" pitchFamily="50" charset="-127"/>
                </a:rPr>
                <a:t>sockets to</a:t>
              </a:r>
            </a:p>
            <a:p>
              <a:pPr latinLnBrk="1"/>
              <a:r>
                <a:rPr kumimoji="1" lang="en-US" altLang="ko-KR" sz="2000">
                  <a:ea typeface="굴림" panose="020B0600000101010101" pitchFamily="50" charset="-127"/>
                </a:rPr>
                <a:t>become readable</a:t>
              </a:r>
              <a:endParaRPr kumimoji="1" lang="en-US" altLang="ko-KR">
                <a:ea typeface="굴림" panose="020B0600000101010101" pitchFamily="50" charset="-127"/>
              </a:endParaRPr>
            </a:p>
          </p:txBody>
        </p:sp>
        <p:sp>
          <p:nvSpPr>
            <p:cNvPr id="401434" name="Rectangle 26"/>
            <p:cNvSpPr>
              <a:spLocks noChangeArrowheads="1"/>
            </p:cNvSpPr>
            <p:nvPr/>
          </p:nvSpPr>
          <p:spPr bwMode="auto">
            <a:xfrm>
              <a:off x="0" y="2736"/>
              <a:ext cx="1113" cy="10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latinLnBrk="1"/>
              <a:r>
                <a:rPr kumimoji="1" lang="en-US" altLang="ko-KR" sz="2000">
                  <a:ea typeface="굴림" panose="020B0600000101010101" pitchFamily="50" charset="-127"/>
                </a:rPr>
                <a:t>Process blocks</a:t>
              </a:r>
            </a:p>
            <a:p>
              <a:pPr latinLnBrk="1"/>
              <a:r>
                <a:rPr kumimoji="1" lang="en-US" altLang="ko-KR" sz="2000">
                  <a:ea typeface="굴림" panose="020B0600000101010101" pitchFamily="50" charset="-127"/>
                </a:rPr>
                <a:t>while data </a:t>
              </a:r>
            </a:p>
            <a:p>
              <a:pPr latinLnBrk="1"/>
              <a:r>
                <a:rPr kumimoji="1" lang="en-US" altLang="ko-KR" sz="2000">
                  <a:ea typeface="굴림" panose="020B0600000101010101" pitchFamily="50" charset="-127"/>
                </a:rPr>
                <a:t>copied</a:t>
              </a:r>
            </a:p>
            <a:p>
              <a:pPr latinLnBrk="1"/>
              <a:r>
                <a:rPr kumimoji="1" lang="en-US" altLang="ko-KR" sz="2000">
                  <a:ea typeface="굴림" panose="020B0600000101010101" pitchFamily="50" charset="-127"/>
                </a:rPr>
                <a:t>into application</a:t>
              </a:r>
            </a:p>
            <a:p>
              <a:pPr latinLnBrk="1"/>
              <a:r>
                <a:rPr kumimoji="1" lang="en-US" altLang="ko-KR" sz="2000">
                  <a:ea typeface="굴림" panose="020B0600000101010101" pitchFamily="50" charset="-127"/>
                </a:rPr>
                <a:t>buffer</a:t>
              </a:r>
              <a:endParaRPr kumimoji="1" lang="en-US" altLang="ko-KR">
                <a:ea typeface="굴림" panose="020B0600000101010101" pitchFamily="50" charset="-127"/>
              </a:endParaRPr>
            </a:p>
          </p:txBody>
        </p:sp>
        <p:sp>
          <p:nvSpPr>
            <p:cNvPr id="401435" name="Line 27"/>
            <p:cNvSpPr>
              <a:spLocks noChangeShapeType="1"/>
            </p:cNvSpPr>
            <p:nvPr/>
          </p:nvSpPr>
          <p:spPr bwMode="auto">
            <a:xfrm>
              <a:off x="2112" y="1265"/>
              <a:ext cx="960" cy="1"/>
            </a:xfrm>
            <a:prstGeom prst="line">
              <a:avLst/>
            </a:prstGeom>
            <a:noFill/>
            <a:ln w="28575" cap="sq">
              <a:solidFill>
                <a:schemeClr val="bg2"/>
              </a:solidFill>
              <a:round/>
              <a:headEnd type="none" w="sm" len="sm"/>
              <a:tailEnd type="arrow"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401436" name="Rectangle 28"/>
            <p:cNvSpPr>
              <a:spLocks noChangeArrowheads="1"/>
            </p:cNvSpPr>
            <p:nvPr/>
          </p:nvSpPr>
          <p:spPr bwMode="auto">
            <a:xfrm>
              <a:off x="2064" y="1008"/>
              <a:ext cx="85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latinLnBrk="1"/>
              <a:r>
                <a:rPr kumimoji="1" lang="en-US" altLang="ko-KR" sz="2000">
                  <a:ea typeface="굴림" panose="020B0600000101010101" pitchFamily="50" charset="-127"/>
                </a:rPr>
                <a:t>System call</a:t>
              </a:r>
            </a:p>
          </p:txBody>
        </p:sp>
      </p:grpSp>
    </p:spTree>
    <p:extLst>
      <p:ext uri="{BB962C8B-B14F-4D97-AF65-F5344CB8AC3E}">
        <p14:creationId xmlns:p14="http://schemas.microsoft.com/office/powerpoint/2010/main" val="94771021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2434" name="Rectangle 2"/>
          <p:cNvSpPr>
            <a:spLocks noGrp="1" noChangeArrowheads="1"/>
          </p:cNvSpPr>
          <p:nvPr>
            <p:ph type="title"/>
          </p:nvPr>
        </p:nvSpPr>
        <p:spPr>
          <a:xfrm>
            <a:off x="685800" y="228600"/>
            <a:ext cx="7772400" cy="685800"/>
          </a:xfrm>
        </p:spPr>
        <p:txBody>
          <a:bodyPr/>
          <a:lstStyle/>
          <a:p>
            <a:r>
              <a:rPr lang="en-US" altLang="ko-KR">
                <a:solidFill>
                  <a:schemeClr val="accent2"/>
                </a:solidFill>
                <a:ea typeface="굴림" panose="020B0600000101010101" pitchFamily="50" charset="-127"/>
              </a:rPr>
              <a:t>Signal driven I/O (SIGIO)</a:t>
            </a:r>
          </a:p>
        </p:txBody>
      </p:sp>
      <p:grpSp>
        <p:nvGrpSpPr>
          <p:cNvPr id="402464" name="Group 32"/>
          <p:cNvGrpSpPr>
            <a:grpSpLocks/>
          </p:cNvGrpSpPr>
          <p:nvPr/>
        </p:nvGrpSpPr>
        <p:grpSpPr bwMode="auto">
          <a:xfrm>
            <a:off x="0" y="1066800"/>
            <a:ext cx="9156700" cy="5257800"/>
            <a:chOff x="0" y="672"/>
            <a:chExt cx="5768" cy="3312"/>
          </a:xfrm>
        </p:grpSpPr>
        <p:sp>
          <p:nvSpPr>
            <p:cNvPr id="402435" name="AutoShape 3"/>
            <p:cNvSpPr>
              <a:spLocks/>
            </p:cNvSpPr>
            <p:nvPr/>
          </p:nvSpPr>
          <p:spPr bwMode="auto">
            <a:xfrm>
              <a:off x="912" y="1008"/>
              <a:ext cx="240" cy="1296"/>
            </a:xfrm>
            <a:prstGeom prst="leftBrace">
              <a:avLst>
                <a:gd name="adj1" fmla="val 45000"/>
                <a:gd name="adj2" fmla="val 50000"/>
              </a:avLst>
            </a:prstGeom>
            <a:noFill/>
            <a:ln w="12700" cap="sq">
              <a:solidFill>
                <a:schemeClr val="bg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402436" name="Rectangle 4"/>
            <p:cNvSpPr>
              <a:spLocks noChangeArrowheads="1"/>
            </p:cNvSpPr>
            <p:nvPr/>
          </p:nvSpPr>
          <p:spPr bwMode="auto">
            <a:xfrm>
              <a:off x="1152" y="672"/>
              <a:ext cx="1008" cy="296"/>
            </a:xfrm>
            <a:prstGeom prst="rect">
              <a:avLst/>
            </a:prstGeom>
            <a:noFill/>
            <a:ln w="12700" cap="sq">
              <a:solidFill>
                <a:srgbClr val="FFFFFF"/>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latinLnBrk="1"/>
              <a:r>
                <a:rPr kumimoji="1" lang="en-US" altLang="ko-KR" b="1" i="1">
                  <a:ea typeface="굴림" panose="020B0600000101010101" pitchFamily="50" charset="-127"/>
                </a:rPr>
                <a:t>application</a:t>
              </a:r>
            </a:p>
          </p:txBody>
        </p:sp>
        <p:sp>
          <p:nvSpPr>
            <p:cNvPr id="402437" name="Rectangle 5"/>
            <p:cNvSpPr>
              <a:spLocks noChangeArrowheads="1"/>
            </p:cNvSpPr>
            <p:nvPr/>
          </p:nvSpPr>
          <p:spPr bwMode="auto">
            <a:xfrm>
              <a:off x="1152" y="1056"/>
              <a:ext cx="1176" cy="258"/>
            </a:xfrm>
            <a:prstGeom prst="rect">
              <a:avLst/>
            </a:prstGeom>
            <a:noFill/>
            <a:ln w="12700" cap="sq">
              <a:solidFill>
                <a:srgbClr val="FFFFFF"/>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latinLnBrk="1"/>
              <a:r>
                <a:rPr kumimoji="1" lang="en-US" altLang="ko-KR" sz="2000">
                  <a:ea typeface="굴림" panose="020B0600000101010101" pitchFamily="50" charset="-127"/>
                </a:rPr>
                <a:t>Establish SIGIO</a:t>
              </a:r>
            </a:p>
          </p:txBody>
        </p:sp>
        <p:sp>
          <p:nvSpPr>
            <p:cNvPr id="402438" name="Rectangle 6"/>
            <p:cNvSpPr>
              <a:spLocks noChangeArrowheads="1"/>
            </p:cNvSpPr>
            <p:nvPr/>
          </p:nvSpPr>
          <p:spPr bwMode="auto">
            <a:xfrm>
              <a:off x="1296" y="3360"/>
              <a:ext cx="837" cy="526"/>
            </a:xfrm>
            <a:prstGeom prst="rect">
              <a:avLst/>
            </a:prstGeom>
            <a:noFill/>
            <a:ln w="12700" cap="sq">
              <a:solidFill>
                <a:srgbClr val="FFFFFF"/>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latinLnBrk="1"/>
              <a:r>
                <a:rPr kumimoji="1" lang="en-US" altLang="ko-KR">
                  <a:ea typeface="굴림" panose="020B0600000101010101" pitchFamily="50" charset="-127"/>
                </a:rPr>
                <a:t>Process</a:t>
              </a:r>
            </a:p>
            <a:p>
              <a:pPr latinLnBrk="1"/>
              <a:r>
                <a:rPr kumimoji="1" lang="en-US" altLang="ko-KR">
                  <a:ea typeface="굴림" panose="020B0600000101010101" pitchFamily="50" charset="-127"/>
                </a:rPr>
                <a:t>datagram</a:t>
              </a:r>
            </a:p>
          </p:txBody>
        </p:sp>
        <p:sp>
          <p:nvSpPr>
            <p:cNvPr id="402439" name="Line 7"/>
            <p:cNvSpPr>
              <a:spLocks noChangeShapeType="1"/>
            </p:cNvSpPr>
            <p:nvPr/>
          </p:nvSpPr>
          <p:spPr bwMode="auto">
            <a:xfrm>
              <a:off x="2352" y="2832"/>
              <a:ext cx="960" cy="1"/>
            </a:xfrm>
            <a:prstGeom prst="line">
              <a:avLst/>
            </a:prstGeom>
            <a:noFill/>
            <a:ln w="28575" cap="sq">
              <a:solidFill>
                <a:schemeClr val="bg2"/>
              </a:solidFill>
              <a:round/>
              <a:headEnd type="none" w="sm" len="sm"/>
              <a:tailEnd type="arrow"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402440" name="Line 8"/>
            <p:cNvSpPr>
              <a:spLocks noChangeShapeType="1"/>
            </p:cNvSpPr>
            <p:nvPr/>
          </p:nvSpPr>
          <p:spPr bwMode="auto">
            <a:xfrm flipH="1" flipV="1">
              <a:off x="2160" y="3552"/>
              <a:ext cx="912" cy="0"/>
            </a:xfrm>
            <a:prstGeom prst="line">
              <a:avLst/>
            </a:prstGeom>
            <a:noFill/>
            <a:ln w="28575" cap="sq">
              <a:solidFill>
                <a:schemeClr val="bg2"/>
              </a:solidFill>
              <a:round/>
              <a:headEnd type="none" w="sm" len="sm"/>
              <a:tailEnd type="arrow"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402441" name="Rectangle 9"/>
            <p:cNvSpPr>
              <a:spLocks noChangeArrowheads="1"/>
            </p:cNvSpPr>
            <p:nvPr/>
          </p:nvSpPr>
          <p:spPr bwMode="auto">
            <a:xfrm>
              <a:off x="2352" y="2592"/>
              <a:ext cx="864" cy="258"/>
            </a:xfrm>
            <a:prstGeom prst="rect">
              <a:avLst/>
            </a:prstGeom>
            <a:noFill/>
            <a:ln w="12700" cap="sq">
              <a:solidFill>
                <a:srgbClr val="FFFFFF"/>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latinLnBrk="1"/>
              <a:r>
                <a:rPr kumimoji="1" lang="en-US" altLang="ko-KR" sz="2000">
                  <a:ea typeface="굴림" panose="020B0600000101010101" pitchFamily="50" charset="-127"/>
                </a:rPr>
                <a:t>System call</a:t>
              </a:r>
            </a:p>
          </p:txBody>
        </p:sp>
        <p:sp>
          <p:nvSpPr>
            <p:cNvPr id="402442" name="Rectangle 10"/>
            <p:cNvSpPr>
              <a:spLocks noChangeArrowheads="1"/>
            </p:cNvSpPr>
            <p:nvPr/>
          </p:nvSpPr>
          <p:spPr bwMode="auto">
            <a:xfrm>
              <a:off x="2112" y="3120"/>
              <a:ext cx="972" cy="296"/>
            </a:xfrm>
            <a:prstGeom prst="rect">
              <a:avLst/>
            </a:prstGeom>
            <a:noFill/>
            <a:ln w="12700" cap="sq">
              <a:solidFill>
                <a:srgbClr val="FFFFFF"/>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latinLnBrk="1"/>
              <a:r>
                <a:rPr kumimoji="1" lang="en-US" altLang="ko-KR">
                  <a:ea typeface="굴림" panose="020B0600000101010101" pitchFamily="50" charset="-127"/>
                </a:rPr>
                <a:t>Return OK</a:t>
              </a:r>
            </a:p>
          </p:txBody>
        </p:sp>
        <p:sp>
          <p:nvSpPr>
            <p:cNvPr id="402443" name="Rectangle 11"/>
            <p:cNvSpPr>
              <a:spLocks noChangeArrowheads="1"/>
            </p:cNvSpPr>
            <p:nvPr/>
          </p:nvSpPr>
          <p:spPr bwMode="auto">
            <a:xfrm>
              <a:off x="3360" y="2400"/>
              <a:ext cx="1354" cy="526"/>
            </a:xfrm>
            <a:prstGeom prst="rect">
              <a:avLst/>
            </a:prstGeom>
            <a:noFill/>
            <a:ln w="12700" cap="sq">
              <a:solidFill>
                <a:srgbClr val="FFFFFF"/>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latinLnBrk="1"/>
              <a:r>
                <a:rPr kumimoji="1" lang="en-US" altLang="ko-KR">
                  <a:ea typeface="굴림" panose="020B0600000101010101" pitchFamily="50" charset="-127"/>
                </a:rPr>
                <a:t>Datagram ready</a:t>
              </a:r>
            </a:p>
            <a:p>
              <a:pPr latinLnBrk="1"/>
              <a:r>
                <a:rPr kumimoji="1" lang="en-US" altLang="ko-KR">
                  <a:ea typeface="굴림" panose="020B0600000101010101" pitchFamily="50" charset="-127"/>
                </a:rPr>
                <a:t>copy datagram</a:t>
              </a:r>
            </a:p>
          </p:txBody>
        </p:sp>
        <p:sp>
          <p:nvSpPr>
            <p:cNvPr id="402444" name="Rectangle 12"/>
            <p:cNvSpPr>
              <a:spLocks noChangeArrowheads="1"/>
            </p:cNvSpPr>
            <p:nvPr/>
          </p:nvSpPr>
          <p:spPr bwMode="auto">
            <a:xfrm>
              <a:off x="3408" y="3360"/>
              <a:ext cx="1290" cy="296"/>
            </a:xfrm>
            <a:prstGeom prst="rect">
              <a:avLst/>
            </a:prstGeom>
            <a:noFill/>
            <a:ln w="12700" cap="sq">
              <a:solidFill>
                <a:srgbClr val="FFFFFF"/>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latinLnBrk="1"/>
              <a:r>
                <a:rPr kumimoji="1" lang="en-US" altLang="ko-KR">
                  <a:ea typeface="굴림" panose="020B0600000101010101" pitchFamily="50" charset="-127"/>
                </a:rPr>
                <a:t>Copy complete</a:t>
              </a:r>
            </a:p>
          </p:txBody>
        </p:sp>
        <p:sp>
          <p:nvSpPr>
            <p:cNvPr id="402445" name="Rectangle 13"/>
            <p:cNvSpPr>
              <a:spLocks noChangeArrowheads="1"/>
            </p:cNvSpPr>
            <p:nvPr/>
          </p:nvSpPr>
          <p:spPr bwMode="auto">
            <a:xfrm>
              <a:off x="3600" y="720"/>
              <a:ext cx="625" cy="296"/>
            </a:xfrm>
            <a:prstGeom prst="rect">
              <a:avLst/>
            </a:prstGeom>
            <a:noFill/>
            <a:ln w="12700" cap="sq">
              <a:solidFill>
                <a:srgbClr val="FFFFFF"/>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latinLnBrk="1"/>
              <a:r>
                <a:rPr kumimoji="1" lang="en-US" altLang="ko-KR" b="1" i="1">
                  <a:ea typeface="굴림" panose="020B0600000101010101" pitchFamily="50" charset="-127"/>
                </a:rPr>
                <a:t>kernel</a:t>
              </a:r>
              <a:endParaRPr kumimoji="1" lang="en-US" altLang="ko-KR">
                <a:ea typeface="굴림" panose="020B0600000101010101" pitchFamily="50" charset="-127"/>
              </a:endParaRPr>
            </a:p>
          </p:txBody>
        </p:sp>
        <p:sp>
          <p:nvSpPr>
            <p:cNvPr id="402446" name="Line 14"/>
            <p:cNvSpPr>
              <a:spLocks noChangeShapeType="1"/>
            </p:cNvSpPr>
            <p:nvPr/>
          </p:nvSpPr>
          <p:spPr bwMode="auto">
            <a:xfrm>
              <a:off x="3888" y="2928"/>
              <a:ext cx="0" cy="528"/>
            </a:xfrm>
            <a:prstGeom prst="line">
              <a:avLst/>
            </a:prstGeom>
            <a:noFill/>
            <a:ln w="28575" cap="sq">
              <a:solidFill>
                <a:schemeClr val="bg2"/>
              </a:solidFill>
              <a:round/>
              <a:headEnd type="none" w="sm" len="sm"/>
              <a:tailEnd type="arrow"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402447" name="AutoShape 15"/>
            <p:cNvSpPr>
              <a:spLocks/>
            </p:cNvSpPr>
            <p:nvPr/>
          </p:nvSpPr>
          <p:spPr bwMode="auto">
            <a:xfrm>
              <a:off x="4656" y="1200"/>
              <a:ext cx="336" cy="1056"/>
            </a:xfrm>
            <a:prstGeom prst="rightBrace">
              <a:avLst>
                <a:gd name="adj1" fmla="val 26190"/>
                <a:gd name="adj2" fmla="val 50000"/>
              </a:avLst>
            </a:prstGeom>
            <a:noFill/>
            <a:ln w="12700" cap="sq">
              <a:solidFill>
                <a:schemeClr val="bg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402448" name="AutoShape 16"/>
            <p:cNvSpPr>
              <a:spLocks/>
            </p:cNvSpPr>
            <p:nvPr/>
          </p:nvSpPr>
          <p:spPr bwMode="auto">
            <a:xfrm>
              <a:off x="4608" y="2400"/>
              <a:ext cx="384" cy="1296"/>
            </a:xfrm>
            <a:prstGeom prst="rightBrace">
              <a:avLst>
                <a:gd name="adj1" fmla="val 28125"/>
                <a:gd name="adj2" fmla="val 50000"/>
              </a:avLst>
            </a:prstGeom>
            <a:noFill/>
            <a:ln w="12700" cap="sq">
              <a:solidFill>
                <a:schemeClr val="bg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402449" name="Rectangle 17"/>
            <p:cNvSpPr>
              <a:spLocks noChangeArrowheads="1"/>
            </p:cNvSpPr>
            <p:nvPr/>
          </p:nvSpPr>
          <p:spPr bwMode="auto">
            <a:xfrm>
              <a:off x="4941" y="1615"/>
              <a:ext cx="700" cy="450"/>
            </a:xfrm>
            <a:prstGeom prst="rect">
              <a:avLst/>
            </a:prstGeom>
            <a:noFill/>
            <a:ln w="12700" cap="sq">
              <a:solidFill>
                <a:srgbClr val="FFFFFF"/>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latinLnBrk="1"/>
              <a:r>
                <a:rPr kumimoji="1" lang="en-US" altLang="ko-KR" sz="2000">
                  <a:ea typeface="굴림" panose="020B0600000101010101" pitchFamily="50" charset="-127"/>
                </a:rPr>
                <a:t>Wait for </a:t>
              </a:r>
            </a:p>
            <a:p>
              <a:pPr latinLnBrk="1"/>
              <a:r>
                <a:rPr kumimoji="1" lang="en-US" altLang="ko-KR" sz="2000">
                  <a:ea typeface="굴림" panose="020B0600000101010101" pitchFamily="50" charset="-127"/>
                </a:rPr>
                <a:t>data</a:t>
              </a:r>
              <a:endParaRPr kumimoji="1" lang="en-US" altLang="ko-KR">
                <a:ea typeface="굴림" panose="020B0600000101010101" pitchFamily="50" charset="-127"/>
              </a:endParaRPr>
            </a:p>
          </p:txBody>
        </p:sp>
        <p:sp>
          <p:nvSpPr>
            <p:cNvPr id="402450" name="AutoShape 18"/>
            <p:cNvSpPr>
              <a:spLocks/>
            </p:cNvSpPr>
            <p:nvPr/>
          </p:nvSpPr>
          <p:spPr bwMode="auto">
            <a:xfrm>
              <a:off x="912" y="2496"/>
              <a:ext cx="240" cy="1488"/>
            </a:xfrm>
            <a:prstGeom prst="leftBrace">
              <a:avLst>
                <a:gd name="adj1" fmla="val 51667"/>
                <a:gd name="adj2" fmla="val 50000"/>
              </a:avLst>
            </a:prstGeom>
            <a:noFill/>
            <a:ln w="12700" cap="sq">
              <a:solidFill>
                <a:schemeClr val="bg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402451" name="Line 19"/>
            <p:cNvSpPr>
              <a:spLocks noChangeShapeType="1"/>
            </p:cNvSpPr>
            <p:nvPr/>
          </p:nvSpPr>
          <p:spPr bwMode="auto">
            <a:xfrm flipH="1" flipV="1">
              <a:off x="2352" y="2544"/>
              <a:ext cx="912" cy="0"/>
            </a:xfrm>
            <a:prstGeom prst="line">
              <a:avLst/>
            </a:prstGeom>
            <a:noFill/>
            <a:ln w="28575" cap="sq">
              <a:solidFill>
                <a:schemeClr val="bg2"/>
              </a:solidFill>
              <a:round/>
              <a:headEnd type="none" w="sm" len="sm"/>
              <a:tailEnd type="arrow"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402452" name="Rectangle 20"/>
            <p:cNvSpPr>
              <a:spLocks noChangeArrowheads="1"/>
            </p:cNvSpPr>
            <p:nvPr/>
          </p:nvSpPr>
          <p:spPr bwMode="auto">
            <a:xfrm>
              <a:off x="2352" y="2208"/>
              <a:ext cx="1062" cy="250"/>
            </a:xfrm>
            <a:prstGeom prst="rect">
              <a:avLst/>
            </a:prstGeom>
            <a:noFill/>
            <a:ln w="0" cap="sq">
              <a:solidFill>
                <a:srgbClr val="FFFFFF"/>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latinLnBrk="1"/>
              <a:r>
                <a:rPr kumimoji="1" lang="en-US" altLang="ko-KR" sz="2000">
                  <a:solidFill>
                    <a:srgbClr val="FF3300"/>
                  </a:solidFill>
                  <a:ea typeface="굴림" panose="020B0600000101010101" pitchFamily="50" charset="-127"/>
                </a:rPr>
                <a:t>Deliver SIGIO</a:t>
              </a:r>
            </a:p>
          </p:txBody>
        </p:sp>
        <p:sp>
          <p:nvSpPr>
            <p:cNvPr id="402453" name="Rectangle 21"/>
            <p:cNvSpPr>
              <a:spLocks noChangeArrowheads="1"/>
            </p:cNvSpPr>
            <p:nvPr/>
          </p:nvSpPr>
          <p:spPr bwMode="auto">
            <a:xfrm>
              <a:off x="1296" y="2688"/>
              <a:ext cx="827" cy="296"/>
            </a:xfrm>
            <a:prstGeom prst="rect">
              <a:avLst/>
            </a:prstGeom>
            <a:noFill/>
            <a:ln w="12700" cap="sq">
              <a:solidFill>
                <a:srgbClr val="FFFFFF"/>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latinLnBrk="1"/>
              <a:r>
                <a:rPr kumimoji="1" lang="en-US" altLang="ko-KR">
                  <a:ea typeface="굴림" panose="020B0600000101010101" pitchFamily="50" charset="-127"/>
                </a:rPr>
                <a:t>recvfrom</a:t>
              </a:r>
            </a:p>
          </p:txBody>
        </p:sp>
        <p:sp>
          <p:nvSpPr>
            <p:cNvPr id="402454" name="Rectangle 22"/>
            <p:cNvSpPr>
              <a:spLocks noChangeArrowheads="1"/>
            </p:cNvSpPr>
            <p:nvPr/>
          </p:nvSpPr>
          <p:spPr bwMode="auto">
            <a:xfrm>
              <a:off x="4895" y="2784"/>
              <a:ext cx="873" cy="642"/>
            </a:xfrm>
            <a:prstGeom prst="rect">
              <a:avLst/>
            </a:prstGeom>
            <a:noFill/>
            <a:ln w="12700" cap="sq">
              <a:solidFill>
                <a:srgbClr val="FFFFFF"/>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latinLnBrk="1"/>
              <a:r>
                <a:rPr kumimoji="1" lang="en-US" altLang="ko-KR" sz="2000">
                  <a:ea typeface="굴림" panose="020B0600000101010101" pitchFamily="50" charset="-127"/>
                </a:rPr>
                <a:t>Copy data</a:t>
              </a:r>
            </a:p>
            <a:p>
              <a:pPr latinLnBrk="1"/>
              <a:r>
                <a:rPr kumimoji="1" lang="en-US" altLang="ko-KR" sz="2000">
                  <a:ea typeface="굴림" panose="020B0600000101010101" pitchFamily="50" charset="-127"/>
                </a:rPr>
                <a:t>from kernel</a:t>
              </a:r>
            </a:p>
            <a:p>
              <a:pPr latinLnBrk="1"/>
              <a:r>
                <a:rPr kumimoji="1" lang="en-US" altLang="ko-KR" sz="2000">
                  <a:ea typeface="굴림" panose="020B0600000101010101" pitchFamily="50" charset="-127"/>
                </a:rPr>
                <a:t> to user</a:t>
              </a:r>
              <a:endParaRPr kumimoji="1" lang="en-US" altLang="ko-KR">
                <a:ea typeface="굴림" panose="020B0600000101010101" pitchFamily="50" charset="-127"/>
              </a:endParaRPr>
            </a:p>
          </p:txBody>
        </p:sp>
        <p:sp>
          <p:nvSpPr>
            <p:cNvPr id="402455" name="Rectangle 23"/>
            <p:cNvSpPr>
              <a:spLocks noChangeArrowheads="1"/>
            </p:cNvSpPr>
            <p:nvPr/>
          </p:nvSpPr>
          <p:spPr bwMode="auto">
            <a:xfrm>
              <a:off x="0" y="1200"/>
              <a:ext cx="776" cy="642"/>
            </a:xfrm>
            <a:prstGeom prst="rect">
              <a:avLst/>
            </a:prstGeom>
            <a:noFill/>
            <a:ln w="12700" cap="sq">
              <a:solidFill>
                <a:srgbClr val="FFFFFF"/>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latinLnBrk="1"/>
              <a:r>
                <a:rPr kumimoji="1" lang="en-US" altLang="ko-KR" sz="2000">
                  <a:ea typeface="굴림" panose="020B0600000101010101" pitchFamily="50" charset="-127"/>
                </a:rPr>
                <a:t>Process </a:t>
              </a:r>
            </a:p>
            <a:p>
              <a:pPr latinLnBrk="1"/>
              <a:r>
                <a:rPr kumimoji="1" lang="en-US" altLang="ko-KR" sz="2000">
                  <a:ea typeface="굴림" panose="020B0600000101010101" pitchFamily="50" charset="-127"/>
                </a:rPr>
                <a:t>continues </a:t>
              </a:r>
            </a:p>
            <a:p>
              <a:pPr latinLnBrk="1"/>
              <a:r>
                <a:rPr kumimoji="1" lang="en-US" altLang="ko-KR" sz="2000">
                  <a:ea typeface="굴림" panose="020B0600000101010101" pitchFamily="50" charset="-127"/>
                </a:rPr>
                <a:t>executing</a:t>
              </a:r>
              <a:endParaRPr kumimoji="1" lang="en-US" altLang="ko-KR">
                <a:ea typeface="굴림" panose="020B0600000101010101" pitchFamily="50" charset="-127"/>
              </a:endParaRPr>
            </a:p>
          </p:txBody>
        </p:sp>
        <p:sp>
          <p:nvSpPr>
            <p:cNvPr id="402456" name="Rectangle 24"/>
            <p:cNvSpPr>
              <a:spLocks noChangeArrowheads="1"/>
            </p:cNvSpPr>
            <p:nvPr/>
          </p:nvSpPr>
          <p:spPr bwMode="auto">
            <a:xfrm>
              <a:off x="0" y="2832"/>
              <a:ext cx="1121" cy="1026"/>
            </a:xfrm>
            <a:prstGeom prst="rect">
              <a:avLst/>
            </a:prstGeom>
            <a:noFill/>
            <a:ln w="12700" cap="sq">
              <a:solidFill>
                <a:srgbClr val="FFFFFF"/>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latinLnBrk="1"/>
              <a:r>
                <a:rPr kumimoji="1" lang="en-US" altLang="ko-KR" sz="2000">
                  <a:ea typeface="굴림" panose="020B0600000101010101" pitchFamily="50" charset="-127"/>
                </a:rPr>
                <a:t>Process blocks</a:t>
              </a:r>
            </a:p>
            <a:p>
              <a:pPr latinLnBrk="1"/>
              <a:r>
                <a:rPr kumimoji="1" lang="en-US" altLang="ko-KR" sz="2000">
                  <a:ea typeface="굴림" panose="020B0600000101010101" pitchFamily="50" charset="-127"/>
                </a:rPr>
                <a:t>while data </a:t>
              </a:r>
            </a:p>
            <a:p>
              <a:pPr latinLnBrk="1"/>
              <a:r>
                <a:rPr kumimoji="1" lang="en-US" altLang="ko-KR" sz="2000">
                  <a:ea typeface="굴림" panose="020B0600000101010101" pitchFamily="50" charset="-127"/>
                </a:rPr>
                <a:t>copied</a:t>
              </a:r>
            </a:p>
            <a:p>
              <a:pPr latinLnBrk="1"/>
              <a:r>
                <a:rPr kumimoji="1" lang="en-US" altLang="ko-KR" sz="2000">
                  <a:ea typeface="굴림" panose="020B0600000101010101" pitchFamily="50" charset="-127"/>
                </a:rPr>
                <a:t>into application</a:t>
              </a:r>
            </a:p>
            <a:p>
              <a:pPr latinLnBrk="1"/>
              <a:r>
                <a:rPr kumimoji="1" lang="en-US" altLang="ko-KR" sz="2000">
                  <a:ea typeface="굴림" panose="020B0600000101010101" pitchFamily="50" charset="-127"/>
                </a:rPr>
                <a:t>buffer</a:t>
              </a:r>
              <a:endParaRPr kumimoji="1" lang="en-US" altLang="ko-KR">
                <a:ea typeface="굴림" panose="020B0600000101010101" pitchFamily="50" charset="-127"/>
              </a:endParaRPr>
            </a:p>
          </p:txBody>
        </p:sp>
        <p:sp>
          <p:nvSpPr>
            <p:cNvPr id="402457" name="Line 25"/>
            <p:cNvSpPr>
              <a:spLocks noChangeShapeType="1"/>
            </p:cNvSpPr>
            <p:nvPr/>
          </p:nvSpPr>
          <p:spPr bwMode="auto">
            <a:xfrm>
              <a:off x="2544" y="1200"/>
              <a:ext cx="960" cy="1"/>
            </a:xfrm>
            <a:prstGeom prst="line">
              <a:avLst/>
            </a:prstGeom>
            <a:noFill/>
            <a:ln w="28575" cap="sq">
              <a:solidFill>
                <a:schemeClr val="bg2"/>
              </a:solidFill>
              <a:round/>
              <a:headEnd type="none" w="sm" len="sm"/>
              <a:tailEnd type="arrow"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402458" name="Rectangle 26"/>
            <p:cNvSpPr>
              <a:spLocks noChangeArrowheads="1"/>
            </p:cNvSpPr>
            <p:nvPr/>
          </p:nvSpPr>
          <p:spPr bwMode="auto">
            <a:xfrm>
              <a:off x="2352" y="912"/>
              <a:ext cx="1480" cy="258"/>
            </a:xfrm>
            <a:prstGeom prst="rect">
              <a:avLst/>
            </a:prstGeom>
            <a:noFill/>
            <a:ln w="12700" cap="sq">
              <a:solidFill>
                <a:srgbClr val="FFFFFF"/>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latinLnBrk="1"/>
              <a:r>
                <a:rPr kumimoji="1" lang="en-US" altLang="ko-KR" sz="2000">
                  <a:ea typeface="굴림" panose="020B0600000101010101" pitchFamily="50" charset="-127"/>
                </a:rPr>
                <a:t>Sigaction system call</a:t>
              </a:r>
            </a:p>
          </p:txBody>
        </p:sp>
        <p:sp>
          <p:nvSpPr>
            <p:cNvPr id="402459" name="Line 27"/>
            <p:cNvSpPr>
              <a:spLocks noChangeShapeType="1"/>
            </p:cNvSpPr>
            <p:nvPr/>
          </p:nvSpPr>
          <p:spPr bwMode="auto">
            <a:xfrm flipH="1" flipV="1">
              <a:off x="2544" y="1488"/>
              <a:ext cx="912" cy="0"/>
            </a:xfrm>
            <a:prstGeom prst="line">
              <a:avLst/>
            </a:prstGeom>
            <a:noFill/>
            <a:ln w="28575" cap="sq">
              <a:solidFill>
                <a:schemeClr val="bg2"/>
              </a:solidFill>
              <a:round/>
              <a:headEnd type="none" w="sm" len="sm"/>
              <a:tailEnd type="arrow"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402460" name="Rectangle 28"/>
            <p:cNvSpPr>
              <a:spLocks noChangeArrowheads="1"/>
            </p:cNvSpPr>
            <p:nvPr/>
          </p:nvSpPr>
          <p:spPr bwMode="auto">
            <a:xfrm>
              <a:off x="2688" y="1536"/>
              <a:ext cx="599" cy="258"/>
            </a:xfrm>
            <a:prstGeom prst="rect">
              <a:avLst/>
            </a:prstGeom>
            <a:noFill/>
            <a:ln w="12700" cap="sq">
              <a:solidFill>
                <a:srgbClr val="FFFFFF"/>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latinLnBrk="1"/>
              <a:r>
                <a:rPr kumimoji="1" lang="en-US" altLang="ko-KR" sz="2000">
                  <a:ea typeface="굴림" panose="020B0600000101010101" pitchFamily="50" charset="-127"/>
                </a:rPr>
                <a:t>Return </a:t>
              </a:r>
            </a:p>
          </p:txBody>
        </p:sp>
        <p:sp>
          <p:nvSpPr>
            <p:cNvPr id="402461" name="Rectangle 29"/>
            <p:cNvSpPr>
              <a:spLocks noChangeArrowheads="1"/>
            </p:cNvSpPr>
            <p:nvPr/>
          </p:nvSpPr>
          <p:spPr bwMode="auto">
            <a:xfrm>
              <a:off x="1248" y="1344"/>
              <a:ext cx="1051" cy="258"/>
            </a:xfrm>
            <a:prstGeom prst="rect">
              <a:avLst/>
            </a:prstGeom>
            <a:noFill/>
            <a:ln w="12700" cap="sq">
              <a:solidFill>
                <a:srgbClr val="FFFFFF"/>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latinLnBrk="1"/>
              <a:r>
                <a:rPr kumimoji="1" lang="en-US" altLang="ko-KR" sz="2000">
                  <a:ea typeface="굴림" panose="020B0600000101010101" pitchFamily="50" charset="-127"/>
                </a:rPr>
                <a:t>Signal handler</a:t>
              </a:r>
            </a:p>
          </p:txBody>
        </p:sp>
        <p:sp>
          <p:nvSpPr>
            <p:cNvPr id="402462" name="Rectangle 30"/>
            <p:cNvSpPr>
              <a:spLocks noChangeArrowheads="1"/>
            </p:cNvSpPr>
            <p:nvPr/>
          </p:nvSpPr>
          <p:spPr bwMode="auto">
            <a:xfrm>
              <a:off x="1200" y="2383"/>
              <a:ext cx="1051" cy="258"/>
            </a:xfrm>
            <a:prstGeom prst="rect">
              <a:avLst/>
            </a:prstGeom>
            <a:noFill/>
            <a:ln w="12700" cap="sq">
              <a:solidFill>
                <a:srgbClr val="FFFFFF"/>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latinLnBrk="1"/>
              <a:r>
                <a:rPr kumimoji="1" lang="en-US" altLang="ko-KR" sz="2000">
                  <a:ea typeface="굴림" panose="020B0600000101010101" pitchFamily="50" charset="-127"/>
                </a:rPr>
                <a:t>Signal handler</a:t>
              </a:r>
              <a:endParaRPr kumimoji="1" lang="en-US" altLang="ko-KR">
                <a:ea typeface="굴림" panose="020B0600000101010101" pitchFamily="50" charset="-127"/>
              </a:endParaRPr>
            </a:p>
          </p:txBody>
        </p:sp>
      </p:grpSp>
    </p:spTree>
    <p:extLst>
      <p:ext uri="{BB962C8B-B14F-4D97-AF65-F5344CB8AC3E}">
        <p14:creationId xmlns:p14="http://schemas.microsoft.com/office/powerpoint/2010/main" val="318458850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3458" name="Rectangle 2"/>
          <p:cNvSpPr>
            <a:spLocks noGrp="1" noChangeArrowheads="1"/>
          </p:cNvSpPr>
          <p:nvPr>
            <p:ph type="title"/>
          </p:nvPr>
        </p:nvSpPr>
        <p:spPr>
          <a:xfrm>
            <a:off x="685800" y="304800"/>
            <a:ext cx="7772400" cy="609600"/>
          </a:xfrm>
        </p:spPr>
        <p:txBody>
          <a:bodyPr/>
          <a:lstStyle/>
          <a:p>
            <a:r>
              <a:rPr lang="en-US" altLang="ko-KR" sz="4000">
                <a:solidFill>
                  <a:schemeClr val="accent2"/>
                </a:solidFill>
                <a:ea typeface="굴림" panose="020B0600000101010101" pitchFamily="50" charset="-127"/>
              </a:rPr>
              <a:t>Asynchronous I/O</a:t>
            </a:r>
          </a:p>
        </p:txBody>
      </p:sp>
      <p:grpSp>
        <p:nvGrpSpPr>
          <p:cNvPr id="403482" name="Group 26"/>
          <p:cNvGrpSpPr>
            <a:grpSpLocks/>
          </p:cNvGrpSpPr>
          <p:nvPr/>
        </p:nvGrpSpPr>
        <p:grpSpPr bwMode="auto">
          <a:xfrm>
            <a:off x="0" y="1066800"/>
            <a:ext cx="9145588" cy="5121275"/>
            <a:chOff x="0" y="816"/>
            <a:chExt cx="5761" cy="3226"/>
          </a:xfrm>
        </p:grpSpPr>
        <p:sp>
          <p:nvSpPr>
            <p:cNvPr id="403459" name="AutoShape 3"/>
            <p:cNvSpPr>
              <a:spLocks/>
            </p:cNvSpPr>
            <p:nvPr/>
          </p:nvSpPr>
          <p:spPr bwMode="auto">
            <a:xfrm>
              <a:off x="912" y="1056"/>
              <a:ext cx="240" cy="2592"/>
            </a:xfrm>
            <a:prstGeom prst="leftBrace">
              <a:avLst>
                <a:gd name="adj1" fmla="val 90000"/>
                <a:gd name="adj2" fmla="val 50000"/>
              </a:avLst>
            </a:prstGeom>
            <a:noFill/>
            <a:ln w="12700" cap="sq">
              <a:solidFill>
                <a:schemeClr val="bg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403460" name="Rectangle 4"/>
            <p:cNvSpPr>
              <a:spLocks noChangeArrowheads="1"/>
            </p:cNvSpPr>
            <p:nvPr/>
          </p:nvSpPr>
          <p:spPr bwMode="auto">
            <a:xfrm>
              <a:off x="1056" y="816"/>
              <a:ext cx="100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latinLnBrk="1"/>
              <a:r>
                <a:rPr kumimoji="1" lang="en-US" altLang="ko-KR" b="1" i="1">
                  <a:ea typeface="굴림" panose="020B0600000101010101" pitchFamily="50" charset="-127"/>
                </a:rPr>
                <a:t>application</a:t>
              </a:r>
            </a:p>
          </p:txBody>
        </p:sp>
        <p:sp>
          <p:nvSpPr>
            <p:cNvPr id="403461" name="Rectangle 5"/>
            <p:cNvSpPr>
              <a:spLocks noChangeArrowheads="1"/>
            </p:cNvSpPr>
            <p:nvPr/>
          </p:nvSpPr>
          <p:spPr bwMode="auto">
            <a:xfrm>
              <a:off x="1248" y="1200"/>
              <a:ext cx="76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latinLnBrk="1"/>
              <a:r>
                <a:rPr kumimoji="1" lang="en-US" altLang="ko-KR" b="1">
                  <a:latin typeface="Arial Narrow" panose="020B0606020202030204" pitchFamily="34" charset="0"/>
                  <a:ea typeface="굴림" panose="020B0600000101010101" pitchFamily="50" charset="-127"/>
                </a:rPr>
                <a:t>aio_read</a:t>
              </a:r>
            </a:p>
          </p:txBody>
        </p:sp>
        <p:sp>
          <p:nvSpPr>
            <p:cNvPr id="403462" name="Rectangle 6"/>
            <p:cNvSpPr>
              <a:spLocks noChangeArrowheads="1"/>
            </p:cNvSpPr>
            <p:nvPr/>
          </p:nvSpPr>
          <p:spPr bwMode="auto">
            <a:xfrm>
              <a:off x="1344" y="3216"/>
              <a:ext cx="710" cy="8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latinLnBrk="1"/>
              <a:r>
                <a:rPr kumimoji="1" lang="en-US" altLang="ko-KR" sz="2000">
                  <a:ea typeface="굴림" panose="020B0600000101010101" pitchFamily="50" charset="-127"/>
                </a:rPr>
                <a:t>Signal</a:t>
              </a:r>
            </a:p>
            <a:p>
              <a:pPr latinLnBrk="1"/>
              <a:r>
                <a:rPr kumimoji="1" lang="en-US" altLang="ko-KR" sz="2000">
                  <a:ea typeface="굴림" panose="020B0600000101010101" pitchFamily="50" charset="-127"/>
                </a:rPr>
                <a:t> handler</a:t>
              </a:r>
            </a:p>
            <a:p>
              <a:pPr latinLnBrk="1"/>
              <a:r>
                <a:rPr kumimoji="1" lang="en-US" altLang="ko-KR" sz="2000">
                  <a:ea typeface="굴림" panose="020B0600000101010101" pitchFamily="50" charset="-127"/>
                </a:rPr>
                <a:t>Process</a:t>
              </a:r>
            </a:p>
            <a:p>
              <a:pPr latinLnBrk="1"/>
              <a:r>
                <a:rPr kumimoji="1" lang="en-US" altLang="ko-KR" sz="2000">
                  <a:ea typeface="굴림" panose="020B0600000101010101" pitchFamily="50" charset="-127"/>
                </a:rPr>
                <a:t>datagram</a:t>
              </a:r>
              <a:endParaRPr kumimoji="1" lang="en-US" altLang="ko-KR">
                <a:ea typeface="굴림" panose="020B0600000101010101" pitchFamily="50" charset="-127"/>
              </a:endParaRPr>
            </a:p>
          </p:txBody>
        </p:sp>
        <p:sp>
          <p:nvSpPr>
            <p:cNvPr id="403463" name="Line 7"/>
            <p:cNvSpPr>
              <a:spLocks noChangeShapeType="1"/>
            </p:cNvSpPr>
            <p:nvPr/>
          </p:nvSpPr>
          <p:spPr bwMode="auto">
            <a:xfrm>
              <a:off x="2112" y="1392"/>
              <a:ext cx="960" cy="0"/>
            </a:xfrm>
            <a:prstGeom prst="line">
              <a:avLst/>
            </a:prstGeom>
            <a:noFill/>
            <a:ln w="28575" cap="sq">
              <a:solidFill>
                <a:schemeClr val="bg2"/>
              </a:solidFill>
              <a:round/>
              <a:headEnd type="none" w="sm" len="sm"/>
              <a:tailEnd type="arrow"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403464" name="Line 8"/>
            <p:cNvSpPr>
              <a:spLocks noChangeShapeType="1"/>
            </p:cNvSpPr>
            <p:nvPr/>
          </p:nvSpPr>
          <p:spPr bwMode="auto">
            <a:xfrm flipH="1" flipV="1">
              <a:off x="2160" y="3600"/>
              <a:ext cx="1296" cy="0"/>
            </a:xfrm>
            <a:prstGeom prst="line">
              <a:avLst/>
            </a:prstGeom>
            <a:noFill/>
            <a:ln w="28575" cap="sq">
              <a:solidFill>
                <a:schemeClr val="bg2"/>
              </a:solidFill>
              <a:round/>
              <a:headEnd type="none" w="sm" len="sm"/>
              <a:tailEnd type="arrow"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403465" name="Rectangle 9"/>
            <p:cNvSpPr>
              <a:spLocks noChangeArrowheads="1"/>
            </p:cNvSpPr>
            <p:nvPr/>
          </p:nvSpPr>
          <p:spPr bwMode="auto">
            <a:xfrm>
              <a:off x="2064" y="1008"/>
              <a:ext cx="100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latinLnBrk="1"/>
              <a:r>
                <a:rPr kumimoji="1" lang="en-US" altLang="ko-KR">
                  <a:ea typeface="굴림" panose="020B0600000101010101" pitchFamily="50" charset="-127"/>
                </a:rPr>
                <a:t>System call</a:t>
              </a:r>
            </a:p>
          </p:txBody>
        </p:sp>
        <p:sp>
          <p:nvSpPr>
            <p:cNvPr id="403466" name="Rectangle 10"/>
            <p:cNvSpPr>
              <a:spLocks noChangeArrowheads="1"/>
            </p:cNvSpPr>
            <p:nvPr/>
          </p:nvSpPr>
          <p:spPr bwMode="auto">
            <a:xfrm>
              <a:off x="2112" y="3199"/>
              <a:ext cx="101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latinLnBrk="1"/>
              <a:r>
                <a:rPr kumimoji="1" lang="en-US" altLang="ko-KR" sz="2000">
                  <a:ea typeface="굴림" panose="020B0600000101010101" pitchFamily="50" charset="-127"/>
                </a:rPr>
                <a:t>Deliver signal</a:t>
              </a:r>
              <a:endParaRPr kumimoji="1" lang="en-US" altLang="ko-KR">
                <a:ea typeface="굴림" panose="020B0600000101010101" pitchFamily="50" charset="-127"/>
              </a:endParaRPr>
            </a:p>
          </p:txBody>
        </p:sp>
        <p:sp>
          <p:nvSpPr>
            <p:cNvPr id="403467" name="Rectangle 11"/>
            <p:cNvSpPr>
              <a:spLocks noChangeArrowheads="1"/>
            </p:cNvSpPr>
            <p:nvPr/>
          </p:nvSpPr>
          <p:spPr bwMode="auto">
            <a:xfrm>
              <a:off x="3120" y="1248"/>
              <a:ext cx="158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latinLnBrk="1"/>
              <a:r>
                <a:rPr kumimoji="1" lang="en-US" altLang="ko-KR">
                  <a:ea typeface="굴림" panose="020B0600000101010101" pitchFamily="50" charset="-127"/>
                </a:rPr>
                <a:t>No datagram ready</a:t>
              </a:r>
            </a:p>
          </p:txBody>
        </p:sp>
        <p:sp>
          <p:nvSpPr>
            <p:cNvPr id="403468" name="Rectangle 12"/>
            <p:cNvSpPr>
              <a:spLocks noChangeArrowheads="1"/>
            </p:cNvSpPr>
            <p:nvPr/>
          </p:nvSpPr>
          <p:spPr bwMode="auto">
            <a:xfrm>
              <a:off x="3360" y="2208"/>
              <a:ext cx="1346"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latinLnBrk="1"/>
              <a:r>
                <a:rPr kumimoji="1" lang="en-US" altLang="ko-KR">
                  <a:ea typeface="굴림" panose="020B0600000101010101" pitchFamily="50" charset="-127"/>
                </a:rPr>
                <a:t>Datagram ready</a:t>
              </a:r>
            </a:p>
            <a:p>
              <a:pPr latinLnBrk="1"/>
              <a:r>
                <a:rPr kumimoji="1" lang="en-US" altLang="ko-KR">
                  <a:ea typeface="굴림" panose="020B0600000101010101" pitchFamily="50" charset="-127"/>
                </a:rPr>
                <a:t>copy datagram</a:t>
              </a:r>
            </a:p>
          </p:txBody>
        </p:sp>
        <p:sp>
          <p:nvSpPr>
            <p:cNvPr id="403469" name="Rectangle 13"/>
            <p:cNvSpPr>
              <a:spLocks noChangeArrowheads="1"/>
            </p:cNvSpPr>
            <p:nvPr/>
          </p:nvSpPr>
          <p:spPr bwMode="auto">
            <a:xfrm>
              <a:off x="3408" y="3408"/>
              <a:ext cx="128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latinLnBrk="1"/>
              <a:r>
                <a:rPr kumimoji="1" lang="en-US" altLang="ko-KR">
                  <a:ea typeface="굴림" panose="020B0600000101010101" pitchFamily="50" charset="-127"/>
                </a:rPr>
                <a:t>Copy complete</a:t>
              </a:r>
            </a:p>
          </p:txBody>
        </p:sp>
        <p:sp>
          <p:nvSpPr>
            <p:cNvPr id="403470" name="Rectangle 14"/>
            <p:cNvSpPr>
              <a:spLocks noChangeArrowheads="1"/>
            </p:cNvSpPr>
            <p:nvPr/>
          </p:nvSpPr>
          <p:spPr bwMode="auto">
            <a:xfrm>
              <a:off x="3360" y="816"/>
              <a:ext cx="61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latinLnBrk="1"/>
              <a:r>
                <a:rPr kumimoji="1" lang="en-US" altLang="ko-KR" b="1" i="1">
                  <a:ea typeface="굴림" panose="020B0600000101010101" pitchFamily="50" charset="-127"/>
                </a:rPr>
                <a:t>kernel</a:t>
              </a:r>
              <a:endParaRPr kumimoji="1" lang="en-US" altLang="ko-KR">
                <a:ea typeface="굴림" panose="020B0600000101010101" pitchFamily="50" charset="-127"/>
              </a:endParaRPr>
            </a:p>
          </p:txBody>
        </p:sp>
        <p:sp>
          <p:nvSpPr>
            <p:cNvPr id="403471" name="Line 15"/>
            <p:cNvSpPr>
              <a:spLocks noChangeShapeType="1"/>
            </p:cNvSpPr>
            <p:nvPr/>
          </p:nvSpPr>
          <p:spPr bwMode="auto">
            <a:xfrm>
              <a:off x="3840" y="1584"/>
              <a:ext cx="0" cy="480"/>
            </a:xfrm>
            <a:prstGeom prst="line">
              <a:avLst/>
            </a:prstGeom>
            <a:noFill/>
            <a:ln w="28575" cap="sq">
              <a:solidFill>
                <a:schemeClr val="bg2"/>
              </a:solidFill>
              <a:round/>
              <a:headEnd type="none" w="sm" len="sm"/>
              <a:tailEnd type="arrow"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403472" name="Line 16"/>
            <p:cNvSpPr>
              <a:spLocks noChangeShapeType="1"/>
            </p:cNvSpPr>
            <p:nvPr/>
          </p:nvSpPr>
          <p:spPr bwMode="auto">
            <a:xfrm>
              <a:off x="3888" y="2784"/>
              <a:ext cx="0" cy="528"/>
            </a:xfrm>
            <a:prstGeom prst="line">
              <a:avLst/>
            </a:prstGeom>
            <a:noFill/>
            <a:ln w="28575" cap="sq">
              <a:solidFill>
                <a:schemeClr val="bg2"/>
              </a:solidFill>
              <a:round/>
              <a:headEnd type="none" w="sm" len="sm"/>
              <a:tailEnd type="arrow"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403473" name="AutoShape 17"/>
            <p:cNvSpPr>
              <a:spLocks/>
            </p:cNvSpPr>
            <p:nvPr/>
          </p:nvSpPr>
          <p:spPr bwMode="auto">
            <a:xfrm>
              <a:off x="4656" y="1248"/>
              <a:ext cx="336" cy="1200"/>
            </a:xfrm>
            <a:prstGeom prst="rightBrace">
              <a:avLst>
                <a:gd name="adj1" fmla="val 29762"/>
                <a:gd name="adj2" fmla="val 50000"/>
              </a:avLst>
            </a:prstGeom>
            <a:noFill/>
            <a:ln w="12700" cap="sq">
              <a:solidFill>
                <a:schemeClr val="bg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403474" name="AutoShape 18"/>
            <p:cNvSpPr>
              <a:spLocks/>
            </p:cNvSpPr>
            <p:nvPr/>
          </p:nvSpPr>
          <p:spPr bwMode="auto">
            <a:xfrm>
              <a:off x="4608" y="2448"/>
              <a:ext cx="384" cy="1296"/>
            </a:xfrm>
            <a:prstGeom prst="rightBrace">
              <a:avLst>
                <a:gd name="adj1" fmla="val 28125"/>
                <a:gd name="adj2" fmla="val 50000"/>
              </a:avLst>
            </a:prstGeom>
            <a:noFill/>
            <a:ln w="12700" cap="sq">
              <a:solidFill>
                <a:schemeClr val="bg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403475" name="Rectangle 19"/>
            <p:cNvSpPr>
              <a:spLocks noChangeArrowheads="1"/>
            </p:cNvSpPr>
            <p:nvPr/>
          </p:nvSpPr>
          <p:spPr bwMode="auto">
            <a:xfrm>
              <a:off x="0" y="1999"/>
              <a:ext cx="861" cy="6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latinLnBrk="1"/>
              <a:r>
                <a:rPr kumimoji="1" lang="en-US" altLang="ko-KR" sz="2000">
                  <a:ea typeface="굴림" panose="020B0600000101010101" pitchFamily="50" charset="-127"/>
                </a:rPr>
                <a:t>Process </a:t>
              </a:r>
            </a:p>
            <a:p>
              <a:pPr latinLnBrk="1"/>
              <a:r>
                <a:rPr kumimoji="1" lang="en-US" altLang="ko-KR" sz="2000">
                  <a:ea typeface="굴림" panose="020B0600000101010101" pitchFamily="50" charset="-127"/>
                </a:rPr>
                <a:t>continues</a:t>
              </a:r>
            </a:p>
            <a:p>
              <a:pPr latinLnBrk="1"/>
              <a:r>
                <a:rPr kumimoji="1" lang="en-US" altLang="ko-KR">
                  <a:ea typeface="굴림" panose="020B0600000101010101" pitchFamily="50" charset="-127"/>
                </a:rPr>
                <a:t>executing</a:t>
              </a:r>
            </a:p>
          </p:txBody>
        </p:sp>
        <p:sp>
          <p:nvSpPr>
            <p:cNvPr id="403476" name="Rectangle 20"/>
            <p:cNvSpPr>
              <a:spLocks noChangeArrowheads="1"/>
            </p:cNvSpPr>
            <p:nvPr/>
          </p:nvSpPr>
          <p:spPr bwMode="auto">
            <a:xfrm>
              <a:off x="4941" y="1663"/>
              <a:ext cx="692"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latinLnBrk="1"/>
              <a:r>
                <a:rPr kumimoji="1" lang="en-US" altLang="ko-KR" sz="2000">
                  <a:ea typeface="굴림" panose="020B0600000101010101" pitchFamily="50" charset="-127"/>
                </a:rPr>
                <a:t>Wait for </a:t>
              </a:r>
            </a:p>
            <a:p>
              <a:pPr latinLnBrk="1"/>
              <a:r>
                <a:rPr kumimoji="1" lang="en-US" altLang="ko-KR" sz="2000">
                  <a:ea typeface="굴림" panose="020B0600000101010101" pitchFamily="50" charset="-127"/>
                </a:rPr>
                <a:t>data</a:t>
              </a:r>
              <a:endParaRPr kumimoji="1" lang="en-US" altLang="ko-KR">
                <a:ea typeface="굴림" panose="020B0600000101010101" pitchFamily="50" charset="-127"/>
              </a:endParaRPr>
            </a:p>
          </p:txBody>
        </p:sp>
        <p:sp>
          <p:nvSpPr>
            <p:cNvPr id="403477" name="Rectangle 21"/>
            <p:cNvSpPr>
              <a:spLocks noChangeArrowheads="1"/>
            </p:cNvSpPr>
            <p:nvPr/>
          </p:nvSpPr>
          <p:spPr bwMode="auto">
            <a:xfrm>
              <a:off x="4896" y="2431"/>
              <a:ext cx="865" cy="6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latinLnBrk="1"/>
              <a:r>
                <a:rPr kumimoji="1" lang="en-US" altLang="ko-KR" sz="2000">
                  <a:ea typeface="굴림" panose="020B0600000101010101" pitchFamily="50" charset="-127"/>
                </a:rPr>
                <a:t>Copy data</a:t>
              </a:r>
            </a:p>
            <a:p>
              <a:pPr latinLnBrk="1"/>
              <a:r>
                <a:rPr kumimoji="1" lang="en-US" altLang="ko-KR" sz="2000">
                  <a:ea typeface="굴림" panose="020B0600000101010101" pitchFamily="50" charset="-127"/>
                </a:rPr>
                <a:t>from kernel</a:t>
              </a:r>
            </a:p>
            <a:p>
              <a:pPr latinLnBrk="1"/>
              <a:r>
                <a:rPr kumimoji="1" lang="en-US" altLang="ko-KR" sz="2000">
                  <a:ea typeface="굴림" panose="020B0600000101010101" pitchFamily="50" charset="-127"/>
                </a:rPr>
                <a:t> to user</a:t>
              </a:r>
              <a:endParaRPr kumimoji="1" lang="en-US" altLang="ko-KR">
                <a:ea typeface="굴림" panose="020B0600000101010101" pitchFamily="50" charset="-127"/>
              </a:endParaRPr>
            </a:p>
          </p:txBody>
        </p:sp>
        <p:sp>
          <p:nvSpPr>
            <p:cNvPr id="403478" name="Line 22"/>
            <p:cNvSpPr>
              <a:spLocks noChangeShapeType="1"/>
            </p:cNvSpPr>
            <p:nvPr/>
          </p:nvSpPr>
          <p:spPr bwMode="auto">
            <a:xfrm flipH="1" flipV="1">
              <a:off x="2112" y="1584"/>
              <a:ext cx="912" cy="0"/>
            </a:xfrm>
            <a:prstGeom prst="line">
              <a:avLst/>
            </a:prstGeom>
            <a:noFill/>
            <a:ln w="28575" cap="sq">
              <a:solidFill>
                <a:schemeClr val="bg2"/>
              </a:solidFill>
              <a:round/>
              <a:headEnd type="none" w="sm" len="sm"/>
              <a:tailEnd type="arrow"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403479" name="Rectangle 23"/>
            <p:cNvSpPr>
              <a:spLocks noChangeArrowheads="1"/>
            </p:cNvSpPr>
            <p:nvPr/>
          </p:nvSpPr>
          <p:spPr bwMode="auto">
            <a:xfrm>
              <a:off x="2112" y="1632"/>
              <a:ext cx="63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latinLnBrk="1"/>
              <a:r>
                <a:rPr kumimoji="1" lang="en-US" altLang="ko-KR">
                  <a:ea typeface="굴림" panose="020B0600000101010101" pitchFamily="50" charset="-127"/>
                </a:rPr>
                <a:t>Return</a:t>
              </a:r>
            </a:p>
          </p:txBody>
        </p:sp>
        <p:sp>
          <p:nvSpPr>
            <p:cNvPr id="403480" name="Rectangle 24"/>
            <p:cNvSpPr>
              <a:spLocks noChangeArrowheads="1"/>
            </p:cNvSpPr>
            <p:nvPr/>
          </p:nvSpPr>
          <p:spPr bwMode="auto">
            <a:xfrm>
              <a:off x="2208" y="3679"/>
              <a:ext cx="147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latinLnBrk="1"/>
              <a:r>
                <a:rPr kumimoji="1" lang="en-US" altLang="ko-KR" sz="2000">
                  <a:ea typeface="굴림" panose="020B0600000101010101" pitchFamily="50" charset="-127"/>
                </a:rPr>
                <a:t>Specified in aio_read</a:t>
              </a:r>
              <a:endParaRPr kumimoji="1" lang="en-US" altLang="ko-KR">
                <a:ea typeface="굴림" panose="020B0600000101010101" pitchFamily="50" charset="-127"/>
              </a:endParaRPr>
            </a:p>
          </p:txBody>
        </p:sp>
      </p:grpSp>
    </p:spTree>
    <p:extLst>
      <p:ext uri="{BB962C8B-B14F-4D97-AF65-F5344CB8AC3E}">
        <p14:creationId xmlns:p14="http://schemas.microsoft.com/office/powerpoint/2010/main" val="259184749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4"/>
          <p:cNvSpPr>
            <a:spLocks noChangeArrowheads="1"/>
          </p:cNvSpPr>
          <p:nvPr/>
        </p:nvSpPr>
        <p:spPr bwMode="auto">
          <a:xfrm>
            <a:off x="323850" y="549275"/>
            <a:ext cx="8496300" cy="666750"/>
          </a:xfrm>
          <a:prstGeom prst="rect">
            <a:avLst/>
          </a:prstGeom>
          <a:solidFill>
            <a:schemeClr val="folHlink"/>
          </a:solidFill>
          <a:ln w="9525">
            <a:noFill/>
            <a:miter lim="800000"/>
            <a:headEnd/>
            <a:tailEnd/>
          </a:ln>
        </p:spPr>
        <p:txBody>
          <a:bodyPr anchor="ctr"/>
          <a:lstStyle/>
          <a:p>
            <a:pPr>
              <a:lnSpc>
                <a:spcPct val="100000"/>
              </a:lnSpc>
              <a:spcBef>
                <a:spcPct val="0"/>
              </a:spcBef>
              <a:buClrTx/>
              <a:buSzTx/>
              <a:buFontTx/>
              <a:buNone/>
            </a:pPr>
            <a:endParaRPr lang="ko-KR" altLang="en-US" sz="3000">
              <a:solidFill>
                <a:srgbClr val="0066FF"/>
              </a:solidFill>
            </a:endParaRPr>
          </a:p>
        </p:txBody>
      </p:sp>
      <p:sp>
        <p:nvSpPr>
          <p:cNvPr id="5124" name="Rectangle 2"/>
          <p:cNvSpPr>
            <a:spLocks noGrp="1" noChangeArrowheads="1"/>
          </p:cNvSpPr>
          <p:nvPr>
            <p:ph type="title"/>
          </p:nvPr>
        </p:nvSpPr>
        <p:spPr/>
        <p:txBody>
          <a:bodyPr/>
          <a:lstStyle/>
          <a:p>
            <a:pPr eaLnBrk="1" hangingPunct="1"/>
            <a:r>
              <a:rPr lang="en-US" altLang="ko-KR" smtClean="0"/>
              <a:t>TCP </a:t>
            </a:r>
            <a:r>
              <a:rPr lang="ko-KR" altLang="en-US" smtClean="0"/>
              <a:t>클라이언트 프로그램 구현</a:t>
            </a:r>
          </a:p>
        </p:txBody>
      </p:sp>
      <p:sp>
        <p:nvSpPr>
          <p:cNvPr id="5125" name="Rectangle 3"/>
          <p:cNvSpPr>
            <a:spLocks noGrp="1" noChangeArrowheads="1"/>
          </p:cNvSpPr>
          <p:nvPr>
            <p:ph type="body" idx="1"/>
          </p:nvPr>
        </p:nvSpPr>
        <p:spPr>
          <a:xfrm>
            <a:off x="323850" y="1341438"/>
            <a:ext cx="4176713" cy="5113337"/>
          </a:xfrm>
        </p:spPr>
        <p:txBody>
          <a:bodyPr/>
          <a:lstStyle/>
          <a:p>
            <a:pPr eaLnBrk="1" hangingPunct="1">
              <a:lnSpc>
                <a:spcPct val="80000"/>
              </a:lnSpc>
              <a:buFont typeface="Wingdings" pitchFamily="2" charset="2"/>
              <a:buAutoNum type="arabicPeriod"/>
            </a:pPr>
            <a:r>
              <a:rPr lang="en-US" altLang="ko-KR" sz="1200" dirty="0" smtClean="0"/>
              <a:t>#include &lt;</a:t>
            </a:r>
            <a:r>
              <a:rPr lang="en-US" altLang="ko-KR" sz="1200" dirty="0" err="1" smtClean="0"/>
              <a:t>stdio.h</a:t>
            </a:r>
            <a:r>
              <a:rPr lang="en-US" altLang="ko-KR" sz="1200" dirty="0" smtClean="0"/>
              <a:t>&gt;</a:t>
            </a:r>
          </a:p>
          <a:p>
            <a:pPr eaLnBrk="1" hangingPunct="1">
              <a:lnSpc>
                <a:spcPct val="80000"/>
              </a:lnSpc>
              <a:buFont typeface="Wingdings" pitchFamily="2" charset="2"/>
              <a:buAutoNum type="arabicPeriod"/>
            </a:pPr>
            <a:r>
              <a:rPr lang="en-US" altLang="ko-KR" sz="1200" dirty="0" smtClean="0"/>
              <a:t>#include &lt;</a:t>
            </a:r>
            <a:r>
              <a:rPr lang="en-US" altLang="ko-KR" sz="1200" dirty="0" err="1" smtClean="0"/>
              <a:t>unistd.h</a:t>
            </a:r>
            <a:r>
              <a:rPr lang="en-US" altLang="ko-KR" sz="1200" dirty="0" smtClean="0"/>
              <a:t>&gt;</a:t>
            </a:r>
          </a:p>
          <a:p>
            <a:pPr eaLnBrk="1" hangingPunct="1">
              <a:lnSpc>
                <a:spcPct val="80000"/>
              </a:lnSpc>
              <a:buFont typeface="Wingdings" pitchFamily="2" charset="2"/>
              <a:buAutoNum type="arabicPeriod"/>
            </a:pPr>
            <a:r>
              <a:rPr lang="en-US" altLang="ko-KR" sz="1200" dirty="0" smtClean="0"/>
              <a:t>#include &lt;</a:t>
            </a:r>
            <a:r>
              <a:rPr lang="en-US" altLang="ko-KR" sz="1200" dirty="0" err="1" smtClean="0"/>
              <a:t>stdlib.h</a:t>
            </a:r>
            <a:r>
              <a:rPr lang="en-US" altLang="ko-KR" sz="1200" dirty="0" smtClean="0"/>
              <a:t>&gt;</a:t>
            </a:r>
          </a:p>
          <a:p>
            <a:pPr eaLnBrk="1" hangingPunct="1">
              <a:lnSpc>
                <a:spcPct val="80000"/>
              </a:lnSpc>
              <a:buFont typeface="Wingdings" pitchFamily="2" charset="2"/>
              <a:buAutoNum type="arabicPeriod"/>
            </a:pPr>
            <a:r>
              <a:rPr lang="en-US" altLang="ko-KR" sz="1200" dirty="0" smtClean="0"/>
              <a:t>#include &lt;</a:t>
            </a:r>
            <a:r>
              <a:rPr lang="en-US" altLang="ko-KR" sz="1200" dirty="0" err="1" smtClean="0"/>
              <a:t>string.h</a:t>
            </a:r>
            <a:r>
              <a:rPr lang="en-US" altLang="ko-KR" sz="1200" dirty="0" smtClean="0"/>
              <a:t>&gt;</a:t>
            </a:r>
          </a:p>
          <a:p>
            <a:pPr eaLnBrk="1" hangingPunct="1">
              <a:lnSpc>
                <a:spcPct val="80000"/>
              </a:lnSpc>
              <a:buFont typeface="Wingdings" pitchFamily="2" charset="2"/>
              <a:buAutoNum type="arabicPeriod"/>
            </a:pPr>
            <a:r>
              <a:rPr lang="en-US" altLang="ko-KR" sz="1200" dirty="0" smtClean="0"/>
              <a:t>#include &lt;sys/</a:t>
            </a:r>
            <a:r>
              <a:rPr lang="en-US" altLang="ko-KR" sz="1200" dirty="0" err="1" smtClean="0"/>
              <a:t>socket.h</a:t>
            </a:r>
            <a:r>
              <a:rPr lang="en-US" altLang="ko-KR" sz="1200" dirty="0" smtClean="0"/>
              <a:t>&gt;</a:t>
            </a:r>
          </a:p>
          <a:p>
            <a:pPr eaLnBrk="1" hangingPunct="1">
              <a:lnSpc>
                <a:spcPct val="80000"/>
              </a:lnSpc>
              <a:buFont typeface="Wingdings" pitchFamily="2" charset="2"/>
              <a:buAutoNum type="arabicPeriod"/>
            </a:pPr>
            <a:r>
              <a:rPr lang="en-US" altLang="ko-KR" sz="1200" dirty="0" smtClean="0"/>
              <a:t>#include &lt;sys/</a:t>
            </a:r>
            <a:r>
              <a:rPr lang="en-US" altLang="ko-KR" sz="1200" dirty="0" err="1" smtClean="0"/>
              <a:t>stat.h</a:t>
            </a:r>
            <a:r>
              <a:rPr lang="en-US" altLang="ko-KR" sz="1200" dirty="0" smtClean="0"/>
              <a:t>&gt;</a:t>
            </a:r>
          </a:p>
          <a:p>
            <a:pPr eaLnBrk="1" hangingPunct="1">
              <a:lnSpc>
                <a:spcPct val="80000"/>
              </a:lnSpc>
              <a:buFont typeface="Wingdings" pitchFamily="2" charset="2"/>
              <a:buAutoNum type="arabicPeriod"/>
            </a:pPr>
            <a:r>
              <a:rPr lang="en-US" altLang="ko-KR" sz="1200" dirty="0" smtClean="0"/>
              <a:t>#include &lt;</a:t>
            </a:r>
            <a:r>
              <a:rPr lang="en-US" altLang="ko-KR" sz="1200" dirty="0" err="1" smtClean="0"/>
              <a:t>arpa</a:t>
            </a:r>
            <a:r>
              <a:rPr lang="en-US" altLang="ko-KR" sz="1200" dirty="0" smtClean="0"/>
              <a:t>/</a:t>
            </a:r>
            <a:r>
              <a:rPr lang="en-US" altLang="ko-KR" sz="1200" dirty="0" err="1" smtClean="0"/>
              <a:t>inet.h</a:t>
            </a:r>
            <a:r>
              <a:rPr lang="en-US" altLang="ko-KR" sz="1200" dirty="0" smtClean="0"/>
              <a:t>&gt;</a:t>
            </a:r>
          </a:p>
          <a:p>
            <a:pPr eaLnBrk="1" hangingPunct="1">
              <a:lnSpc>
                <a:spcPct val="80000"/>
              </a:lnSpc>
              <a:buFont typeface="Wingdings" pitchFamily="2" charset="2"/>
              <a:buAutoNum type="arabicPeriod"/>
            </a:pPr>
            <a:r>
              <a:rPr lang="en-US" altLang="ko-KR" sz="1200" dirty="0" smtClean="0"/>
              <a:t> </a:t>
            </a:r>
          </a:p>
          <a:p>
            <a:pPr eaLnBrk="1" hangingPunct="1">
              <a:lnSpc>
                <a:spcPct val="80000"/>
              </a:lnSpc>
              <a:buFont typeface="Wingdings" pitchFamily="2" charset="2"/>
              <a:buAutoNum type="arabicPeriod"/>
            </a:pPr>
            <a:r>
              <a:rPr lang="en-US" altLang="ko-KR" sz="1200" dirty="0" smtClean="0"/>
              <a:t>#define MAXBUF  256</a:t>
            </a:r>
          </a:p>
          <a:p>
            <a:pPr eaLnBrk="1" hangingPunct="1">
              <a:lnSpc>
                <a:spcPct val="80000"/>
              </a:lnSpc>
              <a:buFont typeface="Wingdings" pitchFamily="2" charset="2"/>
              <a:buAutoNum type="arabicPeriod"/>
            </a:pPr>
            <a:r>
              <a:rPr lang="en-US" altLang="ko-KR" sz="1200" dirty="0" smtClean="0"/>
              <a:t> </a:t>
            </a:r>
          </a:p>
          <a:p>
            <a:pPr eaLnBrk="1" hangingPunct="1">
              <a:lnSpc>
                <a:spcPct val="80000"/>
              </a:lnSpc>
              <a:buFont typeface="Wingdings" pitchFamily="2" charset="2"/>
              <a:buAutoNum type="arabicPeriod"/>
            </a:pPr>
            <a:r>
              <a:rPr lang="en-US" altLang="ko-KR" sz="1200" dirty="0" err="1" smtClean="0"/>
              <a:t>int</a:t>
            </a:r>
            <a:r>
              <a:rPr lang="en-US" altLang="ko-KR" sz="1200" dirty="0" smtClean="0"/>
              <a:t> main()</a:t>
            </a:r>
          </a:p>
          <a:p>
            <a:pPr eaLnBrk="1" hangingPunct="1">
              <a:lnSpc>
                <a:spcPct val="80000"/>
              </a:lnSpc>
              <a:buFont typeface="Wingdings" pitchFamily="2" charset="2"/>
              <a:buAutoNum type="arabicPeriod"/>
            </a:pPr>
            <a:r>
              <a:rPr lang="en-US" altLang="ko-KR" sz="1200" dirty="0" smtClean="0"/>
              <a:t>{</a:t>
            </a:r>
          </a:p>
          <a:p>
            <a:pPr eaLnBrk="1" hangingPunct="1">
              <a:lnSpc>
                <a:spcPct val="80000"/>
              </a:lnSpc>
              <a:buFont typeface="Wingdings" pitchFamily="2" charset="2"/>
              <a:buAutoNum type="arabicPeriod"/>
            </a:pPr>
            <a:r>
              <a:rPr lang="en-US" altLang="ko-KR" sz="1200" dirty="0" smtClean="0"/>
              <a:t>   </a:t>
            </a:r>
            <a:r>
              <a:rPr lang="en-US" altLang="ko-KR" sz="1200" dirty="0" err="1" smtClean="0"/>
              <a:t>int</a:t>
            </a:r>
            <a:r>
              <a:rPr lang="en-US" altLang="ko-KR" sz="1200" dirty="0" smtClean="0"/>
              <a:t> </a:t>
            </a:r>
            <a:r>
              <a:rPr lang="en-US" altLang="ko-KR" sz="1200" dirty="0" err="1" smtClean="0"/>
              <a:t>ssock</a:t>
            </a:r>
            <a:r>
              <a:rPr lang="en-US" altLang="ko-KR" sz="1200" dirty="0" smtClean="0"/>
              <a:t>;</a:t>
            </a:r>
          </a:p>
          <a:p>
            <a:pPr eaLnBrk="1" hangingPunct="1">
              <a:lnSpc>
                <a:spcPct val="80000"/>
              </a:lnSpc>
              <a:buFont typeface="Wingdings" pitchFamily="2" charset="2"/>
              <a:buAutoNum type="arabicPeriod"/>
            </a:pPr>
            <a:r>
              <a:rPr lang="en-US" altLang="ko-KR" sz="1200" dirty="0" smtClean="0"/>
              <a:t>   </a:t>
            </a:r>
            <a:r>
              <a:rPr lang="en-US" altLang="ko-KR" sz="1200" dirty="0" err="1" smtClean="0"/>
              <a:t>int</a:t>
            </a:r>
            <a:r>
              <a:rPr lang="en-US" altLang="ko-KR" sz="1200" dirty="0" smtClean="0"/>
              <a:t> </a:t>
            </a:r>
            <a:r>
              <a:rPr lang="en-US" altLang="ko-KR" sz="1200" dirty="0" err="1" smtClean="0"/>
              <a:t>clen</a:t>
            </a:r>
            <a:r>
              <a:rPr lang="en-US" altLang="ko-KR" sz="1200" dirty="0" smtClean="0"/>
              <a:t>;</a:t>
            </a:r>
          </a:p>
          <a:p>
            <a:pPr eaLnBrk="1" hangingPunct="1">
              <a:lnSpc>
                <a:spcPct val="80000"/>
              </a:lnSpc>
              <a:buFont typeface="Wingdings" pitchFamily="2" charset="2"/>
              <a:buAutoNum type="arabicPeriod"/>
            </a:pPr>
            <a:r>
              <a:rPr lang="en-US" altLang="ko-KR" sz="1200" dirty="0" smtClean="0"/>
              <a:t>   </a:t>
            </a:r>
            <a:r>
              <a:rPr lang="en-US" altLang="ko-KR" sz="1200" dirty="0" err="1" smtClean="0"/>
              <a:t>struct</a:t>
            </a:r>
            <a:r>
              <a:rPr lang="en-US" altLang="ko-KR" sz="1200" dirty="0" smtClean="0"/>
              <a:t> </a:t>
            </a:r>
            <a:r>
              <a:rPr lang="en-US" altLang="ko-KR" sz="1200" dirty="0" err="1" smtClean="0"/>
              <a:t>sockaddr_in</a:t>
            </a:r>
            <a:r>
              <a:rPr lang="en-US" altLang="ko-KR" sz="1200" dirty="0" smtClean="0"/>
              <a:t> </a:t>
            </a:r>
            <a:r>
              <a:rPr lang="en-US" altLang="ko-KR" sz="1200" dirty="0" err="1" smtClean="0"/>
              <a:t>server_addr</a:t>
            </a:r>
            <a:r>
              <a:rPr lang="en-US" altLang="ko-KR" sz="1200" dirty="0" smtClean="0"/>
              <a:t>;</a:t>
            </a:r>
          </a:p>
          <a:p>
            <a:pPr eaLnBrk="1" hangingPunct="1">
              <a:lnSpc>
                <a:spcPct val="80000"/>
              </a:lnSpc>
              <a:buFont typeface="Wingdings" pitchFamily="2" charset="2"/>
              <a:buAutoNum type="arabicPeriod"/>
            </a:pPr>
            <a:r>
              <a:rPr lang="en-US" altLang="ko-KR" sz="1200" dirty="0" smtClean="0"/>
              <a:t>   char </a:t>
            </a:r>
            <a:r>
              <a:rPr lang="en-US" altLang="ko-KR" sz="1200" dirty="0" err="1" smtClean="0"/>
              <a:t>buf</a:t>
            </a:r>
            <a:r>
              <a:rPr lang="en-US" altLang="ko-KR" sz="1200" dirty="0" smtClean="0"/>
              <a:t>[MAXBUF];</a:t>
            </a:r>
          </a:p>
          <a:p>
            <a:pPr eaLnBrk="1" hangingPunct="1">
              <a:lnSpc>
                <a:spcPct val="80000"/>
              </a:lnSpc>
              <a:buFont typeface="Wingdings" pitchFamily="2" charset="2"/>
              <a:buAutoNum type="arabicPeriod"/>
            </a:pPr>
            <a:r>
              <a:rPr lang="en-US" altLang="ko-KR" sz="1200" dirty="0" smtClean="0"/>
              <a:t> </a:t>
            </a:r>
          </a:p>
          <a:p>
            <a:pPr eaLnBrk="1" hangingPunct="1">
              <a:lnSpc>
                <a:spcPct val="80000"/>
              </a:lnSpc>
              <a:buFont typeface="Wingdings" pitchFamily="2" charset="2"/>
              <a:buAutoNum type="arabicPeriod"/>
            </a:pPr>
            <a:r>
              <a:rPr lang="en-US" altLang="ko-KR" sz="1200" dirty="0" smtClean="0"/>
              <a:t>   // </a:t>
            </a:r>
            <a:r>
              <a:rPr lang="ko-KR" altLang="en-US" sz="1200" dirty="0" smtClean="0"/>
              <a:t>소켓을 생성</a:t>
            </a:r>
          </a:p>
          <a:p>
            <a:pPr eaLnBrk="1" hangingPunct="1">
              <a:lnSpc>
                <a:spcPct val="80000"/>
              </a:lnSpc>
              <a:buFont typeface="Wingdings" pitchFamily="2" charset="2"/>
              <a:buAutoNum type="arabicPeriod"/>
            </a:pPr>
            <a:r>
              <a:rPr lang="ko-KR" altLang="en-US" sz="1200" dirty="0" smtClean="0"/>
              <a:t>   </a:t>
            </a:r>
            <a:r>
              <a:rPr lang="en-US" altLang="ko-KR" sz="1200" dirty="0" smtClean="0"/>
              <a:t>if ((</a:t>
            </a:r>
            <a:r>
              <a:rPr lang="en-US" altLang="ko-KR" sz="1200" dirty="0" err="1" smtClean="0"/>
              <a:t>ssock</a:t>
            </a:r>
            <a:r>
              <a:rPr lang="en-US" altLang="ko-KR" sz="1200" dirty="0" smtClean="0"/>
              <a:t> = socket(PF_INET, SOCK_STREAM, IPPROTO_TCP)) &lt; 0) {</a:t>
            </a:r>
          </a:p>
          <a:p>
            <a:pPr eaLnBrk="1" hangingPunct="1">
              <a:lnSpc>
                <a:spcPct val="80000"/>
              </a:lnSpc>
              <a:buFont typeface="Wingdings" pitchFamily="2" charset="2"/>
              <a:buAutoNum type="arabicPeriod"/>
            </a:pPr>
            <a:r>
              <a:rPr lang="en-US" altLang="ko-KR" sz="1200" dirty="0" smtClean="0"/>
              <a:t>      </a:t>
            </a:r>
            <a:r>
              <a:rPr lang="en-US" altLang="ko-KR" sz="1200" dirty="0" err="1" smtClean="0"/>
              <a:t>perror</a:t>
            </a:r>
            <a:r>
              <a:rPr lang="en-US" altLang="ko-KR" sz="1200" dirty="0" smtClean="0"/>
              <a:t>("socket error : ");</a:t>
            </a:r>
          </a:p>
          <a:p>
            <a:pPr eaLnBrk="1" hangingPunct="1">
              <a:lnSpc>
                <a:spcPct val="80000"/>
              </a:lnSpc>
              <a:buFont typeface="Wingdings" pitchFamily="2" charset="2"/>
              <a:buAutoNum type="arabicPeriod"/>
            </a:pPr>
            <a:r>
              <a:rPr lang="en-US" altLang="ko-KR" sz="1200" dirty="0" smtClean="0"/>
              <a:t>      exit(1);</a:t>
            </a:r>
          </a:p>
          <a:p>
            <a:pPr eaLnBrk="1" hangingPunct="1">
              <a:lnSpc>
                <a:spcPct val="80000"/>
              </a:lnSpc>
              <a:buFont typeface="Wingdings" pitchFamily="2" charset="2"/>
              <a:buAutoNum type="arabicPeriod"/>
            </a:pPr>
            <a:r>
              <a:rPr lang="en-US" altLang="ko-KR" sz="1200" dirty="0" smtClean="0"/>
              <a:t>   }</a:t>
            </a:r>
          </a:p>
          <a:p>
            <a:pPr eaLnBrk="1" hangingPunct="1">
              <a:lnSpc>
                <a:spcPct val="80000"/>
              </a:lnSpc>
              <a:buFont typeface="Wingdings" pitchFamily="2" charset="2"/>
              <a:buAutoNum type="arabicPeriod"/>
            </a:pPr>
            <a:r>
              <a:rPr lang="en-US" altLang="ko-KR" sz="1200" dirty="0" smtClean="0"/>
              <a:t> </a:t>
            </a:r>
          </a:p>
          <a:p>
            <a:pPr eaLnBrk="1" hangingPunct="1">
              <a:lnSpc>
                <a:spcPct val="80000"/>
              </a:lnSpc>
              <a:buFont typeface="Wingdings" pitchFamily="2" charset="2"/>
              <a:buAutoNum type="arabicPeriod"/>
            </a:pPr>
            <a:r>
              <a:rPr lang="en-US" altLang="ko-KR" sz="1200" dirty="0" smtClean="0"/>
              <a:t>   </a:t>
            </a:r>
            <a:r>
              <a:rPr lang="en-US" altLang="ko-KR" sz="1200" dirty="0" err="1" smtClean="0"/>
              <a:t>clen</a:t>
            </a:r>
            <a:r>
              <a:rPr lang="en-US" altLang="ko-KR" sz="1200" dirty="0" smtClean="0"/>
              <a:t> = </a:t>
            </a:r>
            <a:r>
              <a:rPr lang="en-US" altLang="ko-KR" sz="1200" dirty="0" err="1" smtClean="0"/>
              <a:t>sizeof</a:t>
            </a:r>
            <a:r>
              <a:rPr lang="en-US" altLang="ko-KR" sz="1200" dirty="0" smtClean="0"/>
              <a:t>(</a:t>
            </a:r>
            <a:r>
              <a:rPr lang="en-US" altLang="ko-KR" sz="1200" dirty="0" err="1" smtClean="0"/>
              <a:t>server_addr</a:t>
            </a:r>
            <a:r>
              <a:rPr lang="en-US" altLang="ko-KR" sz="1200" dirty="0" smtClean="0"/>
              <a:t>);</a:t>
            </a:r>
          </a:p>
          <a:p>
            <a:pPr eaLnBrk="1" hangingPunct="1">
              <a:lnSpc>
                <a:spcPct val="80000"/>
              </a:lnSpc>
              <a:buFont typeface="Wingdings" pitchFamily="2" charset="2"/>
              <a:buAutoNum type="arabicPeriod"/>
            </a:pPr>
            <a:r>
              <a:rPr lang="en-US" altLang="ko-KR" sz="1200" dirty="0" smtClean="0"/>
              <a:t>  </a:t>
            </a:r>
          </a:p>
          <a:p>
            <a:pPr eaLnBrk="1" hangingPunct="1">
              <a:lnSpc>
                <a:spcPct val="80000"/>
              </a:lnSpc>
            </a:pPr>
            <a:r>
              <a:rPr lang="en-US" altLang="ko-KR" sz="1200" dirty="0" smtClean="0"/>
              <a:t>   </a:t>
            </a:r>
            <a:endParaRPr lang="ko-KR" altLang="en-US" sz="1200" dirty="0" smtClean="0"/>
          </a:p>
        </p:txBody>
      </p:sp>
      <p:sp>
        <p:nvSpPr>
          <p:cNvPr id="5126" name="Rectangle 5"/>
          <p:cNvSpPr>
            <a:spLocks noChangeArrowheads="1"/>
          </p:cNvSpPr>
          <p:nvPr/>
        </p:nvSpPr>
        <p:spPr bwMode="auto">
          <a:xfrm>
            <a:off x="4643438" y="1196975"/>
            <a:ext cx="4176712" cy="5113338"/>
          </a:xfrm>
          <a:prstGeom prst="rect">
            <a:avLst/>
          </a:prstGeom>
          <a:noFill/>
          <a:ln w="9525">
            <a:noFill/>
            <a:miter lim="800000"/>
            <a:headEnd/>
            <a:tailEnd/>
          </a:ln>
        </p:spPr>
        <p:txBody>
          <a:bodyPr/>
          <a:lstStyle/>
          <a:p>
            <a:pPr marL="457200" indent="-457200" algn="l">
              <a:buFont typeface="Wingdings" pitchFamily="2" charset="2"/>
              <a:buBlip>
                <a:blip r:embed="rId2"/>
              </a:buBlip>
            </a:pPr>
            <a:endParaRPr lang="en-US" altLang="ko-KR" sz="800" b="0" dirty="0">
              <a:latin typeface="Tahoma" pitchFamily="34" charset="0"/>
            </a:endParaRPr>
          </a:p>
          <a:p>
            <a:pPr marL="457200" indent="-457200" algn="l">
              <a:buFont typeface="Wingdings" pitchFamily="2" charset="2"/>
              <a:buAutoNum type="arabicPeriod" startAt="26"/>
            </a:pPr>
            <a:r>
              <a:rPr lang="en-US" altLang="ko-KR" sz="800" b="0" dirty="0">
                <a:latin typeface="Tahoma" pitchFamily="34" charset="0"/>
              </a:rPr>
              <a:t>   </a:t>
            </a:r>
            <a:r>
              <a:rPr lang="en-US" altLang="ko-KR" sz="1200" b="0" dirty="0">
                <a:latin typeface="Tahoma" pitchFamily="34" charset="0"/>
              </a:rPr>
              <a:t>// </a:t>
            </a:r>
            <a:r>
              <a:rPr lang="ko-KR" altLang="en-US" sz="1200" b="0" dirty="0">
                <a:latin typeface="Tahoma" pitchFamily="34" charset="0"/>
              </a:rPr>
              <a:t>소켓이 접속할 주소 지정</a:t>
            </a:r>
          </a:p>
          <a:p>
            <a:pPr marL="457200" indent="-457200" algn="l">
              <a:buFont typeface="Wingdings" pitchFamily="2" charset="2"/>
              <a:buAutoNum type="arabicPeriod" startAt="26"/>
            </a:pPr>
            <a:r>
              <a:rPr lang="ko-KR" altLang="en-US" sz="1200" b="0" dirty="0">
                <a:latin typeface="Tahoma" pitchFamily="34" charset="0"/>
              </a:rPr>
              <a:t>   </a:t>
            </a:r>
            <a:r>
              <a:rPr lang="en-US" altLang="ko-KR" sz="1200" b="0" dirty="0" err="1">
                <a:latin typeface="Tahoma" pitchFamily="34" charset="0"/>
              </a:rPr>
              <a:t>memset</a:t>
            </a:r>
            <a:r>
              <a:rPr lang="en-US" altLang="ko-KR" sz="1200" b="0" dirty="0">
                <a:latin typeface="Tahoma" pitchFamily="34" charset="0"/>
              </a:rPr>
              <a:t>(&amp;server_addr,0, </a:t>
            </a:r>
            <a:r>
              <a:rPr lang="en-US" altLang="ko-KR" sz="1200" b="0" dirty="0" err="1">
                <a:latin typeface="Tahoma" pitchFamily="34" charset="0"/>
              </a:rPr>
              <a:t>sizeof</a:t>
            </a:r>
            <a:r>
              <a:rPr lang="en-US" altLang="ko-KR" sz="1200" b="0" dirty="0">
                <a:latin typeface="Tahoma" pitchFamily="34" charset="0"/>
              </a:rPr>
              <a:t>(</a:t>
            </a:r>
            <a:r>
              <a:rPr lang="en-US" altLang="ko-KR" sz="1200" b="0" dirty="0" err="1">
                <a:latin typeface="Tahoma" pitchFamily="34" charset="0"/>
              </a:rPr>
              <a:t>server_addr</a:t>
            </a:r>
            <a:r>
              <a:rPr lang="en-US" altLang="ko-KR" sz="1200" b="0" dirty="0">
                <a:latin typeface="Tahoma" pitchFamily="34" charset="0"/>
              </a:rPr>
              <a:t>));</a:t>
            </a:r>
          </a:p>
          <a:p>
            <a:pPr marL="457200" indent="-457200" algn="l">
              <a:buFont typeface="Wingdings" pitchFamily="2" charset="2"/>
              <a:buAutoNum type="arabicPeriod" startAt="26"/>
            </a:pPr>
            <a:r>
              <a:rPr lang="en-US" altLang="ko-KR" sz="1200" b="0" dirty="0">
                <a:latin typeface="Tahoma" pitchFamily="34" charset="0"/>
              </a:rPr>
              <a:t>   </a:t>
            </a:r>
            <a:r>
              <a:rPr lang="en-US" altLang="ko-KR" sz="1200" b="0" dirty="0" err="1">
                <a:latin typeface="Tahoma" pitchFamily="34" charset="0"/>
              </a:rPr>
              <a:t>server_addr.sin_family</a:t>
            </a:r>
            <a:r>
              <a:rPr lang="en-US" altLang="ko-KR" sz="1200" b="0" dirty="0">
                <a:latin typeface="Tahoma" pitchFamily="34" charset="0"/>
              </a:rPr>
              <a:t>  = AF_INET;</a:t>
            </a:r>
          </a:p>
          <a:p>
            <a:pPr marL="457200" indent="-457200" algn="l">
              <a:buFont typeface="Wingdings" pitchFamily="2" charset="2"/>
              <a:buAutoNum type="arabicPeriod" startAt="26"/>
            </a:pPr>
            <a:r>
              <a:rPr lang="en-US" altLang="ko-KR" sz="1200" b="0" dirty="0">
                <a:latin typeface="Tahoma" pitchFamily="34" charset="0"/>
              </a:rPr>
              <a:t>   </a:t>
            </a:r>
            <a:r>
              <a:rPr lang="en-US" altLang="ko-KR" sz="1200" b="0" dirty="0" err="1">
                <a:latin typeface="Tahoma" pitchFamily="34" charset="0"/>
              </a:rPr>
              <a:t>server_addr.sin_addr.s_addr</a:t>
            </a:r>
            <a:r>
              <a:rPr lang="en-US" altLang="ko-KR" sz="1200" b="0" dirty="0">
                <a:latin typeface="Tahoma" pitchFamily="34" charset="0"/>
              </a:rPr>
              <a:t> = </a:t>
            </a:r>
            <a:r>
              <a:rPr lang="en-US" altLang="ko-KR" sz="1200" b="0" dirty="0" err="1">
                <a:latin typeface="Tahoma" pitchFamily="34" charset="0"/>
              </a:rPr>
              <a:t>inet_addr</a:t>
            </a:r>
            <a:r>
              <a:rPr lang="en-US" altLang="ko-KR" sz="1200" b="0" dirty="0">
                <a:latin typeface="Tahoma" pitchFamily="34" charset="0"/>
              </a:rPr>
              <a:t>("127.0.0.1");</a:t>
            </a:r>
          </a:p>
          <a:p>
            <a:pPr marL="457200" indent="-457200" algn="l">
              <a:buFont typeface="Wingdings" pitchFamily="2" charset="2"/>
              <a:buAutoNum type="arabicPeriod" startAt="26"/>
            </a:pPr>
            <a:r>
              <a:rPr lang="en-US" altLang="ko-KR" sz="1200" b="0" dirty="0">
                <a:latin typeface="Tahoma" pitchFamily="34" charset="0"/>
              </a:rPr>
              <a:t>   </a:t>
            </a:r>
            <a:r>
              <a:rPr lang="en-US" altLang="ko-KR" sz="1200" b="0" dirty="0" err="1">
                <a:latin typeface="Tahoma" pitchFamily="34" charset="0"/>
              </a:rPr>
              <a:t>server_addr.sin_port</a:t>
            </a:r>
            <a:r>
              <a:rPr lang="en-US" altLang="ko-KR" sz="1200" b="0" dirty="0">
                <a:latin typeface="Tahoma" pitchFamily="34" charset="0"/>
              </a:rPr>
              <a:t>    = </a:t>
            </a:r>
            <a:r>
              <a:rPr lang="en-US" altLang="ko-KR" sz="1200" b="0" dirty="0" err="1">
                <a:latin typeface="Tahoma" pitchFamily="34" charset="0"/>
              </a:rPr>
              <a:t>htons</a:t>
            </a:r>
            <a:r>
              <a:rPr lang="en-US" altLang="ko-KR" sz="1200" b="0" dirty="0">
                <a:latin typeface="Tahoma" pitchFamily="34" charset="0"/>
              </a:rPr>
              <a:t>(3317);</a:t>
            </a:r>
          </a:p>
          <a:p>
            <a:pPr marL="457200" indent="-457200" algn="l">
              <a:buFont typeface="Wingdings" pitchFamily="2" charset="2"/>
              <a:buAutoNum type="arabicPeriod" startAt="26"/>
            </a:pPr>
            <a:r>
              <a:rPr lang="en-US" altLang="ko-KR" sz="1200" b="0" dirty="0">
                <a:latin typeface="Tahoma" pitchFamily="34" charset="0"/>
              </a:rPr>
              <a:t> </a:t>
            </a:r>
          </a:p>
          <a:p>
            <a:pPr marL="457200" indent="-457200" algn="l">
              <a:buFont typeface="Wingdings" pitchFamily="2" charset="2"/>
              <a:buAutoNum type="arabicPeriod" startAt="26"/>
            </a:pPr>
            <a:r>
              <a:rPr lang="en-US" altLang="ko-KR" sz="1200" b="0" dirty="0">
                <a:latin typeface="Tahoma" pitchFamily="34" charset="0"/>
              </a:rPr>
              <a:t>   // </a:t>
            </a:r>
            <a:r>
              <a:rPr lang="ko-KR" altLang="en-US" sz="1200" b="0" dirty="0">
                <a:latin typeface="Tahoma" pitchFamily="34" charset="0"/>
              </a:rPr>
              <a:t>지정한 주소로 접속</a:t>
            </a:r>
          </a:p>
          <a:p>
            <a:pPr marL="457200" indent="-457200" algn="l">
              <a:buFont typeface="Wingdings" pitchFamily="2" charset="2"/>
              <a:buAutoNum type="arabicPeriod" startAt="26"/>
            </a:pPr>
            <a:r>
              <a:rPr lang="ko-KR" altLang="en-US" sz="1200" b="0" dirty="0">
                <a:latin typeface="Tahoma" pitchFamily="34" charset="0"/>
              </a:rPr>
              <a:t>   </a:t>
            </a:r>
            <a:r>
              <a:rPr lang="en-US" altLang="ko-KR" sz="1200" b="0" dirty="0">
                <a:latin typeface="Tahoma" pitchFamily="34" charset="0"/>
              </a:rPr>
              <a:t>if (connect(</a:t>
            </a:r>
            <a:r>
              <a:rPr lang="en-US" altLang="ko-KR" sz="1200" b="0" dirty="0" err="1">
                <a:latin typeface="Tahoma" pitchFamily="34" charset="0"/>
              </a:rPr>
              <a:t>ssock</a:t>
            </a:r>
            <a:r>
              <a:rPr lang="en-US" altLang="ko-KR" sz="1200" b="0" dirty="0">
                <a:latin typeface="Tahoma" pitchFamily="34" charset="0"/>
              </a:rPr>
              <a:t>, (</a:t>
            </a:r>
            <a:r>
              <a:rPr lang="en-US" altLang="ko-KR" sz="1200" b="0" dirty="0" err="1">
                <a:latin typeface="Tahoma" pitchFamily="34" charset="0"/>
              </a:rPr>
              <a:t>struct</a:t>
            </a:r>
            <a:r>
              <a:rPr lang="en-US" altLang="ko-KR" sz="1200" b="0" dirty="0">
                <a:latin typeface="Tahoma" pitchFamily="34" charset="0"/>
              </a:rPr>
              <a:t> </a:t>
            </a:r>
            <a:r>
              <a:rPr lang="en-US" altLang="ko-KR" sz="1200" b="0" dirty="0" err="1">
                <a:latin typeface="Tahoma" pitchFamily="34" charset="0"/>
              </a:rPr>
              <a:t>sockaddr</a:t>
            </a:r>
            <a:r>
              <a:rPr lang="en-US" altLang="ko-KR" sz="1200" b="0" dirty="0">
                <a:latin typeface="Tahoma" pitchFamily="34" charset="0"/>
              </a:rPr>
              <a:t> *)&amp;</a:t>
            </a:r>
            <a:r>
              <a:rPr lang="en-US" altLang="ko-KR" sz="1200" b="0" dirty="0" err="1">
                <a:latin typeface="Tahoma" pitchFamily="34" charset="0"/>
              </a:rPr>
              <a:t>server_addr</a:t>
            </a:r>
            <a:r>
              <a:rPr lang="en-US" altLang="ko-KR" sz="1200" b="0" dirty="0">
                <a:latin typeface="Tahoma" pitchFamily="34" charset="0"/>
              </a:rPr>
              <a:t>, </a:t>
            </a:r>
            <a:r>
              <a:rPr lang="en-US" altLang="ko-KR" sz="1200" b="0" dirty="0" err="1">
                <a:latin typeface="Tahoma" pitchFamily="34" charset="0"/>
              </a:rPr>
              <a:t>clen</a:t>
            </a:r>
            <a:r>
              <a:rPr lang="en-US" altLang="ko-KR" sz="1200" b="0" dirty="0">
                <a:latin typeface="Tahoma" pitchFamily="34" charset="0"/>
              </a:rPr>
              <a:t>) &lt; 0) {</a:t>
            </a:r>
          </a:p>
          <a:p>
            <a:pPr marL="457200" indent="-457200" algn="l">
              <a:buFont typeface="Wingdings" pitchFamily="2" charset="2"/>
              <a:buAutoNum type="arabicPeriod" startAt="26"/>
            </a:pPr>
            <a:r>
              <a:rPr lang="en-US" altLang="ko-KR" sz="1200" b="0" dirty="0">
                <a:latin typeface="Tahoma" pitchFamily="34" charset="0"/>
              </a:rPr>
              <a:t>      </a:t>
            </a:r>
            <a:r>
              <a:rPr lang="en-US" altLang="ko-KR" sz="1200" b="0" dirty="0" err="1">
                <a:latin typeface="Tahoma" pitchFamily="34" charset="0"/>
              </a:rPr>
              <a:t>perror</a:t>
            </a:r>
            <a:r>
              <a:rPr lang="en-US" altLang="ko-KR" sz="1200" b="0" dirty="0">
                <a:latin typeface="Tahoma" pitchFamily="34" charset="0"/>
              </a:rPr>
              <a:t>("connect error :");</a:t>
            </a:r>
          </a:p>
          <a:p>
            <a:pPr marL="457200" indent="-457200" algn="l">
              <a:buFont typeface="Wingdings" pitchFamily="2" charset="2"/>
              <a:buAutoNum type="arabicPeriod" startAt="26"/>
            </a:pPr>
            <a:r>
              <a:rPr lang="en-US" altLang="ko-KR" sz="1200" b="0" dirty="0">
                <a:latin typeface="Tahoma" pitchFamily="34" charset="0"/>
              </a:rPr>
              <a:t>      exit(1);</a:t>
            </a:r>
          </a:p>
          <a:p>
            <a:pPr marL="457200" indent="-457200" algn="l">
              <a:buFont typeface="Wingdings" pitchFamily="2" charset="2"/>
              <a:buAutoNum type="arabicPeriod" startAt="26"/>
            </a:pPr>
            <a:r>
              <a:rPr lang="en-US" altLang="ko-KR" sz="1200" b="0" dirty="0">
                <a:latin typeface="Tahoma" pitchFamily="34" charset="0"/>
              </a:rPr>
              <a:t>   }</a:t>
            </a:r>
          </a:p>
          <a:p>
            <a:pPr marL="457200" indent="-457200" algn="l">
              <a:buFont typeface="Wingdings" pitchFamily="2" charset="2"/>
              <a:buAutoNum type="arabicPeriod" startAt="26"/>
            </a:pPr>
            <a:r>
              <a:rPr lang="en-US" altLang="ko-KR" sz="1200" b="0" dirty="0">
                <a:latin typeface="Tahoma" pitchFamily="34" charset="0"/>
              </a:rPr>
              <a:t> </a:t>
            </a:r>
          </a:p>
          <a:p>
            <a:pPr marL="457200" indent="-457200" algn="l">
              <a:buFont typeface="Wingdings" pitchFamily="2" charset="2"/>
              <a:buAutoNum type="arabicPeriod" startAt="26"/>
            </a:pPr>
            <a:r>
              <a:rPr lang="en-US" altLang="ko-KR" sz="1200" b="0" dirty="0">
                <a:latin typeface="Tahoma" pitchFamily="34" charset="0"/>
              </a:rPr>
              <a:t>   </a:t>
            </a:r>
            <a:r>
              <a:rPr lang="en-US" altLang="ko-KR" sz="1200" b="0" dirty="0" err="1">
                <a:latin typeface="Tahoma" pitchFamily="34" charset="0"/>
              </a:rPr>
              <a:t>memset</a:t>
            </a:r>
            <a:r>
              <a:rPr lang="en-US" altLang="ko-KR" sz="1200" b="0" dirty="0">
                <a:latin typeface="Tahoma" pitchFamily="34" charset="0"/>
              </a:rPr>
              <a:t>(</a:t>
            </a:r>
            <a:r>
              <a:rPr lang="en-US" altLang="ko-KR" sz="1200" b="0" dirty="0" err="1">
                <a:latin typeface="Tahoma" pitchFamily="34" charset="0"/>
              </a:rPr>
              <a:t>buf</a:t>
            </a:r>
            <a:r>
              <a:rPr lang="en-US" altLang="ko-KR" sz="1200" b="0" dirty="0">
                <a:latin typeface="Tahoma" pitchFamily="34" charset="0"/>
              </a:rPr>
              <a:t>, 0, MAXBUF);</a:t>
            </a:r>
          </a:p>
          <a:p>
            <a:pPr marL="457200" indent="-457200" algn="l">
              <a:buFont typeface="Wingdings" pitchFamily="2" charset="2"/>
              <a:buAutoNum type="arabicPeriod" startAt="26"/>
            </a:pPr>
            <a:r>
              <a:rPr lang="en-US" altLang="ko-KR" sz="1200" b="0" dirty="0">
                <a:latin typeface="Tahoma" pitchFamily="34" charset="0"/>
              </a:rPr>
              <a:t> </a:t>
            </a:r>
          </a:p>
          <a:p>
            <a:pPr marL="457200" indent="-457200" algn="l">
              <a:buFont typeface="Wingdings" pitchFamily="2" charset="2"/>
              <a:buAutoNum type="arabicPeriod" startAt="26"/>
            </a:pPr>
            <a:r>
              <a:rPr lang="en-US" altLang="ko-KR" sz="1200" b="0" dirty="0">
                <a:latin typeface="Tahoma" pitchFamily="34" charset="0"/>
              </a:rPr>
              <a:t>   // </a:t>
            </a:r>
            <a:r>
              <a:rPr lang="ko-KR" altLang="en-US" sz="1200" b="0" dirty="0">
                <a:latin typeface="Tahoma" pitchFamily="34" charset="0"/>
              </a:rPr>
              <a:t>서버에서 전송하는 문자열을 받음</a:t>
            </a:r>
          </a:p>
          <a:p>
            <a:pPr marL="457200" indent="-457200" algn="l">
              <a:buFont typeface="Wingdings" pitchFamily="2" charset="2"/>
              <a:buAutoNum type="arabicPeriod" startAt="26"/>
            </a:pPr>
            <a:r>
              <a:rPr lang="ko-KR" altLang="en-US" sz="1200" b="0" dirty="0">
                <a:latin typeface="Tahoma" pitchFamily="34" charset="0"/>
              </a:rPr>
              <a:t>   </a:t>
            </a:r>
            <a:r>
              <a:rPr lang="en-US" altLang="ko-KR" sz="1200" b="0" dirty="0">
                <a:latin typeface="Tahoma" pitchFamily="34" charset="0"/>
              </a:rPr>
              <a:t>if (read(</a:t>
            </a:r>
            <a:r>
              <a:rPr lang="en-US" altLang="ko-KR" sz="1200" b="0" dirty="0" err="1">
                <a:latin typeface="Tahoma" pitchFamily="34" charset="0"/>
              </a:rPr>
              <a:t>ssock</a:t>
            </a:r>
            <a:r>
              <a:rPr lang="en-US" altLang="ko-KR" sz="1200" b="0" dirty="0">
                <a:latin typeface="Tahoma" pitchFamily="34" charset="0"/>
              </a:rPr>
              <a:t>, </a:t>
            </a:r>
            <a:r>
              <a:rPr lang="en-US" altLang="ko-KR" sz="1200" b="0" dirty="0" err="1">
                <a:latin typeface="Tahoma" pitchFamily="34" charset="0"/>
              </a:rPr>
              <a:t>buf</a:t>
            </a:r>
            <a:r>
              <a:rPr lang="en-US" altLang="ko-KR" sz="1200" b="0" dirty="0">
                <a:latin typeface="Tahoma" pitchFamily="34" charset="0"/>
              </a:rPr>
              <a:t>, MAXBUF) &lt;= 0) {</a:t>
            </a:r>
          </a:p>
          <a:p>
            <a:pPr marL="457200" indent="-457200" algn="l">
              <a:buFont typeface="Wingdings" pitchFamily="2" charset="2"/>
              <a:buAutoNum type="arabicPeriod" startAt="26"/>
            </a:pPr>
            <a:r>
              <a:rPr lang="en-US" altLang="ko-KR" sz="1200" b="0" dirty="0">
                <a:latin typeface="Tahoma" pitchFamily="34" charset="0"/>
              </a:rPr>
              <a:t>      </a:t>
            </a:r>
            <a:r>
              <a:rPr lang="en-US" altLang="ko-KR" sz="1200" b="0" dirty="0" err="1">
                <a:latin typeface="Tahoma" pitchFamily="34" charset="0"/>
              </a:rPr>
              <a:t>perror</a:t>
            </a:r>
            <a:r>
              <a:rPr lang="en-US" altLang="ko-KR" sz="1200" b="0" dirty="0">
                <a:latin typeface="Tahoma" pitchFamily="34" charset="0"/>
              </a:rPr>
              <a:t>("read error : ");</a:t>
            </a:r>
          </a:p>
          <a:p>
            <a:pPr marL="457200" indent="-457200" algn="l">
              <a:buFont typeface="Wingdings" pitchFamily="2" charset="2"/>
              <a:buAutoNum type="arabicPeriod" startAt="26"/>
            </a:pPr>
            <a:r>
              <a:rPr lang="en-US" altLang="ko-KR" sz="1200" b="0" dirty="0">
                <a:latin typeface="Tahoma" pitchFamily="34" charset="0"/>
              </a:rPr>
              <a:t>      exit(1);</a:t>
            </a:r>
          </a:p>
          <a:p>
            <a:pPr marL="457200" indent="-457200" algn="l">
              <a:buFont typeface="Wingdings" pitchFamily="2" charset="2"/>
              <a:buAutoNum type="arabicPeriod" startAt="26"/>
            </a:pPr>
            <a:r>
              <a:rPr lang="en-US" altLang="ko-KR" sz="1200" b="0" dirty="0">
                <a:latin typeface="Tahoma" pitchFamily="34" charset="0"/>
              </a:rPr>
              <a:t>   }</a:t>
            </a:r>
          </a:p>
          <a:p>
            <a:pPr marL="457200" indent="-457200" algn="l">
              <a:buFont typeface="Wingdings" pitchFamily="2" charset="2"/>
              <a:buAutoNum type="arabicPeriod" startAt="26"/>
            </a:pPr>
            <a:r>
              <a:rPr lang="en-US" altLang="ko-KR" sz="1200" b="0" dirty="0">
                <a:latin typeface="Tahoma" pitchFamily="34" charset="0"/>
              </a:rPr>
              <a:t>   // </a:t>
            </a:r>
            <a:r>
              <a:rPr lang="ko-KR" altLang="en-US" sz="1200" b="0" dirty="0">
                <a:latin typeface="Tahoma" pitchFamily="34" charset="0"/>
              </a:rPr>
              <a:t>소켓을 닫음</a:t>
            </a:r>
          </a:p>
          <a:p>
            <a:pPr marL="457200" indent="-457200" algn="l">
              <a:buFont typeface="Wingdings" pitchFamily="2" charset="2"/>
              <a:buAutoNum type="arabicPeriod" startAt="26"/>
            </a:pPr>
            <a:r>
              <a:rPr lang="ko-KR" altLang="en-US" sz="1200" b="0" dirty="0">
                <a:latin typeface="Tahoma" pitchFamily="34" charset="0"/>
              </a:rPr>
              <a:t>   </a:t>
            </a:r>
            <a:r>
              <a:rPr lang="en-US" altLang="ko-KR" sz="1200" b="0" dirty="0">
                <a:latin typeface="Tahoma" pitchFamily="34" charset="0"/>
              </a:rPr>
              <a:t>close(</a:t>
            </a:r>
            <a:r>
              <a:rPr lang="en-US" altLang="ko-KR" sz="1200" b="0" dirty="0" err="1">
                <a:latin typeface="Tahoma" pitchFamily="34" charset="0"/>
              </a:rPr>
              <a:t>ssock</a:t>
            </a:r>
            <a:r>
              <a:rPr lang="en-US" altLang="ko-KR" sz="1200" b="0" dirty="0">
                <a:latin typeface="Tahoma" pitchFamily="34" charset="0"/>
              </a:rPr>
              <a:t>);</a:t>
            </a:r>
          </a:p>
          <a:p>
            <a:pPr marL="457200" indent="-457200" algn="l">
              <a:buFont typeface="Wingdings" pitchFamily="2" charset="2"/>
              <a:buAutoNum type="arabicPeriod" startAt="26"/>
            </a:pPr>
            <a:r>
              <a:rPr lang="en-US" altLang="ko-KR" sz="1200" b="0" dirty="0">
                <a:latin typeface="Tahoma" pitchFamily="34" charset="0"/>
              </a:rPr>
              <a:t> </a:t>
            </a:r>
          </a:p>
          <a:p>
            <a:pPr marL="457200" indent="-457200" algn="l">
              <a:buFont typeface="Wingdings" pitchFamily="2" charset="2"/>
              <a:buAutoNum type="arabicPeriod" startAt="26"/>
            </a:pPr>
            <a:r>
              <a:rPr lang="en-US" altLang="ko-KR" sz="1200" b="0" dirty="0">
                <a:latin typeface="Tahoma" pitchFamily="34" charset="0"/>
              </a:rPr>
              <a:t>   // </a:t>
            </a:r>
            <a:r>
              <a:rPr lang="ko-KR" altLang="en-US" sz="1200" b="0" dirty="0">
                <a:latin typeface="Tahoma" pitchFamily="34" charset="0"/>
              </a:rPr>
              <a:t>받아온 문자열을 화면에 출력</a:t>
            </a:r>
          </a:p>
          <a:p>
            <a:pPr marL="457200" indent="-457200" algn="l">
              <a:buFont typeface="Wingdings" pitchFamily="2" charset="2"/>
              <a:buAutoNum type="arabicPeriod" startAt="26"/>
            </a:pPr>
            <a:r>
              <a:rPr lang="ko-KR" altLang="en-US" sz="1200" b="0" dirty="0">
                <a:latin typeface="Tahoma" pitchFamily="34" charset="0"/>
              </a:rPr>
              <a:t>   </a:t>
            </a:r>
            <a:r>
              <a:rPr lang="en-US" altLang="ko-KR" sz="1200" b="0" dirty="0" err="1">
                <a:latin typeface="Tahoma" pitchFamily="34" charset="0"/>
              </a:rPr>
              <a:t>printf</a:t>
            </a:r>
            <a:r>
              <a:rPr lang="en-US" altLang="ko-KR" sz="1200" b="0" dirty="0">
                <a:latin typeface="Tahoma" pitchFamily="34" charset="0"/>
              </a:rPr>
              <a:t>("\</a:t>
            </a:r>
            <a:r>
              <a:rPr lang="en-US" altLang="ko-KR" sz="1200" b="0" dirty="0" err="1">
                <a:latin typeface="Tahoma" pitchFamily="34" charset="0"/>
              </a:rPr>
              <a:t>nread</a:t>
            </a:r>
            <a:r>
              <a:rPr lang="en-US" altLang="ko-KR" sz="1200" b="0" dirty="0">
                <a:latin typeface="Tahoma" pitchFamily="34" charset="0"/>
              </a:rPr>
              <a:t> : %s\n\n", </a:t>
            </a:r>
            <a:r>
              <a:rPr lang="en-US" altLang="ko-KR" sz="1200" b="0" dirty="0" err="1">
                <a:latin typeface="Tahoma" pitchFamily="34" charset="0"/>
              </a:rPr>
              <a:t>buf</a:t>
            </a:r>
            <a:r>
              <a:rPr lang="en-US" altLang="ko-KR" sz="1200" b="0" dirty="0">
                <a:latin typeface="Tahoma" pitchFamily="34" charset="0"/>
              </a:rPr>
              <a:t>);</a:t>
            </a:r>
          </a:p>
          <a:p>
            <a:pPr marL="457200" indent="-457200" algn="l">
              <a:buFont typeface="Wingdings" pitchFamily="2" charset="2"/>
              <a:buAutoNum type="arabicPeriod" startAt="26"/>
            </a:pPr>
            <a:r>
              <a:rPr lang="en-US" altLang="ko-KR" sz="1200" b="0" dirty="0">
                <a:latin typeface="Tahoma" pitchFamily="34" charset="0"/>
              </a:rPr>
              <a:t> </a:t>
            </a:r>
          </a:p>
          <a:p>
            <a:pPr marL="457200" indent="-457200" algn="l">
              <a:buFont typeface="Wingdings" pitchFamily="2" charset="2"/>
              <a:buAutoNum type="arabicPeriod" startAt="26"/>
            </a:pPr>
            <a:r>
              <a:rPr lang="en-US" altLang="ko-KR" sz="1200" b="0" dirty="0">
                <a:latin typeface="Tahoma" pitchFamily="34" charset="0"/>
              </a:rPr>
              <a:t>   return 0;</a:t>
            </a:r>
          </a:p>
          <a:p>
            <a:pPr marL="457200" indent="-457200" algn="l">
              <a:buFont typeface="Wingdings" pitchFamily="2" charset="2"/>
              <a:buAutoNum type="arabicPeriod" startAt="26"/>
            </a:pPr>
            <a:r>
              <a:rPr lang="en-US" altLang="ko-KR" sz="1200" b="0" dirty="0">
                <a:latin typeface="Tahoma" pitchFamily="34" charset="0"/>
              </a:rPr>
              <a:t>}</a:t>
            </a:r>
          </a:p>
          <a:p>
            <a:pPr marL="457200" indent="-457200" algn="l">
              <a:buFont typeface="Wingdings" pitchFamily="2" charset="2"/>
              <a:buAutoNum type="arabicPeriod" startAt="26"/>
            </a:pPr>
            <a:endParaRPr lang="ko-KR" altLang="en-US" sz="1200" b="0" dirty="0">
              <a:latin typeface="Tahoma" pitchFamily="34" charset="0"/>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4482" name="Rectangle 2"/>
          <p:cNvSpPr>
            <a:spLocks noGrp="1" noChangeArrowheads="1"/>
          </p:cNvSpPr>
          <p:nvPr>
            <p:ph type="title"/>
          </p:nvPr>
        </p:nvSpPr>
        <p:spPr>
          <a:xfrm>
            <a:off x="914400" y="228600"/>
            <a:ext cx="7772400" cy="609600"/>
          </a:xfrm>
        </p:spPr>
        <p:txBody>
          <a:bodyPr/>
          <a:lstStyle/>
          <a:p>
            <a:r>
              <a:rPr lang="en-US" altLang="ko-KR" sz="4000">
                <a:solidFill>
                  <a:schemeClr val="accent2"/>
                </a:solidFill>
                <a:ea typeface="굴림" panose="020B0600000101010101" pitchFamily="50" charset="-127"/>
              </a:rPr>
              <a:t>Comparison of the I/O Models</a:t>
            </a:r>
          </a:p>
        </p:txBody>
      </p:sp>
      <p:grpSp>
        <p:nvGrpSpPr>
          <p:cNvPr id="404528" name="Group 48"/>
          <p:cNvGrpSpPr>
            <a:grpSpLocks/>
          </p:cNvGrpSpPr>
          <p:nvPr/>
        </p:nvGrpSpPr>
        <p:grpSpPr bwMode="auto">
          <a:xfrm>
            <a:off x="381000" y="914400"/>
            <a:ext cx="8763000" cy="5365750"/>
            <a:chOff x="240" y="576"/>
            <a:chExt cx="5520" cy="3380"/>
          </a:xfrm>
        </p:grpSpPr>
        <p:sp>
          <p:nvSpPr>
            <p:cNvPr id="404483" name="Rectangle 3"/>
            <p:cNvSpPr>
              <a:spLocks noChangeArrowheads="1"/>
            </p:cNvSpPr>
            <p:nvPr/>
          </p:nvSpPr>
          <p:spPr bwMode="auto">
            <a:xfrm>
              <a:off x="240" y="672"/>
              <a:ext cx="4416" cy="2592"/>
            </a:xfrm>
            <a:prstGeom prst="rect">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solidFill>
                    <a:srgbClr val="FF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latinLnBrk="1"/>
              <a:endParaRPr kumimoji="1" lang="ko-KR" altLang="ko-KR">
                <a:ea typeface="굴림" panose="020B0600000101010101" pitchFamily="50" charset="-127"/>
              </a:endParaRPr>
            </a:p>
          </p:txBody>
        </p:sp>
        <p:sp>
          <p:nvSpPr>
            <p:cNvPr id="404484" name="Line 4"/>
            <p:cNvSpPr>
              <a:spLocks noChangeShapeType="1"/>
            </p:cNvSpPr>
            <p:nvPr/>
          </p:nvSpPr>
          <p:spPr bwMode="auto">
            <a:xfrm>
              <a:off x="288" y="1056"/>
              <a:ext cx="4416" cy="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404485" name="Line 5"/>
            <p:cNvSpPr>
              <a:spLocks noChangeShapeType="1"/>
            </p:cNvSpPr>
            <p:nvPr/>
          </p:nvSpPr>
          <p:spPr bwMode="auto">
            <a:xfrm>
              <a:off x="912" y="720"/>
              <a:ext cx="0" cy="2592"/>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404486" name="Line 6"/>
            <p:cNvSpPr>
              <a:spLocks noChangeShapeType="1"/>
            </p:cNvSpPr>
            <p:nvPr/>
          </p:nvSpPr>
          <p:spPr bwMode="auto">
            <a:xfrm flipH="1">
              <a:off x="1728" y="720"/>
              <a:ext cx="0" cy="2592"/>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404487" name="Line 7"/>
            <p:cNvSpPr>
              <a:spLocks noChangeShapeType="1"/>
            </p:cNvSpPr>
            <p:nvPr/>
          </p:nvSpPr>
          <p:spPr bwMode="auto">
            <a:xfrm>
              <a:off x="2592" y="720"/>
              <a:ext cx="0" cy="2592"/>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404488" name="Line 8"/>
            <p:cNvSpPr>
              <a:spLocks noChangeShapeType="1"/>
            </p:cNvSpPr>
            <p:nvPr/>
          </p:nvSpPr>
          <p:spPr bwMode="auto">
            <a:xfrm>
              <a:off x="3552" y="720"/>
              <a:ext cx="0" cy="2592"/>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404489" name="Rectangle 9"/>
            <p:cNvSpPr>
              <a:spLocks noChangeArrowheads="1"/>
            </p:cNvSpPr>
            <p:nvPr/>
          </p:nvSpPr>
          <p:spPr bwMode="auto">
            <a:xfrm>
              <a:off x="240" y="768"/>
              <a:ext cx="7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latinLnBrk="1"/>
              <a:r>
                <a:rPr kumimoji="1" lang="en-US" altLang="ko-KR" b="1">
                  <a:ea typeface="굴림" panose="020B0600000101010101" pitchFamily="50" charset="-127"/>
                </a:rPr>
                <a:t> </a:t>
              </a:r>
              <a:r>
                <a:rPr kumimoji="1" lang="en-US" altLang="ko-KR" sz="1800" b="1">
                  <a:ea typeface="굴림" panose="020B0600000101010101" pitchFamily="50" charset="-127"/>
                </a:rPr>
                <a:t>Blocking</a:t>
              </a:r>
              <a:endParaRPr kumimoji="1" lang="en-US" altLang="ko-KR">
                <a:ea typeface="굴림" panose="020B0600000101010101" pitchFamily="50" charset="-127"/>
              </a:endParaRPr>
            </a:p>
          </p:txBody>
        </p:sp>
        <p:sp>
          <p:nvSpPr>
            <p:cNvPr id="404490" name="Rectangle 10"/>
            <p:cNvSpPr>
              <a:spLocks noChangeArrowheads="1"/>
            </p:cNvSpPr>
            <p:nvPr/>
          </p:nvSpPr>
          <p:spPr bwMode="auto">
            <a:xfrm>
              <a:off x="864" y="768"/>
              <a:ext cx="94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latinLnBrk="1"/>
              <a:r>
                <a:rPr kumimoji="1" lang="en-US" altLang="ko-KR" b="1">
                  <a:ea typeface="굴림" panose="020B0600000101010101" pitchFamily="50" charset="-127"/>
                </a:rPr>
                <a:t> </a:t>
              </a:r>
              <a:r>
                <a:rPr kumimoji="1" lang="en-US" altLang="ko-KR" sz="1800" b="1">
                  <a:ea typeface="굴림" panose="020B0600000101010101" pitchFamily="50" charset="-127"/>
                </a:rPr>
                <a:t>Nonblocking</a:t>
              </a:r>
              <a:endParaRPr kumimoji="1" lang="en-US" altLang="ko-KR">
                <a:ea typeface="굴림" panose="020B0600000101010101" pitchFamily="50" charset="-127"/>
              </a:endParaRPr>
            </a:p>
          </p:txBody>
        </p:sp>
        <p:sp>
          <p:nvSpPr>
            <p:cNvPr id="404491" name="Rectangle 11"/>
            <p:cNvSpPr>
              <a:spLocks noChangeArrowheads="1"/>
            </p:cNvSpPr>
            <p:nvPr/>
          </p:nvSpPr>
          <p:spPr bwMode="auto">
            <a:xfrm>
              <a:off x="1776" y="624"/>
              <a:ext cx="912" cy="4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latinLnBrk="1"/>
              <a:r>
                <a:rPr kumimoji="1" lang="en-US" altLang="ko-KR">
                  <a:ea typeface="굴림" panose="020B0600000101010101" pitchFamily="50" charset="-127"/>
                </a:rPr>
                <a:t> </a:t>
              </a:r>
              <a:r>
                <a:rPr kumimoji="1" lang="en-US" altLang="ko-KR" sz="1800" b="1">
                  <a:ea typeface="굴림" panose="020B0600000101010101" pitchFamily="50" charset="-127"/>
                </a:rPr>
                <a:t>I/O </a:t>
              </a:r>
            </a:p>
            <a:p>
              <a:pPr algn="ctr" latinLnBrk="1"/>
              <a:r>
                <a:rPr kumimoji="1" lang="en-US" altLang="ko-KR" sz="1800" b="1">
                  <a:ea typeface="굴림" panose="020B0600000101010101" pitchFamily="50" charset="-127"/>
                </a:rPr>
                <a:t>multiplexing</a:t>
              </a:r>
              <a:endParaRPr kumimoji="1" lang="en-US" altLang="ko-KR">
                <a:ea typeface="굴림" panose="020B0600000101010101" pitchFamily="50" charset="-127"/>
              </a:endParaRPr>
            </a:p>
          </p:txBody>
        </p:sp>
        <p:sp>
          <p:nvSpPr>
            <p:cNvPr id="404492" name="Rectangle 12"/>
            <p:cNvSpPr>
              <a:spLocks noChangeArrowheads="1"/>
            </p:cNvSpPr>
            <p:nvPr/>
          </p:nvSpPr>
          <p:spPr bwMode="auto">
            <a:xfrm>
              <a:off x="2592" y="624"/>
              <a:ext cx="996" cy="4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latinLnBrk="1"/>
              <a:r>
                <a:rPr kumimoji="1" lang="en-US" altLang="ko-KR">
                  <a:ea typeface="굴림" panose="020B0600000101010101" pitchFamily="50" charset="-127"/>
                </a:rPr>
                <a:t> </a:t>
              </a:r>
              <a:r>
                <a:rPr kumimoji="1" lang="en-US" altLang="ko-KR" sz="1800" b="1">
                  <a:ea typeface="굴림" panose="020B0600000101010101" pitchFamily="50" charset="-127"/>
                </a:rPr>
                <a:t>Signal-driven</a:t>
              </a:r>
            </a:p>
            <a:p>
              <a:pPr algn="ctr" latinLnBrk="1"/>
              <a:r>
                <a:rPr kumimoji="1" lang="en-US" altLang="ko-KR" sz="1800" b="1">
                  <a:ea typeface="굴림" panose="020B0600000101010101" pitchFamily="50" charset="-127"/>
                </a:rPr>
                <a:t>I/O</a:t>
              </a:r>
              <a:endParaRPr kumimoji="1" lang="en-US" altLang="ko-KR">
                <a:ea typeface="굴림" panose="020B0600000101010101" pitchFamily="50" charset="-127"/>
              </a:endParaRPr>
            </a:p>
          </p:txBody>
        </p:sp>
        <p:sp>
          <p:nvSpPr>
            <p:cNvPr id="404493" name="Rectangle 13"/>
            <p:cNvSpPr>
              <a:spLocks noChangeArrowheads="1"/>
            </p:cNvSpPr>
            <p:nvPr/>
          </p:nvSpPr>
          <p:spPr bwMode="auto">
            <a:xfrm>
              <a:off x="3552" y="576"/>
              <a:ext cx="1044" cy="4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latinLnBrk="1"/>
              <a:r>
                <a:rPr kumimoji="1" lang="en-US" altLang="ko-KR">
                  <a:ea typeface="굴림" panose="020B0600000101010101" pitchFamily="50" charset="-127"/>
                </a:rPr>
                <a:t> </a:t>
              </a:r>
              <a:r>
                <a:rPr kumimoji="1" lang="en-US" altLang="ko-KR" sz="1800" b="1">
                  <a:ea typeface="굴림" panose="020B0600000101010101" pitchFamily="50" charset="-127"/>
                </a:rPr>
                <a:t>Asynchronous</a:t>
              </a:r>
            </a:p>
            <a:p>
              <a:pPr latinLnBrk="1"/>
              <a:r>
                <a:rPr kumimoji="1" lang="en-US" altLang="ko-KR" sz="1800" b="1">
                  <a:ea typeface="굴림" panose="020B0600000101010101" pitchFamily="50" charset="-127"/>
                </a:rPr>
                <a:t> I/O</a:t>
              </a:r>
            </a:p>
          </p:txBody>
        </p:sp>
        <p:sp>
          <p:nvSpPr>
            <p:cNvPr id="404494" name="Rectangle 14"/>
            <p:cNvSpPr>
              <a:spLocks noChangeArrowheads="1"/>
            </p:cNvSpPr>
            <p:nvPr/>
          </p:nvSpPr>
          <p:spPr bwMode="auto">
            <a:xfrm>
              <a:off x="288" y="1104"/>
              <a:ext cx="55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latinLnBrk="1"/>
              <a:r>
                <a:rPr kumimoji="1" lang="en-US" altLang="ko-KR" sz="1800">
                  <a:ea typeface="굴림" panose="020B0600000101010101" pitchFamily="50" charset="-127"/>
                </a:rPr>
                <a:t> initiate</a:t>
              </a:r>
              <a:endParaRPr kumimoji="1" lang="en-US" altLang="ko-KR">
                <a:ea typeface="굴림" panose="020B0600000101010101" pitchFamily="50" charset="-127"/>
              </a:endParaRPr>
            </a:p>
          </p:txBody>
        </p:sp>
        <p:sp>
          <p:nvSpPr>
            <p:cNvPr id="404495" name="Line 15"/>
            <p:cNvSpPr>
              <a:spLocks noChangeShapeType="1"/>
            </p:cNvSpPr>
            <p:nvPr/>
          </p:nvSpPr>
          <p:spPr bwMode="auto">
            <a:xfrm>
              <a:off x="528" y="1344"/>
              <a:ext cx="0" cy="1632"/>
            </a:xfrm>
            <a:prstGeom prst="line">
              <a:avLst/>
            </a:prstGeom>
            <a:noFill/>
            <a:ln w="28575" cap="sq">
              <a:solidFill>
                <a:schemeClr val="bg2"/>
              </a:solidFill>
              <a:round/>
              <a:headEnd type="none" w="sm" len="sm"/>
              <a:tailEnd type="arrow"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404496" name="Rectangle 16"/>
            <p:cNvSpPr>
              <a:spLocks noChangeArrowheads="1"/>
            </p:cNvSpPr>
            <p:nvPr/>
          </p:nvSpPr>
          <p:spPr bwMode="auto">
            <a:xfrm>
              <a:off x="288" y="3024"/>
              <a:ext cx="68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latinLnBrk="1"/>
              <a:r>
                <a:rPr kumimoji="1" lang="en-US" altLang="ko-KR" sz="1800">
                  <a:ea typeface="굴림" panose="020B0600000101010101" pitchFamily="50" charset="-127"/>
                </a:rPr>
                <a:t> complete</a:t>
              </a:r>
              <a:endParaRPr kumimoji="1" lang="en-US" altLang="ko-KR">
                <a:ea typeface="굴림" panose="020B0600000101010101" pitchFamily="50" charset="-127"/>
              </a:endParaRPr>
            </a:p>
          </p:txBody>
        </p:sp>
        <p:sp>
          <p:nvSpPr>
            <p:cNvPr id="404497" name="Rectangle 17"/>
            <p:cNvSpPr>
              <a:spLocks noChangeArrowheads="1"/>
            </p:cNvSpPr>
            <p:nvPr/>
          </p:nvSpPr>
          <p:spPr bwMode="auto">
            <a:xfrm>
              <a:off x="960" y="1104"/>
              <a:ext cx="4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latinLnBrk="1"/>
              <a:r>
                <a:rPr kumimoji="1" lang="en-US" altLang="ko-KR" sz="1800">
                  <a:ea typeface="굴림" panose="020B0600000101010101" pitchFamily="50" charset="-127"/>
                </a:rPr>
                <a:t> check</a:t>
              </a:r>
              <a:endParaRPr kumimoji="1" lang="en-US" altLang="ko-KR">
                <a:ea typeface="굴림" panose="020B0600000101010101" pitchFamily="50" charset="-127"/>
              </a:endParaRPr>
            </a:p>
          </p:txBody>
        </p:sp>
        <p:sp>
          <p:nvSpPr>
            <p:cNvPr id="404498" name="Rectangle 18"/>
            <p:cNvSpPr>
              <a:spLocks noChangeArrowheads="1"/>
            </p:cNvSpPr>
            <p:nvPr/>
          </p:nvSpPr>
          <p:spPr bwMode="auto">
            <a:xfrm>
              <a:off x="960" y="1296"/>
              <a:ext cx="4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latinLnBrk="1"/>
              <a:r>
                <a:rPr kumimoji="1" lang="en-US" altLang="ko-KR" sz="1800">
                  <a:ea typeface="굴림" panose="020B0600000101010101" pitchFamily="50" charset="-127"/>
                </a:rPr>
                <a:t> check</a:t>
              </a:r>
              <a:endParaRPr kumimoji="1" lang="en-US" altLang="ko-KR">
                <a:ea typeface="굴림" panose="020B0600000101010101" pitchFamily="50" charset="-127"/>
              </a:endParaRPr>
            </a:p>
          </p:txBody>
        </p:sp>
        <p:sp>
          <p:nvSpPr>
            <p:cNvPr id="404499" name="Rectangle 19"/>
            <p:cNvSpPr>
              <a:spLocks noChangeArrowheads="1"/>
            </p:cNvSpPr>
            <p:nvPr/>
          </p:nvSpPr>
          <p:spPr bwMode="auto">
            <a:xfrm>
              <a:off x="960" y="1488"/>
              <a:ext cx="4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latinLnBrk="1"/>
              <a:r>
                <a:rPr kumimoji="1" lang="en-US" altLang="ko-KR" sz="1800">
                  <a:ea typeface="굴림" panose="020B0600000101010101" pitchFamily="50" charset="-127"/>
                </a:rPr>
                <a:t> check</a:t>
              </a:r>
              <a:endParaRPr kumimoji="1" lang="en-US" altLang="ko-KR">
                <a:ea typeface="굴림" panose="020B0600000101010101" pitchFamily="50" charset="-127"/>
              </a:endParaRPr>
            </a:p>
          </p:txBody>
        </p:sp>
        <p:sp>
          <p:nvSpPr>
            <p:cNvPr id="404500" name="Rectangle 20"/>
            <p:cNvSpPr>
              <a:spLocks noChangeArrowheads="1"/>
            </p:cNvSpPr>
            <p:nvPr/>
          </p:nvSpPr>
          <p:spPr bwMode="auto">
            <a:xfrm>
              <a:off x="960" y="1680"/>
              <a:ext cx="4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latinLnBrk="1"/>
              <a:r>
                <a:rPr kumimoji="1" lang="en-US" altLang="ko-KR" sz="1800">
                  <a:ea typeface="굴림" panose="020B0600000101010101" pitchFamily="50" charset="-127"/>
                </a:rPr>
                <a:t> check</a:t>
              </a:r>
              <a:endParaRPr kumimoji="1" lang="en-US" altLang="ko-KR">
                <a:ea typeface="굴림" panose="020B0600000101010101" pitchFamily="50" charset="-127"/>
              </a:endParaRPr>
            </a:p>
          </p:txBody>
        </p:sp>
        <p:sp>
          <p:nvSpPr>
            <p:cNvPr id="404501" name="Rectangle 21"/>
            <p:cNvSpPr>
              <a:spLocks noChangeArrowheads="1"/>
            </p:cNvSpPr>
            <p:nvPr/>
          </p:nvSpPr>
          <p:spPr bwMode="auto">
            <a:xfrm>
              <a:off x="960" y="1872"/>
              <a:ext cx="4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latinLnBrk="1"/>
              <a:r>
                <a:rPr kumimoji="1" lang="en-US" altLang="ko-KR" sz="1800">
                  <a:ea typeface="굴림" panose="020B0600000101010101" pitchFamily="50" charset="-127"/>
                </a:rPr>
                <a:t> check</a:t>
              </a:r>
              <a:endParaRPr kumimoji="1" lang="en-US" altLang="ko-KR">
                <a:ea typeface="굴림" panose="020B0600000101010101" pitchFamily="50" charset="-127"/>
              </a:endParaRPr>
            </a:p>
          </p:txBody>
        </p:sp>
        <p:sp>
          <p:nvSpPr>
            <p:cNvPr id="404502" name="Rectangle 22"/>
            <p:cNvSpPr>
              <a:spLocks noChangeArrowheads="1"/>
            </p:cNvSpPr>
            <p:nvPr/>
          </p:nvSpPr>
          <p:spPr bwMode="auto">
            <a:xfrm>
              <a:off x="960" y="2064"/>
              <a:ext cx="4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latinLnBrk="1"/>
              <a:r>
                <a:rPr kumimoji="1" lang="en-US" altLang="ko-KR" sz="1800">
                  <a:ea typeface="굴림" panose="020B0600000101010101" pitchFamily="50" charset="-127"/>
                </a:rPr>
                <a:t> check</a:t>
              </a:r>
              <a:endParaRPr kumimoji="1" lang="en-US" altLang="ko-KR">
                <a:ea typeface="굴림" panose="020B0600000101010101" pitchFamily="50" charset="-127"/>
              </a:endParaRPr>
            </a:p>
          </p:txBody>
        </p:sp>
        <p:sp>
          <p:nvSpPr>
            <p:cNvPr id="404503" name="Line 23"/>
            <p:cNvSpPr>
              <a:spLocks noChangeShapeType="1"/>
            </p:cNvSpPr>
            <p:nvPr/>
          </p:nvSpPr>
          <p:spPr bwMode="auto">
            <a:xfrm>
              <a:off x="1200" y="2304"/>
              <a:ext cx="0" cy="672"/>
            </a:xfrm>
            <a:prstGeom prst="line">
              <a:avLst/>
            </a:prstGeom>
            <a:noFill/>
            <a:ln w="28575" cap="sq">
              <a:solidFill>
                <a:schemeClr val="bg2"/>
              </a:solidFill>
              <a:round/>
              <a:headEnd type="none" w="sm" len="sm"/>
              <a:tailEnd type="arrow"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404504" name="Rectangle 24"/>
            <p:cNvSpPr>
              <a:spLocks noChangeArrowheads="1"/>
            </p:cNvSpPr>
            <p:nvPr/>
          </p:nvSpPr>
          <p:spPr bwMode="auto">
            <a:xfrm>
              <a:off x="912" y="3024"/>
              <a:ext cx="68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latinLnBrk="1"/>
              <a:r>
                <a:rPr kumimoji="1" lang="en-US" altLang="ko-KR" sz="1800">
                  <a:ea typeface="굴림" panose="020B0600000101010101" pitchFamily="50" charset="-127"/>
                </a:rPr>
                <a:t> complete</a:t>
              </a:r>
              <a:endParaRPr kumimoji="1" lang="en-US" altLang="ko-KR">
                <a:ea typeface="굴림" panose="020B0600000101010101" pitchFamily="50" charset="-127"/>
              </a:endParaRPr>
            </a:p>
          </p:txBody>
        </p:sp>
        <p:sp>
          <p:nvSpPr>
            <p:cNvPr id="404505" name="Rectangle 25"/>
            <p:cNvSpPr>
              <a:spLocks noChangeArrowheads="1"/>
            </p:cNvSpPr>
            <p:nvPr/>
          </p:nvSpPr>
          <p:spPr bwMode="auto">
            <a:xfrm rot="5400000">
              <a:off x="1108" y="2492"/>
              <a:ext cx="60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latinLnBrk="1"/>
              <a:r>
                <a:rPr kumimoji="1" lang="en-US" altLang="ko-KR" sz="1800">
                  <a:ea typeface="굴림" panose="020B0600000101010101" pitchFamily="50" charset="-127"/>
                </a:rPr>
                <a:t> blocked</a:t>
              </a:r>
              <a:endParaRPr kumimoji="1" lang="en-US" altLang="ko-KR">
                <a:ea typeface="굴림" panose="020B0600000101010101" pitchFamily="50" charset="-127"/>
              </a:endParaRPr>
            </a:p>
          </p:txBody>
        </p:sp>
        <p:sp>
          <p:nvSpPr>
            <p:cNvPr id="404506" name="Rectangle 26"/>
            <p:cNvSpPr>
              <a:spLocks noChangeArrowheads="1"/>
            </p:cNvSpPr>
            <p:nvPr/>
          </p:nvSpPr>
          <p:spPr bwMode="auto">
            <a:xfrm>
              <a:off x="1872" y="1104"/>
              <a:ext cx="4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latinLnBrk="1"/>
              <a:r>
                <a:rPr kumimoji="1" lang="en-US" altLang="ko-KR" sz="1800">
                  <a:ea typeface="굴림" panose="020B0600000101010101" pitchFamily="50" charset="-127"/>
                </a:rPr>
                <a:t> check</a:t>
              </a:r>
              <a:endParaRPr kumimoji="1" lang="en-US" altLang="ko-KR">
                <a:ea typeface="굴림" panose="020B0600000101010101" pitchFamily="50" charset="-127"/>
              </a:endParaRPr>
            </a:p>
          </p:txBody>
        </p:sp>
        <p:sp>
          <p:nvSpPr>
            <p:cNvPr id="404507" name="Line 27"/>
            <p:cNvSpPr>
              <a:spLocks noChangeShapeType="1"/>
            </p:cNvSpPr>
            <p:nvPr/>
          </p:nvSpPr>
          <p:spPr bwMode="auto">
            <a:xfrm>
              <a:off x="2112" y="1344"/>
              <a:ext cx="0" cy="720"/>
            </a:xfrm>
            <a:prstGeom prst="line">
              <a:avLst/>
            </a:prstGeom>
            <a:noFill/>
            <a:ln w="28575" cap="sq">
              <a:solidFill>
                <a:schemeClr val="bg2"/>
              </a:solidFill>
              <a:round/>
              <a:headEnd type="none" w="sm" len="sm"/>
              <a:tailEnd type="arrow"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404508" name="Rectangle 28"/>
            <p:cNvSpPr>
              <a:spLocks noChangeArrowheads="1"/>
            </p:cNvSpPr>
            <p:nvPr/>
          </p:nvSpPr>
          <p:spPr bwMode="auto">
            <a:xfrm rot="5400000">
              <a:off x="1972" y="1628"/>
              <a:ext cx="60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latinLnBrk="1"/>
              <a:r>
                <a:rPr kumimoji="1" lang="en-US" altLang="ko-KR" sz="1800">
                  <a:ea typeface="굴림" panose="020B0600000101010101" pitchFamily="50" charset="-127"/>
                </a:rPr>
                <a:t> blocked</a:t>
              </a:r>
              <a:endParaRPr kumimoji="1" lang="en-US" altLang="ko-KR">
                <a:ea typeface="굴림" panose="020B0600000101010101" pitchFamily="50" charset="-127"/>
              </a:endParaRPr>
            </a:p>
          </p:txBody>
        </p:sp>
        <p:sp>
          <p:nvSpPr>
            <p:cNvPr id="404509" name="Rectangle 29"/>
            <p:cNvSpPr>
              <a:spLocks noChangeArrowheads="1"/>
            </p:cNvSpPr>
            <p:nvPr/>
          </p:nvSpPr>
          <p:spPr bwMode="auto">
            <a:xfrm>
              <a:off x="1872" y="2112"/>
              <a:ext cx="516"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latinLnBrk="1"/>
              <a:r>
                <a:rPr kumimoji="1" lang="en-US" altLang="ko-KR" sz="1800">
                  <a:ea typeface="굴림" panose="020B0600000101010101" pitchFamily="50" charset="-127"/>
                </a:rPr>
                <a:t> ready</a:t>
              </a:r>
            </a:p>
            <a:p>
              <a:pPr latinLnBrk="1"/>
              <a:r>
                <a:rPr kumimoji="1" lang="en-US" altLang="ko-KR" sz="1800">
                  <a:ea typeface="굴림" panose="020B0600000101010101" pitchFamily="50" charset="-127"/>
                </a:rPr>
                <a:t>initiate</a:t>
              </a:r>
              <a:endParaRPr kumimoji="1" lang="en-US" altLang="ko-KR">
                <a:ea typeface="굴림" panose="020B0600000101010101" pitchFamily="50" charset="-127"/>
              </a:endParaRPr>
            </a:p>
          </p:txBody>
        </p:sp>
        <p:sp>
          <p:nvSpPr>
            <p:cNvPr id="404510" name="Line 30"/>
            <p:cNvSpPr>
              <a:spLocks noChangeShapeType="1"/>
            </p:cNvSpPr>
            <p:nvPr/>
          </p:nvSpPr>
          <p:spPr bwMode="auto">
            <a:xfrm>
              <a:off x="2112" y="2496"/>
              <a:ext cx="0" cy="432"/>
            </a:xfrm>
            <a:prstGeom prst="line">
              <a:avLst/>
            </a:prstGeom>
            <a:noFill/>
            <a:ln w="28575" cap="sq">
              <a:solidFill>
                <a:schemeClr val="bg2"/>
              </a:solidFill>
              <a:round/>
              <a:headEnd type="none" w="sm" len="sm"/>
              <a:tailEnd type="arrow"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404511" name="Rectangle 31"/>
            <p:cNvSpPr>
              <a:spLocks noChangeArrowheads="1"/>
            </p:cNvSpPr>
            <p:nvPr/>
          </p:nvSpPr>
          <p:spPr bwMode="auto">
            <a:xfrm rot="5400000">
              <a:off x="1924" y="2588"/>
              <a:ext cx="60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latinLnBrk="1"/>
              <a:r>
                <a:rPr kumimoji="1" lang="en-US" altLang="ko-KR" sz="1800">
                  <a:ea typeface="굴림" panose="020B0600000101010101" pitchFamily="50" charset="-127"/>
                </a:rPr>
                <a:t> blocked</a:t>
              </a:r>
              <a:endParaRPr kumimoji="1" lang="en-US" altLang="ko-KR">
                <a:ea typeface="굴림" panose="020B0600000101010101" pitchFamily="50" charset="-127"/>
              </a:endParaRPr>
            </a:p>
          </p:txBody>
        </p:sp>
        <p:sp>
          <p:nvSpPr>
            <p:cNvPr id="404512" name="Rectangle 32"/>
            <p:cNvSpPr>
              <a:spLocks noChangeArrowheads="1"/>
            </p:cNvSpPr>
            <p:nvPr/>
          </p:nvSpPr>
          <p:spPr bwMode="auto">
            <a:xfrm>
              <a:off x="1728" y="3024"/>
              <a:ext cx="68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latinLnBrk="1"/>
              <a:r>
                <a:rPr kumimoji="1" lang="en-US" altLang="ko-KR" sz="1800">
                  <a:ea typeface="굴림" panose="020B0600000101010101" pitchFamily="50" charset="-127"/>
                </a:rPr>
                <a:t> complete</a:t>
              </a:r>
              <a:endParaRPr kumimoji="1" lang="en-US" altLang="ko-KR">
                <a:ea typeface="굴림" panose="020B0600000101010101" pitchFamily="50" charset="-127"/>
              </a:endParaRPr>
            </a:p>
          </p:txBody>
        </p:sp>
        <p:sp>
          <p:nvSpPr>
            <p:cNvPr id="404513" name="Rectangle 33"/>
            <p:cNvSpPr>
              <a:spLocks noChangeArrowheads="1"/>
            </p:cNvSpPr>
            <p:nvPr/>
          </p:nvSpPr>
          <p:spPr bwMode="auto">
            <a:xfrm>
              <a:off x="2736" y="2112"/>
              <a:ext cx="816"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latinLnBrk="1"/>
              <a:r>
                <a:rPr kumimoji="1" lang="en-US" altLang="ko-KR" sz="1800">
                  <a:ea typeface="굴림" panose="020B0600000101010101" pitchFamily="50" charset="-127"/>
                </a:rPr>
                <a:t> notification</a:t>
              </a:r>
            </a:p>
            <a:p>
              <a:pPr latinLnBrk="1"/>
              <a:r>
                <a:rPr kumimoji="1" lang="en-US" altLang="ko-KR" sz="1800">
                  <a:ea typeface="굴림" panose="020B0600000101010101" pitchFamily="50" charset="-127"/>
                </a:rPr>
                <a:t>initiate</a:t>
              </a:r>
              <a:endParaRPr kumimoji="1" lang="en-US" altLang="ko-KR">
                <a:ea typeface="굴림" panose="020B0600000101010101" pitchFamily="50" charset="-127"/>
              </a:endParaRPr>
            </a:p>
          </p:txBody>
        </p:sp>
        <p:sp>
          <p:nvSpPr>
            <p:cNvPr id="404514" name="Line 34"/>
            <p:cNvSpPr>
              <a:spLocks noChangeShapeType="1"/>
            </p:cNvSpPr>
            <p:nvPr/>
          </p:nvSpPr>
          <p:spPr bwMode="auto">
            <a:xfrm>
              <a:off x="3072" y="2496"/>
              <a:ext cx="0" cy="432"/>
            </a:xfrm>
            <a:prstGeom prst="line">
              <a:avLst/>
            </a:prstGeom>
            <a:noFill/>
            <a:ln w="28575" cap="sq">
              <a:solidFill>
                <a:schemeClr val="bg2"/>
              </a:solidFill>
              <a:round/>
              <a:headEnd type="none" w="sm" len="sm"/>
              <a:tailEnd type="arrow"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404515" name="Rectangle 35"/>
            <p:cNvSpPr>
              <a:spLocks noChangeArrowheads="1"/>
            </p:cNvSpPr>
            <p:nvPr/>
          </p:nvSpPr>
          <p:spPr bwMode="auto">
            <a:xfrm rot="5400000">
              <a:off x="2884" y="2588"/>
              <a:ext cx="60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latinLnBrk="1"/>
              <a:r>
                <a:rPr kumimoji="1" lang="en-US" altLang="ko-KR" sz="1800">
                  <a:ea typeface="굴림" panose="020B0600000101010101" pitchFamily="50" charset="-127"/>
                </a:rPr>
                <a:t> blocked</a:t>
              </a:r>
              <a:endParaRPr kumimoji="1" lang="en-US" altLang="ko-KR">
                <a:ea typeface="굴림" panose="020B0600000101010101" pitchFamily="50" charset="-127"/>
              </a:endParaRPr>
            </a:p>
          </p:txBody>
        </p:sp>
        <p:sp>
          <p:nvSpPr>
            <p:cNvPr id="404516" name="Rectangle 36"/>
            <p:cNvSpPr>
              <a:spLocks noChangeArrowheads="1"/>
            </p:cNvSpPr>
            <p:nvPr/>
          </p:nvSpPr>
          <p:spPr bwMode="auto">
            <a:xfrm>
              <a:off x="2688" y="3024"/>
              <a:ext cx="68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latinLnBrk="1"/>
              <a:r>
                <a:rPr kumimoji="1" lang="en-US" altLang="ko-KR" sz="1800">
                  <a:ea typeface="굴림" panose="020B0600000101010101" pitchFamily="50" charset="-127"/>
                </a:rPr>
                <a:t> complete</a:t>
              </a:r>
              <a:endParaRPr kumimoji="1" lang="en-US" altLang="ko-KR">
                <a:ea typeface="굴림" panose="020B0600000101010101" pitchFamily="50" charset="-127"/>
              </a:endParaRPr>
            </a:p>
          </p:txBody>
        </p:sp>
        <p:sp>
          <p:nvSpPr>
            <p:cNvPr id="404517" name="Rectangle 37"/>
            <p:cNvSpPr>
              <a:spLocks noChangeArrowheads="1"/>
            </p:cNvSpPr>
            <p:nvPr/>
          </p:nvSpPr>
          <p:spPr bwMode="auto">
            <a:xfrm>
              <a:off x="3792" y="1152"/>
              <a:ext cx="55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latinLnBrk="1"/>
              <a:r>
                <a:rPr kumimoji="1" lang="en-US" altLang="ko-KR" sz="1800">
                  <a:ea typeface="굴림" panose="020B0600000101010101" pitchFamily="50" charset="-127"/>
                </a:rPr>
                <a:t> initiate</a:t>
              </a:r>
              <a:endParaRPr kumimoji="1" lang="en-US" altLang="ko-KR">
                <a:ea typeface="굴림" panose="020B0600000101010101" pitchFamily="50" charset="-127"/>
              </a:endParaRPr>
            </a:p>
          </p:txBody>
        </p:sp>
        <p:sp>
          <p:nvSpPr>
            <p:cNvPr id="404518" name="Rectangle 38"/>
            <p:cNvSpPr>
              <a:spLocks noChangeArrowheads="1"/>
            </p:cNvSpPr>
            <p:nvPr/>
          </p:nvSpPr>
          <p:spPr bwMode="auto">
            <a:xfrm>
              <a:off x="3696" y="2976"/>
              <a:ext cx="81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latinLnBrk="1"/>
              <a:r>
                <a:rPr kumimoji="1" lang="en-US" altLang="ko-KR" sz="1800">
                  <a:ea typeface="굴림" panose="020B0600000101010101" pitchFamily="50" charset="-127"/>
                </a:rPr>
                <a:t> notification</a:t>
              </a:r>
              <a:endParaRPr kumimoji="1" lang="en-US" altLang="ko-KR">
                <a:ea typeface="굴림" panose="020B0600000101010101" pitchFamily="50" charset="-127"/>
              </a:endParaRPr>
            </a:p>
          </p:txBody>
        </p:sp>
        <p:sp>
          <p:nvSpPr>
            <p:cNvPr id="404519" name="AutoShape 39"/>
            <p:cNvSpPr>
              <a:spLocks/>
            </p:cNvSpPr>
            <p:nvPr/>
          </p:nvSpPr>
          <p:spPr bwMode="auto">
            <a:xfrm>
              <a:off x="4752" y="1056"/>
              <a:ext cx="192" cy="1344"/>
            </a:xfrm>
            <a:prstGeom prst="rightBrace">
              <a:avLst>
                <a:gd name="adj1" fmla="val 58333"/>
                <a:gd name="adj2" fmla="val 50000"/>
              </a:avLst>
            </a:prstGeom>
            <a:noFill/>
            <a:ln w="12700" cap="sq">
              <a:solidFill>
                <a:schemeClr val="bg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404520" name="AutoShape 40"/>
            <p:cNvSpPr>
              <a:spLocks/>
            </p:cNvSpPr>
            <p:nvPr/>
          </p:nvSpPr>
          <p:spPr bwMode="auto">
            <a:xfrm>
              <a:off x="4800" y="2448"/>
              <a:ext cx="192" cy="816"/>
            </a:xfrm>
            <a:prstGeom prst="rightBrace">
              <a:avLst>
                <a:gd name="adj1" fmla="val 35417"/>
                <a:gd name="adj2" fmla="val 50000"/>
              </a:avLst>
            </a:prstGeom>
            <a:noFill/>
            <a:ln w="12700" cap="sq">
              <a:solidFill>
                <a:schemeClr val="bg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404521" name="Rectangle 41"/>
            <p:cNvSpPr>
              <a:spLocks noChangeArrowheads="1"/>
            </p:cNvSpPr>
            <p:nvPr/>
          </p:nvSpPr>
          <p:spPr bwMode="auto">
            <a:xfrm>
              <a:off x="4992" y="1536"/>
              <a:ext cx="604"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latinLnBrk="1"/>
              <a:r>
                <a:rPr kumimoji="1" lang="en-US" altLang="ko-KR" sz="1800">
                  <a:ea typeface="굴림" panose="020B0600000101010101" pitchFamily="50" charset="-127"/>
                </a:rPr>
                <a:t> wait for</a:t>
              </a:r>
            </a:p>
            <a:p>
              <a:pPr latinLnBrk="1"/>
              <a:r>
                <a:rPr kumimoji="1" lang="en-US" altLang="ko-KR" sz="1800">
                  <a:ea typeface="굴림" panose="020B0600000101010101" pitchFamily="50" charset="-127"/>
                </a:rPr>
                <a:t>data</a:t>
              </a:r>
              <a:endParaRPr kumimoji="1" lang="en-US" altLang="ko-KR">
                <a:ea typeface="굴림" panose="020B0600000101010101" pitchFamily="50" charset="-127"/>
              </a:endParaRPr>
            </a:p>
          </p:txBody>
        </p:sp>
        <p:sp>
          <p:nvSpPr>
            <p:cNvPr id="404522" name="Rectangle 42"/>
            <p:cNvSpPr>
              <a:spLocks noChangeArrowheads="1"/>
            </p:cNvSpPr>
            <p:nvPr/>
          </p:nvSpPr>
          <p:spPr bwMode="auto">
            <a:xfrm>
              <a:off x="4968" y="2640"/>
              <a:ext cx="792" cy="5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latinLnBrk="1"/>
              <a:r>
                <a:rPr kumimoji="1" lang="en-US" altLang="ko-KR" sz="1800">
                  <a:ea typeface="굴림" panose="020B0600000101010101" pitchFamily="50" charset="-127"/>
                </a:rPr>
                <a:t> copy data</a:t>
              </a:r>
            </a:p>
            <a:p>
              <a:pPr latinLnBrk="1"/>
              <a:r>
                <a:rPr kumimoji="1" lang="en-US" altLang="ko-KR" sz="1800">
                  <a:ea typeface="굴림" panose="020B0600000101010101" pitchFamily="50" charset="-127"/>
                </a:rPr>
                <a:t>from kernel</a:t>
              </a:r>
            </a:p>
            <a:p>
              <a:pPr latinLnBrk="1"/>
              <a:r>
                <a:rPr kumimoji="1" lang="en-US" altLang="ko-KR" sz="1800">
                  <a:ea typeface="굴림" panose="020B0600000101010101" pitchFamily="50" charset="-127"/>
                </a:rPr>
                <a:t>to user</a:t>
              </a:r>
              <a:endParaRPr kumimoji="1" lang="en-US" altLang="ko-KR">
                <a:ea typeface="굴림" panose="020B0600000101010101" pitchFamily="50" charset="-127"/>
              </a:endParaRPr>
            </a:p>
          </p:txBody>
        </p:sp>
        <p:sp>
          <p:nvSpPr>
            <p:cNvPr id="404523" name="AutoShape 43"/>
            <p:cNvSpPr>
              <a:spLocks/>
            </p:cNvSpPr>
            <p:nvPr/>
          </p:nvSpPr>
          <p:spPr bwMode="auto">
            <a:xfrm rot="5400000">
              <a:off x="1776" y="1776"/>
              <a:ext cx="240" cy="3312"/>
            </a:xfrm>
            <a:prstGeom prst="rightBrace">
              <a:avLst>
                <a:gd name="adj1" fmla="val 115000"/>
                <a:gd name="adj2" fmla="val 50000"/>
              </a:avLst>
            </a:prstGeom>
            <a:noFill/>
            <a:ln w="12700" cap="sq">
              <a:solidFill>
                <a:schemeClr val="bg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404524" name="Rectangle 44"/>
            <p:cNvSpPr>
              <a:spLocks noChangeArrowheads="1"/>
            </p:cNvSpPr>
            <p:nvPr/>
          </p:nvSpPr>
          <p:spPr bwMode="auto">
            <a:xfrm>
              <a:off x="624" y="3552"/>
              <a:ext cx="1856"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latinLnBrk="1"/>
              <a:r>
                <a:rPr kumimoji="1" lang="en-US" altLang="ko-KR" sz="1800">
                  <a:ea typeface="굴림" panose="020B0600000101010101" pitchFamily="50" charset="-127"/>
                </a:rPr>
                <a:t> 1st phase handled differently,</a:t>
              </a:r>
            </a:p>
            <a:p>
              <a:pPr latinLnBrk="1"/>
              <a:r>
                <a:rPr kumimoji="1" lang="en-US" altLang="ko-KR" sz="1800">
                  <a:ea typeface="굴림" panose="020B0600000101010101" pitchFamily="50" charset="-127"/>
                </a:rPr>
                <a:t>2nd phase handled the same</a:t>
              </a:r>
              <a:endParaRPr kumimoji="1" lang="en-US" altLang="ko-KR">
                <a:ea typeface="굴림" panose="020B0600000101010101" pitchFamily="50" charset="-127"/>
              </a:endParaRPr>
            </a:p>
          </p:txBody>
        </p:sp>
        <p:sp>
          <p:nvSpPr>
            <p:cNvPr id="404525" name="AutoShape 45"/>
            <p:cNvSpPr>
              <a:spLocks/>
            </p:cNvSpPr>
            <p:nvPr/>
          </p:nvSpPr>
          <p:spPr bwMode="auto">
            <a:xfrm rot="5400000">
              <a:off x="3936" y="2976"/>
              <a:ext cx="240" cy="1008"/>
            </a:xfrm>
            <a:prstGeom prst="rightBrace">
              <a:avLst>
                <a:gd name="adj1" fmla="val 35000"/>
                <a:gd name="adj2" fmla="val 50000"/>
              </a:avLst>
            </a:prstGeom>
            <a:noFill/>
            <a:ln w="12700" cap="sq">
              <a:solidFill>
                <a:schemeClr val="bg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404526" name="Rectangle 46"/>
            <p:cNvSpPr>
              <a:spLocks noChangeArrowheads="1"/>
            </p:cNvSpPr>
            <p:nvPr/>
          </p:nvSpPr>
          <p:spPr bwMode="auto">
            <a:xfrm>
              <a:off x="3216" y="3580"/>
              <a:ext cx="130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latinLnBrk="1"/>
              <a:r>
                <a:rPr kumimoji="1" lang="en-US" altLang="ko-KR" sz="1800">
                  <a:ea typeface="굴림" panose="020B0600000101010101" pitchFamily="50" charset="-127"/>
                </a:rPr>
                <a:t> handles both phases</a:t>
              </a:r>
              <a:endParaRPr kumimoji="1" lang="en-US" altLang="ko-KR">
                <a:ea typeface="굴림" panose="020B0600000101010101" pitchFamily="50" charset="-127"/>
              </a:endParaRPr>
            </a:p>
          </p:txBody>
        </p:sp>
      </p:grpSp>
    </p:spTree>
    <p:extLst>
      <p:ext uri="{BB962C8B-B14F-4D97-AF65-F5344CB8AC3E}">
        <p14:creationId xmlns:p14="http://schemas.microsoft.com/office/powerpoint/2010/main" val="86663441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5506" name="Rectangle 2"/>
          <p:cNvSpPr>
            <a:spLocks noGrp="1" noChangeArrowheads="1"/>
          </p:cNvSpPr>
          <p:nvPr>
            <p:ph type="title"/>
          </p:nvPr>
        </p:nvSpPr>
        <p:spPr>
          <a:xfrm>
            <a:off x="381000" y="304800"/>
            <a:ext cx="8229600" cy="838200"/>
          </a:xfrm>
        </p:spPr>
        <p:txBody>
          <a:bodyPr/>
          <a:lstStyle/>
          <a:p>
            <a:r>
              <a:rPr lang="en-US" altLang="ko-KR" sz="4000">
                <a:solidFill>
                  <a:schemeClr val="accent2"/>
                </a:solidFill>
                <a:ea typeface="굴림" panose="020B0600000101010101" pitchFamily="50" charset="-127"/>
              </a:rPr>
              <a:t>Synchronous I/O , Asynchronous I/O</a:t>
            </a:r>
          </a:p>
        </p:txBody>
      </p:sp>
      <p:sp>
        <p:nvSpPr>
          <p:cNvPr id="405507" name="Rectangle 3"/>
          <p:cNvSpPr>
            <a:spLocks noGrp="1" noChangeArrowheads="1"/>
          </p:cNvSpPr>
          <p:nvPr>
            <p:ph type="body" idx="1"/>
          </p:nvPr>
        </p:nvSpPr>
        <p:spPr>
          <a:xfrm>
            <a:off x="304800" y="1447800"/>
            <a:ext cx="8534400" cy="3962400"/>
          </a:xfrm>
        </p:spPr>
        <p:txBody>
          <a:bodyPr/>
          <a:lstStyle/>
          <a:p>
            <a:pPr>
              <a:spcBef>
                <a:spcPct val="50000"/>
              </a:spcBef>
            </a:pPr>
            <a:r>
              <a:rPr lang="en-US" altLang="ko-KR">
                <a:solidFill>
                  <a:srgbClr val="FF3300"/>
                </a:solidFill>
                <a:ea typeface="굴림" panose="020B0600000101010101" pitchFamily="50" charset="-127"/>
              </a:rPr>
              <a:t>Synchronous I/O</a:t>
            </a:r>
          </a:p>
          <a:p>
            <a:pPr lvl="1">
              <a:spcBef>
                <a:spcPct val="50000"/>
              </a:spcBef>
              <a:buFont typeface="Wingdings" panose="05000000000000000000" pitchFamily="2" charset="2"/>
              <a:buChar char="Ø"/>
            </a:pPr>
            <a:r>
              <a:rPr lang="en-US" altLang="ko-KR">
                <a:ea typeface="굴림" panose="020B0600000101010101" pitchFamily="50" charset="-127"/>
              </a:rPr>
              <a:t>causes the requesting process to be blocked until that I/O operation (recvfrom) completes. (</a:t>
            </a:r>
            <a:r>
              <a:rPr lang="en-US" altLang="ko-KR" sz="2400">
                <a:ea typeface="굴림" panose="020B0600000101010101" pitchFamily="50" charset="-127"/>
              </a:rPr>
              <a:t>blocking, nonblocking, I/O multiplexing, signal-driven I/O</a:t>
            </a:r>
            <a:r>
              <a:rPr lang="en-US" altLang="ko-KR">
                <a:ea typeface="굴림" panose="020B0600000101010101" pitchFamily="50" charset="-127"/>
              </a:rPr>
              <a:t>)</a:t>
            </a:r>
          </a:p>
          <a:p>
            <a:pPr>
              <a:spcBef>
                <a:spcPct val="50000"/>
              </a:spcBef>
            </a:pPr>
            <a:r>
              <a:rPr lang="en-US" altLang="ko-KR">
                <a:solidFill>
                  <a:srgbClr val="FF3300"/>
                </a:solidFill>
                <a:ea typeface="굴림" panose="020B0600000101010101" pitchFamily="50" charset="-127"/>
              </a:rPr>
              <a:t>Asynchronous I/O</a:t>
            </a:r>
          </a:p>
          <a:p>
            <a:pPr lvl="1">
              <a:spcBef>
                <a:spcPct val="50000"/>
              </a:spcBef>
              <a:buFont typeface="Wingdings" panose="05000000000000000000" pitchFamily="2" charset="2"/>
              <a:buChar char="Ø"/>
            </a:pPr>
            <a:r>
              <a:rPr lang="en-US" altLang="ko-KR">
                <a:ea typeface="굴림" panose="020B0600000101010101" pitchFamily="50" charset="-127"/>
              </a:rPr>
              <a:t>does not cause the requesting process to be blocked</a:t>
            </a:r>
          </a:p>
        </p:txBody>
      </p:sp>
    </p:spTree>
    <p:extLst>
      <p:ext uri="{BB962C8B-B14F-4D97-AF65-F5344CB8AC3E}">
        <p14:creationId xmlns:p14="http://schemas.microsoft.com/office/powerpoint/2010/main" val="96366300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9384" name="Group 24"/>
          <p:cNvGrpSpPr>
            <a:grpSpLocks/>
          </p:cNvGrpSpPr>
          <p:nvPr/>
        </p:nvGrpSpPr>
        <p:grpSpPr bwMode="auto">
          <a:xfrm>
            <a:off x="0" y="1066800"/>
            <a:ext cx="9145588" cy="4937125"/>
            <a:chOff x="0" y="672"/>
            <a:chExt cx="5761" cy="3110"/>
          </a:xfrm>
        </p:grpSpPr>
        <p:sp>
          <p:nvSpPr>
            <p:cNvPr id="399363" name="AutoShape 3"/>
            <p:cNvSpPr>
              <a:spLocks/>
            </p:cNvSpPr>
            <p:nvPr/>
          </p:nvSpPr>
          <p:spPr bwMode="auto">
            <a:xfrm>
              <a:off x="912" y="912"/>
              <a:ext cx="240" cy="2592"/>
            </a:xfrm>
            <a:prstGeom prst="leftBrace">
              <a:avLst>
                <a:gd name="adj1" fmla="val 90000"/>
                <a:gd name="adj2" fmla="val 50000"/>
              </a:avLst>
            </a:prstGeom>
            <a:noFill/>
            <a:ln w="12700" cap="sq">
              <a:solidFill>
                <a:schemeClr val="bg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latinLnBrk="0">
                <a:spcBef>
                  <a:spcPct val="0"/>
                </a:spcBef>
                <a:spcAft>
                  <a:spcPct val="0"/>
                </a:spcAft>
              </a:pPr>
              <a:endParaRPr lang="ko-KR" altLang="en-US" sz="2400" smtClean="0">
                <a:solidFill>
                  <a:srgbClr val="000000"/>
                </a:solidFill>
              </a:endParaRPr>
            </a:p>
          </p:txBody>
        </p:sp>
        <p:sp>
          <p:nvSpPr>
            <p:cNvPr id="399364" name="Rectangle 4"/>
            <p:cNvSpPr>
              <a:spLocks noChangeArrowheads="1"/>
            </p:cNvSpPr>
            <p:nvPr/>
          </p:nvSpPr>
          <p:spPr bwMode="auto">
            <a:xfrm>
              <a:off x="1056" y="672"/>
              <a:ext cx="100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ko-KR" sz="2400" b="1" i="1" smtClean="0">
                  <a:solidFill>
                    <a:srgbClr val="000000"/>
                  </a:solidFill>
                  <a:ea typeface="굴림" panose="020B0600000101010101" pitchFamily="50" charset="-127"/>
                </a:rPr>
                <a:t>application</a:t>
              </a:r>
            </a:p>
          </p:txBody>
        </p:sp>
        <p:sp>
          <p:nvSpPr>
            <p:cNvPr id="399365" name="Rectangle 5"/>
            <p:cNvSpPr>
              <a:spLocks noChangeArrowheads="1"/>
            </p:cNvSpPr>
            <p:nvPr/>
          </p:nvSpPr>
          <p:spPr bwMode="auto">
            <a:xfrm>
              <a:off x="1248" y="1056"/>
              <a:ext cx="79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ko-KR" sz="2400" b="1" smtClean="0">
                  <a:solidFill>
                    <a:srgbClr val="000000"/>
                  </a:solidFill>
                  <a:latin typeface="Arial Narrow" panose="020B0606020202030204" pitchFamily="34" charset="0"/>
                  <a:ea typeface="굴림" panose="020B0600000101010101" pitchFamily="50" charset="-127"/>
                </a:rPr>
                <a:t>recvfrom</a:t>
              </a:r>
            </a:p>
          </p:txBody>
        </p:sp>
        <p:sp>
          <p:nvSpPr>
            <p:cNvPr id="399366" name="Rectangle 6"/>
            <p:cNvSpPr>
              <a:spLocks noChangeArrowheads="1"/>
            </p:cNvSpPr>
            <p:nvPr/>
          </p:nvSpPr>
          <p:spPr bwMode="auto">
            <a:xfrm>
              <a:off x="1296" y="3264"/>
              <a:ext cx="829"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ko-KR" sz="2400" smtClean="0">
                  <a:solidFill>
                    <a:srgbClr val="000000"/>
                  </a:solidFill>
                  <a:ea typeface="굴림" panose="020B0600000101010101" pitchFamily="50" charset="-127"/>
                </a:rPr>
                <a:t>Process</a:t>
              </a:r>
            </a:p>
            <a:p>
              <a:pPr fontAlgn="base">
                <a:spcBef>
                  <a:spcPct val="0"/>
                </a:spcBef>
                <a:spcAft>
                  <a:spcPct val="0"/>
                </a:spcAft>
              </a:pPr>
              <a:r>
                <a:rPr kumimoji="1" lang="en-US" altLang="ko-KR" sz="2400" smtClean="0">
                  <a:solidFill>
                    <a:srgbClr val="000000"/>
                  </a:solidFill>
                  <a:ea typeface="굴림" panose="020B0600000101010101" pitchFamily="50" charset="-127"/>
                </a:rPr>
                <a:t>datagram</a:t>
              </a:r>
            </a:p>
          </p:txBody>
        </p:sp>
        <p:sp>
          <p:nvSpPr>
            <p:cNvPr id="399367" name="Line 7"/>
            <p:cNvSpPr>
              <a:spLocks noChangeShapeType="1"/>
            </p:cNvSpPr>
            <p:nvPr/>
          </p:nvSpPr>
          <p:spPr bwMode="auto">
            <a:xfrm>
              <a:off x="2112" y="1248"/>
              <a:ext cx="960" cy="0"/>
            </a:xfrm>
            <a:prstGeom prst="line">
              <a:avLst/>
            </a:prstGeom>
            <a:noFill/>
            <a:ln w="28575" cap="sq">
              <a:solidFill>
                <a:schemeClr val="bg2"/>
              </a:solidFill>
              <a:round/>
              <a:headEnd type="none" w="sm" len="sm"/>
              <a:tailEnd type="arrow"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latinLnBrk="0">
                <a:spcBef>
                  <a:spcPct val="0"/>
                </a:spcBef>
                <a:spcAft>
                  <a:spcPct val="0"/>
                </a:spcAft>
              </a:pPr>
              <a:endParaRPr lang="ko-KR" altLang="en-US" sz="2400" smtClean="0">
                <a:solidFill>
                  <a:srgbClr val="000000"/>
                </a:solidFill>
              </a:endParaRPr>
            </a:p>
          </p:txBody>
        </p:sp>
        <p:sp>
          <p:nvSpPr>
            <p:cNvPr id="399368" name="Line 8"/>
            <p:cNvSpPr>
              <a:spLocks noChangeShapeType="1"/>
            </p:cNvSpPr>
            <p:nvPr/>
          </p:nvSpPr>
          <p:spPr bwMode="auto">
            <a:xfrm flipH="1" flipV="1">
              <a:off x="2160" y="3456"/>
              <a:ext cx="912" cy="0"/>
            </a:xfrm>
            <a:prstGeom prst="line">
              <a:avLst/>
            </a:prstGeom>
            <a:noFill/>
            <a:ln w="28575" cap="sq">
              <a:solidFill>
                <a:schemeClr val="bg2"/>
              </a:solidFill>
              <a:round/>
              <a:headEnd type="none" w="sm" len="sm"/>
              <a:tailEnd type="arrow"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latinLnBrk="0">
                <a:spcBef>
                  <a:spcPct val="0"/>
                </a:spcBef>
                <a:spcAft>
                  <a:spcPct val="0"/>
                </a:spcAft>
              </a:pPr>
              <a:endParaRPr lang="ko-KR" altLang="en-US" sz="2400" smtClean="0">
                <a:solidFill>
                  <a:srgbClr val="000000"/>
                </a:solidFill>
              </a:endParaRPr>
            </a:p>
          </p:txBody>
        </p:sp>
        <p:sp>
          <p:nvSpPr>
            <p:cNvPr id="399369" name="Rectangle 9"/>
            <p:cNvSpPr>
              <a:spLocks noChangeArrowheads="1"/>
            </p:cNvSpPr>
            <p:nvPr/>
          </p:nvSpPr>
          <p:spPr bwMode="auto">
            <a:xfrm>
              <a:off x="2064" y="864"/>
              <a:ext cx="100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ko-KR" sz="2400" smtClean="0">
                  <a:solidFill>
                    <a:srgbClr val="000000"/>
                  </a:solidFill>
                  <a:ea typeface="굴림" panose="020B0600000101010101" pitchFamily="50" charset="-127"/>
                </a:rPr>
                <a:t>System call</a:t>
              </a:r>
            </a:p>
          </p:txBody>
        </p:sp>
        <p:sp>
          <p:nvSpPr>
            <p:cNvPr id="399370" name="Rectangle 10"/>
            <p:cNvSpPr>
              <a:spLocks noChangeArrowheads="1"/>
            </p:cNvSpPr>
            <p:nvPr/>
          </p:nvSpPr>
          <p:spPr bwMode="auto">
            <a:xfrm>
              <a:off x="2112" y="3024"/>
              <a:ext cx="96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ko-KR" sz="2400" smtClean="0">
                  <a:solidFill>
                    <a:srgbClr val="000000"/>
                  </a:solidFill>
                  <a:ea typeface="굴림" panose="020B0600000101010101" pitchFamily="50" charset="-127"/>
                </a:rPr>
                <a:t>Return OK</a:t>
              </a:r>
            </a:p>
          </p:txBody>
        </p:sp>
        <p:sp>
          <p:nvSpPr>
            <p:cNvPr id="399371" name="Rectangle 11"/>
            <p:cNvSpPr>
              <a:spLocks noChangeArrowheads="1"/>
            </p:cNvSpPr>
            <p:nvPr/>
          </p:nvSpPr>
          <p:spPr bwMode="auto">
            <a:xfrm>
              <a:off x="3120" y="1104"/>
              <a:ext cx="158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ko-KR" sz="2400" smtClean="0">
                  <a:solidFill>
                    <a:srgbClr val="000000"/>
                  </a:solidFill>
                  <a:ea typeface="굴림" panose="020B0600000101010101" pitchFamily="50" charset="-127"/>
                </a:rPr>
                <a:t>No datagram ready</a:t>
              </a:r>
            </a:p>
          </p:txBody>
        </p:sp>
        <p:sp>
          <p:nvSpPr>
            <p:cNvPr id="399372" name="Rectangle 12"/>
            <p:cNvSpPr>
              <a:spLocks noChangeArrowheads="1"/>
            </p:cNvSpPr>
            <p:nvPr/>
          </p:nvSpPr>
          <p:spPr bwMode="auto">
            <a:xfrm>
              <a:off x="3360" y="2064"/>
              <a:ext cx="1346"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ko-KR" sz="2400" smtClean="0">
                  <a:solidFill>
                    <a:srgbClr val="000000"/>
                  </a:solidFill>
                  <a:ea typeface="굴림" panose="020B0600000101010101" pitchFamily="50" charset="-127"/>
                </a:rPr>
                <a:t>Datagram ready</a:t>
              </a:r>
            </a:p>
            <a:p>
              <a:pPr fontAlgn="base">
                <a:spcBef>
                  <a:spcPct val="0"/>
                </a:spcBef>
                <a:spcAft>
                  <a:spcPct val="0"/>
                </a:spcAft>
              </a:pPr>
              <a:r>
                <a:rPr kumimoji="1" lang="en-US" altLang="ko-KR" sz="2400" smtClean="0">
                  <a:solidFill>
                    <a:srgbClr val="000000"/>
                  </a:solidFill>
                  <a:ea typeface="굴림" panose="020B0600000101010101" pitchFamily="50" charset="-127"/>
                </a:rPr>
                <a:t>copy datagram</a:t>
              </a:r>
            </a:p>
          </p:txBody>
        </p:sp>
        <p:sp>
          <p:nvSpPr>
            <p:cNvPr id="399373" name="Rectangle 13"/>
            <p:cNvSpPr>
              <a:spLocks noChangeArrowheads="1"/>
            </p:cNvSpPr>
            <p:nvPr/>
          </p:nvSpPr>
          <p:spPr bwMode="auto">
            <a:xfrm>
              <a:off x="3408" y="3264"/>
              <a:ext cx="128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ko-KR" sz="2400" smtClean="0">
                  <a:solidFill>
                    <a:srgbClr val="000000"/>
                  </a:solidFill>
                  <a:ea typeface="굴림" panose="020B0600000101010101" pitchFamily="50" charset="-127"/>
                </a:rPr>
                <a:t>Copy complete</a:t>
              </a:r>
            </a:p>
          </p:txBody>
        </p:sp>
        <p:sp>
          <p:nvSpPr>
            <p:cNvPr id="399374" name="Rectangle 14"/>
            <p:cNvSpPr>
              <a:spLocks noChangeArrowheads="1"/>
            </p:cNvSpPr>
            <p:nvPr/>
          </p:nvSpPr>
          <p:spPr bwMode="auto">
            <a:xfrm>
              <a:off x="3360" y="672"/>
              <a:ext cx="61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ko-KR" sz="2400" b="1" i="1" smtClean="0">
                  <a:solidFill>
                    <a:srgbClr val="000000"/>
                  </a:solidFill>
                  <a:ea typeface="굴림" panose="020B0600000101010101" pitchFamily="50" charset="-127"/>
                </a:rPr>
                <a:t>kernel</a:t>
              </a:r>
              <a:endParaRPr kumimoji="1" lang="en-US" altLang="ko-KR" sz="2400" smtClean="0">
                <a:solidFill>
                  <a:srgbClr val="000000"/>
                </a:solidFill>
                <a:ea typeface="굴림" panose="020B0600000101010101" pitchFamily="50" charset="-127"/>
              </a:endParaRPr>
            </a:p>
          </p:txBody>
        </p:sp>
        <p:sp>
          <p:nvSpPr>
            <p:cNvPr id="399375" name="Line 15"/>
            <p:cNvSpPr>
              <a:spLocks noChangeShapeType="1"/>
            </p:cNvSpPr>
            <p:nvPr/>
          </p:nvSpPr>
          <p:spPr bwMode="auto">
            <a:xfrm>
              <a:off x="3840" y="1440"/>
              <a:ext cx="0" cy="480"/>
            </a:xfrm>
            <a:prstGeom prst="line">
              <a:avLst/>
            </a:prstGeom>
            <a:noFill/>
            <a:ln w="28575" cap="sq">
              <a:solidFill>
                <a:schemeClr val="bg2"/>
              </a:solidFill>
              <a:round/>
              <a:headEnd type="none" w="sm" len="sm"/>
              <a:tailEnd type="arrow"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latinLnBrk="0">
                <a:spcBef>
                  <a:spcPct val="0"/>
                </a:spcBef>
                <a:spcAft>
                  <a:spcPct val="0"/>
                </a:spcAft>
              </a:pPr>
              <a:endParaRPr lang="ko-KR" altLang="en-US" sz="2400" smtClean="0">
                <a:solidFill>
                  <a:srgbClr val="000000"/>
                </a:solidFill>
              </a:endParaRPr>
            </a:p>
          </p:txBody>
        </p:sp>
        <p:sp>
          <p:nvSpPr>
            <p:cNvPr id="399376" name="Line 16"/>
            <p:cNvSpPr>
              <a:spLocks noChangeShapeType="1"/>
            </p:cNvSpPr>
            <p:nvPr/>
          </p:nvSpPr>
          <p:spPr bwMode="auto">
            <a:xfrm>
              <a:off x="3888" y="2640"/>
              <a:ext cx="0" cy="528"/>
            </a:xfrm>
            <a:prstGeom prst="line">
              <a:avLst/>
            </a:prstGeom>
            <a:noFill/>
            <a:ln w="28575" cap="sq">
              <a:solidFill>
                <a:schemeClr val="bg2"/>
              </a:solidFill>
              <a:round/>
              <a:headEnd type="none" w="sm" len="sm"/>
              <a:tailEnd type="arrow"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latinLnBrk="0">
                <a:spcBef>
                  <a:spcPct val="0"/>
                </a:spcBef>
                <a:spcAft>
                  <a:spcPct val="0"/>
                </a:spcAft>
              </a:pPr>
              <a:endParaRPr lang="ko-KR" altLang="en-US" sz="2400" smtClean="0">
                <a:solidFill>
                  <a:srgbClr val="000000"/>
                </a:solidFill>
              </a:endParaRPr>
            </a:p>
          </p:txBody>
        </p:sp>
        <p:sp>
          <p:nvSpPr>
            <p:cNvPr id="399377" name="AutoShape 17"/>
            <p:cNvSpPr>
              <a:spLocks/>
            </p:cNvSpPr>
            <p:nvPr/>
          </p:nvSpPr>
          <p:spPr bwMode="auto">
            <a:xfrm>
              <a:off x="4656" y="1104"/>
              <a:ext cx="336" cy="1200"/>
            </a:xfrm>
            <a:prstGeom prst="rightBrace">
              <a:avLst>
                <a:gd name="adj1" fmla="val 29762"/>
                <a:gd name="adj2" fmla="val 50000"/>
              </a:avLst>
            </a:prstGeom>
            <a:noFill/>
            <a:ln w="12700" cap="sq">
              <a:solidFill>
                <a:schemeClr val="bg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latinLnBrk="0">
                <a:spcBef>
                  <a:spcPct val="0"/>
                </a:spcBef>
                <a:spcAft>
                  <a:spcPct val="0"/>
                </a:spcAft>
              </a:pPr>
              <a:endParaRPr lang="ko-KR" altLang="en-US" sz="2400" smtClean="0">
                <a:solidFill>
                  <a:srgbClr val="000000"/>
                </a:solidFill>
              </a:endParaRPr>
            </a:p>
          </p:txBody>
        </p:sp>
        <p:sp>
          <p:nvSpPr>
            <p:cNvPr id="399378" name="AutoShape 18"/>
            <p:cNvSpPr>
              <a:spLocks/>
            </p:cNvSpPr>
            <p:nvPr/>
          </p:nvSpPr>
          <p:spPr bwMode="auto">
            <a:xfrm>
              <a:off x="4608" y="2304"/>
              <a:ext cx="384" cy="1296"/>
            </a:xfrm>
            <a:prstGeom prst="rightBrace">
              <a:avLst>
                <a:gd name="adj1" fmla="val 28125"/>
                <a:gd name="adj2" fmla="val 50000"/>
              </a:avLst>
            </a:prstGeom>
            <a:noFill/>
            <a:ln w="12700" cap="sq">
              <a:solidFill>
                <a:schemeClr val="bg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latinLnBrk="0">
                <a:spcBef>
                  <a:spcPct val="0"/>
                </a:spcBef>
                <a:spcAft>
                  <a:spcPct val="0"/>
                </a:spcAft>
              </a:pPr>
              <a:endParaRPr lang="ko-KR" altLang="en-US" sz="2400" smtClean="0">
                <a:solidFill>
                  <a:srgbClr val="000000"/>
                </a:solidFill>
              </a:endParaRPr>
            </a:p>
          </p:txBody>
        </p:sp>
        <p:sp>
          <p:nvSpPr>
            <p:cNvPr id="399379" name="Rectangle 19"/>
            <p:cNvSpPr>
              <a:spLocks noChangeArrowheads="1"/>
            </p:cNvSpPr>
            <p:nvPr/>
          </p:nvSpPr>
          <p:spPr bwMode="auto">
            <a:xfrm>
              <a:off x="0" y="1872"/>
              <a:ext cx="1101" cy="6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ko-KR" sz="2000" smtClean="0">
                  <a:solidFill>
                    <a:srgbClr val="000000"/>
                  </a:solidFill>
                  <a:ea typeface="굴림" panose="020B0600000101010101" pitchFamily="50" charset="-127"/>
                </a:rPr>
                <a:t>Process blocks </a:t>
              </a:r>
            </a:p>
            <a:p>
              <a:pPr fontAlgn="base">
                <a:spcBef>
                  <a:spcPct val="0"/>
                </a:spcBef>
                <a:spcAft>
                  <a:spcPct val="0"/>
                </a:spcAft>
              </a:pPr>
              <a:r>
                <a:rPr kumimoji="1" lang="en-US" altLang="ko-KR" sz="2000" smtClean="0">
                  <a:solidFill>
                    <a:srgbClr val="000000"/>
                  </a:solidFill>
                  <a:ea typeface="굴림" panose="020B0600000101010101" pitchFamily="50" charset="-127"/>
                </a:rPr>
                <a:t>in a call to </a:t>
              </a:r>
            </a:p>
            <a:p>
              <a:pPr fontAlgn="base">
                <a:spcBef>
                  <a:spcPct val="0"/>
                </a:spcBef>
                <a:spcAft>
                  <a:spcPct val="0"/>
                </a:spcAft>
              </a:pPr>
              <a:r>
                <a:rPr kumimoji="1" lang="en-US" altLang="ko-KR" sz="2000" b="1" smtClean="0">
                  <a:solidFill>
                    <a:srgbClr val="000000"/>
                  </a:solidFill>
                  <a:latin typeface="Arial Narrow" panose="020B0606020202030204" pitchFamily="34" charset="0"/>
                  <a:ea typeface="굴림" panose="020B0600000101010101" pitchFamily="50" charset="-127"/>
                </a:rPr>
                <a:t>recvfrom</a:t>
              </a:r>
              <a:endParaRPr kumimoji="1" lang="en-US" altLang="ko-KR" sz="2400" b="1" smtClean="0">
                <a:solidFill>
                  <a:srgbClr val="000000"/>
                </a:solidFill>
                <a:latin typeface="Arial Narrow" panose="020B0606020202030204" pitchFamily="34" charset="0"/>
                <a:ea typeface="굴림" panose="020B0600000101010101" pitchFamily="50" charset="-127"/>
              </a:endParaRPr>
            </a:p>
          </p:txBody>
        </p:sp>
        <p:sp>
          <p:nvSpPr>
            <p:cNvPr id="399380" name="Rectangle 20"/>
            <p:cNvSpPr>
              <a:spLocks noChangeArrowheads="1"/>
            </p:cNvSpPr>
            <p:nvPr/>
          </p:nvSpPr>
          <p:spPr bwMode="auto">
            <a:xfrm>
              <a:off x="4941" y="1519"/>
              <a:ext cx="692"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ko-KR" sz="2000" smtClean="0">
                  <a:solidFill>
                    <a:srgbClr val="000000"/>
                  </a:solidFill>
                  <a:ea typeface="굴림" panose="020B0600000101010101" pitchFamily="50" charset="-127"/>
                </a:rPr>
                <a:t>Wait for </a:t>
              </a:r>
            </a:p>
            <a:p>
              <a:pPr fontAlgn="base">
                <a:spcBef>
                  <a:spcPct val="0"/>
                </a:spcBef>
                <a:spcAft>
                  <a:spcPct val="0"/>
                </a:spcAft>
              </a:pPr>
              <a:r>
                <a:rPr kumimoji="1" lang="en-US" altLang="ko-KR" sz="2000" smtClean="0">
                  <a:solidFill>
                    <a:srgbClr val="000000"/>
                  </a:solidFill>
                  <a:ea typeface="굴림" panose="020B0600000101010101" pitchFamily="50" charset="-127"/>
                </a:rPr>
                <a:t>data</a:t>
              </a:r>
              <a:endParaRPr kumimoji="1" lang="en-US" altLang="ko-KR" sz="2400" smtClean="0">
                <a:solidFill>
                  <a:srgbClr val="000000"/>
                </a:solidFill>
                <a:ea typeface="굴림" panose="020B0600000101010101" pitchFamily="50" charset="-127"/>
              </a:endParaRPr>
            </a:p>
          </p:txBody>
        </p:sp>
        <p:sp>
          <p:nvSpPr>
            <p:cNvPr id="399381" name="Rectangle 21"/>
            <p:cNvSpPr>
              <a:spLocks noChangeArrowheads="1"/>
            </p:cNvSpPr>
            <p:nvPr/>
          </p:nvSpPr>
          <p:spPr bwMode="auto">
            <a:xfrm>
              <a:off x="4896" y="2287"/>
              <a:ext cx="865" cy="6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ko-KR" sz="2000" smtClean="0">
                  <a:solidFill>
                    <a:srgbClr val="000000"/>
                  </a:solidFill>
                  <a:ea typeface="굴림" panose="020B0600000101010101" pitchFamily="50" charset="-127"/>
                </a:rPr>
                <a:t>Copy data</a:t>
              </a:r>
            </a:p>
            <a:p>
              <a:pPr fontAlgn="base">
                <a:spcBef>
                  <a:spcPct val="0"/>
                </a:spcBef>
                <a:spcAft>
                  <a:spcPct val="0"/>
                </a:spcAft>
              </a:pPr>
              <a:r>
                <a:rPr kumimoji="1" lang="en-US" altLang="ko-KR" sz="2000" smtClean="0">
                  <a:solidFill>
                    <a:srgbClr val="000000"/>
                  </a:solidFill>
                  <a:ea typeface="굴림" panose="020B0600000101010101" pitchFamily="50" charset="-127"/>
                </a:rPr>
                <a:t>from kernel</a:t>
              </a:r>
            </a:p>
            <a:p>
              <a:pPr fontAlgn="base">
                <a:spcBef>
                  <a:spcPct val="0"/>
                </a:spcBef>
                <a:spcAft>
                  <a:spcPct val="0"/>
                </a:spcAft>
              </a:pPr>
              <a:r>
                <a:rPr kumimoji="1" lang="en-US" altLang="ko-KR" sz="2000" smtClean="0">
                  <a:solidFill>
                    <a:srgbClr val="000000"/>
                  </a:solidFill>
                  <a:ea typeface="굴림" panose="020B0600000101010101" pitchFamily="50" charset="-127"/>
                </a:rPr>
                <a:t> to user</a:t>
              </a:r>
              <a:endParaRPr kumimoji="1" lang="en-US" altLang="ko-KR" sz="2400" smtClean="0">
                <a:solidFill>
                  <a:srgbClr val="000000"/>
                </a:solidFill>
                <a:ea typeface="굴림" panose="020B0600000101010101" pitchFamily="50" charset="-127"/>
              </a:endParaRPr>
            </a:p>
          </p:txBody>
        </p:sp>
      </p:grpSp>
      <p:sp>
        <p:nvSpPr>
          <p:cNvPr id="399382" name="Rectangle 22"/>
          <p:cNvSpPr>
            <a:spLocks noGrp="1" noChangeArrowheads="1"/>
          </p:cNvSpPr>
          <p:nvPr>
            <p:ph type="title"/>
          </p:nvPr>
        </p:nvSpPr>
        <p:spPr>
          <a:xfrm>
            <a:off x="609600" y="304800"/>
            <a:ext cx="7772400" cy="609600"/>
          </a:xfrm>
        </p:spPr>
        <p:txBody>
          <a:bodyPr/>
          <a:lstStyle/>
          <a:p>
            <a:r>
              <a:rPr lang="en-US" altLang="ko-KR" sz="4000">
                <a:solidFill>
                  <a:schemeClr val="accent2"/>
                </a:solidFill>
                <a:ea typeface="굴림" panose="020B0600000101010101" pitchFamily="50" charset="-127"/>
              </a:rPr>
              <a:t>Blocking I/O</a:t>
            </a:r>
          </a:p>
        </p:txBody>
      </p:sp>
    </p:spTree>
    <p:extLst>
      <p:ext uri="{BB962C8B-B14F-4D97-AF65-F5344CB8AC3E}">
        <p14:creationId xmlns:p14="http://schemas.microsoft.com/office/powerpoint/2010/main" val="56441904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0386" name="Rectangle 2"/>
          <p:cNvSpPr>
            <a:spLocks noGrp="1" noChangeArrowheads="1"/>
          </p:cNvSpPr>
          <p:nvPr>
            <p:ph type="title"/>
          </p:nvPr>
        </p:nvSpPr>
        <p:spPr>
          <a:xfrm>
            <a:off x="609600" y="0"/>
            <a:ext cx="7772400" cy="838200"/>
          </a:xfrm>
        </p:spPr>
        <p:txBody>
          <a:bodyPr/>
          <a:lstStyle/>
          <a:p>
            <a:r>
              <a:rPr lang="en-US" altLang="ko-KR">
                <a:solidFill>
                  <a:schemeClr val="accent2"/>
                </a:solidFill>
                <a:ea typeface="굴림" panose="020B0600000101010101" pitchFamily="50" charset="-127"/>
              </a:rPr>
              <a:t>Nonblocking I/O</a:t>
            </a:r>
          </a:p>
        </p:txBody>
      </p:sp>
      <p:grpSp>
        <p:nvGrpSpPr>
          <p:cNvPr id="400418" name="Group 34"/>
          <p:cNvGrpSpPr>
            <a:grpSpLocks/>
          </p:cNvGrpSpPr>
          <p:nvPr/>
        </p:nvGrpSpPr>
        <p:grpSpPr bwMode="auto">
          <a:xfrm>
            <a:off x="0" y="762000"/>
            <a:ext cx="9144000" cy="5546725"/>
            <a:chOff x="0" y="480"/>
            <a:chExt cx="5760" cy="3494"/>
          </a:xfrm>
        </p:grpSpPr>
        <p:sp>
          <p:nvSpPr>
            <p:cNvPr id="400387" name="AutoShape 3"/>
            <p:cNvSpPr>
              <a:spLocks/>
            </p:cNvSpPr>
            <p:nvPr/>
          </p:nvSpPr>
          <p:spPr bwMode="auto">
            <a:xfrm>
              <a:off x="816" y="720"/>
              <a:ext cx="240" cy="3120"/>
            </a:xfrm>
            <a:prstGeom prst="leftBrace">
              <a:avLst>
                <a:gd name="adj1" fmla="val 108333"/>
                <a:gd name="adj2" fmla="val 50000"/>
              </a:avLst>
            </a:prstGeom>
            <a:noFill/>
            <a:ln w="12700" cap="sq">
              <a:solidFill>
                <a:schemeClr val="bg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latinLnBrk="0">
                <a:spcBef>
                  <a:spcPct val="0"/>
                </a:spcBef>
                <a:spcAft>
                  <a:spcPct val="0"/>
                </a:spcAft>
              </a:pPr>
              <a:endParaRPr lang="ko-KR" altLang="en-US" sz="2400" smtClean="0">
                <a:solidFill>
                  <a:srgbClr val="000000"/>
                </a:solidFill>
              </a:endParaRPr>
            </a:p>
          </p:txBody>
        </p:sp>
        <p:sp>
          <p:nvSpPr>
            <p:cNvPr id="400388" name="Rectangle 4"/>
            <p:cNvSpPr>
              <a:spLocks noChangeArrowheads="1"/>
            </p:cNvSpPr>
            <p:nvPr/>
          </p:nvSpPr>
          <p:spPr bwMode="auto">
            <a:xfrm>
              <a:off x="1056" y="480"/>
              <a:ext cx="100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ko-KR" sz="2400" b="1" i="1" smtClean="0">
                  <a:solidFill>
                    <a:srgbClr val="000000"/>
                  </a:solidFill>
                  <a:ea typeface="굴림" panose="020B0600000101010101" pitchFamily="50" charset="-127"/>
                </a:rPr>
                <a:t>application</a:t>
              </a:r>
            </a:p>
          </p:txBody>
        </p:sp>
        <p:sp>
          <p:nvSpPr>
            <p:cNvPr id="400389" name="Rectangle 5"/>
            <p:cNvSpPr>
              <a:spLocks noChangeArrowheads="1"/>
            </p:cNvSpPr>
            <p:nvPr/>
          </p:nvSpPr>
          <p:spPr bwMode="auto">
            <a:xfrm>
              <a:off x="1248" y="864"/>
              <a:ext cx="79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ko-KR" sz="2400" b="1" smtClean="0">
                  <a:solidFill>
                    <a:srgbClr val="000000"/>
                  </a:solidFill>
                  <a:latin typeface="Arial Narrow" panose="020B0606020202030204" pitchFamily="34" charset="0"/>
                  <a:ea typeface="굴림" panose="020B0600000101010101" pitchFamily="50" charset="-127"/>
                </a:rPr>
                <a:t>recvfrom</a:t>
              </a:r>
            </a:p>
          </p:txBody>
        </p:sp>
        <p:sp>
          <p:nvSpPr>
            <p:cNvPr id="400390" name="Rectangle 6"/>
            <p:cNvSpPr>
              <a:spLocks noChangeArrowheads="1"/>
            </p:cNvSpPr>
            <p:nvPr/>
          </p:nvSpPr>
          <p:spPr bwMode="auto">
            <a:xfrm>
              <a:off x="1296" y="3456"/>
              <a:ext cx="829"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ko-KR" sz="2400" smtClean="0">
                  <a:solidFill>
                    <a:srgbClr val="000000"/>
                  </a:solidFill>
                  <a:ea typeface="굴림" panose="020B0600000101010101" pitchFamily="50" charset="-127"/>
                </a:rPr>
                <a:t>Process</a:t>
              </a:r>
            </a:p>
            <a:p>
              <a:pPr fontAlgn="base">
                <a:spcBef>
                  <a:spcPct val="0"/>
                </a:spcBef>
                <a:spcAft>
                  <a:spcPct val="0"/>
                </a:spcAft>
              </a:pPr>
              <a:r>
                <a:rPr kumimoji="1" lang="en-US" altLang="ko-KR" sz="2400" smtClean="0">
                  <a:solidFill>
                    <a:srgbClr val="000000"/>
                  </a:solidFill>
                  <a:ea typeface="굴림" panose="020B0600000101010101" pitchFamily="50" charset="-127"/>
                </a:rPr>
                <a:t>datagram</a:t>
              </a:r>
            </a:p>
          </p:txBody>
        </p:sp>
        <p:sp>
          <p:nvSpPr>
            <p:cNvPr id="400391" name="Line 7"/>
            <p:cNvSpPr>
              <a:spLocks noChangeShapeType="1"/>
            </p:cNvSpPr>
            <p:nvPr/>
          </p:nvSpPr>
          <p:spPr bwMode="auto">
            <a:xfrm>
              <a:off x="2112" y="1056"/>
              <a:ext cx="960" cy="0"/>
            </a:xfrm>
            <a:prstGeom prst="line">
              <a:avLst/>
            </a:prstGeom>
            <a:noFill/>
            <a:ln w="28575" cap="sq">
              <a:solidFill>
                <a:schemeClr val="bg2"/>
              </a:solidFill>
              <a:round/>
              <a:headEnd type="none" w="sm" len="sm"/>
              <a:tailEnd type="arrow"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latinLnBrk="0">
                <a:spcBef>
                  <a:spcPct val="0"/>
                </a:spcBef>
                <a:spcAft>
                  <a:spcPct val="0"/>
                </a:spcAft>
              </a:pPr>
              <a:endParaRPr lang="ko-KR" altLang="en-US" sz="2400" smtClean="0">
                <a:solidFill>
                  <a:srgbClr val="000000"/>
                </a:solidFill>
              </a:endParaRPr>
            </a:p>
          </p:txBody>
        </p:sp>
        <p:sp>
          <p:nvSpPr>
            <p:cNvPr id="400392" name="Line 8"/>
            <p:cNvSpPr>
              <a:spLocks noChangeShapeType="1"/>
            </p:cNvSpPr>
            <p:nvPr/>
          </p:nvSpPr>
          <p:spPr bwMode="auto">
            <a:xfrm flipH="1" flipV="1">
              <a:off x="2160" y="3648"/>
              <a:ext cx="912" cy="0"/>
            </a:xfrm>
            <a:prstGeom prst="line">
              <a:avLst/>
            </a:prstGeom>
            <a:noFill/>
            <a:ln w="28575" cap="sq">
              <a:solidFill>
                <a:schemeClr val="bg2"/>
              </a:solidFill>
              <a:round/>
              <a:headEnd type="none" w="sm" len="sm"/>
              <a:tailEnd type="arrow"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latinLnBrk="0">
                <a:spcBef>
                  <a:spcPct val="0"/>
                </a:spcBef>
                <a:spcAft>
                  <a:spcPct val="0"/>
                </a:spcAft>
              </a:pPr>
              <a:endParaRPr lang="ko-KR" altLang="en-US" sz="2400" smtClean="0">
                <a:solidFill>
                  <a:srgbClr val="000000"/>
                </a:solidFill>
              </a:endParaRPr>
            </a:p>
          </p:txBody>
        </p:sp>
        <p:sp>
          <p:nvSpPr>
            <p:cNvPr id="400393" name="Rectangle 9"/>
            <p:cNvSpPr>
              <a:spLocks noChangeArrowheads="1"/>
            </p:cNvSpPr>
            <p:nvPr/>
          </p:nvSpPr>
          <p:spPr bwMode="auto">
            <a:xfrm>
              <a:off x="2064" y="703"/>
              <a:ext cx="85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ko-KR" sz="2000" smtClean="0">
                  <a:solidFill>
                    <a:srgbClr val="000000"/>
                  </a:solidFill>
                  <a:ea typeface="굴림" panose="020B0600000101010101" pitchFamily="50" charset="-127"/>
                </a:rPr>
                <a:t>System call</a:t>
              </a:r>
            </a:p>
          </p:txBody>
        </p:sp>
        <p:sp>
          <p:nvSpPr>
            <p:cNvPr id="400394" name="Rectangle 10"/>
            <p:cNvSpPr>
              <a:spLocks noChangeArrowheads="1"/>
            </p:cNvSpPr>
            <p:nvPr/>
          </p:nvSpPr>
          <p:spPr bwMode="auto">
            <a:xfrm>
              <a:off x="2112" y="3216"/>
              <a:ext cx="96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ko-KR" sz="2400" smtClean="0">
                  <a:solidFill>
                    <a:srgbClr val="000000"/>
                  </a:solidFill>
                  <a:ea typeface="굴림" panose="020B0600000101010101" pitchFamily="50" charset="-127"/>
                </a:rPr>
                <a:t>Return OK</a:t>
              </a:r>
            </a:p>
          </p:txBody>
        </p:sp>
        <p:sp>
          <p:nvSpPr>
            <p:cNvPr id="400395" name="Rectangle 11"/>
            <p:cNvSpPr>
              <a:spLocks noChangeArrowheads="1"/>
            </p:cNvSpPr>
            <p:nvPr/>
          </p:nvSpPr>
          <p:spPr bwMode="auto">
            <a:xfrm>
              <a:off x="3120" y="912"/>
              <a:ext cx="158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ko-KR" sz="2400" smtClean="0">
                  <a:solidFill>
                    <a:srgbClr val="000000"/>
                  </a:solidFill>
                  <a:ea typeface="굴림" panose="020B0600000101010101" pitchFamily="50" charset="-127"/>
                </a:rPr>
                <a:t>No datagram ready</a:t>
              </a:r>
            </a:p>
          </p:txBody>
        </p:sp>
        <p:sp>
          <p:nvSpPr>
            <p:cNvPr id="400396" name="Rectangle 12"/>
            <p:cNvSpPr>
              <a:spLocks noChangeArrowheads="1"/>
            </p:cNvSpPr>
            <p:nvPr/>
          </p:nvSpPr>
          <p:spPr bwMode="auto">
            <a:xfrm>
              <a:off x="3360" y="2448"/>
              <a:ext cx="125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ko-KR" sz="2400" smtClean="0">
                  <a:solidFill>
                    <a:srgbClr val="000000"/>
                  </a:solidFill>
                  <a:ea typeface="굴림" panose="020B0600000101010101" pitchFamily="50" charset="-127"/>
                </a:rPr>
                <a:t>copy datagram</a:t>
              </a:r>
            </a:p>
          </p:txBody>
        </p:sp>
        <p:sp>
          <p:nvSpPr>
            <p:cNvPr id="400397" name="Rectangle 13"/>
            <p:cNvSpPr>
              <a:spLocks noChangeArrowheads="1"/>
            </p:cNvSpPr>
            <p:nvPr/>
          </p:nvSpPr>
          <p:spPr bwMode="auto">
            <a:xfrm>
              <a:off x="3408" y="3456"/>
              <a:ext cx="96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ko-KR" sz="2400" smtClean="0">
                  <a:solidFill>
                    <a:srgbClr val="000000"/>
                  </a:solidFill>
                  <a:ea typeface="굴림" panose="020B0600000101010101" pitchFamily="50" charset="-127"/>
                </a:rPr>
                <a:t>application</a:t>
              </a:r>
            </a:p>
          </p:txBody>
        </p:sp>
        <p:sp>
          <p:nvSpPr>
            <p:cNvPr id="400398" name="Rectangle 14"/>
            <p:cNvSpPr>
              <a:spLocks noChangeArrowheads="1"/>
            </p:cNvSpPr>
            <p:nvPr/>
          </p:nvSpPr>
          <p:spPr bwMode="auto">
            <a:xfrm>
              <a:off x="3504" y="480"/>
              <a:ext cx="61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ko-KR" sz="2400" b="1" i="1" smtClean="0">
                  <a:solidFill>
                    <a:srgbClr val="000000"/>
                  </a:solidFill>
                  <a:ea typeface="굴림" panose="020B0600000101010101" pitchFamily="50" charset="-127"/>
                </a:rPr>
                <a:t>kernel</a:t>
              </a:r>
              <a:endParaRPr kumimoji="1" lang="en-US" altLang="ko-KR" sz="2400" smtClean="0">
                <a:solidFill>
                  <a:srgbClr val="000000"/>
                </a:solidFill>
                <a:ea typeface="굴림" panose="020B0600000101010101" pitchFamily="50" charset="-127"/>
              </a:endParaRPr>
            </a:p>
          </p:txBody>
        </p:sp>
        <p:sp>
          <p:nvSpPr>
            <p:cNvPr id="400399" name="Line 15"/>
            <p:cNvSpPr>
              <a:spLocks noChangeShapeType="1"/>
            </p:cNvSpPr>
            <p:nvPr/>
          </p:nvSpPr>
          <p:spPr bwMode="auto">
            <a:xfrm>
              <a:off x="3888" y="2832"/>
              <a:ext cx="0" cy="528"/>
            </a:xfrm>
            <a:prstGeom prst="line">
              <a:avLst/>
            </a:prstGeom>
            <a:noFill/>
            <a:ln w="28575" cap="sq">
              <a:solidFill>
                <a:schemeClr val="bg2"/>
              </a:solidFill>
              <a:round/>
              <a:headEnd type="none" w="sm" len="sm"/>
              <a:tailEnd type="arrow"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latinLnBrk="0">
                <a:spcBef>
                  <a:spcPct val="0"/>
                </a:spcBef>
                <a:spcAft>
                  <a:spcPct val="0"/>
                </a:spcAft>
              </a:pPr>
              <a:endParaRPr lang="ko-KR" altLang="en-US" sz="2400" smtClean="0">
                <a:solidFill>
                  <a:srgbClr val="000000"/>
                </a:solidFill>
              </a:endParaRPr>
            </a:p>
          </p:txBody>
        </p:sp>
        <p:sp>
          <p:nvSpPr>
            <p:cNvPr id="400400" name="AutoShape 16"/>
            <p:cNvSpPr>
              <a:spLocks/>
            </p:cNvSpPr>
            <p:nvPr/>
          </p:nvSpPr>
          <p:spPr bwMode="auto">
            <a:xfrm>
              <a:off x="4656" y="912"/>
              <a:ext cx="336" cy="1488"/>
            </a:xfrm>
            <a:prstGeom prst="rightBrace">
              <a:avLst>
                <a:gd name="adj1" fmla="val 36905"/>
                <a:gd name="adj2" fmla="val 50000"/>
              </a:avLst>
            </a:prstGeom>
            <a:noFill/>
            <a:ln w="12700" cap="sq">
              <a:solidFill>
                <a:schemeClr val="bg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latinLnBrk="0">
                <a:spcBef>
                  <a:spcPct val="0"/>
                </a:spcBef>
                <a:spcAft>
                  <a:spcPct val="0"/>
                </a:spcAft>
              </a:pPr>
              <a:endParaRPr lang="ko-KR" altLang="en-US" sz="2400" smtClean="0">
                <a:solidFill>
                  <a:srgbClr val="000000"/>
                </a:solidFill>
              </a:endParaRPr>
            </a:p>
          </p:txBody>
        </p:sp>
        <p:sp>
          <p:nvSpPr>
            <p:cNvPr id="400401" name="AutoShape 17"/>
            <p:cNvSpPr>
              <a:spLocks/>
            </p:cNvSpPr>
            <p:nvPr/>
          </p:nvSpPr>
          <p:spPr bwMode="auto">
            <a:xfrm>
              <a:off x="4656" y="2496"/>
              <a:ext cx="384" cy="1392"/>
            </a:xfrm>
            <a:prstGeom prst="rightBrace">
              <a:avLst>
                <a:gd name="adj1" fmla="val 30208"/>
                <a:gd name="adj2" fmla="val 50000"/>
              </a:avLst>
            </a:prstGeom>
            <a:noFill/>
            <a:ln w="12700" cap="sq">
              <a:solidFill>
                <a:schemeClr val="bg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latinLnBrk="0">
                <a:spcBef>
                  <a:spcPct val="0"/>
                </a:spcBef>
                <a:spcAft>
                  <a:spcPct val="0"/>
                </a:spcAft>
              </a:pPr>
              <a:endParaRPr lang="ko-KR" altLang="en-US" sz="2400" smtClean="0">
                <a:solidFill>
                  <a:srgbClr val="000000"/>
                </a:solidFill>
              </a:endParaRPr>
            </a:p>
          </p:txBody>
        </p:sp>
        <p:sp>
          <p:nvSpPr>
            <p:cNvPr id="400402" name="Rectangle 18"/>
            <p:cNvSpPr>
              <a:spLocks noChangeArrowheads="1"/>
            </p:cNvSpPr>
            <p:nvPr/>
          </p:nvSpPr>
          <p:spPr bwMode="auto">
            <a:xfrm>
              <a:off x="4941" y="1711"/>
              <a:ext cx="692"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ko-KR" sz="2000" smtClean="0">
                  <a:solidFill>
                    <a:srgbClr val="000000"/>
                  </a:solidFill>
                  <a:ea typeface="굴림" panose="020B0600000101010101" pitchFamily="50" charset="-127"/>
                </a:rPr>
                <a:t>Wait for </a:t>
              </a:r>
            </a:p>
            <a:p>
              <a:pPr fontAlgn="base">
                <a:spcBef>
                  <a:spcPct val="0"/>
                </a:spcBef>
                <a:spcAft>
                  <a:spcPct val="0"/>
                </a:spcAft>
              </a:pPr>
              <a:r>
                <a:rPr kumimoji="1" lang="en-US" altLang="ko-KR" sz="2000" smtClean="0">
                  <a:solidFill>
                    <a:srgbClr val="000000"/>
                  </a:solidFill>
                  <a:ea typeface="굴림" panose="020B0600000101010101" pitchFamily="50" charset="-127"/>
                </a:rPr>
                <a:t>data</a:t>
              </a:r>
              <a:endParaRPr kumimoji="1" lang="en-US" altLang="ko-KR" sz="2400" smtClean="0">
                <a:solidFill>
                  <a:srgbClr val="000000"/>
                </a:solidFill>
                <a:ea typeface="굴림" panose="020B0600000101010101" pitchFamily="50" charset="-127"/>
              </a:endParaRPr>
            </a:p>
          </p:txBody>
        </p:sp>
        <p:sp>
          <p:nvSpPr>
            <p:cNvPr id="400403" name="Line 19"/>
            <p:cNvSpPr>
              <a:spLocks noChangeShapeType="1"/>
            </p:cNvSpPr>
            <p:nvPr/>
          </p:nvSpPr>
          <p:spPr bwMode="auto">
            <a:xfrm flipH="1" flipV="1">
              <a:off x="2112" y="1392"/>
              <a:ext cx="912" cy="0"/>
            </a:xfrm>
            <a:prstGeom prst="line">
              <a:avLst/>
            </a:prstGeom>
            <a:noFill/>
            <a:ln w="28575" cap="sq">
              <a:solidFill>
                <a:schemeClr val="bg2"/>
              </a:solidFill>
              <a:round/>
              <a:headEnd type="none" w="sm" len="sm"/>
              <a:tailEnd type="arrow"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latinLnBrk="0">
                <a:spcBef>
                  <a:spcPct val="0"/>
                </a:spcBef>
                <a:spcAft>
                  <a:spcPct val="0"/>
                </a:spcAft>
              </a:pPr>
              <a:endParaRPr lang="ko-KR" altLang="en-US" sz="2400" smtClean="0">
                <a:solidFill>
                  <a:srgbClr val="000000"/>
                </a:solidFill>
              </a:endParaRPr>
            </a:p>
          </p:txBody>
        </p:sp>
        <p:sp>
          <p:nvSpPr>
            <p:cNvPr id="400404" name="Rectangle 20"/>
            <p:cNvSpPr>
              <a:spLocks noChangeArrowheads="1"/>
            </p:cNvSpPr>
            <p:nvPr/>
          </p:nvSpPr>
          <p:spPr bwMode="auto">
            <a:xfrm>
              <a:off x="1968" y="1104"/>
              <a:ext cx="1355"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ko-KR" sz="2000" smtClean="0">
                  <a:solidFill>
                    <a:srgbClr val="FF3300"/>
                  </a:solidFill>
                  <a:ea typeface="굴림" panose="020B0600000101010101" pitchFamily="50" charset="-127"/>
                </a:rPr>
                <a:t>EWOULDBLOCK</a:t>
              </a:r>
            </a:p>
          </p:txBody>
        </p:sp>
        <p:sp>
          <p:nvSpPr>
            <p:cNvPr id="400405" name="Rectangle 21"/>
            <p:cNvSpPr>
              <a:spLocks noChangeArrowheads="1"/>
            </p:cNvSpPr>
            <p:nvPr/>
          </p:nvSpPr>
          <p:spPr bwMode="auto">
            <a:xfrm>
              <a:off x="1200" y="1488"/>
              <a:ext cx="79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ko-KR" sz="2400" b="1" smtClean="0">
                  <a:solidFill>
                    <a:srgbClr val="000000"/>
                  </a:solidFill>
                  <a:latin typeface="Arial Narrow" panose="020B0606020202030204" pitchFamily="34" charset="0"/>
                  <a:ea typeface="굴림" panose="020B0600000101010101" pitchFamily="50" charset="-127"/>
                </a:rPr>
                <a:t>recvfrom</a:t>
              </a:r>
            </a:p>
          </p:txBody>
        </p:sp>
        <p:sp>
          <p:nvSpPr>
            <p:cNvPr id="400406" name="Line 22"/>
            <p:cNvSpPr>
              <a:spLocks noChangeShapeType="1"/>
            </p:cNvSpPr>
            <p:nvPr/>
          </p:nvSpPr>
          <p:spPr bwMode="auto">
            <a:xfrm>
              <a:off x="2064" y="1680"/>
              <a:ext cx="960" cy="0"/>
            </a:xfrm>
            <a:prstGeom prst="line">
              <a:avLst/>
            </a:prstGeom>
            <a:noFill/>
            <a:ln w="28575" cap="sq">
              <a:solidFill>
                <a:schemeClr val="bg2"/>
              </a:solidFill>
              <a:round/>
              <a:headEnd type="none" w="sm" len="sm"/>
              <a:tailEnd type="arrow"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latinLnBrk="0">
                <a:spcBef>
                  <a:spcPct val="0"/>
                </a:spcBef>
                <a:spcAft>
                  <a:spcPct val="0"/>
                </a:spcAft>
              </a:pPr>
              <a:endParaRPr lang="ko-KR" altLang="en-US" sz="2400" smtClean="0">
                <a:solidFill>
                  <a:srgbClr val="000000"/>
                </a:solidFill>
              </a:endParaRPr>
            </a:p>
          </p:txBody>
        </p:sp>
        <p:sp>
          <p:nvSpPr>
            <p:cNvPr id="400407" name="Rectangle 23"/>
            <p:cNvSpPr>
              <a:spLocks noChangeArrowheads="1"/>
            </p:cNvSpPr>
            <p:nvPr/>
          </p:nvSpPr>
          <p:spPr bwMode="auto">
            <a:xfrm>
              <a:off x="3072" y="1536"/>
              <a:ext cx="158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ko-KR" sz="2400" smtClean="0">
                  <a:solidFill>
                    <a:srgbClr val="000000"/>
                  </a:solidFill>
                  <a:ea typeface="굴림" panose="020B0600000101010101" pitchFamily="50" charset="-127"/>
                </a:rPr>
                <a:t>No datagram ready</a:t>
              </a:r>
            </a:p>
          </p:txBody>
        </p:sp>
        <p:sp>
          <p:nvSpPr>
            <p:cNvPr id="400408" name="Line 24"/>
            <p:cNvSpPr>
              <a:spLocks noChangeShapeType="1"/>
            </p:cNvSpPr>
            <p:nvPr/>
          </p:nvSpPr>
          <p:spPr bwMode="auto">
            <a:xfrm flipH="1" flipV="1">
              <a:off x="2112" y="2064"/>
              <a:ext cx="912" cy="0"/>
            </a:xfrm>
            <a:prstGeom prst="line">
              <a:avLst/>
            </a:prstGeom>
            <a:noFill/>
            <a:ln w="28575" cap="sq">
              <a:solidFill>
                <a:schemeClr val="bg2"/>
              </a:solidFill>
              <a:round/>
              <a:headEnd type="none" w="sm" len="sm"/>
              <a:tailEnd type="arrow"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latinLnBrk="0">
                <a:spcBef>
                  <a:spcPct val="0"/>
                </a:spcBef>
                <a:spcAft>
                  <a:spcPct val="0"/>
                </a:spcAft>
              </a:pPr>
              <a:endParaRPr lang="ko-KR" altLang="en-US" sz="2400" smtClean="0">
                <a:solidFill>
                  <a:srgbClr val="000000"/>
                </a:solidFill>
              </a:endParaRPr>
            </a:p>
          </p:txBody>
        </p:sp>
        <p:sp>
          <p:nvSpPr>
            <p:cNvPr id="400409" name="Rectangle 25"/>
            <p:cNvSpPr>
              <a:spLocks noChangeArrowheads="1"/>
            </p:cNvSpPr>
            <p:nvPr/>
          </p:nvSpPr>
          <p:spPr bwMode="auto">
            <a:xfrm>
              <a:off x="1968" y="1776"/>
              <a:ext cx="1355"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ko-KR" sz="2000" smtClean="0">
                  <a:solidFill>
                    <a:srgbClr val="FF3300"/>
                  </a:solidFill>
                  <a:ea typeface="굴림" panose="020B0600000101010101" pitchFamily="50" charset="-127"/>
                </a:rPr>
                <a:t>EWOULDBLOCK</a:t>
              </a:r>
              <a:endParaRPr kumimoji="1" lang="en-US" altLang="ko-KR" sz="2400" smtClean="0">
                <a:solidFill>
                  <a:srgbClr val="FF3300"/>
                </a:solidFill>
                <a:ea typeface="굴림" panose="020B0600000101010101" pitchFamily="50" charset="-127"/>
              </a:endParaRPr>
            </a:p>
          </p:txBody>
        </p:sp>
        <p:sp>
          <p:nvSpPr>
            <p:cNvPr id="400410" name="Rectangle 26"/>
            <p:cNvSpPr>
              <a:spLocks noChangeArrowheads="1"/>
            </p:cNvSpPr>
            <p:nvPr/>
          </p:nvSpPr>
          <p:spPr bwMode="auto">
            <a:xfrm>
              <a:off x="2112" y="1440"/>
              <a:ext cx="85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ko-KR" sz="2000" smtClean="0">
                  <a:solidFill>
                    <a:srgbClr val="000000"/>
                  </a:solidFill>
                  <a:ea typeface="굴림" panose="020B0600000101010101" pitchFamily="50" charset="-127"/>
                </a:rPr>
                <a:t>System call</a:t>
              </a:r>
            </a:p>
          </p:txBody>
        </p:sp>
        <p:sp>
          <p:nvSpPr>
            <p:cNvPr id="400411" name="Rectangle 27"/>
            <p:cNvSpPr>
              <a:spLocks noChangeArrowheads="1"/>
            </p:cNvSpPr>
            <p:nvPr/>
          </p:nvSpPr>
          <p:spPr bwMode="auto">
            <a:xfrm>
              <a:off x="1200" y="2160"/>
              <a:ext cx="79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ko-KR" sz="2400" b="1" smtClean="0">
                  <a:solidFill>
                    <a:srgbClr val="000000"/>
                  </a:solidFill>
                  <a:latin typeface="Arial Narrow" panose="020B0606020202030204" pitchFamily="34" charset="0"/>
                  <a:ea typeface="굴림" panose="020B0600000101010101" pitchFamily="50" charset="-127"/>
                </a:rPr>
                <a:t>recvfrom</a:t>
              </a:r>
            </a:p>
          </p:txBody>
        </p:sp>
        <p:sp>
          <p:nvSpPr>
            <p:cNvPr id="400412" name="Line 28"/>
            <p:cNvSpPr>
              <a:spLocks noChangeShapeType="1"/>
            </p:cNvSpPr>
            <p:nvPr/>
          </p:nvSpPr>
          <p:spPr bwMode="auto">
            <a:xfrm>
              <a:off x="2064" y="2304"/>
              <a:ext cx="960" cy="0"/>
            </a:xfrm>
            <a:prstGeom prst="line">
              <a:avLst/>
            </a:prstGeom>
            <a:noFill/>
            <a:ln w="28575" cap="sq">
              <a:solidFill>
                <a:schemeClr val="bg2"/>
              </a:solidFill>
              <a:round/>
              <a:headEnd type="none" w="sm" len="sm"/>
              <a:tailEnd type="arrow"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latinLnBrk="0">
                <a:spcBef>
                  <a:spcPct val="0"/>
                </a:spcBef>
                <a:spcAft>
                  <a:spcPct val="0"/>
                </a:spcAft>
              </a:pPr>
              <a:endParaRPr lang="ko-KR" altLang="en-US" sz="2400" smtClean="0">
                <a:solidFill>
                  <a:srgbClr val="000000"/>
                </a:solidFill>
              </a:endParaRPr>
            </a:p>
          </p:txBody>
        </p:sp>
        <p:sp>
          <p:nvSpPr>
            <p:cNvPr id="400413" name="Rectangle 29"/>
            <p:cNvSpPr>
              <a:spLocks noChangeArrowheads="1"/>
            </p:cNvSpPr>
            <p:nvPr/>
          </p:nvSpPr>
          <p:spPr bwMode="auto">
            <a:xfrm>
              <a:off x="3072" y="2160"/>
              <a:ext cx="130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ko-KR" sz="2400" smtClean="0">
                  <a:solidFill>
                    <a:srgbClr val="000000"/>
                  </a:solidFill>
                  <a:ea typeface="굴림" panose="020B0600000101010101" pitchFamily="50" charset="-127"/>
                </a:rPr>
                <a:t>datagram ready</a:t>
              </a:r>
            </a:p>
          </p:txBody>
        </p:sp>
        <p:sp>
          <p:nvSpPr>
            <p:cNvPr id="400414" name="Rectangle 30"/>
            <p:cNvSpPr>
              <a:spLocks noChangeArrowheads="1"/>
            </p:cNvSpPr>
            <p:nvPr/>
          </p:nvSpPr>
          <p:spPr bwMode="auto">
            <a:xfrm>
              <a:off x="2064" y="2064"/>
              <a:ext cx="85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ko-KR" sz="2000" smtClean="0">
                  <a:solidFill>
                    <a:srgbClr val="000000"/>
                  </a:solidFill>
                  <a:ea typeface="굴림" panose="020B0600000101010101" pitchFamily="50" charset="-127"/>
                </a:rPr>
                <a:t>System call</a:t>
              </a:r>
            </a:p>
          </p:txBody>
        </p:sp>
        <p:sp>
          <p:nvSpPr>
            <p:cNvPr id="400415" name="Rectangle 31"/>
            <p:cNvSpPr>
              <a:spLocks noChangeArrowheads="1"/>
            </p:cNvSpPr>
            <p:nvPr/>
          </p:nvSpPr>
          <p:spPr bwMode="auto">
            <a:xfrm>
              <a:off x="4895" y="2832"/>
              <a:ext cx="865" cy="6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ko-KR" sz="2000" smtClean="0">
                  <a:solidFill>
                    <a:srgbClr val="000000"/>
                  </a:solidFill>
                  <a:ea typeface="굴림" panose="020B0600000101010101" pitchFamily="50" charset="-127"/>
                </a:rPr>
                <a:t>Copy data</a:t>
              </a:r>
            </a:p>
            <a:p>
              <a:pPr fontAlgn="base">
                <a:spcBef>
                  <a:spcPct val="0"/>
                </a:spcBef>
                <a:spcAft>
                  <a:spcPct val="0"/>
                </a:spcAft>
              </a:pPr>
              <a:r>
                <a:rPr kumimoji="1" lang="en-US" altLang="ko-KR" sz="2000" smtClean="0">
                  <a:solidFill>
                    <a:srgbClr val="000000"/>
                  </a:solidFill>
                  <a:ea typeface="굴림" panose="020B0600000101010101" pitchFamily="50" charset="-127"/>
                </a:rPr>
                <a:t>from kernel</a:t>
              </a:r>
            </a:p>
            <a:p>
              <a:pPr fontAlgn="base">
                <a:spcBef>
                  <a:spcPct val="0"/>
                </a:spcBef>
                <a:spcAft>
                  <a:spcPct val="0"/>
                </a:spcAft>
              </a:pPr>
              <a:r>
                <a:rPr kumimoji="1" lang="en-US" altLang="ko-KR" sz="2000" smtClean="0">
                  <a:solidFill>
                    <a:srgbClr val="000000"/>
                  </a:solidFill>
                  <a:ea typeface="굴림" panose="020B0600000101010101" pitchFamily="50" charset="-127"/>
                </a:rPr>
                <a:t> to user</a:t>
              </a:r>
              <a:endParaRPr kumimoji="1" lang="en-US" altLang="ko-KR" sz="2400" smtClean="0">
                <a:solidFill>
                  <a:srgbClr val="000000"/>
                </a:solidFill>
                <a:ea typeface="굴림" panose="020B0600000101010101" pitchFamily="50" charset="-127"/>
              </a:endParaRPr>
            </a:p>
          </p:txBody>
        </p:sp>
        <p:sp>
          <p:nvSpPr>
            <p:cNvPr id="400416" name="Rectangle 32"/>
            <p:cNvSpPr>
              <a:spLocks noChangeArrowheads="1"/>
            </p:cNvSpPr>
            <p:nvPr/>
          </p:nvSpPr>
          <p:spPr bwMode="auto">
            <a:xfrm>
              <a:off x="0" y="2047"/>
              <a:ext cx="1052" cy="1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ko-KR" sz="2000" smtClean="0">
                  <a:solidFill>
                    <a:srgbClr val="000000"/>
                  </a:solidFill>
                  <a:ea typeface="굴림" panose="020B0600000101010101" pitchFamily="50" charset="-127"/>
                </a:rPr>
                <a:t>Process</a:t>
              </a:r>
            </a:p>
            <a:p>
              <a:pPr fontAlgn="base">
                <a:spcBef>
                  <a:spcPct val="0"/>
                </a:spcBef>
                <a:spcAft>
                  <a:spcPct val="0"/>
                </a:spcAft>
              </a:pPr>
              <a:r>
                <a:rPr kumimoji="1" lang="en-US" altLang="ko-KR" sz="2000" smtClean="0">
                  <a:solidFill>
                    <a:srgbClr val="000000"/>
                  </a:solidFill>
                  <a:ea typeface="굴림" panose="020B0600000101010101" pitchFamily="50" charset="-127"/>
                </a:rPr>
                <a:t> repeatedly</a:t>
              </a:r>
            </a:p>
            <a:p>
              <a:pPr fontAlgn="base">
                <a:spcBef>
                  <a:spcPct val="0"/>
                </a:spcBef>
                <a:spcAft>
                  <a:spcPct val="0"/>
                </a:spcAft>
              </a:pPr>
              <a:r>
                <a:rPr kumimoji="1" lang="en-US" altLang="ko-KR" sz="2000" smtClean="0">
                  <a:solidFill>
                    <a:srgbClr val="000000"/>
                  </a:solidFill>
                  <a:ea typeface="굴림" panose="020B0600000101010101" pitchFamily="50" charset="-127"/>
                </a:rPr>
                <a:t>calls </a:t>
              </a:r>
              <a:r>
                <a:rPr kumimoji="1" lang="en-US" altLang="ko-KR" sz="2000" b="1" smtClean="0">
                  <a:solidFill>
                    <a:srgbClr val="000000"/>
                  </a:solidFill>
                  <a:latin typeface="Arial Narrow" panose="020B0606020202030204" pitchFamily="34" charset="0"/>
                  <a:ea typeface="굴림" panose="020B0600000101010101" pitchFamily="50" charset="-127"/>
                </a:rPr>
                <a:t>recvfrom</a:t>
              </a:r>
            </a:p>
            <a:p>
              <a:pPr fontAlgn="base">
                <a:spcBef>
                  <a:spcPct val="0"/>
                </a:spcBef>
                <a:spcAft>
                  <a:spcPct val="0"/>
                </a:spcAft>
              </a:pPr>
              <a:r>
                <a:rPr kumimoji="1" lang="en-US" altLang="ko-KR" sz="2000" smtClean="0">
                  <a:solidFill>
                    <a:srgbClr val="000000"/>
                  </a:solidFill>
                  <a:ea typeface="굴림" panose="020B0600000101010101" pitchFamily="50" charset="-127"/>
                </a:rPr>
                <a:t>waiting for an </a:t>
              </a:r>
            </a:p>
            <a:p>
              <a:pPr fontAlgn="base">
                <a:spcBef>
                  <a:spcPct val="0"/>
                </a:spcBef>
                <a:spcAft>
                  <a:spcPct val="0"/>
                </a:spcAft>
              </a:pPr>
              <a:r>
                <a:rPr kumimoji="1" lang="en-US" altLang="ko-KR" sz="2000" smtClean="0">
                  <a:solidFill>
                    <a:srgbClr val="000000"/>
                  </a:solidFill>
                  <a:ea typeface="굴림" panose="020B0600000101010101" pitchFamily="50" charset="-127"/>
                </a:rPr>
                <a:t>OK return</a:t>
              </a:r>
            </a:p>
            <a:p>
              <a:pPr fontAlgn="base">
                <a:spcBef>
                  <a:spcPct val="0"/>
                </a:spcBef>
                <a:spcAft>
                  <a:spcPct val="0"/>
                </a:spcAft>
              </a:pPr>
              <a:r>
                <a:rPr kumimoji="1" lang="en-US" altLang="ko-KR" sz="2000" smtClean="0">
                  <a:solidFill>
                    <a:srgbClr val="000000"/>
                  </a:solidFill>
                  <a:ea typeface="굴림" panose="020B0600000101010101" pitchFamily="50" charset="-127"/>
                </a:rPr>
                <a:t>(polling)</a:t>
              </a:r>
              <a:endParaRPr kumimoji="1" lang="en-US" altLang="ko-KR" sz="2400" smtClean="0">
                <a:solidFill>
                  <a:srgbClr val="000000"/>
                </a:solidFill>
                <a:ea typeface="굴림" panose="020B0600000101010101" pitchFamily="50" charset="-127"/>
              </a:endParaRPr>
            </a:p>
          </p:txBody>
        </p:sp>
      </p:grpSp>
    </p:spTree>
    <p:extLst>
      <p:ext uri="{BB962C8B-B14F-4D97-AF65-F5344CB8AC3E}">
        <p14:creationId xmlns:p14="http://schemas.microsoft.com/office/powerpoint/2010/main" val="364041459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1410" name="Rectangle 2"/>
          <p:cNvSpPr>
            <a:spLocks noGrp="1" noChangeArrowheads="1"/>
          </p:cNvSpPr>
          <p:nvPr>
            <p:ph type="title"/>
          </p:nvPr>
        </p:nvSpPr>
        <p:spPr>
          <a:xfrm>
            <a:off x="685800" y="152400"/>
            <a:ext cx="7772400" cy="914400"/>
          </a:xfrm>
        </p:spPr>
        <p:txBody>
          <a:bodyPr/>
          <a:lstStyle/>
          <a:p>
            <a:r>
              <a:rPr lang="en-US" altLang="ko-KR">
                <a:solidFill>
                  <a:schemeClr val="accent2"/>
                </a:solidFill>
                <a:ea typeface="굴림" panose="020B0600000101010101" pitchFamily="50" charset="-127"/>
              </a:rPr>
              <a:t>I/O multiplexing(select and poll)</a:t>
            </a:r>
          </a:p>
        </p:txBody>
      </p:sp>
      <p:sp>
        <p:nvSpPr>
          <p:cNvPr id="401428" name="AutoShape 20"/>
          <p:cNvSpPr>
            <a:spLocks/>
          </p:cNvSpPr>
          <p:nvPr/>
        </p:nvSpPr>
        <p:spPr bwMode="auto">
          <a:xfrm>
            <a:off x="1447800" y="4267200"/>
            <a:ext cx="381000" cy="2362200"/>
          </a:xfrm>
          <a:prstGeom prst="leftBrace">
            <a:avLst>
              <a:gd name="adj1" fmla="val 51667"/>
              <a:gd name="adj2" fmla="val 50000"/>
            </a:avLst>
          </a:prstGeom>
          <a:noFill/>
          <a:ln w="12700" cap="sq">
            <a:solidFill>
              <a:schemeClr val="bg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latinLnBrk="0">
              <a:spcBef>
                <a:spcPct val="0"/>
              </a:spcBef>
              <a:spcAft>
                <a:spcPct val="0"/>
              </a:spcAft>
            </a:pPr>
            <a:endParaRPr lang="ko-KR" altLang="en-US" sz="2400" smtClean="0">
              <a:solidFill>
                <a:srgbClr val="000000"/>
              </a:solidFill>
            </a:endParaRPr>
          </a:p>
        </p:txBody>
      </p:sp>
      <p:grpSp>
        <p:nvGrpSpPr>
          <p:cNvPr id="401438" name="Group 30"/>
          <p:cNvGrpSpPr>
            <a:grpSpLocks/>
          </p:cNvGrpSpPr>
          <p:nvPr/>
        </p:nvGrpSpPr>
        <p:grpSpPr bwMode="auto">
          <a:xfrm>
            <a:off x="0" y="1066800"/>
            <a:ext cx="9144000" cy="4937125"/>
            <a:chOff x="0" y="672"/>
            <a:chExt cx="5760" cy="3110"/>
          </a:xfrm>
        </p:grpSpPr>
        <p:sp>
          <p:nvSpPr>
            <p:cNvPr id="401411" name="AutoShape 3"/>
            <p:cNvSpPr>
              <a:spLocks/>
            </p:cNvSpPr>
            <p:nvPr/>
          </p:nvSpPr>
          <p:spPr bwMode="auto">
            <a:xfrm>
              <a:off x="912" y="912"/>
              <a:ext cx="240" cy="1488"/>
            </a:xfrm>
            <a:prstGeom prst="leftBrace">
              <a:avLst>
                <a:gd name="adj1" fmla="val 51667"/>
                <a:gd name="adj2" fmla="val 50000"/>
              </a:avLst>
            </a:prstGeom>
            <a:noFill/>
            <a:ln w="12700" cap="sq">
              <a:solidFill>
                <a:schemeClr val="bg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latinLnBrk="0">
                <a:spcBef>
                  <a:spcPct val="0"/>
                </a:spcBef>
                <a:spcAft>
                  <a:spcPct val="0"/>
                </a:spcAft>
              </a:pPr>
              <a:endParaRPr lang="ko-KR" altLang="en-US" sz="2400" smtClean="0">
                <a:solidFill>
                  <a:srgbClr val="000000"/>
                </a:solidFill>
              </a:endParaRPr>
            </a:p>
          </p:txBody>
        </p:sp>
        <p:sp>
          <p:nvSpPr>
            <p:cNvPr id="401412" name="Rectangle 4"/>
            <p:cNvSpPr>
              <a:spLocks noChangeArrowheads="1"/>
            </p:cNvSpPr>
            <p:nvPr/>
          </p:nvSpPr>
          <p:spPr bwMode="auto">
            <a:xfrm>
              <a:off x="1152" y="672"/>
              <a:ext cx="100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ko-KR" sz="2400" b="1" i="1" smtClean="0">
                  <a:solidFill>
                    <a:srgbClr val="000000"/>
                  </a:solidFill>
                  <a:ea typeface="굴림" panose="020B0600000101010101" pitchFamily="50" charset="-127"/>
                </a:rPr>
                <a:t>application</a:t>
              </a:r>
            </a:p>
          </p:txBody>
        </p:sp>
        <p:sp>
          <p:nvSpPr>
            <p:cNvPr id="401413" name="Rectangle 5"/>
            <p:cNvSpPr>
              <a:spLocks noChangeArrowheads="1"/>
            </p:cNvSpPr>
            <p:nvPr/>
          </p:nvSpPr>
          <p:spPr bwMode="auto">
            <a:xfrm>
              <a:off x="1248" y="1056"/>
              <a:ext cx="56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ko-KR" sz="2400" b="1" smtClean="0">
                  <a:solidFill>
                    <a:srgbClr val="000000"/>
                  </a:solidFill>
                  <a:latin typeface="Arial Narrow" panose="020B0606020202030204" pitchFamily="34" charset="0"/>
                  <a:ea typeface="굴림" panose="020B0600000101010101" pitchFamily="50" charset="-127"/>
                </a:rPr>
                <a:t>select</a:t>
              </a:r>
            </a:p>
          </p:txBody>
        </p:sp>
        <p:sp>
          <p:nvSpPr>
            <p:cNvPr id="401414" name="Rectangle 6"/>
            <p:cNvSpPr>
              <a:spLocks noChangeArrowheads="1"/>
            </p:cNvSpPr>
            <p:nvPr/>
          </p:nvSpPr>
          <p:spPr bwMode="auto">
            <a:xfrm>
              <a:off x="1296" y="3264"/>
              <a:ext cx="829"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ko-KR" sz="2400" smtClean="0">
                  <a:solidFill>
                    <a:srgbClr val="000000"/>
                  </a:solidFill>
                  <a:ea typeface="굴림" panose="020B0600000101010101" pitchFamily="50" charset="-127"/>
                </a:rPr>
                <a:t>Process</a:t>
              </a:r>
            </a:p>
            <a:p>
              <a:pPr fontAlgn="base">
                <a:spcBef>
                  <a:spcPct val="0"/>
                </a:spcBef>
                <a:spcAft>
                  <a:spcPct val="0"/>
                </a:spcAft>
              </a:pPr>
              <a:r>
                <a:rPr kumimoji="1" lang="en-US" altLang="ko-KR" sz="2400" smtClean="0">
                  <a:solidFill>
                    <a:srgbClr val="000000"/>
                  </a:solidFill>
                  <a:ea typeface="굴림" panose="020B0600000101010101" pitchFamily="50" charset="-127"/>
                </a:rPr>
                <a:t>datagram</a:t>
              </a:r>
            </a:p>
          </p:txBody>
        </p:sp>
        <p:sp>
          <p:nvSpPr>
            <p:cNvPr id="401415" name="Line 7"/>
            <p:cNvSpPr>
              <a:spLocks noChangeShapeType="1"/>
            </p:cNvSpPr>
            <p:nvPr/>
          </p:nvSpPr>
          <p:spPr bwMode="auto">
            <a:xfrm>
              <a:off x="2112" y="2496"/>
              <a:ext cx="960" cy="1"/>
            </a:xfrm>
            <a:prstGeom prst="line">
              <a:avLst/>
            </a:prstGeom>
            <a:noFill/>
            <a:ln w="28575" cap="sq">
              <a:solidFill>
                <a:schemeClr val="bg2"/>
              </a:solidFill>
              <a:round/>
              <a:headEnd type="none" w="sm" len="sm"/>
              <a:tailEnd type="arrow"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latinLnBrk="0">
                <a:spcBef>
                  <a:spcPct val="0"/>
                </a:spcBef>
                <a:spcAft>
                  <a:spcPct val="0"/>
                </a:spcAft>
              </a:pPr>
              <a:endParaRPr lang="ko-KR" altLang="en-US" sz="2400" smtClean="0">
                <a:solidFill>
                  <a:srgbClr val="000000"/>
                </a:solidFill>
              </a:endParaRPr>
            </a:p>
          </p:txBody>
        </p:sp>
        <p:sp>
          <p:nvSpPr>
            <p:cNvPr id="401416" name="Line 8"/>
            <p:cNvSpPr>
              <a:spLocks noChangeShapeType="1"/>
            </p:cNvSpPr>
            <p:nvPr/>
          </p:nvSpPr>
          <p:spPr bwMode="auto">
            <a:xfrm flipH="1" flipV="1">
              <a:off x="2160" y="3456"/>
              <a:ext cx="912" cy="0"/>
            </a:xfrm>
            <a:prstGeom prst="line">
              <a:avLst/>
            </a:prstGeom>
            <a:noFill/>
            <a:ln w="28575" cap="sq">
              <a:solidFill>
                <a:schemeClr val="bg2"/>
              </a:solidFill>
              <a:round/>
              <a:headEnd type="none" w="sm" len="sm"/>
              <a:tailEnd type="arrow"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latinLnBrk="0">
                <a:spcBef>
                  <a:spcPct val="0"/>
                </a:spcBef>
                <a:spcAft>
                  <a:spcPct val="0"/>
                </a:spcAft>
              </a:pPr>
              <a:endParaRPr lang="ko-KR" altLang="en-US" sz="2400" smtClean="0">
                <a:solidFill>
                  <a:srgbClr val="000000"/>
                </a:solidFill>
              </a:endParaRPr>
            </a:p>
          </p:txBody>
        </p:sp>
        <p:sp>
          <p:nvSpPr>
            <p:cNvPr id="401417" name="Rectangle 9"/>
            <p:cNvSpPr>
              <a:spLocks noChangeArrowheads="1"/>
            </p:cNvSpPr>
            <p:nvPr/>
          </p:nvSpPr>
          <p:spPr bwMode="auto">
            <a:xfrm>
              <a:off x="2064" y="2239"/>
              <a:ext cx="85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ko-KR" sz="2000" smtClean="0">
                  <a:solidFill>
                    <a:srgbClr val="000000"/>
                  </a:solidFill>
                  <a:ea typeface="굴림" panose="020B0600000101010101" pitchFamily="50" charset="-127"/>
                </a:rPr>
                <a:t>System call</a:t>
              </a:r>
            </a:p>
          </p:txBody>
        </p:sp>
        <p:sp>
          <p:nvSpPr>
            <p:cNvPr id="401418" name="Rectangle 10"/>
            <p:cNvSpPr>
              <a:spLocks noChangeArrowheads="1"/>
            </p:cNvSpPr>
            <p:nvPr/>
          </p:nvSpPr>
          <p:spPr bwMode="auto">
            <a:xfrm>
              <a:off x="2112" y="3024"/>
              <a:ext cx="96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ko-KR" sz="2400" smtClean="0">
                  <a:solidFill>
                    <a:srgbClr val="000000"/>
                  </a:solidFill>
                  <a:ea typeface="굴림" panose="020B0600000101010101" pitchFamily="50" charset="-127"/>
                </a:rPr>
                <a:t>Return OK</a:t>
              </a:r>
            </a:p>
          </p:txBody>
        </p:sp>
        <p:sp>
          <p:nvSpPr>
            <p:cNvPr id="401419" name="Rectangle 11"/>
            <p:cNvSpPr>
              <a:spLocks noChangeArrowheads="1"/>
            </p:cNvSpPr>
            <p:nvPr/>
          </p:nvSpPr>
          <p:spPr bwMode="auto">
            <a:xfrm>
              <a:off x="3120" y="1104"/>
              <a:ext cx="158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ko-KR" sz="2400" smtClean="0">
                  <a:solidFill>
                    <a:srgbClr val="000000"/>
                  </a:solidFill>
                  <a:ea typeface="굴림" panose="020B0600000101010101" pitchFamily="50" charset="-127"/>
                </a:rPr>
                <a:t>No datagram ready</a:t>
              </a:r>
            </a:p>
          </p:txBody>
        </p:sp>
        <p:sp>
          <p:nvSpPr>
            <p:cNvPr id="401420" name="Rectangle 12"/>
            <p:cNvSpPr>
              <a:spLocks noChangeArrowheads="1"/>
            </p:cNvSpPr>
            <p:nvPr/>
          </p:nvSpPr>
          <p:spPr bwMode="auto">
            <a:xfrm>
              <a:off x="3360" y="2064"/>
              <a:ext cx="1346"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ko-KR" sz="2400" smtClean="0">
                  <a:solidFill>
                    <a:srgbClr val="000000"/>
                  </a:solidFill>
                  <a:ea typeface="굴림" panose="020B0600000101010101" pitchFamily="50" charset="-127"/>
                </a:rPr>
                <a:t>Datagram ready</a:t>
              </a:r>
            </a:p>
            <a:p>
              <a:pPr fontAlgn="base">
                <a:spcBef>
                  <a:spcPct val="0"/>
                </a:spcBef>
                <a:spcAft>
                  <a:spcPct val="0"/>
                </a:spcAft>
              </a:pPr>
              <a:r>
                <a:rPr kumimoji="1" lang="en-US" altLang="ko-KR" sz="2400" smtClean="0">
                  <a:solidFill>
                    <a:srgbClr val="000000"/>
                  </a:solidFill>
                  <a:ea typeface="굴림" panose="020B0600000101010101" pitchFamily="50" charset="-127"/>
                </a:rPr>
                <a:t>copy datagram</a:t>
              </a:r>
            </a:p>
          </p:txBody>
        </p:sp>
        <p:sp>
          <p:nvSpPr>
            <p:cNvPr id="401421" name="Rectangle 13"/>
            <p:cNvSpPr>
              <a:spLocks noChangeArrowheads="1"/>
            </p:cNvSpPr>
            <p:nvPr/>
          </p:nvSpPr>
          <p:spPr bwMode="auto">
            <a:xfrm>
              <a:off x="3408" y="3264"/>
              <a:ext cx="128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ko-KR" sz="2400" smtClean="0">
                  <a:solidFill>
                    <a:srgbClr val="000000"/>
                  </a:solidFill>
                  <a:ea typeface="굴림" panose="020B0600000101010101" pitchFamily="50" charset="-127"/>
                </a:rPr>
                <a:t>Copy complete</a:t>
              </a:r>
            </a:p>
          </p:txBody>
        </p:sp>
        <p:sp>
          <p:nvSpPr>
            <p:cNvPr id="401422" name="Rectangle 14"/>
            <p:cNvSpPr>
              <a:spLocks noChangeArrowheads="1"/>
            </p:cNvSpPr>
            <p:nvPr/>
          </p:nvSpPr>
          <p:spPr bwMode="auto">
            <a:xfrm>
              <a:off x="3456" y="672"/>
              <a:ext cx="61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ko-KR" sz="2400" b="1" i="1" smtClean="0">
                  <a:solidFill>
                    <a:srgbClr val="000000"/>
                  </a:solidFill>
                  <a:ea typeface="굴림" panose="020B0600000101010101" pitchFamily="50" charset="-127"/>
                </a:rPr>
                <a:t>kernel</a:t>
              </a:r>
              <a:endParaRPr kumimoji="1" lang="en-US" altLang="ko-KR" sz="2400" smtClean="0">
                <a:solidFill>
                  <a:srgbClr val="000000"/>
                </a:solidFill>
                <a:ea typeface="굴림" panose="020B0600000101010101" pitchFamily="50" charset="-127"/>
              </a:endParaRPr>
            </a:p>
          </p:txBody>
        </p:sp>
        <p:sp>
          <p:nvSpPr>
            <p:cNvPr id="401423" name="Line 15"/>
            <p:cNvSpPr>
              <a:spLocks noChangeShapeType="1"/>
            </p:cNvSpPr>
            <p:nvPr/>
          </p:nvSpPr>
          <p:spPr bwMode="auto">
            <a:xfrm>
              <a:off x="3840" y="1440"/>
              <a:ext cx="0" cy="480"/>
            </a:xfrm>
            <a:prstGeom prst="line">
              <a:avLst/>
            </a:prstGeom>
            <a:noFill/>
            <a:ln w="28575" cap="sq">
              <a:solidFill>
                <a:schemeClr val="bg2"/>
              </a:solidFill>
              <a:round/>
              <a:headEnd type="none" w="sm" len="sm"/>
              <a:tailEnd type="arrow"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latinLnBrk="0">
                <a:spcBef>
                  <a:spcPct val="0"/>
                </a:spcBef>
                <a:spcAft>
                  <a:spcPct val="0"/>
                </a:spcAft>
              </a:pPr>
              <a:endParaRPr lang="ko-KR" altLang="en-US" sz="2400" smtClean="0">
                <a:solidFill>
                  <a:srgbClr val="000000"/>
                </a:solidFill>
              </a:endParaRPr>
            </a:p>
          </p:txBody>
        </p:sp>
        <p:sp>
          <p:nvSpPr>
            <p:cNvPr id="401424" name="Line 16"/>
            <p:cNvSpPr>
              <a:spLocks noChangeShapeType="1"/>
            </p:cNvSpPr>
            <p:nvPr/>
          </p:nvSpPr>
          <p:spPr bwMode="auto">
            <a:xfrm>
              <a:off x="3888" y="2640"/>
              <a:ext cx="0" cy="528"/>
            </a:xfrm>
            <a:prstGeom prst="line">
              <a:avLst/>
            </a:prstGeom>
            <a:noFill/>
            <a:ln w="28575" cap="sq">
              <a:solidFill>
                <a:schemeClr val="bg2"/>
              </a:solidFill>
              <a:round/>
              <a:headEnd type="none" w="sm" len="sm"/>
              <a:tailEnd type="arrow"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latinLnBrk="0">
                <a:spcBef>
                  <a:spcPct val="0"/>
                </a:spcBef>
                <a:spcAft>
                  <a:spcPct val="0"/>
                </a:spcAft>
              </a:pPr>
              <a:endParaRPr lang="ko-KR" altLang="en-US" sz="2400" smtClean="0">
                <a:solidFill>
                  <a:srgbClr val="000000"/>
                </a:solidFill>
              </a:endParaRPr>
            </a:p>
          </p:txBody>
        </p:sp>
        <p:sp>
          <p:nvSpPr>
            <p:cNvPr id="401425" name="AutoShape 17"/>
            <p:cNvSpPr>
              <a:spLocks/>
            </p:cNvSpPr>
            <p:nvPr/>
          </p:nvSpPr>
          <p:spPr bwMode="auto">
            <a:xfrm>
              <a:off x="4656" y="1104"/>
              <a:ext cx="336" cy="1200"/>
            </a:xfrm>
            <a:prstGeom prst="rightBrace">
              <a:avLst>
                <a:gd name="adj1" fmla="val 29762"/>
                <a:gd name="adj2" fmla="val 50000"/>
              </a:avLst>
            </a:prstGeom>
            <a:noFill/>
            <a:ln w="12700" cap="sq">
              <a:solidFill>
                <a:schemeClr val="bg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latinLnBrk="0">
                <a:spcBef>
                  <a:spcPct val="0"/>
                </a:spcBef>
                <a:spcAft>
                  <a:spcPct val="0"/>
                </a:spcAft>
              </a:pPr>
              <a:endParaRPr lang="ko-KR" altLang="en-US" sz="2400" smtClean="0">
                <a:solidFill>
                  <a:srgbClr val="000000"/>
                </a:solidFill>
              </a:endParaRPr>
            </a:p>
          </p:txBody>
        </p:sp>
        <p:sp>
          <p:nvSpPr>
            <p:cNvPr id="401426" name="AutoShape 18"/>
            <p:cNvSpPr>
              <a:spLocks/>
            </p:cNvSpPr>
            <p:nvPr/>
          </p:nvSpPr>
          <p:spPr bwMode="auto">
            <a:xfrm>
              <a:off x="4608" y="2304"/>
              <a:ext cx="384" cy="1296"/>
            </a:xfrm>
            <a:prstGeom prst="rightBrace">
              <a:avLst>
                <a:gd name="adj1" fmla="val 28125"/>
                <a:gd name="adj2" fmla="val 50000"/>
              </a:avLst>
            </a:prstGeom>
            <a:noFill/>
            <a:ln w="12700" cap="sq">
              <a:solidFill>
                <a:schemeClr val="bg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latinLnBrk="0">
                <a:spcBef>
                  <a:spcPct val="0"/>
                </a:spcBef>
                <a:spcAft>
                  <a:spcPct val="0"/>
                </a:spcAft>
              </a:pPr>
              <a:endParaRPr lang="ko-KR" altLang="en-US" sz="2400" smtClean="0">
                <a:solidFill>
                  <a:srgbClr val="000000"/>
                </a:solidFill>
              </a:endParaRPr>
            </a:p>
          </p:txBody>
        </p:sp>
        <p:sp>
          <p:nvSpPr>
            <p:cNvPr id="401427" name="Rectangle 19"/>
            <p:cNvSpPr>
              <a:spLocks noChangeArrowheads="1"/>
            </p:cNvSpPr>
            <p:nvPr/>
          </p:nvSpPr>
          <p:spPr bwMode="auto">
            <a:xfrm>
              <a:off x="4941" y="1519"/>
              <a:ext cx="692"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ko-KR" sz="2000" smtClean="0">
                  <a:solidFill>
                    <a:srgbClr val="000000"/>
                  </a:solidFill>
                  <a:ea typeface="굴림" panose="020B0600000101010101" pitchFamily="50" charset="-127"/>
                </a:rPr>
                <a:t>Wait for </a:t>
              </a:r>
            </a:p>
            <a:p>
              <a:pPr fontAlgn="base">
                <a:spcBef>
                  <a:spcPct val="0"/>
                </a:spcBef>
                <a:spcAft>
                  <a:spcPct val="0"/>
                </a:spcAft>
              </a:pPr>
              <a:r>
                <a:rPr kumimoji="1" lang="en-US" altLang="ko-KR" sz="2000" smtClean="0">
                  <a:solidFill>
                    <a:srgbClr val="000000"/>
                  </a:solidFill>
                  <a:ea typeface="굴림" panose="020B0600000101010101" pitchFamily="50" charset="-127"/>
                </a:rPr>
                <a:t>data</a:t>
              </a:r>
              <a:endParaRPr kumimoji="1" lang="en-US" altLang="ko-KR" sz="2400" smtClean="0">
                <a:solidFill>
                  <a:srgbClr val="000000"/>
                </a:solidFill>
                <a:ea typeface="굴림" panose="020B0600000101010101" pitchFamily="50" charset="-127"/>
              </a:endParaRPr>
            </a:p>
          </p:txBody>
        </p:sp>
        <p:sp>
          <p:nvSpPr>
            <p:cNvPr id="401429" name="Line 21"/>
            <p:cNvSpPr>
              <a:spLocks noChangeShapeType="1"/>
            </p:cNvSpPr>
            <p:nvPr/>
          </p:nvSpPr>
          <p:spPr bwMode="auto">
            <a:xfrm flipH="1" flipV="1">
              <a:off x="2112" y="2208"/>
              <a:ext cx="912" cy="0"/>
            </a:xfrm>
            <a:prstGeom prst="line">
              <a:avLst/>
            </a:prstGeom>
            <a:noFill/>
            <a:ln w="28575" cap="sq">
              <a:solidFill>
                <a:schemeClr val="bg2"/>
              </a:solidFill>
              <a:round/>
              <a:headEnd type="none" w="sm" len="sm"/>
              <a:tailEnd type="arrow"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latinLnBrk="0">
                <a:spcBef>
                  <a:spcPct val="0"/>
                </a:spcBef>
                <a:spcAft>
                  <a:spcPct val="0"/>
                </a:spcAft>
              </a:pPr>
              <a:endParaRPr lang="ko-KR" altLang="en-US" sz="2400" smtClean="0">
                <a:solidFill>
                  <a:srgbClr val="000000"/>
                </a:solidFill>
              </a:endParaRPr>
            </a:p>
          </p:txBody>
        </p:sp>
        <p:sp>
          <p:nvSpPr>
            <p:cNvPr id="401430" name="Rectangle 22"/>
            <p:cNvSpPr>
              <a:spLocks noChangeArrowheads="1"/>
            </p:cNvSpPr>
            <p:nvPr/>
          </p:nvSpPr>
          <p:spPr bwMode="auto">
            <a:xfrm>
              <a:off x="2112" y="1903"/>
              <a:ext cx="113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ko-KR" sz="2000" smtClean="0">
                  <a:solidFill>
                    <a:srgbClr val="000000"/>
                  </a:solidFill>
                  <a:ea typeface="굴림" panose="020B0600000101010101" pitchFamily="50" charset="-127"/>
                </a:rPr>
                <a:t>Return readable</a:t>
              </a:r>
              <a:endParaRPr kumimoji="1" lang="en-US" altLang="ko-KR" sz="2400" smtClean="0">
                <a:solidFill>
                  <a:srgbClr val="000000"/>
                </a:solidFill>
                <a:ea typeface="굴림" panose="020B0600000101010101" pitchFamily="50" charset="-127"/>
              </a:endParaRPr>
            </a:p>
          </p:txBody>
        </p:sp>
        <p:sp>
          <p:nvSpPr>
            <p:cNvPr id="401431" name="Rectangle 23"/>
            <p:cNvSpPr>
              <a:spLocks noChangeArrowheads="1"/>
            </p:cNvSpPr>
            <p:nvPr/>
          </p:nvSpPr>
          <p:spPr bwMode="auto">
            <a:xfrm>
              <a:off x="1296" y="2352"/>
              <a:ext cx="79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ko-KR" sz="2400" b="1" smtClean="0">
                  <a:solidFill>
                    <a:srgbClr val="000000"/>
                  </a:solidFill>
                  <a:latin typeface="Arial Narrow" panose="020B0606020202030204" pitchFamily="34" charset="0"/>
                  <a:ea typeface="굴림" panose="020B0600000101010101" pitchFamily="50" charset="-127"/>
                </a:rPr>
                <a:t>recvfrom</a:t>
              </a:r>
            </a:p>
          </p:txBody>
        </p:sp>
        <p:sp>
          <p:nvSpPr>
            <p:cNvPr id="401432" name="Rectangle 24"/>
            <p:cNvSpPr>
              <a:spLocks noChangeArrowheads="1"/>
            </p:cNvSpPr>
            <p:nvPr/>
          </p:nvSpPr>
          <p:spPr bwMode="auto">
            <a:xfrm>
              <a:off x="4895" y="2688"/>
              <a:ext cx="865" cy="6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ko-KR" sz="2000" smtClean="0">
                  <a:solidFill>
                    <a:srgbClr val="000000"/>
                  </a:solidFill>
                  <a:ea typeface="굴림" panose="020B0600000101010101" pitchFamily="50" charset="-127"/>
                </a:rPr>
                <a:t>Copy data</a:t>
              </a:r>
            </a:p>
            <a:p>
              <a:pPr fontAlgn="base">
                <a:spcBef>
                  <a:spcPct val="0"/>
                </a:spcBef>
                <a:spcAft>
                  <a:spcPct val="0"/>
                </a:spcAft>
              </a:pPr>
              <a:r>
                <a:rPr kumimoji="1" lang="en-US" altLang="ko-KR" sz="2000" smtClean="0">
                  <a:solidFill>
                    <a:srgbClr val="000000"/>
                  </a:solidFill>
                  <a:ea typeface="굴림" panose="020B0600000101010101" pitchFamily="50" charset="-127"/>
                </a:rPr>
                <a:t>from kernel</a:t>
              </a:r>
            </a:p>
            <a:p>
              <a:pPr fontAlgn="base">
                <a:spcBef>
                  <a:spcPct val="0"/>
                </a:spcBef>
                <a:spcAft>
                  <a:spcPct val="0"/>
                </a:spcAft>
              </a:pPr>
              <a:r>
                <a:rPr kumimoji="1" lang="en-US" altLang="ko-KR" sz="2000" smtClean="0">
                  <a:solidFill>
                    <a:srgbClr val="000000"/>
                  </a:solidFill>
                  <a:ea typeface="굴림" panose="020B0600000101010101" pitchFamily="50" charset="-127"/>
                </a:rPr>
                <a:t> to user</a:t>
              </a:r>
              <a:endParaRPr kumimoji="1" lang="en-US" altLang="ko-KR" sz="2400" smtClean="0">
                <a:solidFill>
                  <a:srgbClr val="000000"/>
                </a:solidFill>
                <a:ea typeface="굴림" panose="020B0600000101010101" pitchFamily="50" charset="-127"/>
              </a:endParaRPr>
            </a:p>
          </p:txBody>
        </p:sp>
        <p:sp>
          <p:nvSpPr>
            <p:cNvPr id="401433" name="Rectangle 25"/>
            <p:cNvSpPr>
              <a:spLocks noChangeArrowheads="1"/>
            </p:cNvSpPr>
            <p:nvPr/>
          </p:nvSpPr>
          <p:spPr bwMode="auto">
            <a:xfrm>
              <a:off x="0" y="1104"/>
              <a:ext cx="1194" cy="14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ko-KR" sz="2000" smtClean="0">
                  <a:solidFill>
                    <a:srgbClr val="000000"/>
                  </a:solidFill>
                  <a:ea typeface="굴림" panose="020B0600000101010101" pitchFamily="50" charset="-127"/>
                </a:rPr>
                <a:t>Process blocks</a:t>
              </a:r>
            </a:p>
            <a:p>
              <a:pPr fontAlgn="base">
                <a:spcBef>
                  <a:spcPct val="0"/>
                </a:spcBef>
                <a:spcAft>
                  <a:spcPct val="0"/>
                </a:spcAft>
              </a:pPr>
              <a:r>
                <a:rPr kumimoji="1" lang="en-US" altLang="ko-KR" sz="2000" smtClean="0">
                  <a:solidFill>
                    <a:srgbClr val="000000"/>
                  </a:solidFill>
                  <a:ea typeface="굴림" panose="020B0600000101010101" pitchFamily="50" charset="-127"/>
                </a:rPr>
                <a:t>in a call to</a:t>
              </a:r>
            </a:p>
            <a:p>
              <a:pPr fontAlgn="base">
                <a:spcBef>
                  <a:spcPct val="0"/>
                </a:spcBef>
                <a:spcAft>
                  <a:spcPct val="0"/>
                </a:spcAft>
              </a:pPr>
              <a:r>
                <a:rPr kumimoji="1" lang="en-US" altLang="ko-KR" sz="2000" b="1" smtClean="0">
                  <a:solidFill>
                    <a:srgbClr val="000000"/>
                  </a:solidFill>
                  <a:latin typeface="Arial Narrow" panose="020B0606020202030204" pitchFamily="34" charset="0"/>
                  <a:ea typeface="굴림" panose="020B0600000101010101" pitchFamily="50" charset="-127"/>
                </a:rPr>
                <a:t>select, </a:t>
              </a:r>
              <a:r>
                <a:rPr kumimoji="1" lang="en-US" altLang="ko-KR" sz="2000" smtClean="0">
                  <a:solidFill>
                    <a:srgbClr val="000000"/>
                  </a:solidFill>
                  <a:ea typeface="굴림" panose="020B0600000101010101" pitchFamily="50" charset="-127"/>
                </a:rPr>
                <a:t>waiting</a:t>
              </a:r>
            </a:p>
            <a:p>
              <a:pPr fontAlgn="base">
                <a:spcBef>
                  <a:spcPct val="0"/>
                </a:spcBef>
                <a:spcAft>
                  <a:spcPct val="0"/>
                </a:spcAft>
              </a:pPr>
              <a:r>
                <a:rPr kumimoji="1" lang="en-US" altLang="ko-KR" sz="2000" smtClean="0">
                  <a:solidFill>
                    <a:srgbClr val="000000"/>
                  </a:solidFill>
                  <a:ea typeface="굴림" panose="020B0600000101010101" pitchFamily="50" charset="-127"/>
                </a:rPr>
                <a:t>for one of</a:t>
              </a:r>
            </a:p>
            <a:p>
              <a:pPr fontAlgn="base">
                <a:spcBef>
                  <a:spcPct val="0"/>
                </a:spcBef>
                <a:spcAft>
                  <a:spcPct val="0"/>
                </a:spcAft>
              </a:pPr>
              <a:r>
                <a:rPr kumimoji="1" lang="en-US" altLang="ko-KR" sz="2000" smtClean="0">
                  <a:solidFill>
                    <a:srgbClr val="000000"/>
                  </a:solidFill>
                  <a:ea typeface="굴림" panose="020B0600000101010101" pitchFamily="50" charset="-127"/>
                </a:rPr>
                <a:t>possibly many</a:t>
              </a:r>
            </a:p>
            <a:p>
              <a:pPr fontAlgn="base">
                <a:spcBef>
                  <a:spcPct val="0"/>
                </a:spcBef>
                <a:spcAft>
                  <a:spcPct val="0"/>
                </a:spcAft>
              </a:pPr>
              <a:r>
                <a:rPr kumimoji="1" lang="en-US" altLang="ko-KR" sz="2000" smtClean="0">
                  <a:solidFill>
                    <a:srgbClr val="000000"/>
                  </a:solidFill>
                  <a:ea typeface="굴림" panose="020B0600000101010101" pitchFamily="50" charset="-127"/>
                </a:rPr>
                <a:t>sockets to</a:t>
              </a:r>
            </a:p>
            <a:p>
              <a:pPr fontAlgn="base">
                <a:spcBef>
                  <a:spcPct val="0"/>
                </a:spcBef>
                <a:spcAft>
                  <a:spcPct val="0"/>
                </a:spcAft>
              </a:pPr>
              <a:r>
                <a:rPr kumimoji="1" lang="en-US" altLang="ko-KR" sz="2000" smtClean="0">
                  <a:solidFill>
                    <a:srgbClr val="000000"/>
                  </a:solidFill>
                  <a:ea typeface="굴림" panose="020B0600000101010101" pitchFamily="50" charset="-127"/>
                </a:rPr>
                <a:t>become readable</a:t>
              </a:r>
              <a:endParaRPr kumimoji="1" lang="en-US" altLang="ko-KR" sz="2400" smtClean="0">
                <a:solidFill>
                  <a:srgbClr val="000000"/>
                </a:solidFill>
                <a:ea typeface="굴림" panose="020B0600000101010101" pitchFamily="50" charset="-127"/>
              </a:endParaRPr>
            </a:p>
          </p:txBody>
        </p:sp>
        <p:sp>
          <p:nvSpPr>
            <p:cNvPr id="401434" name="Rectangle 26"/>
            <p:cNvSpPr>
              <a:spLocks noChangeArrowheads="1"/>
            </p:cNvSpPr>
            <p:nvPr/>
          </p:nvSpPr>
          <p:spPr bwMode="auto">
            <a:xfrm>
              <a:off x="0" y="2736"/>
              <a:ext cx="1113" cy="10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ko-KR" sz="2000" smtClean="0">
                  <a:solidFill>
                    <a:srgbClr val="000000"/>
                  </a:solidFill>
                  <a:ea typeface="굴림" panose="020B0600000101010101" pitchFamily="50" charset="-127"/>
                </a:rPr>
                <a:t>Process blocks</a:t>
              </a:r>
            </a:p>
            <a:p>
              <a:pPr fontAlgn="base">
                <a:spcBef>
                  <a:spcPct val="0"/>
                </a:spcBef>
                <a:spcAft>
                  <a:spcPct val="0"/>
                </a:spcAft>
              </a:pPr>
              <a:r>
                <a:rPr kumimoji="1" lang="en-US" altLang="ko-KR" sz="2000" smtClean="0">
                  <a:solidFill>
                    <a:srgbClr val="000000"/>
                  </a:solidFill>
                  <a:ea typeface="굴림" panose="020B0600000101010101" pitchFamily="50" charset="-127"/>
                </a:rPr>
                <a:t>while data </a:t>
              </a:r>
            </a:p>
            <a:p>
              <a:pPr fontAlgn="base">
                <a:spcBef>
                  <a:spcPct val="0"/>
                </a:spcBef>
                <a:spcAft>
                  <a:spcPct val="0"/>
                </a:spcAft>
              </a:pPr>
              <a:r>
                <a:rPr kumimoji="1" lang="en-US" altLang="ko-KR" sz="2000" smtClean="0">
                  <a:solidFill>
                    <a:srgbClr val="000000"/>
                  </a:solidFill>
                  <a:ea typeface="굴림" panose="020B0600000101010101" pitchFamily="50" charset="-127"/>
                </a:rPr>
                <a:t>copied</a:t>
              </a:r>
            </a:p>
            <a:p>
              <a:pPr fontAlgn="base">
                <a:spcBef>
                  <a:spcPct val="0"/>
                </a:spcBef>
                <a:spcAft>
                  <a:spcPct val="0"/>
                </a:spcAft>
              </a:pPr>
              <a:r>
                <a:rPr kumimoji="1" lang="en-US" altLang="ko-KR" sz="2000" smtClean="0">
                  <a:solidFill>
                    <a:srgbClr val="000000"/>
                  </a:solidFill>
                  <a:ea typeface="굴림" panose="020B0600000101010101" pitchFamily="50" charset="-127"/>
                </a:rPr>
                <a:t>into application</a:t>
              </a:r>
            </a:p>
            <a:p>
              <a:pPr fontAlgn="base">
                <a:spcBef>
                  <a:spcPct val="0"/>
                </a:spcBef>
                <a:spcAft>
                  <a:spcPct val="0"/>
                </a:spcAft>
              </a:pPr>
              <a:r>
                <a:rPr kumimoji="1" lang="en-US" altLang="ko-KR" sz="2000" smtClean="0">
                  <a:solidFill>
                    <a:srgbClr val="000000"/>
                  </a:solidFill>
                  <a:ea typeface="굴림" panose="020B0600000101010101" pitchFamily="50" charset="-127"/>
                </a:rPr>
                <a:t>buffer</a:t>
              </a:r>
              <a:endParaRPr kumimoji="1" lang="en-US" altLang="ko-KR" sz="2400" smtClean="0">
                <a:solidFill>
                  <a:srgbClr val="000000"/>
                </a:solidFill>
                <a:ea typeface="굴림" panose="020B0600000101010101" pitchFamily="50" charset="-127"/>
              </a:endParaRPr>
            </a:p>
          </p:txBody>
        </p:sp>
        <p:sp>
          <p:nvSpPr>
            <p:cNvPr id="401435" name="Line 27"/>
            <p:cNvSpPr>
              <a:spLocks noChangeShapeType="1"/>
            </p:cNvSpPr>
            <p:nvPr/>
          </p:nvSpPr>
          <p:spPr bwMode="auto">
            <a:xfrm>
              <a:off x="2112" y="1265"/>
              <a:ext cx="960" cy="1"/>
            </a:xfrm>
            <a:prstGeom prst="line">
              <a:avLst/>
            </a:prstGeom>
            <a:noFill/>
            <a:ln w="28575" cap="sq">
              <a:solidFill>
                <a:schemeClr val="bg2"/>
              </a:solidFill>
              <a:round/>
              <a:headEnd type="none" w="sm" len="sm"/>
              <a:tailEnd type="arrow"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latinLnBrk="0">
                <a:spcBef>
                  <a:spcPct val="0"/>
                </a:spcBef>
                <a:spcAft>
                  <a:spcPct val="0"/>
                </a:spcAft>
              </a:pPr>
              <a:endParaRPr lang="ko-KR" altLang="en-US" sz="2400" smtClean="0">
                <a:solidFill>
                  <a:srgbClr val="000000"/>
                </a:solidFill>
              </a:endParaRPr>
            </a:p>
          </p:txBody>
        </p:sp>
        <p:sp>
          <p:nvSpPr>
            <p:cNvPr id="401436" name="Rectangle 28"/>
            <p:cNvSpPr>
              <a:spLocks noChangeArrowheads="1"/>
            </p:cNvSpPr>
            <p:nvPr/>
          </p:nvSpPr>
          <p:spPr bwMode="auto">
            <a:xfrm>
              <a:off x="2064" y="1008"/>
              <a:ext cx="85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ko-KR" sz="2000" smtClean="0">
                  <a:solidFill>
                    <a:srgbClr val="000000"/>
                  </a:solidFill>
                  <a:ea typeface="굴림" panose="020B0600000101010101" pitchFamily="50" charset="-127"/>
                </a:rPr>
                <a:t>System call</a:t>
              </a:r>
            </a:p>
          </p:txBody>
        </p:sp>
      </p:grpSp>
    </p:spTree>
    <p:extLst>
      <p:ext uri="{BB962C8B-B14F-4D97-AF65-F5344CB8AC3E}">
        <p14:creationId xmlns:p14="http://schemas.microsoft.com/office/powerpoint/2010/main" val="147749703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2434" name="Rectangle 2"/>
          <p:cNvSpPr>
            <a:spLocks noGrp="1" noChangeArrowheads="1"/>
          </p:cNvSpPr>
          <p:nvPr>
            <p:ph type="title"/>
          </p:nvPr>
        </p:nvSpPr>
        <p:spPr>
          <a:xfrm>
            <a:off x="685800" y="228600"/>
            <a:ext cx="7772400" cy="685800"/>
          </a:xfrm>
        </p:spPr>
        <p:txBody>
          <a:bodyPr/>
          <a:lstStyle/>
          <a:p>
            <a:r>
              <a:rPr lang="en-US" altLang="ko-KR">
                <a:solidFill>
                  <a:schemeClr val="accent2"/>
                </a:solidFill>
                <a:ea typeface="굴림" panose="020B0600000101010101" pitchFamily="50" charset="-127"/>
              </a:rPr>
              <a:t>Signal driven I/O (SIGIO)</a:t>
            </a:r>
          </a:p>
        </p:txBody>
      </p:sp>
      <p:grpSp>
        <p:nvGrpSpPr>
          <p:cNvPr id="402464" name="Group 32"/>
          <p:cNvGrpSpPr>
            <a:grpSpLocks/>
          </p:cNvGrpSpPr>
          <p:nvPr/>
        </p:nvGrpSpPr>
        <p:grpSpPr bwMode="auto">
          <a:xfrm>
            <a:off x="0" y="1066800"/>
            <a:ext cx="9156700" cy="5257800"/>
            <a:chOff x="0" y="672"/>
            <a:chExt cx="5768" cy="3312"/>
          </a:xfrm>
        </p:grpSpPr>
        <p:sp>
          <p:nvSpPr>
            <p:cNvPr id="402435" name="AutoShape 3"/>
            <p:cNvSpPr>
              <a:spLocks/>
            </p:cNvSpPr>
            <p:nvPr/>
          </p:nvSpPr>
          <p:spPr bwMode="auto">
            <a:xfrm>
              <a:off x="912" y="1008"/>
              <a:ext cx="240" cy="1296"/>
            </a:xfrm>
            <a:prstGeom prst="leftBrace">
              <a:avLst>
                <a:gd name="adj1" fmla="val 45000"/>
                <a:gd name="adj2" fmla="val 50000"/>
              </a:avLst>
            </a:prstGeom>
            <a:noFill/>
            <a:ln w="12700" cap="sq">
              <a:solidFill>
                <a:schemeClr val="bg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latinLnBrk="0">
                <a:spcBef>
                  <a:spcPct val="0"/>
                </a:spcBef>
                <a:spcAft>
                  <a:spcPct val="0"/>
                </a:spcAft>
              </a:pPr>
              <a:endParaRPr lang="ko-KR" altLang="en-US" sz="2400" smtClean="0">
                <a:solidFill>
                  <a:srgbClr val="000000"/>
                </a:solidFill>
              </a:endParaRPr>
            </a:p>
          </p:txBody>
        </p:sp>
        <p:sp>
          <p:nvSpPr>
            <p:cNvPr id="402436" name="Rectangle 4"/>
            <p:cNvSpPr>
              <a:spLocks noChangeArrowheads="1"/>
            </p:cNvSpPr>
            <p:nvPr/>
          </p:nvSpPr>
          <p:spPr bwMode="auto">
            <a:xfrm>
              <a:off x="1152" y="672"/>
              <a:ext cx="1008" cy="296"/>
            </a:xfrm>
            <a:prstGeom prst="rect">
              <a:avLst/>
            </a:prstGeom>
            <a:noFill/>
            <a:ln w="12700" cap="sq">
              <a:solidFill>
                <a:srgbClr val="FFFFFF"/>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ko-KR" sz="2400" b="1" i="1" smtClean="0">
                  <a:solidFill>
                    <a:srgbClr val="000000"/>
                  </a:solidFill>
                  <a:ea typeface="굴림" panose="020B0600000101010101" pitchFamily="50" charset="-127"/>
                </a:rPr>
                <a:t>application</a:t>
              </a:r>
            </a:p>
          </p:txBody>
        </p:sp>
        <p:sp>
          <p:nvSpPr>
            <p:cNvPr id="402437" name="Rectangle 5"/>
            <p:cNvSpPr>
              <a:spLocks noChangeArrowheads="1"/>
            </p:cNvSpPr>
            <p:nvPr/>
          </p:nvSpPr>
          <p:spPr bwMode="auto">
            <a:xfrm>
              <a:off x="1152" y="1056"/>
              <a:ext cx="1176" cy="258"/>
            </a:xfrm>
            <a:prstGeom prst="rect">
              <a:avLst/>
            </a:prstGeom>
            <a:noFill/>
            <a:ln w="12700" cap="sq">
              <a:solidFill>
                <a:srgbClr val="FFFFFF"/>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ko-KR" sz="2000" smtClean="0">
                  <a:solidFill>
                    <a:srgbClr val="000000"/>
                  </a:solidFill>
                  <a:ea typeface="굴림" panose="020B0600000101010101" pitchFamily="50" charset="-127"/>
                </a:rPr>
                <a:t>Establish SIGIO</a:t>
              </a:r>
            </a:p>
          </p:txBody>
        </p:sp>
        <p:sp>
          <p:nvSpPr>
            <p:cNvPr id="402438" name="Rectangle 6"/>
            <p:cNvSpPr>
              <a:spLocks noChangeArrowheads="1"/>
            </p:cNvSpPr>
            <p:nvPr/>
          </p:nvSpPr>
          <p:spPr bwMode="auto">
            <a:xfrm>
              <a:off x="1296" y="3360"/>
              <a:ext cx="837" cy="526"/>
            </a:xfrm>
            <a:prstGeom prst="rect">
              <a:avLst/>
            </a:prstGeom>
            <a:noFill/>
            <a:ln w="12700" cap="sq">
              <a:solidFill>
                <a:srgbClr val="FFFFFF"/>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ko-KR" sz="2400" smtClean="0">
                  <a:solidFill>
                    <a:srgbClr val="000000"/>
                  </a:solidFill>
                  <a:ea typeface="굴림" panose="020B0600000101010101" pitchFamily="50" charset="-127"/>
                </a:rPr>
                <a:t>Process</a:t>
              </a:r>
            </a:p>
            <a:p>
              <a:pPr fontAlgn="base">
                <a:spcBef>
                  <a:spcPct val="0"/>
                </a:spcBef>
                <a:spcAft>
                  <a:spcPct val="0"/>
                </a:spcAft>
              </a:pPr>
              <a:r>
                <a:rPr kumimoji="1" lang="en-US" altLang="ko-KR" sz="2400" smtClean="0">
                  <a:solidFill>
                    <a:srgbClr val="000000"/>
                  </a:solidFill>
                  <a:ea typeface="굴림" panose="020B0600000101010101" pitchFamily="50" charset="-127"/>
                </a:rPr>
                <a:t>datagram</a:t>
              </a:r>
            </a:p>
          </p:txBody>
        </p:sp>
        <p:sp>
          <p:nvSpPr>
            <p:cNvPr id="402439" name="Line 7"/>
            <p:cNvSpPr>
              <a:spLocks noChangeShapeType="1"/>
            </p:cNvSpPr>
            <p:nvPr/>
          </p:nvSpPr>
          <p:spPr bwMode="auto">
            <a:xfrm>
              <a:off x="2352" y="2832"/>
              <a:ext cx="960" cy="1"/>
            </a:xfrm>
            <a:prstGeom prst="line">
              <a:avLst/>
            </a:prstGeom>
            <a:noFill/>
            <a:ln w="28575" cap="sq">
              <a:solidFill>
                <a:schemeClr val="bg2"/>
              </a:solidFill>
              <a:round/>
              <a:headEnd type="none" w="sm" len="sm"/>
              <a:tailEnd type="arrow"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latinLnBrk="0">
                <a:spcBef>
                  <a:spcPct val="0"/>
                </a:spcBef>
                <a:spcAft>
                  <a:spcPct val="0"/>
                </a:spcAft>
              </a:pPr>
              <a:endParaRPr lang="ko-KR" altLang="en-US" sz="2400" smtClean="0">
                <a:solidFill>
                  <a:srgbClr val="000000"/>
                </a:solidFill>
              </a:endParaRPr>
            </a:p>
          </p:txBody>
        </p:sp>
        <p:sp>
          <p:nvSpPr>
            <p:cNvPr id="402440" name="Line 8"/>
            <p:cNvSpPr>
              <a:spLocks noChangeShapeType="1"/>
            </p:cNvSpPr>
            <p:nvPr/>
          </p:nvSpPr>
          <p:spPr bwMode="auto">
            <a:xfrm flipH="1" flipV="1">
              <a:off x="2160" y="3552"/>
              <a:ext cx="912" cy="0"/>
            </a:xfrm>
            <a:prstGeom prst="line">
              <a:avLst/>
            </a:prstGeom>
            <a:noFill/>
            <a:ln w="28575" cap="sq">
              <a:solidFill>
                <a:schemeClr val="bg2"/>
              </a:solidFill>
              <a:round/>
              <a:headEnd type="none" w="sm" len="sm"/>
              <a:tailEnd type="arrow"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latinLnBrk="0">
                <a:spcBef>
                  <a:spcPct val="0"/>
                </a:spcBef>
                <a:spcAft>
                  <a:spcPct val="0"/>
                </a:spcAft>
              </a:pPr>
              <a:endParaRPr lang="ko-KR" altLang="en-US" sz="2400" smtClean="0">
                <a:solidFill>
                  <a:srgbClr val="000000"/>
                </a:solidFill>
              </a:endParaRPr>
            </a:p>
          </p:txBody>
        </p:sp>
        <p:sp>
          <p:nvSpPr>
            <p:cNvPr id="402441" name="Rectangle 9"/>
            <p:cNvSpPr>
              <a:spLocks noChangeArrowheads="1"/>
            </p:cNvSpPr>
            <p:nvPr/>
          </p:nvSpPr>
          <p:spPr bwMode="auto">
            <a:xfrm>
              <a:off x="2352" y="2592"/>
              <a:ext cx="864" cy="258"/>
            </a:xfrm>
            <a:prstGeom prst="rect">
              <a:avLst/>
            </a:prstGeom>
            <a:noFill/>
            <a:ln w="12700" cap="sq">
              <a:solidFill>
                <a:srgbClr val="FFFFFF"/>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ko-KR" sz="2000" smtClean="0">
                  <a:solidFill>
                    <a:srgbClr val="000000"/>
                  </a:solidFill>
                  <a:ea typeface="굴림" panose="020B0600000101010101" pitchFamily="50" charset="-127"/>
                </a:rPr>
                <a:t>System call</a:t>
              </a:r>
            </a:p>
          </p:txBody>
        </p:sp>
        <p:sp>
          <p:nvSpPr>
            <p:cNvPr id="402442" name="Rectangle 10"/>
            <p:cNvSpPr>
              <a:spLocks noChangeArrowheads="1"/>
            </p:cNvSpPr>
            <p:nvPr/>
          </p:nvSpPr>
          <p:spPr bwMode="auto">
            <a:xfrm>
              <a:off x="2112" y="3120"/>
              <a:ext cx="972" cy="296"/>
            </a:xfrm>
            <a:prstGeom prst="rect">
              <a:avLst/>
            </a:prstGeom>
            <a:noFill/>
            <a:ln w="12700" cap="sq">
              <a:solidFill>
                <a:srgbClr val="FFFFFF"/>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ko-KR" sz="2400" smtClean="0">
                  <a:solidFill>
                    <a:srgbClr val="000000"/>
                  </a:solidFill>
                  <a:ea typeface="굴림" panose="020B0600000101010101" pitchFamily="50" charset="-127"/>
                </a:rPr>
                <a:t>Return OK</a:t>
              </a:r>
            </a:p>
          </p:txBody>
        </p:sp>
        <p:sp>
          <p:nvSpPr>
            <p:cNvPr id="402443" name="Rectangle 11"/>
            <p:cNvSpPr>
              <a:spLocks noChangeArrowheads="1"/>
            </p:cNvSpPr>
            <p:nvPr/>
          </p:nvSpPr>
          <p:spPr bwMode="auto">
            <a:xfrm>
              <a:off x="3360" y="2400"/>
              <a:ext cx="1354" cy="526"/>
            </a:xfrm>
            <a:prstGeom prst="rect">
              <a:avLst/>
            </a:prstGeom>
            <a:noFill/>
            <a:ln w="12700" cap="sq">
              <a:solidFill>
                <a:srgbClr val="FFFFFF"/>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ko-KR" sz="2400" smtClean="0">
                  <a:solidFill>
                    <a:srgbClr val="000000"/>
                  </a:solidFill>
                  <a:ea typeface="굴림" panose="020B0600000101010101" pitchFamily="50" charset="-127"/>
                </a:rPr>
                <a:t>Datagram ready</a:t>
              </a:r>
            </a:p>
            <a:p>
              <a:pPr fontAlgn="base">
                <a:spcBef>
                  <a:spcPct val="0"/>
                </a:spcBef>
                <a:spcAft>
                  <a:spcPct val="0"/>
                </a:spcAft>
              </a:pPr>
              <a:r>
                <a:rPr kumimoji="1" lang="en-US" altLang="ko-KR" sz="2400" smtClean="0">
                  <a:solidFill>
                    <a:srgbClr val="000000"/>
                  </a:solidFill>
                  <a:ea typeface="굴림" panose="020B0600000101010101" pitchFamily="50" charset="-127"/>
                </a:rPr>
                <a:t>copy datagram</a:t>
              </a:r>
            </a:p>
          </p:txBody>
        </p:sp>
        <p:sp>
          <p:nvSpPr>
            <p:cNvPr id="402444" name="Rectangle 12"/>
            <p:cNvSpPr>
              <a:spLocks noChangeArrowheads="1"/>
            </p:cNvSpPr>
            <p:nvPr/>
          </p:nvSpPr>
          <p:spPr bwMode="auto">
            <a:xfrm>
              <a:off x="3408" y="3360"/>
              <a:ext cx="1290" cy="296"/>
            </a:xfrm>
            <a:prstGeom prst="rect">
              <a:avLst/>
            </a:prstGeom>
            <a:noFill/>
            <a:ln w="12700" cap="sq">
              <a:solidFill>
                <a:srgbClr val="FFFFFF"/>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ko-KR" sz="2400" smtClean="0">
                  <a:solidFill>
                    <a:srgbClr val="000000"/>
                  </a:solidFill>
                  <a:ea typeface="굴림" panose="020B0600000101010101" pitchFamily="50" charset="-127"/>
                </a:rPr>
                <a:t>Copy complete</a:t>
              </a:r>
            </a:p>
          </p:txBody>
        </p:sp>
        <p:sp>
          <p:nvSpPr>
            <p:cNvPr id="402445" name="Rectangle 13"/>
            <p:cNvSpPr>
              <a:spLocks noChangeArrowheads="1"/>
            </p:cNvSpPr>
            <p:nvPr/>
          </p:nvSpPr>
          <p:spPr bwMode="auto">
            <a:xfrm>
              <a:off x="3600" y="720"/>
              <a:ext cx="625" cy="296"/>
            </a:xfrm>
            <a:prstGeom prst="rect">
              <a:avLst/>
            </a:prstGeom>
            <a:noFill/>
            <a:ln w="12700" cap="sq">
              <a:solidFill>
                <a:srgbClr val="FFFFFF"/>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ko-KR" sz="2400" b="1" i="1" smtClean="0">
                  <a:solidFill>
                    <a:srgbClr val="000000"/>
                  </a:solidFill>
                  <a:ea typeface="굴림" panose="020B0600000101010101" pitchFamily="50" charset="-127"/>
                </a:rPr>
                <a:t>kernel</a:t>
              </a:r>
              <a:endParaRPr kumimoji="1" lang="en-US" altLang="ko-KR" sz="2400" smtClean="0">
                <a:solidFill>
                  <a:srgbClr val="000000"/>
                </a:solidFill>
                <a:ea typeface="굴림" panose="020B0600000101010101" pitchFamily="50" charset="-127"/>
              </a:endParaRPr>
            </a:p>
          </p:txBody>
        </p:sp>
        <p:sp>
          <p:nvSpPr>
            <p:cNvPr id="402446" name="Line 14"/>
            <p:cNvSpPr>
              <a:spLocks noChangeShapeType="1"/>
            </p:cNvSpPr>
            <p:nvPr/>
          </p:nvSpPr>
          <p:spPr bwMode="auto">
            <a:xfrm>
              <a:off x="3888" y="2928"/>
              <a:ext cx="0" cy="528"/>
            </a:xfrm>
            <a:prstGeom prst="line">
              <a:avLst/>
            </a:prstGeom>
            <a:noFill/>
            <a:ln w="28575" cap="sq">
              <a:solidFill>
                <a:schemeClr val="bg2"/>
              </a:solidFill>
              <a:round/>
              <a:headEnd type="none" w="sm" len="sm"/>
              <a:tailEnd type="arrow"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latinLnBrk="0">
                <a:spcBef>
                  <a:spcPct val="0"/>
                </a:spcBef>
                <a:spcAft>
                  <a:spcPct val="0"/>
                </a:spcAft>
              </a:pPr>
              <a:endParaRPr lang="ko-KR" altLang="en-US" sz="2400" smtClean="0">
                <a:solidFill>
                  <a:srgbClr val="000000"/>
                </a:solidFill>
              </a:endParaRPr>
            </a:p>
          </p:txBody>
        </p:sp>
        <p:sp>
          <p:nvSpPr>
            <p:cNvPr id="402447" name="AutoShape 15"/>
            <p:cNvSpPr>
              <a:spLocks/>
            </p:cNvSpPr>
            <p:nvPr/>
          </p:nvSpPr>
          <p:spPr bwMode="auto">
            <a:xfrm>
              <a:off x="4656" y="1200"/>
              <a:ext cx="336" cy="1056"/>
            </a:xfrm>
            <a:prstGeom prst="rightBrace">
              <a:avLst>
                <a:gd name="adj1" fmla="val 26190"/>
                <a:gd name="adj2" fmla="val 50000"/>
              </a:avLst>
            </a:prstGeom>
            <a:noFill/>
            <a:ln w="12700" cap="sq">
              <a:solidFill>
                <a:schemeClr val="bg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latinLnBrk="0">
                <a:spcBef>
                  <a:spcPct val="0"/>
                </a:spcBef>
                <a:spcAft>
                  <a:spcPct val="0"/>
                </a:spcAft>
              </a:pPr>
              <a:endParaRPr lang="ko-KR" altLang="en-US" sz="2400" smtClean="0">
                <a:solidFill>
                  <a:srgbClr val="000000"/>
                </a:solidFill>
              </a:endParaRPr>
            </a:p>
          </p:txBody>
        </p:sp>
        <p:sp>
          <p:nvSpPr>
            <p:cNvPr id="402448" name="AutoShape 16"/>
            <p:cNvSpPr>
              <a:spLocks/>
            </p:cNvSpPr>
            <p:nvPr/>
          </p:nvSpPr>
          <p:spPr bwMode="auto">
            <a:xfrm>
              <a:off x="4608" y="2400"/>
              <a:ext cx="384" cy="1296"/>
            </a:xfrm>
            <a:prstGeom prst="rightBrace">
              <a:avLst>
                <a:gd name="adj1" fmla="val 28125"/>
                <a:gd name="adj2" fmla="val 50000"/>
              </a:avLst>
            </a:prstGeom>
            <a:noFill/>
            <a:ln w="12700" cap="sq">
              <a:solidFill>
                <a:schemeClr val="bg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latinLnBrk="0">
                <a:spcBef>
                  <a:spcPct val="0"/>
                </a:spcBef>
                <a:spcAft>
                  <a:spcPct val="0"/>
                </a:spcAft>
              </a:pPr>
              <a:endParaRPr lang="ko-KR" altLang="en-US" sz="2400" smtClean="0">
                <a:solidFill>
                  <a:srgbClr val="000000"/>
                </a:solidFill>
              </a:endParaRPr>
            </a:p>
          </p:txBody>
        </p:sp>
        <p:sp>
          <p:nvSpPr>
            <p:cNvPr id="402449" name="Rectangle 17"/>
            <p:cNvSpPr>
              <a:spLocks noChangeArrowheads="1"/>
            </p:cNvSpPr>
            <p:nvPr/>
          </p:nvSpPr>
          <p:spPr bwMode="auto">
            <a:xfrm>
              <a:off x="4941" y="1615"/>
              <a:ext cx="700" cy="450"/>
            </a:xfrm>
            <a:prstGeom prst="rect">
              <a:avLst/>
            </a:prstGeom>
            <a:noFill/>
            <a:ln w="12700" cap="sq">
              <a:solidFill>
                <a:srgbClr val="FFFFFF"/>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ko-KR" sz="2000" smtClean="0">
                  <a:solidFill>
                    <a:srgbClr val="000000"/>
                  </a:solidFill>
                  <a:ea typeface="굴림" panose="020B0600000101010101" pitchFamily="50" charset="-127"/>
                </a:rPr>
                <a:t>Wait for </a:t>
              </a:r>
            </a:p>
            <a:p>
              <a:pPr fontAlgn="base">
                <a:spcBef>
                  <a:spcPct val="0"/>
                </a:spcBef>
                <a:spcAft>
                  <a:spcPct val="0"/>
                </a:spcAft>
              </a:pPr>
              <a:r>
                <a:rPr kumimoji="1" lang="en-US" altLang="ko-KR" sz="2000" smtClean="0">
                  <a:solidFill>
                    <a:srgbClr val="000000"/>
                  </a:solidFill>
                  <a:ea typeface="굴림" panose="020B0600000101010101" pitchFamily="50" charset="-127"/>
                </a:rPr>
                <a:t>data</a:t>
              </a:r>
              <a:endParaRPr kumimoji="1" lang="en-US" altLang="ko-KR" sz="2400" smtClean="0">
                <a:solidFill>
                  <a:srgbClr val="000000"/>
                </a:solidFill>
                <a:ea typeface="굴림" panose="020B0600000101010101" pitchFamily="50" charset="-127"/>
              </a:endParaRPr>
            </a:p>
          </p:txBody>
        </p:sp>
        <p:sp>
          <p:nvSpPr>
            <p:cNvPr id="402450" name="AutoShape 18"/>
            <p:cNvSpPr>
              <a:spLocks/>
            </p:cNvSpPr>
            <p:nvPr/>
          </p:nvSpPr>
          <p:spPr bwMode="auto">
            <a:xfrm>
              <a:off x="912" y="2496"/>
              <a:ext cx="240" cy="1488"/>
            </a:xfrm>
            <a:prstGeom prst="leftBrace">
              <a:avLst>
                <a:gd name="adj1" fmla="val 51667"/>
                <a:gd name="adj2" fmla="val 50000"/>
              </a:avLst>
            </a:prstGeom>
            <a:noFill/>
            <a:ln w="12700" cap="sq">
              <a:solidFill>
                <a:schemeClr val="bg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latinLnBrk="0">
                <a:spcBef>
                  <a:spcPct val="0"/>
                </a:spcBef>
                <a:spcAft>
                  <a:spcPct val="0"/>
                </a:spcAft>
              </a:pPr>
              <a:endParaRPr lang="ko-KR" altLang="en-US" sz="2400" smtClean="0">
                <a:solidFill>
                  <a:srgbClr val="000000"/>
                </a:solidFill>
              </a:endParaRPr>
            </a:p>
          </p:txBody>
        </p:sp>
        <p:sp>
          <p:nvSpPr>
            <p:cNvPr id="402451" name="Line 19"/>
            <p:cNvSpPr>
              <a:spLocks noChangeShapeType="1"/>
            </p:cNvSpPr>
            <p:nvPr/>
          </p:nvSpPr>
          <p:spPr bwMode="auto">
            <a:xfrm flipH="1" flipV="1">
              <a:off x="2352" y="2544"/>
              <a:ext cx="912" cy="0"/>
            </a:xfrm>
            <a:prstGeom prst="line">
              <a:avLst/>
            </a:prstGeom>
            <a:noFill/>
            <a:ln w="28575" cap="sq">
              <a:solidFill>
                <a:schemeClr val="bg2"/>
              </a:solidFill>
              <a:round/>
              <a:headEnd type="none" w="sm" len="sm"/>
              <a:tailEnd type="arrow"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latinLnBrk="0">
                <a:spcBef>
                  <a:spcPct val="0"/>
                </a:spcBef>
                <a:spcAft>
                  <a:spcPct val="0"/>
                </a:spcAft>
              </a:pPr>
              <a:endParaRPr lang="ko-KR" altLang="en-US" sz="2400" smtClean="0">
                <a:solidFill>
                  <a:srgbClr val="000000"/>
                </a:solidFill>
              </a:endParaRPr>
            </a:p>
          </p:txBody>
        </p:sp>
        <p:sp>
          <p:nvSpPr>
            <p:cNvPr id="402452" name="Rectangle 20"/>
            <p:cNvSpPr>
              <a:spLocks noChangeArrowheads="1"/>
            </p:cNvSpPr>
            <p:nvPr/>
          </p:nvSpPr>
          <p:spPr bwMode="auto">
            <a:xfrm>
              <a:off x="2352" y="2208"/>
              <a:ext cx="1062" cy="250"/>
            </a:xfrm>
            <a:prstGeom prst="rect">
              <a:avLst/>
            </a:prstGeom>
            <a:noFill/>
            <a:ln w="0" cap="sq">
              <a:solidFill>
                <a:srgbClr val="FFFFFF"/>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ko-KR" sz="2000" smtClean="0">
                  <a:solidFill>
                    <a:srgbClr val="FF3300"/>
                  </a:solidFill>
                  <a:ea typeface="굴림" panose="020B0600000101010101" pitchFamily="50" charset="-127"/>
                </a:rPr>
                <a:t>Deliver SIGIO</a:t>
              </a:r>
            </a:p>
          </p:txBody>
        </p:sp>
        <p:sp>
          <p:nvSpPr>
            <p:cNvPr id="402453" name="Rectangle 21"/>
            <p:cNvSpPr>
              <a:spLocks noChangeArrowheads="1"/>
            </p:cNvSpPr>
            <p:nvPr/>
          </p:nvSpPr>
          <p:spPr bwMode="auto">
            <a:xfrm>
              <a:off x="1296" y="2688"/>
              <a:ext cx="827" cy="296"/>
            </a:xfrm>
            <a:prstGeom prst="rect">
              <a:avLst/>
            </a:prstGeom>
            <a:noFill/>
            <a:ln w="12700" cap="sq">
              <a:solidFill>
                <a:srgbClr val="FFFFFF"/>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ko-KR" sz="2400" smtClean="0">
                  <a:solidFill>
                    <a:srgbClr val="000000"/>
                  </a:solidFill>
                  <a:ea typeface="굴림" panose="020B0600000101010101" pitchFamily="50" charset="-127"/>
                </a:rPr>
                <a:t>recvfrom</a:t>
              </a:r>
            </a:p>
          </p:txBody>
        </p:sp>
        <p:sp>
          <p:nvSpPr>
            <p:cNvPr id="402454" name="Rectangle 22"/>
            <p:cNvSpPr>
              <a:spLocks noChangeArrowheads="1"/>
            </p:cNvSpPr>
            <p:nvPr/>
          </p:nvSpPr>
          <p:spPr bwMode="auto">
            <a:xfrm>
              <a:off x="4895" y="2784"/>
              <a:ext cx="873" cy="642"/>
            </a:xfrm>
            <a:prstGeom prst="rect">
              <a:avLst/>
            </a:prstGeom>
            <a:noFill/>
            <a:ln w="12700" cap="sq">
              <a:solidFill>
                <a:srgbClr val="FFFFFF"/>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ko-KR" sz="2000" smtClean="0">
                  <a:solidFill>
                    <a:srgbClr val="000000"/>
                  </a:solidFill>
                  <a:ea typeface="굴림" panose="020B0600000101010101" pitchFamily="50" charset="-127"/>
                </a:rPr>
                <a:t>Copy data</a:t>
              </a:r>
            </a:p>
            <a:p>
              <a:pPr fontAlgn="base">
                <a:spcBef>
                  <a:spcPct val="0"/>
                </a:spcBef>
                <a:spcAft>
                  <a:spcPct val="0"/>
                </a:spcAft>
              </a:pPr>
              <a:r>
                <a:rPr kumimoji="1" lang="en-US" altLang="ko-KR" sz="2000" smtClean="0">
                  <a:solidFill>
                    <a:srgbClr val="000000"/>
                  </a:solidFill>
                  <a:ea typeface="굴림" panose="020B0600000101010101" pitchFamily="50" charset="-127"/>
                </a:rPr>
                <a:t>from kernel</a:t>
              </a:r>
            </a:p>
            <a:p>
              <a:pPr fontAlgn="base">
                <a:spcBef>
                  <a:spcPct val="0"/>
                </a:spcBef>
                <a:spcAft>
                  <a:spcPct val="0"/>
                </a:spcAft>
              </a:pPr>
              <a:r>
                <a:rPr kumimoji="1" lang="en-US" altLang="ko-KR" sz="2000" smtClean="0">
                  <a:solidFill>
                    <a:srgbClr val="000000"/>
                  </a:solidFill>
                  <a:ea typeface="굴림" panose="020B0600000101010101" pitchFamily="50" charset="-127"/>
                </a:rPr>
                <a:t> to user</a:t>
              </a:r>
              <a:endParaRPr kumimoji="1" lang="en-US" altLang="ko-KR" sz="2400" smtClean="0">
                <a:solidFill>
                  <a:srgbClr val="000000"/>
                </a:solidFill>
                <a:ea typeface="굴림" panose="020B0600000101010101" pitchFamily="50" charset="-127"/>
              </a:endParaRPr>
            </a:p>
          </p:txBody>
        </p:sp>
        <p:sp>
          <p:nvSpPr>
            <p:cNvPr id="402455" name="Rectangle 23"/>
            <p:cNvSpPr>
              <a:spLocks noChangeArrowheads="1"/>
            </p:cNvSpPr>
            <p:nvPr/>
          </p:nvSpPr>
          <p:spPr bwMode="auto">
            <a:xfrm>
              <a:off x="0" y="1200"/>
              <a:ext cx="776" cy="642"/>
            </a:xfrm>
            <a:prstGeom prst="rect">
              <a:avLst/>
            </a:prstGeom>
            <a:noFill/>
            <a:ln w="12700" cap="sq">
              <a:solidFill>
                <a:srgbClr val="FFFFFF"/>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ko-KR" sz="2000" smtClean="0">
                  <a:solidFill>
                    <a:srgbClr val="000000"/>
                  </a:solidFill>
                  <a:ea typeface="굴림" panose="020B0600000101010101" pitchFamily="50" charset="-127"/>
                </a:rPr>
                <a:t>Process </a:t>
              </a:r>
            </a:p>
            <a:p>
              <a:pPr fontAlgn="base">
                <a:spcBef>
                  <a:spcPct val="0"/>
                </a:spcBef>
                <a:spcAft>
                  <a:spcPct val="0"/>
                </a:spcAft>
              </a:pPr>
              <a:r>
                <a:rPr kumimoji="1" lang="en-US" altLang="ko-KR" sz="2000" smtClean="0">
                  <a:solidFill>
                    <a:srgbClr val="000000"/>
                  </a:solidFill>
                  <a:ea typeface="굴림" panose="020B0600000101010101" pitchFamily="50" charset="-127"/>
                </a:rPr>
                <a:t>continues </a:t>
              </a:r>
            </a:p>
            <a:p>
              <a:pPr fontAlgn="base">
                <a:spcBef>
                  <a:spcPct val="0"/>
                </a:spcBef>
                <a:spcAft>
                  <a:spcPct val="0"/>
                </a:spcAft>
              </a:pPr>
              <a:r>
                <a:rPr kumimoji="1" lang="en-US" altLang="ko-KR" sz="2000" smtClean="0">
                  <a:solidFill>
                    <a:srgbClr val="000000"/>
                  </a:solidFill>
                  <a:ea typeface="굴림" panose="020B0600000101010101" pitchFamily="50" charset="-127"/>
                </a:rPr>
                <a:t>executing</a:t>
              </a:r>
              <a:endParaRPr kumimoji="1" lang="en-US" altLang="ko-KR" sz="2400" smtClean="0">
                <a:solidFill>
                  <a:srgbClr val="000000"/>
                </a:solidFill>
                <a:ea typeface="굴림" panose="020B0600000101010101" pitchFamily="50" charset="-127"/>
              </a:endParaRPr>
            </a:p>
          </p:txBody>
        </p:sp>
        <p:sp>
          <p:nvSpPr>
            <p:cNvPr id="402456" name="Rectangle 24"/>
            <p:cNvSpPr>
              <a:spLocks noChangeArrowheads="1"/>
            </p:cNvSpPr>
            <p:nvPr/>
          </p:nvSpPr>
          <p:spPr bwMode="auto">
            <a:xfrm>
              <a:off x="0" y="2832"/>
              <a:ext cx="1121" cy="1026"/>
            </a:xfrm>
            <a:prstGeom prst="rect">
              <a:avLst/>
            </a:prstGeom>
            <a:noFill/>
            <a:ln w="12700" cap="sq">
              <a:solidFill>
                <a:srgbClr val="FFFFFF"/>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ko-KR" sz="2000" smtClean="0">
                  <a:solidFill>
                    <a:srgbClr val="000000"/>
                  </a:solidFill>
                  <a:ea typeface="굴림" panose="020B0600000101010101" pitchFamily="50" charset="-127"/>
                </a:rPr>
                <a:t>Process blocks</a:t>
              </a:r>
            </a:p>
            <a:p>
              <a:pPr fontAlgn="base">
                <a:spcBef>
                  <a:spcPct val="0"/>
                </a:spcBef>
                <a:spcAft>
                  <a:spcPct val="0"/>
                </a:spcAft>
              </a:pPr>
              <a:r>
                <a:rPr kumimoji="1" lang="en-US" altLang="ko-KR" sz="2000" smtClean="0">
                  <a:solidFill>
                    <a:srgbClr val="000000"/>
                  </a:solidFill>
                  <a:ea typeface="굴림" panose="020B0600000101010101" pitchFamily="50" charset="-127"/>
                </a:rPr>
                <a:t>while data </a:t>
              </a:r>
            </a:p>
            <a:p>
              <a:pPr fontAlgn="base">
                <a:spcBef>
                  <a:spcPct val="0"/>
                </a:spcBef>
                <a:spcAft>
                  <a:spcPct val="0"/>
                </a:spcAft>
              </a:pPr>
              <a:r>
                <a:rPr kumimoji="1" lang="en-US" altLang="ko-KR" sz="2000" smtClean="0">
                  <a:solidFill>
                    <a:srgbClr val="000000"/>
                  </a:solidFill>
                  <a:ea typeface="굴림" panose="020B0600000101010101" pitchFamily="50" charset="-127"/>
                </a:rPr>
                <a:t>copied</a:t>
              </a:r>
            </a:p>
            <a:p>
              <a:pPr fontAlgn="base">
                <a:spcBef>
                  <a:spcPct val="0"/>
                </a:spcBef>
                <a:spcAft>
                  <a:spcPct val="0"/>
                </a:spcAft>
              </a:pPr>
              <a:r>
                <a:rPr kumimoji="1" lang="en-US" altLang="ko-KR" sz="2000" smtClean="0">
                  <a:solidFill>
                    <a:srgbClr val="000000"/>
                  </a:solidFill>
                  <a:ea typeface="굴림" panose="020B0600000101010101" pitchFamily="50" charset="-127"/>
                </a:rPr>
                <a:t>into application</a:t>
              </a:r>
            </a:p>
            <a:p>
              <a:pPr fontAlgn="base">
                <a:spcBef>
                  <a:spcPct val="0"/>
                </a:spcBef>
                <a:spcAft>
                  <a:spcPct val="0"/>
                </a:spcAft>
              </a:pPr>
              <a:r>
                <a:rPr kumimoji="1" lang="en-US" altLang="ko-KR" sz="2000" smtClean="0">
                  <a:solidFill>
                    <a:srgbClr val="000000"/>
                  </a:solidFill>
                  <a:ea typeface="굴림" panose="020B0600000101010101" pitchFamily="50" charset="-127"/>
                </a:rPr>
                <a:t>buffer</a:t>
              </a:r>
              <a:endParaRPr kumimoji="1" lang="en-US" altLang="ko-KR" sz="2400" smtClean="0">
                <a:solidFill>
                  <a:srgbClr val="000000"/>
                </a:solidFill>
                <a:ea typeface="굴림" panose="020B0600000101010101" pitchFamily="50" charset="-127"/>
              </a:endParaRPr>
            </a:p>
          </p:txBody>
        </p:sp>
        <p:sp>
          <p:nvSpPr>
            <p:cNvPr id="402457" name="Line 25"/>
            <p:cNvSpPr>
              <a:spLocks noChangeShapeType="1"/>
            </p:cNvSpPr>
            <p:nvPr/>
          </p:nvSpPr>
          <p:spPr bwMode="auto">
            <a:xfrm>
              <a:off x="2544" y="1200"/>
              <a:ext cx="960" cy="1"/>
            </a:xfrm>
            <a:prstGeom prst="line">
              <a:avLst/>
            </a:prstGeom>
            <a:noFill/>
            <a:ln w="28575" cap="sq">
              <a:solidFill>
                <a:schemeClr val="bg2"/>
              </a:solidFill>
              <a:round/>
              <a:headEnd type="none" w="sm" len="sm"/>
              <a:tailEnd type="arrow"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latinLnBrk="0">
                <a:spcBef>
                  <a:spcPct val="0"/>
                </a:spcBef>
                <a:spcAft>
                  <a:spcPct val="0"/>
                </a:spcAft>
              </a:pPr>
              <a:endParaRPr lang="ko-KR" altLang="en-US" sz="2400" smtClean="0">
                <a:solidFill>
                  <a:srgbClr val="000000"/>
                </a:solidFill>
              </a:endParaRPr>
            </a:p>
          </p:txBody>
        </p:sp>
        <p:sp>
          <p:nvSpPr>
            <p:cNvPr id="402458" name="Rectangle 26"/>
            <p:cNvSpPr>
              <a:spLocks noChangeArrowheads="1"/>
            </p:cNvSpPr>
            <p:nvPr/>
          </p:nvSpPr>
          <p:spPr bwMode="auto">
            <a:xfrm>
              <a:off x="2352" y="912"/>
              <a:ext cx="1480" cy="258"/>
            </a:xfrm>
            <a:prstGeom prst="rect">
              <a:avLst/>
            </a:prstGeom>
            <a:noFill/>
            <a:ln w="12700" cap="sq">
              <a:solidFill>
                <a:srgbClr val="FFFFFF"/>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ko-KR" sz="2000" smtClean="0">
                  <a:solidFill>
                    <a:srgbClr val="000000"/>
                  </a:solidFill>
                  <a:ea typeface="굴림" panose="020B0600000101010101" pitchFamily="50" charset="-127"/>
                </a:rPr>
                <a:t>Sigaction system call</a:t>
              </a:r>
            </a:p>
          </p:txBody>
        </p:sp>
        <p:sp>
          <p:nvSpPr>
            <p:cNvPr id="402459" name="Line 27"/>
            <p:cNvSpPr>
              <a:spLocks noChangeShapeType="1"/>
            </p:cNvSpPr>
            <p:nvPr/>
          </p:nvSpPr>
          <p:spPr bwMode="auto">
            <a:xfrm flipH="1" flipV="1">
              <a:off x="2544" y="1488"/>
              <a:ext cx="912" cy="0"/>
            </a:xfrm>
            <a:prstGeom prst="line">
              <a:avLst/>
            </a:prstGeom>
            <a:noFill/>
            <a:ln w="28575" cap="sq">
              <a:solidFill>
                <a:schemeClr val="bg2"/>
              </a:solidFill>
              <a:round/>
              <a:headEnd type="none" w="sm" len="sm"/>
              <a:tailEnd type="arrow"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latinLnBrk="0">
                <a:spcBef>
                  <a:spcPct val="0"/>
                </a:spcBef>
                <a:spcAft>
                  <a:spcPct val="0"/>
                </a:spcAft>
              </a:pPr>
              <a:endParaRPr lang="ko-KR" altLang="en-US" sz="2400" smtClean="0">
                <a:solidFill>
                  <a:srgbClr val="000000"/>
                </a:solidFill>
              </a:endParaRPr>
            </a:p>
          </p:txBody>
        </p:sp>
        <p:sp>
          <p:nvSpPr>
            <p:cNvPr id="402460" name="Rectangle 28"/>
            <p:cNvSpPr>
              <a:spLocks noChangeArrowheads="1"/>
            </p:cNvSpPr>
            <p:nvPr/>
          </p:nvSpPr>
          <p:spPr bwMode="auto">
            <a:xfrm>
              <a:off x="2688" y="1536"/>
              <a:ext cx="599" cy="258"/>
            </a:xfrm>
            <a:prstGeom prst="rect">
              <a:avLst/>
            </a:prstGeom>
            <a:noFill/>
            <a:ln w="12700" cap="sq">
              <a:solidFill>
                <a:srgbClr val="FFFFFF"/>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ko-KR" sz="2000" smtClean="0">
                  <a:solidFill>
                    <a:srgbClr val="000000"/>
                  </a:solidFill>
                  <a:ea typeface="굴림" panose="020B0600000101010101" pitchFamily="50" charset="-127"/>
                </a:rPr>
                <a:t>Return </a:t>
              </a:r>
            </a:p>
          </p:txBody>
        </p:sp>
        <p:sp>
          <p:nvSpPr>
            <p:cNvPr id="402461" name="Rectangle 29"/>
            <p:cNvSpPr>
              <a:spLocks noChangeArrowheads="1"/>
            </p:cNvSpPr>
            <p:nvPr/>
          </p:nvSpPr>
          <p:spPr bwMode="auto">
            <a:xfrm>
              <a:off x="1248" y="1344"/>
              <a:ext cx="1051" cy="258"/>
            </a:xfrm>
            <a:prstGeom prst="rect">
              <a:avLst/>
            </a:prstGeom>
            <a:noFill/>
            <a:ln w="12700" cap="sq">
              <a:solidFill>
                <a:srgbClr val="FFFFFF"/>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ko-KR" sz="2000" smtClean="0">
                  <a:solidFill>
                    <a:srgbClr val="000000"/>
                  </a:solidFill>
                  <a:ea typeface="굴림" panose="020B0600000101010101" pitchFamily="50" charset="-127"/>
                </a:rPr>
                <a:t>Signal handler</a:t>
              </a:r>
            </a:p>
          </p:txBody>
        </p:sp>
        <p:sp>
          <p:nvSpPr>
            <p:cNvPr id="402462" name="Rectangle 30"/>
            <p:cNvSpPr>
              <a:spLocks noChangeArrowheads="1"/>
            </p:cNvSpPr>
            <p:nvPr/>
          </p:nvSpPr>
          <p:spPr bwMode="auto">
            <a:xfrm>
              <a:off x="1200" y="2383"/>
              <a:ext cx="1051" cy="258"/>
            </a:xfrm>
            <a:prstGeom prst="rect">
              <a:avLst/>
            </a:prstGeom>
            <a:noFill/>
            <a:ln w="12700" cap="sq">
              <a:solidFill>
                <a:srgbClr val="FFFFFF"/>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ko-KR" sz="2000" smtClean="0">
                  <a:solidFill>
                    <a:srgbClr val="000000"/>
                  </a:solidFill>
                  <a:ea typeface="굴림" panose="020B0600000101010101" pitchFamily="50" charset="-127"/>
                </a:rPr>
                <a:t>Signal handler</a:t>
              </a:r>
              <a:endParaRPr kumimoji="1" lang="en-US" altLang="ko-KR" sz="2400" smtClean="0">
                <a:solidFill>
                  <a:srgbClr val="000000"/>
                </a:solidFill>
                <a:ea typeface="굴림" panose="020B0600000101010101" pitchFamily="50" charset="-127"/>
              </a:endParaRPr>
            </a:p>
          </p:txBody>
        </p:sp>
      </p:grpSp>
    </p:spTree>
    <p:extLst>
      <p:ext uri="{BB962C8B-B14F-4D97-AF65-F5344CB8AC3E}">
        <p14:creationId xmlns:p14="http://schemas.microsoft.com/office/powerpoint/2010/main" val="406449050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3458" name="Rectangle 2"/>
          <p:cNvSpPr>
            <a:spLocks noGrp="1" noChangeArrowheads="1"/>
          </p:cNvSpPr>
          <p:nvPr>
            <p:ph type="title"/>
          </p:nvPr>
        </p:nvSpPr>
        <p:spPr>
          <a:xfrm>
            <a:off x="685800" y="304800"/>
            <a:ext cx="7772400" cy="609600"/>
          </a:xfrm>
        </p:spPr>
        <p:txBody>
          <a:bodyPr/>
          <a:lstStyle/>
          <a:p>
            <a:r>
              <a:rPr lang="en-US" altLang="ko-KR" sz="4000">
                <a:solidFill>
                  <a:schemeClr val="accent2"/>
                </a:solidFill>
                <a:ea typeface="굴림" panose="020B0600000101010101" pitchFamily="50" charset="-127"/>
              </a:rPr>
              <a:t>Asynchronous I/O</a:t>
            </a:r>
          </a:p>
        </p:txBody>
      </p:sp>
      <p:grpSp>
        <p:nvGrpSpPr>
          <p:cNvPr id="403482" name="Group 26"/>
          <p:cNvGrpSpPr>
            <a:grpSpLocks/>
          </p:cNvGrpSpPr>
          <p:nvPr/>
        </p:nvGrpSpPr>
        <p:grpSpPr bwMode="auto">
          <a:xfrm>
            <a:off x="0" y="1066800"/>
            <a:ext cx="9145588" cy="5121275"/>
            <a:chOff x="0" y="816"/>
            <a:chExt cx="5761" cy="3226"/>
          </a:xfrm>
        </p:grpSpPr>
        <p:sp>
          <p:nvSpPr>
            <p:cNvPr id="403459" name="AutoShape 3"/>
            <p:cNvSpPr>
              <a:spLocks/>
            </p:cNvSpPr>
            <p:nvPr/>
          </p:nvSpPr>
          <p:spPr bwMode="auto">
            <a:xfrm>
              <a:off x="912" y="1056"/>
              <a:ext cx="240" cy="2592"/>
            </a:xfrm>
            <a:prstGeom prst="leftBrace">
              <a:avLst>
                <a:gd name="adj1" fmla="val 90000"/>
                <a:gd name="adj2" fmla="val 50000"/>
              </a:avLst>
            </a:prstGeom>
            <a:noFill/>
            <a:ln w="12700" cap="sq">
              <a:solidFill>
                <a:schemeClr val="bg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latinLnBrk="0">
                <a:spcBef>
                  <a:spcPct val="0"/>
                </a:spcBef>
                <a:spcAft>
                  <a:spcPct val="0"/>
                </a:spcAft>
              </a:pPr>
              <a:endParaRPr lang="ko-KR" altLang="en-US" sz="2400" smtClean="0">
                <a:solidFill>
                  <a:srgbClr val="000000"/>
                </a:solidFill>
              </a:endParaRPr>
            </a:p>
          </p:txBody>
        </p:sp>
        <p:sp>
          <p:nvSpPr>
            <p:cNvPr id="403460" name="Rectangle 4"/>
            <p:cNvSpPr>
              <a:spLocks noChangeArrowheads="1"/>
            </p:cNvSpPr>
            <p:nvPr/>
          </p:nvSpPr>
          <p:spPr bwMode="auto">
            <a:xfrm>
              <a:off x="1056" y="816"/>
              <a:ext cx="100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ko-KR" sz="2400" b="1" i="1" smtClean="0">
                  <a:solidFill>
                    <a:srgbClr val="000000"/>
                  </a:solidFill>
                  <a:ea typeface="굴림" panose="020B0600000101010101" pitchFamily="50" charset="-127"/>
                </a:rPr>
                <a:t>application</a:t>
              </a:r>
            </a:p>
          </p:txBody>
        </p:sp>
        <p:sp>
          <p:nvSpPr>
            <p:cNvPr id="403461" name="Rectangle 5"/>
            <p:cNvSpPr>
              <a:spLocks noChangeArrowheads="1"/>
            </p:cNvSpPr>
            <p:nvPr/>
          </p:nvSpPr>
          <p:spPr bwMode="auto">
            <a:xfrm>
              <a:off x="1248" y="1200"/>
              <a:ext cx="76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ko-KR" sz="2400" b="1" smtClean="0">
                  <a:solidFill>
                    <a:srgbClr val="000000"/>
                  </a:solidFill>
                  <a:latin typeface="Arial Narrow" panose="020B0606020202030204" pitchFamily="34" charset="0"/>
                  <a:ea typeface="굴림" panose="020B0600000101010101" pitchFamily="50" charset="-127"/>
                </a:rPr>
                <a:t>aio_read</a:t>
              </a:r>
            </a:p>
          </p:txBody>
        </p:sp>
        <p:sp>
          <p:nvSpPr>
            <p:cNvPr id="403462" name="Rectangle 6"/>
            <p:cNvSpPr>
              <a:spLocks noChangeArrowheads="1"/>
            </p:cNvSpPr>
            <p:nvPr/>
          </p:nvSpPr>
          <p:spPr bwMode="auto">
            <a:xfrm>
              <a:off x="1344" y="3216"/>
              <a:ext cx="710" cy="8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ko-KR" sz="2000" smtClean="0">
                  <a:solidFill>
                    <a:srgbClr val="000000"/>
                  </a:solidFill>
                  <a:ea typeface="굴림" panose="020B0600000101010101" pitchFamily="50" charset="-127"/>
                </a:rPr>
                <a:t>Signal</a:t>
              </a:r>
            </a:p>
            <a:p>
              <a:pPr fontAlgn="base">
                <a:spcBef>
                  <a:spcPct val="0"/>
                </a:spcBef>
                <a:spcAft>
                  <a:spcPct val="0"/>
                </a:spcAft>
              </a:pPr>
              <a:r>
                <a:rPr kumimoji="1" lang="en-US" altLang="ko-KR" sz="2000" smtClean="0">
                  <a:solidFill>
                    <a:srgbClr val="000000"/>
                  </a:solidFill>
                  <a:ea typeface="굴림" panose="020B0600000101010101" pitchFamily="50" charset="-127"/>
                </a:rPr>
                <a:t> handler</a:t>
              </a:r>
            </a:p>
            <a:p>
              <a:pPr fontAlgn="base">
                <a:spcBef>
                  <a:spcPct val="0"/>
                </a:spcBef>
                <a:spcAft>
                  <a:spcPct val="0"/>
                </a:spcAft>
              </a:pPr>
              <a:r>
                <a:rPr kumimoji="1" lang="en-US" altLang="ko-KR" sz="2000" smtClean="0">
                  <a:solidFill>
                    <a:srgbClr val="000000"/>
                  </a:solidFill>
                  <a:ea typeface="굴림" panose="020B0600000101010101" pitchFamily="50" charset="-127"/>
                </a:rPr>
                <a:t>Process</a:t>
              </a:r>
            </a:p>
            <a:p>
              <a:pPr fontAlgn="base">
                <a:spcBef>
                  <a:spcPct val="0"/>
                </a:spcBef>
                <a:spcAft>
                  <a:spcPct val="0"/>
                </a:spcAft>
              </a:pPr>
              <a:r>
                <a:rPr kumimoji="1" lang="en-US" altLang="ko-KR" sz="2000" smtClean="0">
                  <a:solidFill>
                    <a:srgbClr val="000000"/>
                  </a:solidFill>
                  <a:ea typeface="굴림" panose="020B0600000101010101" pitchFamily="50" charset="-127"/>
                </a:rPr>
                <a:t>datagram</a:t>
              </a:r>
              <a:endParaRPr kumimoji="1" lang="en-US" altLang="ko-KR" sz="2400" smtClean="0">
                <a:solidFill>
                  <a:srgbClr val="000000"/>
                </a:solidFill>
                <a:ea typeface="굴림" panose="020B0600000101010101" pitchFamily="50" charset="-127"/>
              </a:endParaRPr>
            </a:p>
          </p:txBody>
        </p:sp>
        <p:sp>
          <p:nvSpPr>
            <p:cNvPr id="403463" name="Line 7"/>
            <p:cNvSpPr>
              <a:spLocks noChangeShapeType="1"/>
            </p:cNvSpPr>
            <p:nvPr/>
          </p:nvSpPr>
          <p:spPr bwMode="auto">
            <a:xfrm>
              <a:off x="2112" y="1392"/>
              <a:ext cx="960" cy="0"/>
            </a:xfrm>
            <a:prstGeom prst="line">
              <a:avLst/>
            </a:prstGeom>
            <a:noFill/>
            <a:ln w="28575" cap="sq">
              <a:solidFill>
                <a:schemeClr val="bg2"/>
              </a:solidFill>
              <a:round/>
              <a:headEnd type="none" w="sm" len="sm"/>
              <a:tailEnd type="arrow"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latinLnBrk="0">
                <a:spcBef>
                  <a:spcPct val="0"/>
                </a:spcBef>
                <a:spcAft>
                  <a:spcPct val="0"/>
                </a:spcAft>
              </a:pPr>
              <a:endParaRPr lang="ko-KR" altLang="en-US" sz="2400" smtClean="0">
                <a:solidFill>
                  <a:srgbClr val="000000"/>
                </a:solidFill>
              </a:endParaRPr>
            </a:p>
          </p:txBody>
        </p:sp>
        <p:sp>
          <p:nvSpPr>
            <p:cNvPr id="403464" name="Line 8"/>
            <p:cNvSpPr>
              <a:spLocks noChangeShapeType="1"/>
            </p:cNvSpPr>
            <p:nvPr/>
          </p:nvSpPr>
          <p:spPr bwMode="auto">
            <a:xfrm flipH="1" flipV="1">
              <a:off x="2160" y="3600"/>
              <a:ext cx="1296" cy="0"/>
            </a:xfrm>
            <a:prstGeom prst="line">
              <a:avLst/>
            </a:prstGeom>
            <a:noFill/>
            <a:ln w="28575" cap="sq">
              <a:solidFill>
                <a:schemeClr val="bg2"/>
              </a:solidFill>
              <a:round/>
              <a:headEnd type="none" w="sm" len="sm"/>
              <a:tailEnd type="arrow"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latinLnBrk="0">
                <a:spcBef>
                  <a:spcPct val="0"/>
                </a:spcBef>
                <a:spcAft>
                  <a:spcPct val="0"/>
                </a:spcAft>
              </a:pPr>
              <a:endParaRPr lang="ko-KR" altLang="en-US" sz="2400" smtClean="0">
                <a:solidFill>
                  <a:srgbClr val="000000"/>
                </a:solidFill>
              </a:endParaRPr>
            </a:p>
          </p:txBody>
        </p:sp>
        <p:sp>
          <p:nvSpPr>
            <p:cNvPr id="403465" name="Rectangle 9"/>
            <p:cNvSpPr>
              <a:spLocks noChangeArrowheads="1"/>
            </p:cNvSpPr>
            <p:nvPr/>
          </p:nvSpPr>
          <p:spPr bwMode="auto">
            <a:xfrm>
              <a:off x="2064" y="1008"/>
              <a:ext cx="100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ko-KR" sz="2400" smtClean="0">
                  <a:solidFill>
                    <a:srgbClr val="000000"/>
                  </a:solidFill>
                  <a:ea typeface="굴림" panose="020B0600000101010101" pitchFamily="50" charset="-127"/>
                </a:rPr>
                <a:t>System call</a:t>
              </a:r>
            </a:p>
          </p:txBody>
        </p:sp>
        <p:sp>
          <p:nvSpPr>
            <p:cNvPr id="403466" name="Rectangle 10"/>
            <p:cNvSpPr>
              <a:spLocks noChangeArrowheads="1"/>
            </p:cNvSpPr>
            <p:nvPr/>
          </p:nvSpPr>
          <p:spPr bwMode="auto">
            <a:xfrm>
              <a:off x="2112" y="3199"/>
              <a:ext cx="101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ko-KR" sz="2000" smtClean="0">
                  <a:solidFill>
                    <a:srgbClr val="000000"/>
                  </a:solidFill>
                  <a:ea typeface="굴림" panose="020B0600000101010101" pitchFamily="50" charset="-127"/>
                </a:rPr>
                <a:t>Deliver signal</a:t>
              </a:r>
              <a:endParaRPr kumimoji="1" lang="en-US" altLang="ko-KR" sz="2400" smtClean="0">
                <a:solidFill>
                  <a:srgbClr val="000000"/>
                </a:solidFill>
                <a:ea typeface="굴림" panose="020B0600000101010101" pitchFamily="50" charset="-127"/>
              </a:endParaRPr>
            </a:p>
          </p:txBody>
        </p:sp>
        <p:sp>
          <p:nvSpPr>
            <p:cNvPr id="403467" name="Rectangle 11"/>
            <p:cNvSpPr>
              <a:spLocks noChangeArrowheads="1"/>
            </p:cNvSpPr>
            <p:nvPr/>
          </p:nvSpPr>
          <p:spPr bwMode="auto">
            <a:xfrm>
              <a:off x="3120" y="1248"/>
              <a:ext cx="158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ko-KR" sz="2400" smtClean="0">
                  <a:solidFill>
                    <a:srgbClr val="000000"/>
                  </a:solidFill>
                  <a:ea typeface="굴림" panose="020B0600000101010101" pitchFamily="50" charset="-127"/>
                </a:rPr>
                <a:t>No datagram ready</a:t>
              </a:r>
            </a:p>
          </p:txBody>
        </p:sp>
        <p:sp>
          <p:nvSpPr>
            <p:cNvPr id="403468" name="Rectangle 12"/>
            <p:cNvSpPr>
              <a:spLocks noChangeArrowheads="1"/>
            </p:cNvSpPr>
            <p:nvPr/>
          </p:nvSpPr>
          <p:spPr bwMode="auto">
            <a:xfrm>
              <a:off x="3360" y="2208"/>
              <a:ext cx="1346"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ko-KR" sz="2400" smtClean="0">
                  <a:solidFill>
                    <a:srgbClr val="000000"/>
                  </a:solidFill>
                  <a:ea typeface="굴림" panose="020B0600000101010101" pitchFamily="50" charset="-127"/>
                </a:rPr>
                <a:t>Datagram ready</a:t>
              </a:r>
            </a:p>
            <a:p>
              <a:pPr fontAlgn="base">
                <a:spcBef>
                  <a:spcPct val="0"/>
                </a:spcBef>
                <a:spcAft>
                  <a:spcPct val="0"/>
                </a:spcAft>
              </a:pPr>
              <a:r>
                <a:rPr kumimoji="1" lang="en-US" altLang="ko-KR" sz="2400" smtClean="0">
                  <a:solidFill>
                    <a:srgbClr val="000000"/>
                  </a:solidFill>
                  <a:ea typeface="굴림" panose="020B0600000101010101" pitchFamily="50" charset="-127"/>
                </a:rPr>
                <a:t>copy datagram</a:t>
              </a:r>
            </a:p>
          </p:txBody>
        </p:sp>
        <p:sp>
          <p:nvSpPr>
            <p:cNvPr id="403469" name="Rectangle 13"/>
            <p:cNvSpPr>
              <a:spLocks noChangeArrowheads="1"/>
            </p:cNvSpPr>
            <p:nvPr/>
          </p:nvSpPr>
          <p:spPr bwMode="auto">
            <a:xfrm>
              <a:off x="3408" y="3408"/>
              <a:ext cx="128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ko-KR" sz="2400" smtClean="0">
                  <a:solidFill>
                    <a:srgbClr val="000000"/>
                  </a:solidFill>
                  <a:ea typeface="굴림" panose="020B0600000101010101" pitchFamily="50" charset="-127"/>
                </a:rPr>
                <a:t>Copy complete</a:t>
              </a:r>
            </a:p>
          </p:txBody>
        </p:sp>
        <p:sp>
          <p:nvSpPr>
            <p:cNvPr id="403470" name="Rectangle 14"/>
            <p:cNvSpPr>
              <a:spLocks noChangeArrowheads="1"/>
            </p:cNvSpPr>
            <p:nvPr/>
          </p:nvSpPr>
          <p:spPr bwMode="auto">
            <a:xfrm>
              <a:off x="3360" y="816"/>
              <a:ext cx="61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ko-KR" sz="2400" b="1" i="1" smtClean="0">
                  <a:solidFill>
                    <a:srgbClr val="000000"/>
                  </a:solidFill>
                  <a:ea typeface="굴림" panose="020B0600000101010101" pitchFamily="50" charset="-127"/>
                </a:rPr>
                <a:t>kernel</a:t>
              </a:r>
              <a:endParaRPr kumimoji="1" lang="en-US" altLang="ko-KR" sz="2400" smtClean="0">
                <a:solidFill>
                  <a:srgbClr val="000000"/>
                </a:solidFill>
                <a:ea typeface="굴림" panose="020B0600000101010101" pitchFamily="50" charset="-127"/>
              </a:endParaRPr>
            </a:p>
          </p:txBody>
        </p:sp>
        <p:sp>
          <p:nvSpPr>
            <p:cNvPr id="403471" name="Line 15"/>
            <p:cNvSpPr>
              <a:spLocks noChangeShapeType="1"/>
            </p:cNvSpPr>
            <p:nvPr/>
          </p:nvSpPr>
          <p:spPr bwMode="auto">
            <a:xfrm>
              <a:off x="3840" y="1584"/>
              <a:ext cx="0" cy="480"/>
            </a:xfrm>
            <a:prstGeom prst="line">
              <a:avLst/>
            </a:prstGeom>
            <a:noFill/>
            <a:ln w="28575" cap="sq">
              <a:solidFill>
                <a:schemeClr val="bg2"/>
              </a:solidFill>
              <a:round/>
              <a:headEnd type="none" w="sm" len="sm"/>
              <a:tailEnd type="arrow"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latinLnBrk="0">
                <a:spcBef>
                  <a:spcPct val="0"/>
                </a:spcBef>
                <a:spcAft>
                  <a:spcPct val="0"/>
                </a:spcAft>
              </a:pPr>
              <a:endParaRPr lang="ko-KR" altLang="en-US" sz="2400" smtClean="0">
                <a:solidFill>
                  <a:srgbClr val="000000"/>
                </a:solidFill>
              </a:endParaRPr>
            </a:p>
          </p:txBody>
        </p:sp>
        <p:sp>
          <p:nvSpPr>
            <p:cNvPr id="403472" name="Line 16"/>
            <p:cNvSpPr>
              <a:spLocks noChangeShapeType="1"/>
            </p:cNvSpPr>
            <p:nvPr/>
          </p:nvSpPr>
          <p:spPr bwMode="auto">
            <a:xfrm>
              <a:off x="3888" y="2784"/>
              <a:ext cx="0" cy="528"/>
            </a:xfrm>
            <a:prstGeom prst="line">
              <a:avLst/>
            </a:prstGeom>
            <a:noFill/>
            <a:ln w="28575" cap="sq">
              <a:solidFill>
                <a:schemeClr val="bg2"/>
              </a:solidFill>
              <a:round/>
              <a:headEnd type="none" w="sm" len="sm"/>
              <a:tailEnd type="arrow"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latinLnBrk="0">
                <a:spcBef>
                  <a:spcPct val="0"/>
                </a:spcBef>
                <a:spcAft>
                  <a:spcPct val="0"/>
                </a:spcAft>
              </a:pPr>
              <a:endParaRPr lang="ko-KR" altLang="en-US" sz="2400" smtClean="0">
                <a:solidFill>
                  <a:srgbClr val="000000"/>
                </a:solidFill>
              </a:endParaRPr>
            </a:p>
          </p:txBody>
        </p:sp>
        <p:sp>
          <p:nvSpPr>
            <p:cNvPr id="403473" name="AutoShape 17"/>
            <p:cNvSpPr>
              <a:spLocks/>
            </p:cNvSpPr>
            <p:nvPr/>
          </p:nvSpPr>
          <p:spPr bwMode="auto">
            <a:xfrm>
              <a:off x="4656" y="1248"/>
              <a:ext cx="336" cy="1200"/>
            </a:xfrm>
            <a:prstGeom prst="rightBrace">
              <a:avLst>
                <a:gd name="adj1" fmla="val 29762"/>
                <a:gd name="adj2" fmla="val 50000"/>
              </a:avLst>
            </a:prstGeom>
            <a:noFill/>
            <a:ln w="12700" cap="sq">
              <a:solidFill>
                <a:schemeClr val="bg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latinLnBrk="0">
                <a:spcBef>
                  <a:spcPct val="0"/>
                </a:spcBef>
                <a:spcAft>
                  <a:spcPct val="0"/>
                </a:spcAft>
              </a:pPr>
              <a:endParaRPr lang="ko-KR" altLang="en-US" sz="2400" smtClean="0">
                <a:solidFill>
                  <a:srgbClr val="000000"/>
                </a:solidFill>
              </a:endParaRPr>
            </a:p>
          </p:txBody>
        </p:sp>
        <p:sp>
          <p:nvSpPr>
            <p:cNvPr id="403474" name="AutoShape 18"/>
            <p:cNvSpPr>
              <a:spLocks/>
            </p:cNvSpPr>
            <p:nvPr/>
          </p:nvSpPr>
          <p:spPr bwMode="auto">
            <a:xfrm>
              <a:off x="4608" y="2448"/>
              <a:ext cx="384" cy="1296"/>
            </a:xfrm>
            <a:prstGeom prst="rightBrace">
              <a:avLst>
                <a:gd name="adj1" fmla="val 28125"/>
                <a:gd name="adj2" fmla="val 50000"/>
              </a:avLst>
            </a:prstGeom>
            <a:noFill/>
            <a:ln w="12700" cap="sq">
              <a:solidFill>
                <a:schemeClr val="bg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latinLnBrk="0">
                <a:spcBef>
                  <a:spcPct val="0"/>
                </a:spcBef>
                <a:spcAft>
                  <a:spcPct val="0"/>
                </a:spcAft>
              </a:pPr>
              <a:endParaRPr lang="ko-KR" altLang="en-US" sz="2400" smtClean="0">
                <a:solidFill>
                  <a:srgbClr val="000000"/>
                </a:solidFill>
              </a:endParaRPr>
            </a:p>
          </p:txBody>
        </p:sp>
        <p:sp>
          <p:nvSpPr>
            <p:cNvPr id="403475" name="Rectangle 19"/>
            <p:cNvSpPr>
              <a:spLocks noChangeArrowheads="1"/>
            </p:cNvSpPr>
            <p:nvPr/>
          </p:nvSpPr>
          <p:spPr bwMode="auto">
            <a:xfrm>
              <a:off x="0" y="1999"/>
              <a:ext cx="861" cy="6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ko-KR" sz="2000" smtClean="0">
                  <a:solidFill>
                    <a:srgbClr val="000000"/>
                  </a:solidFill>
                  <a:ea typeface="굴림" panose="020B0600000101010101" pitchFamily="50" charset="-127"/>
                </a:rPr>
                <a:t>Process </a:t>
              </a:r>
            </a:p>
            <a:p>
              <a:pPr fontAlgn="base">
                <a:spcBef>
                  <a:spcPct val="0"/>
                </a:spcBef>
                <a:spcAft>
                  <a:spcPct val="0"/>
                </a:spcAft>
              </a:pPr>
              <a:r>
                <a:rPr kumimoji="1" lang="en-US" altLang="ko-KR" sz="2000" smtClean="0">
                  <a:solidFill>
                    <a:srgbClr val="000000"/>
                  </a:solidFill>
                  <a:ea typeface="굴림" panose="020B0600000101010101" pitchFamily="50" charset="-127"/>
                </a:rPr>
                <a:t>continues</a:t>
              </a:r>
            </a:p>
            <a:p>
              <a:pPr fontAlgn="base">
                <a:spcBef>
                  <a:spcPct val="0"/>
                </a:spcBef>
                <a:spcAft>
                  <a:spcPct val="0"/>
                </a:spcAft>
              </a:pPr>
              <a:r>
                <a:rPr kumimoji="1" lang="en-US" altLang="ko-KR" sz="2400" smtClean="0">
                  <a:solidFill>
                    <a:srgbClr val="000000"/>
                  </a:solidFill>
                  <a:ea typeface="굴림" panose="020B0600000101010101" pitchFamily="50" charset="-127"/>
                </a:rPr>
                <a:t>executing</a:t>
              </a:r>
            </a:p>
          </p:txBody>
        </p:sp>
        <p:sp>
          <p:nvSpPr>
            <p:cNvPr id="403476" name="Rectangle 20"/>
            <p:cNvSpPr>
              <a:spLocks noChangeArrowheads="1"/>
            </p:cNvSpPr>
            <p:nvPr/>
          </p:nvSpPr>
          <p:spPr bwMode="auto">
            <a:xfrm>
              <a:off x="4941" y="1663"/>
              <a:ext cx="692"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ko-KR" sz="2000" smtClean="0">
                  <a:solidFill>
                    <a:srgbClr val="000000"/>
                  </a:solidFill>
                  <a:ea typeface="굴림" panose="020B0600000101010101" pitchFamily="50" charset="-127"/>
                </a:rPr>
                <a:t>Wait for </a:t>
              </a:r>
            </a:p>
            <a:p>
              <a:pPr fontAlgn="base">
                <a:spcBef>
                  <a:spcPct val="0"/>
                </a:spcBef>
                <a:spcAft>
                  <a:spcPct val="0"/>
                </a:spcAft>
              </a:pPr>
              <a:r>
                <a:rPr kumimoji="1" lang="en-US" altLang="ko-KR" sz="2000" smtClean="0">
                  <a:solidFill>
                    <a:srgbClr val="000000"/>
                  </a:solidFill>
                  <a:ea typeface="굴림" panose="020B0600000101010101" pitchFamily="50" charset="-127"/>
                </a:rPr>
                <a:t>data</a:t>
              </a:r>
              <a:endParaRPr kumimoji="1" lang="en-US" altLang="ko-KR" sz="2400" smtClean="0">
                <a:solidFill>
                  <a:srgbClr val="000000"/>
                </a:solidFill>
                <a:ea typeface="굴림" panose="020B0600000101010101" pitchFamily="50" charset="-127"/>
              </a:endParaRPr>
            </a:p>
          </p:txBody>
        </p:sp>
        <p:sp>
          <p:nvSpPr>
            <p:cNvPr id="403477" name="Rectangle 21"/>
            <p:cNvSpPr>
              <a:spLocks noChangeArrowheads="1"/>
            </p:cNvSpPr>
            <p:nvPr/>
          </p:nvSpPr>
          <p:spPr bwMode="auto">
            <a:xfrm>
              <a:off x="4896" y="2431"/>
              <a:ext cx="865" cy="6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ko-KR" sz="2000" smtClean="0">
                  <a:solidFill>
                    <a:srgbClr val="000000"/>
                  </a:solidFill>
                  <a:ea typeface="굴림" panose="020B0600000101010101" pitchFamily="50" charset="-127"/>
                </a:rPr>
                <a:t>Copy data</a:t>
              </a:r>
            </a:p>
            <a:p>
              <a:pPr fontAlgn="base">
                <a:spcBef>
                  <a:spcPct val="0"/>
                </a:spcBef>
                <a:spcAft>
                  <a:spcPct val="0"/>
                </a:spcAft>
              </a:pPr>
              <a:r>
                <a:rPr kumimoji="1" lang="en-US" altLang="ko-KR" sz="2000" smtClean="0">
                  <a:solidFill>
                    <a:srgbClr val="000000"/>
                  </a:solidFill>
                  <a:ea typeface="굴림" panose="020B0600000101010101" pitchFamily="50" charset="-127"/>
                </a:rPr>
                <a:t>from kernel</a:t>
              </a:r>
            </a:p>
            <a:p>
              <a:pPr fontAlgn="base">
                <a:spcBef>
                  <a:spcPct val="0"/>
                </a:spcBef>
                <a:spcAft>
                  <a:spcPct val="0"/>
                </a:spcAft>
              </a:pPr>
              <a:r>
                <a:rPr kumimoji="1" lang="en-US" altLang="ko-KR" sz="2000" smtClean="0">
                  <a:solidFill>
                    <a:srgbClr val="000000"/>
                  </a:solidFill>
                  <a:ea typeface="굴림" panose="020B0600000101010101" pitchFamily="50" charset="-127"/>
                </a:rPr>
                <a:t> to user</a:t>
              </a:r>
              <a:endParaRPr kumimoji="1" lang="en-US" altLang="ko-KR" sz="2400" smtClean="0">
                <a:solidFill>
                  <a:srgbClr val="000000"/>
                </a:solidFill>
                <a:ea typeface="굴림" panose="020B0600000101010101" pitchFamily="50" charset="-127"/>
              </a:endParaRPr>
            </a:p>
          </p:txBody>
        </p:sp>
        <p:sp>
          <p:nvSpPr>
            <p:cNvPr id="403478" name="Line 22"/>
            <p:cNvSpPr>
              <a:spLocks noChangeShapeType="1"/>
            </p:cNvSpPr>
            <p:nvPr/>
          </p:nvSpPr>
          <p:spPr bwMode="auto">
            <a:xfrm flipH="1" flipV="1">
              <a:off x="2112" y="1584"/>
              <a:ext cx="912" cy="0"/>
            </a:xfrm>
            <a:prstGeom prst="line">
              <a:avLst/>
            </a:prstGeom>
            <a:noFill/>
            <a:ln w="28575" cap="sq">
              <a:solidFill>
                <a:schemeClr val="bg2"/>
              </a:solidFill>
              <a:round/>
              <a:headEnd type="none" w="sm" len="sm"/>
              <a:tailEnd type="arrow"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latinLnBrk="0">
                <a:spcBef>
                  <a:spcPct val="0"/>
                </a:spcBef>
                <a:spcAft>
                  <a:spcPct val="0"/>
                </a:spcAft>
              </a:pPr>
              <a:endParaRPr lang="ko-KR" altLang="en-US" sz="2400" smtClean="0">
                <a:solidFill>
                  <a:srgbClr val="000000"/>
                </a:solidFill>
              </a:endParaRPr>
            </a:p>
          </p:txBody>
        </p:sp>
        <p:sp>
          <p:nvSpPr>
            <p:cNvPr id="403479" name="Rectangle 23"/>
            <p:cNvSpPr>
              <a:spLocks noChangeArrowheads="1"/>
            </p:cNvSpPr>
            <p:nvPr/>
          </p:nvSpPr>
          <p:spPr bwMode="auto">
            <a:xfrm>
              <a:off x="2112" y="1632"/>
              <a:ext cx="63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ko-KR" sz="2400" smtClean="0">
                  <a:solidFill>
                    <a:srgbClr val="000000"/>
                  </a:solidFill>
                  <a:ea typeface="굴림" panose="020B0600000101010101" pitchFamily="50" charset="-127"/>
                </a:rPr>
                <a:t>Return</a:t>
              </a:r>
            </a:p>
          </p:txBody>
        </p:sp>
        <p:sp>
          <p:nvSpPr>
            <p:cNvPr id="403480" name="Rectangle 24"/>
            <p:cNvSpPr>
              <a:spLocks noChangeArrowheads="1"/>
            </p:cNvSpPr>
            <p:nvPr/>
          </p:nvSpPr>
          <p:spPr bwMode="auto">
            <a:xfrm>
              <a:off x="2208" y="3679"/>
              <a:ext cx="147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ko-KR" sz="2000" smtClean="0">
                  <a:solidFill>
                    <a:srgbClr val="000000"/>
                  </a:solidFill>
                  <a:ea typeface="굴림" panose="020B0600000101010101" pitchFamily="50" charset="-127"/>
                </a:rPr>
                <a:t>Specified in aio_read</a:t>
              </a:r>
              <a:endParaRPr kumimoji="1" lang="en-US" altLang="ko-KR" sz="2400" smtClean="0">
                <a:solidFill>
                  <a:srgbClr val="000000"/>
                </a:solidFill>
                <a:ea typeface="굴림" panose="020B0600000101010101" pitchFamily="50" charset="-127"/>
              </a:endParaRPr>
            </a:p>
          </p:txBody>
        </p:sp>
      </p:grpSp>
    </p:spTree>
    <p:extLst>
      <p:ext uri="{BB962C8B-B14F-4D97-AF65-F5344CB8AC3E}">
        <p14:creationId xmlns:p14="http://schemas.microsoft.com/office/powerpoint/2010/main" val="147200449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4482" name="Rectangle 2"/>
          <p:cNvSpPr>
            <a:spLocks noGrp="1" noChangeArrowheads="1"/>
          </p:cNvSpPr>
          <p:nvPr>
            <p:ph type="title"/>
          </p:nvPr>
        </p:nvSpPr>
        <p:spPr>
          <a:xfrm>
            <a:off x="914400" y="228600"/>
            <a:ext cx="7772400" cy="609600"/>
          </a:xfrm>
        </p:spPr>
        <p:txBody>
          <a:bodyPr/>
          <a:lstStyle/>
          <a:p>
            <a:r>
              <a:rPr lang="en-US" altLang="ko-KR" sz="4000">
                <a:solidFill>
                  <a:schemeClr val="accent2"/>
                </a:solidFill>
                <a:ea typeface="굴림" panose="020B0600000101010101" pitchFamily="50" charset="-127"/>
              </a:rPr>
              <a:t>Comparison of the I/O Models</a:t>
            </a:r>
          </a:p>
        </p:txBody>
      </p:sp>
      <p:grpSp>
        <p:nvGrpSpPr>
          <p:cNvPr id="404528" name="Group 48"/>
          <p:cNvGrpSpPr>
            <a:grpSpLocks/>
          </p:cNvGrpSpPr>
          <p:nvPr/>
        </p:nvGrpSpPr>
        <p:grpSpPr bwMode="auto">
          <a:xfrm>
            <a:off x="381000" y="914400"/>
            <a:ext cx="8763000" cy="5365750"/>
            <a:chOff x="240" y="576"/>
            <a:chExt cx="5520" cy="3380"/>
          </a:xfrm>
        </p:grpSpPr>
        <p:sp>
          <p:nvSpPr>
            <p:cNvPr id="404483" name="Rectangle 3"/>
            <p:cNvSpPr>
              <a:spLocks noChangeArrowheads="1"/>
            </p:cNvSpPr>
            <p:nvPr/>
          </p:nvSpPr>
          <p:spPr bwMode="auto">
            <a:xfrm>
              <a:off x="240" y="672"/>
              <a:ext cx="4416" cy="2592"/>
            </a:xfrm>
            <a:prstGeom prst="rect">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solidFill>
                    <a:srgbClr val="FF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ko-KR" altLang="ko-KR" sz="2400" smtClean="0">
                <a:solidFill>
                  <a:srgbClr val="000000"/>
                </a:solidFill>
                <a:ea typeface="굴림" panose="020B0600000101010101" pitchFamily="50" charset="-127"/>
              </a:endParaRPr>
            </a:p>
          </p:txBody>
        </p:sp>
        <p:sp>
          <p:nvSpPr>
            <p:cNvPr id="404484" name="Line 4"/>
            <p:cNvSpPr>
              <a:spLocks noChangeShapeType="1"/>
            </p:cNvSpPr>
            <p:nvPr/>
          </p:nvSpPr>
          <p:spPr bwMode="auto">
            <a:xfrm>
              <a:off x="288" y="1056"/>
              <a:ext cx="4416" cy="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latinLnBrk="0">
                <a:spcBef>
                  <a:spcPct val="0"/>
                </a:spcBef>
                <a:spcAft>
                  <a:spcPct val="0"/>
                </a:spcAft>
              </a:pPr>
              <a:endParaRPr lang="ko-KR" altLang="en-US" sz="2400" smtClean="0">
                <a:solidFill>
                  <a:srgbClr val="000000"/>
                </a:solidFill>
              </a:endParaRPr>
            </a:p>
          </p:txBody>
        </p:sp>
        <p:sp>
          <p:nvSpPr>
            <p:cNvPr id="404485" name="Line 5"/>
            <p:cNvSpPr>
              <a:spLocks noChangeShapeType="1"/>
            </p:cNvSpPr>
            <p:nvPr/>
          </p:nvSpPr>
          <p:spPr bwMode="auto">
            <a:xfrm>
              <a:off x="912" y="720"/>
              <a:ext cx="0" cy="2592"/>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latinLnBrk="0">
                <a:spcBef>
                  <a:spcPct val="0"/>
                </a:spcBef>
                <a:spcAft>
                  <a:spcPct val="0"/>
                </a:spcAft>
              </a:pPr>
              <a:endParaRPr lang="ko-KR" altLang="en-US" sz="2400" smtClean="0">
                <a:solidFill>
                  <a:srgbClr val="000000"/>
                </a:solidFill>
              </a:endParaRPr>
            </a:p>
          </p:txBody>
        </p:sp>
        <p:sp>
          <p:nvSpPr>
            <p:cNvPr id="404486" name="Line 6"/>
            <p:cNvSpPr>
              <a:spLocks noChangeShapeType="1"/>
            </p:cNvSpPr>
            <p:nvPr/>
          </p:nvSpPr>
          <p:spPr bwMode="auto">
            <a:xfrm flipH="1">
              <a:off x="1728" y="720"/>
              <a:ext cx="0" cy="2592"/>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latinLnBrk="0">
                <a:spcBef>
                  <a:spcPct val="0"/>
                </a:spcBef>
                <a:spcAft>
                  <a:spcPct val="0"/>
                </a:spcAft>
              </a:pPr>
              <a:endParaRPr lang="ko-KR" altLang="en-US" sz="2400" smtClean="0">
                <a:solidFill>
                  <a:srgbClr val="000000"/>
                </a:solidFill>
              </a:endParaRPr>
            </a:p>
          </p:txBody>
        </p:sp>
        <p:sp>
          <p:nvSpPr>
            <p:cNvPr id="404487" name="Line 7"/>
            <p:cNvSpPr>
              <a:spLocks noChangeShapeType="1"/>
            </p:cNvSpPr>
            <p:nvPr/>
          </p:nvSpPr>
          <p:spPr bwMode="auto">
            <a:xfrm>
              <a:off x="2592" y="720"/>
              <a:ext cx="0" cy="2592"/>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latinLnBrk="0">
                <a:spcBef>
                  <a:spcPct val="0"/>
                </a:spcBef>
                <a:spcAft>
                  <a:spcPct val="0"/>
                </a:spcAft>
              </a:pPr>
              <a:endParaRPr lang="ko-KR" altLang="en-US" sz="2400" smtClean="0">
                <a:solidFill>
                  <a:srgbClr val="000000"/>
                </a:solidFill>
              </a:endParaRPr>
            </a:p>
          </p:txBody>
        </p:sp>
        <p:sp>
          <p:nvSpPr>
            <p:cNvPr id="404488" name="Line 8"/>
            <p:cNvSpPr>
              <a:spLocks noChangeShapeType="1"/>
            </p:cNvSpPr>
            <p:nvPr/>
          </p:nvSpPr>
          <p:spPr bwMode="auto">
            <a:xfrm>
              <a:off x="3552" y="720"/>
              <a:ext cx="0" cy="2592"/>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latinLnBrk="0">
                <a:spcBef>
                  <a:spcPct val="0"/>
                </a:spcBef>
                <a:spcAft>
                  <a:spcPct val="0"/>
                </a:spcAft>
              </a:pPr>
              <a:endParaRPr lang="ko-KR" altLang="en-US" sz="2400" smtClean="0">
                <a:solidFill>
                  <a:srgbClr val="000000"/>
                </a:solidFill>
              </a:endParaRPr>
            </a:p>
          </p:txBody>
        </p:sp>
        <p:sp>
          <p:nvSpPr>
            <p:cNvPr id="404489" name="Rectangle 9"/>
            <p:cNvSpPr>
              <a:spLocks noChangeArrowheads="1"/>
            </p:cNvSpPr>
            <p:nvPr/>
          </p:nvSpPr>
          <p:spPr bwMode="auto">
            <a:xfrm>
              <a:off x="240" y="768"/>
              <a:ext cx="7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ko-KR" sz="2400" b="1" smtClean="0">
                  <a:solidFill>
                    <a:srgbClr val="000000"/>
                  </a:solidFill>
                  <a:ea typeface="굴림" panose="020B0600000101010101" pitchFamily="50" charset="-127"/>
                </a:rPr>
                <a:t> </a:t>
              </a:r>
              <a:r>
                <a:rPr kumimoji="1" lang="en-US" altLang="ko-KR" b="1" smtClean="0">
                  <a:solidFill>
                    <a:srgbClr val="000000"/>
                  </a:solidFill>
                  <a:ea typeface="굴림" panose="020B0600000101010101" pitchFamily="50" charset="-127"/>
                </a:rPr>
                <a:t>Blocking</a:t>
              </a:r>
              <a:endParaRPr kumimoji="1" lang="en-US" altLang="ko-KR" sz="2400" smtClean="0">
                <a:solidFill>
                  <a:srgbClr val="000000"/>
                </a:solidFill>
                <a:ea typeface="굴림" panose="020B0600000101010101" pitchFamily="50" charset="-127"/>
              </a:endParaRPr>
            </a:p>
          </p:txBody>
        </p:sp>
        <p:sp>
          <p:nvSpPr>
            <p:cNvPr id="404490" name="Rectangle 10"/>
            <p:cNvSpPr>
              <a:spLocks noChangeArrowheads="1"/>
            </p:cNvSpPr>
            <p:nvPr/>
          </p:nvSpPr>
          <p:spPr bwMode="auto">
            <a:xfrm>
              <a:off x="864" y="768"/>
              <a:ext cx="94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ko-KR" sz="2400" b="1" smtClean="0">
                  <a:solidFill>
                    <a:srgbClr val="000000"/>
                  </a:solidFill>
                  <a:ea typeface="굴림" panose="020B0600000101010101" pitchFamily="50" charset="-127"/>
                </a:rPr>
                <a:t> </a:t>
              </a:r>
              <a:r>
                <a:rPr kumimoji="1" lang="en-US" altLang="ko-KR" b="1" smtClean="0">
                  <a:solidFill>
                    <a:srgbClr val="000000"/>
                  </a:solidFill>
                  <a:ea typeface="굴림" panose="020B0600000101010101" pitchFamily="50" charset="-127"/>
                </a:rPr>
                <a:t>Nonblocking</a:t>
              </a:r>
              <a:endParaRPr kumimoji="1" lang="en-US" altLang="ko-KR" sz="2400" smtClean="0">
                <a:solidFill>
                  <a:srgbClr val="000000"/>
                </a:solidFill>
                <a:ea typeface="굴림" panose="020B0600000101010101" pitchFamily="50" charset="-127"/>
              </a:endParaRPr>
            </a:p>
          </p:txBody>
        </p:sp>
        <p:sp>
          <p:nvSpPr>
            <p:cNvPr id="404491" name="Rectangle 11"/>
            <p:cNvSpPr>
              <a:spLocks noChangeArrowheads="1"/>
            </p:cNvSpPr>
            <p:nvPr/>
          </p:nvSpPr>
          <p:spPr bwMode="auto">
            <a:xfrm>
              <a:off x="1776" y="624"/>
              <a:ext cx="912" cy="4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fontAlgn="base">
                <a:spcBef>
                  <a:spcPct val="0"/>
                </a:spcBef>
                <a:spcAft>
                  <a:spcPct val="0"/>
                </a:spcAft>
              </a:pPr>
              <a:r>
                <a:rPr kumimoji="1" lang="en-US" altLang="ko-KR" sz="2400" smtClean="0">
                  <a:solidFill>
                    <a:srgbClr val="000000"/>
                  </a:solidFill>
                  <a:ea typeface="굴림" panose="020B0600000101010101" pitchFamily="50" charset="-127"/>
                </a:rPr>
                <a:t> </a:t>
              </a:r>
              <a:r>
                <a:rPr kumimoji="1" lang="en-US" altLang="ko-KR" b="1" smtClean="0">
                  <a:solidFill>
                    <a:srgbClr val="000000"/>
                  </a:solidFill>
                  <a:ea typeface="굴림" panose="020B0600000101010101" pitchFamily="50" charset="-127"/>
                </a:rPr>
                <a:t>I/O </a:t>
              </a:r>
            </a:p>
            <a:p>
              <a:pPr algn="ctr" fontAlgn="base">
                <a:spcBef>
                  <a:spcPct val="0"/>
                </a:spcBef>
                <a:spcAft>
                  <a:spcPct val="0"/>
                </a:spcAft>
              </a:pPr>
              <a:r>
                <a:rPr kumimoji="1" lang="en-US" altLang="ko-KR" b="1" smtClean="0">
                  <a:solidFill>
                    <a:srgbClr val="000000"/>
                  </a:solidFill>
                  <a:ea typeface="굴림" panose="020B0600000101010101" pitchFamily="50" charset="-127"/>
                </a:rPr>
                <a:t>multiplexing</a:t>
              </a:r>
              <a:endParaRPr kumimoji="1" lang="en-US" altLang="ko-KR" sz="2400" smtClean="0">
                <a:solidFill>
                  <a:srgbClr val="000000"/>
                </a:solidFill>
                <a:ea typeface="굴림" panose="020B0600000101010101" pitchFamily="50" charset="-127"/>
              </a:endParaRPr>
            </a:p>
          </p:txBody>
        </p:sp>
        <p:sp>
          <p:nvSpPr>
            <p:cNvPr id="404492" name="Rectangle 12"/>
            <p:cNvSpPr>
              <a:spLocks noChangeArrowheads="1"/>
            </p:cNvSpPr>
            <p:nvPr/>
          </p:nvSpPr>
          <p:spPr bwMode="auto">
            <a:xfrm>
              <a:off x="2592" y="624"/>
              <a:ext cx="996" cy="4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fontAlgn="base">
                <a:spcBef>
                  <a:spcPct val="0"/>
                </a:spcBef>
                <a:spcAft>
                  <a:spcPct val="0"/>
                </a:spcAft>
              </a:pPr>
              <a:r>
                <a:rPr kumimoji="1" lang="en-US" altLang="ko-KR" sz="2400" smtClean="0">
                  <a:solidFill>
                    <a:srgbClr val="000000"/>
                  </a:solidFill>
                  <a:ea typeface="굴림" panose="020B0600000101010101" pitchFamily="50" charset="-127"/>
                </a:rPr>
                <a:t> </a:t>
              </a:r>
              <a:r>
                <a:rPr kumimoji="1" lang="en-US" altLang="ko-KR" b="1" smtClean="0">
                  <a:solidFill>
                    <a:srgbClr val="000000"/>
                  </a:solidFill>
                  <a:ea typeface="굴림" panose="020B0600000101010101" pitchFamily="50" charset="-127"/>
                </a:rPr>
                <a:t>Signal-driven</a:t>
              </a:r>
            </a:p>
            <a:p>
              <a:pPr algn="ctr" fontAlgn="base">
                <a:spcBef>
                  <a:spcPct val="0"/>
                </a:spcBef>
                <a:spcAft>
                  <a:spcPct val="0"/>
                </a:spcAft>
              </a:pPr>
              <a:r>
                <a:rPr kumimoji="1" lang="en-US" altLang="ko-KR" b="1" smtClean="0">
                  <a:solidFill>
                    <a:srgbClr val="000000"/>
                  </a:solidFill>
                  <a:ea typeface="굴림" panose="020B0600000101010101" pitchFamily="50" charset="-127"/>
                </a:rPr>
                <a:t>I/O</a:t>
              </a:r>
              <a:endParaRPr kumimoji="1" lang="en-US" altLang="ko-KR" sz="2400" smtClean="0">
                <a:solidFill>
                  <a:srgbClr val="000000"/>
                </a:solidFill>
                <a:ea typeface="굴림" panose="020B0600000101010101" pitchFamily="50" charset="-127"/>
              </a:endParaRPr>
            </a:p>
          </p:txBody>
        </p:sp>
        <p:sp>
          <p:nvSpPr>
            <p:cNvPr id="404493" name="Rectangle 13"/>
            <p:cNvSpPr>
              <a:spLocks noChangeArrowheads="1"/>
            </p:cNvSpPr>
            <p:nvPr/>
          </p:nvSpPr>
          <p:spPr bwMode="auto">
            <a:xfrm>
              <a:off x="3552" y="576"/>
              <a:ext cx="1044" cy="4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ko-KR" sz="2400" smtClean="0">
                  <a:solidFill>
                    <a:srgbClr val="000000"/>
                  </a:solidFill>
                  <a:ea typeface="굴림" panose="020B0600000101010101" pitchFamily="50" charset="-127"/>
                </a:rPr>
                <a:t> </a:t>
              </a:r>
              <a:r>
                <a:rPr kumimoji="1" lang="en-US" altLang="ko-KR" b="1" smtClean="0">
                  <a:solidFill>
                    <a:srgbClr val="000000"/>
                  </a:solidFill>
                  <a:ea typeface="굴림" panose="020B0600000101010101" pitchFamily="50" charset="-127"/>
                </a:rPr>
                <a:t>Asynchronous</a:t>
              </a:r>
            </a:p>
            <a:p>
              <a:pPr fontAlgn="base">
                <a:spcBef>
                  <a:spcPct val="0"/>
                </a:spcBef>
                <a:spcAft>
                  <a:spcPct val="0"/>
                </a:spcAft>
              </a:pPr>
              <a:r>
                <a:rPr kumimoji="1" lang="en-US" altLang="ko-KR" b="1" smtClean="0">
                  <a:solidFill>
                    <a:srgbClr val="000000"/>
                  </a:solidFill>
                  <a:ea typeface="굴림" panose="020B0600000101010101" pitchFamily="50" charset="-127"/>
                </a:rPr>
                <a:t> I/O</a:t>
              </a:r>
            </a:p>
          </p:txBody>
        </p:sp>
        <p:sp>
          <p:nvSpPr>
            <p:cNvPr id="404494" name="Rectangle 14"/>
            <p:cNvSpPr>
              <a:spLocks noChangeArrowheads="1"/>
            </p:cNvSpPr>
            <p:nvPr/>
          </p:nvSpPr>
          <p:spPr bwMode="auto">
            <a:xfrm>
              <a:off x="288" y="1104"/>
              <a:ext cx="55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ko-KR" smtClean="0">
                  <a:solidFill>
                    <a:srgbClr val="000000"/>
                  </a:solidFill>
                  <a:ea typeface="굴림" panose="020B0600000101010101" pitchFamily="50" charset="-127"/>
                </a:rPr>
                <a:t> initiate</a:t>
              </a:r>
              <a:endParaRPr kumimoji="1" lang="en-US" altLang="ko-KR" sz="2400" smtClean="0">
                <a:solidFill>
                  <a:srgbClr val="000000"/>
                </a:solidFill>
                <a:ea typeface="굴림" panose="020B0600000101010101" pitchFamily="50" charset="-127"/>
              </a:endParaRPr>
            </a:p>
          </p:txBody>
        </p:sp>
        <p:sp>
          <p:nvSpPr>
            <p:cNvPr id="404495" name="Line 15"/>
            <p:cNvSpPr>
              <a:spLocks noChangeShapeType="1"/>
            </p:cNvSpPr>
            <p:nvPr/>
          </p:nvSpPr>
          <p:spPr bwMode="auto">
            <a:xfrm>
              <a:off x="528" y="1344"/>
              <a:ext cx="0" cy="1632"/>
            </a:xfrm>
            <a:prstGeom prst="line">
              <a:avLst/>
            </a:prstGeom>
            <a:noFill/>
            <a:ln w="28575" cap="sq">
              <a:solidFill>
                <a:schemeClr val="bg2"/>
              </a:solidFill>
              <a:round/>
              <a:headEnd type="none" w="sm" len="sm"/>
              <a:tailEnd type="arrow"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latinLnBrk="0">
                <a:spcBef>
                  <a:spcPct val="0"/>
                </a:spcBef>
                <a:spcAft>
                  <a:spcPct val="0"/>
                </a:spcAft>
              </a:pPr>
              <a:endParaRPr lang="ko-KR" altLang="en-US" sz="2400" smtClean="0">
                <a:solidFill>
                  <a:srgbClr val="000000"/>
                </a:solidFill>
              </a:endParaRPr>
            </a:p>
          </p:txBody>
        </p:sp>
        <p:sp>
          <p:nvSpPr>
            <p:cNvPr id="404496" name="Rectangle 16"/>
            <p:cNvSpPr>
              <a:spLocks noChangeArrowheads="1"/>
            </p:cNvSpPr>
            <p:nvPr/>
          </p:nvSpPr>
          <p:spPr bwMode="auto">
            <a:xfrm>
              <a:off x="288" y="3024"/>
              <a:ext cx="68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ko-KR" smtClean="0">
                  <a:solidFill>
                    <a:srgbClr val="000000"/>
                  </a:solidFill>
                  <a:ea typeface="굴림" panose="020B0600000101010101" pitchFamily="50" charset="-127"/>
                </a:rPr>
                <a:t> complete</a:t>
              </a:r>
              <a:endParaRPr kumimoji="1" lang="en-US" altLang="ko-KR" sz="2400" smtClean="0">
                <a:solidFill>
                  <a:srgbClr val="000000"/>
                </a:solidFill>
                <a:ea typeface="굴림" panose="020B0600000101010101" pitchFamily="50" charset="-127"/>
              </a:endParaRPr>
            </a:p>
          </p:txBody>
        </p:sp>
        <p:sp>
          <p:nvSpPr>
            <p:cNvPr id="404497" name="Rectangle 17"/>
            <p:cNvSpPr>
              <a:spLocks noChangeArrowheads="1"/>
            </p:cNvSpPr>
            <p:nvPr/>
          </p:nvSpPr>
          <p:spPr bwMode="auto">
            <a:xfrm>
              <a:off x="960" y="1104"/>
              <a:ext cx="4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ko-KR" smtClean="0">
                  <a:solidFill>
                    <a:srgbClr val="000000"/>
                  </a:solidFill>
                  <a:ea typeface="굴림" panose="020B0600000101010101" pitchFamily="50" charset="-127"/>
                </a:rPr>
                <a:t> check</a:t>
              </a:r>
              <a:endParaRPr kumimoji="1" lang="en-US" altLang="ko-KR" sz="2400" smtClean="0">
                <a:solidFill>
                  <a:srgbClr val="000000"/>
                </a:solidFill>
                <a:ea typeface="굴림" panose="020B0600000101010101" pitchFamily="50" charset="-127"/>
              </a:endParaRPr>
            </a:p>
          </p:txBody>
        </p:sp>
        <p:sp>
          <p:nvSpPr>
            <p:cNvPr id="404498" name="Rectangle 18"/>
            <p:cNvSpPr>
              <a:spLocks noChangeArrowheads="1"/>
            </p:cNvSpPr>
            <p:nvPr/>
          </p:nvSpPr>
          <p:spPr bwMode="auto">
            <a:xfrm>
              <a:off x="960" y="1296"/>
              <a:ext cx="4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ko-KR" smtClean="0">
                  <a:solidFill>
                    <a:srgbClr val="000000"/>
                  </a:solidFill>
                  <a:ea typeface="굴림" panose="020B0600000101010101" pitchFamily="50" charset="-127"/>
                </a:rPr>
                <a:t> check</a:t>
              </a:r>
              <a:endParaRPr kumimoji="1" lang="en-US" altLang="ko-KR" sz="2400" smtClean="0">
                <a:solidFill>
                  <a:srgbClr val="000000"/>
                </a:solidFill>
                <a:ea typeface="굴림" panose="020B0600000101010101" pitchFamily="50" charset="-127"/>
              </a:endParaRPr>
            </a:p>
          </p:txBody>
        </p:sp>
        <p:sp>
          <p:nvSpPr>
            <p:cNvPr id="404499" name="Rectangle 19"/>
            <p:cNvSpPr>
              <a:spLocks noChangeArrowheads="1"/>
            </p:cNvSpPr>
            <p:nvPr/>
          </p:nvSpPr>
          <p:spPr bwMode="auto">
            <a:xfrm>
              <a:off x="960" y="1488"/>
              <a:ext cx="4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ko-KR" smtClean="0">
                  <a:solidFill>
                    <a:srgbClr val="000000"/>
                  </a:solidFill>
                  <a:ea typeface="굴림" panose="020B0600000101010101" pitchFamily="50" charset="-127"/>
                </a:rPr>
                <a:t> check</a:t>
              </a:r>
              <a:endParaRPr kumimoji="1" lang="en-US" altLang="ko-KR" sz="2400" smtClean="0">
                <a:solidFill>
                  <a:srgbClr val="000000"/>
                </a:solidFill>
                <a:ea typeface="굴림" panose="020B0600000101010101" pitchFamily="50" charset="-127"/>
              </a:endParaRPr>
            </a:p>
          </p:txBody>
        </p:sp>
        <p:sp>
          <p:nvSpPr>
            <p:cNvPr id="404500" name="Rectangle 20"/>
            <p:cNvSpPr>
              <a:spLocks noChangeArrowheads="1"/>
            </p:cNvSpPr>
            <p:nvPr/>
          </p:nvSpPr>
          <p:spPr bwMode="auto">
            <a:xfrm>
              <a:off x="960" y="1680"/>
              <a:ext cx="4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ko-KR" smtClean="0">
                  <a:solidFill>
                    <a:srgbClr val="000000"/>
                  </a:solidFill>
                  <a:ea typeface="굴림" panose="020B0600000101010101" pitchFamily="50" charset="-127"/>
                </a:rPr>
                <a:t> check</a:t>
              </a:r>
              <a:endParaRPr kumimoji="1" lang="en-US" altLang="ko-KR" sz="2400" smtClean="0">
                <a:solidFill>
                  <a:srgbClr val="000000"/>
                </a:solidFill>
                <a:ea typeface="굴림" panose="020B0600000101010101" pitchFamily="50" charset="-127"/>
              </a:endParaRPr>
            </a:p>
          </p:txBody>
        </p:sp>
        <p:sp>
          <p:nvSpPr>
            <p:cNvPr id="404501" name="Rectangle 21"/>
            <p:cNvSpPr>
              <a:spLocks noChangeArrowheads="1"/>
            </p:cNvSpPr>
            <p:nvPr/>
          </p:nvSpPr>
          <p:spPr bwMode="auto">
            <a:xfrm>
              <a:off x="960" y="1872"/>
              <a:ext cx="4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ko-KR" smtClean="0">
                  <a:solidFill>
                    <a:srgbClr val="000000"/>
                  </a:solidFill>
                  <a:ea typeface="굴림" panose="020B0600000101010101" pitchFamily="50" charset="-127"/>
                </a:rPr>
                <a:t> check</a:t>
              </a:r>
              <a:endParaRPr kumimoji="1" lang="en-US" altLang="ko-KR" sz="2400" smtClean="0">
                <a:solidFill>
                  <a:srgbClr val="000000"/>
                </a:solidFill>
                <a:ea typeface="굴림" panose="020B0600000101010101" pitchFamily="50" charset="-127"/>
              </a:endParaRPr>
            </a:p>
          </p:txBody>
        </p:sp>
        <p:sp>
          <p:nvSpPr>
            <p:cNvPr id="404502" name="Rectangle 22"/>
            <p:cNvSpPr>
              <a:spLocks noChangeArrowheads="1"/>
            </p:cNvSpPr>
            <p:nvPr/>
          </p:nvSpPr>
          <p:spPr bwMode="auto">
            <a:xfrm>
              <a:off x="960" y="2064"/>
              <a:ext cx="4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ko-KR" smtClean="0">
                  <a:solidFill>
                    <a:srgbClr val="000000"/>
                  </a:solidFill>
                  <a:ea typeface="굴림" panose="020B0600000101010101" pitchFamily="50" charset="-127"/>
                </a:rPr>
                <a:t> check</a:t>
              </a:r>
              <a:endParaRPr kumimoji="1" lang="en-US" altLang="ko-KR" sz="2400" smtClean="0">
                <a:solidFill>
                  <a:srgbClr val="000000"/>
                </a:solidFill>
                <a:ea typeface="굴림" panose="020B0600000101010101" pitchFamily="50" charset="-127"/>
              </a:endParaRPr>
            </a:p>
          </p:txBody>
        </p:sp>
        <p:sp>
          <p:nvSpPr>
            <p:cNvPr id="404503" name="Line 23"/>
            <p:cNvSpPr>
              <a:spLocks noChangeShapeType="1"/>
            </p:cNvSpPr>
            <p:nvPr/>
          </p:nvSpPr>
          <p:spPr bwMode="auto">
            <a:xfrm>
              <a:off x="1200" y="2304"/>
              <a:ext cx="0" cy="672"/>
            </a:xfrm>
            <a:prstGeom prst="line">
              <a:avLst/>
            </a:prstGeom>
            <a:noFill/>
            <a:ln w="28575" cap="sq">
              <a:solidFill>
                <a:schemeClr val="bg2"/>
              </a:solidFill>
              <a:round/>
              <a:headEnd type="none" w="sm" len="sm"/>
              <a:tailEnd type="arrow"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latinLnBrk="0">
                <a:spcBef>
                  <a:spcPct val="0"/>
                </a:spcBef>
                <a:spcAft>
                  <a:spcPct val="0"/>
                </a:spcAft>
              </a:pPr>
              <a:endParaRPr lang="ko-KR" altLang="en-US" sz="2400" smtClean="0">
                <a:solidFill>
                  <a:srgbClr val="000000"/>
                </a:solidFill>
              </a:endParaRPr>
            </a:p>
          </p:txBody>
        </p:sp>
        <p:sp>
          <p:nvSpPr>
            <p:cNvPr id="404504" name="Rectangle 24"/>
            <p:cNvSpPr>
              <a:spLocks noChangeArrowheads="1"/>
            </p:cNvSpPr>
            <p:nvPr/>
          </p:nvSpPr>
          <p:spPr bwMode="auto">
            <a:xfrm>
              <a:off x="912" y="3024"/>
              <a:ext cx="68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ko-KR" smtClean="0">
                  <a:solidFill>
                    <a:srgbClr val="000000"/>
                  </a:solidFill>
                  <a:ea typeface="굴림" panose="020B0600000101010101" pitchFamily="50" charset="-127"/>
                </a:rPr>
                <a:t> complete</a:t>
              </a:r>
              <a:endParaRPr kumimoji="1" lang="en-US" altLang="ko-KR" sz="2400" smtClean="0">
                <a:solidFill>
                  <a:srgbClr val="000000"/>
                </a:solidFill>
                <a:ea typeface="굴림" panose="020B0600000101010101" pitchFamily="50" charset="-127"/>
              </a:endParaRPr>
            </a:p>
          </p:txBody>
        </p:sp>
        <p:sp>
          <p:nvSpPr>
            <p:cNvPr id="404505" name="Rectangle 25"/>
            <p:cNvSpPr>
              <a:spLocks noChangeArrowheads="1"/>
            </p:cNvSpPr>
            <p:nvPr/>
          </p:nvSpPr>
          <p:spPr bwMode="auto">
            <a:xfrm rot="5400000">
              <a:off x="1108" y="2492"/>
              <a:ext cx="60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ko-KR" smtClean="0">
                  <a:solidFill>
                    <a:srgbClr val="000000"/>
                  </a:solidFill>
                  <a:ea typeface="굴림" panose="020B0600000101010101" pitchFamily="50" charset="-127"/>
                </a:rPr>
                <a:t> blocked</a:t>
              </a:r>
              <a:endParaRPr kumimoji="1" lang="en-US" altLang="ko-KR" sz="2400" smtClean="0">
                <a:solidFill>
                  <a:srgbClr val="000000"/>
                </a:solidFill>
                <a:ea typeface="굴림" panose="020B0600000101010101" pitchFamily="50" charset="-127"/>
              </a:endParaRPr>
            </a:p>
          </p:txBody>
        </p:sp>
        <p:sp>
          <p:nvSpPr>
            <p:cNvPr id="404506" name="Rectangle 26"/>
            <p:cNvSpPr>
              <a:spLocks noChangeArrowheads="1"/>
            </p:cNvSpPr>
            <p:nvPr/>
          </p:nvSpPr>
          <p:spPr bwMode="auto">
            <a:xfrm>
              <a:off x="1872" y="1104"/>
              <a:ext cx="4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ko-KR" smtClean="0">
                  <a:solidFill>
                    <a:srgbClr val="000000"/>
                  </a:solidFill>
                  <a:ea typeface="굴림" panose="020B0600000101010101" pitchFamily="50" charset="-127"/>
                </a:rPr>
                <a:t> check</a:t>
              </a:r>
              <a:endParaRPr kumimoji="1" lang="en-US" altLang="ko-KR" sz="2400" smtClean="0">
                <a:solidFill>
                  <a:srgbClr val="000000"/>
                </a:solidFill>
                <a:ea typeface="굴림" panose="020B0600000101010101" pitchFamily="50" charset="-127"/>
              </a:endParaRPr>
            </a:p>
          </p:txBody>
        </p:sp>
        <p:sp>
          <p:nvSpPr>
            <p:cNvPr id="404507" name="Line 27"/>
            <p:cNvSpPr>
              <a:spLocks noChangeShapeType="1"/>
            </p:cNvSpPr>
            <p:nvPr/>
          </p:nvSpPr>
          <p:spPr bwMode="auto">
            <a:xfrm>
              <a:off x="2112" y="1344"/>
              <a:ext cx="0" cy="720"/>
            </a:xfrm>
            <a:prstGeom prst="line">
              <a:avLst/>
            </a:prstGeom>
            <a:noFill/>
            <a:ln w="28575" cap="sq">
              <a:solidFill>
                <a:schemeClr val="bg2"/>
              </a:solidFill>
              <a:round/>
              <a:headEnd type="none" w="sm" len="sm"/>
              <a:tailEnd type="arrow"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latinLnBrk="0">
                <a:spcBef>
                  <a:spcPct val="0"/>
                </a:spcBef>
                <a:spcAft>
                  <a:spcPct val="0"/>
                </a:spcAft>
              </a:pPr>
              <a:endParaRPr lang="ko-KR" altLang="en-US" sz="2400" smtClean="0">
                <a:solidFill>
                  <a:srgbClr val="000000"/>
                </a:solidFill>
              </a:endParaRPr>
            </a:p>
          </p:txBody>
        </p:sp>
        <p:sp>
          <p:nvSpPr>
            <p:cNvPr id="404508" name="Rectangle 28"/>
            <p:cNvSpPr>
              <a:spLocks noChangeArrowheads="1"/>
            </p:cNvSpPr>
            <p:nvPr/>
          </p:nvSpPr>
          <p:spPr bwMode="auto">
            <a:xfrm rot="5400000">
              <a:off x="1972" y="1628"/>
              <a:ext cx="60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ko-KR" smtClean="0">
                  <a:solidFill>
                    <a:srgbClr val="000000"/>
                  </a:solidFill>
                  <a:ea typeface="굴림" panose="020B0600000101010101" pitchFamily="50" charset="-127"/>
                </a:rPr>
                <a:t> blocked</a:t>
              </a:r>
              <a:endParaRPr kumimoji="1" lang="en-US" altLang="ko-KR" sz="2400" smtClean="0">
                <a:solidFill>
                  <a:srgbClr val="000000"/>
                </a:solidFill>
                <a:ea typeface="굴림" panose="020B0600000101010101" pitchFamily="50" charset="-127"/>
              </a:endParaRPr>
            </a:p>
          </p:txBody>
        </p:sp>
        <p:sp>
          <p:nvSpPr>
            <p:cNvPr id="404509" name="Rectangle 29"/>
            <p:cNvSpPr>
              <a:spLocks noChangeArrowheads="1"/>
            </p:cNvSpPr>
            <p:nvPr/>
          </p:nvSpPr>
          <p:spPr bwMode="auto">
            <a:xfrm>
              <a:off x="1872" y="2112"/>
              <a:ext cx="516"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ko-KR" smtClean="0">
                  <a:solidFill>
                    <a:srgbClr val="000000"/>
                  </a:solidFill>
                  <a:ea typeface="굴림" panose="020B0600000101010101" pitchFamily="50" charset="-127"/>
                </a:rPr>
                <a:t> ready</a:t>
              </a:r>
            </a:p>
            <a:p>
              <a:pPr fontAlgn="base">
                <a:spcBef>
                  <a:spcPct val="0"/>
                </a:spcBef>
                <a:spcAft>
                  <a:spcPct val="0"/>
                </a:spcAft>
              </a:pPr>
              <a:r>
                <a:rPr kumimoji="1" lang="en-US" altLang="ko-KR" smtClean="0">
                  <a:solidFill>
                    <a:srgbClr val="000000"/>
                  </a:solidFill>
                  <a:ea typeface="굴림" panose="020B0600000101010101" pitchFamily="50" charset="-127"/>
                </a:rPr>
                <a:t>initiate</a:t>
              </a:r>
              <a:endParaRPr kumimoji="1" lang="en-US" altLang="ko-KR" sz="2400" smtClean="0">
                <a:solidFill>
                  <a:srgbClr val="000000"/>
                </a:solidFill>
                <a:ea typeface="굴림" panose="020B0600000101010101" pitchFamily="50" charset="-127"/>
              </a:endParaRPr>
            </a:p>
          </p:txBody>
        </p:sp>
        <p:sp>
          <p:nvSpPr>
            <p:cNvPr id="404510" name="Line 30"/>
            <p:cNvSpPr>
              <a:spLocks noChangeShapeType="1"/>
            </p:cNvSpPr>
            <p:nvPr/>
          </p:nvSpPr>
          <p:spPr bwMode="auto">
            <a:xfrm>
              <a:off x="2112" y="2496"/>
              <a:ext cx="0" cy="432"/>
            </a:xfrm>
            <a:prstGeom prst="line">
              <a:avLst/>
            </a:prstGeom>
            <a:noFill/>
            <a:ln w="28575" cap="sq">
              <a:solidFill>
                <a:schemeClr val="bg2"/>
              </a:solidFill>
              <a:round/>
              <a:headEnd type="none" w="sm" len="sm"/>
              <a:tailEnd type="arrow"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latinLnBrk="0">
                <a:spcBef>
                  <a:spcPct val="0"/>
                </a:spcBef>
                <a:spcAft>
                  <a:spcPct val="0"/>
                </a:spcAft>
              </a:pPr>
              <a:endParaRPr lang="ko-KR" altLang="en-US" sz="2400" smtClean="0">
                <a:solidFill>
                  <a:srgbClr val="000000"/>
                </a:solidFill>
              </a:endParaRPr>
            </a:p>
          </p:txBody>
        </p:sp>
        <p:sp>
          <p:nvSpPr>
            <p:cNvPr id="404511" name="Rectangle 31"/>
            <p:cNvSpPr>
              <a:spLocks noChangeArrowheads="1"/>
            </p:cNvSpPr>
            <p:nvPr/>
          </p:nvSpPr>
          <p:spPr bwMode="auto">
            <a:xfrm rot="5400000">
              <a:off x="1924" y="2588"/>
              <a:ext cx="60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ko-KR" smtClean="0">
                  <a:solidFill>
                    <a:srgbClr val="000000"/>
                  </a:solidFill>
                  <a:ea typeface="굴림" panose="020B0600000101010101" pitchFamily="50" charset="-127"/>
                </a:rPr>
                <a:t> blocked</a:t>
              </a:r>
              <a:endParaRPr kumimoji="1" lang="en-US" altLang="ko-KR" sz="2400" smtClean="0">
                <a:solidFill>
                  <a:srgbClr val="000000"/>
                </a:solidFill>
                <a:ea typeface="굴림" panose="020B0600000101010101" pitchFamily="50" charset="-127"/>
              </a:endParaRPr>
            </a:p>
          </p:txBody>
        </p:sp>
        <p:sp>
          <p:nvSpPr>
            <p:cNvPr id="404512" name="Rectangle 32"/>
            <p:cNvSpPr>
              <a:spLocks noChangeArrowheads="1"/>
            </p:cNvSpPr>
            <p:nvPr/>
          </p:nvSpPr>
          <p:spPr bwMode="auto">
            <a:xfrm>
              <a:off x="1728" y="3024"/>
              <a:ext cx="68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ko-KR" smtClean="0">
                  <a:solidFill>
                    <a:srgbClr val="000000"/>
                  </a:solidFill>
                  <a:ea typeface="굴림" panose="020B0600000101010101" pitchFamily="50" charset="-127"/>
                </a:rPr>
                <a:t> complete</a:t>
              </a:r>
              <a:endParaRPr kumimoji="1" lang="en-US" altLang="ko-KR" sz="2400" smtClean="0">
                <a:solidFill>
                  <a:srgbClr val="000000"/>
                </a:solidFill>
                <a:ea typeface="굴림" panose="020B0600000101010101" pitchFamily="50" charset="-127"/>
              </a:endParaRPr>
            </a:p>
          </p:txBody>
        </p:sp>
        <p:sp>
          <p:nvSpPr>
            <p:cNvPr id="404513" name="Rectangle 33"/>
            <p:cNvSpPr>
              <a:spLocks noChangeArrowheads="1"/>
            </p:cNvSpPr>
            <p:nvPr/>
          </p:nvSpPr>
          <p:spPr bwMode="auto">
            <a:xfrm>
              <a:off x="2736" y="2112"/>
              <a:ext cx="816"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ko-KR" smtClean="0">
                  <a:solidFill>
                    <a:srgbClr val="000000"/>
                  </a:solidFill>
                  <a:ea typeface="굴림" panose="020B0600000101010101" pitchFamily="50" charset="-127"/>
                </a:rPr>
                <a:t> notification</a:t>
              </a:r>
            </a:p>
            <a:p>
              <a:pPr fontAlgn="base">
                <a:spcBef>
                  <a:spcPct val="0"/>
                </a:spcBef>
                <a:spcAft>
                  <a:spcPct val="0"/>
                </a:spcAft>
              </a:pPr>
              <a:r>
                <a:rPr kumimoji="1" lang="en-US" altLang="ko-KR" smtClean="0">
                  <a:solidFill>
                    <a:srgbClr val="000000"/>
                  </a:solidFill>
                  <a:ea typeface="굴림" panose="020B0600000101010101" pitchFamily="50" charset="-127"/>
                </a:rPr>
                <a:t>initiate</a:t>
              </a:r>
              <a:endParaRPr kumimoji="1" lang="en-US" altLang="ko-KR" sz="2400" smtClean="0">
                <a:solidFill>
                  <a:srgbClr val="000000"/>
                </a:solidFill>
                <a:ea typeface="굴림" panose="020B0600000101010101" pitchFamily="50" charset="-127"/>
              </a:endParaRPr>
            </a:p>
          </p:txBody>
        </p:sp>
        <p:sp>
          <p:nvSpPr>
            <p:cNvPr id="404514" name="Line 34"/>
            <p:cNvSpPr>
              <a:spLocks noChangeShapeType="1"/>
            </p:cNvSpPr>
            <p:nvPr/>
          </p:nvSpPr>
          <p:spPr bwMode="auto">
            <a:xfrm>
              <a:off x="3072" y="2496"/>
              <a:ext cx="0" cy="432"/>
            </a:xfrm>
            <a:prstGeom prst="line">
              <a:avLst/>
            </a:prstGeom>
            <a:noFill/>
            <a:ln w="28575" cap="sq">
              <a:solidFill>
                <a:schemeClr val="bg2"/>
              </a:solidFill>
              <a:round/>
              <a:headEnd type="none" w="sm" len="sm"/>
              <a:tailEnd type="arrow"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latinLnBrk="0">
                <a:spcBef>
                  <a:spcPct val="0"/>
                </a:spcBef>
                <a:spcAft>
                  <a:spcPct val="0"/>
                </a:spcAft>
              </a:pPr>
              <a:endParaRPr lang="ko-KR" altLang="en-US" sz="2400" smtClean="0">
                <a:solidFill>
                  <a:srgbClr val="000000"/>
                </a:solidFill>
              </a:endParaRPr>
            </a:p>
          </p:txBody>
        </p:sp>
        <p:sp>
          <p:nvSpPr>
            <p:cNvPr id="404515" name="Rectangle 35"/>
            <p:cNvSpPr>
              <a:spLocks noChangeArrowheads="1"/>
            </p:cNvSpPr>
            <p:nvPr/>
          </p:nvSpPr>
          <p:spPr bwMode="auto">
            <a:xfrm rot="5400000">
              <a:off x="2884" y="2588"/>
              <a:ext cx="60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ko-KR" smtClean="0">
                  <a:solidFill>
                    <a:srgbClr val="000000"/>
                  </a:solidFill>
                  <a:ea typeface="굴림" panose="020B0600000101010101" pitchFamily="50" charset="-127"/>
                </a:rPr>
                <a:t> blocked</a:t>
              </a:r>
              <a:endParaRPr kumimoji="1" lang="en-US" altLang="ko-KR" sz="2400" smtClean="0">
                <a:solidFill>
                  <a:srgbClr val="000000"/>
                </a:solidFill>
                <a:ea typeface="굴림" panose="020B0600000101010101" pitchFamily="50" charset="-127"/>
              </a:endParaRPr>
            </a:p>
          </p:txBody>
        </p:sp>
        <p:sp>
          <p:nvSpPr>
            <p:cNvPr id="404516" name="Rectangle 36"/>
            <p:cNvSpPr>
              <a:spLocks noChangeArrowheads="1"/>
            </p:cNvSpPr>
            <p:nvPr/>
          </p:nvSpPr>
          <p:spPr bwMode="auto">
            <a:xfrm>
              <a:off x="2688" y="3024"/>
              <a:ext cx="68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ko-KR" smtClean="0">
                  <a:solidFill>
                    <a:srgbClr val="000000"/>
                  </a:solidFill>
                  <a:ea typeface="굴림" panose="020B0600000101010101" pitchFamily="50" charset="-127"/>
                </a:rPr>
                <a:t> complete</a:t>
              </a:r>
              <a:endParaRPr kumimoji="1" lang="en-US" altLang="ko-KR" sz="2400" smtClean="0">
                <a:solidFill>
                  <a:srgbClr val="000000"/>
                </a:solidFill>
                <a:ea typeface="굴림" panose="020B0600000101010101" pitchFamily="50" charset="-127"/>
              </a:endParaRPr>
            </a:p>
          </p:txBody>
        </p:sp>
        <p:sp>
          <p:nvSpPr>
            <p:cNvPr id="404517" name="Rectangle 37"/>
            <p:cNvSpPr>
              <a:spLocks noChangeArrowheads="1"/>
            </p:cNvSpPr>
            <p:nvPr/>
          </p:nvSpPr>
          <p:spPr bwMode="auto">
            <a:xfrm>
              <a:off x="3792" y="1152"/>
              <a:ext cx="55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ko-KR" smtClean="0">
                  <a:solidFill>
                    <a:srgbClr val="000000"/>
                  </a:solidFill>
                  <a:ea typeface="굴림" panose="020B0600000101010101" pitchFamily="50" charset="-127"/>
                </a:rPr>
                <a:t> initiate</a:t>
              </a:r>
              <a:endParaRPr kumimoji="1" lang="en-US" altLang="ko-KR" sz="2400" smtClean="0">
                <a:solidFill>
                  <a:srgbClr val="000000"/>
                </a:solidFill>
                <a:ea typeface="굴림" panose="020B0600000101010101" pitchFamily="50" charset="-127"/>
              </a:endParaRPr>
            </a:p>
          </p:txBody>
        </p:sp>
        <p:sp>
          <p:nvSpPr>
            <p:cNvPr id="404518" name="Rectangle 38"/>
            <p:cNvSpPr>
              <a:spLocks noChangeArrowheads="1"/>
            </p:cNvSpPr>
            <p:nvPr/>
          </p:nvSpPr>
          <p:spPr bwMode="auto">
            <a:xfrm>
              <a:off x="3696" y="2976"/>
              <a:ext cx="81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ko-KR" smtClean="0">
                  <a:solidFill>
                    <a:srgbClr val="000000"/>
                  </a:solidFill>
                  <a:ea typeface="굴림" panose="020B0600000101010101" pitchFamily="50" charset="-127"/>
                </a:rPr>
                <a:t> notification</a:t>
              </a:r>
              <a:endParaRPr kumimoji="1" lang="en-US" altLang="ko-KR" sz="2400" smtClean="0">
                <a:solidFill>
                  <a:srgbClr val="000000"/>
                </a:solidFill>
                <a:ea typeface="굴림" panose="020B0600000101010101" pitchFamily="50" charset="-127"/>
              </a:endParaRPr>
            </a:p>
          </p:txBody>
        </p:sp>
        <p:sp>
          <p:nvSpPr>
            <p:cNvPr id="404519" name="AutoShape 39"/>
            <p:cNvSpPr>
              <a:spLocks/>
            </p:cNvSpPr>
            <p:nvPr/>
          </p:nvSpPr>
          <p:spPr bwMode="auto">
            <a:xfrm>
              <a:off x="4752" y="1056"/>
              <a:ext cx="192" cy="1344"/>
            </a:xfrm>
            <a:prstGeom prst="rightBrace">
              <a:avLst>
                <a:gd name="adj1" fmla="val 58333"/>
                <a:gd name="adj2" fmla="val 50000"/>
              </a:avLst>
            </a:prstGeom>
            <a:noFill/>
            <a:ln w="12700" cap="sq">
              <a:solidFill>
                <a:schemeClr val="bg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latinLnBrk="0">
                <a:spcBef>
                  <a:spcPct val="0"/>
                </a:spcBef>
                <a:spcAft>
                  <a:spcPct val="0"/>
                </a:spcAft>
              </a:pPr>
              <a:endParaRPr lang="ko-KR" altLang="en-US" sz="2400" smtClean="0">
                <a:solidFill>
                  <a:srgbClr val="000000"/>
                </a:solidFill>
              </a:endParaRPr>
            </a:p>
          </p:txBody>
        </p:sp>
        <p:sp>
          <p:nvSpPr>
            <p:cNvPr id="404520" name="AutoShape 40"/>
            <p:cNvSpPr>
              <a:spLocks/>
            </p:cNvSpPr>
            <p:nvPr/>
          </p:nvSpPr>
          <p:spPr bwMode="auto">
            <a:xfrm>
              <a:off x="4800" y="2448"/>
              <a:ext cx="192" cy="816"/>
            </a:xfrm>
            <a:prstGeom prst="rightBrace">
              <a:avLst>
                <a:gd name="adj1" fmla="val 35417"/>
                <a:gd name="adj2" fmla="val 50000"/>
              </a:avLst>
            </a:prstGeom>
            <a:noFill/>
            <a:ln w="12700" cap="sq">
              <a:solidFill>
                <a:schemeClr val="bg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latinLnBrk="0">
                <a:spcBef>
                  <a:spcPct val="0"/>
                </a:spcBef>
                <a:spcAft>
                  <a:spcPct val="0"/>
                </a:spcAft>
              </a:pPr>
              <a:endParaRPr lang="ko-KR" altLang="en-US" sz="2400" smtClean="0">
                <a:solidFill>
                  <a:srgbClr val="000000"/>
                </a:solidFill>
              </a:endParaRPr>
            </a:p>
          </p:txBody>
        </p:sp>
        <p:sp>
          <p:nvSpPr>
            <p:cNvPr id="404521" name="Rectangle 41"/>
            <p:cNvSpPr>
              <a:spLocks noChangeArrowheads="1"/>
            </p:cNvSpPr>
            <p:nvPr/>
          </p:nvSpPr>
          <p:spPr bwMode="auto">
            <a:xfrm>
              <a:off x="4992" y="1536"/>
              <a:ext cx="604"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ko-KR" smtClean="0">
                  <a:solidFill>
                    <a:srgbClr val="000000"/>
                  </a:solidFill>
                  <a:ea typeface="굴림" panose="020B0600000101010101" pitchFamily="50" charset="-127"/>
                </a:rPr>
                <a:t> wait for</a:t>
              </a:r>
            </a:p>
            <a:p>
              <a:pPr fontAlgn="base">
                <a:spcBef>
                  <a:spcPct val="0"/>
                </a:spcBef>
                <a:spcAft>
                  <a:spcPct val="0"/>
                </a:spcAft>
              </a:pPr>
              <a:r>
                <a:rPr kumimoji="1" lang="en-US" altLang="ko-KR" smtClean="0">
                  <a:solidFill>
                    <a:srgbClr val="000000"/>
                  </a:solidFill>
                  <a:ea typeface="굴림" panose="020B0600000101010101" pitchFamily="50" charset="-127"/>
                </a:rPr>
                <a:t>data</a:t>
              </a:r>
              <a:endParaRPr kumimoji="1" lang="en-US" altLang="ko-KR" sz="2400" smtClean="0">
                <a:solidFill>
                  <a:srgbClr val="000000"/>
                </a:solidFill>
                <a:ea typeface="굴림" panose="020B0600000101010101" pitchFamily="50" charset="-127"/>
              </a:endParaRPr>
            </a:p>
          </p:txBody>
        </p:sp>
        <p:sp>
          <p:nvSpPr>
            <p:cNvPr id="404522" name="Rectangle 42"/>
            <p:cNvSpPr>
              <a:spLocks noChangeArrowheads="1"/>
            </p:cNvSpPr>
            <p:nvPr/>
          </p:nvSpPr>
          <p:spPr bwMode="auto">
            <a:xfrm>
              <a:off x="4968" y="2640"/>
              <a:ext cx="792" cy="5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ko-KR" smtClean="0">
                  <a:solidFill>
                    <a:srgbClr val="000000"/>
                  </a:solidFill>
                  <a:ea typeface="굴림" panose="020B0600000101010101" pitchFamily="50" charset="-127"/>
                </a:rPr>
                <a:t> copy data</a:t>
              </a:r>
            </a:p>
            <a:p>
              <a:pPr fontAlgn="base">
                <a:spcBef>
                  <a:spcPct val="0"/>
                </a:spcBef>
                <a:spcAft>
                  <a:spcPct val="0"/>
                </a:spcAft>
              </a:pPr>
              <a:r>
                <a:rPr kumimoji="1" lang="en-US" altLang="ko-KR" smtClean="0">
                  <a:solidFill>
                    <a:srgbClr val="000000"/>
                  </a:solidFill>
                  <a:ea typeface="굴림" panose="020B0600000101010101" pitchFamily="50" charset="-127"/>
                </a:rPr>
                <a:t>from kernel</a:t>
              </a:r>
            </a:p>
            <a:p>
              <a:pPr fontAlgn="base">
                <a:spcBef>
                  <a:spcPct val="0"/>
                </a:spcBef>
                <a:spcAft>
                  <a:spcPct val="0"/>
                </a:spcAft>
              </a:pPr>
              <a:r>
                <a:rPr kumimoji="1" lang="en-US" altLang="ko-KR" smtClean="0">
                  <a:solidFill>
                    <a:srgbClr val="000000"/>
                  </a:solidFill>
                  <a:ea typeface="굴림" panose="020B0600000101010101" pitchFamily="50" charset="-127"/>
                </a:rPr>
                <a:t>to user</a:t>
              </a:r>
              <a:endParaRPr kumimoji="1" lang="en-US" altLang="ko-KR" sz="2400" smtClean="0">
                <a:solidFill>
                  <a:srgbClr val="000000"/>
                </a:solidFill>
                <a:ea typeface="굴림" panose="020B0600000101010101" pitchFamily="50" charset="-127"/>
              </a:endParaRPr>
            </a:p>
          </p:txBody>
        </p:sp>
        <p:sp>
          <p:nvSpPr>
            <p:cNvPr id="404523" name="AutoShape 43"/>
            <p:cNvSpPr>
              <a:spLocks/>
            </p:cNvSpPr>
            <p:nvPr/>
          </p:nvSpPr>
          <p:spPr bwMode="auto">
            <a:xfrm rot="5400000">
              <a:off x="1776" y="1776"/>
              <a:ext cx="240" cy="3312"/>
            </a:xfrm>
            <a:prstGeom prst="rightBrace">
              <a:avLst>
                <a:gd name="adj1" fmla="val 115000"/>
                <a:gd name="adj2" fmla="val 50000"/>
              </a:avLst>
            </a:prstGeom>
            <a:noFill/>
            <a:ln w="12700" cap="sq">
              <a:solidFill>
                <a:schemeClr val="bg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latinLnBrk="0">
                <a:spcBef>
                  <a:spcPct val="0"/>
                </a:spcBef>
                <a:spcAft>
                  <a:spcPct val="0"/>
                </a:spcAft>
              </a:pPr>
              <a:endParaRPr lang="ko-KR" altLang="en-US" sz="2400" smtClean="0">
                <a:solidFill>
                  <a:srgbClr val="000000"/>
                </a:solidFill>
              </a:endParaRPr>
            </a:p>
          </p:txBody>
        </p:sp>
        <p:sp>
          <p:nvSpPr>
            <p:cNvPr id="404524" name="Rectangle 44"/>
            <p:cNvSpPr>
              <a:spLocks noChangeArrowheads="1"/>
            </p:cNvSpPr>
            <p:nvPr/>
          </p:nvSpPr>
          <p:spPr bwMode="auto">
            <a:xfrm>
              <a:off x="624" y="3552"/>
              <a:ext cx="1856"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ko-KR" smtClean="0">
                  <a:solidFill>
                    <a:srgbClr val="000000"/>
                  </a:solidFill>
                  <a:ea typeface="굴림" panose="020B0600000101010101" pitchFamily="50" charset="-127"/>
                </a:rPr>
                <a:t> 1st phase handled differently,</a:t>
              </a:r>
            </a:p>
            <a:p>
              <a:pPr fontAlgn="base">
                <a:spcBef>
                  <a:spcPct val="0"/>
                </a:spcBef>
                <a:spcAft>
                  <a:spcPct val="0"/>
                </a:spcAft>
              </a:pPr>
              <a:r>
                <a:rPr kumimoji="1" lang="en-US" altLang="ko-KR" smtClean="0">
                  <a:solidFill>
                    <a:srgbClr val="000000"/>
                  </a:solidFill>
                  <a:ea typeface="굴림" panose="020B0600000101010101" pitchFamily="50" charset="-127"/>
                </a:rPr>
                <a:t>2nd phase handled the same</a:t>
              </a:r>
              <a:endParaRPr kumimoji="1" lang="en-US" altLang="ko-KR" sz="2400" smtClean="0">
                <a:solidFill>
                  <a:srgbClr val="000000"/>
                </a:solidFill>
                <a:ea typeface="굴림" panose="020B0600000101010101" pitchFamily="50" charset="-127"/>
              </a:endParaRPr>
            </a:p>
          </p:txBody>
        </p:sp>
        <p:sp>
          <p:nvSpPr>
            <p:cNvPr id="404525" name="AutoShape 45"/>
            <p:cNvSpPr>
              <a:spLocks/>
            </p:cNvSpPr>
            <p:nvPr/>
          </p:nvSpPr>
          <p:spPr bwMode="auto">
            <a:xfrm rot="5400000">
              <a:off x="3936" y="2976"/>
              <a:ext cx="240" cy="1008"/>
            </a:xfrm>
            <a:prstGeom prst="rightBrace">
              <a:avLst>
                <a:gd name="adj1" fmla="val 35000"/>
                <a:gd name="adj2" fmla="val 50000"/>
              </a:avLst>
            </a:prstGeom>
            <a:noFill/>
            <a:ln w="12700" cap="sq">
              <a:solidFill>
                <a:schemeClr val="bg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latinLnBrk="0">
                <a:spcBef>
                  <a:spcPct val="0"/>
                </a:spcBef>
                <a:spcAft>
                  <a:spcPct val="0"/>
                </a:spcAft>
              </a:pPr>
              <a:endParaRPr lang="ko-KR" altLang="en-US" sz="2400" smtClean="0">
                <a:solidFill>
                  <a:srgbClr val="000000"/>
                </a:solidFill>
              </a:endParaRPr>
            </a:p>
          </p:txBody>
        </p:sp>
        <p:sp>
          <p:nvSpPr>
            <p:cNvPr id="404526" name="Rectangle 46"/>
            <p:cNvSpPr>
              <a:spLocks noChangeArrowheads="1"/>
            </p:cNvSpPr>
            <p:nvPr/>
          </p:nvSpPr>
          <p:spPr bwMode="auto">
            <a:xfrm>
              <a:off x="3216" y="3580"/>
              <a:ext cx="130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ko-KR" smtClean="0">
                  <a:solidFill>
                    <a:srgbClr val="000000"/>
                  </a:solidFill>
                  <a:ea typeface="굴림" panose="020B0600000101010101" pitchFamily="50" charset="-127"/>
                </a:rPr>
                <a:t> handles both phases</a:t>
              </a:r>
              <a:endParaRPr kumimoji="1" lang="en-US" altLang="ko-KR" sz="2400" smtClean="0">
                <a:solidFill>
                  <a:srgbClr val="000000"/>
                </a:solidFill>
                <a:ea typeface="굴림" panose="020B0600000101010101" pitchFamily="50" charset="-127"/>
              </a:endParaRPr>
            </a:p>
          </p:txBody>
        </p:sp>
      </p:grpSp>
    </p:spTree>
    <p:extLst>
      <p:ext uri="{BB962C8B-B14F-4D97-AF65-F5344CB8AC3E}">
        <p14:creationId xmlns:p14="http://schemas.microsoft.com/office/powerpoint/2010/main" val="42295130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5506" name="Rectangle 2"/>
          <p:cNvSpPr>
            <a:spLocks noGrp="1" noChangeArrowheads="1"/>
          </p:cNvSpPr>
          <p:nvPr>
            <p:ph type="title"/>
          </p:nvPr>
        </p:nvSpPr>
        <p:spPr>
          <a:xfrm>
            <a:off x="381000" y="304800"/>
            <a:ext cx="8229600" cy="838200"/>
          </a:xfrm>
        </p:spPr>
        <p:txBody>
          <a:bodyPr/>
          <a:lstStyle/>
          <a:p>
            <a:r>
              <a:rPr lang="en-US" altLang="ko-KR" sz="4000">
                <a:solidFill>
                  <a:schemeClr val="accent2"/>
                </a:solidFill>
                <a:ea typeface="굴림" panose="020B0600000101010101" pitchFamily="50" charset="-127"/>
              </a:rPr>
              <a:t>Synchronous I/O , Asynchronous I/O</a:t>
            </a:r>
          </a:p>
        </p:txBody>
      </p:sp>
      <p:sp>
        <p:nvSpPr>
          <p:cNvPr id="405507" name="Rectangle 3"/>
          <p:cNvSpPr>
            <a:spLocks noGrp="1" noChangeArrowheads="1"/>
          </p:cNvSpPr>
          <p:nvPr>
            <p:ph type="body" idx="1"/>
          </p:nvPr>
        </p:nvSpPr>
        <p:spPr>
          <a:xfrm>
            <a:off x="304800" y="1447800"/>
            <a:ext cx="8534400" cy="3962400"/>
          </a:xfrm>
        </p:spPr>
        <p:txBody>
          <a:bodyPr/>
          <a:lstStyle/>
          <a:p>
            <a:pPr>
              <a:spcBef>
                <a:spcPct val="50000"/>
              </a:spcBef>
            </a:pPr>
            <a:r>
              <a:rPr lang="en-US" altLang="ko-KR">
                <a:solidFill>
                  <a:srgbClr val="FF3300"/>
                </a:solidFill>
                <a:ea typeface="굴림" panose="020B0600000101010101" pitchFamily="50" charset="-127"/>
              </a:rPr>
              <a:t>Synchronous I/O</a:t>
            </a:r>
          </a:p>
          <a:p>
            <a:pPr lvl="1">
              <a:spcBef>
                <a:spcPct val="50000"/>
              </a:spcBef>
              <a:buFont typeface="Wingdings" panose="05000000000000000000" pitchFamily="2" charset="2"/>
              <a:buChar char="Ø"/>
            </a:pPr>
            <a:r>
              <a:rPr lang="en-US" altLang="ko-KR">
                <a:ea typeface="굴림" panose="020B0600000101010101" pitchFamily="50" charset="-127"/>
              </a:rPr>
              <a:t>causes the requesting process to be blocked until that I/O operation (recvfrom) completes. (</a:t>
            </a:r>
            <a:r>
              <a:rPr lang="en-US" altLang="ko-KR" sz="2400">
                <a:ea typeface="굴림" panose="020B0600000101010101" pitchFamily="50" charset="-127"/>
              </a:rPr>
              <a:t>blocking, nonblocking, I/O multiplexing, signal-driven I/O</a:t>
            </a:r>
            <a:r>
              <a:rPr lang="en-US" altLang="ko-KR">
                <a:ea typeface="굴림" panose="020B0600000101010101" pitchFamily="50" charset="-127"/>
              </a:rPr>
              <a:t>)</a:t>
            </a:r>
          </a:p>
          <a:p>
            <a:pPr>
              <a:spcBef>
                <a:spcPct val="50000"/>
              </a:spcBef>
            </a:pPr>
            <a:r>
              <a:rPr lang="en-US" altLang="ko-KR">
                <a:solidFill>
                  <a:srgbClr val="FF3300"/>
                </a:solidFill>
                <a:ea typeface="굴림" panose="020B0600000101010101" pitchFamily="50" charset="-127"/>
              </a:rPr>
              <a:t>Asynchronous I/O</a:t>
            </a:r>
          </a:p>
          <a:p>
            <a:pPr lvl="1">
              <a:spcBef>
                <a:spcPct val="50000"/>
              </a:spcBef>
              <a:buFont typeface="Wingdings" panose="05000000000000000000" pitchFamily="2" charset="2"/>
              <a:buChar char="Ø"/>
            </a:pPr>
            <a:r>
              <a:rPr lang="en-US" altLang="ko-KR">
                <a:ea typeface="굴림" panose="020B0600000101010101" pitchFamily="50" charset="-127"/>
              </a:rPr>
              <a:t>does not cause the requesting process to be blocked</a:t>
            </a:r>
          </a:p>
        </p:txBody>
      </p:sp>
    </p:spTree>
    <p:extLst>
      <p:ext uri="{BB962C8B-B14F-4D97-AF65-F5344CB8AC3E}">
        <p14:creationId xmlns:p14="http://schemas.microsoft.com/office/powerpoint/2010/main" val="95882587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r>
              <a:rPr lang="en-US" altLang="ko-KR">
                <a:ea typeface="굴림" charset="-127"/>
              </a:rPr>
              <a:t>Options</a:t>
            </a:r>
          </a:p>
        </p:txBody>
      </p:sp>
      <p:sp>
        <p:nvSpPr>
          <p:cNvPr id="68611" name="Rectangle 3"/>
          <p:cNvSpPr>
            <a:spLocks noGrp="1" noChangeArrowheads="1"/>
          </p:cNvSpPr>
          <p:nvPr>
            <p:ph type="body" idx="1"/>
          </p:nvPr>
        </p:nvSpPr>
        <p:spPr/>
        <p:txBody>
          <a:bodyPr/>
          <a:lstStyle/>
          <a:p>
            <a:r>
              <a:rPr lang="en-US" altLang="ko-KR" dirty="0">
                <a:ea typeface="굴림" charset="-127"/>
              </a:rPr>
              <a:t>Use </a:t>
            </a:r>
            <a:r>
              <a:rPr lang="en-US" altLang="ko-KR" dirty="0" err="1">
                <a:ea typeface="굴림" charset="-127"/>
              </a:rPr>
              <a:t>nonblocking</a:t>
            </a:r>
            <a:r>
              <a:rPr lang="en-US" altLang="ko-KR" dirty="0">
                <a:ea typeface="굴림" charset="-127"/>
              </a:rPr>
              <a:t> I/O.</a:t>
            </a:r>
          </a:p>
          <a:p>
            <a:pPr lvl="1"/>
            <a:r>
              <a:rPr lang="en-US" altLang="ko-KR" dirty="0">
                <a:ea typeface="굴림" charset="-127"/>
              </a:rPr>
              <a:t>use </a:t>
            </a:r>
            <a:r>
              <a:rPr lang="en-US" altLang="ko-KR" dirty="0" err="1">
                <a:ea typeface="굴림" charset="-127"/>
              </a:rPr>
              <a:t>fcntl</a:t>
            </a:r>
            <a:r>
              <a:rPr lang="en-US" altLang="ko-KR" dirty="0">
                <a:ea typeface="굴림" charset="-127"/>
              </a:rPr>
              <a:t>() to set O_NONBLOCK</a:t>
            </a:r>
          </a:p>
          <a:p>
            <a:r>
              <a:rPr lang="en-US" altLang="ko-KR" dirty="0">
                <a:ea typeface="굴림" charset="-127"/>
              </a:rPr>
              <a:t>Use alarm and signal handler to interrupt slow system calls.</a:t>
            </a:r>
          </a:p>
          <a:p>
            <a:r>
              <a:rPr lang="en-US" altLang="ko-KR" dirty="0" smtClean="0">
                <a:ea typeface="굴림" charset="-127"/>
              </a:rPr>
              <a:t>Use </a:t>
            </a:r>
            <a:r>
              <a:rPr lang="en-US" altLang="ko-KR" dirty="0">
                <a:ea typeface="굴림" charset="-127"/>
              </a:rPr>
              <a:t>functions that support checking of multiple input sources at the same time.</a:t>
            </a:r>
          </a:p>
        </p:txBody>
      </p:sp>
    </p:spTree>
    <p:extLst>
      <p:ext uri="{BB962C8B-B14F-4D97-AF65-F5344CB8AC3E}">
        <p14:creationId xmlns:p14="http://schemas.microsoft.com/office/powerpoint/2010/main" val="95776226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ChangeArrowheads="1"/>
          </p:cNvSpPr>
          <p:nvPr/>
        </p:nvSpPr>
        <p:spPr bwMode="auto">
          <a:xfrm>
            <a:off x="323850" y="549275"/>
            <a:ext cx="8496300" cy="666750"/>
          </a:xfrm>
          <a:prstGeom prst="rect">
            <a:avLst/>
          </a:prstGeom>
          <a:solidFill>
            <a:schemeClr val="folHlink"/>
          </a:solidFill>
          <a:ln w="9525">
            <a:noFill/>
            <a:miter lim="800000"/>
            <a:headEnd/>
            <a:tailEnd/>
          </a:ln>
        </p:spPr>
        <p:txBody>
          <a:bodyPr anchor="ctr"/>
          <a:lstStyle/>
          <a:p>
            <a:pPr>
              <a:lnSpc>
                <a:spcPct val="100000"/>
              </a:lnSpc>
              <a:spcBef>
                <a:spcPct val="0"/>
              </a:spcBef>
              <a:buClrTx/>
              <a:buSzTx/>
              <a:buFontTx/>
              <a:buNone/>
            </a:pPr>
            <a:endParaRPr lang="ko-KR" altLang="en-US" sz="3000">
              <a:solidFill>
                <a:srgbClr val="0066FF"/>
              </a:solidFill>
            </a:endParaRPr>
          </a:p>
        </p:txBody>
      </p:sp>
      <p:sp>
        <p:nvSpPr>
          <p:cNvPr id="6148" name="Rectangle 3"/>
          <p:cNvSpPr>
            <a:spLocks noGrp="1" noChangeArrowheads="1"/>
          </p:cNvSpPr>
          <p:nvPr>
            <p:ph type="title"/>
          </p:nvPr>
        </p:nvSpPr>
        <p:spPr/>
        <p:txBody>
          <a:bodyPr/>
          <a:lstStyle/>
          <a:p>
            <a:pPr eaLnBrk="1" hangingPunct="1"/>
            <a:r>
              <a:rPr lang="en-US" altLang="ko-KR" smtClean="0"/>
              <a:t>TCP </a:t>
            </a:r>
            <a:r>
              <a:rPr lang="ko-KR" altLang="en-US" smtClean="0"/>
              <a:t>클라이언트 프로그램 구현</a:t>
            </a:r>
          </a:p>
        </p:txBody>
      </p:sp>
      <p:sp>
        <p:nvSpPr>
          <p:cNvPr id="6149" name="Rectangle 4"/>
          <p:cNvSpPr>
            <a:spLocks noGrp="1" noChangeArrowheads="1"/>
          </p:cNvSpPr>
          <p:nvPr>
            <p:ph type="body" idx="1"/>
          </p:nvPr>
        </p:nvSpPr>
        <p:spPr>
          <a:xfrm>
            <a:off x="323850" y="1341438"/>
            <a:ext cx="8424863" cy="5113337"/>
          </a:xfrm>
        </p:spPr>
        <p:txBody>
          <a:bodyPr/>
          <a:lstStyle/>
          <a:p>
            <a:pPr eaLnBrk="1" hangingPunct="1"/>
            <a:r>
              <a:rPr lang="en-US" altLang="ko-KR" smtClean="0"/>
              <a:t>1</a:t>
            </a:r>
            <a:r>
              <a:rPr lang="ko-KR" altLang="en-US" smtClean="0"/>
              <a:t>행 </a:t>
            </a:r>
            <a:r>
              <a:rPr lang="en-US" altLang="ko-KR" smtClean="0"/>
              <a:t>– 7</a:t>
            </a:r>
            <a:r>
              <a:rPr lang="ko-KR" altLang="en-US" smtClean="0"/>
              <a:t>행 </a:t>
            </a:r>
            <a:r>
              <a:rPr lang="en-US" altLang="ko-KR" smtClean="0"/>
              <a:t>: </a:t>
            </a:r>
            <a:r>
              <a:rPr lang="ko-KR" altLang="en-US" smtClean="0"/>
              <a:t>헤더화일 정의</a:t>
            </a:r>
          </a:p>
          <a:p>
            <a:pPr eaLnBrk="1" hangingPunct="1"/>
            <a:r>
              <a:rPr lang="en-US" altLang="ko-KR" smtClean="0"/>
              <a:t>13</a:t>
            </a:r>
            <a:r>
              <a:rPr lang="ko-KR" altLang="en-US" smtClean="0"/>
              <a:t>행 </a:t>
            </a:r>
            <a:r>
              <a:rPr lang="en-US" altLang="ko-KR" smtClean="0"/>
              <a:t>– 16</a:t>
            </a:r>
            <a:r>
              <a:rPr lang="ko-KR" altLang="en-US" smtClean="0"/>
              <a:t>행 </a:t>
            </a:r>
            <a:r>
              <a:rPr lang="en-US" altLang="ko-KR" smtClean="0"/>
              <a:t>: </a:t>
            </a:r>
            <a:r>
              <a:rPr lang="ko-KR" altLang="en-US" smtClean="0"/>
              <a:t>사용하는 변수 정의</a:t>
            </a:r>
          </a:p>
          <a:p>
            <a:pPr eaLnBrk="1" hangingPunct="1"/>
            <a:r>
              <a:rPr lang="en-US" altLang="ko-KR" smtClean="0"/>
              <a:t>19</a:t>
            </a:r>
            <a:r>
              <a:rPr lang="ko-KR" altLang="en-US" smtClean="0"/>
              <a:t>행 </a:t>
            </a:r>
            <a:r>
              <a:rPr lang="en-US" altLang="ko-KR" smtClean="0"/>
              <a:t>– 22</a:t>
            </a:r>
            <a:r>
              <a:rPr lang="ko-KR" altLang="en-US" smtClean="0"/>
              <a:t>행 </a:t>
            </a:r>
            <a:r>
              <a:rPr lang="en-US" altLang="ko-KR" smtClean="0"/>
              <a:t>: </a:t>
            </a:r>
            <a:r>
              <a:rPr lang="ko-KR" altLang="en-US" smtClean="0"/>
              <a:t>소켓하나 생성</a:t>
            </a:r>
            <a:r>
              <a:rPr lang="en-US" altLang="ko-KR" smtClean="0"/>
              <a:t>, </a:t>
            </a:r>
            <a:r>
              <a:rPr lang="ko-KR" altLang="en-US" smtClean="0"/>
              <a:t>리턴값은 소켓에 접근하기 위한 소켓디스크립터번호</a:t>
            </a:r>
          </a:p>
          <a:p>
            <a:pPr eaLnBrk="1" hangingPunct="1"/>
            <a:r>
              <a:rPr lang="en-US" altLang="ko-KR" smtClean="0"/>
              <a:t>27</a:t>
            </a:r>
            <a:r>
              <a:rPr lang="ko-KR" altLang="en-US" smtClean="0"/>
              <a:t>행 </a:t>
            </a:r>
            <a:r>
              <a:rPr lang="en-US" altLang="ko-KR" smtClean="0"/>
              <a:t>– 30</a:t>
            </a:r>
            <a:r>
              <a:rPr lang="ko-KR" altLang="en-US" smtClean="0"/>
              <a:t>행 </a:t>
            </a:r>
            <a:r>
              <a:rPr lang="en-US" altLang="ko-KR" smtClean="0"/>
              <a:t>: </a:t>
            </a:r>
            <a:r>
              <a:rPr lang="ko-KR" altLang="en-US" smtClean="0"/>
              <a:t>서버프로그램이 동작하는 </a:t>
            </a:r>
            <a:r>
              <a:rPr lang="en-US" altLang="ko-KR" smtClean="0"/>
              <a:t>IP </a:t>
            </a:r>
            <a:r>
              <a:rPr lang="ko-KR" altLang="en-US" smtClean="0"/>
              <a:t>주소와 포트번호 지정</a:t>
            </a:r>
          </a:p>
          <a:p>
            <a:pPr eaLnBrk="1" hangingPunct="1"/>
            <a:r>
              <a:rPr lang="en-US" altLang="ko-KR" smtClean="0"/>
              <a:t>33</a:t>
            </a:r>
            <a:r>
              <a:rPr lang="ko-KR" altLang="en-US" smtClean="0"/>
              <a:t>행 </a:t>
            </a:r>
            <a:r>
              <a:rPr lang="en-US" altLang="ko-KR" smtClean="0"/>
              <a:t>– 36</a:t>
            </a:r>
            <a:r>
              <a:rPr lang="ko-KR" altLang="en-US" smtClean="0"/>
              <a:t>행 </a:t>
            </a:r>
            <a:r>
              <a:rPr lang="en-US" altLang="ko-KR" smtClean="0"/>
              <a:t>: connect </a:t>
            </a:r>
            <a:r>
              <a:rPr lang="ko-KR" altLang="en-US" smtClean="0"/>
              <a:t>함수를 사용해서 지정한 주소로 접속</a:t>
            </a:r>
          </a:p>
          <a:p>
            <a:pPr eaLnBrk="1" hangingPunct="1"/>
            <a:r>
              <a:rPr lang="en-US" altLang="ko-KR" smtClean="0"/>
              <a:t>41</a:t>
            </a:r>
            <a:r>
              <a:rPr lang="ko-KR" altLang="en-US" smtClean="0"/>
              <a:t>행 </a:t>
            </a:r>
            <a:r>
              <a:rPr lang="en-US" altLang="ko-KR" smtClean="0"/>
              <a:t>– 44</a:t>
            </a:r>
            <a:r>
              <a:rPr lang="ko-KR" altLang="en-US" smtClean="0"/>
              <a:t>행 </a:t>
            </a:r>
            <a:r>
              <a:rPr lang="en-US" altLang="ko-KR" smtClean="0"/>
              <a:t>: </a:t>
            </a:r>
            <a:r>
              <a:rPr lang="ko-KR" altLang="en-US" smtClean="0"/>
              <a:t>서버에서 전송된 문자를 </a:t>
            </a:r>
            <a:r>
              <a:rPr lang="en-US" altLang="ko-KR" smtClean="0"/>
              <a:t>‘buf’</a:t>
            </a:r>
            <a:r>
              <a:rPr lang="ko-KR" altLang="en-US" smtClean="0"/>
              <a:t>에 저장</a:t>
            </a:r>
          </a:p>
          <a:p>
            <a:pPr eaLnBrk="1" hangingPunct="1"/>
            <a:r>
              <a:rPr lang="en-US" altLang="ko-KR" smtClean="0"/>
              <a:t>46</a:t>
            </a:r>
            <a:r>
              <a:rPr lang="ko-KR" altLang="en-US" smtClean="0"/>
              <a:t>행 </a:t>
            </a:r>
            <a:r>
              <a:rPr lang="en-US" altLang="ko-KR" smtClean="0"/>
              <a:t>: </a:t>
            </a:r>
            <a:r>
              <a:rPr lang="ko-KR" altLang="en-US" smtClean="0"/>
              <a:t>소켓을 닫는다</a:t>
            </a:r>
          </a:p>
          <a:p>
            <a:pPr eaLnBrk="1" hangingPunct="1"/>
            <a:r>
              <a:rPr lang="en-US" altLang="ko-KR" smtClean="0"/>
              <a:t>49</a:t>
            </a:r>
            <a:r>
              <a:rPr lang="ko-KR" altLang="en-US" smtClean="0"/>
              <a:t>행</a:t>
            </a:r>
            <a:r>
              <a:rPr lang="en-US" altLang="ko-KR" smtClean="0"/>
              <a:t>: </a:t>
            </a:r>
            <a:r>
              <a:rPr lang="ko-KR" altLang="en-US" smtClean="0"/>
              <a:t>문자를 화면에 출력</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304800" y="188640"/>
            <a:ext cx="8534400" cy="1143000"/>
          </a:xfrm>
        </p:spPr>
        <p:txBody>
          <a:bodyPr/>
          <a:lstStyle/>
          <a:p>
            <a:r>
              <a:rPr lang="en-US" altLang="ko-KR" dirty="0">
                <a:ea typeface="굴림" charset="-127"/>
              </a:rPr>
              <a:t>The problem with </a:t>
            </a:r>
            <a:r>
              <a:rPr lang="en-US" altLang="ko-KR" dirty="0" err="1">
                <a:ea typeface="굴림" charset="-127"/>
              </a:rPr>
              <a:t>nonblocking</a:t>
            </a:r>
            <a:r>
              <a:rPr lang="en-US" altLang="ko-KR" dirty="0">
                <a:ea typeface="굴림" charset="-127"/>
              </a:rPr>
              <a:t> I/O</a:t>
            </a:r>
          </a:p>
        </p:txBody>
      </p:sp>
      <p:sp>
        <p:nvSpPr>
          <p:cNvPr id="71683" name="Rectangle 3"/>
          <p:cNvSpPr>
            <a:spLocks noGrp="1" noChangeArrowheads="1"/>
          </p:cNvSpPr>
          <p:nvPr>
            <p:ph type="body" idx="1"/>
          </p:nvPr>
        </p:nvSpPr>
        <p:spPr/>
        <p:txBody>
          <a:bodyPr/>
          <a:lstStyle/>
          <a:p>
            <a:r>
              <a:rPr lang="en-US" altLang="ko-KR">
                <a:ea typeface="굴림" charset="-127"/>
              </a:rPr>
              <a:t>Using blocking I/O allows the Operating System to put your program to sleep when nothing is happening (no input). Once input arrives the OS will wake up your program and read() (or whatever) will return.</a:t>
            </a:r>
          </a:p>
          <a:p>
            <a:r>
              <a:rPr lang="en-US" altLang="ko-KR">
                <a:ea typeface="굴림" charset="-127"/>
              </a:rPr>
              <a:t>With nonblocking I/O the process will chew up all available processor time!!!</a:t>
            </a:r>
          </a:p>
        </p:txBody>
      </p:sp>
    </p:spTree>
    <p:extLst>
      <p:ext uri="{BB962C8B-B14F-4D97-AF65-F5344CB8AC3E}">
        <p14:creationId xmlns:p14="http://schemas.microsoft.com/office/powerpoint/2010/main" val="144390861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r>
              <a:rPr lang="en-US" altLang="ko-KR">
                <a:ea typeface="굴림" charset="-127"/>
              </a:rPr>
              <a:t>Using alarms</a:t>
            </a:r>
          </a:p>
        </p:txBody>
      </p:sp>
      <p:sp>
        <p:nvSpPr>
          <p:cNvPr id="72707" name="Rectangle 3"/>
          <p:cNvSpPr>
            <a:spLocks noGrp="1" noChangeArrowheads="1"/>
          </p:cNvSpPr>
          <p:nvPr>
            <p:ph type="body" idx="1"/>
          </p:nvPr>
        </p:nvSpPr>
        <p:spPr>
          <a:xfrm>
            <a:off x="1066800" y="1905000"/>
            <a:ext cx="7315200" cy="4114800"/>
          </a:xfrm>
        </p:spPr>
        <p:txBody>
          <a:bodyPr>
            <a:normAutofit lnSpcReduction="10000"/>
          </a:bodyPr>
          <a:lstStyle/>
          <a:p>
            <a:pPr>
              <a:lnSpc>
                <a:spcPct val="90000"/>
              </a:lnSpc>
              <a:buFontTx/>
              <a:buNone/>
            </a:pPr>
            <a:r>
              <a:rPr lang="en-US" altLang="ko-KR" sz="2800" b="1">
                <a:latin typeface="Courier New" pitchFamily="49" charset="0"/>
                <a:ea typeface="굴림" charset="-127"/>
              </a:rPr>
              <a:t>signal(SIGALRM, sig_alrm);</a:t>
            </a:r>
          </a:p>
          <a:p>
            <a:pPr>
              <a:lnSpc>
                <a:spcPct val="90000"/>
              </a:lnSpc>
              <a:buFontTx/>
              <a:buNone/>
            </a:pPr>
            <a:r>
              <a:rPr lang="en-US" altLang="ko-KR" sz="2800" b="1">
                <a:latin typeface="Courier New" pitchFamily="49" charset="0"/>
                <a:ea typeface="굴림" charset="-127"/>
              </a:rPr>
              <a:t>alarm(MAX_TIME);</a:t>
            </a:r>
          </a:p>
          <a:p>
            <a:pPr>
              <a:lnSpc>
                <a:spcPct val="90000"/>
              </a:lnSpc>
              <a:buFontTx/>
              <a:buNone/>
            </a:pPr>
            <a:r>
              <a:rPr lang="en-US" altLang="ko-KR" sz="2800" b="1">
                <a:latin typeface="Courier New" pitchFamily="49" charset="0"/>
                <a:ea typeface="굴림" charset="-127"/>
              </a:rPr>
              <a:t>read(STDIN_FILENO,…);</a:t>
            </a:r>
          </a:p>
          <a:p>
            <a:pPr>
              <a:lnSpc>
                <a:spcPct val="90000"/>
              </a:lnSpc>
              <a:buFontTx/>
              <a:buNone/>
            </a:pPr>
            <a:r>
              <a:rPr lang="en-US" altLang="ko-KR" sz="2800" b="1">
                <a:latin typeface="Courier New" pitchFamily="49" charset="0"/>
                <a:ea typeface="굴림" charset="-127"/>
              </a:rPr>
              <a:t>...</a:t>
            </a:r>
          </a:p>
          <a:p>
            <a:pPr>
              <a:lnSpc>
                <a:spcPct val="90000"/>
              </a:lnSpc>
              <a:buFontTx/>
              <a:buNone/>
            </a:pPr>
            <a:endParaRPr lang="en-US" altLang="ko-KR" sz="2800" b="1">
              <a:latin typeface="Courier New" pitchFamily="49" charset="0"/>
              <a:ea typeface="굴림" charset="-127"/>
            </a:endParaRPr>
          </a:p>
          <a:p>
            <a:pPr>
              <a:lnSpc>
                <a:spcPct val="90000"/>
              </a:lnSpc>
              <a:buFontTx/>
              <a:buNone/>
            </a:pPr>
            <a:r>
              <a:rPr lang="en-US" altLang="ko-KR" sz="2800" b="1">
                <a:latin typeface="Courier New" pitchFamily="49" charset="0"/>
                <a:ea typeface="굴림" charset="-127"/>
              </a:rPr>
              <a:t>signal(SIGALRM, sig_alrm);</a:t>
            </a:r>
          </a:p>
          <a:p>
            <a:pPr>
              <a:lnSpc>
                <a:spcPct val="90000"/>
              </a:lnSpc>
              <a:buFontTx/>
              <a:buNone/>
            </a:pPr>
            <a:r>
              <a:rPr lang="en-US" altLang="ko-KR" sz="2800" b="1">
                <a:latin typeface="Courier New" pitchFamily="49" charset="0"/>
                <a:ea typeface="굴림" charset="-127"/>
              </a:rPr>
              <a:t>alarm(MAX_TIME);</a:t>
            </a:r>
          </a:p>
          <a:p>
            <a:pPr>
              <a:lnSpc>
                <a:spcPct val="90000"/>
              </a:lnSpc>
              <a:buFontTx/>
              <a:buNone/>
            </a:pPr>
            <a:r>
              <a:rPr lang="en-US" altLang="ko-KR" sz="2800" b="1">
                <a:latin typeface="Courier New" pitchFamily="49" charset="0"/>
                <a:ea typeface="굴림" charset="-127"/>
              </a:rPr>
              <a:t>read(tcpsock,…);</a:t>
            </a:r>
          </a:p>
          <a:p>
            <a:pPr>
              <a:lnSpc>
                <a:spcPct val="90000"/>
              </a:lnSpc>
              <a:buFontTx/>
              <a:buNone/>
            </a:pPr>
            <a:r>
              <a:rPr lang="en-US" altLang="ko-KR" sz="2800" b="1">
                <a:latin typeface="Courier New" pitchFamily="49" charset="0"/>
                <a:ea typeface="굴림" charset="-127"/>
              </a:rPr>
              <a:t>...</a:t>
            </a:r>
          </a:p>
        </p:txBody>
      </p:sp>
      <p:sp>
        <p:nvSpPr>
          <p:cNvPr id="72708" name="Text Box 4"/>
          <p:cNvSpPr txBox="1">
            <a:spLocks noChangeArrowheads="1"/>
          </p:cNvSpPr>
          <p:nvPr/>
        </p:nvSpPr>
        <p:spPr bwMode="auto">
          <a:xfrm>
            <a:off x="5364088" y="3310880"/>
            <a:ext cx="3222625" cy="457200"/>
          </a:xfrm>
          <a:prstGeom prst="rect">
            <a:avLst/>
          </a:prstGeom>
          <a:noFill/>
          <a:ln w="12700">
            <a:noFill/>
            <a:miter lim="800000"/>
            <a:headEnd/>
            <a:tailEnd/>
          </a:ln>
          <a:effectLst/>
        </p:spPr>
        <p:txBody>
          <a:bodyPr wrap="none">
            <a:spAutoFit/>
          </a:bodyPr>
          <a:lstStyle/>
          <a:p>
            <a:r>
              <a:rPr lang="en-US" altLang="ko-KR" b="1" dirty="0">
                <a:solidFill>
                  <a:schemeClr val="tx2"/>
                </a:solidFill>
                <a:latin typeface="Comic Sans MS" pitchFamily="66" charset="0"/>
                <a:ea typeface="굴림" charset="-127"/>
              </a:rPr>
              <a:t>A function you write</a:t>
            </a:r>
          </a:p>
        </p:txBody>
      </p:sp>
      <p:sp>
        <p:nvSpPr>
          <p:cNvPr id="72709" name="Line 5"/>
          <p:cNvSpPr>
            <a:spLocks noChangeShapeType="1"/>
          </p:cNvSpPr>
          <p:nvPr/>
        </p:nvSpPr>
        <p:spPr bwMode="auto">
          <a:xfrm flipH="1" flipV="1">
            <a:off x="5897488" y="2244080"/>
            <a:ext cx="685800" cy="914400"/>
          </a:xfrm>
          <a:prstGeom prst="line">
            <a:avLst/>
          </a:prstGeom>
          <a:noFill/>
          <a:ln w="57150">
            <a:solidFill>
              <a:schemeClr val="tx2"/>
            </a:solidFill>
            <a:round/>
            <a:headEnd/>
            <a:tailEnd type="triangle" w="med" len="med"/>
          </a:ln>
          <a:effectLst/>
        </p:spPr>
        <p:txBody>
          <a:bodyPr/>
          <a:lstStyle/>
          <a:p>
            <a:endParaRPr lang="ko-KR" altLang="en-US"/>
          </a:p>
        </p:txBody>
      </p:sp>
      <p:sp>
        <p:nvSpPr>
          <p:cNvPr id="72710" name="Line 6"/>
          <p:cNvSpPr>
            <a:spLocks noChangeShapeType="1"/>
          </p:cNvSpPr>
          <p:nvPr/>
        </p:nvSpPr>
        <p:spPr bwMode="auto">
          <a:xfrm flipH="1">
            <a:off x="5821288" y="3691880"/>
            <a:ext cx="838200" cy="457200"/>
          </a:xfrm>
          <a:prstGeom prst="line">
            <a:avLst/>
          </a:prstGeom>
          <a:noFill/>
          <a:ln w="57150">
            <a:solidFill>
              <a:schemeClr val="tx2"/>
            </a:solidFill>
            <a:round/>
            <a:headEnd/>
            <a:tailEnd type="triangle" w="med" len="med"/>
          </a:ln>
          <a:effectLst/>
        </p:spPr>
        <p:txBody>
          <a:bodyPr/>
          <a:lstStyle/>
          <a:p>
            <a:endParaRPr lang="ko-KR" altLang="en-US"/>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r>
              <a:rPr lang="en-US" altLang="ko-KR">
                <a:ea typeface="굴림" charset="-127"/>
              </a:rPr>
              <a:t>Alarming Problem</a:t>
            </a:r>
          </a:p>
        </p:txBody>
      </p:sp>
      <p:sp>
        <p:nvSpPr>
          <p:cNvPr id="73731" name="Rectangle 3"/>
          <p:cNvSpPr>
            <a:spLocks noGrp="1" noChangeArrowheads="1"/>
          </p:cNvSpPr>
          <p:nvPr>
            <p:ph type="body" idx="1"/>
          </p:nvPr>
        </p:nvSpPr>
        <p:spPr>
          <a:xfrm>
            <a:off x="609600" y="1981200"/>
            <a:ext cx="8001000" cy="4114800"/>
          </a:xfrm>
        </p:spPr>
        <p:txBody>
          <a:bodyPr/>
          <a:lstStyle/>
          <a:p>
            <a:pPr>
              <a:buFontTx/>
              <a:buNone/>
            </a:pPr>
            <a:r>
              <a:rPr lang="en-US" altLang="ko-KR">
                <a:ea typeface="굴림" charset="-127"/>
              </a:rPr>
              <a:t>What will be the effect on response time ?</a:t>
            </a:r>
          </a:p>
          <a:p>
            <a:pPr>
              <a:buFontTx/>
              <a:buNone/>
            </a:pPr>
            <a:endParaRPr lang="en-US" altLang="ko-KR">
              <a:ea typeface="굴림" charset="-127"/>
            </a:endParaRPr>
          </a:p>
          <a:p>
            <a:pPr>
              <a:buFontTx/>
              <a:buNone/>
            </a:pPr>
            <a:endParaRPr lang="en-US" altLang="ko-KR">
              <a:ea typeface="굴림" charset="-127"/>
            </a:endParaRPr>
          </a:p>
          <a:p>
            <a:pPr>
              <a:buFontTx/>
              <a:buNone/>
            </a:pPr>
            <a:r>
              <a:rPr lang="en-US" altLang="ko-KR">
                <a:ea typeface="굴림" charset="-127"/>
              </a:rPr>
              <a:t>What is the ‘right’ value for MAX_TIME?</a:t>
            </a: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r>
              <a:rPr lang="en-US" altLang="ko-KR" b="1">
                <a:latin typeface="Courier New" pitchFamily="49" charset="0"/>
                <a:ea typeface="굴림" charset="-127"/>
              </a:rPr>
              <a:t>Select()</a:t>
            </a:r>
            <a:endParaRPr lang="en-US" altLang="ko-KR">
              <a:ea typeface="굴림" charset="-127"/>
            </a:endParaRPr>
          </a:p>
        </p:txBody>
      </p:sp>
      <p:sp>
        <p:nvSpPr>
          <p:cNvPr id="74755" name="Rectangle 3"/>
          <p:cNvSpPr>
            <a:spLocks noGrp="1" noChangeArrowheads="1"/>
          </p:cNvSpPr>
          <p:nvPr>
            <p:ph type="body" idx="1"/>
          </p:nvPr>
        </p:nvSpPr>
        <p:spPr/>
        <p:txBody>
          <a:bodyPr/>
          <a:lstStyle/>
          <a:p>
            <a:r>
              <a:rPr lang="en-US" altLang="ko-KR" dirty="0">
                <a:ea typeface="굴림" charset="-127"/>
              </a:rPr>
              <a:t>The select() system call allows us to use blocking I/O on a set of descriptors (file, socket, …).</a:t>
            </a:r>
          </a:p>
          <a:p>
            <a:endParaRPr lang="en-US" altLang="ko-KR" dirty="0">
              <a:ea typeface="굴림" charset="-127"/>
            </a:endParaRPr>
          </a:p>
          <a:p>
            <a:r>
              <a:rPr lang="en-US" altLang="ko-KR" dirty="0">
                <a:ea typeface="굴림" charset="-127"/>
              </a:rPr>
              <a:t>For example, we can ask </a:t>
            </a:r>
            <a:r>
              <a:rPr lang="en-US" altLang="ko-KR" dirty="0" smtClean="0">
                <a:ea typeface="굴림" charset="-127"/>
              </a:rPr>
              <a:t>“select” </a:t>
            </a:r>
            <a:r>
              <a:rPr lang="en-US" altLang="ko-KR" dirty="0">
                <a:ea typeface="굴림" charset="-127"/>
              </a:rPr>
              <a:t>to notify us when data is available for reading on either STDIN or a TCP socket. </a:t>
            </a: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6530" name="Rectangle 2"/>
          <p:cNvSpPr>
            <a:spLocks noGrp="1" noChangeArrowheads="1"/>
          </p:cNvSpPr>
          <p:nvPr>
            <p:ph type="title"/>
          </p:nvPr>
        </p:nvSpPr>
        <p:spPr>
          <a:xfrm>
            <a:off x="685800" y="228600"/>
            <a:ext cx="7772400" cy="609600"/>
          </a:xfrm>
        </p:spPr>
        <p:txBody>
          <a:bodyPr>
            <a:normAutofit fontScale="90000"/>
          </a:bodyPr>
          <a:lstStyle/>
          <a:p>
            <a:r>
              <a:rPr lang="en-US" altLang="ko-KR" sz="4000">
                <a:solidFill>
                  <a:schemeClr val="accent2"/>
                </a:solidFill>
                <a:latin typeface="Arial Narrow" panose="020B0606020202030204" pitchFamily="34" charset="0"/>
                <a:ea typeface="굴림" panose="020B0600000101010101" pitchFamily="50" charset="-127"/>
              </a:rPr>
              <a:t>select</a:t>
            </a:r>
            <a:r>
              <a:rPr lang="en-US" altLang="ko-KR" sz="4000">
                <a:solidFill>
                  <a:schemeClr val="accent2"/>
                </a:solidFill>
                <a:ea typeface="굴림" panose="020B0600000101010101" pitchFamily="50" charset="-127"/>
              </a:rPr>
              <a:t> function</a:t>
            </a:r>
          </a:p>
        </p:txBody>
      </p:sp>
      <p:sp>
        <p:nvSpPr>
          <p:cNvPr id="406531" name="Rectangle 3"/>
          <p:cNvSpPr>
            <a:spLocks noGrp="1" noChangeArrowheads="1"/>
          </p:cNvSpPr>
          <p:nvPr>
            <p:ph type="body" idx="1"/>
          </p:nvPr>
        </p:nvSpPr>
        <p:spPr>
          <a:xfrm>
            <a:off x="304800" y="1263352"/>
            <a:ext cx="8610600" cy="5334000"/>
          </a:xfrm>
        </p:spPr>
        <p:txBody>
          <a:bodyPr>
            <a:normAutofit lnSpcReduction="10000"/>
          </a:bodyPr>
          <a:lstStyle/>
          <a:p>
            <a:pPr>
              <a:spcBef>
                <a:spcPct val="30000"/>
              </a:spcBef>
            </a:pPr>
            <a:r>
              <a:rPr lang="en-US" altLang="ko-KR" dirty="0">
                <a:ea typeface="굴림" panose="020B0600000101010101" pitchFamily="50" charset="-127"/>
              </a:rPr>
              <a:t>Allows the process to instruct the kernel to </a:t>
            </a:r>
            <a:r>
              <a:rPr lang="en-US" altLang="ko-KR" i="1" dirty="0">
                <a:ea typeface="굴림" panose="020B0600000101010101" pitchFamily="50" charset="-127"/>
              </a:rPr>
              <a:t>wait for any one of multiple events to occur</a:t>
            </a:r>
            <a:r>
              <a:rPr lang="en-US" altLang="ko-KR" dirty="0">
                <a:ea typeface="굴림" panose="020B0600000101010101" pitchFamily="50" charset="-127"/>
              </a:rPr>
              <a:t> and to wake up the process only when one or more of these events occurs or </a:t>
            </a:r>
            <a:r>
              <a:rPr lang="en-US" altLang="ko-KR" i="1" dirty="0">
                <a:ea typeface="굴림" panose="020B0600000101010101" pitchFamily="50" charset="-127"/>
              </a:rPr>
              <a:t>when a specified amount of time has passed</a:t>
            </a:r>
            <a:r>
              <a:rPr lang="en-US" altLang="ko-KR" dirty="0">
                <a:ea typeface="굴림" panose="020B0600000101010101" pitchFamily="50" charset="-127"/>
              </a:rPr>
              <a:t>.</a:t>
            </a:r>
          </a:p>
          <a:p>
            <a:pPr>
              <a:spcBef>
                <a:spcPct val="30000"/>
              </a:spcBef>
            </a:pPr>
            <a:r>
              <a:rPr lang="en-US" altLang="ko-KR" dirty="0">
                <a:ea typeface="굴림" panose="020B0600000101010101" pitchFamily="50" charset="-127"/>
              </a:rPr>
              <a:t>What descriptors we are interested in (readable ,writable , or exception condition) and how long to wait?</a:t>
            </a:r>
          </a:p>
          <a:p>
            <a:endParaRPr lang="en-US" altLang="ko-KR" dirty="0">
              <a:ea typeface="굴림" panose="020B0600000101010101" pitchFamily="50" charset="-127"/>
            </a:endParaRPr>
          </a:p>
          <a:p>
            <a:pPr lvl="1">
              <a:spcBef>
                <a:spcPct val="25000"/>
              </a:spcBef>
              <a:buFontTx/>
              <a:buNone/>
            </a:pPr>
            <a:r>
              <a:rPr lang="en-US" altLang="ko-KR" sz="2000" b="1" dirty="0">
                <a:latin typeface="Arial Narrow" panose="020B0606020202030204" pitchFamily="34" charset="0"/>
                <a:ea typeface="굴림" panose="020B0600000101010101" pitchFamily="50" charset="-127"/>
              </a:rPr>
              <a:t>#include &lt;sys/</a:t>
            </a:r>
            <a:r>
              <a:rPr lang="en-US" altLang="ko-KR" sz="2000" b="1" dirty="0" err="1">
                <a:latin typeface="Arial Narrow" panose="020B0606020202030204" pitchFamily="34" charset="0"/>
                <a:ea typeface="굴림" panose="020B0600000101010101" pitchFamily="50" charset="-127"/>
              </a:rPr>
              <a:t>select.h</a:t>
            </a:r>
            <a:r>
              <a:rPr lang="en-US" altLang="ko-KR" sz="2000" b="1" dirty="0">
                <a:latin typeface="Arial Narrow" panose="020B0606020202030204" pitchFamily="34" charset="0"/>
                <a:ea typeface="굴림" panose="020B0600000101010101" pitchFamily="50" charset="-127"/>
              </a:rPr>
              <a:t>&gt;</a:t>
            </a:r>
          </a:p>
          <a:p>
            <a:pPr lvl="1">
              <a:spcBef>
                <a:spcPct val="25000"/>
              </a:spcBef>
              <a:buClr>
                <a:schemeClr val="tx1"/>
              </a:buClr>
              <a:buFontTx/>
              <a:buNone/>
            </a:pPr>
            <a:r>
              <a:rPr lang="en-US" altLang="ko-KR" sz="2000" b="1" dirty="0">
                <a:latin typeface="Arial Narrow" panose="020B0606020202030204" pitchFamily="34" charset="0"/>
                <a:ea typeface="굴림" panose="020B0600000101010101" pitchFamily="50" charset="-127"/>
              </a:rPr>
              <a:t>     #include &lt;sys/</a:t>
            </a:r>
            <a:r>
              <a:rPr lang="en-US" altLang="ko-KR" sz="2000" b="1" dirty="0" err="1">
                <a:latin typeface="Arial Narrow" panose="020B0606020202030204" pitchFamily="34" charset="0"/>
                <a:ea typeface="굴림" panose="020B0600000101010101" pitchFamily="50" charset="-127"/>
              </a:rPr>
              <a:t>time.h</a:t>
            </a:r>
            <a:r>
              <a:rPr lang="en-US" altLang="ko-KR" sz="2000" b="1" dirty="0">
                <a:latin typeface="Arial Narrow" panose="020B0606020202030204" pitchFamily="34" charset="0"/>
                <a:ea typeface="굴림" panose="020B0600000101010101" pitchFamily="50" charset="-127"/>
              </a:rPr>
              <a:t>&gt;</a:t>
            </a:r>
          </a:p>
          <a:p>
            <a:pPr lvl="1">
              <a:spcBef>
                <a:spcPct val="25000"/>
              </a:spcBef>
              <a:buClr>
                <a:schemeClr val="tx1"/>
              </a:buClr>
              <a:buFontTx/>
              <a:buNone/>
            </a:pPr>
            <a:r>
              <a:rPr lang="en-US" altLang="ko-KR" sz="2000" b="1" dirty="0">
                <a:latin typeface="Arial Narrow" panose="020B0606020202030204" pitchFamily="34" charset="0"/>
                <a:ea typeface="굴림" panose="020B0600000101010101" pitchFamily="50" charset="-127"/>
              </a:rPr>
              <a:t>     </a:t>
            </a:r>
            <a:r>
              <a:rPr lang="en-US" altLang="ko-KR" sz="2000" b="1" dirty="0" err="1">
                <a:latin typeface="Arial Narrow" panose="020B0606020202030204" pitchFamily="34" charset="0"/>
                <a:ea typeface="굴림" panose="020B0600000101010101" pitchFamily="50" charset="-127"/>
              </a:rPr>
              <a:t>int</a:t>
            </a:r>
            <a:r>
              <a:rPr lang="en-US" altLang="ko-KR" sz="2000" b="1" dirty="0">
                <a:latin typeface="Arial Narrow" panose="020B0606020202030204" pitchFamily="34" charset="0"/>
                <a:ea typeface="굴림" panose="020B0600000101010101" pitchFamily="50" charset="-127"/>
              </a:rPr>
              <a:t> select (</a:t>
            </a:r>
            <a:r>
              <a:rPr lang="en-US" altLang="ko-KR" sz="2000" b="1" dirty="0" err="1">
                <a:latin typeface="Arial Narrow" panose="020B0606020202030204" pitchFamily="34" charset="0"/>
                <a:ea typeface="굴림" panose="020B0600000101010101" pitchFamily="50" charset="-127"/>
              </a:rPr>
              <a:t>int</a:t>
            </a:r>
            <a:r>
              <a:rPr lang="en-US" altLang="ko-KR" sz="2000" b="1" dirty="0">
                <a:latin typeface="Arial Narrow" panose="020B0606020202030204" pitchFamily="34" charset="0"/>
                <a:ea typeface="굴림" panose="020B0600000101010101" pitchFamily="50" charset="-127"/>
              </a:rPr>
              <a:t> maxfdp1, </a:t>
            </a:r>
            <a:r>
              <a:rPr lang="en-US" altLang="ko-KR" sz="2000" b="1" dirty="0" err="1">
                <a:latin typeface="Arial Narrow" panose="020B0606020202030204" pitchFamily="34" charset="0"/>
                <a:ea typeface="굴림" panose="020B0600000101010101" pitchFamily="50" charset="-127"/>
              </a:rPr>
              <a:t>fd_set</a:t>
            </a:r>
            <a:r>
              <a:rPr lang="en-US" altLang="ko-KR" sz="2000" b="1" dirty="0">
                <a:latin typeface="Arial Narrow" panose="020B0606020202030204" pitchFamily="34" charset="0"/>
                <a:ea typeface="굴림" panose="020B0600000101010101" pitchFamily="50" charset="-127"/>
              </a:rPr>
              <a:t> *</a:t>
            </a:r>
            <a:r>
              <a:rPr lang="en-US" altLang="ko-KR" sz="2000" b="1" dirty="0" err="1">
                <a:latin typeface="Arial Narrow" panose="020B0606020202030204" pitchFamily="34" charset="0"/>
                <a:ea typeface="굴림" panose="020B0600000101010101" pitchFamily="50" charset="-127"/>
              </a:rPr>
              <a:t>readset</a:t>
            </a:r>
            <a:r>
              <a:rPr lang="en-US" altLang="ko-KR" sz="2000" b="1" dirty="0">
                <a:latin typeface="Arial Narrow" panose="020B0606020202030204" pitchFamily="34" charset="0"/>
                <a:ea typeface="굴림" panose="020B0600000101010101" pitchFamily="50" charset="-127"/>
              </a:rPr>
              <a:t>, </a:t>
            </a:r>
            <a:r>
              <a:rPr lang="en-US" altLang="ko-KR" sz="2000" b="1" dirty="0" err="1">
                <a:latin typeface="Arial Narrow" panose="020B0606020202030204" pitchFamily="34" charset="0"/>
                <a:ea typeface="굴림" panose="020B0600000101010101" pitchFamily="50" charset="-127"/>
              </a:rPr>
              <a:t>fd_set</a:t>
            </a:r>
            <a:r>
              <a:rPr lang="en-US" altLang="ko-KR" sz="2000" b="1" dirty="0">
                <a:latin typeface="Arial Narrow" panose="020B0606020202030204" pitchFamily="34" charset="0"/>
                <a:ea typeface="굴림" panose="020B0600000101010101" pitchFamily="50" charset="-127"/>
              </a:rPr>
              <a:t> *</a:t>
            </a:r>
            <a:r>
              <a:rPr lang="en-US" altLang="ko-KR" sz="2000" b="1" dirty="0" err="1">
                <a:latin typeface="Arial Narrow" panose="020B0606020202030204" pitchFamily="34" charset="0"/>
                <a:ea typeface="굴림" panose="020B0600000101010101" pitchFamily="50" charset="-127"/>
              </a:rPr>
              <a:t>writeset</a:t>
            </a:r>
            <a:r>
              <a:rPr lang="en-US" altLang="ko-KR" sz="2000" b="1" dirty="0">
                <a:latin typeface="Arial Narrow" panose="020B0606020202030204" pitchFamily="34" charset="0"/>
                <a:ea typeface="굴림" panose="020B0600000101010101" pitchFamily="50" charset="-127"/>
              </a:rPr>
              <a:t>, </a:t>
            </a:r>
            <a:r>
              <a:rPr lang="en-US" altLang="ko-KR" sz="2000" b="1" dirty="0" err="1">
                <a:latin typeface="Arial Narrow" panose="020B0606020202030204" pitchFamily="34" charset="0"/>
                <a:ea typeface="굴림" panose="020B0600000101010101" pitchFamily="50" charset="-127"/>
              </a:rPr>
              <a:t>fd_set</a:t>
            </a:r>
            <a:r>
              <a:rPr lang="en-US" altLang="ko-KR" sz="2000" b="1" dirty="0">
                <a:latin typeface="Arial Narrow" panose="020B0606020202030204" pitchFamily="34" charset="0"/>
                <a:ea typeface="굴림" panose="020B0600000101010101" pitchFamily="50" charset="-127"/>
              </a:rPr>
              <a:t> *</a:t>
            </a:r>
            <a:r>
              <a:rPr lang="en-US" altLang="ko-KR" sz="2000" b="1" dirty="0" err="1">
                <a:latin typeface="Arial Narrow" panose="020B0606020202030204" pitchFamily="34" charset="0"/>
                <a:ea typeface="굴림" panose="020B0600000101010101" pitchFamily="50" charset="-127"/>
              </a:rPr>
              <a:t>exceptset</a:t>
            </a:r>
            <a:r>
              <a:rPr lang="en-US" altLang="ko-KR" sz="2000" b="1" dirty="0">
                <a:latin typeface="Arial Narrow" panose="020B0606020202030204" pitchFamily="34" charset="0"/>
                <a:ea typeface="굴림" panose="020B0600000101010101" pitchFamily="50" charset="-127"/>
              </a:rPr>
              <a:t>, </a:t>
            </a:r>
            <a:r>
              <a:rPr lang="en-US" altLang="ko-KR" sz="2000" b="1" dirty="0" err="1">
                <a:latin typeface="Arial Narrow" panose="020B0606020202030204" pitchFamily="34" charset="0"/>
                <a:ea typeface="굴림" panose="020B0600000101010101" pitchFamily="50" charset="-127"/>
              </a:rPr>
              <a:t>const</a:t>
            </a:r>
            <a:r>
              <a:rPr lang="en-US" altLang="ko-KR" sz="2000" b="1" dirty="0">
                <a:latin typeface="Arial Narrow" panose="020B0606020202030204" pitchFamily="34" charset="0"/>
                <a:ea typeface="굴림" panose="020B0600000101010101" pitchFamily="50" charset="-127"/>
              </a:rPr>
              <a:t> </a:t>
            </a:r>
            <a:r>
              <a:rPr lang="en-US" altLang="ko-KR" sz="2000" b="1" dirty="0" err="1">
                <a:latin typeface="Arial Narrow" panose="020B0606020202030204" pitchFamily="34" charset="0"/>
                <a:ea typeface="굴림" panose="020B0600000101010101" pitchFamily="50" charset="-127"/>
              </a:rPr>
              <a:t>struct</a:t>
            </a:r>
            <a:r>
              <a:rPr lang="en-US" altLang="ko-KR" sz="2000" b="1" dirty="0">
                <a:latin typeface="Arial Narrow" panose="020B0606020202030204" pitchFamily="34" charset="0"/>
                <a:ea typeface="굴림" panose="020B0600000101010101" pitchFamily="50" charset="-127"/>
              </a:rPr>
              <a:t> </a:t>
            </a:r>
            <a:r>
              <a:rPr lang="en-US" altLang="ko-KR" sz="2000" b="1" dirty="0" err="1">
                <a:latin typeface="Arial Narrow" panose="020B0606020202030204" pitchFamily="34" charset="0"/>
                <a:ea typeface="굴림" panose="020B0600000101010101" pitchFamily="50" charset="-127"/>
              </a:rPr>
              <a:t>timeval</a:t>
            </a:r>
            <a:r>
              <a:rPr lang="en-US" altLang="ko-KR" sz="2000" b="1" dirty="0">
                <a:latin typeface="Arial Narrow" panose="020B0606020202030204" pitchFamily="34" charset="0"/>
                <a:ea typeface="굴림" panose="020B0600000101010101" pitchFamily="50" charset="-127"/>
              </a:rPr>
              <a:t> *);</a:t>
            </a:r>
          </a:p>
          <a:p>
            <a:pPr lvl="1">
              <a:spcBef>
                <a:spcPct val="25000"/>
              </a:spcBef>
              <a:buClr>
                <a:schemeClr val="tx1"/>
              </a:buClr>
              <a:buFontTx/>
              <a:buNone/>
            </a:pPr>
            <a:r>
              <a:rPr lang="en-US" altLang="ko-KR" sz="2000" b="1" dirty="0">
                <a:latin typeface="Arial Narrow" panose="020B0606020202030204" pitchFamily="34" charset="0"/>
                <a:ea typeface="굴림" panose="020B0600000101010101" pitchFamily="50" charset="-127"/>
              </a:rPr>
              <a:t>//Returns: +</a:t>
            </a:r>
            <a:r>
              <a:rPr lang="en-US" altLang="ko-KR" sz="2000" b="1" dirty="0" err="1">
                <a:latin typeface="Arial Narrow" panose="020B0606020202030204" pitchFamily="34" charset="0"/>
                <a:ea typeface="굴림" panose="020B0600000101010101" pitchFamily="50" charset="-127"/>
              </a:rPr>
              <a:t>ve</a:t>
            </a:r>
            <a:r>
              <a:rPr lang="en-US" altLang="ko-KR" sz="2000" b="1" dirty="0">
                <a:latin typeface="Arial Narrow" panose="020B0606020202030204" pitchFamily="34" charset="0"/>
                <a:ea typeface="굴림" panose="020B0600000101010101" pitchFamily="50" charset="-127"/>
              </a:rPr>
              <a:t> count of ready descriptors, 0 on timeout, -1 on error</a:t>
            </a:r>
          </a:p>
          <a:p>
            <a:pPr lvl="1">
              <a:spcBef>
                <a:spcPct val="25000"/>
              </a:spcBef>
              <a:buFontTx/>
              <a:buNone/>
            </a:pPr>
            <a:r>
              <a:rPr lang="en-US" altLang="ko-KR" sz="2000" b="1" dirty="0" err="1">
                <a:latin typeface="Arial Narrow" panose="020B0606020202030204" pitchFamily="34" charset="0"/>
                <a:ea typeface="굴림" panose="020B0600000101010101" pitchFamily="50" charset="-127"/>
              </a:rPr>
              <a:t>struct</a:t>
            </a:r>
            <a:r>
              <a:rPr lang="en-US" altLang="ko-KR" sz="2000" b="1" dirty="0">
                <a:latin typeface="Arial Narrow" panose="020B0606020202030204" pitchFamily="34" charset="0"/>
                <a:ea typeface="굴림" panose="020B0600000101010101" pitchFamily="50" charset="-127"/>
              </a:rPr>
              <a:t> </a:t>
            </a:r>
            <a:r>
              <a:rPr lang="en-US" altLang="ko-KR" sz="2000" b="1" dirty="0" err="1">
                <a:latin typeface="Arial Narrow" panose="020B0606020202030204" pitchFamily="34" charset="0"/>
                <a:ea typeface="굴림" panose="020B0600000101010101" pitchFamily="50" charset="-127"/>
              </a:rPr>
              <a:t>timeval</a:t>
            </a:r>
            <a:r>
              <a:rPr lang="en-US" altLang="ko-KR" sz="2000" b="1" dirty="0">
                <a:latin typeface="Arial Narrow" panose="020B0606020202030204" pitchFamily="34" charset="0"/>
                <a:ea typeface="굴림" panose="020B0600000101010101" pitchFamily="50" charset="-127"/>
              </a:rPr>
              <a:t>{</a:t>
            </a:r>
          </a:p>
          <a:p>
            <a:pPr lvl="1">
              <a:spcBef>
                <a:spcPct val="25000"/>
              </a:spcBef>
              <a:buClr>
                <a:schemeClr val="tx1"/>
              </a:buClr>
              <a:buFontTx/>
              <a:buNone/>
            </a:pPr>
            <a:r>
              <a:rPr lang="en-US" altLang="ko-KR" sz="2000" b="1" dirty="0">
                <a:latin typeface="Arial Narrow" panose="020B0606020202030204" pitchFamily="34" charset="0"/>
                <a:ea typeface="굴림" panose="020B0600000101010101" pitchFamily="50" charset="-127"/>
              </a:rPr>
              <a:t>          long  </a:t>
            </a:r>
            <a:r>
              <a:rPr lang="en-US" altLang="ko-KR" sz="2000" b="1" dirty="0" err="1">
                <a:latin typeface="Arial Narrow" panose="020B0606020202030204" pitchFamily="34" charset="0"/>
                <a:ea typeface="굴림" panose="020B0600000101010101" pitchFamily="50" charset="-127"/>
              </a:rPr>
              <a:t>tv_sec</a:t>
            </a:r>
            <a:r>
              <a:rPr lang="en-US" altLang="ko-KR" sz="2000" b="1" dirty="0">
                <a:latin typeface="Arial Narrow" panose="020B0606020202030204" pitchFamily="34" charset="0"/>
                <a:ea typeface="굴림" panose="020B0600000101010101" pitchFamily="50" charset="-127"/>
              </a:rPr>
              <a:t>;  /* seconds */</a:t>
            </a:r>
          </a:p>
          <a:p>
            <a:pPr lvl="1">
              <a:spcBef>
                <a:spcPct val="25000"/>
              </a:spcBef>
              <a:buClr>
                <a:schemeClr val="tx1"/>
              </a:buClr>
              <a:buFontTx/>
              <a:buNone/>
            </a:pPr>
            <a:r>
              <a:rPr lang="en-US" altLang="ko-KR" sz="2000" b="1" dirty="0">
                <a:latin typeface="Arial Narrow" panose="020B0606020202030204" pitchFamily="34" charset="0"/>
                <a:ea typeface="굴림" panose="020B0600000101010101" pitchFamily="50" charset="-127"/>
              </a:rPr>
              <a:t>          long  </a:t>
            </a:r>
            <a:r>
              <a:rPr lang="en-US" altLang="ko-KR" sz="2000" b="1" dirty="0" err="1">
                <a:latin typeface="Arial Narrow" panose="020B0606020202030204" pitchFamily="34" charset="0"/>
                <a:ea typeface="굴림" panose="020B0600000101010101" pitchFamily="50" charset="-127"/>
              </a:rPr>
              <a:t>tv_usec</a:t>
            </a:r>
            <a:r>
              <a:rPr lang="en-US" altLang="ko-KR" sz="2000" b="1" dirty="0">
                <a:latin typeface="Arial Narrow" panose="020B0606020202030204" pitchFamily="34" charset="0"/>
                <a:ea typeface="굴림" panose="020B0600000101010101" pitchFamily="50" charset="-127"/>
              </a:rPr>
              <a:t>; /* microseconds */ }</a:t>
            </a:r>
            <a:endParaRPr lang="en-US" altLang="ko-KR" sz="1800" b="1" dirty="0">
              <a:latin typeface="Arial Narrow" panose="020B0606020202030204" pitchFamily="34" charset="0"/>
              <a:ea typeface="굴림" panose="020B0600000101010101" pitchFamily="50" charset="-127"/>
            </a:endParaRPr>
          </a:p>
        </p:txBody>
      </p:sp>
    </p:spTree>
    <p:extLst>
      <p:ext uri="{BB962C8B-B14F-4D97-AF65-F5344CB8AC3E}">
        <p14:creationId xmlns:p14="http://schemas.microsoft.com/office/powerpoint/2010/main" val="357876670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a:xfrm>
            <a:off x="685800" y="304800"/>
            <a:ext cx="7772400" cy="609600"/>
          </a:xfrm>
        </p:spPr>
        <p:txBody>
          <a:bodyPr>
            <a:normAutofit fontScale="90000"/>
          </a:bodyPr>
          <a:lstStyle/>
          <a:p>
            <a:r>
              <a:rPr lang="en-US" altLang="ko-KR" b="1" dirty="0">
                <a:latin typeface="Courier New" pitchFamily="49" charset="0"/>
                <a:ea typeface="굴림" charset="-127"/>
              </a:rPr>
              <a:t>select()</a:t>
            </a:r>
            <a:endParaRPr lang="en-US" altLang="ko-KR" dirty="0">
              <a:ea typeface="굴림" charset="-127"/>
            </a:endParaRPr>
          </a:p>
        </p:txBody>
      </p:sp>
      <p:sp>
        <p:nvSpPr>
          <p:cNvPr id="75779" name="Rectangle 3"/>
          <p:cNvSpPr>
            <a:spLocks noGrp="1" noChangeArrowheads="1"/>
          </p:cNvSpPr>
          <p:nvPr>
            <p:ph type="body" idx="1"/>
          </p:nvPr>
        </p:nvSpPr>
        <p:spPr>
          <a:xfrm>
            <a:off x="304800" y="1267544"/>
            <a:ext cx="8839200" cy="5257800"/>
          </a:xfrm>
        </p:spPr>
        <p:txBody>
          <a:bodyPr>
            <a:normAutofit/>
          </a:bodyPr>
          <a:lstStyle/>
          <a:p>
            <a:pPr>
              <a:buFontTx/>
              <a:buNone/>
            </a:pPr>
            <a:r>
              <a:rPr lang="en-US" altLang="ko-KR" sz="2400" b="1" dirty="0" err="1">
                <a:latin typeface="+mn-lt"/>
                <a:ea typeface="+mj-ea"/>
              </a:rPr>
              <a:t>int</a:t>
            </a:r>
            <a:r>
              <a:rPr lang="en-US" altLang="ko-KR" sz="2400" b="1" dirty="0">
                <a:latin typeface="+mn-lt"/>
                <a:ea typeface="+mj-ea"/>
              </a:rPr>
              <a:t> select( </a:t>
            </a:r>
            <a:r>
              <a:rPr lang="en-US" altLang="ko-KR" sz="2400" b="1" dirty="0" err="1">
                <a:latin typeface="+mn-lt"/>
                <a:ea typeface="+mj-ea"/>
              </a:rPr>
              <a:t>int</a:t>
            </a:r>
            <a:r>
              <a:rPr lang="en-US" altLang="ko-KR" sz="2400" b="1" dirty="0">
                <a:latin typeface="+mn-lt"/>
                <a:ea typeface="+mj-ea"/>
              </a:rPr>
              <a:t> </a:t>
            </a:r>
            <a:r>
              <a:rPr lang="en-US" altLang="ko-KR" sz="2400" b="1" dirty="0" err="1">
                <a:latin typeface="+mn-lt"/>
                <a:ea typeface="+mj-ea"/>
              </a:rPr>
              <a:t>maxfd</a:t>
            </a:r>
            <a:r>
              <a:rPr lang="en-US" altLang="ko-KR" sz="2400" b="1" dirty="0">
                <a:latin typeface="+mn-lt"/>
                <a:ea typeface="+mj-ea"/>
              </a:rPr>
              <a:t>,</a:t>
            </a:r>
          </a:p>
          <a:p>
            <a:pPr>
              <a:buFontTx/>
              <a:buNone/>
            </a:pPr>
            <a:r>
              <a:rPr lang="en-US" altLang="ko-KR" sz="2400" b="1" dirty="0">
                <a:latin typeface="+mn-lt"/>
                <a:ea typeface="+mj-ea"/>
              </a:rPr>
              <a:t>			  </a:t>
            </a:r>
            <a:r>
              <a:rPr lang="en-US" altLang="ko-KR" sz="2400" b="1" dirty="0" err="1">
                <a:latin typeface="+mn-lt"/>
                <a:ea typeface="+mj-ea"/>
              </a:rPr>
              <a:t>fd_set</a:t>
            </a:r>
            <a:r>
              <a:rPr lang="en-US" altLang="ko-KR" sz="2400" b="1" dirty="0">
                <a:latin typeface="+mn-lt"/>
                <a:ea typeface="+mj-ea"/>
              </a:rPr>
              <a:t> *</a:t>
            </a:r>
            <a:r>
              <a:rPr lang="en-US" altLang="ko-KR" sz="2400" b="1" dirty="0" err="1">
                <a:latin typeface="+mn-lt"/>
                <a:ea typeface="+mj-ea"/>
              </a:rPr>
              <a:t>readset</a:t>
            </a:r>
            <a:r>
              <a:rPr lang="en-US" altLang="ko-KR" sz="2400" b="1" dirty="0">
                <a:latin typeface="+mn-lt"/>
                <a:ea typeface="+mj-ea"/>
              </a:rPr>
              <a:t>,</a:t>
            </a:r>
          </a:p>
          <a:p>
            <a:pPr>
              <a:buFontTx/>
              <a:buNone/>
            </a:pPr>
            <a:r>
              <a:rPr lang="en-US" altLang="ko-KR" sz="2400" b="1" dirty="0">
                <a:latin typeface="+mn-lt"/>
                <a:ea typeface="+mj-ea"/>
              </a:rPr>
              <a:t>			  </a:t>
            </a:r>
            <a:r>
              <a:rPr lang="en-US" altLang="ko-KR" sz="2400" b="1" dirty="0" err="1">
                <a:latin typeface="+mn-lt"/>
                <a:ea typeface="+mj-ea"/>
              </a:rPr>
              <a:t>fd_set</a:t>
            </a:r>
            <a:r>
              <a:rPr lang="en-US" altLang="ko-KR" sz="2400" b="1" dirty="0">
                <a:latin typeface="+mn-lt"/>
                <a:ea typeface="+mj-ea"/>
              </a:rPr>
              <a:t> *</a:t>
            </a:r>
            <a:r>
              <a:rPr lang="en-US" altLang="ko-KR" sz="2400" b="1" dirty="0" err="1">
                <a:latin typeface="+mn-lt"/>
                <a:ea typeface="+mj-ea"/>
              </a:rPr>
              <a:t>writeset</a:t>
            </a:r>
            <a:r>
              <a:rPr lang="en-US" altLang="ko-KR" sz="2400" b="1" dirty="0">
                <a:latin typeface="+mn-lt"/>
                <a:ea typeface="+mj-ea"/>
              </a:rPr>
              <a:t>,</a:t>
            </a:r>
          </a:p>
          <a:p>
            <a:pPr>
              <a:buFontTx/>
              <a:buNone/>
            </a:pPr>
            <a:r>
              <a:rPr lang="en-US" altLang="ko-KR" sz="2400" b="1" dirty="0">
                <a:latin typeface="+mn-lt"/>
                <a:ea typeface="+mj-ea"/>
              </a:rPr>
              <a:t>			  </a:t>
            </a:r>
            <a:r>
              <a:rPr lang="en-US" altLang="ko-KR" sz="2400" b="1" dirty="0" err="1">
                <a:latin typeface="+mn-lt"/>
                <a:ea typeface="+mj-ea"/>
              </a:rPr>
              <a:t>fd_set</a:t>
            </a:r>
            <a:r>
              <a:rPr lang="en-US" altLang="ko-KR" sz="2400" b="1" dirty="0">
                <a:latin typeface="+mn-lt"/>
                <a:ea typeface="+mj-ea"/>
              </a:rPr>
              <a:t> *</a:t>
            </a:r>
            <a:r>
              <a:rPr lang="en-US" altLang="ko-KR" sz="2400" b="1" dirty="0" err="1">
                <a:latin typeface="+mn-lt"/>
                <a:ea typeface="+mj-ea"/>
              </a:rPr>
              <a:t>excepset</a:t>
            </a:r>
            <a:r>
              <a:rPr lang="en-US" altLang="ko-KR" sz="2400" b="1" dirty="0">
                <a:latin typeface="+mn-lt"/>
                <a:ea typeface="+mj-ea"/>
              </a:rPr>
              <a:t>,</a:t>
            </a:r>
          </a:p>
          <a:p>
            <a:pPr>
              <a:buFontTx/>
              <a:buNone/>
            </a:pPr>
            <a:r>
              <a:rPr lang="en-US" altLang="ko-KR" sz="2400" b="1" dirty="0">
                <a:latin typeface="+mn-lt"/>
                <a:ea typeface="+mj-ea"/>
              </a:rPr>
              <a:t>			 const </a:t>
            </a:r>
            <a:r>
              <a:rPr lang="en-US" altLang="ko-KR" sz="2400" b="1" dirty="0" err="1">
                <a:latin typeface="+mn-lt"/>
                <a:ea typeface="+mj-ea"/>
              </a:rPr>
              <a:t>struct</a:t>
            </a:r>
            <a:r>
              <a:rPr lang="en-US" altLang="ko-KR" sz="2400" b="1" dirty="0">
                <a:latin typeface="+mn-lt"/>
                <a:ea typeface="+mj-ea"/>
              </a:rPr>
              <a:t> </a:t>
            </a:r>
            <a:r>
              <a:rPr lang="en-US" altLang="ko-KR" sz="2400" b="1" dirty="0" err="1">
                <a:latin typeface="+mn-lt"/>
                <a:ea typeface="+mj-ea"/>
              </a:rPr>
              <a:t>timeval</a:t>
            </a:r>
            <a:r>
              <a:rPr lang="en-US" altLang="ko-KR" sz="2400" b="1" dirty="0">
                <a:latin typeface="+mn-lt"/>
                <a:ea typeface="+mj-ea"/>
              </a:rPr>
              <a:t> *timeout</a:t>
            </a:r>
            <a:r>
              <a:rPr lang="en-US" altLang="ko-KR" sz="2400" b="1" dirty="0" smtClean="0">
                <a:latin typeface="+mn-lt"/>
                <a:ea typeface="+mj-ea"/>
              </a:rPr>
              <a:t>);</a:t>
            </a:r>
          </a:p>
          <a:p>
            <a:pPr>
              <a:buFontTx/>
              <a:buNone/>
            </a:pPr>
            <a:endParaRPr lang="en-US" altLang="ko-KR" sz="2400" b="1" dirty="0">
              <a:latin typeface="+mn-lt"/>
              <a:ea typeface="+mj-ea"/>
            </a:endParaRPr>
          </a:p>
          <a:p>
            <a:pPr>
              <a:buFontTx/>
              <a:buNone/>
            </a:pPr>
            <a:r>
              <a:rPr lang="en-US" altLang="ko-KR" b="1" dirty="0" err="1" smtClean="0">
                <a:latin typeface="+mn-lt"/>
                <a:ea typeface="+mj-ea"/>
              </a:rPr>
              <a:t>maxfd</a:t>
            </a:r>
            <a:r>
              <a:rPr lang="en-US" altLang="ko-KR" dirty="0" smtClean="0">
                <a:latin typeface="+mn-lt"/>
                <a:ea typeface="+mj-ea"/>
              </a:rPr>
              <a:t>: </a:t>
            </a:r>
            <a:r>
              <a:rPr lang="en-US" altLang="ko-KR" sz="2400" dirty="0" smtClean="0">
                <a:latin typeface="+mn-lt"/>
                <a:ea typeface="+mj-ea"/>
              </a:rPr>
              <a:t>highest </a:t>
            </a:r>
            <a:r>
              <a:rPr lang="en-US" altLang="ko-KR" sz="2400" dirty="0">
                <a:latin typeface="+mn-lt"/>
                <a:ea typeface="+mj-ea"/>
              </a:rPr>
              <a:t>number assigned to a descriptor.</a:t>
            </a:r>
            <a:endParaRPr lang="en-US" altLang="ko-KR" dirty="0">
              <a:latin typeface="+mn-lt"/>
              <a:ea typeface="+mj-ea"/>
            </a:endParaRPr>
          </a:p>
          <a:p>
            <a:pPr>
              <a:buFontTx/>
              <a:buNone/>
            </a:pPr>
            <a:r>
              <a:rPr lang="en-US" altLang="ko-KR" b="1" dirty="0" err="1" smtClean="0">
                <a:latin typeface="+mn-lt"/>
                <a:ea typeface="+mj-ea"/>
              </a:rPr>
              <a:t>readset</a:t>
            </a:r>
            <a:r>
              <a:rPr lang="en-US" altLang="ko-KR" dirty="0" smtClean="0">
                <a:latin typeface="+mn-lt"/>
                <a:ea typeface="+mj-ea"/>
              </a:rPr>
              <a:t>: </a:t>
            </a:r>
            <a:r>
              <a:rPr lang="en-US" altLang="ko-KR" sz="2400" dirty="0" smtClean="0">
                <a:latin typeface="+mn-lt"/>
                <a:ea typeface="+mj-ea"/>
              </a:rPr>
              <a:t>set </a:t>
            </a:r>
            <a:r>
              <a:rPr lang="en-US" altLang="ko-KR" sz="2400" dirty="0">
                <a:latin typeface="+mn-lt"/>
                <a:ea typeface="+mj-ea"/>
              </a:rPr>
              <a:t>of descriptors we want to read from.</a:t>
            </a:r>
            <a:endParaRPr lang="en-US" altLang="ko-KR" dirty="0">
              <a:latin typeface="+mn-lt"/>
              <a:ea typeface="+mj-ea"/>
            </a:endParaRPr>
          </a:p>
          <a:p>
            <a:pPr>
              <a:buFontTx/>
              <a:buNone/>
            </a:pPr>
            <a:r>
              <a:rPr lang="en-US" altLang="ko-KR" b="1" dirty="0" err="1">
                <a:latin typeface="+mn-lt"/>
                <a:ea typeface="+mj-ea"/>
              </a:rPr>
              <a:t>writeset</a:t>
            </a:r>
            <a:r>
              <a:rPr lang="en-US" altLang="ko-KR" dirty="0">
                <a:latin typeface="+mn-lt"/>
                <a:ea typeface="+mj-ea"/>
              </a:rPr>
              <a:t>: </a:t>
            </a:r>
            <a:r>
              <a:rPr lang="en-US" altLang="ko-KR" sz="2400" dirty="0">
                <a:latin typeface="+mn-lt"/>
                <a:ea typeface="+mj-ea"/>
              </a:rPr>
              <a:t>set of descriptors we want to write to.</a:t>
            </a:r>
            <a:endParaRPr lang="en-US" altLang="ko-KR" dirty="0">
              <a:latin typeface="+mn-lt"/>
              <a:ea typeface="+mj-ea"/>
            </a:endParaRPr>
          </a:p>
          <a:p>
            <a:pPr>
              <a:buFontTx/>
              <a:buNone/>
            </a:pPr>
            <a:r>
              <a:rPr lang="en-US" altLang="ko-KR" b="1" dirty="0" err="1">
                <a:latin typeface="+mn-lt"/>
                <a:ea typeface="+mj-ea"/>
              </a:rPr>
              <a:t>excepset</a:t>
            </a:r>
            <a:r>
              <a:rPr lang="en-US" altLang="ko-KR" dirty="0">
                <a:latin typeface="+mn-lt"/>
                <a:ea typeface="+mj-ea"/>
              </a:rPr>
              <a:t>: </a:t>
            </a:r>
            <a:r>
              <a:rPr lang="en-US" altLang="ko-KR" sz="2400" dirty="0">
                <a:latin typeface="+mn-lt"/>
                <a:ea typeface="+mj-ea"/>
              </a:rPr>
              <a:t>set of descriptors to watch for </a:t>
            </a:r>
            <a:r>
              <a:rPr lang="en-US" altLang="ko-KR" sz="2400" dirty="0" smtClean="0">
                <a:latin typeface="+mn-lt"/>
                <a:ea typeface="+mj-ea"/>
              </a:rPr>
              <a:t>exceptions</a:t>
            </a:r>
            <a:r>
              <a:rPr lang="en-US" altLang="ko-KR" sz="2400" dirty="0">
                <a:latin typeface="+mn-lt"/>
                <a:ea typeface="+mj-ea"/>
              </a:rPr>
              <a:t>.</a:t>
            </a:r>
          </a:p>
          <a:p>
            <a:pPr>
              <a:buFontTx/>
              <a:buNone/>
            </a:pPr>
            <a:r>
              <a:rPr lang="en-US" altLang="ko-KR" b="1" dirty="0">
                <a:latin typeface="+mn-lt"/>
                <a:ea typeface="+mj-ea"/>
              </a:rPr>
              <a:t>timeout</a:t>
            </a:r>
            <a:r>
              <a:rPr lang="en-US" altLang="ko-KR" dirty="0">
                <a:latin typeface="+mn-lt"/>
                <a:ea typeface="+mj-ea"/>
              </a:rPr>
              <a:t>: </a:t>
            </a:r>
            <a:r>
              <a:rPr lang="en-US" altLang="ko-KR" dirty="0" smtClean="0">
                <a:latin typeface="+mn-lt"/>
                <a:ea typeface="+mj-ea"/>
              </a:rPr>
              <a:t>M</a:t>
            </a:r>
            <a:r>
              <a:rPr lang="en-US" altLang="ko-KR" sz="2400" dirty="0" smtClean="0">
                <a:latin typeface="+mn-lt"/>
                <a:ea typeface="+mj-ea"/>
              </a:rPr>
              <a:t>aximum </a:t>
            </a:r>
            <a:r>
              <a:rPr lang="en-US" altLang="ko-KR" sz="2400" dirty="0">
                <a:latin typeface="+mn-lt"/>
                <a:ea typeface="+mj-ea"/>
              </a:rPr>
              <a:t>time </a:t>
            </a:r>
            <a:r>
              <a:rPr lang="en-US" altLang="ko-KR" sz="2400" dirty="0" smtClean="0">
                <a:latin typeface="+mn-lt"/>
                <a:ea typeface="+mj-ea"/>
              </a:rPr>
              <a:t>“select” </a:t>
            </a:r>
            <a:r>
              <a:rPr lang="en-US" altLang="ko-KR" sz="2400" dirty="0">
                <a:latin typeface="+mn-lt"/>
                <a:ea typeface="+mj-ea"/>
              </a:rPr>
              <a:t>should wait</a:t>
            </a:r>
            <a:r>
              <a:rPr lang="en-US" altLang="ko-KR" dirty="0">
                <a:latin typeface="+mn-lt"/>
                <a:ea typeface="+mj-ea"/>
              </a:rPr>
              <a:t> </a:t>
            </a:r>
            <a:endParaRPr lang="en-US" altLang="ko-KR" sz="1800" b="1" dirty="0">
              <a:latin typeface="+mn-lt"/>
              <a:ea typeface="+mj-ea"/>
            </a:endParaRP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r>
              <a:rPr lang="en-US" altLang="ko-KR" b="1">
                <a:latin typeface="Courier New" pitchFamily="49" charset="0"/>
                <a:ea typeface="굴림" charset="-127"/>
              </a:rPr>
              <a:t>struct timeval</a:t>
            </a:r>
            <a:endParaRPr lang="en-US" altLang="ko-KR" b="1">
              <a:ea typeface="굴림" charset="-127"/>
            </a:endParaRPr>
          </a:p>
        </p:txBody>
      </p:sp>
      <p:sp>
        <p:nvSpPr>
          <p:cNvPr id="76803" name="Rectangle 3"/>
          <p:cNvSpPr>
            <a:spLocks noGrp="1" noChangeArrowheads="1"/>
          </p:cNvSpPr>
          <p:nvPr>
            <p:ph type="body" idx="1"/>
          </p:nvPr>
        </p:nvSpPr>
        <p:spPr/>
        <p:txBody>
          <a:bodyPr/>
          <a:lstStyle/>
          <a:p>
            <a:pPr>
              <a:buFontTx/>
              <a:buNone/>
            </a:pPr>
            <a:r>
              <a:rPr lang="en-US" altLang="ko-KR" sz="2800" b="1">
                <a:latin typeface="Courier New" pitchFamily="49" charset="0"/>
                <a:ea typeface="굴림" charset="-127"/>
              </a:rPr>
              <a:t>struct timeval {</a:t>
            </a:r>
          </a:p>
          <a:p>
            <a:pPr lvl="1">
              <a:buFontTx/>
              <a:buNone/>
            </a:pPr>
            <a:r>
              <a:rPr lang="en-US" altLang="ko-KR" b="1">
                <a:latin typeface="Courier New" pitchFamily="49" charset="0"/>
                <a:ea typeface="굴림" charset="-127"/>
              </a:rPr>
              <a:t>long tv_sec;	/* seconds */</a:t>
            </a:r>
          </a:p>
          <a:p>
            <a:pPr lvl="1">
              <a:buFontTx/>
              <a:buNone/>
            </a:pPr>
            <a:r>
              <a:rPr lang="en-US" altLang="ko-KR" b="1">
                <a:latin typeface="Courier New" pitchFamily="49" charset="0"/>
                <a:ea typeface="굴림" charset="-127"/>
              </a:rPr>
              <a:t>long tv_usec;	/* microseconds */</a:t>
            </a:r>
          </a:p>
          <a:p>
            <a:pPr>
              <a:buFontTx/>
              <a:buNone/>
            </a:pPr>
            <a:r>
              <a:rPr lang="en-US" altLang="ko-KR" sz="2800" b="1">
                <a:latin typeface="Courier New" pitchFamily="49" charset="0"/>
                <a:ea typeface="굴림" charset="-127"/>
              </a:rPr>
              <a:t>}</a:t>
            </a:r>
          </a:p>
          <a:p>
            <a:pPr>
              <a:buFontTx/>
              <a:buNone/>
            </a:pPr>
            <a:endParaRPr lang="en-US" altLang="ko-KR" sz="2800" b="1">
              <a:latin typeface="Courier New" pitchFamily="49" charset="0"/>
              <a:ea typeface="굴림" charset="-127"/>
            </a:endParaRPr>
          </a:p>
          <a:p>
            <a:pPr>
              <a:buFontTx/>
              <a:buNone/>
            </a:pPr>
            <a:r>
              <a:rPr lang="en-US" altLang="ko-KR" sz="2800" b="1">
                <a:latin typeface="Courier New" pitchFamily="49" charset="0"/>
                <a:ea typeface="굴림" charset="-127"/>
              </a:rPr>
              <a:t>struct timeval max = {1,0};</a:t>
            </a: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r>
              <a:rPr lang="en-US" altLang="ko-KR" b="1">
                <a:latin typeface="Courier New" pitchFamily="49" charset="0"/>
                <a:ea typeface="굴림" charset="-127"/>
              </a:rPr>
              <a:t>fd_set</a:t>
            </a:r>
            <a:endParaRPr lang="en-US" altLang="ko-KR" b="1">
              <a:ea typeface="굴림" charset="-127"/>
            </a:endParaRPr>
          </a:p>
        </p:txBody>
      </p:sp>
      <p:sp>
        <p:nvSpPr>
          <p:cNvPr id="77827" name="Rectangle 3"/>
          <p:cNvSpPr>
            <a:spLocks noGrp="1" noChangeArrowheads="1"/>
          </p:cNvSpPr>
          <p:nvPr>
            <p:ph type="body" idx="1"/>
          </p:nvPr>
        </p:nvSpPr>
        <p:spPr>
          <a:xfrm>
            <a:off x="533400" y="1981200"/>
            <a:ext cx="8001000" cy="4114800"/>
          </a:xfrm>
        </p:spPr>
        <p:txBody>
          <a:bodyPr/>
          <a:lstStyle/>
          <a:p>
            <a:pPr>
              <a:lnSpc>
                <a:spcPct val="90000"/>
              </a:lnSpc>
            </a:pPr>
            <a:r>
              <a:rPr lang="en-US" altLang="ko-KR">
                <a:ea typeface="굴림" charset="-127"/>
              </a:rPr>
              <a:t>Implementation is not important</a:t>
            </a:r>
          </a:p>
          <a:p>
            <a:pPr>
              <a:lnSpc>
                <a:spcPct val="90000"/>
              </a:lnSpc>
            </a:pPr>
            <a:r>
              <a:rPr lang="en-US" altLang="ko-KR">
                <a:ea typeface="굴림" charset="-127"/>
              </a:rPr>
              <a:t>Operations to use with fd_set:</a:t>
            </a:r>
          </a:p>
          <a:p>
            <a:pPr>
              <a:lnSpc>
                <a:spcPct val="90000"/>
              </a:lnSpc>
              <a:buFontTx/>
              <a:buNone/>
            </a:pPr>
            <a:endParaRPr lang="en-US" altLang="ko-KR" sz="2400" b="1">
              <a:latin typeface="Courier New" pitchFamily="49" charset="0"/>
              <a:ea typeface="굴림" charset="-127"/>
            </a:endParaRPr>
          </a:p>
          <a:p>
            <a:pPr>
              <a:lnSpc>
                <a:spcPct val="120000"/>
              </a:lnSpc>
              <a:buFontTx/>
              <a:buNone/>
            </a:pPr>
            <a:r>
              <a:rPr lang="en-US" altLang="ko-KR" sz="2800" b="1">
                <a:latin typeface="Courier New" pitchFamily="49" charset="0"/>
                <a:ea typeface="굴림" charset="-127"/>
              </a:rPr>
              <a:t>void FD_ZERO( fd_set *fdset);</a:t>
            </a:r>
          </a:p>
          <a:p>
            <a:pPr>
              <a:lnSpc>
                <a:spcPct val="120000"/>
              </a:lnSpc>
              <a:buFontTx/>
              <a:buNone/>
            </a:pPr>
            <a:r>
              <a:rPr lang="en-US" altLang="ko-KR" sz="2800" b="1">
                <a:latin typeface="Courier New" pitchFamily="49" charset="0"/>
                <a:ea typeface="굴림" charset="-127"/>
              </a:rPr>
              <a:t>void FD_SET( int fd, fd_set *fdset);</a:t>
            </a:r>
          </a:p>
          <a:p>
            <a:pPr>
              <a:lnSpc>
                <a:spcPct val="120000"/>
              </a:lnSpc>
              <a:buFontTx/>
              <a:buNone/>
            </a:pPr>
            <a:r>
              <a:rPr lang="en-US" altLang="ko-KR" sz="2800" b="1">
                <a:latin typeface="Courier New" pitchFamily="49" charset="0"/>
                <a:ea typeface="굴림" charset="-127"/>
              </a:rPr>
              <a:t>void FD_CLR( int fd, fd_set *fdset);</a:t>
            </a:r>
          </a:p>
          <a:p>
            <a:pPr>
              <a:lnSpc>
                <a:spcPct val="120000"/>
              </a:lnSpc>
              <a:buFontTx/>
              <a:buNone/>
            </a:pPr>
            <a:r>
              <a:rPr lang="en-US" altLang="ko-KR" sz="2800" b="1">
                <a:latin typeface="Courier New" pitchFamily="49" charset="0"/>
                <a:ea typeface="굴림" charset="-127"/>
              </a:rPr>
              <a:t>int FD_ISSET( int fd, fd_set *fdset);</a:t>
            </a: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a:xfrm>
            <a:off x="609600" y="457200"/>
            <a:ext cx="7772400" cy="762000"/>
          </a:xfrm>
        </p:spPr>
        <p:txBody>
          <a:bodyPr/>
          <a:lstStyle/>
          <a:p>
            <a:r>
              <a:rPr lang="en-US" altLang="ko-KR">
                <a:ea typeface="굴림" charset="-127"/>
              </a:rPr>
              <a:t>Using </a:t>
            </a:r>
            <a:r>
              <a:rPr lang="en-US" altLang="ko-KR" b="1">
                <a:latin typeface="Courier New" pitchFamily="49" charset="0"/>
                <a:ea typeface="굴림" charset="-127"/>
              </a:rPr>
              <a:t>select()</a:t>
            </a:r>
            <a:endParaRPr lang="en-US" altLang="ko-KR">
              <a:ea typeface="굴림" charset="-127"/>
            </a:endParaRPr>
          </a:p>
        </p:txBody>
      </p:sp>
      <p:sp>
        <p:nvSpPr>
          <p:cNvPr id="78851" name="Rectangle 3"/>
          <p:cNvSpPr>
            <a:spLocks noGrp="1" noChangeArrowheads="1"/>
          </p:cNvSpPr>
          <p:nvPr>
            <p:ph type="body" idx="1"/>
          </p:nvPr>
        </p:nvSpPr>
        <p:spPr>
          <a:xfrm>
            <a:off x="685800" y="1371600"/>
            <a:ext cx="7772400" cy="4724400"/>
          </a:xfrm>
        </p:spPr>
        <p:txBody>
          <a:bodyPr/>
          <a:lstStyle/>
          <a:p>
            <a:r>
              <a:rPr lang="en-US" altLang="ko-KR" dirty="0">
                <a:ea typeface="굴림" charset="-127"/>
              </a:rPr>
              <a:t>Create </a:t>
            </a:r>
            <a:r>
              <a:rPr lang="en-US" altLang="ko-KR" b="1" dirty="0" err="1">
                <a:latin typeface="Courier New" pitchFamily="49" charset="0"/>
                <a:ea typeface="굴림" charset="-127"/>
              </a:rPr>
              <a:t>fd_set</a:t>
            </a:r>
            <a:endParaRPr lang="en-US" altLang="ko-KR" b="1" dirty="0">
              <a:latin typeface="Courier New" pitchFamily="49" charset="0"/>
              <a:ea typeface="굴림" charset="-127"/>
            </a:endParaRPr>
          </a:p>
          <a:p>
            <a:r>
              <a:rPr lang="en-US" altLang="ko-KR" dirty="0">
                <a:ea typeface="굴림" charset="-127"/>
              </a:rPr>
              <a:t>Clear the whole thing with </a:t>
            </a:r>
            <a:r>
              <a:rPr lang="en-US" altLang="ko-KR" b="1" dirty="0">
                <a:latin typeface="Courier New" pitchFamily="49" charset="0"/>
                <a:ea typeface="굴림" charset="-127"/>
              </a:rPr>
              <a:t>FD_ZERO</a:t>
            </a:r>
          </a:p>
          <a:p>
            <a:r>
              <a:rPr lang="en-US" altLang="ko-KR" dirty="0">
                <a:ea typeface="굴림" charset="-127"/>
              </a:rPr>
              <a:t>Add each descriptor you want to watch using </a:t>
            </a:r>
            <a:r>
              <a:rPr lang="en-US" altLang="ko-KR" b="1" dirty="0">
                <a:latin typeface="Courier New" pitchFamily="49" charset="0"/>
                <a:ea typeface="굴림" charset="-127"/>
              </a:rPr>
              <a:t>FD_SET</a:t>
            </a:r>
            <a:r>
              <a:rPr lang="en-US" altLang="ko-KR" dirty="0">
                <a:ea typeface="굴림" charset="-127"/>
              </a:rPr>
              <a:t>.</a:t>
            </a:r>
          </a:p>
          <a:p>
            <a:r>
              <a:rPr lang="en-US" altLang="ko-KR" dirty="0">
                <a:ea typeface="굴림" charset="-127"/>
              </a:rPr>
              <a:t>Call </a:t>
            </a:r>
            <a:r>
              <a:rPr lang="en-US" altLang="ko-KR" b="1" dirty="0">
                <a:latin typeface="Courier New" pitchFamily="49" charset="0"/>
                <a:ea typeface="굴림" charset="-127"/>
              </a:rPr>
              <a:t>select</a:t>
            </a:r>
          </a:p>
          <a:p>
            <a:r>
              <a:rPr lang="en-US" altLang="ko-KR" dirty="0">
                <a:ea typeface="굴림" charset="-127"/>
              </a:rPr>
              <a:t>when </a:t>
            </a:r>
            <a:r>
              <a:rPr lang="en-US" altLang="ko-KR" b="1" dirty="0">
                <a:latin typeface="Courier New" pitchFamily="49" charset="0"/>
                <a:ea typeface="굴림" charset="-127"/>
              </a:rPr>
              <a:t>select</a:t>
            </a:r>
            <a:r>
              <a:rPr lang="en-US" altLang="ko-KR" dirty="0">
                <a:ea typeface="굴림" charset="-127"/>
              </a:rPr>
              <a:t> returns, use </a:t>
            </a:r>
            <a:r>
              <a:rPr lang="en-US" altLang="ko-KR" b="1" dirty="0">
                <a:latin typeface="Courier New" pitchFamily="49" charset="0"/>
                <a:ea typeface="굴림" charset="-127"/>
              </a:rPr>
              <a:t>FD_ISSET</a:t>
            </a:r>
            <a:r>
              <a:rPr lang="en-US" altLang="ko-KR" dirty="0">
                <a:ea typeface="굴림" charset="-127"/>
              </a:rPr>
              <a:t> to see if I/O is possible on each descriptor.</a:t>
            </a: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02" name="Rectangle 2"/>
          <p:cNvSpPr>
            <a:spLocks noGrp="1" noChangeArrowheads="1"/>
          </p:cNvSpPr>
          <p:nvPr>
            <p:ph type="title"/>
          </p:nvPr>
        </p:nvSpPr>
        <p:spPr>
          <a:xfrm>
            <a:off x="323850" y="549275"/>
            <a:ext cx="8496300" cy="666750"/>
          </a:xfrm>
          <a:solidFill>
            <a:schemeClr val="folHlink"/>
          </a:solidFill>
        </p:spPr>
        <p:txBody>
          <a:bodyPr/>
          <a:lstStyle/>
          <a:p>
            <a:r>
              <a:rPr lang="en-US" altLang="ko-KR"/>
              <a:t>I/O </a:t>
            </a:r>
            <a:r>
              <a:rPr lang="ko-KR" altLang="en-US"/>
              <a:t>멀티플렉싱 모델</a:t>
            </a:r>
          </a:p>
        </p:txBody>
      </p:sp>
      <p:sp>
        <p:nvSpPr>
          <p:cNvPr id="614403" name="Rectangle 3"/>
          <p:cNvSpPr>
            <a:spLocks noGrp="1" noChangeArrowheads="1"/>
          </p:cNvSpPr>
          <p:nvPr>
            <p:ph type="body" idx="1"/>
          </p:nvPr>
        </p:nvSpPr>
        <p:spPr/>
        <p:txBody>
          <a:bodyPr>
            <a:normAutofit/>
          </a:bodyPr>
          <a:lstStyle/>
          <a:p>
            <a:pPr>
              <a:lnSpc>
                <a:spcPct val="110000"/>
              </a:lnSpc>
            </a:pPr>
            <a:r>
              <a:rPr lang="ko-KR" altLang="en-US" dirty="0"/>
              <a:t>소켓의 </a:t>
            </a:r>
            <a:r>
              <a:rPr lang="en-US" altLang="ko-KR" dirty="0"/>
              <a:t>I/O</a:t>
            </a:r>
            <a:r>
              <a:rPr lang="ko-KR" altLang="en-US" dirty="0"/>
              <a:t>를 다중화 해서 사용</a:t>
            </a:r>
          </a:p>
          <a:p>
            <a:pPr lvl="1">
              <a:lnSpc>
                <a:spcPct val="110000"/>
              </a:lnSpc>
            </a:pPr>
            <a:r>
              <a:rPr lang="ko-KR" altLang="en-US" dirty="0" smtClean="0"/>
              <a:t>소켓의</a:t>
            </a:r>
            <a:r>
              <a:rPr lang="en-US" altLang="ko-KR" dirty="0" smtClean="0"/>
              <a:t> I/O</a:t>
            </a:r>
            <a:r>
              <a:rPr lang="ko-KR" altLang="en-US" dirty="0" smtClean="0"/>
              <a:t>를 감시하는 함수</a:t>
            </a:r>
            <a:r>
              <a:rPr lang="en-US" altLang="ko-KR" dirty="0" smtClean="0"/>
              <a:t>, select</a:t>
            </a:r>
            <a:r>
              <a:rPr lang="ko-KR" altLang="en-US" dirty="0" smtClean="0"/>
              <a:t>를</a:t>
            </a:r>
            <a:r>
              <a:rPr lang="en-US" altLang="ko-KR" dirty="0" smtClean="0"/>
              <a:t> </a:t>
            </a:r>
            <a:r>
              <a:rPr lang="ko-KR" altLang="en-US" dirty="0" smtClean="0"/>
              <a:t>이용하여 </a:t>
            </a:r>
            <a:r>
              <a:rPr lang="en-US" altLang="ko-KR" dirty="0" smtClean="0"/>
              <a:t>kernel</a:t>
            </a:r>
            <a:r>
              <a:rPr lang="ko-KR" altLang="en-US" dirty="0" smtClean="0"/>
              <a:t>이 </a:t>
            </a:r>
            <a:r>
              <a:rPr lang="en-US" altLang="ko-KR" dirty="0" smtClean="0"/>
              <a:t>I/O </a:t>
            </a:r>
            <a:r>
              <a:rPr lang="ko-KR" altLang="en-US" dirty="0" smtClean="0"/>
              <a:t>상태를 감시하게 하고 </a:t>
            </a:r>
            <a:r>
              <a:rPr lang="en-US" altLang="ko-KR" dirty="0" smtClean="0"/>
              <a:t>user program</a:t>
            </a:r>
            <a:r>
              <a:rPr lang="ko-KR" altLang="en-US" dirty="0" smtClean="0"/>
              <a:t>이</a:t>
            </a:r>
            <a:r>
              <a:rPr lang="en-US" altLang="ko-KR" dirty="0" smtClean="0"/>
              <a:t> </a:t>
            </a:r>
            <a:r>
              <a:rPr lang="ko-KR" altLang="en-US" dirty="0" smtClean="0"/>
              <a:t>계속해서 데이터가 있기를 기다려야 하는 </a:t>
            </a:r>
            <a:r>
              <a:rPr lang="en-US" altLang="ko-KR" dirty="0" smtClean="0"/>
              <a:t>blocking</a:t>
            </a:r>
            <a:r>
              <a:rPr lang="ko-KR" altLang="en-US" dirty="0" smtClean="0"/>
              <a:t> 상태에서 자유롭게 한다</a:t>
            </a:r>
            <a:r>
              <a:rPr lang="en-US" altLang="ko-KR" dirty="0" smtClean="0"/>
              <a:t>.  </a:t>
            </a:r>
            <a:endParaRPr lang="ko-KR" altLang="en-US" dirty="0"/>
          </a:p>
          <a:p>
            <a:pPr lvl="1">
              <a:lnSpc>
                <a:spcPct val="110000"/>
              </a:lnSpc>
            </a:pPr>
            <a:r>
              <a:rPr lang="ko-KR" altLang="en-US" dirty="0"/>
              <a:t>어플리케이션이 </a:t>
            </a:r>
            <a:r>
              <a:rPr lang="en-US" altLang="ko-KR" dirty="0"/>
              <a:t>I/O</a:t>
            </a:r>
            <a:r>
              <a:rPr lang="ko-KR" altLang="en-US" dirty="0"/>
              <a:t>에 대한 부담을 줄이는 이점</a:t>
            </a:r>
          </a:p>
          <a:p>
            <a:pPr lvl="1">
              <a:lnSpc>
                <a:spcPct val="110000"/>
              </a:lnSpc>
            </a:pPr>
            <a:r>
              <a:rPr lang="ko-KR" altLang="en-US" dirty="0"/>
              <a:t>소켓의 </a:t>
            </a:r>
            <a:r>
              <a:rPr lang="en-US" altLang="ko-KR" dirty="0"/>
              <a:t>I/O</a:t>
            </a:r>
            <a:r>
              <a:rPr lang="ko-KR" altLang="en-US" dirty="0"/>
              <a:t>를 감시하는 루틴에 </a:t>
            </a:r>
            <a:r>
              <a:rPr lang="ko-KR" altLang="en-US" dirty="0" err="1"/>
              <a:t>패킷의</a:t>
            </a:r>
            <a:r>
              <a:rPr lang="ko-KR" altLang="en-US" dirty="0"/>
              <a:t> 송수신 변동 상황이 결과 값으로 알려지게 되고 결과 값에 맞는 함수를 호출하여 처리</a:t>
            </a:r>
          </a:p>
          <a:p>
            <a:pPr>
              <a:lnSpc>
                <a:spcPct val="110000"/>
              </a:lnSpc>
            </a:pPr>
            <a:r>
              <a:rPr lang="en-US" altLang="ko-KR" dirty="0"/>
              <a:t>“select” </a:t>
            </a:r>
            <a:r>
              <a:rPr lang="ko-KR" altLang="en-US" dirty="0"/>
              <a:t>함수가 소켓의 </a:t>
            </a:r>
            <a:r>
              <a:rPr lang="en-US" altLang="ko-KR" dirty="0"/>
              <a:t>I/O</a:t>
            </a:r>
            <a:r>
              <a:rPr lang="ko-KR" altLang="en-US" dirty="0"/>
              <a:t>를 감시하는 역할</a:t>
            </a:r>
          </a:p>
          <a:p>
            <a:pPr lvl="1">
              <a:lnSpc>
                <a:spcPct val="110000"/>
              </a:lnSpc>
            </a:pPr>
            <a:r>
              <a:rPr lang="en-US" altLang="ko-KR" dirty="0"/>
              <a:t>FD(File Descriptor) </a:t>
            </a:r>
            <a:r>
              <a:rPr lang="ko-KR" altLang="en-US" dirty="0"/>
              <a:t>테이블</a:t>
            </a:r>
            <a:r>
              <a:rPr lang="en-US" altLang="ko-KR" dirty="0" smtClean="0"/>
              <a:t>(</a:t>
            </a:r>
            <a:r>
              <a:rPr lang="ko-KR" altLang="en-US" dirty="0" smtClean="0"/>
              <a:t>예를 들면 </a:t>
            </a:r>
            <a:r>
              <a:rPr lang="en-US" altLang="ko-KR" dirty="0" smtClean="0"/>
              <a:t>1024</a:t>
            </a:r>
            <a:r>
              <a:rPr lang="ko-KR" altLang="en-US" dirty="0"/>
              <a:t>개의 </a:t>
            </a:r>
            <a:r>
              <a:rPr lang="en-US" altLang="ko-KR" dirty="0"/>
              <a:t>FD </a:t>
            </a:r>
            <a:r>
              <a:rPr lang="ko-KR" altLang="en-US" dirty="0"/>
              <a:t>배열로 구성</a:t>
            </a:r>
            <a:r>
              <a:rPr lang="en-US" altLang="ko-KR" dirty="0"/>
              <a:t>) </a:t>
            </a:r>
            <a:r>
              <a:rPr lang="ko-KR" altLang="en-US" dirty="0"/>
              <a:t>감시</a:t>
            </a:r>
          </a:p>
          <a:p>
            <a:pPr lvl="1">
              <a:lnSpc>
                <a:spcPct val="110000"/>
              </a:lnSpc>
            </a:pPr>
            <a:r>
              <a:rPr lang="en-US" altLang="ko-KR" dirty="0"/>
              <a:t>FD</a:t>
            </a:r>
            <a:r>
              <a:rPr lang="ko-KR" altLang="en-US" dirty="0"/>
              <a:t>에 생성한 소켓을 지정하고 </a:t>
            </a:r>
            <a:r>
              <a:rPr lang="en-US" altLang="ko-KR" dirty="0"/>
              <a:t>“select” </a:t>
            </a:r>
            <a:r>
              <a:rPr lang="ko-KR" altLang="en-US" dirty="0"/>
              <a:t>함수로 감시 </a:t>
            </a:r>
          </a:p>
          <a:p>
            <a:pPr lvl="1">
              <a:lnSpc>
                <a:spcPct val="110000"/>
              </a:lnSpc>
            </a:pPr>
            <a:r>
              <a:rPr lang="en-US" altLang="ko-KR" dirty="0"/>
              <a:t>Select </a:t>
            </a:r>
            <a:r>
              <a:rPr lang="ko-KR" altLang="en-US" dirty="0"/>
              <a:t>함수는 </a:t>
            </a:r>
            <a:r>
              <a:rPr lang="en-US" altLang="ko-KR" dirty="0"/>
              <a:t>File descriptor </a:t>
            </a:r>
            <a:r>
              <a:rPr lang="ko-KR" altLang="en-US" dirty="0"/>
              <a:t>전체에서 </a:t>
            </a:r>
            <a:r>
              <a:rPr lang="en-US" altLang="ko-KR" dirty="0"/>
              <a:t>I/O </a:t>
            </a:r>
            <a:r>
              <a:rPr lang="ko-KR" altLang="en-US" dirty="0"/>
              <a:t>발생 정도 만 알려주고 구체적 위치는 모르기 때문에 전체를 찾는 루프 과정이 필요</a:t>
            </a:r>
          </a:p>
          <a:p>
            <a:pPr lvl="1">
              <a:lnSpc>
                <a:spcPct val="110000"/>
              </a:lnSpc>
            </a:pPr>
            <a:r>
              <a:rPr lang="en-US" altLang="ko-KR" dirty="0"/>
              <a:t>I/O </a:t>
            </a:r>
            <a:r>
              <a:rPr lang="ko-KR" altLang="en-US" dirty="0"/>
              <a:t>발생과 이에 대응되는 소켓을 비교해서 </a:t>
            </a:r>
            <a:r>
              <a:rPr lang="en-US" altLang="ko-KR" dirty="0"/>
              <a:t>I/O</a:t>
            </a:r>
            <a:r>
              <a:rPr lang="ko-KR" altLang="en-US" dirty="0"/>
              <a:t>의 종류를 알아내는 과정을 거친다</a:t>
            </a:r>
            <a:r>
              <a:rPr lang="en-US" altLang="ko-KR" dirty="0"/>
              <a:t>.    </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ChangeArrowheads="1"/>
          </p:cNvSpPr>
          <p:nvPr/>
        </p:nvSpPr>
        <p:spPr bwMode="auto">
          <a:xfrm>
            <a:off x="323850" y="549275"/>
            <a:ext cx="8496300" cy="666750"/>
          </a:xfrm>
          <a:prstGeom prst="rect">
            <a:avLst/>
          </a:prstGeom>
          <a:solidFill>
            <a:schemeClr val="folHlink"/>
          </a:solidFill>
          <a:ln w="9525">
            <a:noFill/>
            <a:miter lim="800000"/>
            <a:headEnd/>
            <a:tailEnd/>
          </a:ln>
        </p:spPr>
        <p:txBody>
          <a:bodyPr anchor="ctr"/>
          <a:lstStyle/>
          <a:p>
            <a:pPr>
              <a:lnSpc>
                <a:spcPct val="100000"/>
              </a:lnSpc>
              <a:spcBef>
                <a:spcPct val="0"/>
              </a:spcBef>
              <a:buClrTx/>
              <a:buSzTx/>
              <a:buFontTx/>
              <a:buNone/>
            </a:pPr>
            <a:endParaRPr lang="ko-KR" altLang="en-US" sz="3000">
              <a:solidFill>
                <a:srgbClr val="0066FF"/>
              </a:solidFill>
            </a:endParaRPr>
          </a:p>
        </p:txBody>
      </p:sp>
      <p:sp>
        <p:nvSpPr>
          <p:cNvPr id="7172" name="Rectangle 3"/>
          <p:cNvSpPr>
            <a:spLocks noGrp="1" noChangeArrowheads="1"/>
          </p:cNvSpPr>
          <p:nvPr>
            <p:ph type="title"/>
          </p:nvPr>
        </p:nvSpPr>
        <p:spPr/>
        <p:txBody>
          <a:bodyPr/>
          <a:lstStyle/>
          <a:p>
            <a:pPr eaLnBrk="1" hangingPunct="1"/>
            <a:r>
              <a:rPr lang="en-US" altLang="ko-KR" smtClean="0"/>
              <a:t>TCP </a:t>
            </a:r>
            <a:r>
              <a:rPr lang="ko-KR" altLang="en-US" smtClean="0"/>
              <a:t>클라이언트 프로그램 구현</a:t>
            </a:r>
          </a:p>
        </p:txBody>
      </p:sp>
      <p:sp>
        <p:nvSpPr>
          <p:cNvPr id="7173" name="Rectangle 4"/>
          <p:cNvSpPr>
            <a:spLocks noGrp="1" noChangeArrowheads="1"/>
          </p:cNvSpPr>
          <p:nvPr>
            <p:ph type="body" idx="1"/>
          </p:nvPr>
        </p:nvSpPr>
        <p:spPr>
          <a:xfrm>
            <a:off x="323850" y="1341438"/>
            <a:ext cx="8424863" cy="5113337"/>
          </a:xfrm>
        </p:spPr>
        <p:txBody>
          <a:bodyPr>
            <a:normAutofit fontScale="92500" lnSpcReduction="20000"/>
          </a:bodyPr>
          <a:lstStyle/>
          <a:p>
            <a:pPr eaLnBrk="1" hangingPunct="1"/>
            <a:r>
              <a:rPr lang="ko-KR" altLang="en-US" dirty="0" smtClean="0"/>
              <a:t>소켓함수</a:t>
            </a:r>
          </a:p>
          <a:p>
            <a:pPr lvl="1" eaLnBrk="1" hangingPunct="1"/>
            <a:r>
              <a:rPr lang="ko-KR" altLang="en-US" dirty="0" smtClean="0"/>
              <a:t>필요 </a:t>
            </a:r>
            <a:r>
              <a:rPr lang="ko-KR" altLang="en-US" dirty="0" err="1" smtClean="0"/>
              <a:t>헤더화일</a:t>
            </a:r>
            <a:endParaRPr lang="ko-KR" altLang="en-US" dirty="0" smtClean="0"/>
          </a:p>
          <a:p>
            <a:pPr lvl="2" eaLnBrk="1" hangingPunct="1"/>
            <a:r>
              <a:rPr lang="en-US" altLang="ko-KR" sz="1800" dirty="0" smtClean="0"/>
              <a:t>&lt;sys/</a:t>
            </a:r>
            <a:r>
              <a:rPr lang="en-US" altLang="ko-KR" sz="1800" dirty="0" err="1" smtClean="0"/>
              <a:t>types.h</a:t>
            </a:r>
            <a:r>
              <a:rPr lang="en-US" altLang="ko-KR" sz="1800" dirty="0" smtClean="0"/>
              <a:t>&gt;, &lt;sys/</a:t>
            </a:r>
            <a:r>
              <a:rPr lang="en-US" altLang="ko-KR" sz="1800" dirty="0" err="1" smtClean="0"/>
              <a:t>socket.h</a:t>
            </a:r>
            <a:r>
              <a:rPr lang="en-US" altLang="ko-KR" sz="1800" dirty="0" smtClean="0"/>
              <a:t>&gt;</a:t>
            </a:r>
          </a:p>
          <a:p>
            <a:pPr lvl="1" eaLnBrk="1" hangingPunct="1"/>
            <a:r>
              <a:rPr lang="en-US" altLang="ko-KR" dirty="0" err="1" smtClean="0"/>
              <a:t>int</a:t>
            </a:r>
            <a:r>
              <a:rPr lang="en-US" altLang="ko-KR" dirty="0" smtClean="0"/>
              <a:t> socket (</a:t>
            </a:r>
            <a:r>
              <a:rPr lang="en-US" altLang="ko-KR" dirty="0" err="1" smtClean="0"/>
              <a:t>int</a:t>
            </a:r>
            <a:r>
              <a:rPr lang="en-US" altLang="ko-KR" dirty="0" smtClean="0"/>
              <a:t> domain, </a:t>
            </a:r>
            <a:r>
              <a:rPr lang="en-US" altLang="ko-KR" dirty="0" err="1" smtClean="0"/>
              <a:t>int</a:t>
            </a:r>
            <a:r>
              <a:rPr lang="en-US" altLang="ko-KR" dirty="0" smtClean="0"/>
              <a:t> type, </a:t>
            </a:r>
            <a:r>
              <a:rPr lang="en-US" altLang="ko-KR" dirty="0" err="1" smtClean="0"/>
              <a:t>int</a:t>
            </a:r>
            <a:r>
              <a:rPr lang="en-US" altLang="ko-KR" dirty="0" smtClean="0"/>
              <a:t> protocol)</a:t>
            </a:r>
          </a:p>
          <a:p>
            <a:pPr lvl="2" eaLnBrk="1" hangingPunct="1"/>
            <a:r>
              <a:rPr lang="ko-KR" altLang="en-US" sz="1800" dirty="0" smtClean="0"/>
              <a:t>소켓 생성 후 소켓 지정번호</a:t>
            </a:r>
            <a:r>
              <a:rPr lang="en-US" altLang="ko-KR" sz="1800" dirty="0" smtClean="0"/>
              <a:t>(socket descriptor) return</a:t>
            </a:r>
          </a:p>
          <a:p>
            <a:pPr lvl="2" eaLnBrk="1" hangingPunct="1"/>
            <a:r>
              <a:rPr lang="en-US" altLang="ko-KR" sz="1800" dirty="0" smtClean="0"/>
              <a:t>Domain – </a:t>
            </a:r>
            <a:r>
              <a:rPr lang="ko-KR" altLang="en-US" sz="1800" dirty="0" smtClean="0"/>
              <a:t>통신도메인을 의미하는데</a:t>
            </a:r>
            <a:r>
              <a:rPr lang="en-US" altLang="ko-KR" sz="1800" dirty="0" smtClean="0"/>
              <a:t>, </a:t>
            </a:r>
            <a:r>
              <a:rPr lang="ko-KR" altLang="en-US" sz="1800" dirty="0" smtClean="0"/>
              <a:t>즉 사용하고자 하는 네트워크 종류 지정</a:t>
            </a:r>
            <a:r>
              <a:rPr lang="en-US" altLang="ko-KR" sz="1800" dirty="0" smtClean="0"/>
              <a:t>(</a:t>
            </a:r>
            <a:r>
              <a:rPr lang="ko-KR" altLang="en-US" sz="1800" dirty="0" smtClean="0"/>
              <a:t>노벨의 </a:t>
            </a:r>
            <a:r>
              <a:rPr lang="en-US" altLang="ko-KR" sz="1800" dirty="0" err="1" smtClean="0"/>
              <a:t>ipx</a:t>
            </a:r>
            <a:r>
              <a:rPr lang="en-US" altLang="ko-KR" sz="1800" dirty="0" smtClean="0"/>
              <a:t>, </a:t>
            </a:r>
            <a:r>
              <a:rPr lang="en-US" altLang="ko-KR" sz="1800" dirty="0" err="1" smtClean="0"/>
              <a:t>atm</a:t>
            </a:r>
            <a:r>
              <a:rPr lang="en-US" altLang="ko-KR" sz="1800" dirty="0" smtClean="0"/>
              <a:t>, x.25, ipv6, </a:t>
            </a:r>
            <a:r>
              <a:rPr lang="en-US" altLang="ko-KR" sz="1800" dirty="0" err="1" smtClean="0"/>
              <a:t>tcp</a:t>
            </a:r>
            <a:r>
              <a:rPr lang="en-US" altLang="ko-KR" sz="1800" dirty="0" smtClean="0"/>
              <a:t>/</a:t>
            </a:r>
            <a:r>
              <a:rPr lang="en-US" altLang="ko-KR" sz="1800" dirty="0" err="1" smtClean="0"/>
              <a:t>ip</a:t>
            </a:r>
            <a:r>
              <a:rPr lang="en-US" altLang="ko-KR" sz="1800" dirty="0" smtClean="0"/>
              <a:t>), </a:t>
            </a:r>
            <a:r>
              <a:rPr lang="ko-KR" altLang="en-US" sz="1800" dirty="0" smtClean="0"/>
              <a:t>각 도메인을 </a:t>
            </a:r>
            <a:r>
              <a:rPr lang="en-US" altLang="ko-KR" sz="1800" dirty="0" smtClean="0"/>
              <a:t>PF(Protocol Family)</a:t>
            </a:r>
            <a:r>
              <a:rPr lang="ko-KR" altLang="en-US" sz="1800" dirty="0" smtClean="0"/>
              <a:t>로 시작하는 </a:t>
            </a:r>
            <a:r>
              <a:rPr lang="en-US" altLang="ko-KR" sz="1800" dirty="0" smtClean="0"/>
              <a:t>prefix </a:t>
            </a:r>
            <a:r>
              <a:rPr lang="ko-KR" altLang="en-US" sz="1800" dirty="0" smtClean="0"/>
              <a:t>사용</a:t>
            </a:r>
          </a:p>
          <a:p>
            <a:pPr lvl="3" eaLnBrk="1" hangingPunct="1"/>
            <a:r>
              <a:rPr lang="ko-KR" altLang="en-US" dirty="0" err="1" smtClean="0"/>
              <a:t>리눅스에서</a:t>
            </a:r>
            <a:r>
              <a:rPr lang="ko-KR" altLang="en-US" dirty="0" smtClean="0"/>
              <a:t> 사용하는 </a:t>
            </a:r>
            <a:r>
              <a:rPr lang="en-US" altLang="ko-KR" dirty="0" err="1" smtClean="0"/>
              <a:t>pf</a:t>
            </a:r>
            <a:r>
              <a:rPr lang="en-US" altLang="ko-KR" dirty="0" smtClean="0"/>
              <a:t> (PF_INET : </a:t>
            </a:r>
            <a:r>
              <a:rPr lang="ko-KR" altLang="en-US" dirty="0" smtClean="0"/>
              <a:t>인터넷프로토콜</a:t>
            </a:r>
            <a:r>
              <a:rPr lang="en-US" altLang="ko-KR" dirty="0" smtClean="0"/>
              <a:t>, PF_INET6 : IPv6, PF_UNIX : </a:t>
            </a:r>
            <a:r>
              <a:rPr lang="ko-KR" altLang="en-US" dirty="0" smtClean="0"/>
              <a:t>유닉스 프로세스간의 통신을 위한 유닉스도메인 소켓</a:t>
            </a:r>
            <a:r>
              <a:rPr lang="en-US" altLang="ko-KR" dirty="0" smtClean="0"/>
              <a:t>, </a:t>
            </a:r>
            <a:r>
              <a:rPr lang="ko-KR" altLang="en-US" dirty="0" smtClean="0"/>
              <a:t>등</a:t>
            </a:r>
            <a:r>
              <a:rPr lang="en-US" altLang="ko-KR" dirty="0" smtClean="0"/>
              <a:t>)</a:t>
            </a:r>
          </a:p>
          <a:p>
            <a:pPr lvl="3" eaLnBrk="1" hangingPunct="1"/>
            <a:r>
              <a:rPr lang="ko-KR" altLang="en-US" dirty="0" smtClean="0"/>
              <a:t>현재 </a:t>
            </a:r>
            <a:r>
              <a:rPr lang="ko-KR" altLang="en-US" dirty="0" err="1" smtClean="0"/>
              <a:t>리눅스에서</a:t>
            </a:r>
            <a:r>
              <a:rPr lang="ko-KR" altLang="en-US" dirty="0" smtClean="0"/>
              <a:t> </a:t>
            </a:r>
            <a:r>
              <a:rPr lang="en-US" altLang="ko-KR" dirty="0" smtClean="0"/>
              <a:t>PF </a:t>
            </a:r>
            <a:r>
              <a:rPr lang="ko-KR" altLang="en-US" dirty="0" smtClean="0"/>
              <a:t>와 </a:t>
            </a:r>
            <a:r>
              <a:rPr lang="en-US" altLang="ko-KR" dirty="0" smtClean="0"/>
              <a:t>AF(Address Family)</a:t>
            </a:r>
            <a:r>
              <a:rPr lang="ko-KR" altLang="en-US" dirty="0" smtClean="0"/>
              <a:t>를 혼동하여 사용 중</a:t>
            </a:r>
          </a:p>
          <a:p>
            <a:pPr lvl="2" eaLnBrk="1" hangingPunct="1"/>
            <a:r>
              <a:rPr lang="en-US" altLang="ko-KR" sz="1800" dirty="0" smtClean="0"/>
              <a:t>Type – </a:t>
            </a:r>
            <a:r>
              <a:rPr lang="ko-KR" altLang="en-US" sz="1800" dirty="0" smtClean="0"/>
              <a:t>소켓의 연결형식을 지정 </a:t>
            </a:r>
          </a:p>
          <a:p>
            <a:pPr lvl="3" eaLnBrk="1" hangingPunct="1"/>
            <a:r>
              <a:rPr lang="en-US" altLang="ko-KR" dirty="0" err="1" smtClean="0"/>
              <a:t>sock_stream</a:t>
            </a:r>
            <a:r>
              <a:rPr lang="en-US" altLang="ko-KR" dirty="0" smtClean="0"/>
              <a:t>, </a:t>
            </a:r>
            <a:r>
              <a:rPr lang="en-US" altLang="ko-KR" dirty="0" err="1" smtClean="0"/>
              <a:t>sock_dgram</a:t>
            </a:r>
            <a:r>
              <a:rPr lang="en-US" altLang="ko-KR" dirty="0" smtClean="0"/>
              <a:t>, </a:t>
            </a:r>
            <a:r>
              <a:rPr lang="en-US" altLang="ko-KR" dirty="0" err="1" smtClean="0"/>
              <a:t>sock_raw</a:t>
            </a:r>
            <a:endParaRPr lang="en-US" altLang="ko-KR" dirty="0" smtClean="0"/>
          </a:p>
          <a:p>
            <a:pPr lvl="3" eaLnBrk="1" hangingPunct="1"/>
            <a:r>
              <a:rPr lang="en-US" altLang="ko-KR" dirty="0" smtClean="0"/>
              <a:t>Stream – </a:t>
            </a:r>
            <a:r>
              <a:rPr lang="en-US" altLang="ko-KR" dirty="0" err="1" smtClean="0"/>
              <a:t>tcp</a:t>
            </a:r>
            <a:r>
              <a:rPr lang="en-US" altLang="ko-KR" dirty="0" smtClean="0"/>
              <a:t>, </a:t>
            </a:r>
            <a:r>
              <a:rPr lang="en-US" altLang="ko-KR" dirty="0" err="1" smtClean="0"/>
              <a:t>dgram</a:t>
            </a:r>
            <a:r>
              <a:rPr lang="en-US" altLang="ko-KR" dirty="0" smtClean="0"/>
              <a:t> – </a:t>
            </a:r>
            <a:r>
              <a:rPr lang="en-US" altLang="ko-KR" dirty="0" err="1" smtClean="0"/>
              <a:t>udp</a:t>
            </a:r>
            <a:r>
              <a:rPr lang="en-US" altLang="ko-KR" dirty="0" smtClean="0"/>
              <a:t>, raw – </a:t>
            </a:r>
            <a:r>
              <a:rPr lang="ko-KR" altLang="en-US" dirty="0" smtClean="0"/>
              <a:t>사용자가 직접 헤더를 만들어 보냄</a:t>
            </a:r>
          </a:p>
          <a:p>
            <a:pPr lvl="3" eaLnBrk="1" hangingPunct="1"/>
            <a:r>
              <a:rPr lang="en-US" altLang="ko-KR" dirty="0" smtClean="0"/>
              <a:t>Raw </a:t>
            </a:r>
            <a:r>
              <a:rPr lang="ko-KR" altLang="en-US" dirty="0" smtClean="0"/>
              <a:t>예 </a:t>
            </a:r>
            <a:r>
              <a:rPr lang="en-US" altLang="ko-KR" dirty="0" smtClean="0"/>
              <a:t>– IP </a:t>
            </a:r>
            <a:r>
              <a:rPr lang="ko-KR" altLang="en-US" dirty="0" smtClean="0"/>
              <a:t>주소를 부여하지 않고 특정 네트워크 내부에서만 통신하는 프로그램 작성시  </a:t>
            </a:r>
            <a:endParaRPr lang="en-US" altLang="ko-KR" dirty="0" smtClean="0"/>
          </a:p>
          <a:p>
            <a:pPr lvl="2"/>
            <a:r>
              <a:rPr lang="en-US" altLang="ko-KR" dirty="0" smtClean="0"/>
              <a:t>Protocol</a:t>
            </a:r>
            <a:r>
              <a:rPr lang="ko-KR" altLang="en-US" dirty="0" smtClean="0"/>
              <a:t>  </a:t>
            </a:r>
            <a:r>
              <a:rPr lang="en-US" altLang="ko-KR" dirty="0" smtClean="0"/>
              <a:t>- type</a:t>
            </a:r>
            <a:r>
              <a:rPr lang="ko-KR" altLang="en-US" dirty="0" smtClean="0"/>
              <a:t>가</a:t>
            </a:r>
            <a:r>
              <a:rPr lang="en-US" altLang="ko-KR" dirty="0" smtClean="0"/>
              <a:t> raw</a:t>
            </a:r>
            <a:r>
              <a:rPr lang="ko-KR" altLang="en-US" dirty="0" smtClean="0"/>
              <a:t>가 아니면 </a:t>
            </a:r>
            <a:r>
              <a:rPr lang="en-US" altLang="ko-KR" dirty="0" smtClean="0"/>
              <a:t>0, Raw</a:t>
            </a:r>
            <a:r>
              <a:rPr lang="ko-KR" altLang="en-US" dirty="0" smtClean="0"/>
              <a:t> 이면</a:t>
            </a:r>
            <a:r>
              <a:rPr lang="en-US" altLang="ko-KR" dirty="0" smtClean="0"/>
              <a:t> non-zero </a:t>
            </a:r>
            <a:r>
              <a:rPr lang="ko-KR" altLang="en-US" dirty="0" smtClean="0"/>
              <a:t>로서</a:t>
            </a:r>
            <a:r>
              <a:rPr lang="en-US" altLang="ko-KR" dirty="0" smtClean="0"/>
              <a:t> IPPROTO_XXX (</a:t>
            </a:r>
            <a:r>
              <a:rPr lang="ko-KR" altLang="en-US" dirty="0" smtClean="0"/>
              <a:t>예</a:t>
            </a:r>
            <a:r>
              <a:rPr lang="en-US" altLang="ko-KR" dirty="0" smtClean="0"/>
              <a:t> IPPRO_ICMP)</a:t>
            </a:r>
            <a:r>
              <a:rPr lang="ko-KR" altLang="en-US" dirty="0" smtClean="0"/>
              <a:t>등을 나타냄</a:t>
            </a:r>
            <a:endParaRPr lang="en-US" altLang="ko-KR" dirty="0" smtClean="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l="-6000" r="-6000"/>
          </a:stretch>
        </a:blipFill>
        <a:effectLst/>
      </p:bgPr>
    </p:bg>
    <p:spTree>
      <p:nvGrpSpPr>
        <p:cNvPr id="1" name=""/>
        <p:cNvGrpSpPr/>
        <p:nvPr/>
      </p:nvGrpSpPr>
      <p:grpSpPr>
        <a:xfrm>
          <a:off x="0" y="0"/>
          <a:ext cx="0" cy="0"/>
          <a:chOff x="0" y="0"/>
          <a:chExt cx="0" cy="0"/>
        </a:xfrm>
      </p:grpSpPr>
      <p:sp>
        <p:nvSpPr>
          <p:cNvPr id="617474" name="Rectangle 2"/>
          <p:cNvSpPr>
            <a:spLocks noGrp="1" noChangeArrowheads="1"/>
          </p:cNvSpPr>
          <p:nvPr>
            <p:ph type="title"/>
          </p:nvPr>
        </p:nvSpPr>
        <p:spPr/>
        <p:txBody>
          <a:bodyPr/>
          <a:lstStyle/>
          <a:p>
            <a:r>
              <a:rPr lang="en-US" altLang="ko-KR" sz="2600"/>
              <a:t>I/O </a:t>
            </a:r>
            <a:r>
              <a:rPr lang="ko-KR" altLang="en-US" sz="2600"/>
              <a:t>멀티플렉싱 모델을 사용한 서버프로그램</a:t>
            </a:r>
            <a:br>
              <a:rPr lang="ko-KR" altLang="en-US" sz="2600"/>
            </a:br>
            <a:r>
              <a:rPr lang="en-US" altLang="ko-KR" sz="2600"/>
              <a:t>(select_server.c)</a:t>
            </a:r>
          </a:p>
        </p:txBody>
      </p:sp>
      <p:sp>
        <p:nvSpPr>
          <p:cNvPr id="617475" name="Rectangle 3"/>
          <p:cNvSpPr>
            <a:spLocks noGrp="1" noChangeArrowheads="1"/>
          </p:cNvSpPr>
          <p:nvPr>
            <p:ph idx="1"/>
          </p:nvPr>
        </p:nvSpPr>
        <p:spPr>
          <a:xfrm>
            <a:off x="250825" y="1052513"/>
            <a:ext cx="2808288" cy="5472112"/>
          </a:xfrm>
        </p:spPr>
        <p:txBody>
          <a:bodyPr>
            <a:normAutofit lnSpcReduction="10000"/>
          </a:bodyPr>
          <a:lstStyle/>
          <a:p>
            <a:pPr>
              <a:lnSpc>
                <a:spcPct val="80000"/>
              </a:lnSpc>
              <a:buFont typeface="Wingdings" pitchFamily="2" charset="2"/>
              <a:buAutoNum type="arabicPeriod"/>
            </a:pPr>
            <a:r>
              <a:rPr lang="en-US" altLang="ko-KR" sz="800" dirty="0"/>
              <a:t>#include &lt;</a:t>
            </a:r>
            <a:r>
              <a:rPr lang="en-US" altLang="ko-KR" sz="800" dirty="0" err="1"/>
              <a:t>stdio.h</a:t>
            </a:r>
            <a:r>
              <a:rPr lang="en-US" altLang="ko-KR" sz="800" dirty="0"/>
              <a:t>&gt;</a:t>
            </a:r>
          </a:p>
          <a:p>
            <a:pPr>
              <a:lnSpc>
                <a:spcPct val="80000"/>
              </a:lnSpc>
              <a:buFont typeface="Wingdings" pitchFamily="2" charset="2"/>
              <a:buAutoNum type="arabicPeriod"/>
            </a:pPr>
            <a:r>
              <a:rPr lang="en-US" altLang="ko-KR" sz="800" dirty="0"/>
              <a:t>#include &lt;</a:t>
            </a:r>
            <a:r>
              <a:rPr lang="en-US" altLang="ko-KR" sz="800" dirty="0" err="1"/>
              <a:t>unistd.h</a:t>
            </a:r>
            <a:r>
              <a:rPr lang="en-US" altLang="ko-KR" sz="800" dirty="0"/>
              <a:t>&gt;</a:t>
            </a:r>
          </a:p>
          <a:p>
            <a:pPr>
              <a:lnSpc>
                <a:spcPct val="80000"/>
              </a:lnSpc>
              <a:buFont typeface="Wingdings" pitchFamily="2" charset="2"/>
              <a:buAutoNum type="arabicPeriod"/>
            </a:pPr>
            <a:r>
              <a:rPr lang="en-US" altLang="ko-KR" sz="800" dirty="0"/>
              <a:t>#include &lt;</a:t>
            </a:r>
            <a:r>
              <a:rPr lang="en-US" altLang="ko-KR" sz="800" dirty="0" err="1"/>
              <a:t>stdlib.h</a:t>
            </a:r>
            <a:r>
              <a:rPr lang="en-US" altLang="ko-KR" sz="800" dirty="0"/>
              <a:t>&gt;</a:t>
            </a:r>
          </a:p>
          <a:p>
            <a:pPr>
              <a:lnSpc>
                <a:spcPct val="80000"/>
              </a:lnSpc>
              <a:buFont typeface="Wingdings" pitchFamily="2" charset="2"/>
              <a:buAutoNum type="arabicPeriod"/>
            </a:pPr>
            <a:r>
              <a:rPr lang="en-US" altLang="ko-KR" sz="800" dirty="0"/>
              <a:t>#include &lt;</a:t>
            </a:r>
            <a:r>
              <a:rPr lang="en-US" altLang="ko-KR" sz="800" dirty="0" err="1"/>
              <a:t>string.h</a:t>
            </a:r>
            <a:r>
              <a:rPr lang="en-US" altLang="ko-KR" sz="800" dirty="0"/>
              <a:t>&gt;</a:t>
            </a:r>
          </a:p>
          <a:p>
            <a:pPr>
              <a:lnSpc>
                <a:spcPct val="80000"/>
              </a:lnSpc>
              <a:buFont typeface="Wingdings" pitchFamily="2" charset="2"/>
              <a:buAutoNum type="arabicPeriod"/>
            </a:pPr>
            <a:r>
              <a:rPr lang="en-US" altLang="ko-KR" sz="800" dirty="0"/>
              <a:t>#include &lt;sys/</a:t>
            </a:r>
            <a:r>
              <a:rPr lang="en-US" altLang="ko-KR" sz="800" dirty="0" err="1"/>
              <a:t>socket.h</a:t>
            </a:r>
            <a:r>
              <a:rPr lang="en-US" altLang="ko-KR" sz="800" dirty="0"/>
              <a:t>&gt;</a:t>
            </a:r>
          </a:p>
          <a:p>
            <a:pPr>
              <a:lnSpc>
                <a:spcPct val="80000"/>
              </a:lnSpc>
              <a:buFont typeface="Wingdings" pitchFamily="2" charset="2"/>
              <a:buAutoNum type="arabicPeriod"/>
            </a:pPr>
            <a:r>
              <a:rPr lang="en-US" altLang="ko-KR" sz="800" dirty="0"/>
              <a:t>#include &lt;sys/</a:t>
            </a:r>
            <a:r>
              <a:rPr lang="en-US" altLang="ko-KR" sz="800" dirty="0" err="1"/>
              <a:t>stat.h</a:t>
            </a:r>
            <a:r>
              <a:rPr lang="en-US" altLang="ko-KR" sz="800" dirty="0"/>
              <a:t>&gt;</a:t>
            </a:r>
          </a:p>
          <a:p>
            <a:pPr>
              <a:lnSpc>
                <a:spcPct val="80000"/>
              </a:lnSpc>
              <a:buFont typeface="Wingdings" pitchFamily="2" charset="2"/>
              <a:buAutoNum type="arabicPeriod"/>
            </a:pPr>
            <a:r>
              <a:rPr lang="en-US" altLang="ko-KR" sz="800" dirty="0"/>
              <a:t>#include &lt;</a:t>
            </a:r>
            <a:r>
              <a:rPr lang="en-US" altLang="ko-KR" sz="800" dirty="0" err="1"/>
              <a:t>arpa</a:t>
            </a:r>
            <a:r>
              <a:rPr lang="en-US" altLang="ko-KR" sz="800" dirty="0"/>
              <a:t>/</a:t>
            </a:r>
            <a:r>
              <a:rPr lang="en-US" altLang="ko-KR" sz="800" dirty="0" err="1"/>
              <a:t>inet.h</a:t>
            </a:r>
            <a:r>
              <a:rPr lang="en-US" altLang="ko-KR" sz="800" dirty="0"/>
              <a:t>&gt;</a:t>
            </a:r>
          </a:p>
          <a:p>
            <a:pPr>
              <a:lnSpc>
                <a:spcPct val="80000"/>
              </a:lnSpc>
              <a:buFont typeface="Wingdings" pitchFamily="2" charset="2"/>
              <a:buAutoNum type="arabicPeriod"/>
            </a:pPr>
            <a:r>
              <a:rPr lang="en-US" altLang="ko-KR" sz="800" dirty="0"/>
              <a:t> </a:t>
            </a:r>
          </a:p>
          <a:p>
            <a:pPr>
              <a:lnSpc>
                <a:spcPct val="80000"/>
              </a:lnSpc>
              <a:buFont typeface="Wingdings" pitchFamily="2" charset="2"/>
              <a:buAutoNum type="arabicPeriod"/>
            </a:pPr>
            <a:r>
              <a:rPr lang="en-US" altLang="ko-KR" sz="800" dirty="0"/>
              <a:t>#define MAXBUF  256</a:t>
            </a:r>
          </a:p>
          <a:p>
            <a:pPr>
              <a:lnSpc>
                <a:spcPct val="80000"/>
              </a:lnSpc>
              <a:buFont typeface="Wingdings" pitchFamily="2" charset="2"/>
              <a:buAutoNum type="arabicPeriod"/>
            </a:pPr>
            <a:r>
              <a:rPr lang="en-US" altLang="ko-KR" sz="800" dirty="0"/>
              <a:t> </a:t>
            </a:r>
          </a:p>
          <a:p>
            <a:pPr>
              <a:lnSpc>
                <a:spcPct val="80000"/>
              </a:lnSpc>
              <a:buFont typeface="Wingdings" pitchFamily="2" charset="2"/>
              <a:buAutoNum type="arabicPeriod"/>
            </a:pPr>
            <a:r>
              <a:rPr lang="en-US" altLang="ko-KR" sz="800" dirty="0"/>
              <a:t> </a:t>
            </a:r>
          </a:p>
          <a:p>
            <a:pPr>
              <a:lnSpc>
                <a:spcPct val="80000"/>
              </a:lnSpc>
              <a:buFont typeface="Wingdings" pitchFamily="2" charset="2"/>
              <a:buAutoNum type="arabicPeriod"/>
            </a:pPr>
            <a:r>
              <a:rPr lang="en-US" altLang="ko-KR" sz="800" dirty="0" err="1"/>
              <a:t>int</a:t>
            </a:r>
            <a:r>
              <a:rPr lang="en-US" altLang="ko-KR" sz="800" dirty="0"/>
              <a:t> main()</a:t>
            </a:r>
          </a:p>
          <a:p>
            <a:pPr>
              <a:lnSpc>
                <a:spcPct val="80000"/>
              </a:lnSpc>
              <a:buFont typeface="Wingdings" pitchFamily="2" charset="2"/>
              <a:buAutoNum type="arabicPeriod"/>
            </a:pPr>
            <a:r>
              <a:rPr lang="en-US" altLang="ko-KR" sz="800" dirty="0"/>
              <a:t>{</a:t>
            </a:r>
          </a:p>
          <a:p>
            <a:pPr>
              <a:lnSpc>
                <a:spcPct val="80000"/>
              </a:lnSpc>
              <a:buFont typeface="Wingdings" pitchFamily="2" charset="2"/>
              <a:buAutoNum type="arabicPeriod"/>
            </a:pPr>
            <a:r>
              <a:rPr lang="en-US" altLang="ko-KR" sz="800" dirty="0"/>
              <a:t>    </a:t>
            </a:r>
            <a:r>
              <a:rPr lang="en-US" altLang="ko-KR" sz="800" dirty="0" err="1"/>
              <a:t>int</a:t>
            </a:r>
            <a:r>
              <a:rPr lang="en-US" altLang="ko-KR" sz="800" dirty="0"/>
              <a:t> </a:t>
            </a:r>
            <a:r>
              <a:rPr lang="en-US" altLang="ko-KR" sz="800" dirty="0" err="1"/>
              <a:t>ssock</a:t>
            </a:r>
            <a:r>
              <a:rPr lang="en-US" altLang="ko-KR" sz="800" dirty="0"/>
              <a:t>, </a:t>
            </a:r>
            <a:r>
              <a:rPr lang="en-US" altLang="ko-KR" sz="800" dirty="0" err="1"/>
              <a:t>csock</a:t>
            </a:r>
            <a:r>
              <a:rPr lang="en-US" altLang="ko-KR" sz="800" dirty="0"/>
              <a:t>;</a:t>
            </a:r>
          </a:p>
          <a:p>
            <a:pPr>
              <a:lnSpc>
                <a:spcPct val="80000"/>
              </a:lnSpc>
              <a:buFont typeface="Wingdings" pitchFamily="2" charset="2"/>
              <a:buAutoNum type="arabicPeriod"/>
            </a:pPr>
            <a:r>
              <a:rPr lang="en-US" altLang="ko-KR" sz="800" dirty="0"/>
              <a:t>    </a:t>
            </a:r>
            <a:r>
              <a:rPr lang="en-US" altLang="ko-KR" sz="800" dirty="0" err="1"/>
              <a:t>int</a:t>
            </a:r>
            <a:r>
              <a:rPr lang="en-US" altLang="ko-KR" sz="800" dirty="0"/>
              <a:t> </a:t>
            </a:r>
            <a:r>
              <a:rPr lang="en-US" altLang="ko-KR" sz="800" dirty="0" err="1"/>
              <a:t>clen</a:t>
            </a:r>
            <a:r>
              <a:rPr lang="en-US" altLang="ko-KR" sz="800" dirty="0"/>
              <a:t>, </a:t>
            </a:r>
            <a:r>
              <a:rPr lang="en-US" altLang="ko-KR" sz="800" dirty="0" err="1"/>
              <a:t>data_len</a:t>
            </a:r>
            <a:r>
              <a:rPr lang="en-US" altLang="ko-KR" sz="800" dirty="0"/>
              <a:t>;</a:t>
            </a:r>
          </a:p>
          <a:p>
            <a:pPr>
              <a:lnSpc>
                <a:spcPct val="80000"/>
              </a:lnSpc>
              <a:buFont typeface="Wingdings" pitchFamily="2" charset="2"/>
              <a:buAutoNum type="arabicPeriod"/>
            </a:pPr>
            <a:r>
              <a:rPr lang="en-US" altLang="ko-KR" sz="800" dirty="0"/>
              <a:t>    </a:t>
            </a:r>
            <a:r>
              <a:rPr lang="en-US" altLang="ko-KR" sz="800" dirty="0" err="1"/>
              <a:t>int</a:t>
            </a:r>
            <a:r>
              <a:rPr lang="en-US" altLang="ko-KR" sz="800" dirty="0"/>
              <a:t> </a:t>
            </a:r>
            <a:r>
              <a:rPr lang="en-US" altLang="ko-KR" sz="800" dirty="0" err="1"/>
              <a:t>fd</a:t>
            </a:r>
            <a:r>
              <a:rPr lang="en-US" altLang="ko-KR" sz="800" dirty="0"/>
              <a:t>;</a:t>
            </a:r>
          </a:p>
          <a:p>
            <a:pPr>
              <a:lnSpc>
                <a:spcPct val="80000"/>
              </a:lnSpc>
              <a:buFont typeface="Wingdings" pitchFamily="2" charset="2"/>
              <a:buAutoNum type="arabicPeriod"/>
            </a:pPr>
            <a:r>
              <a:rPr lang="en-US" altLang="ko-KR" sz="800" dirty="0"/>
              <a:t>    </a:t>
            </a:r>
            <a:r>
              <a:rPr lang="en-US" altLang="ko-KR" sz="800" dirty="0" err="1"/>
              <a:t>pid_t</a:t>
            </a:r>
            <a:r>
              <a:rPr lang="en-US" altLang="ko-KR" sz="800" dirty="0"/>
              <a:t> </a:t>
            </a:r>
            <a:r>
              <a:rPr lang="en-US" altLang="ko-KR" sz="800" dirty="0" err="1"/>
              <a:t>pid</a:t>
            </a:r>
            <a:r>
              <a:rPr lang="en-US" altLang="ko-KR" sz="800" dirty="0"/>
              <a:t>;</a:t>
            </a:r>
          </a:p>
          <a:p>
            <a:pPr>
              <a:lnSpc>
                <a:spcPct val="80000"/>
              </a:lnSpc>
              <a:buFont typeface="Wingdings" pitchFamily="2" charset="2"/>
              <a:buAutoNum type="arabicPeriod"/>
            </a:pPr>
            <a:r>
              <a:rPr lang="en-US" altLang="ko-KR" sz="800" dirty="0"/>
              <a:t>    </a:t>
            </a:r>
            <a:r>
              <a:rPr lang="en-US" altLang="ko-KR" sz="800" dirty="0" err="1"/>
              <a:t>struct</a:t>
            </a:r>
            <a:r>
              <a:rPr lang="en-US" altLang="ko-KR" sz="800" dirty="0"/>
              <a:t> </a:t>
            </a:r>
            <a:r>
              <a:rPr lang="en-US" altLang="ko-KR" sz="800" dirty="0" err="1"/>
              <a:t>sockaddr_in</a:t>
            </a:r>
            <a:r>
              <a:rPr lang="en-US" altLang="ko-KR" sz="800" dirty="0"/>
              <a:t> </a:t>
            </a:r>
            <a:r>
              <a:rPr lang="en-US" altLang="ko-KR" sz="800" dirty="0" err="1"/>
              <a:t>client_addr</a:t>
            </a:r>
            <a:r>
              <a:rPr lang="en-US" altLang="ko-KR" sz="800" dirty="0"/>
              <a:t>, </a:t>
            </a:r>
            <a:r>
              <a:rPr lang="en-US" altLang="ko-KR" sz="800" dirty="0" err="1"/>
              <a:t>server_addr</a:t>
            </a:r>
            <a:r>
              <a:rPr lang="en-US" altLang="ko-KR" sz="800" dirty="0"/>
              <a:t>;</a:t>
            </a:r>
          </a:p>
          <a:p>
            <a:pPr>
              <a:lnSpc>
                <a:spcPct val="80000"/>
              </a:lnSpc>
              <a:buFont typeface="Wingdings" pitchFamily="2" charset="2"/>
              <a:buAutoNum type="arabicPeriod"/>
            </a:pPr>
            <a:r>
              <a:rPr lang="en-US" altLang="ko-KR" sz="800" dirty="0"/>
              <a:t>    </a:t>
            </a:r>
            <a:r>
              <a:rPr lang="en-US" altLang="ko-KR" sz="800" dirty="0" err="1"/>
              <a:t>fd_set</a:t>
            </a:r>
            <a:r>
              <a:rPr lang="en-US" altLang="ko-KR" sz="800" dirty="0"/>
              <a:t> </a:t>
            </a:r>
            <a:r>
              <a:rPr lang="en-US" altLang="ko-KR" sz="800" dirty="0" err="1"/>
              <a:t>read_fds</a:t>
            </a:r>
            <a:r>
              <a:rPr lang="en-US" altLang="ko-KR" sz="800" dirty="0"/>
              <a:t>, </a:t>
            </a:r>
            <a:r>
              <a:rPr lang="en-US" altLang="ko-KR" sz="800" dirty="0" err="1"/>
              <a:t>tmp_fds</a:t>
            </a:r>
            <a:r>
              <a:rPr lang="en-US" altLang="ko-KR" sz="800" dirty="0"/>
              <a:t>;</a:t>
            </a:r>
          </a:p>
          <a:p>
            <a:pPr>
              <a:lnSpc>
                <a:spcPct val="80000"/>
              </a:lnSpc>
              <a:buFont typeface="Wingdings" pitchFamily="2" charset="2"/>
              <a:buAutoNum type="arabicPeriod"/>
            </a:pPr>
            <a:r>
              <a:rPr lang="en-US" altLang="ko-KR" sz="800" dirty="0"/>
              <a:t>    char </a:t>
            </a:r>
            <a:r>
              <a:rPr lang="en-US" altLang="ko-KR" sz="800" dirty="0" err="1"/>
              <a:t>buf</a:t>
            </a:r>
            <a:r>
              <a:rPr lang="en-US" altLang="ko-KR" sz="800" dirty="0"/>
              <a:t>[MAXBUF] = "I like you!";</a:t>
            </a:r>
          </a:p>
          <a:p>
            <a:pPr>
              <a:lnSpc>
                <a:spcPct val="80000"/>
              </a:lnSpc>
              <a:buFont typeface="Wingdings" pitchFamily="2" charset="2"/>
              <a:buAutoNum type="arabicPeriod"/>
            </a:pPr>
            <a:r>
              <a:rPr lang="en-US" altLang="ko-KR" sz="800" dirty="0"/>
              <a:t> </a:t>
            </a:r>
          </a:p>
          <a:p>
            <a:pPr>
              <a:lnSpc>
                <a:spcPct val="80000"/>
              </a:lnSpc>
              <a:buFont typeface="Wingdings" pitchFamily="2" charset="2"/>
              <a:buAutoNum type="arabicPeriod"/>
            </a:pPr>
            <a:r>
              <a:rPr lang="en-US" altLang="ko-KR" sz="800" dirty="0"/>
              <a:t>    /* </a:t>
            </a:r>
            <a:r>
              <a:rPr lang="ko-KR" altLang="en-US" sz="800" dirty="0"/>
              <a:t>소켓 생성 *</a:t>
            </a:r>
            <a:r>
              <a:rPr lang="en-US" altLang="ko-KR" sz="800" dirty="0"/>
              <a:t>/</a:t>
            </a:r>
          </a:p>
          <a:p>
            <a:pPr>
              <a:lnSpc>
                <a:spcPct val="80000"/>
              </a:lnSpc>
              <a:buFont typeface="Wingdings" pitchFamily="2" charset="2"/>
              <a:buAutoNum type="arabicPeriod"/>
            </a:pPr>
            <a:r>
              <a:rPr lang="en-US" altLang="ko-KR" sz="800" dirty="0"/>
              <a:t>    if ((</a:t>
            </a:r>
            <a:r>
              <a:rPr lang="en-US" altLang="ko-KR" sz="800" dirty="0" err="1"/>
              <a:t>ssock</a:t>
            </a:r>
            <a:r>
              <a:rPr lang="en-US" altLang="ko-KR" sz="800" dirty="0"/>
              <a:t> = socket(AF_INET, SOCK_STREAM, 0)) &lt; 0) {</a:t>
            </a:r>
          </a:p>
          <a:p>
            <a:pPr>
              <a:lnSpc>
                <a:spcPct val="80000"/>
              </a:lnSpc>
              <a:buFont typeface="Wingdings" pitchFamily="2" charset="2"/>
              <a:buAutoNum type="arabicPeriod"/>
            </a:pPr>
            <a:r>
              <a:rPr lang="en-US" altLang="ko-KR" sz="800" dirty="0"/>
              <a:t>        </a:t>
            </a:r>
            <a:r>
              <a:rPr lang="en-US" altLang="ko-KR" sz="800" dirty="0" err="1"/>
              <a:t>perror</a:t>
            </a:r>
            <a:r>
              <a:rPr lang="en-US" altLang="ko-KR" sz="800" dirty="0"/>
              <a:t>("socket error : ");</a:t>
            </a:r>
          </a:p>
          <a:p>
            <a:pPr>
              <a:lnSpc>
                <a:spcPct val="80000"/>
              </a:lnSpc>
              <a:buFont typeface="Wingdings" pitchFamily="2" charset="2"/>
              <a:buAutoNum type="arabicPeriod"/>
            </a:pPr>
            <a:r>
              <a:rPr lang="en-US" altLang="ko-KR" sz="800" dirty="0"/>
              <a:t>        exit(1);</a:t>
            </a:r>
          </a:p>
          <a:p>
            <a:pPr>
              <a:lnSpc>
                <a:spcPct val="80000"/>
              </a:lnSpc>
              <a:buFont typeface="Wingdings" pitchFamily="2" charset="2"/>
              <a:buAutoNum type="arabicPeriod"/>
            </a:pPr>
            <a:r>
              <a:rPr lang="en-US" altLang="ko-KR" sz="800" dirty="0"/>
              <a:t>    }</a:t>
            </a:r>
          </a:p>
          <a:p>
            <a:pPr>
              <a:lnSpc>
                <a:spcPct val="80000"/>
              </a:lnSpc>
              <a:buFont typeface="Wingdings" pitchFamily="2" charset="2"/>
              <a:buAutoNum type="arabicPeriod"/>
            </a:pPr>
            <a:r>
              <a:rPr lang="en-US" altLang="ko-KR" sz="800" dirty="0"/>
              <a:t> </a:t>
            </a:r>
          </a:p>
          <a:p>
            <a:pPr>
              <a:lnSpc>
                <a:spcPct val="80000"/>
              </a:lnSpc>
              <a:buFont typeface="Wingdings" pitchFamily="2" charset="2"/>
              <a:buAutoNum type="arabicPeriod"/>
            </a:pPr>
            <a:r>
              <a:rPr lang="en-US" altLang="ko-KR" sz="800" dirty="0"/>
              <a:t>    /* </a:t>
            </a:r>
            <a:r>
              <a:rPr lang="ko-KR" altLang="en-US" sz="800" dirty="0"/>
              <a:t>서버 옵션 지정 *</a:t>
            </a:r>
            <a:r>
              <a:rPr lang="en-US" altLang="ko-KR" sz="800" dirty="0"/>
              <a:t>/</a:t>
            </a:r>
          </a:p>
          <a:p>
            <a:pPr>
              <a:lnSpc>
                <a:spcPct val="80000"/>
              </a:lnSpc>
              <a:buFont typeface="Wingdings" pitchFamily="2" charset="2"/>
              <a:buAutoNum type="arabicPeriod"/>
            </a:pPr>
            <a:r>
              <a:rPr lang="en-US" altLang="ko-KR" sz="800" dirty="0"/>
              <a:t>    </a:t>
            </a:r>
            <a:r>
              <a:rPr lang="en-US" altLang="ko-KR" sz="800" dirty="0" err="1"/>
              <a:t>clen</a:t>
            </a:r>
            <a:r>
              <a:rPr lang="en-US" altLang="ko-KR" sz="800" dirty="0"/>
              <a:t> = </a:t>
            </a:r>
            <a:r>
              <a:rPr lang="en-US" altLang="ko-KR" sz="800" dirty="0" err="1"/>
              <a:t>sizeof</a:t>
            </a:r>
            <a:r>
              <a:rPr lang="en-US" altLang="ko-KR" sz="800" dirty="0"/>
              <a:t>(</a:t>
            </a:r>
            <a:r>
              <a:rPr lang="en-US" altLang="ko-KR" sz="800" dirty="0" err="1"/>
              <a:t>client_addr</a:t>
            </a:r>
            <a:r>
              <a:rPr lang="en-US" altLang="ko-KR" sz="800" dirty="0"/>
              <a:t>);</a:t>
            </a:r>
          </a:p>
          <a:p>
            <a:pPr>
              <a:lnSpc>
                <a:spcPct val="80000"/>
              </a:lnSpc>
              <a:buFont typeface="Wingdings" pitchFamily="2" charset="2"/>
              <a:buAutoNum type="arabicPeriod"/>
            </a:pPr>
            <a:r>
              <a:rPr lang="en-US" altLang="ko-KR" sz="800" dirty="0"/>
              <a:t> </a:t>
            </a:r>
          </a:p>
          <a:p>
            <a:pPr>
              <a:lnSpc>
                <a:spcPct val="80000"/>
              </a:lnSpc>
              <a:buFont typeface="Wingdings" pitchFamily="2" charset="2"/>
              <a:buAutoNum type="arabicPeriod"/>
            </a:pPr>
            <a:r>
              <a:rPr lang="en-US" altLang="ko-KR" sz="800" dirty="0"/>
              <a:t>    </a:t>
            </a:r>
            <a:r>
              <a:rPr lang="en-US" altLang="ko-KR" sz="800" dirty="0" err="1"/>
              <a:t>memset</a:t>
            </a:r>
            <a:r>
              <a:rPr lang="en-US" altLang="ko-KR" sz="800" dirty="0"/>
              <a:t>(&amp;</a:t>
            </a:r>
            <a:r>
              <a:rPr lang="en-US" altLang="ko-KR" sz="800" dirty="0" err="1"/>
              <a:t>server_addr</a:t>
            </a:r>
            <a:r>
              <a:rPr lang="en-US" altLang="ko-KR" sz="800" dirty="0"/>
              <a:t>, 0, </a:t>
            </a:r>
            <a:r>
              <a:rPr lang="en-US" altLang="ko-KR" sz="800" dirty="0" err="1"/>
              <a:t>sizeof</a:t>
            </a:r>
            <a:r>
              <a:rPr lang="en-US" altLang="ko-KR" sz="800" dirty="0"/>
              <a:t>(</a:t>
            </a:r>
            <a:r>
              <a:rPr lang="en-US" altLang="ko-KR" sz="800" dirty="0" err="1"/>
              <a:t>server_addr</a:t>
            </a:r>
            <a:r>
              <a:rPr lang="en-US" altLang="ko-KR" sz="800" dirty="0"/>
              <a:t>));</a:t>
            </a:r>
          </a:p>
          <a:p>
            <a:pPr>
              <a:lnSpc>
                <a:spcPct val="80000"/>
              </a:lnSpc>
              <a:buFont typeface="Wingdings" pitchFamily="2" charset="2"/>
              <a:buAutoNum type="arabicPeriod"/>
            </a:pPr>
            <a:r>
              <a:rPr lang="en-US" altLang="ko-KR" sz="800" dirty="0"/>
              <a:t>    </a:t>
            </a:r>
            <a:r>
              <a:rPr lang="en-US" altLang="ko-KR" sz="800" dirty="0" err="1"/>
              <a:t>server_addr.sin_family</a:t>
            </a:r>
            <a:r>
              <a:rPr lang="en-US" altLang="ko-KR" sz="800" dirty="0"/>
              <a:t>     = AF_INET;</a:t>
            </a:r>
          </a:p>
          <a:p>
            <a:pPr>
              <a:lnSpc>
                <a:spcPct val="80000"/>
              </a:lnSpc>
              <a:buFont typeface="Wingdings" pitchFamily="2" charset="2"/>
              <a:buAutoNum type="arabicPeriod"/>
            </a:pPr>
            <a:r>
              <a:rPr lang="en-US" altLang="ko-KR" sz="800" dirty="0"/>
              <a:t>    </a:t>
            </a:r>
            <a:r>
              <a:rPr lang="en-US" altLang="ko-KR" sz="800" dirty="0" err="1"/>
              <a:t>server_addr.sin_addr.s_addr</a:t>
            </a:r>
            <a:r>
              <a:rPr lang="en-US" altLang="ko-KR" sz="800" dirty="0"/>
              <a:t> = </a:t>
            </a:r>
            <a:r>
              <a:rPr lang="en-US" altLang="ko-KR" sz="800" dirty="0" err="1"/>
              <a:t>htonl</a:t>
            </a:r>
            <a:r>
              <a:rPr lang="en-US" altLang="ko-KR" sz="800" dirty="0"/>
              <a:t>(INADDR_ANY);</a:t>
            </a:r>
          </a:p>
          <a:p>
            <a:pPr>
              <a:lnSpc>
                <a:spcPct val="80000"/>
              </a:lnSpc>
              <a:buFont typeface="Wingdings" pitchFamily="2" charset="2"/>
              <a:buAutoNum type="arabicPeriod"/>
            </a:pPr>
            <a:r>
              <a:rPr lang="en-US" altLang="ko-KR" sz="800" dirty="0"/>
              <a:t>    </a:t>
            </a:r>
            <a:r>
              <a:rPr lang="en-US" altLang="ko-KR" sz="800" dirty="0" err="1"/>
              <a:t>server_addr.sin_port</a:t>
            </a:r>
            <a:r>
              <a:rPr lang="en-US" altLang="ko-KR" sz="800" dirty="0"/>
              <a:t>     = </a:t>
            </a:r>
            <a:r>
              <a:rPr lang="en-US" altLang="ko-KR" sz="800" dirty="0" err="1"/>
              <a:t>htons</a:t>
            </a:r>
            <a:r>
              <a:rPr lang="en-US" altLang="ko-KR" sz="800" dirty="0"/>
              <a:t>(3317);</a:t>
            </a:r>
          </a:p>
          <a:p>
            <a:pPr>
              <a:lnSpc>
                <a:spcPct val="80000"/>
              </a:lnSpc>
              <a:buFont typeface="Wingdings" pitchFamily="2" charset="2"/>
              <a:buAutoNum type="arabicPeriod"/>
            </a:pPr>
            <a:r>
              <a:rPr lang="en-US" altLang="ko-KR" sz="800" dirty="0"/>
              <a:t> </a:t>
            </a:r>
          </a:p>
          <a:p>
            <a:pPr>
              <a:lnSpc>
                <a:spcPct val="80000"/>
              </a:lnSpc>
              <a:buFont typeface="Wingdings" pitchFamily="2" charset="2"/>
              <a:buAutoNum type="arabicPeriod"/>
            </a:pPr>
            <a:r>
              <a:rPr lang="en-US" altLang="ko-KR" sz="800" dirty="0"/>
              <a:t> </a:t>
            </a:r>
          </a:p>
          <a:p>
            <a:pPr>
              <a:lnSpc>
                <a:spcPct val="80000"/>
              </a:lnSpc>
              <a:buFont typeface="Wingdings" pitchFamily="2" charset="2"/>
              <a:buAutoNum type="arabicPeriod"/>
            </a:pPr>
            <a:r>
              <a:rPr lang="en-US" altLang="ko-KR" sz="800" dirty="0"/>
              <a:t>/* </a:t>
            </a:r>
            <a:r>
              <a:rPr lang="ko-KR" altLang="en-US" sz="800" dirty="0"/>
              <a:t>서버 옵션 설정 *</a:t>
            </a:r>
            <a:r>
              <a:rPr lang="en-US" altLang="ko-KR" sz="800" dirty="0"/>
              <a:t>/</a:t>
            </a:r>
          </a:p>
          <a:p>
            <a:pPr>
              <a:lnSpc>
                <a:spcPct val="80000"/>
              </a:lnSpc>
              <a:buFont typeface="Wingdings" pitchFamily="2" charset="2"/>
              <a:buAutoNum type="arabicPeriod"/>
            </a:pPr>
            <a:r>
              <a:rPr lang="en-US" altLang="ko-KR" sz="800" dirty="0"/>
              <a:t>    if (bind(</a:t>
            </a:r>
            <a:r>
              <a:rPr lang="en-US" altLang="ko-KR" sz="800" dirty="0" err="1"/>
              <a:t>ssock</a:t>
            </a:r>
            <a:r>
              <a:rPr lang="en-US" altLang="ko-KR" sz="800" dirty="0"/>
              <a:t>, (</a:t>
            </a:r>
            <a:r>
              <a:rPr lang="en-US" altLang="ko-KR" sz="800" dirty="0" err="1"/>
              <a:t>struct</a:t>
            </a:r>
            <a:r>
              <a:rPr lang="en-US" altLang="ko-KR" sz="800" dirty="0"/>
              <a:t> </a:t>
            </a:r>
            <a:r>
              <a:rPr lang="en-US" altLang="ko-KR" sz="800" dirty="0" err="1"/>
              <a:t>sockaddr</a:t>
            </a:r>
            <a:r>
              <a:rPr lang="en-US" altLang="ko-KR" sz="800" dirty="0"/>
              <a:t> *)&amp;</a:t>
            </a:r>
            <a:r>
              <a:rPr lang="en-US" altLang="ko-KR" sz="800" dirty="0" err="1"/>
              <a:t>server_addr</a:t>
            </a:r>
            <a:r>
              <a:rPr lang="en-US" altLang="ko-KR" sz="800" dirty="0"/>
              <a:t>, </a:t>
            </a:r>
            <a:r>
              <a:rPr lang="en-US" altLang="ko-KR" sz="800" dirty="0" err="1"/>
              <a:t>sizeof</a:t>
            </a:r>
            <a:r>
              <a:rPr lang="en-US" altLang="ko-KR" sz="800" dirty="0"/>
              <a:t>(</a:t>
            </a:r>
            <a:r>
              <a:rPr lang="en-US" altLang="ko-KR" sz="800" dirty="0" err="1"/>
              <a:t>server_addr</a:t>
            </a:r>
            <a:r>
              <a:rPr lang="en-US" altLang="ko-KR" sz="800" dirty="0"/>
              <a:t>)) &lt; 0) {</a:t>
            </a:r>
          </a:p>
          <a:p>
            <a:pPr>
              <a:lnSpc>
                <a:spcPct val="80000"/>
              </a:lnSpc>
              <a:buFont typeface="Wingdings" pitchFamily="2" charset="2"/>
              <a:buAutoNum type="arabicPeriod"/>
            </a:pPr>
            <a:r>
              <a:rPr lang="en-US" altLang="ko-KR" sz="800" dirty="0"/>
              <a:t>        </a:t>
            </a:r>
            <a:r>
              <a:rPr lang="en-US" altLang="ko-KR" sz="800" dirty="0" err="1"/>
              <a:t>perror</a:t>
            </a:r>
            <a:r>
              <a:rPr lang="en-US" altLang="ko-KR" sz="800" dirty="0"/>
              <a:t>("bind error : ");</a:t>
            </a:r>
          </a:p>
          <a:p>
            <a:pPr>
              <a:lnSpc>
                <a:spcPct val="80000"/>
              </a:lnSpc>
              <a:buFont typeface="Wingdings" pitchFamily="2" charset="2"/>
              <a:buAutoNum type="arabicPeriod"/>
            </a:pPr>
            <a:r>
              <a:rPr lang="en-US" altLang="ko-KR" sz="800" dirty="0"/>
              <a:t>        exit(1);</a:t>
            </a:r>
          </a:p>
          <a:p>
            <a:pPr>
              <a:lnSpc>
                <a:spcPct val="80000"/>
              </a:lnSpc>
              <a:buFont typeface="Wingdings" pitchFamily="2" charset="2"/>
              <a:buAutoNum type="arabicPeriod"/>
            </a:pPr>
            <a:r>
              <a:rPr lang="en-US" altLang="ko-KR" sz="800" dirty="0"/>
              <a:t>    }  </a:t>
            </a:r>
          </a:p>
          <a:p>
            <a:pPr>
              <a:lnSpc>
                <a:spcPct val="80000"/>
              </a:lnSpc>
              <a:buFont typeface="Wingdings" pitchFamily="2" charset="2"/>
              <a:buAutoNum type="arabicPeriod"/>
            </a:pPr>
            <a:r>
              <a:rPr lang="en-US" altLang="ko-KR" sz="800" dirty="0"/>
              <a:t>                </a:t>
            </a:r>
          </a:p>
          <a:p>
            <a:pPr>
              <a:lnSpc>
                <a:spcPct val="80000"/>
              </a:lnSpc>
              <a:buFont typeface="Wingdings" pitchFamily="2" charset="2"/>
              <a:buAutoNum type="arabicPeriod"/>
            </a:pPr>
            <a:endParaRPr lang="ko-KR" altLang="en-US" sz="300" dirty="0"/>
          </a:p>
        </p:txBody>
      </p:sp>
      <p:sp>
        <p:nvSpPr>
          <p:cNvPr id="617476" name="Rectangle 4"/>
          <p:cNvSpPr>
            <a:spLocks noChangeArrowheads="1"/>
          </p:cNvSpPr>
          <p:nvPr/>
        </p:nvSpPr>
        <p:spPr bwMode="auto">
          <a:xfrm>
            <a:off x="3203575" y="1412875"/>
            <a:ext cx="2808288" cy="5256213"/>
          </a:xfrm>
          <a:prstGeom prst="rect">
            <a:avLst/>
          </a:prstGeom>
          <a:noFill/>
          <a:ln w="9525">
            <a:noFill/>
            <a:miter lim="800000"/>
            <a:headEnd/>
            <a:tailEnd/>
          </a:ln>
        </p:spPr>
        <p:txBody>
          <a:bodyPr/>
          <a:lstStyle/>
          <a:p>
            <a:pPr marL="457200" indent="-457200">
              <a:lnSpc>
                <a:spcPct val="100000"/>
              </a:lnSpc>
              <a:spcBef>
                <a:spcPct val="20000"/>
              </a:spcBef>
              <a:buFont typeface="Wingdings" pitchFamily="2" charset="2"/>
              <a:buAutoNum type="arabicPeriod" startAt="43"/>
            </a:pPr>
            <a:r>
              <a:rPr lang="en-US" altLang="ko-KR" sz="800" dirty="0">
                <a:latin typeface="Tahoma" pitchFamily="34" charset="0"/>
              </a:rPr>
              <a:t>/* </a:t>
            </a:r>
            <a:r>
              <a:rPr lang="ko-KR" altLang="en-US" sz="800" dirty="0">
                <a:latin typeface="Tahoma" pitchFamily="34" charset="0"/>
              </a:rPr>
              <a:t>연결 수신 대기 *</a:t>
            </a:r>
            <a:r>
              <a:rPr lang="en-US" altLang="ko-KR" sz="800" dirty="0">
                <a:latin typeface="Tahoma" pitchFamily="34" charset="0"/>
              </a:rPr>
              <a:t>/</a:t>
            </a:r>
          </a:p>
          <a:p>
            <a:pPr marL="457200" indent="-457200">
              <a:lnSpc>
                <a:spcPct val="100000"/>
              </a:lnSpc>
              <a:spcBef>
                <a:spcPct val="20000"/>
              </a:spcBef>
              <a:buFont typeface="Wingdings" pitchFamily="2" charset="2"/>
              <a:buAutoNum type="arabicPeriod" startAt="43"/>
            </a:pPr>
            <a:r>
              <a:rPr lang="en-US" altLang="ko-KR" sz="800" dirty="0">
                <a:latin typeface="Tahoma" pitchFamily="34" charset="0"/>
              </a:rPr>
              <a:t>    if (listen(</a:t>
            </a:r>
            <a:r>
              <a:rPr lang="en-US" altLang="ko-KR" sz="800" dirty="0" err="1">
                <a:latin typeface="Tahoma" pitchFamily="34" charset="0"/>
              </a:rPr>
              <a:t>ssock</a:t>
            </a:r>
            <a:r>
              <a:rPr lang="en-US" altLang="ko-KR" sz="800" dirty="0">
                <a:latin typeface="Tahoma" pitchFamily="34" charset="0"/>
              </a:rPr>
              <a:t>, 5) &lt; 0) {</a:t>
            </a:r>
          </a:p>
          <a:p>
            <a:pPr marL="457200" indent="-457200">
              <a:lnSpc>
                <a:spcPct val="100000"/>
              </a:lnSpc>
              <a:spcBef>
                <a:spcPct val="20000"/>
              </a:spcBef>
              <a:buFont typeface="Wingdings" pitchFamily="2" charset="2"/>
              <a:buAutoNum type="arabicPeriod" startAt="43"/>
            </a:pPr>
            <a:r>
              <a:rPr lang="en-US" altLang="ko-KR" sz="800" dirty="0">
                <a:latin typeface="Tahoma" pitchFamily="34" charset="0"/>
              </a:rPr>
              <a:t>        </a:t>
            </a:r>
            <a:r>
              <a:rPr lang="en-US" altLang="ko-KR" sz="800" dirty="0" err="1">
                <a:latin typeface="Tahoma" pitchFamily="34" charset="0"/>
              </a:rPr>
              <a:t>perror</a:t>
            </a:r>
            <a:r>
              <a:rPr lang="en-US" altLang="ko-KR" sz="800" dirty="0">
                <a:latin typeface="Tahoma" pitchFamily="34" charset="0"/>
              </a:rPr>
              <a:t>("listen error : ");</a:t>
            </a:r>
          </a:p>
          <a:p>
            <a:pPr marL="457200" indent="-457200">
              <a:lnSpc>
                <a:spcPct val="100000"/>
              </a:lnSpc>
              <a:spcBef>
                <a:spcPct val="20000"/>
              </a:spcBef>
              <a:buFont typeface="Wingdings" pitchFamily="2" charset="2"/>
              <a:buAutoNum type="arabicPeriod" startAt="43"/>
            </a:pPr>
            <a:r>
              <a:rPr lang="en-US" altLang="ko-KR" sz="800" dirty="0">
                <a:latin typeface="Tahoma" pitchFamily="34" charset="0"/>
              </a:rPr>
              <a:t>        exit(1);</a:t>
            </a:r>
          </a:p>
          <a:p>
            <a:pPr marL="457200" indent="-457200">
              <a:lnSpc>
                <a:spcPct val="100000"/>
              </a:lnSpc>
              <a:spcBef>
                <a:spcPct val="20000"/>
              </a:spcBef>
              <a:buFont typeface="Wingdings" pitchFamily="2" charset="2"/>
              <a:buAutoNum type="arabicPeriod" startAt="43"/>
            </a:pPr>
            <a:r>
              <a:rPr lang="en-US" altLang="ko-KR" sz="800" dirty="0">
                <a:latin typeface="Tahoma" pitchFamily="34" charset="0"/>
              </a:rPr>
              <a:t>    }</a:t>
            </a:r>
          </a:p>
          <a:p>
            <a:pPr marL="457200" indent="-457200">
              <a:lnSpc>
                <a:spcPct val="100000"/>
              </a:lnSpc>
              <a:spcBef>
                <a:spcPct val="20000"/>
              </a:spcBef>
              <a:buFont typeface="Wingdings" pitchFamily="2" charset="2"/>
              <a:buAutoNum type="arabicPeriod" startAt="43"/>
            </a:pPr>
            <a:r>
              <a:rPr lang="en-US" altLang="ko-KR" sz="800" dirty="0">
                <a:latin typeface="Tahoma" pitchFamily="34" charset="0"/>
              </a:rPr>
              <a:t> </a:t>
            </a:r>
          </a:p>
          <a:p>
            <a:pPr marL="457200" indent="-457200">
              <a:lnSpc>
                <a:spcPct val="100000"/>
              </a:lnSpc>
              <a:spcBef>
                <a:spcPct val="20000"/>
              </a:spcBef>
              <a:buFont typeface="Wingdings" pitchFamily="2" charset="2"/>
              <a:buAutoNum type="arabicPeriod" startAt="43"/>
            </a:pPr>
            <a:r>
              <a:rPr lang="en-US" altLang="ko-KR" sz="800" dirty="0">
                <a:latin typeface="Tahoma" pitchFamily="34" charset="0"/>
              </a:rPr>
              <a:t>    /* </a:t>
            </a:r>
            <a:r>
              <a:rPr lang="ko-KR" altLang="en-US" sz="800" dirty="0">
                <a:latin typeface="Tahoma" pitchFamily="34" charset="0"/>
              </a:rPr>
              <a:t>서버 소켓 파일 </a:t>
            </a:r>
            <a:r>
              <a:rPr lang="ko-KR" altLang="en-US" sz="800" dirty="0" err="1">
                <a:latin typeface="Tahoma" pitchFamily="34" charset="0"/>
              </a:rPr>
              <a:t>디스크립터</a:t>
            </a:r>
            <a:r>
              <a:rPr lang="ko-KR" altLang="en-US" sz="800" dirty="0">
                <a:latin typeface="Tahoma" pitchFamily="34" charset="0"/>
              </a:rPr>
              <a:t> 설정 *</a:t>
            </a:r>
            <a:r>
              <a:rPr lang="en-US" altLang="ko-KR" sz="800" dirty="0">
                <a:latin typeface="Tahoma" pitchFamily="34" charset="0"/>
              </a:rPr>
              <a:t>/</a:t>
            </a:r>
          </a:p>
          <a:p>
            <a:pPr marL="457200" indent="-457200">
              <a:lnSpc>
                <a:spcPct val="100000"/>
              </a:lnSpc>
              <a:spcBef>
                <a:spcPct val="20000"/>
              </a:spcBef>
              <a:buFont typeface="Wingdings" pitchFamily="2" charset="2"/>
              <a:buAutoNum type="arabicPeriod" startAt="43"/>
            </a:pPr>
            <a:r>
              <a:rPr lang="en-US" altLang="ko-KR" sz="800" dirty="0">
                <a:latin typeface="Tahoma" pitchFamily="34" charset="0"/>
              </a:rPr>
              <a:t>    FD_ZERO(&amp;</a:t>
            </a:r>
            <a:r>
              <a:rPr lang="en-US" altLang="ko-KR" sz="800" dirty="0" err="1">
                <a:latin typeface="Tahoma" pitchFamily="34" charset="0"/>
              </a:rPr>
              <a:t>read_fds</a:t>
            </a:r>
            <a:r>
              <a:rPr lang="en-US" altLang="ko-KR" sz="800" dirty="0">
                <a:latin typeface="Tahoma" pitchFamily="34" charset="0"/>
              </a:rPr>
              <a:t>);</a:t>
            </a:r>
          </a:p>
          <a:p>
            <a:pPr marL="457200" indent="-457200">
              <a:lnSpc>
                <a:spcPct val="100000"/>
              </a:lnSpc>
              <a:spcBef>
                <a:spcPct val="20000"/>
              </a:spcBef>
              <a:buFont typeface="Wingdings" pitchFamily="2" charset="2"/>
              <a:buAutoNum type="arabicPeriod" startAt="43"/>
            </a:pPr>
            <a:r>
              <a:rPr lang="en-US" altLang="ko-KR" sz="800" dirty="0">
                <a:latin typeface="Tahoma" pitchFamily="34" charset="0"/>
              </a:rPr>
              <a:t>    FD_SET(</a:t>
            </a:r>
            <a:r>
              <a:rPr lang="en-US" altLang="ko-KR" sz="800" dirty="0" err="1">
                <a:latin typeface="Tahoma" pitchFamily="34" charset="0"/>
              </a:rPr>
              <a:t>ssock</a:t>
            </a:r>
            <a:r>
              <a:rPr lang="en-US" altLang="ko-KR" sz="800" dirty="0">
                <a:latin typeface="Tahoma" pitchFamily="34" charset="0"/>
              </a:rPr>
              <a:t>, &amp;</a:t>
            </a:r>
            <a:r>
              <a:rPr lang="en-US" altLang="ko-KR" sz="800" dirty="0" err="1">
                <a:latin typeface="Tahoma" pitchFamily="34" charset="0"/>
              </a:rPr>
              <a:t>read_fds</a:t>
            </a:r>
            <a:r>
              <a:rPr lang="en-US" altLang="ko-KR" sz="800" dirty="0">
                <a:latin typeface="Tahoma" pitchFamily="34" charset="0"/>
              </a:rPr>
              <a:t>);</a:t>
            </a:r>
          </a:p>
          <a:p>
            <a:pPr marL="457200" indent="-457200">
              <a:lnSpc>
                <a:spcPct val="100000"/>
              </a:lnSpc>
              <a:spcBef>
                <a:spcPct val="20000"/>
              </a:spcBef>
              <a:buFont typeface="Wingdings" pitchFamily="2" charset="2"/>
              <a:buAutoNum type="arabicPeriod" startAt="43"/>
            </a:pPr>
            <a:r>
              <a:rPr lang="en-US" altLang="ko-KR" sz="800" dirty="0">
                <a:latin typeface="Tahoma" pitchFamily="34" charset="0"/>
              </a:rPr>
              <a:t> </a:t>
            </a:r>
          </a:p>
          <a:p>
            <a:pPr marL="457200" indent="-457200">
              <a:lnSpc>
                <a:spcPct val="100000"/>
              </a:lnSpc>
              <a:spcBef>
                <a:spcPct val="20000"/>
              </a:spcBef>
              <a:buFont typeface="Wingdings" pitchFamily="2" charset="2"/>
              <a:buAutoNum type="arabicPeriod" startAt="43"/>
            </a:pPr>
            <a:r>
              <a:rPr lang="en-US" altLang="ko-KR" sz="800" dirty="0">
                <a:latin typeface="Tahoma" pitchFamily="34" charset="0"/>
              </a:rPr>
              <a:t>    while(1) {</a:t>
            </a:r>
          </a:p>
          <a:p>
            <a:pPr marL="457200" indent="-457200">
              <a:lnSpc>
                <a:spcPct val="100000"/>
              </a:lnSpc>
              <a:spcBef>
                <a:spcPct val="20000"/>
              </a:spcBef>
              <a:buFont typeface="Wingdings" pitchFamily="2" charset="2"/>
              <a:buAutoNum type="arabicPeriod" startAt="43"/>
            </a:pPr>
            <a:r>
              <a:rPr lang="en-US" altLang="ko-KR" sz="800" dirty="0">
                <a:latin typeface="Tahoma" pitchFamily="34" charset="0"/>
              </a:rPr>
              <a:t> </a:t>
            </a:r>
          </a:p>
          <a:p>
            <a:pPr marL="457200" indent="-457200">
              <a:lnSpc>
                <a:spcPct val="100000"/>
              </a:lnSpc>
              <a:spcBef>
                <a:spcPct val="20000"/>
              </a:spcBef>
              <a:buFont typeface="Wingdings" pitchFamily="2" charset="2"/>
              <a:buAutoNum type="arabicPeriod" startAt="43"/>
            </a:pPr>
            <a:r>
              <a:rPr lang="en-US" altLang="ko-KR" sz="800" dirty="0">
                <a:latin typeface="Tahoma" pitchFamily="34" charset="0"/>
              </a:rPr>
              <a:t>        </a:t>
            </a:r>
            <a:r>
              <a:rPr lang="en-US" altLang="ko-KR" sz="800" dirty="0" err="1">
                <a:solidFill>
                  <a:srgbClr val="FF0000"/>
                </a:solidFill>
                <a:latin typeface="Tahoma" pitchFamily="34" charset="0"/>
              </a:rPr>
              <a:t>tmp_fds</a:t>
            </a:r>
            <a:r>
              <a:rPr lang="en-US" altLang="ko-KR" sz="800" dirty="0">
                <a:solidFill>
                  <a:srgbClr val="FF0000"/>
                </a:solidFill>
                <a:latin typeface="Tahoma" pitchFamily="34" charset="0"/>
              </a:rPr>
              <a:t> = </a:t>
            </a:r>
            <a:r>
              <a:rPr lang="en-US" altLang="ko-KR" sz="800" dirty="0" err="1">
                <a:solidFill>
                  <a:srgbClr val="FF0000"/>
                </a:solidFill>
                <a:latin typeface="Tahoma" pitchFamily="34" charset="0"/>
              </a:rPr>
              <a:t>read_fds</a:t>
            </a:r>
            <a:r>
              <a:rPr lang="en-US" altLang="ko-KR" sz="800" dirty="0" smtClean="0">
                <a:latin typeface="Tahoma" pitchFamily="34" charset="0"/>
              </a:rPr>
              <a:t>; // loop</a:t>
            </a:r>
            <a:r>
              <a:rPr lang="ko-KR" altLang="en-US" sz="800" dirty="0" smtClean="0">
                <a:latin typeface="Tahoma" pitchFamily="34" charset="0"/>
              </a:rPr>
              <a:t>중 </a:t>
            </a:r>
            <a:r>
              <a:rPr lang="en-US" altLang="ko-KR" sz="800" dirty="0" err="1" smtClean="0">
                <a:latin typeface="Tahoma" pitchFamily="34" charset="0"/>
              </a:rPr>
              <a:t>read_fds</a:t>
            </a:r>
            <a:r>
              <a:rPr lang="ko-KR" altLang="en-US" sz="800" dirty="0" smtClean="0">
                <a:latin typeface="Tahoma" pitchFamily="34" charset="0"/>
              </a:rPr>
              <a:t>가 변할 수도 있기 때문에 </a:t>
            </a:r>
            <a:r>
              <a:rPr lang="en-US" altLang="ko-KR" sz="800" dirty="0" smtClean="0">
                <a:latin typeface="Tahoma" pitchFamily="34" charset="0"/>
              </a:rPr>
              <a:t>temp </a:t>
            </a:r>
            <a:r>
              <a:rPr lang="ko-KR" altLang="en-US" sz="800" dirty="0" smtClean="0">
                <a:latin typeface="Tahoma" pitchFamily="34" charset="0"/>
              </a:rPr>
              <a:t>사용</a:t>
            </a:r>
            <a:endParaRPr lang="en-US" altLang="ko-KR" sz="800" dirty="0">
              <a:latin typeface="Tahoma" pitchFamily="34" charset="0"/>
            </a:endParaRPr>
          </a:p>
          <a:p>
            <a:pPr marL="457200" indent="-457200">
              <a:lnSpc>
                <a:spcPct val="100000"/>
              </a:lnSpc>
              <a:spcBef>
                <a:spcPct val="20000"/>
              </a:spcBef>
              <a:buFont typeface="Wingdings" pitchFamily="2" charset="2"/>
              <a:buAutoNum type="arabicPeriod" startAt="43"/>
            </a:pPr>
            <a:r>
              <a:rPr lang="en-US" altLang="ko-KR" sz="800" dirty="0">
                <a:latin typeface="Tahoma" pitchFamily="34" charset="0"/>
              </a:rPr>
              <a:t>        </a:t>
            </a:r>
          </a:p>
          <a:p>
            <a:pPr marL="457200" indent="-457200">
              <a:lnSpc>
                <a:spcPct val="100000"/>
              </a:lnSpc>
              <a:spcBef>
                <a:spcPct val="20000"/>
              </a:spcBef>
              <a:buFont typeface="Wingdings" pitchFamily="2" charset="2"/>
              <a:buAutoNum type="arabicPeriod" startAt="43"/>
            </a:pPr>
            <a:r>
              <a:rPr lang="en-US" altLang="ko-KR" sz="800" dirty="0">
                <a:latin typeface="Tahoma" pitchFamily="34" charset="0"/>
              </a:rPr>
              <a:t>        if (select(FD_SETSIZE, &amp;</a:t>
            </a:r>
            <a:r>
              <a:rPr lang="en-US" altLang="ko-KR" sz="800" dirty="0" err="1">
                <a:latin typeface="Tahoma" pitchFamily="34" charset="0"/>
              </a:rPr>
              <a:t>tmp_fds</a:t>
            </a:r>
            <a:r>
              <a:rPr lang="en-US" altLang="ko-KR" sz="800" dirty="0">
                <a:latin typeface="Tahoma" pitchFamily="34" charset="0"/>
              </a:rPr>
              <a:t>, (</a:t>
            </a:r>
            <a:r>
              <a:rPr lang="en-US" altLang="ko-KR" sz="800" dirty="0" err="1">
                <a:latin typeface="Tahoma" pitchFamily="34" charset="0"/>
              </a:rPr>
              <a:t>fd_set</a:t>
            </a:r>
            <a:r>
              <a:rPr lang="en-US" altLang="ko-KR" sz="800" dirty="0">
                <a:latin typeface="Tahoma" pitchFamily="34" charset="0"/>
              </a:rPr>
              <a:t> *)0, (</a:t>
            </a:r>
            <a:r>
              <a:rPr lang="en-US" altLang="ko-KR" sz="800" dirty="0" err="1">
                <a:latin typeface="Tahoma" pitchFamily="34" charset="0"/>
              </a:rPr>
              <a:t>fd_set</a:t>
            </a:r>
            <a:r>
              <a:rPr lang="en-US" altLang="ko-KR" sz="800" dirty="0">
                <a:latin typeface="Tahoma" pitchFamily="34" charset="0"/>
              </a:rPr>
              <a:t> *)0, </a:t>
            </a:r>
          </a:p>
          <a:p>
            <a:pPr marL="457200" indent="-457200">
              <a:lnSpc>
                <a:spcPct val="100000"/>
              </a:lnSpc>
              <a:spcBef>
                <a:spcPct val="20000"/>
              </a:spcBef>
              <a:buFont typeface="Wingdings" pitchFamily="2" charset="2"/>
              <a:buAutoNum type="arabicPeriod" startAt="43"/>
            </a:pPr>
            <a:r>
              <a:rPr lang="en-US" altLang="ko-KR" sz="800" dirty="0">
                <a:latin typeface="Tahoma" pitchFamily="34" charset="0"/>
              </a:rPr>
              <a:t>                                                 (</a:t>
            </a:r>
            <a:r>
              <a:rPr lang="en-US" altLang="ko-KR" sz="800" dirty="0" err="1">
                <a:latin typeface="Tahoma" pitchFamily="34" charset="0"/>
              </a:rPr>
              <a:t>struct</a:t>
            </a:r>
            <a:r>
              <a:rPr lang="en-US" altLang="ko-KR" sz="800" dirty="0">
                <a:latin typeface="Tahoma" pitchFamily="34" charset="0"/>
              </a:rPr>
              <a:t> </a:t>
            </a:r>
            <a:r>
              <a:rPr lang="en-US" altLang="ko-KR" sz="800" dirty="0" err="1">
                <a:latin typeface="Tahoma" pitchFamily="34" charset="0"/>
              </a:rPr>
              <a:t>timeval</a:t>
            </a:r>
            <a:r>
              <a:rPr lang="en-US" altLang="ko-KR" sz="800" dirty="0">
                <a:latin typeface="Tahoma" pitchFamily="34" charset="0"/>
              </a:rPr>
              <a:t> *)0) &lt; 1) {</a:t>
            </a:r>
          </a:p>
          <a:p>
            <a:pPr marL="457200" indent="-457200">
              <a:lnSpc>
                <a:spcPct val="100000"/>
              </a:lnSpc>
              <a:spcBef>
                <a:spcPct val="20000"/>
              </a:spcBef>
              <a:buFont typeface="Wingdings" pitchFamily="2" charset="2"/>
              <a:buAutoNum type="arabicPeriod" startAt="43"/>
            </a:pPr>
            <a:r>
              <a:rPr lang="en-US" altLang="ko-KR" sz="800" dirty="0">
                <a:latin typeface="Tahoma" pitchFamily="34" charset="0"/>
              </a:rPr>
              <a:t>            </a:t>
            </a:r>
            <a:r>
              <a:rPr lang="en-US" altLang="ko-KR" sz="800" dirty="0" err="1">
                <a:latin typeface="Tahoma" pitchFamily="34" charset="0"/>
              </a:rPr>
              <a:t>perror</a:t>
            </a:r>
            <a:r>
              <a:rPr lang="en-US" altLang="ko-KR" sz="800" dirty="0">
                <a:latin typeface="Tahoma" pitchFamily="34" charset="0"/>
              </a:rPr>
              <a:t>("select error : ");</a:t>
            </a:r>
          </a:p>
          <a:p>
            <a:pPr marL="457200" indent="-457200">
              <a:lnSpc>
                <a:spcPct val="100000"/>
              </a:lnSpc>
              <a:spcBef>
                <a:spcPct val="20000"/>
              </a:spcBef>
              <a:buFont typeface="Wingdings" pitchFamily="2" charset="2"/>
              <a:buAutoNum type="arabicPeriod" startAt="43"/>
            </a:pPr>
            <a:r>
              <a:rPr lang="en-US" altLang="ko-KR" sz="800" dirty="0">
                <a:latin typeface="Tahoma" pitchFamily="34" charset="0"/>
              </a:rPr>
              <a:t>            exit(1);</a:t>
            </a:r>
          </a:p>
          <a:p>
            <a:pPr marL="457200" indent="-457200">
              <a:lnSpc>
                <a:spcPct val="100000"/>
              </a:lnSpc>
              <a:spcBef>
                <a:spcPct val="20000"/>
              </a:spcBef>
              <a:buFont typeface="Wingdings" pitchFamily="2" charset="2"/>
              <a:buAutoNum type="arabicPeriod" startAt="43"/>
            </a:pPr>
            <a:r>
              <a:rPr lang="en-US" altLang="ko-KR" sz="800" dirty="0">
                <a:latin typeface="Tahoma" pitchFamily="34" charset="0"/>
              </a:rPr>
              <a:t>        }</a:t>
            </a:r>
          </a:p>
          <a:p>
            <a:pPr marL="457200" indent="-457200">
              <a:lnSpc>
                <a:spcPct val="100000"/>
              </a:lnSpc>
              <a:spcBef>
                <a:spcPct val="20000"/>
              </a:spcBef>
              <a:buFont typeface="Wingdings" pitchFamily="2" charset="2"/>
              <a:buAutoNum type="arabicPeriod" startAt="43"/>
            </a:pPr>
            <a:r>
              <a:rPr lang="en-US" altLang="ko-KR" sz="800" dirty="0">
                <a:latin typeface="Tahoma" pitchFamily="34" charset="0"/>
              </a:rPr>
              <a:t>  </a:t>
            </a:r>
          </a:p>
          <a:p>
            <a:pPr marL="457200" indent="-457200">
              <a:lnSpc>
                <a:spcPct val="100000"/>
              </a:lnSpc>
              <a:spcBef>
                <a:spcPct val="20000"/>
              </a:spcBef>
              <a:buFont typeface="Wingdings" pitchFamily="2" charset="2"/>
              <a:buAutoNum type="arabicPeriod" startAt="43"/>
            </a:pPr>
            <a:r>
              <a:rPr lang="en-US" altLang="ko-KR" sz="800" dirty="0">
                <a:latin typeface="Tahoma" pitchFamily="34" charset="0"/>
              </a:rPr>
              <a:t>        for(</a:t>
            </a:r>
            <a:r>
              <a:rPr lang="en-US" altLang="ko-KR" sz="800" dirty="0" err="1">
                <a:latin typeface="Tahoma" pitchFamily="34" charset="0"/>
              </a:rPr>
              <a:t>fd</a:t>
            </a:r>
            <a:r>
              <a:rPr lang="en-US" altLang="ko-KR" sz="800" dirty="0">
                <a:latin typeface="Tahoma" pitchFamily="34" charset="0"/>
              </a:rPr>
              <a:t>=0; </a:t>
            </a:r>
            <a:r>
              <a:rPr lang="en-US" altLang="ko-KR" sz="800" dirty="0" err="1">
                <a:latin typeface="Tahoma" pitchFamily="34" charset="0"/>
              </a:rPr>
              <a:t>fd</a:t>
            </a:r>
            <a:r>
              <a:rPr lang="en-US" altLang="ko-KR" sz="800" dirty="0">
                <a:latin typeface="Tahoma" pitchFamily="34" charset="0"/>
              </a:rPr>
              <a:t>&lt;FD_SETSIZE; </a:t>
            </a:r>
            <a:r>
              <a:rPr lang="en-US" altLang="ko-KR" sz="800" dirty="0" err="1">
                <a:latin typeface="Tahoma" pitchFamily="34" charset="0"/>
              </a:rPr>
              <a:t>fd</a:t>
            </a:r>
            <a:r>
              <a:rPr lang="en-US" altLang="ko-KR" sz="800" dirty="0">
                <a:latin typeface="Tahoma" pitchFamily="34" charset="0"/>
              </a:rPr>
              <a:t>++)    // </a:t>
            </a:r>
            <a:r>
              <a:rPr lang="ko-KR" altLang="en-US" sz="800" dirty="0">
                <a:latin typeface="Tahoma" pitchFamily="34" charset="0"/>
              </a:rPr>
              <a:t>파일 </a:t>
            </a:r>
            <a:r>
              <a:rPr lang="ko-KR" altLang="en-US" sz="800" dirty="0" err="1">
                <a:latin typeface="Tahoma" pitchFamily="34" charset="0"/>
              </a:rPr>
              <a:t>디스크립터를</a:t>
            </a:r>
            <a:r>
              <a:rPr lang="ko-KR" altLang="en-US" sz="800" dirty="0">
                <a:latin typeface="Tahoma" pitchFamily="34" charset="0"/>
              </a:rPr>
              <a:t> 하나씩 확인</a:t>
            </a:r>
          </a:p>
          <a:p>
            <a:pPr marL="457200" indent="-457200">
              <a:lnSpc>
                <a:spcPct val="100000"/>
              </a:lnSpc>
              <a:spcBef>
                <a:spcPct val="20000"/>
              </a:spcBef>
              <a:buFont typeface="Wingdings" pitchFamily="2" charset="2"/>
              <a:buAutoNum type="arabicPeriod" startAt="43"/>
            </a:pPr>
            <a:r>
              <a:rPr lang="ko-KR" altLang="en-US" sz="800" dirty="0">
                <a:latin typeface="Tahoma" pitchFamily="34" charset="0"/>
              </a:rPr>
              <a:t>        </a:t>
            </a:r>
            <a:r>
              <a:rPr lang="en-US" altLang="ko-KR" sz="800" dirty="0">
                <a:latin typeface="Tahoma" pitchFamily="34" charset="0"/>
              </a:rPr>
              <a:t>{</a:t>
            </a:r>
          </a:p>
          <a:p>
            <a:pPr marL="457200" indent="-457200">
              <a:lnSpc>
                <a:spcPct val="100000"/>
              </a:lnSpc>
              <a:spcBef>
                <a:spcPct val="20000"/>
              </a:spcBef>
              <a:buFont typeface="Wingdings" pitchFamily="2" charset="2"/>
              <a:buAutoNum type="arabicPeriod" startAt="43"/>
            </a:pPr>
            <a:r>
              <a:rPr lang="en-US" altLang="ko-KR" sz="800" dirty="0">
                <a:latin typeface="Tahoma" pitchFamily="34" charset="0"/>
              </a:rPr>
              <a:t>            if (FD_ISSET(</a:t>
            </a:r>
            <a:r>
              <a:rPr lang="en-US" altLang="ko-KR" sz="800" dirty="0" err="1">
                <a:latin typeface="Tahoma" pitchFamily="34" charset="0"/>
              </a:rPr>
              <a:t>fd</a:t>
            </a:r>
            <a:r>
              <a:rPr lang="en-US" altLang="ko-KR" sz="800" dirty="0">
                <a:latin typeface="Tahoma" pitchFamily="34" charset="0"/>
              </a:rPr>
              <a:t>, </a:t>
            </a:r>
            <a:r>
              <a:rPr lang="en-US" altLang="ko-KR" sz="800" dirty="0">
                <a:solidFill>
                  <a:srgbClr val="FF0000"/>
                </a:solidFill>
                <a:latin typeface="Tahoma" pitchFamily="34" charset="0"/>
              </a:rPr>
              <a:t>&amp;</a:t>
            </a:r>
            <a:r>
              <a:rPr lang="en-US" altLang="ko-KR" sz="800" dirty="0" err="1">
                <a:solidFill>
                  <a:srgbClr val="FF0000"/>
                </a:solidFill>
                <a:latin typeface="Tahoma" pitchFamily="34" charset="0"/>
              </a:rPr>
              <a:t>tmp_fds</a:t>
            </a:r>
            <a:r>
              <a:rPr lang="en-US" altLang="ko-KR" sz="800" dirty="0">
                <a:latin typeface="Tahoma" pitchFamily="34" charset="0"/>
              </a:rPr>
              <a:t>)) {</a:t>
            </a:r>
          </a:p>
          <a:p>
            <a:pPr marL="457200" indent="-457200">
              <a:lnSpc>
                <a:spcPct val="100000"/>
              </a:lnSpc>
              <a:spcBef>
                <a:spcPct val="20000"/>
              </a:spcBef>
              <a:buFont typeface="Wingdings" pitchFamily="2" charset="2"/>
              <a:buAutoNum type="arabicPeriod" startAt="43"/>
            </a:pPr>
            <a:r>
              <a:rPr lang="en-US" altLang="ko-KR" sz="800" dirty="0">
                <a:latin typeface="Tahoma" pitchFamily="34" charset="0"/>
              </a:rPr>
              <a:t>                /* </a:t>
            </a:r>
            <a:r>
              <a:rPr lang="ko-KR" altLang="en-US" sz="800" dirty="0">
                <a:latin typeface="Tahoma" pitchFamily="34" charset="0"/>
              </a:rPr>
              <a:t>파일 </a:t>
            </a:r>
            <a:r>
              <a:rPr lang="ko-KR" altLang="en-US" sz="800" dirty="0" err="1">
                <a:latin typeface="Tahoma" pitchFamily="34" charset="0"/>
              </a:rPr>
              <a:t>디스크립터</a:t>
            </a:r>
            <a:r>
              <a:rPr lang="ko-KR" altLang="en-US" sz="800" dirty="0">
                <a:latin typeface="Tahoma" pitchFamily="34" charset="0"/>
              </a:rPr>
              <a:t> 이벤트가 발생했을 경우 *</a:t>
            </a:r>
            <a:r>
              <a:rPr lang="en-US" altLang="ko-KR" sz="800" dirty="0">
                <a:latin typeface="Tahoma" pitchFamily="34" charset="0"/>
              </a:rPr>
              <a:t>/</a:t>
            </a:r>
          </a:p>
          <a:p>
            <a:pPr marL="457200" indent="-457200">
              <a:lnSpc>
                <a:spcPct val="100000"/>
              </a:lnSpc>
              <a:spcBef>
                <a:spcPct val="20000"/>
              </a:spcBef>
              <a:buFont typeface="Wingdings" pitchFamily="2" charset="2"/>
              <a:buAutoNum type="arabicPeriod" startAt="43"/>
            </a:pPr>
            <a:r>
              <a:rPr lang="en-US" altLang="ko-KR" sz="800" dirty="0">
                <a:latin typeface="Tahoma" pitchFamily="34" charset="0"/>
              </a:rPr>
              <a:t>                if (</a:t>
            </a:r>
            <a:r>
              <a:rPr lang="en-US" altLang="ko-KR" sz="800" dirty="0" err="1">
                <a:latin typeface="Tahoma" pitchFamily="34" charset="0"/>
              </a:rPr>
              <a:t>fd</a:t>
            </a:r>
            <a:r>
              <a:rPr lang="en-US" altLang="ko-KR" sz="800" dirty="0">
                <a:latin typeface="Tahoma" pitchFamily="34" charset="0"/>
              </a:rPr>
              <a:t> == </a:t>
            </a:r>
            <a:r>
              <a:rPr lang="en-US" altLang="ko-KR" sz="800" dirty="0" err="1">
                <a:latin typeface="Tahoma" pitchFamily="34" charset="0"/>
              </a:rPr>
              <a:t>ssock</a:t>
            </a:r>
            <a:r>
              <a:rPr lang="en-US" altLang="ko-KR" sz="800" dirty="0">
                <a:latin typeface="Tahoma" pitchFamily="34" charset="0"/>
              </a:rPr>
              <a:t>) {</a:t>
            </a:r>
          </a:p>
          <a:p>
            <a:pPr marL="457200" indent="-457200">
              <a:lnSpc>
                <a:spcPct val="100000"/>
              </a:lnSpc>
              <a:spcBef>
                <a:spcPct val="20000"/>
              </a:spcBef>
              <a:buFont typeface="Wingdings" pitchFamily="2" charset="2"/>
              <a:buAutoNum type="arabicPeriod" startAt="43"/>
            </a:pPr>
            <a:r>
              <a:rPr lang="en-US" altLang="ko-KR" sz="800" dirty="0">
                <a:latin typeface="Tahoma" pitchFamily="34" charset="0"/>
              </a:rPr>
              <a:t>                    /* </a:t>
            </a:r>
            <a:r>
              <a:rPr lang="ko-KR" altLang="en-US" sz="800" dirty="0">
                <a:latin typeface="Tahoma" pitchFamily="34" charset="0"/>
              </a:rPr>
              <a:t>이벤트 발생 파일 </a:t>
            </a:r>
            <a:r>
              <a:rPr lang="ko-KR" altLang="en-US" sz="800" dirty="0" err="1">
                <a:latin typeface="Tahoma" pitchFamily="34" charset="0"/>
              </a:rPr>
              <a:t>디스크립터가</a:t>
            </a:r>
            <a:r>
              <a:rPr lang="ko-KR" altLang="en-US" sz="800" dirty="0">
                <a:latin typeface="Tahoma" pitchFamily="34" charset="0"/>
              </a:rPr>
              <a:t> 서버 소켓인 경우 *</a:t>
            </a:r>
            <a:r>
              <a:rPr lang="en-US" altLang="ko-KR" sz="800" dirty="0">
                <a:latin typeface="Tahoma" pitchFamily="34" charset="0"/>
              </a:rPr>
              <a:t>/</a:t>
            </a:r>
          </a:p>
          <a:p>
            <a:pPr marL="457200" indent="-457200">
              <a:lnSpc>
                <a:spcPct val="100000"/>
              </a:lnSpc>
              <a:spcBef>
                <a:spcPct val="20000"/>
              </a:spcBef>
              <a:buFont typeface="Wingdings" pitchFamily="2" charset="2"/>
              <a:buAutoNum type="arabicPeriod" startAt="43"/>
            </a:pPr>
            <a:r>
              <a:rPr lang="en-US" altLang="ko-KR" sz="800" dirty="0">
                <a:latin typeface="Tahoma" pitchFamily="34" charset="0"/>
              </a:rPr>
              <a:t> </a:t>
            </a:r>
          </a:p>
          <a:p>
            <a:pPr marL="457200" indent="-457200">
              <a:lnSpc>
                <a:spcPct val="100000"/>
              </a:lnSpc>
              <a:spcBef>
                <a:spcPct val="20000"/>
              </a:spcBef>
              <a:buFont typeface="Wingdings" pitchFamily="2" charset="2"/>
              <a:buAutoNum type="arabicPeriod" startAt="43"/>
            </a:pPr>
            <a:r>
              <a:rPr lang="en-US" altLang="ko-KR" sz="800" dirty="0">
                <a:latin typeface="Tahoma" pitchFamily="34" charset="0"/>
              </a:rPr>
              <a:t>                    /* </a:t>
            </a:r>
            <a:r>
              <a:rPr lang="ko-KR" altLang="en-US" sz="800" dirty="0">
                <a:latin typeface="Tahoma" pitchFamily="34" charset="0"/>
              </a:rPr>
              <a:t>연결 처리 *</a:t>
            </a:r>
            <a:r>
              <a:rPr lang="en-US" altLang="ko-KR" sz="800" dirty="0">
                <a:latin typeface="Tahoma" pitchFamily="34" charset="0"/>
              </a:rPr>
              <a:t>/</a:t>
            </a:r>
          </a:p>
          <a:p>
            <a:pPr marL="457200" indent="-457200">
              <a:lnSpc>
                <a:spcPct val="100000"/>
              </a:lnSpc>
              <a:spcBef>
                <a:spcPct val="20000"/>
              </a:spcBef>
              <a:buFont typeface="Wingdings" pitchFamily="2" charset="2"/>
              <a:buAutoNum type="arabicPeriod" startAt="43"/>
            </a:pPr>
            <a:r>
              <a:rPr lang="en-US" altLang="ko-KR" sz="800" dirty="0">
                <a:latin typeface="Tahoma" pitchFamily="34" charset="0"/>
              </a:rPr>
              <a:t>                    </a:t>
            </a:r>
            <a:r>
              <a:rPr lang="en-US" altLang="ko-KR" sz="800" dirty="0" err="1">
                <a:latin typeface="Tahoma" pitchFamily="34" charset="0"/>
              </a:rPr>
              <a:t>csock</a:t>
            </a:r>
            <a:r>
              <a:rPr lang="en-US" altLang="ko-KR" sz="800" dirty="0">
                <a:latin typeface="Tahoma" pitchFamily="34" charset="0"/>
              </a:rPr>
              <a:t> = accept(</a:t>
            </a:r>
            <a:r>
              <a:rPr lang="en-US" altLang="ko-KR" sz="800" dirty="0" err="1">
                <a:latin typeface="Tahoma" pitchFamily="34" charset="0"/>
              </a:rPr>
              <a:t>ssock</a:t>
            </a:r>
            <a:r>
              <a:rPr lang="en-US" altLang="ko-KR" sz="800" dirty="0">
                <a:latin typeface="Tahoma" pitchFamily="34" charset="0"/>
              </a:rPr>
              <a:t>, (</a:t>
            </a:r>
            <a:r>
              <a:rPr lang="en-US" altLang="ko-KR" sz="800" dirty="0" err="1">
                <a:latin typeface="Tahoma" pitchFamily="34" charset="0"/>
              </a:rPr>
              <a:t>struct</a:t>
            </a:r>
            <a:r>
              <a:rPr lang="en-US" altLang="ko-KR" sz="800" dirty="0">
                <a:latin typeface="Tahoma" pitchFamily="34" charset="0"/>
              </a:rPr>
              <a:t> </a:t>
            </a:r>
            <a:r>
              <a:rPr lang="en-US" altLang="ko-KR" sz="800" dirty="0" err="1">
                <a:latin typeface="Tahoma" pitchFamily="34" charset="0"/>
              </a:rPr>
              <a:t>sockaddr</a:t>
            </a:r>
            <a:r>
              <a:rPr lang="en-US" altLang="ko-KR" sz="800" dirty="0">
                <a:latin typeface="Tahoma" pitchFamily="34" charset="0"/>
              </a:rPr>
              <a:t> *)&amp;</a:t>
            </a:r>
            <a:r>
              <a:rPr lang="en-US" altLang="ko-KR" sz="800" dirty="0" err="1">
                <a:latin typeface="Tahoma" pitchFamily="34" charset="0"/>
              </a:rPr>
              <a:t>client_addr</a:t>
            </a:r>
            <a:r>
              <a:rPr lang="en-US" altLang="ko-KR" sz="800" dirty="0">
                <a:latin typeface="Tahoma" pitchFamily="34" charset="0"/>
              </a:rPr>
              <a:t>, &amp;</a:t>
            </a:r>
            <a:r>
              <a:rPr lang="en-US" altLang="ko-KR" sz="800" dirty="0" err="1">
                <a:latin typeface="Tahoma" pitchFamily="34" charset="0"/>
              </a:rPr>
              <a:t>clen</a:t>
            </a:r>
            <a:r>
              <a:rPr lang="en-US" altLang="ko-KR" sz="800" dirty="0">
                <a:latin typeface="Tahoma" pitchFamily="34" charset="0"/>
              </a:rPr>
              <a:t>);</a:t>
            </a:r>
          </a:p>
          <a:p>
            <a:pPr marL="457200" indent="-457200">
              <a:lnSpc>
                <a:spcPct val="100000"/>
              </a:lnSpc>
              <a:spcBef>
                <a:spcPct val="20000"/>
              </a:spcBef>
              <a:buFont typeface="Wingdings" pitchFamily="2" charset="2"/>
              <a:buAutoNum type="arabicPeriod" startAt="43"/>
            </a:pPr>
            <a:r>
              <a:rPr lang="ko-KR" altLang="en-US" sz="800" dirty="0">
                <a:latin typeface="Tahoma" pitchFamily="34" charset="0"/>
              </a:rPr>
              <a:t>  </a:t>
            </a:r>
          </a:p>
        </p:txBody>
      </p:sp>
      <p:sp>
        <p:nvSpPr>
          <p:cNvPr id="617477" name="Rectangle 5"/>
          <p:cNvSpPr>
            <a:spLocks noChangeArrowheads="1"/>
          </p:cNvSpPr>
          <p:nvPr/>
        </p:nvSpPr>
        <p:spPr bwMode="auto">
          <a:xfrm>
            <a:off x="6156325" y="1196975"/>
            <a:ext cx="2808288" cy="5400675"/>
          </a:xfrm>
          <a:prstGeom prst="rect">
            <a:avLst/>
          </a:prstGeom>
          <a:noFill/>
          <a:ln w="9525">
            <a:noFill/>
            <a:miter lim="800000"/>
            <a:headEnd/>
            <a:tailEnd/>
          </a:ln>
        </p:spPr>
        <p:txBody>
          <a:bodyPr/>
          <a:lstStyle/>
          <a:p>
            <a:pPr marL="457200" indent="-457200">
              <a:lnSpc>
                <a:spcPct val="100000"/>
              </a:lnSpc>
              <a:spcBef>
                <a:spcPct val="20000"/>
              </a:spcBef>
              <a:buFont typeface="Wingdings" pitchFamily="2" charset="2"/>
              <a:buAutoNum type="arabicPeriod" startAt="73"/>
            </a:pPr>
            <a:r>
              <a:rPr lang="en-US" altLang="ko-KR" sz="800" dirty="0">
                <a:latin typeface="Tahoma" pitchFamily="34" charset="0"/>
              </a:rPr>
              <a:t>/* </a:t>
            </a:r>
            <a:r>
              <a:rPr lang="ko-KR" altLang="en-US" sz="800" dirty="0">
                <a:latin typeface="Tahoma" pitchFamily="34" charset="0"/>
              </a:rPr>
              <a:t>파일 </a:t>
            </a:r>
            <a:r>
              <a:rPr lang="ko-KR" altLang="en-US" sz="800" dirty="0" err="1">
                <a:latin typeface="Tahoma" pitchFamily="34" charset="0"/>
              </a:rPr>
              <a:t>디스크립터에</a:t>
            </a:r>
            <a:r>
              <a:rPr lang="ko-KR" altLang="en-US" sz="800" dirty="0">
                <a:latin typeface="Tahoma" pitchFamily="34" charset="0"/>
              </a:rPr>
              <a:t> 추가 *</a:t>
            </a:r>
            <a:r>
              <a:rPr lang="en-US" altLang="ko-KR" sz="800" dirty="0">
                <a:latin typeface="Tahoma" pitchFamily="34" charset="0"/>
              </a:rPr>
              <a:t>/</a:t>
            </a:r>
          </a:p>
          <a:p>
            <a:pPr marL="457200" indent="-457200">
              <a:lnSpc>
                <a:spcPct val="100000"/>
              </a:lnSpc>
              <a:spcBef>
                <a:spcPct val="20000"/>
              </a:spcBef>
              <a:buFont typeface="Wingdings" pitchFamily="2" charset="2"/>
              <a:buAutoNum type="arabicPeriod" startAt="73"/>
            </a:pPr>
            <a:r>
              <a:rPr lang="en-US" altLang="ko-KR" sz="800" dirty="0">
                <a:latin typeface="Tahoma" pitchFamily="34" charset="0"/>
              </a:rPr>
              <a:t>                    FD_SET(</a:t>
            </a:r>
            <a:r>
              <a:rPr lang="en-US" altLang="ko-KR" sz="800" dirty="0" err="1">
                <a:latin typeface="Tahoma" pitchFamily="34" charset="0"/>
              </a:rPr>
              <a:t>csock</a:t>
            </a:r>
            <a:r>
              <a:rPr lang="en-US" altLang="ko-KR" sz="800" dirty="0">
                <a:latin typeface="Tahoma" pitchFamily="34" charset="0"/>
              </a:rPr>
              <a:t>, &amp;</a:t>
            </a:r>
            <a:r>
              <a:rPr lang="en-US" altLang="ko-KR" sz="800" dirty="0" err="1">
                <a:latin typeface="Tahoma" pitchFamily="34" charset="0"/>
              </a:rPr>
              <a:t>read_fds</a:t>
            </a:r>
            <a:r>
              <a:rPr lang="en-US" altLang="ko-KR" sz="800" dirty="0">
                <a:latin typeface="Tahoma" pitchFamily="34" charset="0"/>
              </a:rPr>
              <a:t>);</a:t>
            </a:r>
          </a:p>
          <a:p>
            <a:pPr marL="457200" indent="-457200">
              <a:lnSpc>
                <a:spcPct val="100000"/>
              </a:lnSpc>
              <a:spcBef>
                <a:spcPct val="20000"/>
              </a:spcBef>
              <a:buFont typeface="Wingdings" pitchFamily="2" charset="2"/>
              <a:buAutoNum type="arabicPeriod" startAt="73"/>
            </a:pPr>
            <a:r>
              <a:rPr lang="en-US" altLang="ko-KR" sz="800" dirty="0">
                <a:latin typeface="Tahoma" pitchFamily="34" charset="0"/>
              </a:rPr>
              <a:t>                    </a:t>
            </a:r>
            <a:r>
              <a:rPr lang="en-US" altLang="ko-KR" sz="800" dirty="0" err="1">
                <a:latin typeface="Tahoma" pitchFamily="34" charset="0"/>
              </a:rPr>
              <a:t>printf</a:t>
            </a:r>
            <a:r>
              <a:rPr lang="en-US" altLang="ko-KR" sz="800" dirty="0">
                <a:latin typeface="Tahoma" pitchFamily="34" charset="0"/>
              </a:rPr>
              <a:t>("</a:t>
            </a:r>
            <a:r>
              <a:rPr lang="ko-KR" altLang="en-US" sz="800" dirty="0">
                <a:latin typeface="Tahoma" pitchFamily="34" charset="0"/>
              </a:rPr>
              <a:t>새로운 클라이언트 </a:t>
            </a:r>
            <a:r>
              <a:rPr lang="en-US" altLang="ko-KR" sz="800" dirty="0">
                <a:latin typeface="Tahoma" pitchFamily="34" charset="0"/>
              </a:rPr>
              <a:t>%d</a:t>
            </a:r>
            <a:r>
              <a:rPr lang="ko-KR" altLang="en-US" sz="800" dirty="0">
                <a:latin typeface="Tahoma" pitchFamily="34" charset="0"/>
              </a:rPr>
              <a:t>번 파일 </a:t>
            </a:r>
            <a:r>
              <a:rPr lang="ko-KR" altLang="en-US" sz="800" dirty="0" err="1">
                <a:latin typeface="Tahoma" pitchFamily="34" charset="0"/>
              </a:rPr>
              <a:t>디스크립터</a:t>
            </a:r>
            <a:r>
              <a:rPr lang="ko-KR" altLang="en-US" sz="800" dirty="0">
                <a:latin typeface="Tahoma" pitchFamily="34" charset="0"/>
              </a:rPr>
              <a:t> 접속</a:t>
            </a:r>
            <a:r>
              <a:rPr lang="en-US" altLang="ko-KR" sz="800" dirty="0">
                <a:latin typeface="Tahoma" pitchFamily="34" charset="0"/>
              </a:rPr>
              <a:t>\n", </a:t>
            </a:r>
            <a:r>
              <a:rPr lang="en-US" altLang="ko-KR" sz="800" dirty="0" err="1" smtClean="0">
                <a:latin typeface="Tahoma" pitchFamily="34" charset="0"/>
              </a:rPr>
              <a:t>csock</a:t>
            </a:r>
            <a:r>
              <a:rPr lang="en-US" altLang="ko-KR" sz="800" dirty="0" smtClean="0">
                <a:latin typeface="Tahoma" pitchFamily="34" charset="0"/>
              </a:rPr>
              <a:t>);</a:t>
            </a:r>
            <a:endParaRPr lang="en-US" altLang="ko-KR" sz="800" dirty="0">
              <a:latin typeface="Tahoma" pitchFamily="34" charset="0"/>
            </a:endParaRPr>
          </a:p>
          <a:p>
            <a:pPr marL="457200" indent="-457200">
              <a:lnSpc>
                <a:spcPct val="100000"/>
              </a:lnSpc>
              <a:spcBef>
                <a:spcPct val="20000"/>
              </a:spcBef>
              <a:buFont typeface="Wingdings" pitchFamily="2" charset="2"/>
              <a:buAutoNum type="arabicPeriod" startAt="73"/>
            </a:pPr>
            <a:r>
              <a:rPr lang="en-US" altLang="ko-KR" sz="800" dirty="0">
                <a:latin typeface="Tahoma" pitchFamily="34" charset="0"/>
              </a:rPr>
              <a:t>                } else {</a:t>
            </a:r>
          </a:p>
          <a:p>
            <a:pPr marL="457200" indent="-457200">
              <a:lnSpc>
                <a:spcPct val="100000"/>
              </a:lnSpc>
              <a:spcBef>
                <a:spcPct val="20000"/>
              </a:spcBef>
              <a:buFont typeface="Wingdings" pitchFamily="2" charset="2"/>
              <a:buAutoNum type="arabicPeriod" startAt="73"/>
            </a:pPr>
            <a:r>
              <a:rPr lang="en-US" altLang="ko-KR" sz="800" dirty="0">
                <a:latin typeface="Tahoma" pitchFamily="34" charset="0"/>
              </a:rPr>
              <a:t>                    /* </a:t>
            </a:r>
            <a:r>
              <a:rPr lang="ko-KR" altLang="en-US" sz="800" dirty="0">
                <a:latin typeface="Tahoma" pitchFamily="34" charset="0"/>
              </a:rPr>
              <a:t>이벤트 발생 파일 </a:t>
            </a:r>
            <a:r>
              <a:rPr lang="ko-KR" altLang="en-US" sz="800" dirty="0" err="1">
                <a:latin typeface="Tahoma" pitchFamily="34" charset="0"/>
              </a:rPr>
              <a:t>디스크립터가</a:t>
            </a:r>
            <a:r>
              <a:rPr lang="ko-KR" altLang="en-US" sz="800" dirty="0">
                <a:latin typeface="Tahoma" pitchFamily="34" charset="0"/>
              </a:rPr>
              <a:t> 클라이언트 소켓인 경우 *</a:t>
            </a:r>
            <a:r>
              <a:rPr lang="en-US" altLang="ko-KR" sz="800" dirty="0">
                <a:latin typeface="Tahoma" pitchFamily="34" charset="0"/>
              </a:rPr>
              <a:t>/</a:t>
            </a:r>
          </a:p>
          <a:p>
            <a:pPr marL="457200" indent="-457200">
              <a:lnSpc>
                <a:spcPct val="100000"/>
              </a:lnSpc>
              <a:spcBef>
                <a:spcPct val="20000"/>
              </a:spcBef>
              <a:buFont typeface="Wingdings" pitchFamily="2" charset="2"/>
              <a:buAutoNum type="arabicPeriod" startAt="73"/>
            </a:pPr>
            <a:r>
              <a:rPr lang="en-US" altLang="ko-KR" sz="800" dirty="0">
                <a:latin typeface="Tahoma" pitchFamily="34" charset="0"/>
              </a:rPr>
              <a:t> </a:t>
            </a:r>
          </a:p>
          <a:p>
            <a:pPr marL="457200" indent="-457200">
              <a:lnSpc>
                <a:spcPct val="100000"/>
              </a:lnSpc>
              <a:spcBef>
                <a:spcPct val="20000"/>
              </a:spcBef>
              <a:buFont typeface="Wingdings" pitchFamily="2" charset="2"/>
              <a:buAutoNum type="arabicPeriod" startAt="73"/>
            </a:pPr>
            <a:r>
              <a:rPr lang="en-US" altLang="ko-KR" sz="800" dirty="0">
                <a:latin typeface="Tahoma" pitchFamily="34" charset="0"/>
              </a:rPr>
              <a:t>                    /* </a:t>
            </a:r>
            <a:r>
              <a:rPr lang="ko-KR" altLang="en-US" sz="800" dirty="0">
                <a:latin typeface="Tahoma" pitchFamily="34" charset="0"/>
              </a:rPr>
              <a:t>해당 파일 </a:t>
            </a:r>
            <a:r>
              <a:rPr lang="ko-KR" altLang="en-US" sz="800" dirty="0" err="1">
                <a:latin typeface="Tahoma" pitchFamily="34" charset="0"/>
              </a:rPr>
              <a:t>디스크립터</a:t>
            </a:r>
            <a:r>
              <a:rPr lang="ko-KR" altLang="en-US" sz="800" dirty="0">
                <a:latin typeface="Tahoma" pitchFamily="34" charset="0"/>
              </a:rPr>
              <a:t> 소켓으로부터 데이터를 읽는다 *</a:t>
            </a:r>
            <a:r>
              <a:rPr lang="en-US" altLang="ko-KR" sz="800" dirty="0">
                <a:latin typeface="Tahoma" pitchFamily="34" charset="0"/>
              </a:rPr>
              <a:t>/</a:t>
            </a:r>
          </a:p>
          <a:p>
            <a:pPr marL="457200" indent="-457200">
              <a:lnSpc>
                <a:spcPct val="100000"/>
              </a:lnSpc>
              <a:spcBef>
                <a:spcPct val="20000"/>
              </a:spcBef>
              <a:buFont typeface="Wingdings" pitchFamily="2" charset="2"/>
              <a:buAutoNum type="arabicPeriod" startAt="73"/>
            </a:pPr>
            <a:r>
              <a:rPr lang="en-US" altLang="ko-KR" sz="800" dirty="0">
                <a:latin typeface="Tahoma" pitchFamily="34" charset="0"/>
              </a:rPr>
              <a:t>                    </a:t>
            </a:r>
            <a:r>
              <a:rPr lang="en-US" altLang="ko-KR" sz="800" dirty="0" err="1">
                <a:latin typeface="Tahoma" pitchFamily="34" charset="0"/>
              </a:rPr>
              <a:t>data_len</a:t>
            </a:r>
            <a:r>
              <a:rPr lang="en-US" altLang="ko-KR" sz="800" dirty="0">
                <a:latin typeface="Tahoma" pitchFamily="34" charset="0"/>
              </a:rPr>
              <a:t> = read(</a:t>
            </a:r>
            <a:r>
              <a:rPr lang="en-US" altLang="ko-KR" sz="800" dirty="0" err="1">
                <a:latin typeface="Tahoma" pitchFamily="34" charset="0"/>
              </a:rPr>
              <a:t>fd</a:t>
            </a:r>
            <a:r>
              <a:rPr lang="en-US" altLang="ko-KR" sz="800" dirty="0">
                <a:latin typeface="Tahoma" pitchFamily="34" charset="0"/>
              </a:rPr>
              <a:t>, </a:t>
            </a:r>
            <a:r>
              <a:rPr lang="en-US" altLang="ko-KR" sz="800" dirty="0" err="1">
                <a:latin typeface="Tahoma" pitchFamily="34" charset="0"/>
              </a:rPr>
              <a:t>buf</a:t>
            </a:r>
            <a:r>
              <a:rPr lang="en-US" altLang="ko-KR" sz="800" dirty="0">
                <a:latin typeface="Tahoma" pitchFamily="34" charset="0"/>
              </a:rPr>
              <a:t>, MAXBUF);</a:t>
            </a:r>
          </a:p>
          <a:p>
            <a:pPr marL="457200" indent="-457200">
              <a:lnSpc>
                <a:spcPct val="100000"/>
              </a:lnSpc>
              <a:spcBef>
                <a:spcPct val="20000"/>
              </a:spcBef>
              <a:buFont typeface="Wingdings" pitchFamily="2" charset="2"/>
              <a:buAutoNum type="arabicPeriod" startAt="73"/>
            </a:pPr>
            <a:r>
              <a:rPr lang="en-US" altLang="ko-KR" sz="800" dirty="0">
                <a:latin typeface="Tahoma" pitchFamily="34" charset="0"/>
              </a:rPr>
              <a:t>                    if (</a:t>
            </a:r>
            <a:r>
              <a:rPr lang="en-US" altLang="ko-KR" sz="800" dirty="0" err="1">
                <a:latin typeface="Tahoma" pitchFamily="34" charset="0"/>
              </a:rPr>
              <a:t>data_len</a:t>
            </a:r>
            <a:r>
              <a:rPr lang="en-US" altLang="ko-KR" sz="800" dirty="0">
                <a:latin typeface="Tahoma" pitchFamily="34" charset="0"/>
              </a:rPr>
              <a:t> &gt; 0) {</a:t>
            </a:r>
          </a:p>
          <a:p>
            <a:pPr marL="457200" indent="-457200">
              <a:lnSpc>
                <a:spcPct val="100000"/>
              </a:lnSpc>
              <a:spcBef>
                <a:spcPct val="20000"/>
              </a:spcBef>
              <a:buFont typeface="Wingdings" pitchFamily="2" charset="2"/>
              <a:buAutoNum type="arabicPeriod" startAt="73"/>
            </a:pPr>
            <a:r>
              <a:rPr lang="en-US" altLang="ko-KR" sz="800" dirty="0">
                <a:latin typeface="Tahoma" pitchFamily="34" charset="0"/>
              </a:rPr>
              <a:t>                        /* </a:t>
            </a:r>
            <a:r>
              <a:rPr lang="ko-KR" altLang="en-US" sz="800" dirty="0">
                <a:latin typeface="Tahoma" pitchFamily="34" charset="0"/>
              </a:rPr>
              <a:t>해당 파일 </a:t>
            </a:r>
            <a:r>
              <a:rPr lang="ko-KR" altLang="en-US" sz="800" dirty="0" err="1">
                <a:latin typeface="Tahoma" pitchFamily="34" charset="0"/>
              </a:rPr>
              <a:t>디스크립터</a:t>
            </a:r>
            <a:r>
              <a:rPr lang="ko-KR" altLang="en-US" sz="800" dirty="0">
                <a:latin typeface="Tahoma" pitchFamily="34" charset="0"/>
              </a:rPr>
              <a:t> 소켓에 데이터를 쓴다 *</a:t>
            </a:r>
            <a:r>
              <a:rPr lang="en-US" altLang="ko-KR" sz="800" dirty="0">
                <a:latin typeface="Tahoma" pitchFamily="34" charset="0"/>
              </a:rPr>
              <a:t>/</a:t>
            </a:r>
          </a:p>
          <a:p>
            <a:pPr marL="457200" indent="-457200">
              <a:lnSpc>
                <a:spcPct val="100000"/>
              </a:lnSpc>
              <a:spcBef>
                <a:spcPct val="20000"/>
              </a:spcBef>
              <a:buFont typeface="Wingdings" pitchFamily="2" charset="2"/>
              <a:buAutoNum type="arabicPeriod" startAt="73"/>
            </a:pPr>
            <a:r>
              <a:rPr lang="en-US" altLang="ko-KR" sz="800" dirty="0">
                <a:latin typeface="Tahoma" pitchFamily="34" charset="0"/>
              </a:rPr>
              <a:t>                        write(</a:t>
            </a:r>
            <a:r>
              <a:rPr lang="en-US" altLang="ko-KR" sz="800" dirty="0" err="1">
                <a:latin typeface="Tahoma" pitchFamily="34" charset="0"/>
              </a:rPr>
              <a:t>fd</a:t>
            </a:r>
            <a:r>
              <a:rPr lang="en-US" altLang="ko-KR" sz="800" dirty="0">
                <a:latin typeface="Tahoma" pitchFamily="34" charset="0"/>
              </a:rPr>
              <a:t>, </a:t>
            </a:r>
            <a:r>
              <a:rPr lang="en-US" altLang="ko-KR" sz="800" dirty="0" err="1">
                <a:latin typeface="Tahoma" pitchFamily="34" charset="0"/>
              </a:rPr>
              <a:t>buf</a:t>
            </a:r>
            <a:r>
              <a:rPr lang="en-US" altLang="ko-KR" sz="800" dirty="0">
                <a:latin typeface="Tahoma" pitchFamily="34" charset="0"/>
              </a:rPr>
              <a:t>, MAXBUF);</a:t>
            </a:r>
          </a:p>
          <a:p>
            <a:pPr marL="457200" indent="-457200">
              <a:lnSpc>
                <a:spcPct val="100000"/>
              </a:lnSpc>
              <a:spcBef>
                <a:spcPct val="20000"/>
              </a:spcBef>
              <a:buFont typeface="Wingdings" pitchFamily="2" charset="2"/>
              <a:buAutoNum type="arabicPeriod" startAt="73"/>
            </a:pPr>
            <a:r>
              <a:rPr lang="en-US" altLang="ko-KR" sz="800" dirty="0">
                <a:latin typeface="Tahoma" pitchFamily="34" charset="0"/>
              </a:rPr>
              <a:t>                    } else if (</a:t>
            </a:r>
            <a:r>
              <a:rPr lang="en-US" altLang="ko-KR" sz="800" dirty="0" err="1">
                <a:latin typeface="Tahoma" pitchFamily="34" charset="0"/>
              </a:rPr>
              <a:t>data_len</a:t>
            </a:r>
            <a:r>
              <a:rPr lang="en-US" altLang="ko-KR" sz="800" dirty="0">
                <a:latin typeface="Tahoma" pitchFamily="34" charset="0"/>
              </a:rPr>
              <a:t> == 0){</a:t>
            </a:r>
          </a:p>
          <a:p>
            <a:pPr marL="457200" indent="-457200">
              <a:lnSpc>
                <a:spcPct val="100000"/>
              </a:lnSpc>
              <a:spcBef>
                <a:spcPct val="20000"/>
              </a:spcBef>
              <a:buFont typeface="Wingdings" pitchFamily="2" charset="2"/>
              <a:buAutoNum type="arabicPeriod" startAt="73"/>
            </a:pPr>
            <a:r>
              <a:rPr lang="en-US" altLang="ko-KR" sz="800" dirty="0">
                <a:latin typeface="Tahoma" pitchFamily="34" charset="0"/>
              </a:rPr>
              <a:t>                        /* </a:t>
            </a:r>
            <a:r>
              <a:rPr lang="ko-KR" altLang="en-US" sz="800" dirty="0">
                <a:latin typeface="Tahoma" pitchFamily="34" charset="0"/>
              </a:rPr>
              <a:t>데이터가 읽히지 않은 경우는 해당 소켓을 종료한다 *</a:t>
            </a:r>
            <a:r>
              <a:rPr lang="en-US" altLang="ko-KR" sz="800" dirty="0">
                <a:latin typeface="Tahoma" pitchFamily="34" charset="0"/>
              </a:rPr>
              <a:t>/</a:t>
            </a:r>
          </a:p>
          <a:p>
            <a:pPr marL="457200" indent="-457200">
              <a:lnSpc>
                <a:spcPct val="100000"/>
              </a:lnSpc>
              <a:spcBef>
                <a:spcPct val="20000"/>
              </a:spcBef>
              <a:buFont typeface="Wingdings" pitchFamily="2" charset="2"/>
              <a:buAutoNum type="arabicPeriod" startAt="73"/>
            </a:pPr>
            <a:r>
              <a:rPr lang="en-US" altLang="ko-KR" sz="800" dirty="0">
                <a:latin typeface="Tahoma" pitchFamily="34" charset="0"/>
              </a:rPr>
              <a:t>                        close(</a:t>
            </a:r>
            <a:r>
              <a:rPr lang="en-US" altLang="ko-KR" sz="800" dirty="0" err="1">
                <a:latin typeface="Tahoma" pitchFamily="34" charset="0"/>
              </a:rPr>
              <a:t>fd</a:t>
            </a:r>
            <a:r>
              <a:rPr lang="en-US" altLang="ko-KR" sz="800" dirty="0">
                <a:latin typeface="Tahoma" pitchFamily="34" charset="0"/>
              </a:rPr>
              <a:t>);</a:t>
            </a:r>
          </a:p>
          <a:p>
            <a:pPr marL="457200" indent="-457200">
              <a:lnSpc>
                <a:spcPct val="100000"/>
              </a:lnSpc>
              <a:spcBef>
                <a:spcPct val="20000"/>
              </a:spcBef>
              <a:buFont typeface="Wingdings" pitchFamily="2" charset="2"/>
              <a:buAutoNum type="arabicPeriod" startAt="73"/>
            </a:pPr>
            <a:r>
              <a:rPr lang="en-US" altLang="ko-KR" sz="800" dirty="0">
                <a:latin typeface="Tahoma" pitchFamily="34" charset="0"/>
              </a:rPr>
              <a:t>                        FD_CLR(</a:t>
            </a:r>
            <a:r>
              <a:rPr lang="en-US" altLang="ko-KR" sz="800" dirty="0" err="1">
                <a:latin typeface="Tahoma" pitchFamily="34" charset="0"/>
              </a:rPr>
              <a:t>fd</a:t>
            </a:r>
            <a:r>
              <a:rPr lang="en-US" altLang="ko-KR" sz="800" dirty="0">
                <a:latin typeface="Tahoma" pitchFamily="34" charset="0"/>
              </a:rPr>
              <a:t>, &amp;</a:t>
            </a:r>
            <a:r>
              <a:rPr lang="en-US" altLang="ko-KR" sz="800" dirty="0" err="1">
                <a:latin typeface="Tahoma" pitchFamily="34" charset="0"/>
              </a:rPr>
              <a:t>read_fds</a:t>
            </a:r>
            <a:r>
              <a:rPr lang="en-US" altLang="ko-KR" sz="800" dirty="0">
                <a:latin typeface="Tahoma" pitchFamily="34" charset="0"/>
              </a:rPr>
              <a:t>);</a:t>
            </a:r>
          </a:p>
          <a:p>
            <a:pPr marL="457200" indent="-457200">
              <a:lnSpc>
                <a:spcPct val="100000"/>
              </a:lnSpc>
              <a:spcBef>
                <a:spcPct val="20000"/>
              </a:spcBef>
              <a:buFont typeface="Wingdings" pitchFamily="2" charset="2"/>
              <a:buAutoNum type="arabicPeriod" startAt="73"/>
            </a:pPr>
            <a:r>
              <a:rPr lang="en-US" altLang="ko-KR" sz="800" dirty="0">
                <a:latin typeface="Tahoma" pitchFamily="34" charset="0"/>
              </a:rPr>
              <a:t> </a:t>
            </a:r>
          </a:p>
          <a:p>
            <a:pPr marL="457200" indent="-457200">
              <a:lnSpc>
                <a:spcPct val="100000"/>
              </a:lnSpc>
              <a:spcBef>
                <a:spcPct val="20000"/>
              </a:spcBef>
              <a:buFont typeface="Wingdings" pitchFamily="2" charset="2"/>
              <a:buAutoNum type="arabicPeriod" startAt="73"/>
            </a:pPr>
            <a:r>
              <a:rPr lang="en-US" altLang="ko-KR" sz="800" dirty="0">
                <a:latin typeface="Tahoma" pitchFamily="34" charset="0"/>
              </a:rPr>
              <a:t>                        </a:t>
            </a:r>
            <a:r>
              <a:rPr lang="en-US" altLang="ko-KR" sz="800" dirty="0" err="1">
                <a:latin typeface="Tahoma" pitchFamily="34" charset="0"/>
              </a:rPr>
              <a:t>printf</a:t>
            </a:r>
            <a:r>
              <a:rPr lang="en-US" altLang="ko-KR" sz="800" dirty="0">
                <a:latin typeface="Tahoma" pitchFamily="34" charset="0"/>
              </a:rPr>
              <a:t>("</a:t>
            </a:r>
            <a:r>
              <a:rPr lang="ko-KR" altLang="en-US" sz="800" dirty="0">
                <a:latin typeface="Tahoma" pitchFamily="34" charset="0"/>
              </a:rPr>
              <a:t>클라이언트 </a:t>
            </a:r>
            <a:r>
              <a:rPr lang="en-US" altLang="ko-KR" sz="800" dirty="0">
                <a:latin typeface="Tahoma" pitchFamily="34" charset="0"/>
              </a:rPr>
              <a:t>%d</a:t>
            </a:r>
            <a:r>
              <a:rPr lang="ko-KR" altLang="en-US" sz="800" dirty="0">
                <a:latin typeface="Tahoma" pitchFamily="34" charset="0"/>
              </a:rPr>
              <a:t>번 파일 </a:t>
            </a:r>
            <a:r>
              <a:rPr lang="ko-KR" altLang="en-US" sz="800" dirty="0" err="1">
                <a:latin typeface="Tahoma" pitchFamily="34" charset="0"/>
              </a:rPr>
              <a:t>디스크립터</a:t>
            </a:r>
            <a:r>
              <a:rPr lang="ko-KR" altLang="en-US" sz="800" dirty="0">
                <a:latin typeface="Tahoma" pitchFamily="34" charset="0"/>
              </a:rPr>
              <a:t> 접속 해제</a:t>
            </a:r>
            <a:r>
              <a:rPr lang="en-US" altLang="ko-KR" sz="800" dirty="0">
                <a:latin typeface="Tahoma" pitchFamily="34" charset="0"/>
              </a:rPr>
              <a:t>\n", </a:t>
            </a:r>
            <a:r>
              <a:rPr lang="en-US" altLang="ko-KR" sz="800" dirty="0" err="1">
                <a:latin typeface="Tahoma" pitchFamily="34" charset="0"/>
              </a:rPr>
              <a:t>fd</a:t>
            </a:r>
            <a:r>
              <a:rPr lang="en-US" altLang="ko-KR" sz="800" dirty="0">
                <a:latin typeface="Tahoma" pitchFamily="34" charset="0"/>
              </a:rPr>
              <a:t>);</a:t>
            </a:r>
          </a:p>
          <a:p>
            <a:pPr marL="457200" indent="-457200">
              <a:lnSpc>
                <a:spcPct val="100000"/>
              </a:lnSpc>
              <a:spcBef>
                <a:spcPct val="20000"/>
              </a:spcBef>
              <a:buFont typeface="Wingdings" pitchFamily="2" charset="2"/>
              <a:buAutoNum type="arabicPeriod" startAt="73"/>
            </a:pPr>
            <a:r>
              <a:rPr lang="en-US" altLang="ko-KR" sz="800" dirty="0">
                <a:latin typeface="Tahoma" pitchFamily="34" charset="0"/>
              </a:rPr>
              <a:t>                    } else if (</a:t>
            </a:r>
            <a:r>
              <a:rPr lang="en-US" altLang="ko-KR" sz="800" dirty="0" err="1">
                <a:latin typeface="Tahoma" pitchFamily="34" charset="0"/>
              </a:rPr>
              <a:t>data_len</a:t>
            </a:r>
            <a:r>
              <a:rPr lang="en-US" altLang="ko-KR" sz="800" dirty="0">
                <a:latin typeface="Tahoma" pitchFamily="34" charset="0"/>
              </a:rPr>
              <a:t> &lt; 0) {</a:t>
            </a:r>
          </a:p>
          <a:p>
            <a:pPr marL="457200" indent="-457200">
              <a:lnSpc>
                <a:spcPct val="100000"/>
              </a:lnSpc>
              <a:spcBef>
                <a:spcPct val="20000"/>
              </a:spcBef>
              <a:buFont typeface="Wingdings" pitchFamily="2" charset="2"/>
              <a:buAutoNum type="arabicPeriod" startAt="73"/>
            </a:pPr>
            <a:r>
              <a:rPr lang="en-US" altLang="ko-KR" sz="800" dirty="0">
                <a:latin typeface="Tahoma" pitchFamily="34" charset="0"/>
              </a:rPr>
              <a:t>                        /* </a:t>
            </a:r>
            <a:r>
              <a:rPr lang="ko-KR" altLang="en-US" sz="800" dirty="0">
                <a:latin typeface="Tahoma" pitchFamily="34" charset="0"/>
              </a:rPr>
              <a:t>에러가 </a:t>
            </a:r>
            <a:r>
              <a:rPr lang="ko-KR" altLang="en-US" sz="800" dirty="0" err="1">
                <a:latin typeface="Tahoma" pitchFamily="34" charset="0"/>
              </a:rPr>
              <a:t>리턴된</a:t>
            </a:r>
            <a:r>
              <a:rPr lang="ko-KR" altLang="en-US" sz="800" dirty="0">
                <a:latin typeface="Tahoma" pitchFamily="34" charset="0"/>
              </a:rPr>
              <a:t> 경우 에러 처리 *</a:t>
            </a:r>
            <a:r>
              <a:rPr lang="en-US" altLang="ko-KR" sz="800" dirty="0">
                <a:latin typeface="Tahoma" pitchFamily="34" charset="0"/>
              </a:rPr>
              <a:t>/</a:t>
            </a:r>
          </a:p>
          <a:p>
            <a:pPr marL="457200" indent="-457200">
              <a:lnSpc>
                <a:spcPct val="100000"/>
              </a:lnSpc>
              <a:spcBef>
                <a:spcPct val="20000"/>
              </a:spcBef>
              <a:buFont typeface="Wingdings" pitchFamily="2" charset="2"/>
              <a:buAutoNum type="arabicPeriod" startAt="73"/>
            </a:pPr>
            <a:r>
              <a:rPr lang="en-US" altLang="ko-KR" sz="800" dirty="0">
                <a:latin typeface="Tahoma" pitchFamily="34" charset="0"/>
              </a:rPr>
              <a:t>                        </a:t>
            </a:r>
            <a:r>
              <a:rPr lang="en-US" altLang="ko-KR" sz="800" dirty="0" err="1">
                <a:latin typeface="Tahoma" pitchFamily="34" charset="0"/>
              </a:rPr>
              <a:t>perror</a:t>
            </a:r>
            <a:r>
              <a:rPr lang="en-US" altLang="ko-KR" sz="800" dirty="0">
                <a:latin typeface="Tahoma" pitchFamily="34" charset="0"/>
              </a:rPr>
              <a:t>("read error : ");</a:t>
            </a:r>
          </a:p>
          <a:p>
            <a:pPr marL="457200" indent="-457200">
              <a:lnSpc>
                <a:spcPct val="100000"/>
              </a:lnSpc>
              <a:spcBef>
                <a:spcPct val="20000"/>
              </a:spcBef>
              <a:buFont typeface="Wingdings" pitchFamily="2" charset="2"/>
              <a:buAutoNum type="arabicPeriod" startAt="73"/>
            </a:pPr>
            <a:r>
              <a:rPr lang="en-US" altLang="ko-KR" sz="800" dirty="0">
                <a:latin typeface="Tahoma" pitchFamily="34" charset="0"/>
              </a:rPr>
              <a:t>                        exit(1);</a:t>
            </a:r>
          </a:p>
          <a:p>
            <a:pPr marL="457200" indent="-457200">
              <a:lnSpc>
                <a:spcPct val="100000"/>
              </a:lnSpc>
              <a:spcBef>
                <a:spcPct val="20000"/>
              </a:spcBef>
              <a:buFont typeface="Wingdings" pitchFamily="2" charset="2"/>
              <a:buAutoNum type="arabicPeriod" startAt="73"/>
            </a:pPr>
            <a:r>
              <a:rPr lang="en-US" altLang="ko-KR" sz="800" dirty="0">
                <a:latin typeface="Tahoma" pitchFamily="34" charset="0"/>
              </a:rPr>
              <a:t>                    } /* if */</a:t>
            </a:r>
          </a:p>
          <a:p>
            <a:pPr marL="457200" indent="-457200">
              <a:lnSpc>
                <a:spcPct val="100000"/>
              </a:lnSpc>
              <a:spcBef>
                <a:spcPct val="20000"/>
              </a:spcBef>
              <a:buFont typeface="Wingdings" pitchFamily="2" charset="2"/>
              <a:buAutoNum type="arabicPeriod" startAt="73"/>
            </a:pPr>
            <a:r>
              <a:rPr lang="en-US" altLang="ko-KR" sz="800" dirty="0">
                <a:latin typeface="Tahoma" pitchFamily="34" charset="0"/>
              </a:rPr>
              <a:t>                } /* if */</a:t>
            </a:r>
          </a:p>
          <a:p>
            <a:pPr marL="457200" indent="-457200">
              <a:lnSpc>
                <a:spcPct val="100000"/>
              </a:lnSpc>
              <a:spcBef>
                <a:spcPct val="20000"/>
              </a:spcBef>
              <a:buFont typeface="Wingdings" pitchFamily="2" charset="2"/>
              <a:buAutoNum type="arabicPeriod" startAt="73"/>
            </a:pPr>
            <a:r>
              <a:rPr lang="en-US" altLang="ko-KR" sz="800" dirty="0">
                <a:latin typeface="Tahoma" pitchFamily="34" charset="0"/>
              </a:rPr>
              <a:t>            } /* if */</a:t>
            </a:r>
          </a:p>
          <a:p>
            <a:pPr marL="457200" indent="-457200">
              <a:lnSpc>
                <a:spcPct val="100000"/>
              </a:lnSpc>
              <a:spcBef>
                <a:spcPct val="20000"/>
              </a:spcBef>
              <a:buFont typeface="Wingdings" pitchFamily="2" charset="2"/>
              <a:buAutoNum type="arabicPeriod" startAt="73"/>
            </a:pPr>
            <a:r>
              <a:rPr lang="en-US" altLang="ko-KR" sz="800" dirty="0">
                <a:latin typeface="Tahoma" pitchFamily="34" charset="0"/>
              </a:rPr>
              <a:t>        } /* for */</a:t>
            </a:r>
          </a:p>
          <a:p>
            <a:pPr marL="457200" indent="-457200">
              <a:lnSpc>
                <a:spcPct val="100000"/>
              </a:lnSpc>
              <a:spcBef>
                <a:spcPct val="20000"/>
              </a:spcBef>
              <a:buFont typeface="Wingdings" pitchFamily="2" charset="2"/>
              <a:buAutoNum type="arabicPeriod" startAt="73"/>
            </a:pPr>
            <a:r>
              <a:rPr lang="en-US" altLang="ko-KR" sz="800" dirty="0">
                <a:latin typeface="Tahoma" pitchFamily="34" charset="0"/>
              </a:rPr>
              <a:t>    } /* while */</a:t>
            </a:r>
          </a:p>
          <a:p>
            <a:pPr marL="457200" indent="-457200">
              <a:lnSpc>
                <a:spcPct val="100000"/>
              </a:lnSpc>
              <a:spcBef>
                <a:spcPct val="20000"/>
              </a:spcBef>
              <a:buFont typeface="Wingdings" pitchFamily="2" charset="2"/>
              <a:buAutoNum type="arabicPeriod" startAt="73"/>
            </a:pPr>
            <a:r>
              <a:rPr lang="en-US" altLang="ko-KR" sz="800" dirty="0">
                <a:latin typeface="Tahoma" pitchFamily="34" charset="0"/>
              </a:rPr>
              <a:t> </a:t>
            </a:r>
          </a:p>
          <a:p>
            <a:pPr marL="457200" indent="-457200">
              <a:lnSpc>
                <a:spcPct val="100000"/>
              </a:lnSpc>
              <a:spcBef>
                <a:spcPct val="20000"/>
              </a:spcBef>
              <a:buFont typeface="Wingdings" pitchFamily="2" charset="2"/>
              <a:buAutoNum type="arabicPeriod" startAt="73"/>
            </a:pPr>
            <a:r>
              <a:rPr lang="en-US" altLang="ko-KR" sz="800" dirty="0">
                <a:latin typeface="Tahoma" pitchFamily="34" charset="0"/>
              </a:rPr>
              <a:t>    return 0;</a:t>
            </a:r>
          </a:p>
          <a:p>
            <a:pPr marL="457200" indent="-457200">
              <a:lnSpc>
                <a:spcPct val="100000"/>
              </a:lnSpc>
              <a:spcBef>
                <a:spcPct val="20000"/>
              </a:spcBef>
              <a:buFont typeface="Wingdings" pitchFamily="2" charset="2"/>
              <a:buAutoNum type="arabicPeriod" startAt="73"/>
            </a:pPr>
            <a:r>
              <a:rPr lang="en-US" altLang="ko-KR" sz="800" dirty="0">
                <a:latin typeface="Tahoma" pitchFamily="34" charset="0"/>
              </a:rPr>
              <a:t>}</a:t>
            </a:r>
            <a:endParaRPr lang="ko-KR" altLang="en-US" sz="800" dirty="0">
              <a:latin typeface="Tahoma" pitchFamily="34" charset="0"/>
            </a:endParaRP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8498" name="Rectangle 2"/>
          <p:cNvSpPr>
            <a:spLocks noGrp="1" noChangeArrowheads="1"/>
          </p:cNvSpPr>
          <p:nvPr>
            <p:ph type="title"/>
          </p:nvPr>
        </p:nvSpPr>
        <p:spPr/>
        <p:txBody>
          <a:bodyPr>
            <a:normAutofit fontScale="90000"/>
          </a:bodyPr>
          <a:lstStyle/>
          <a:p>
            <a:r>
              <a:rPr lang="en-US" altLang="ko-KR" dirty="0"/>
              <a:t>Lab17</a:t>
            </a:r>
            <a:r>
              <a:rPr lang="ko-KR" altLang="en-US" dirty="0"/>
              <a:t/>
            </a:r>
            <a:br>
              <a:rPr lang="ko-KR" altLang="en-US" dirty="0"/>
            </a:br>
            <a:r>
              <a:rPr lang="en-US" altLang="ko-KR" dirty="0" smtClean="0"/>
              <a:t>FD </a:t>
            </a:r>
            <a:r>
              <a:rPr lang="en-US" altLang="ko-KR" dirty="0"/>
              <a:t>(File Descriptor) </a:t>
            </a:r>
            <a:r>
              <a:rPr lang="ko-KR" altLang="en-US" dirty="0"/>
              <a:t>관련 </a:t>
            </a:r>
            <a:r>
              <a:rPr lang="ko-KR" altLang="en-US" dirty="0" smtClean="0"/>
              <a:t>함수</a:t>
            </a:r>
            <a:r>
              <a:rPr lang="en-US" altLang="ko-KR" dirty="0" smtClean="0"/>
              <a:t> </a:t>
            </a:r>
            <a:endParaRPr lang="ko-KR" altLang="en-US" dirty="0"/>
          </a:p>
        </p:txBody>
      </p:sp>
      <p:sp>
        <p:nvSpPr>
          <p:cNvPr id="618499" name="Rectangle 3"/>
          <p:cNvSpPr>
            <a:spLocks noGrp="1" noChangeArrowheads="1"/>
          </p:cNvSpPr>
          <p:nvPr>
            <p:ph type="body" idx="1"/>
          </p:nvPr>
        </p:nvSpPr>
        <p:spPr/>
        <p:txBody>
          <a:bodyPr>
            <a:normAutofit lnSpcReduction="10000"/>
          </a:bodyPr>
          <a:lstStyle/>
          <a:p>
            <a:pPr>
              <a:lnSpc>
                <a:spcPct val="90000"/>
              </a:lnSpc>
            </a:pPr>
            <a:r>
              <a:rPr lang="en-US" altLang="ko-KR" sz="2000" dirty="0" err="1"/>
              <a:t>int</a:t>
            </a:r>
            <a:r>
              <a:rPr lang="en-US" altLang="ko-KR" sz="2000" dirty="0"/>
              <a:t> select(</a:t>
            </a:r>
            <a:r>
              <a:rPr lang="en-US" altLang="ko-KR" sz="2000" dirty="0" err="1"/>
              <a:t>int</a:t>
            </a:r>
            <a:r>
              <a:rPr lang="en-US" altLang="ko-KR" sz="2000" dirty="0"/>
              <a:t> n, </a:t>
            </a:r>
            <a:r>
              <a:rPr lang="en-US" altLang="ko-KR" sz="2000" dirty="0" err="1"/>
              <a:t>fd_set</a:t>
            </a:r>
            <a:r>
              <a:rPr lang="en-US" altLang="ko-KR" sz="2000" dirty="0"/>
              <a:t> *</a:t>
            </a:r>
            <a:r>
              <a:rPr lang="en-US" altLang="ko-KR" sz="2000" dirty="0" err="1"/>
              <a:t>readfds</a:t>
            </a:r>
            <a:r>
              <a:rPr lang="en-US" altLang="ko-KR" sz="2000" dirty="0"/>
              <a:t>, </a:t>
            </a:r>
            <a:r>
              <a:rPr lang="en-US" altLang="ko-KR" sz="2000" dirty="0" err="1"/>
              <a:t>fd_set</a:t>
            </a:r>
            <a:r>
              <a:rPr lang="en-US" altLang="ko-KR" sz="2000" dirty="0"/>
              <a:t> *</a:t>
            </a:r>
            <a:r>
              <a:rPr lang="en-US" altLang="ko-KR" sz="2000" dirty="0" err="1"/>
              <a:t>writefds</a:t>
            </a:r>
            <a:r>
              <a:rPr lang="en-US" altLang="ko-KR" sz="2000" dirty="0"/>
              <a:t>, </a:t>
            </a:r>
            <a:r>
              <a:rPr lang="en-US" altLang="ko-KR" sz="2000" dirty="0" err="1"/>
              <a:t>fd_set</a:t>
            </a:r>
            <a:r>
              <a:rPr lang="en-US" altLang="ko-KR" sz="2000" dirty="0"/>
              <a:t> *</a:t>
            </a:r>
            <a:r>
              <a:rPr lang="en-US" altLang="ko-KR" sz="2000" dirty="0" err="1"/>
              <a:t>exceptfds</a:t>
            </a:r>
            <a:r>
              <a:rPr lang="en-US" altLang="ko-KR" sz="2000" dirty="0"/>
              <a:t>, </a:t>
            </a:r>
            <a:r>
              <a:rPr lang="en-US" altLang="ko-KR" sz="2000" dirty="0" err="1"/>
              <a:t>struct</a:t>
            </a:r>
            <a:r>
              <a:rPr lang="en-US" altLang="ko-KR" sz="2000" dirty="0"/>
              <a:t> </a:t>
            </a:r>
            <a:r>
              <a:rPr lang="en-US" altLang="ko-KR" sz="2000" dirty="0" err="1"/>
              <a:t>timeval</a:t>
            </a:r>
            <a:r>
              <a:rPr lang="en-US" altLang="ko-KR" sz="2000" dirty="0"/>
              <a:t> *timeout);</a:t>
            </a:r>
          </a:p>
          <a:p>
            <a:pPr lvl="1">
              <a:lnSpc>
                <a:spcPct val="90000"/>
              </a:lnSpc>
            </a:pPr>
            <a:r>
              <a:rPr lang="ko-KR" altLang="en-US" sz="1800" dirty="0" err="1"/>
              <a:t>반환값</a:t>
            </a:r>
            <a:r>
              <a:rPr lang="ko-KR" altLang="en-US" sz="1800" dirty="0"/>
              <a:t> </a:t>
            </a:r>
            <a:r>
              <a:rPr lang="en-US" altLang="ko-KR" sz="1800" dirty="0"/>
              <a:t>select (</a:t>
            </a:r>
            <a:r>
              <a:rPr lang="ko-KR" altLang="en-US" sz="1800" dirty="0" err="1"/>
              <a:t>파일디스크립터</a:t>
            </a:r>
            <a:r>
              <a:rPr lang="ko-KR" altLang="en-US" sz="1800" dirty="0"/>
              <a:t> 크기</a:t>
            </a:r>
            <a:r>
              <a:rPr lang="en-US" altLang="ko-KR" sz="1800" dirty="0"/>
              <a:t>, </a:t>
            </a:r>
            <a:r>
              <a:rPr lang="ko-KR" altLang="en-US" sz="1800" dirty="0"/>
              <a:t>읽기 상태 </a:t>
            </a:r>
            <a:r>
              <a:rPr lang="en-US" altLang="ko-KR" sz="1800" dirty="0"/>
              <a:t>I/O</a:t>
            </a:r>
            <a:r>
              <a:rPr lang="ko-KR" altLang="en-US" sz="1800" dirty="0"/>
              <a:t>를 감시할 </a:t>
            </a:r>
            <a:r>
              <a:rPr lang="ko-KR" altLang="en-US" sz="1800" dirty="0" err="1"/>
              <a:t>파일디스크립터</a:t>
            </a:r>
            <a:r>
              <a:rPr lang="en-US" altLang="ko-KR" sz="1800" dirty="0"/>
              <a:t>, </a:t>
            </a:r>
            <a:r>
              <a:rPr lang="ko-KR" altLang="en-US" sz="1800" dirty="0"/>
              <a:t>쓰기 상태 </a:t>
            </a:r>
            <a:r>
              <a:rPr lang="en-US" altLang="ko-KR" sz="1800" dirty="0"/>
              <a:t>I/O</a:t>
            </a:r>
            <a:r>
              <a:rPr lang="ko-KR" altLang="en-US" sz="1800" dirty="0"/>
              <a:t>를 감시할 </a:t>
            </a:r>
            <a:r>
              <a:rPr lang="ko-KR" altLang="en-US" sz="1800" dirty="0" err="1"/>
              <a:t>파일디스크립터</a:t>
            </a:r>
            <a:r>
              <a:rPr lang="en-US" altLang="ko-KR" sz="1800" dirty="0"/>
              <a:t>, </a:t>
            </a:r>
            <a:r>
              <a:rPr lang="ko-KR" altLang="en-US" sz="1800" dirty="0"/>
              <a:t>예외 상태 </a:t>
            </a:r>
            <a:r>
              <a:rPr lang="en-US" altLang="ko-KR" sz="1800" dirty="0"/>
              <a:t>I/O</a:t>
            </a:r>
            <a:r>
              <a:rPr lang="ko-KR" altLang="en-US" sz="1800" dirty="0"/>
              <a:t>를 감시할 </a:t>
            </a:r>
            <a:r>
              <a:rPr lang="ko-KR" altLang="en-US" sz="1800" dirty="0" err="1"/>
              <a:t>파일디스크립터</a:t>
            </a:r>
            <a:r>
              <a:rPr lang="en-US" altLang="ko-KR" sz="1800" dirty="0"/>
              <a:t>, </a:t>
            </a:r>
            <a:r>
              <a:rPr lang="ko-KR" altLang="en-US" sz="1800" dirty="0" err="1"/>
              <a:t>기다리는시간</a:t>
            </a:r>
            <a:r>
              <a:rPr lang="en-US" altLang="ko-KR" sz="1800" dirty="0"/>
              <a:t>)</a:t>
            </a:r>
          </a:p>
          <a:p>
            <a:pPr lvl="1">
              <a:lnSpc>
                <a:spcPct val="90000"/>
              </a:lnSpc>
            </a:pPr>
            <a:r>
              <a:rPr lang="en-US" altLang="ko-KR" sz="1800" dirty="0"/>
              <a:t>Timeout </a:t>
            </a:r>
            <a:r>
              <a:rPr lang="ko-KR" altLang="en-US" sz="1800" dirty="0"/>
              <a:t>값이 </a:t>
            </a:r>
            <a:r>
              <a:rPr lang="en-US" altLang="ko-KR" sz="1800" dirty="0"/>
              <a:t>1</a:t>
            </a:r>
            <a:r>
              <a:rPr lang="ko-KR" altLang="en-US" sz="1800" dirty="0"/>
              <a:t>이면 </a:t>
            </a:r>
            <a:r>
              <a:rPr lang="en-US" altLang="ko-KR" sz="1800" dirty="0"/>
              <a:t>‘select’ </a:t>
            </a:r>
            <a:r>
              <a:rPr lang="ko-KR" altLang="en-US" sz="1800" dirty="0"/>
              <a:t>함수는 </a:t>
            </a:r>
            <a:r>
              <a:rPr lang="en-US" altLang="ko-KR" sz="1800" dirty="0"/>
              <a:t>1</a:t>
            </a:r>
            <a:r>
              <a:rPr lang="ko-KR" altLang="en-US" sz="1800" dirty="0"/>
              <a:t>초를 기다리다가 </a:t>
            </a:r>
            <a:r>
              <a:rPr lang="en-US" altLang="ko-KR" sz="1800" dirty="0"/>
              <a:t>I/O</a:t>
            </a:r>
            <a:r>
              <a:rPr lang="ko-KR" altLang="en-US" sz="1800" dirty="0"/>
              <a:t>가 발생한 해당 파일디스크립터 값을 </a:t>
            </a:r>
            <a:r>
              <a:rPr lang="ko-KR" altLang="en-US" sz="1800" dirty="0" err="1"/>
              <a:t>리턴하고</a:t>
            </a:r>
            <a:r>
              <a:rPr lang="ko-KR" altLang="en-US" sz="1800" dirty="0"/>
              <a:t> </a:t>
            </a:r>
            <a:r>
              <a:rPr lang="en-US" altLang="ko-KR" sz="1800" dirty="0"/>
              <a:t>1</a:t>
            </a:r>
            <a:r>
              <a:rPr lang="ko-KR" altLang="en-US" sz="1800" dirty="0"/>
              <a:t>초가 지난 이후에는 </a:t>
            </a:r>
            <a:r>
              <a:rPr lang="en-US" altLang="ko-KR" sz="1800" dirty="0"/>
              <a:t>0</a:t>
            </a:r>
            <a:r>
              <a:rPr lang="ko-KR" altLang="en-US" sz="1800" dirty="0"/>
              <a:t>을</a:t>
            </a:r>
            <a:r>
              <a:rPr lang="en-US" altLang="ko-KR" sz="1800" dirty="0"/>
              <a:t>, </a:t>
            </a:r>
            <a:r>
              <a:rPr lang="ko-KR" altLang="en-US" sz="1800" dirty="0"/>
              <a:t>오류 발생 시 </a:t>
            </a:r>
            <a:r>
              <a:rPr lang="en-US" altLang="ko-KR" sz="1800" dirty="0"/>
              <a:t>-1</a:t>
            </a:r>
            <a:r>
              <a:rPr lang="ko-KR" altLang="en-US" sz="1800" dirty="0"/>
              <a:t>을 리턴한다</a:t>
            </a:r>
            <a:r>
              <a:rPr lang="en-US" altLang="ko-KR" sz="1800" dirty="0"/>
              <a:t>.</a:t>
            </a:r>
          </a:p>
          <a:p>
            <a:pPr>
              <a:lnSpc>
                <a:spcPct val="90000"/>
              </a:lnSpc>
            </a:pPr>
            <a:r>
              <a:rPr lang="en-US" altLang="ko-KR" sz="2000" dirty="0"/>
              <a:t>‘</a:t>
            </a:r>
            <a:r>
              <a:rPr lang="en-US" altLang="ko-KR" sz="2000" dirty="0" err="1"/>
              <a:t>Fd</a:t>
            </a:r>
            <a:r>
              <a:rPr lang="en-US" altLang="ko-KR" sz="2000" dirty="0"/>
              <a:t>_’</a:t>
            </a:r>
            <a:r>
              <a:rPr lang="ko-KR" altLang="en-US" sz="2000" dirty="0"/>
              <a:t>로 시작하는 함수</a:t>
            </a:r>
            <a:r>
              <a:rPr lang="en-US" altLang="ko-KR" sz="2000" dirty="0"/>
              <a:t>: </a:t>
            </a:r>
            <a:r>
              <a:rPr lang="ko-KR" altLang="en-US" sz="2000" dirty="0" err="1"/>
              <a:t>파일디스크립터</a:t>
            </a:r>
            <a:r>
              <a:rPr lang="ko-KR" altLang="en-US" sz="2000" dirty="0"/>
              <a:t> 제어용</a:t>
            </a:r>
          </a:p>
          <a:p>
            <a:pPr lvl="1">
              <a:lnSpc>
                <a:spcPct val="90000"/>
              </a:lnSpc>
            </a:pPr>
            <a:r>
              <a:rPr lang="en-US" altLang="ko-KR" sz="1800" dirty="0"/>
              <a:t>FD_ZERO(</a:t>
            </a:r>
            <a:r>
              <a:rPr lang="en-US" altLang="ko-KR" sz="1800" dirty="0" err="1"/>
              <a:t>fd_set</a:t>
            </a:r>
            <a:r>
              <a:rPr lang="en-US" altLang="ko-KR" sz="1800" dirty="0"/>
              <a:t> *set): </a:t>
            </a:r>
            <a:r>
              <a:rPr lang="ko-KR" altLang="en-US" sz="1800" dirty="0" err="1"/>
              <a:t>파일디스크립터</a:t>
            </a:r>
            <a:r>
              <a:rPr lang="ko-KR" altLang="en-US" sz="1800" dirty="0"/>
              <a:t> 테이블을 </a:t>
            </a:r>
            <a:r>
              <a:rPr lang="en-US" altLang="ko-KR" sz="1800" dirty="0"/>
              <a:t>0</a:t>
            </a:r>
            <a:r>
              <a:rPr lang="ko-KR" altLang="en-US" sz="1800" dirty="0"/>
              <a:t>으로 초기화</a:t>
            </a:r>
          </a:p>
          <a:p>
            <a:pPr lvl="1">
              <a:lnSpc>
                <a:spcPct val="90000"/>
              </a:lnSpc>
            </a:pPr>
            <a:r>
              <a:rPr lang="en-US" altLang="ko-KR" sz="1800" dirty="0"/>
              <a:t>FD_SET(</a:t>
            </a:r>
            <a:r>
              <a:rPr lang="en-US" altLang="ko-KR" sz="1800" dirty="0" err="1"/>
              <a:t>int</a:t>
            </a:r>
            <a:r>
              <a:rPr lang="en-US" altLang="ko-KR" sz="1800" dirty="0"/>
              <a:t> </a:t>
            </a:r>
            <a:r>
              <a:rPr lang="en-US" altLang="ko-KR" sz="1800" dirty="0" err="1"/>
              <a:t>fd</a:t>
            </a:r>
            <a:r>
              <a:rPr lang="en-US" altLang="ko-KR" sz="1800" dirty="0"/>
              <a:t>, </a:t>
            </a:r>
            <a:r>
              <a:rPr lang="en-US" altLang="ko-KR" sz="1800" dirty="0" err="1"/>
              <a:t>fd_set</a:t>
            </a:r>
            <a:r>
              <a:rPr lang="en-US" altLang="ko-KR" sz="1800" dirty="0"/>
              <a:t> *set): </a:t>
            </a:r>
            <a:r>
              <a:rPr lang="ko-KR" altLang="en-US" sz="1800" dirty="0" err="1"/>
              <a:t>파일디스크립터</a:t>
            </a:r>
            <a:r>
              <a:rPr lang="ko-KR" altLang="en-US" sz="1800" dirty="0"/>
              <a:t> 값 설정</a:t>
            </a:r>
          </a:p>
          <a:p>
            <a:pPr lvl="1">
              <a:lnSpc>
                <a:spcPct val="90000"/>
              </a:lnSpc>
            </a:pPr>
            <a:r>
              <a:rPr lang="en-US" altLang="ko-KR" sz="1800" dirty="0" err="1"/>
              <a:t>Fd_CLR</a:t>
            </a:r>
            <a:r>
              <a:rPr lang="en-US" altLang="ko-KR" sz="1800" dirty="0"/>
              <a:t>(</a:t>
            </a:r>
            <a:r>
              <a:rPr lang="en-US" altLang="ko-KR" sz="1800" dirty="0" err="1"/>
              <a:t>int</a:t>
            </a:r>
            <a:r>
              <a:rPr lang="en-US" altLang="ko-KR" sz="1800" dirty="0"/>
              <a:t> </a:t>
            </a:r>
            <a:r>
              <a:rPr lang="en-US" altLang="ko-KR" sz="1800" dirty="0" err="1"/>
              <a:t>fd</a:t>
            </a:r>
            <a:r>
              <a:rPr lang="en-US" altLang="ko-KR" sz="1800" dirty="0"/>
              <a:t>, </a:t>
            </a:r>
            <a:r>
              <a:rPr lang="en-US" altLang="ko-KR" sz="1800" dirty="0" err="1"/>
              <a:t>fd_set</a:t>
            </a:r>
            <a:r>
              <a:rPr lang="en-US" altLang="ko-KR" sz="1800" dirty="0"/>
              <a:t> *set): </a:t>
            </a:r>
            <a:r>
              <a:rPr lang="ko-KR" altLang="en-US" sz="1800" dirty="0" err="1"/>
              <a:t>파일디스크립터</a:t>
            </a:r>
            <a:r>
              <a:rPr lang="ko-KR" altLang="en-US" sz="1800" dirty="0"/>
              <a:t> 값 해제</a:t>
            </a:r>
          </a:p>
          <a:p>
            <a:pPr lvl="1">
              <a:lnSpc>
                <a:spcPct val="90000"/>
              </a:lnSpc>
            </a:pPr>
            <a:r>
              <a:rPr lang="en-US" altLang="ko-KR" sz="1800" dirty="0" err="1"/>
              <a:t>Fd_ISSET</a:t>
            </a:r>
            <a:r>
              <a:rPr lang="en-US" altLang="ko-KR" sz="1800" dirty="0"/>
              <a:t>(</a:t>
            </a:r>
            <a:r>
              <a:rPr lang="en-US" altLang="ko-KR" sz="1800" dirty="0" err="1"/>
              <a:t>int</a:t>
            </a:r>
            <a:r>
              <a:rPr lang="en-US" altLang="ko-KR" sz="1800" dirty="0"/>
              <a:t> </a:t>
            </a:r>
            <a:r>
              <a:rPr lang="en-US" altLang="ko-KR" sz="1800" dirty="0" err="1"/>
              <a:t>fd</a:t>
            </a:r>
            <a:r>
              <a:rPr lang="en-US" altLang="ko-KR" sz="1800" dirty="0"/>
              <a:t>, </a:t>
            </a:r>
            <a:r>
              <a:rPr lang="en-US" altLang="ko-KR" sz="1800" dirty="0" err="1"/>
              <a:t>fd_set</a:t>
            </a:r>
            <a:r>
              <a:rPr lang="en-US" altLang="ko-KR" sz="1800" dirty="0"/>
              <a:t> *set): </a:t>
            </a:r>
            <a:r>
              <a:rPr lang="ko-KR" altLang="en-US" sz="1800" dirty="0" err="1"/>
              <a:t>파일디스크립터에</a:t>
            </a:r>
            <a:r>
              <a:rPr lang="ko-KR" altLang="en-US" sz="1800" dirty="0"/>
              <a:t> </a:t>
            </a:r>
            <a:r>
              <a:rPr lang="en-US" altLang="ko-KR" sz="1800" dirty="0"/>
              <a:t>I/O</a:t>
            </a:r>
            <a:r>
              <a:rPr lang="ko-KR" altLang="en-US" sz="1800" dirty="0"/>
              <a:t>가 발생 했는지 확인</a:t>
            </a:r>
            <a:r>
              <a:rPr lang="en-US" altLang="ko-KR" sz="1800" dirty="0"/>
              <a:t>, I/O </a:t>
            </a:r>
            <a:r>
              <a:rPr lang="ko-KR" altLang="en-US" sz="1800" dirty="0"/>
              <a:t>발생시 </a:t>
            </a:r>
            <a:r>
              <a:rPr lang="en-US" altLang="ko-KR" sz="1800" dirty="0"/>
              <a:t>true </a:t>
            </a:r>
            <a:r>
              <a:rPr lang="ko-KR" altLang="en-US" sz="1800" dirty="0"/>
              <a:t>리턴 </a:t>
            </a:r>
          </a:p>
          <a:p>
            <a:pPr>
              <a:lnSpc>
                <a:spcPct val="90000"/>
              </a:lnSpc>
            </a:pPr>
            <a:r>
              <a:rPr lang="en-US" altLang="ko-KR" sz="2000" dirty="0"/>
              <a:t>Client </a:t>
            </a:r>
            <a:r>
              <a:rPr lang="ko-KR" altLang="en-US" sz="2000" dirty="0"/>
              <a:t>함수로 </a:t>
            </a:r>
            <a:r>
              <a:rPr lang="en-US" altLang="ko-KR" sz="2000" dirty="0" smtClean="0"/>
              <a:t>‘</a:t>
            </a:r>
            <a:r>
              <a:rPr lang="en-US" altLang="ko-KR" dirty="0" err="1" smtClean="0"/>
              <a:t>select</a:t>
            </a:r>
            <a:r>
              <a:rPr lang="en-US" altLang="ko-KR" sz="2000" dirty="0" err="1" smtClean="0"/>
              <a:t>_client.c</a:t>
            </a:r>
            <a:r>
              <a:rPr lang="en-US" altLang="ko-KR" sz="2000" dirty="0"/>
              <a:t>’ </a:t>
            </a:r>
            <a:r>
              <a:rPr lang="ko-KR" altLang="en-US" sz="2000" dirty="0" smtClean="0"/>
              <a:t>작성하여</a:t>
            </a:r>
            <a:r>
              <a:rPr lang="en-US" altLang="ko-KR" sz="2000" dirty="0" smtClean="0"/>
              <a:t> </a:t>
            </a:r>
            <a:r>
              <a:rPr lang="ko-KR" altLang="en-US" sz="2000" dirty="0" smtClean="0"/>
              <a:t>실행</a:t>
            </a:r>
            <a:r>
              <a:rPr lang="en-US" altLang="ko-KR" sz="2000" dirty="0" smtClean="0"/>
              <a:t> </a:t>
            </a:r>
            <a:endParaRPr lang="en-US" altLang="ko-KR" sz="2000" dirty="0"/>
          </a:p>
          <a:p>
            <a:pPr>
              <a:lnSpc>
                <a:spcPct val="90000"/>
              </a:lnSpc>
            </a:pPr>
            <a:r>
              <a:rPr lang="en-US" altLang="ko-KR" dirty="0" err="1" smtClean="0"/>
              <a:t>turnin</a:t>
            </a:r>
            <a:r>
              <a:rPr lang="en-US" altLang="ko-KR" sz="2000" dirty="0" smtClean="0"/>
              <a:t> lab17 </a:t>
            </a:r>
            <a:r>
              <a:rPr lang="en-US" altLang="ko-KR" sz="2000" dirty="0" err="1"/>
              <a:t>select_server.c</a:t>
            </a:r>
            <a:r>
              <a:rPr lang="en-US" altLang="ko-KR" sz="2000" dirty="0"/>
              <a:t> </a:t>
            </a:r>
            <a:r>
              <a:rPr lang="en-US" altLang="ko-KR" dirty="0" err="1" smtClean="0"/>
              <a:t>select</a:t>
            </a:r>
            <a:r>
              <a:rPr lang="en-US" altLang="ko-KR" sz="2000" dirty="0" err="1" smtClean="0"/>
              <a:t>_client.c</a:t>
            </a:r>
            <a:endParaRPr lang="en-US" altLang="ko-KR" sz="2000" dirty="0"/>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제목 1"/>
          <p:cNvSpPr>
            <a:spLocks noGrp="1"/>
          </p:cNvSpPr>
          <p:nvPr>
            <p:ph type="ctrTitle"/>
          </p:nvPr>
        </p:nvSpPr>
        <p:spPr>
          <a:xfrm rot="10800000" flipV="1">
            <a:off x="962025" y="2189163"/>
            <a:ext cx="7496175" cy="782637"/>
          </a:xfrm>
        </p:spPr>
        <p:txBody>
          <a:bodyPr/>
          <a:lstStyle/>
          <a:p>
            <a:pPr algn="ctr">
              <a:lnSpc>
                <a:spcPct val="90000"/>
              </a:lnSpc>
            </a:pPr>
            <a:r>
              <a:rPr lang="ko-KR" altLang="en-US" sz="4000" smtClean="0"/>
              <a:t>성능 향상을 위한 소켓 제어</a:t>
            </a:r>
            <a:endParaRPr lang="en-US" altLang="ko-KR" sz="4000" smtClean="0"/>
          </a:p>
        </p:txBody>
      </p:sp>
      <p:sp>
        <p:nvSpPr>
          <p:cNvPr id="3" name="부제목 2"/>
          <p:cNvSpPr>
            <a:spLocks noGrp="1"/>
          </p:cNvSpPr>
          <p:nvPr>
            <p:ph type="subTitle" idx="1"/>
          </p:nvPr>
        </p:nvSpPr>
        <p:spPr>
          <a:xfrm>
            <a:off x="1371600" y="3886200"/>
            <a:ext cx="6400800" cy="673100"/>
          </a:xfrm>
        </p:spPr>
        <p:txBody>
          <a:bodyPr rtlCol="0">
            <a:normAutofit fontScale="62500" lnSpcReduction="20000"/>
          </a:bodyPr>
          <a:lstStyle/>
          <a:p>
            <a:pPr fontAlgn="auto">
              <a:spcAft>
                <a:spcPts val="0"/>
              </a:spcAft>
              <a:buFont typeface="Arial" pitchFamily="34" charset="0"/>
              <a:buNone/>
              <a:defRPr/>
            </a:pPr>
            <a:r>
              <a:rPr lang="en-US" altLang="ko-KR" dirty="0" smtClean="0"/>
              <a:t>Prof. </a:t>
            </a:r>
            <a:r>
              <a:rPr lang="en-US" altLang="ko-KR" dirty="0" err="1" smtClean="0"/>
              <a:t>Hyuk</a:t>
            </a:r>
            <a:r>
              <a:rPr lang="en-US" altLang="ko-KR" dirty="0" smtClean="0"/>
              <a:t> </a:t>
            </a:r>
            <a:r>
              <a:rPr lang="en-US" altLang="ko-KR" dirty="0" err="1" smtClean="0"/>
              <a:t>Soo</a:t>
            </a:r>
            <a:r>
              <a:rPr lang="en-US" altLang="ko-KR" dirty="0" smtClean="0"/>
              <a:t> Jang</a:t>
            </a:r>
          </a:p>
          <a:p>
            <a:pPr fontAlgn="auto">
              <a:spcAft>
                <a:spcPts val="0"/>
              </a:spcAft>
              <a:buFont typeface="Arial" pitchFamily="34" charset="0"/>
              <a:buNone/>
              <a:defRPr/>
            </a:pPr>
            <a:r>
              <a:rPr lang="en-US" altLang="ko-KR" dirty="0" smtClean="0"/>
              <a:t>Department of Computer Software</a:t>
            </a:r>
            <a:endParaRPr lang="ko-KR" altLang="en-US" dirty="0"/>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a:xfrm>
            <a:off x="323850" y="549275"/>
            <a:ext cx="8496300" cy="666750"/>
          </a:xfrm>
          <a:solidFill>
            <a:schemeClr val="folHlink"/>
          </a:solidFill>
        </p:spPr>
        <p:txBody>
          <a:bodyPr/>
          <a:lstStyle/>
          <a:p>
            <a:r>
              <a:rPr lang="ko-KR" altLang="en-US" smtClean="0"/>
              <a:t>소켓옵션의 개념과 설정방법</a:t>
            </a:r>
          </a:p>
        </p:txBody>
      </p:sp>
      <p:sp>
        <p:nvSpPr>
          <p:cNvPr id="4100" name="Rectangle 3"/>
          <p:cNvSpPr>
            <a:spLocks noGrp="1" noChangeArrowheads="1"/>
          </p:cNvSpPr>
          <p:nvPr>
            <p:ph type="body" idx="1"/>
          </p:nvPr>
        </p:nvSpPr>
        <p:spPr/>
        <p:txBody>
          <a:bodyPr rtlCol="0">
            <a:normAutofit fontScale="92500"/>
          </a:bodyPr>
          <a:lstStyle/>
          <a:p>
            <a:pPr fontAlgn="auto">
              <a:lnSpc>
                <a:spcPct val="110000"/>
              </a:lnSpc>
              <a:spcAft>
                <a:spcPts val="0"/>
              </a:spcAft>
              <a:buFont typeface="Arial" pitchFamily="34" charset="0"/>
              <a:buChar char="•"/>
              <a:defRPr/>
            </a:pPr>
            <a:r>
              <a:rPr lang="ko-KR" altLang="en-US" sz="1800" dirty="0" smtClean="0"/>
              <a:t>소켓옵션</a:t>
            </a:r>
          </a:p>
          <a:p>
            <a:pPr lvl="1" fontAlgn="auto">
              <a:lnSpc>
                <a:spcPct val="110000"/>
              </a:lnSpc>
              <a:spcAft>
                <a:spcPts val="0"/>
              </a:spcAft>
              <a:buFont typeface="Arial" pitchFamily="34" charset="0"/>
              <a:buChar char="–"/>
              <a:defRPr/>
            </a:pPr>
            <a:r>
              <a:rPr lang="ko-KR" altLang="en-US" dirty="0" smtClean="0"/>
              <a:t>소켓에서 지정 가능한 레벨</a:t>
            </a:r>
          </a:p>
          <a:p>
            <a:pPr lvl="2" fontAlgn="auto">
              <a:lnSpc>
                <a:spcPct val="110000"/>
              </a:lnSpc>
              <a:spcAft>
                <a:spcPts val="0"/>
              </a:spcAft>
              <a:buFont typeface="Arial" pitchFamily="34" charset="0"/>
              <a:buChar char="•"/>
              <a:defRPr/>
            </a:pPr>
            <a:r>
              <a:rPr lang="ko-KR" altLang="en-US" sz="1400" dirty="0" smtClean="0"/>
              <a:t>소켓레벨 에서 처리 </a:t>
            </a:r>
            <a:r>
              <a:rPr lang="en-US" altLang="ko-KR" sz="1400" dirty="0" smtClean="0"/>
              <a:t>(SOL_SOCKET)</a:t>
            </a:r>
          </a:p>
          <a:p>
            <a:pPr lvl="3" fontAlgn="auto">
              <a:lnSpc>
                <a:spcPct val="110000"/>
              </a:lnSpc>
              <a:spcAft>
                <a:spcPts val="0"/>
              </a:spcAft>
              <a:buFont typeface="Arial" pitchFamily="34" charset="0"/>
              <a:buChar char="–"/>
              <a:defRPr/>
            </a:pPr>
            <a:r>
              <a:rPr lang="en-US" altLang="ko-KR" sz="1200" dirty="0"/>
              <a:t>g</a:t>
            </a:r>
            <a:r>
              <a:rPr lang="en-US" altLang="ko-KR" sz="1200" dirty="0" smtClean="0"/>
              <a:t>eneric </a:t>
            </a:r>
            <a:r>
              <a:rPr lang="ko-KR" altLang="en-US" sz="1200" dirty="0" smtClean="0"/>
              <a:t>소켓에</a:t>
            </a:r>
            <a:r>
              <a:rPr lang="en-US" altLang="ko-KR" sz="1200" dirty="0" smtClean="0"/>
              <a:t> </a:t>
            </a:r>
            <a:r>
              <a:rPr lang="ko-KR" altLang="en-US" sz="1200" dirty="0" smtClean="0"/>
              <a:t>적용이 가능한 옵션</a:t>
            </a:r>
          </a:p>
          <a:p>
            <a:pPr lvl="3" fontAlgn="auto">
              <a:lnSpc>
                <a:spcPct val="110000"/>
              </a:lnSpc>
              <a:spcAft>
                <a:spcPts val="0"/>
              </a:spcAft>
              <a:buFont typeface="Arial" pitchFamily="34" charset="0"/>
              <a:buChar char="–"/>
              <a:defRPr/>
            </a:pPr>
            <a:r>
              <a:rPr lang="ko-KR" altLang="en-US" sz="1200" dirty="0" smtClean="0"/>
              <a:t>송</a:t>
            </a:r>
            <a:r>
              <a:rPr lang="en-US" altLang="ko-KR" sz="1200" dirty="0" smtClean="0"/>
              <a:t>/</a:t>
            </a:r>
            <a:r>
              <a:rPr lang="ko-KR" altLang="en-US" sz="1200" dirty="0" smtClean="0"/>
              <a:t>수신 버퍼크기</a:t>
            </a:r>
            <a:r>
              <a:rPr lang="en-US" altLang="ko-KR" sz="1200" dirty="0" smtClean="0"/>
              <a:t>, </a:t>
            </a:r>
            <a:r>
              <a:rPr lang="ko-KR" altLang="en-US" sz="1200" dirty="0" err="1" smtClean="0"/>
              <a:t>브로드캐스팅</a:t>
            </a:r>
            <a:r>
              <a:rPr lang="ko-KR" altLang="en-US" sz="1200" dirty="0" smtClean="0"/>
              <a:t> 허용</a:t>
            </a:r>
            <a:r>
              <a:rPr lang="en-US" altLang="ko-KR" sz="1200" dirty="0" smtClean="0"/>
              <a:t>, </a:t>
            </a:r>
            <a:r>
              <a:rPr lang="ko-KR" altLang="en-US" sz="1200" dirty="0" smtClean="0"/>
              <a:t>연결여부확인 등</a:t>
            </a:r>
          </a:p>
          <a:p>
            <a:pPr lvl="2" fontAlgn="auto">
              <a:lnSpc>
                <a:spcPct val="110000"/>
              </a:lnSpc>
              <a:spcAft>
                <a:spcPts val="0"/>
              </a:spcAft>
              <a:buFont typeface="Arial" pitchFamily="34" charset="0"/>
              <a:buChar char="•"/>
              <a:defRPr/>
            </a:pPr>
            <a:r>
              <a:rPr lang="ko-KR" altLang="en-US" sz="1400" dirty="0" smtClean="0"/>
              <a:t>프로토콜레벨에서 처리 </a:t>
            </a:r>
            <a:r>
              <a:rPr lang="en-US" altLang="ko-KR" sz="1400" dirty="0" smtClean="0"/>
              <a:t>(IPPROTO_IP, IPPROTO_TCP)</a:t>
            </a:r>
            <a:endParaRPr lang="en-US" altLang="ko-KR" sz="2200" dirty="0" smtClean="0"/>
          </a:p>
          <a:p>
            <a:pPr lvl="3">
              <a:lnSpc>
                <a:spcPct val="110000"/>
              </a:lnSpc>
              <a:defRPr/>
            </a:pPr>
            <a:r>
              <a:rPr lang="ko-KR" altLang="en-US" sz="1200" dirty="0"/>
              <a:t>특정 프로토콜에 적용하는 옵션</a:t>
            </a:r>
          </a:p>
          <a:p>
            <a:pPr lvl="3" fontAlgn="auto">
              <a:lnSpc>
                <a:spcPct val="110000"/>
              </a:lnSpc>
              <a:spcAft>
                <a:spcPts val="0"/>
              </a:spcAft>
              <a:buFont typeface="Arial" pitchFamily="34" charset="0"/>
              <a:buChar char="–"/>
              <a:defRPr/>
            </a:pPr>
            <a:r>
              <a:rPr lang="en-US" altLang="ko-KR" sz="1200" dirty="0" smtClean="0"/>
              <a:t>IP </a:t>
            </a:r>
            <a:r>
              <a:rPr lang="ko-KR" altLang="en-US" sz="1200" dirty="0" smtClean="0"/>
              <a:t>헤더포함 여부</a:t>
            </a:r>
            <a:r>
              <a:rPr lang="en-US" altLang="ko-KR" sz="1200" dirty="0" smtClean="0"/>
              <a:t>, IP </a:t>
            </a:r>
            <a:r>
              <a:rPr lang="ko-KR" altLang="en-US" sz="1200" dirty="0" err="1" smtClean="0"/>
              <a:t>패킷의</a:t>
            </a:r>
            <a:r>
              <a:rPr lang="ko-KR" altLang="en-US" sz="1200" dirty="0" smtClean="0"/>
              <a:t> </a:t>
            </a:r>
            <a:r>
              <a:rPr lang="en-US" altLang="ko-KR" sz="1200" dirty="0" smtClean="0"/>
              <a:t>TTL </a:t>
            </a:r>
            <a:r>
              <a:rPr lang="ko-KR" altLang="en-US" sz="1200" dirty="0" smtClean="0"/>
              <a:t>값 변경</a:t>
            </a:r>
            <a:r>
              <a:rPr lang="en-US" altLang="ko-KR" sz="1200" dirty="0" smtClean="0"/>
              <a:t>, </a:t>
            </a:r>
            <a:r>
              <a:rPr lang="en-US" altLang="ko-KR" sz="1200" dirty="0" err="1" smtClean="0"/>
              <a:t>Neagle</a:t>
            </a:r>
            <a:r>
              <a:rPr lang="en-US" altLang="ko-KR" sz="1200" dirty="0" smtClean="0"/>
              <a:t> </a:t>
            </a:r>
            <a:r>
              <a:rPr lang="ko-KR" altLang="en-US" sz="1200" dirty="0" smtClean="0"/>
              <a:t>알고리즘 작동정지 등과 같이 특정 프로토콜에 종속적인 소켓제어</a:t>
            </a:r>
            <a:endParaRPr lang="en-US" altLang="ko-KR" sz="1200" dirty="0" smtClean="0"/>
          </a:p>
          <a:p>
            <a:pPr fontAlgn="auto">
              <a:lnSpc>
                <a:spcPct val="110000"/>
              </a:lnSpc>
              <a:spcAft>
                <a:spcPts val="0"/>
              </a:spcAft>
              <a:buFont typeface="Arial" pitchFamily="34" charset="0"/>
              <a:buChar char="•"/>
              <a:defRPr/>
            </a:pPr>
            <a:r>
              <a:rPr lang="ko-KR" altLang="en-US" sz="1800" dirty="0" smtClean="0">
                <a:solidFill>
                  <a:srgbClr val="FF0000"/>
                </a:solidFill>
              </a:rPr>
              <a:t>소켓에 옵션을 적용하는 함수</a:t>
            </a:r>
            <a:r>
              <a:rPr lang="en-US" altLang="ko-KR" sz="1800" dirty="0" smtClean="0"/>
              <a:t>: </a:t>
            </a:r>
            <a:r>
              <a:rPr lang="en-US" altLang="ko-KR" sz="1800" dirty="0" err="1" smtClean="0"/>
              <a:t>setsockopt</a:t>
            </a:r>
            <a:endParaRPr lang="en-US" altLang="ko-KR" sz="1800" dirty="0" smtClean="0"/>
          </a:p>
          <a:p>
            <a:pPr lvl="1" fontAlgn="auto">
              <a:lnSpc>
                <a:spcPct val="110000"/>
              </a:lnSpc>
              <a:spcAft>
                <a:spcPts val="0"/>
              </a:spcAft>
              <a:buFont typeface="Arial" pitchFamily="34" charset="0"/>
              <a:buChar char="–"/>
              <a:defRPr/>
            </a:pPr>
            <a:r>
              <a:rPr lang="en-US" altLang="ko-KR" dirty="0" smtClean="0"/>
              <a:t> </a:t>
            </a:r>
            <a:r>
              <a:rPr lang="en-US" altLang="ko-KR" dirty="0" err="1" smtClean="0"/>
              <a:t>int</a:t>
            </a:r>
            <a:r>
              <a:rPr lang="en-US" altLang="ko-KR" dirty="0" smtClean="0"/>
              <a:t> </a:t>
            </a:r>
            <a:r>
              <a:rPr lang="en-US" altLang="ko-KR" dirty="0" err="1" smtClean="0">
                <a:solidFill>
                  <a:srgbClr val="FF0000"/>
                </a:solidFill>
              </a:rPr>
              <a:t>setsockopt</a:t>
            </a:r>
            <a:r>
              <a:rPr lang="en-US" altLang="ko-KR" dirty="0" smtClean="0"/>
              <a:t>(</a:t>
            </a:r>
            <a:r>
              <a:rPr lang="en-US" altLang="ko-KR" dirty="0" err="1" smtClean="0"/>
              <a:t>int</a:t>
            </a:r>
            <a:r>
              <a:rPr lang="en-US" altLang="ko-KR" dirty="0" smtClean="0"/>
              <a:t> </a:t>
            </a:r>
            <a:r>
              <a:rPr lang="en-US" altLang="ko-KR" dirty="0" err="1" smtClean="0"/>
              <a:t>sockfd</a:t>
            </a:r>
            <a:r>
              <a:rPr lang="en-US" altLang="ko-KR" dirty="0" smtClean="0"/>
              <a:t>, </a:t>
            </a:r>
            <a:r>
              <a:rPr lang="en-US" altLang="ko-KR" dirty="0" err="1" smtClean="0"/>
              <a:t>int</a:t>
            </a:r>
            <a:r>
              <a:rPr lang="en-US" altLang="ko-KR" dirty="0" smtClean="0"/>
              <a:t> level, </a:t>
            </a:r>
            <a:r>
              <a:rPr lang="en-US" altLang="ko-KR" dirty="0" err="1" smtClean="0"/>
              <a:t>int</a:t>
            </a:r>
            <a:r>
              <a:rPr lang="en-US" altLang="ko-KR" dirty="0" smtClean="0"/>
              <a:t> </a:t>
            </a:r>
            <a:r>
              <a:rPr lang="en-US" altLang="ko-KR" dirty="0" err="1" smtClean="0"/>
              <a:t>optname</a:t>
            </a:r>
            <a:r>
              <a:rPr lang="en-US" altLang="ko-KR" dirty="0" smtClean="0"/>
              <a:t>, </a:t>
            </a:r>
            <a:r>
              <a:rPr lang="en-US" altLang="ko-KR" dirty="0" err="1" smtClean="0"/>
              <a:t>const</a:t>
            </a:r>
            <a:r>
              <a:rPr lang="en-US" altLang="ko-KR" dirty="0" smtClean="0"/>
              <a:t> void *</a:t>
            </a:r>
            <a:r>
              <a:rPr lang="en-US" altLang="ko-KR" dirty="0" err="1" smtClean="0"/>
              <a:t>optval</a:t>
            </a:r>
            <a:r>
              <a:rPr lang="en-US" altLang="ko-KR" dirty="0" smtClean="0"/>
              <a:t>, </a:t>
            </a:r>
            <a:r>
              <a:rPr lang="en-US" altLang="ko-KR" dirty="0" err="1" smtClean="0"/>
              <a:t>int</a:t>
            </a:r>
            <a:r>
              <a:rPr lang="en-US" altLang="ko-KR" dirty="0" smtClean="0"/>
              <a:t> </a:t>
            </a:r>
            <a:r>
              <a:rPr lang="en-US" altLang="ko-KR" dirty="0" err="1" smtClean="0"/>
              <a:t>optlen</a:t>
            </a:r>
            <a:r>
              <a:rPr lang="en-US" altLang="ko-KR" dirty="0" smtClean="0"/>
              <a:t>);</a:t>
            </a:r>
          </a:p>
          <a:p>
            <a:pPr lvl="2" fontAlgn="auto">
              <a:lnSpc>
                <a:spcPct val="110000"/>
              </a:lnSpc>
              <a:spcAft>
                <a:spcPts val="0"/>
              </a:spcAft>
              <a:buFont typeface="Arial" pitchFamily="34" charset="0"/>
              <a:buChar char="•"/>
              <a:defRPr/>
            </a:pPr>
            <a:r>
              <a:rPr lang="ko-KR" altLang="en-US" sz="1400" dirty="0" smtClean="0"/>
              <a:t>성공여부 </a:t>
            </a:r>
            <a:r>
              <a:rPr lang="en-US" altLang="ko-KR" sz="1400" dirty="0" err="1" smtClean="0"/>
              <a:t>setsockopt</a:t>
            </a:r>
            <a:r>
              <a:rPr lang="en-US" altLang="ko-KR" sz="1400" dirty="0" smtClean="0"/>
              <a:t> (</a:t>
            </a:r>
            <a:r>
              <a:rPr lang="ko-KR" altLang="en-US" sz="1400" dirty="0" smtClean="0"/>
              <a:t>소켓지시자</a:t>
            </a:r>
            <a:r>
              <a:rPr lang="en-US" altLang="ko-KR" sz="1400" dirty="0" smtClean="0"/>
              <a:t>,</a:t>
            </a:r>
            <a:r>
              <a:rPr lang="ko-KR" altLang="en-US" sz="1400" dirty="0" smtClean="0"/>
              <a:t>옵션레벨</a:t>
            </a:r>
            <a:r>
              <a:rPr lang="en-US" altLang="ko-KR" sz="1400" dirty="0" smtClean="0"/>
              <a:t>,</a:t>
            </a:r>
            <a:r>
              <a:rPr lang="ko-KR" altLang="en-US" sz="1400" dirty="0" smtClean="0"/>
              <a:t>옵션종류</a:t>
            </a:r>
            <a:r>
              <a:rPr lang="en-US" altLang="ko-KR" sz="1400" dirty="0" smtClean="0"/>
              <a:t>,</a:t>
            </a:r>
            <a:r>
              <a:rPr lang="ko-KR" altLang="en-US" sz="1400" dirty="0" smtClean="0"/>
              <a:t>옵션값이 있는 버퍼주소</a:t>
            </a:r>
            <a:r>
              <a:rPr lang="en-US" altLang="ko-KR" sz="1400" dirty="0" smtClean="0"/>
              <a:t>,</a:t>
            </a:r>
            <a:r>
              <a:rPr lang="ko-KR" altLang="en-US" sz="1400" dirty="0" smtClean="0"/>
              <a:t>옵션 버퍼크기</a:t>
            </a:r>
            <a:r>
              <a:rPr lang="en-US" altLang="ko-KR" sz="1400" dirty="0" smtClean="0"/>
              <a:t>)</a:t>
            </a:r>
          </a:p>
          <a:p>
            <a:pPr fontAlgn="auto">
              <a:lnSpc>
                <a:spcPct val="110000"/>
              </a:lnSpc>
              <a:spcAft>
                <a:spcPts val="0"/>
              </a:spcAft>
              <a:buFont typeface="Arial" pitchFamily="34" charset="0"/>
              <a:buChar char="•"/>
              <a:defRPr/>
            </a:pPr>
            <a:r>
              <a:rPr lang="ko-KR" altLang="en-US" sz="1800" dirty="0" smtClean="0">
                <a:solidFill>
                  <a:srgbClr val="FF0000"/>
                </a:solidFill>
              </a:rPr>
              <a:t>소켓의 현재 옵션을 알아내는 함수 </a:t>
            </a:r>
            <a:r>
              <a:rPr lang="en-US" altLang="ko-KR" sz="1800" dirty="0" smtClean="0"/>
              <a:t>– </a:t>
            </a:r>
            <a:r>
              <a:rPr lang="en-US" altLang="ko-KR" sz="1800" dirty="0" err="1" smtClean="0"/>
              <a:t>getsockopt</a:t>
            </a:r>
            <a:endParaRPr lang="en-US" altLang="ko-KR" sz="1800" dirty="0" smtClean="0"/>
          </a:p>
          <a:p>
            <a:pPr lvl="1" fontAlgn="auto">
              <a:lnSpc>
                <a:spcPct val="110000"/>
              </a:lnSpc>
              <a:spcAft>
                <a:spcPts val="0"/>
              </a:spcAft>
              <a:buFont typeface="Arial" pitchFamily="34" charset="0"/>
              <a:buChar char="–"/>
              <a:defRPr/>
            </a:pPr>
            <a:r>
              <a:rPr lang="en-US" altLang="ko-KR" dirty="0" err="1" smtClean="0"/>
              <a:t>Int</a:t>
            </a:r>
            <a:r>
              <a:rPr lang="en-US" altLang="ko-KR" dirty="0" smtClean="0"/>
              <a:t> </a:t>
            </a:r>
            <a:r>
              <a:rPr lang="en-US" altLang="ko-KR" dirty="0" err="1" smtClean="0"/>
              <a:t>getsockopt</a:t>
            </a:r>
            <a:r>
              <a:rPr lang="en-US" altLang="ko-KR" dirty="0" smtClean="0"/>
              <a:t> (</a:t>
            </a:r>
            <a:r>
              <a:rPr lang="en-US" altLang="ko-KR" dirty="0" err="1" smtClean="0"/>
              <a:t>int</a:t>
            </a:r>
            <a:r>
              <a:rPr lang="en-US" altLang="ko-KR" dirty="0" smtClean="0"/>
              <a:t> </a:t>
            </a:r>
            <a:r>
              <a:rPr lang="en-US" altLang="ko-KR" dirty="0" err="1" smtClean="0"/>
              <a:t>sockfd</a:t>
            </a:r>
            <a:r>
              <a:rPr lang="en-US" altLang="ko-KR" dirty="0" smtClean="0"/>
              <a:t>, </a:t>
            </a:r>
            <a:r>
              <a:rPr lang="en-US" altLang="ko-KR" dirty="0" err="1" smtClean="0"/>
              <a:t>int</a:t>
            </a:r>
            <a:r>
              <a:rPr lang="en-US" altLang="ko-KR" dirty="0" smtClean="0"/>
              <a:t> level, </a:t>
            </a:r>
            <a:r>
              <a:rPr lang="en-US" altLang="ko-KR" dirty="0" err="1" smtClean="0"/>
              <a:t>int</a:t>
            </a:r>
            <a:r>
              <a:rPr lang="en-US" altLang="ko-KR" dirty="0" smtClean="0"/>
              <a:t> </a:t>
            </a:r>
            <a:r>
              <a:rPr lang="en-US" altLang="ko-KR" dirty="0" err="1" smtClean="0"/>
              <a:t>optname</a:t>
            </a:r>
            <a:r>
              <a:rPr lang="en-US" altLang="ko-KR" dirty="0" smtClean="0"/>
              <a:t>, </a:t>
            </a:r>
            <a:r>
              <a:rPr lang="en-US" altLang="ko-KR" dirty="0" err="1" smtClean="0"/>
              <a:t>const</a:t>
            </a:r>
            <a:r>
              <a:rPr lang="en-US" altLang="ko-KR" dirty="0" smtClean="0"/>
              <a:t> void *</a:t>
            </a:r>
            <a:r>
              <a:rPr lang="en-US" altLang="ko-KR" dirty="0" err="1" smtClean="0"/>
              <a:t>optvalue</a:t>
            </a:r>
            <a:r>
              <a:rPr lang="en-US" altLang="ko-KR" dirty="0" smtClean="0"/>
              <a:t>, </a:t>
            </a:r>
            <a:r>
              <a:rPr lang="en-US" altLang="ko-KR" dirty="0" err="1" smtClean="0"/>
              <a:t>int</a:t>
            </a:r>
            <a:r>
              <a:rPr lang="en-US" altLang="ko-KR" dirty="0" smtClean="0"/>
              <a:t> *</a:t>
            </a:r>
            <a:r>
              <a:rPr lang="en-US" altLang="ko-KR" dirty="0" err="1" smtClean="0"/>
              <a:t>optlen</a:t>
            </a:r>
            <a:r>
              <a:rPr lang="en-US" altLang="ko-KR" dirty="0" smtClean="0"/>
              <a:t>);</a:t>
            </a:r>
          </a:p>
          <a:p>
            <a:pPr lvl="2" fontAlgn="auto">
              <a:lnSpc>
                <a:spcPct val="110000"/>
              </a:lnSpc>
              <a:spcAft>
                <a:spcPts val="0"/>
              </a:spcAft>
              <a:buFont typeface="Arial" pitchFamily="34" charset="0"/>
              <a:buChar char="•"/>
              <a:defRPr/>
            </a:pPr>
            <a:r>
              <a:rPr lang="ko-KR" altLang="en-US" sz="1400" dirty="0" smtClean="0"/>
              <a:t>성공여부 </a:t>
            </a:r>
            <a:r>
              <a:rPr lang="en-US" altLang="ko-KR" sz="1400" dirty="0" err="1" smtClean="0"/>
              <a:t>getsockopt</a:t>
            </a:r>
            <a:r>
              <a:rPr lang="en-US" altLang="ko-KR" sz="1400" dirty="0" smtClean="0"/>
              <a:t> (</a:t>
            </a:r>
            <a:r>
              <a:rPr lang="ko-KR" altLang="en-US" sz="1400" dirty="0" smtClean="0"/>
              <a:t>소켓지시자</a:t>
            </a:r>
            <a:r>
              <a:rPr lang="en-US" altLang="ko-KR" sz="1400" dirty="0" smtClean="0"/>
              <a:t>, </a:t>
            </a:r>
            <a:r>
              <a:rPr lang="ko-KR" altLang="en-US" sz="1400" dirty="0" smtClean="0"/>
              <a:t>옵션레벨</a:t>
            </a:r>
            <a:r>
              <a:rPr lang="en-US" altLang="ko-KR" sz="1400" dirty="0" smtClean="0"/>
              <a:t>, </a:t>
            </a:r>
            <a:r>
              <a:rPr lang="ko-KR" altLang="en-US" sz="1400" dirty="0" smtClean="0"/>
              <a:t>옵션종류</a:t>
            </a:r>
            <a:r>
              <a:rPr lang="en-US" altLang="ko-KR" sz="1400" dirty="0" smtClean="0"/>
              <a:t>, </a:t>
            </a:r>
            <a:r>
              <a:rPr lang="ko-KR" altLang="en-US" sz="1400" dirty="0" smtClean="0"/>
              <a:t>옵션값이 있는 버퍼주소</a:t>
            </a:r>
            <a:r>
              <a:rPr lang="en-US" altLang="ko-KR" sz="1400" dirty="0" smtClean="0"/>
              <a:t>, </a:t>
            </a:r>
            <a:r>
              <a:rPr lang="ko-KR" altLang="en-US" sz="1400" dirty="0" smtClean="0"/>
              <a:t>옵션 버퍼크기</a:t>
            </a:r>
            <a:r>
              <a:rPr lang="en-US" altLang="ko-KR" sz="1400" dirty="0" smtClean="0"/>
              <a:t>)</a:t>
            </a:r>
          </a:p>
          <a:p>
            <a:pPr lvl="2" fontAlgn="auto">
              <a:lnSpc>
                <a:spcPct val="110000"/>
              </a:lnSpc>
              <a:spcAft>
                <a:spcPts val="0"/>
              </a:spcAft>
              <a:buFont typeface="Arial" pitchFamily="34" charset="0"/>
              <a:buChar char="•"/>
              <a:defRPr/>
            </a:pPr>
            <a:endParaRPr lang="en-US" altLang="ko-KR" sz="1400" dirty="0" smtClean="0"/>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a:solidFill>
            <a:schemeClr val="folHlink"/>
          </a:solidFill>
        </p:spPr>
        <p:txBody>
          <a:bodyPr/>
          <a:lstStyle/>
          <a:p>
            <a:r>
              <a:rPr lang="ko-KR" altLang="en-US" dirty="0" smtClean="0"/>
              <a:t>성능향상을 위한 소켓 옵션의 활용</a:t>
            </a:r>
          </a:p>
        </p:txBody>
      </p:sp>
      <p:sp>
        <p:nvSpPr>
          <p:cNvPr id="16388" name="Rectangle 3"/>
          <p:cNvSpPr>
            <a:spLocks noGrp="1" noChangeArrowheads="1"/>
          </p:cNvSpPr>
          <p:nvPr>
            <p:ph type="body" sz="half" idx="1"/>
          </p:nvPr>
        </p:nvSpPr>
        <p:spPr>
          <a:xfrm>
            <a:off x="323850" y="1484313"/>
            <a:ext cx="8135938" cy="504825"/>
          </a:xfrm>
        </p:spPr>
        <p:txBody>
          <a:bodyPr/>
          <a:lstStyle/>
          <a:p>
            <a:r>
              <a:rPr lang="ko-KR" altLang="en-US" sz="2000" smtClean="0"/>
              <a:t>소켓레벨에서 사용하는 소켓옵션 </a:t>
            </a:r>
            <a:r>
              <a:rPr lang="en-US" altLang="ko-KR" sz="2000" smtClean="0"/>
              <a:t>(SOL_SOCKET)</a:t>
            </a:r>
          </a:p>
        </p:txBody>
      </p:sp>
      <p:graphicFrame>
        <p:nvGraphicFramePr>
          <p:cNvPr id="619582" name="Group 62"/>
          <p:cNvGraphicFramePr>
            <a:graphicFrameLocks noGrp="1"/>
          </p:cNvGraphicFramePr>
          <p:nvPr>
            <p:ph sz="half" idx="2"/>
            <p:extLst>
              <p:ext uri="{D42A27DB-BD31-4B8C-83A1-F6EECF244321}">
                <p14:modId xmlns:p14="http://schemas.microsoft.com/office/powerpoint/2010/main" val="1855563505"/>
              </p:ext>
            </p:extLst>
          </p:nvPr>
        </p:nvGraphicFramePr>
        <p:xfrm>
          <a:off x="755650" y="2205038"/>
          <a:ext cx="7704138" cy="4212275"/>
        </p:xfrm>
        <a:graphic>
          <a:graphicData uri="http://schemas.openxmlformats.org/drawingml/2006/table">
            <a:tbl>
              <a:tblPr/>
              <a:tblGrid>
                <a:gridCol w="2520950"/>
                <a:gridCol w="1150938"/>
                <a:gridCol w="4032250"/>
              </a:tblGrid>
              <a:tr h="411163">
                <a:tc>
                  <a:txBody>
                    <a:bodyPr/>
                    <a:lstStyle/>
                    <a:p>
                      <a:pPr marL="0" marR="0" lvl="0" indent="0" algn="ctr" defTabSz="914400" rtl="0" eaLnBrk="1" fontAlgn="base" latinLnBrk="1" hangingPunct="1">
                        <a:lnSpc>
                          <a:spcPct val="100000"/>
                        </a:lnSpc>
                        <a:spcBef>
                          <a:spcPct val="20000"/>
                        </a:spcBef>
                        <a:spcAft>
                          <a:spcPct val="0"/>
                        </a:spcAft>
                        <a:buClr>
                          <a:schemeClr val="accent1"/>
                        </a:buClr>
                        <a:buSzPct val="80000"/>
                        <a:buFont typeface="Wingdings" pitchFamily="2" charset="2"/>
                        <a:buNone/>
                        <a:tabLst/>
                      </a:pPr>
                      <a:r>
                        <a:rPr kumimoji="1" lang="ko-KR" altLang="en-US" sz="2000" b="0" i="0" u="none" strike="noStrike" cap="none" normalizeH="0" baseline="0" dirty="0" smtClean="0">
                          <a:ln>
                            <a:noFill/>
                          </a:ln>
                          <a:solidFill>
                            <a:schemeClr val="accent1"/>
                          </a:solidFill>
                          <a:effectLst/>
                          <a:latin typeface="Tahoma" pitchFamily="34" charset="0"/>
                          <a:ea typeface="굴림" pitchFamily="50" charset="-127"/>
                        </a:rPr>
                        <a:t>옵션종류</a:t>
                      </a:r>
                      <a:r>
                        <a:rPr kumimoji="1" lang="en-US" altLang="ko-KR" sz="2000" b="0" i="0" u="none" strike="noStrike" cap="none" normalizeH="0" baseline="0" dirty="0" smtClean="0">
                          <a:ln>
                            <a:noFill/>
                          </a:ln>
                          <a:solidFill>
                            <a:schemeClr val="accent1"/>
                          </a:solidFill>
                          <a:effectLst/>
                          <a:latin typeface="Tahoma" pitchFamily="34" charset="0"/>
                          <a:ea typeface="굴림" pitchFamily="50" charset="-127"/>
                        </a:rPr>
                        <a:t>(OPTNAME)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20000"/>
                        </a:spcBef>
                        <a:spcAft>
                          <a:spcPct val="0"/>
                        </a:spcAft>
                        <a:buClr>
                          <a:schemeClr val="accent1"/>
                        </a:buClr>
                        <a:buSzPct val="80000"/>
                        <a:buFont typeface="Wingdings" pitchFamily="2" charset="2"/>
                        <a:buNone/>
                        <a:tabLst/>
                      </a:pPr>
                      <a:r>
                        <a:rPr kumimoji="1" lang="ko-KR" altLang="en-US" sz="2000" b="0" i="0" u="none" strike="noStrike" cap="none" normalizeH="0" baseline="0" smtClean="0">
                          <a:ln>
                            <a:noFill/>
                          </a:ln>
                          <a:solidFill>
                            <a:schemeClr val="accent1"/>
                          </a:solidFill>
                          <a:effectLst/>
                          <a:latin typeface="Tahoma" pitchFamily="34" charset="0"/>
                          <a:ea typeface="굴림" pitchFamily="50" charset="-127"/>
                        </a:rPr>
                        <a:t>형 식</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20000"/>
                        </a:spcBef>
                        <a:spcAft>
                          <a:spcPct val="0"/>
                        </a:spcAft>
                        <a:buClr>
                          <a:schemeClr val="accent1"/>
                        </a:buClr>
                        <a:buSzPct val="80000"/>
                        <a:buFont typeface="Wingdings" pitchFamily="2" charset="2"/>
                        <a:buNone/>
                        <a:tabLst/>
                      </a:pPr>
                      <a:r>
                        <a:rPr kumimoji="1" lang="ko-KR" altLang="en-US" sz="2000" b="0" i="0" u="none" strike="noStrike" cap="none" normalizeH="0" baseline="0" smtClean="0">
                          <a:ln>
                            <a:noFill/>
                          </a:ln>
                          <a:solidFill>
                            <a:schemeClr val="accent1"/>
                          </a:solidFill>
                          <a:effectLst/>
                          <a:latin typeface="Tahoma" pitchFamily="34" charset="0"/>
                          <a:ea typeface="굴림" pitchFamily="50" charset="-127"/>
                        </a:rPr>
                        <a:t>설   명</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9575">
                <a:tc>
                  <a:txBody>
                    <a:bodyPr/>
                    <a:lstStyle/>
                    <a:p>
                      <a:pPr marL="0" marR="0" lvl="0" indent="0" algn="l" defTabSz="914400" rtl="0" eaLnBrk="1" fontAlgn="base" latinLnBrk="1" hangingPunct="1">
                        <a:lnSpc>
                          <a:spcPct val="100000"/>
                        </a:lnSpc>
                        <a:spcBef>
                          <a:spcPct val="20000"/>
                        </a:spcBef>
                        <a:spcAft>
                          <a:spcPct val="0"/>
                        </a:spcAft>
                        <a:buClr>
                          <a:schemeClr val="accent1"/>
                        </a:buClr>
                        <a:buSzPct val="80000"/>
                        <a:buFont typeface="Wingdings" pitchFamily="2" charset="2"/>
                        <a:buNone/>
                        <a:tabLst/>
                      </a:pPr>
                      <a:r>
                        <a:rPr kumimoji="1" lang="en-US" altLang="ko-KR" sz="2000" b="0" i="0" u="none" strike="noStrike" cap="none" normalizeH="0" baseline="0" smtClean="0">
                          <a:ln>
                            <a:noFill/>
                          </a:ln>
                          <a:solidFill>
                            <a:schemeClr val="tx1"/>
                          </a:solidFill>
                          <a:effectLst/>
                          <a:latin typeface="Tahoma" pitchFamily="34" charset="0"/>
                          <a:ea typeface="굴림" pitchFamily="50" charset="-127"/>
                        </a:rPr>
                        <a:t>SO_BROADCAST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20000"/>
                        </a:spcBef>
                        <a:spcAft>
                          <a:spcPct val="0"/>
                        </a:spcAft>
                        <a:buClr>
                          <a:schemeClr val="accent1"/>
                        </a:buClr>
                        <a:buSzPct val="80000"/>
                        <a:buFont typeface="Wingdings" pitchFamily="2" charset="2"/>
                        <a:buNone/>
                        <a:tabLst/>
                      </a:pPr>
                      <a:r>
                        <a:rPr kumimoji="1" lang="en-US" altLang="ko-KR" sz="2000" b="0" i="0" u="none" strike="noStrike" cap="none" normalizeH="0" baseline="0" smtClean="0">
                          <a:ln>
                            <a:noFill/>
                          </a:ln>
                          <a:solidFill>
                            <a:schemeClr val="tx1"/>
                          </a:solidFill>
                          <a:effectLst/>
                          <a:latin typeface="Tahoma" pitchFamily="34" charset="0"/>
                          <a:ea typeface="굴림" pitchFamily="50" charset="-127"/>
                        </a:rPr>
                        <a:t>BOOL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20000"/>
                        </a:spcBef>
                        <a:spcAft>
                          <a:spcPct val="0"/>
                        </a:spcAft>
                        <a:buClr>
                          <a:schemeClr val="accent1"/>
                        </a:buClr>
                        <a:buSzPct val="80000"/>
                        <a:buFont typeface="Wingdings" pitchFamily="2" charset="2"/>
                        <a:buNone/>
                        <a:tabLst/>
                      </a:pPr>
                      <a:r>
                        <a:rPr kumimoji="1" lang="ko-KR" altLang="en-US" sz="1400" b="0" i="0" u="none" strike="noStrike" cap="none" normalizeH="0" baseline="0" smtClean="0">
                          <a:ln>
                            <a:noFill/>
                          </a:ln>
                          <a:solidFill>
                            <a:schemeClr val="tx1"/>
                          </a:solidFill>
                          <a:effectLst/>
                          <a:latin typeface="Tahoma" pitchFamily="34" charset="0"/>
                          <a:ea typeface="굴림" pitchFamily="50" charset="-127"/>
                        </a:rPr>
                        <a:t>브로드캐스팅 허용</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1163">
                <a:tc>
                  <a:txBody>
                    <a:bodyPr/>
                    <a:lstStyle/>
                    <a:p>
                      <a:pPr marL="0" marR="0" lvl="0" indent="0" algn="l" defTabSz="914400" rtl="0" eaLnBrk="1" fontAlgn="base" latinLnBrk="1" hangingPunct="1">
                        <a:lnSpc>
                          <a:spcPct val="100000"/>
                        </a:lnSpc>
                        <a:spcBef>
                          <a:spcPct val="20000"/>
                        </a:spcBef>
                        <a:spcAft>
                          <a:spcPct val="0"/>
                        </a:spcAft>
                        <a:buClr>
                          <a:schemeClr val="accent1"/>
                        </a:buClr>
                        <a:buSzPct val="80000"/>
                        <a:buFont typeface="Wingdings" pitchFamily="2" charset="2"/>
                        <a:buNone/>
                        <a:tabLst/>
                      </a:pPr>
                      <a:r>
                        <a:rPr kumimoji="1" lang="en-US" altLang="ko-KR" sz="2000" b="0" i="0" u="none" strike="noStrike" cap="none" normalizeH="0" baseline="0" dirty="0" smtClean="0">
                          <a:ln>
                            <a:noFill/>
                          </a:ln>
                          <a:solidFill>
                            <a:schemeClr val="tx1"/>
                          </a:solidFill>
                          <a:effectLst/>
                          <a:latin typeface="Tahoma" pitchFamily="34" charset="0"/>
                          <a:ea typeface="굴림" pitchFamily="50" charset="-127"/>
                        </a:rPr>
                        <a:t>SO_DONTROUTE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20000"/>
                        </a:spcBef>
                        <a:spcAft>
                          <a:spcPct val="0"/>
                        </a:spcAft>
                        <a:buClr>
                          <a:schemeClr val="accent1"/>
                        </a:buClr>
                        <a:buSzPct val="80000"/>
                        <a:buFont typeface="Wingdings" pitchFamily="2" charset="2"/>
                        <a:buNone/>
                        <a:tabLst/>
                      </a:pPr>
                      <a:r>
                        <a:rPr kumimoji="1" lang="en-US" altLang="ko-KR" sz="2000" b="0" i="0" u="none" strike="noStrike" cap="none" normalizeH="0" baseline="0" smtClean="0">
                          <a:ln>
                            <a:noFill/>
                          </a:ln>
                          <a:solidFill>
                            <a:schemeClr val="tx1"/>
                          </a:solidFill>
                          <a:effectLst/>
                          <a:latin typeface="Tahoma" pitchFamily="34" charset="0"/>
                          <a:ea typeface="굴림" pitchFamily="50" charset="-127"/>
                        </a:rPr>
                        <a:t>BOOL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20000"/>
                        </a:spcBef>
                        <a:spcAft>
                          <a:spcPct val="0"/>
                        </a:spcAft>
                        <a:buClr>
                          <a:schemeClr val="accent1"/>
                        </a:buClr>
                        <a:buSzPct val="80000"/>
                        <a:buFont typeface="Wingdings" pitchFamily="2" charset="2"/>
                        <a:buNone/>
                        <a:tabLst/>
                      </a:pPr>
                      <a:r>
                        <a:rPr kumimoji="1" lang="ko-KR" altLang="en-US" sz="1400" b="0" i="0" u="none" strike="noStrike" cap="none" normalizeH="0" baseline="0" smtClean="0">
                          <a:ln>
                            <a:noFill/>
                          </a:ln>
                          <a:solidFill>
                            <a:schemeClr val="tx1"/>
                          </a:solidFill>
                          <a:effectLst/>
                          <a:latin typeface="Tahoma" pitchFamily="34" charset="0"/>
                          <a:ea typeface="굴림" pitchFamily="50" charset="-127"/>
                        </a:rPr>
                        <a:t>라우팅테이블을 참조하지 마라</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9575">
                <a:tc>
                  <a:txBody>
                    <a:bodyPr/>
                    <a:lstStyle/>
                    <a:p>
                      <a:pPr marL="0" marR="0" lvl="0" indent="0" algn="l" defTabSz="914400" rtl="0" eaLnBrk="1" fontAlgn="base" latinLnBrk="1" hangingPunct="1">
                        <a:lnSpc>
                          <a:spcPct val="100000"/>
                        </a:lnSpc>
                        <a:spcBef>
                          <a:spcPct val="20000"/>
                        </a:spcBef>
                        <a:spcAft>
                          <a:spcPct val="0"/>
                        </a:spcAft>
                        <a:buClr>
                          <a:schemeClr val="accent1"/>
                        </a:buClr>
                        <a:buSzPct val="80000"/>
                        <a:buFont typeface="Wingdings" pitchFamily="2" charset="2"/>
                        <a:buNone/>
                        <a:tabLst/>
                      </a:pPr>
                      <a:r>
                        <a:rPr kumimoji="1" lang="en-US" altLang="ko-KR" sz="2000" b="0" i="0" u="none" strike="noStrike" cap="none" normalizeH="0" baseline="0" smtClean="0">
                          <a:ln>
                            <a:noFill/>
                          </a:ln>
                          <a:solidFill>
                            <a:schemeClr val="tx1"/>
                          </a:solidFill>
                          <a:effectLst/>
                          <a:latin typeface="Tahoma" pitchFamily="34" charset="0"/>
                          <a:ea typeface="굴림" pitchFamily="50" charset="-127"/>
                        </a:rPr>
                        <a:t>SO_KEEPALIVE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20000"/>
                        </a:spcBef>
                        <a:spcAft>
                          <a:spcPct val="0"/>
                        </a:spcAft>
                        <a:buClr>
                          <a:schemeClr val="accent1"/>
                        </a:buClr>
                        <a:buSzPct val="80000"/>
                        <a:buFont typeface="Wingdings" pitchFamily="2" charset="2"/>
                        <a:buNone/>
                        <a:tabLst/>
                      </a:pPr>
                      <a:r>
                        <a:rPr kumimoji="1" lang="en-US" altLang="ko-KR" sz="2000" b="0" i="0" u="none" strike="noStrike" cap="none" normalizeH="0" baseline="0" smtClean="0">
                          <a:ln>
                            <a:noFill/>
                          </a:ln>
                          <a:solidFill>
                            <a:schemeClr val="tx1"/>
                          </a:solidFill>
                          <a:effectLst/>
                          <a:latin typeface="Tahoma" pitchFamily="34" charset="0"/>
                          <a:ea typeface="굴림" pitchFamily="50" charset="-127"/>
                        </a:rPr>
                        <a:t>BOOL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20000"/>
                        </a:spcBef>
                        <a:spcAft>
                          <a:spcPct val="0"/>
                        </a:spcAft>
                        <a:buClr>
                          <a:schemeClr val="accent1"/>
                        </a:buClr>
                        <a:buSzPct val="80000"/>
                        <a:buFont typeface="Wingdings" pitchFamily="2" charset="2"/>
                        <a:buNone/>
                        <a:tabLst/>
                      </a:pPr>
                      <a:r>
                        <a:rPr kumimoji="1" lang="ko-KR" altLang="en-US" sz="1400" b="0" i="0" u="none" strike="noStrike" cap="none" normalizeH="0" baseline="0" smtClean="0">
                          <a:ln>
                            <a:noFill/>
                          </a:ln>
                          <a:solidFill>
                            <a:schemeClr val="tx1"/>
                          </a:solidFill>
                          <a:effectLst/>
                          <a:latin typeface="Tahoma" pitchFamily="34" charset="0"/>
                          <a:ea typeface="굴림" pitchFamily="50" charset="-127"/>
                        </a:rPr>
                        <a:t>주기적으로 소켓연결 상태 확인</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1163">
                <a:tc>
                  <a:txBody>
                    <a:bodyPr/>
                    <a:lstStyle/>
                    <a:p>
                      <a:pPr marL="0" marR="0" lvl="0" indent="0" algn="l" defTabSz="914400" rtl="0" eaLnBrk="1" fontAlgn="base" latinLnBrk="1" hangingPunct="1">
                        <a:lnSpc>
                          <a:spcPct val="100000"/>
                        </a:lnSpc>
                        <a:spcBef>
                          <a:spcPct val="20000"/>
                        </a:spcBef>
                        <a:spcAft>
                          <a:spcPct val="0"/>
                        </a:spcAft>
                        <a:buClr>
                          <a:schemeClr val="accent1"/>
                        </a:buClr>
                        <a:buSzPct val="80000"/>
                        <a:buFont typeface="Wingdings" pitchFamily="2" charset="2"/>
                        <a:buNone/>
                        <a:tabLst/>
                      </a:pPr>
                      <a:r>
                        <a:rPr kumimoji="1" lang="en-US" altLang="ko-KR" sz="2000" b="0" i="0" u="none" strike="noStrike" cap="none" normalizeH="0" baseline="0" smtClean="0">
                          <a:ln>
                            <a:noFill/>
                          </a:ln>
                          <a:solidFill>
                            <a:schemeClr val="tx1"/>
                          </a:solidFill>
                          <a:effectLst/>
                          <a:latin typeface="Tahoma" pitchFamily="34" charset="0"/>
                          <a:ea typeface="굴림" pitchFamily="50" charset="-127"/>
                        </a:rPr>
                        <a:t>SO_LINGER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20000"/>
                        </a:spcBef>
                        <a:spcAft>
                          <a:spcPct val="0"/>
                        </a:spcAft>
                        <a:buClr>
                          <a:schemeClr val="accent1"/>
                        </a:buClr>
                        <a:buSzPct val="80000"/>
                        <a:buFont typeface="Wingdings" pitchFamily="2" charset="2"/>
                        <a:buNone/>
                        <a:tabLst/>
                      </a:pPr>
                      <a:r>
                        <a:rPr kumimoji="1" lang="en-US" altLang="ko-KR" sz="2000" b="0" i="0" u="none" strike="noStrike" cap="none" normalizeH="0" baseline="0" smtClean="0">
                          <a:ln>
                            <a:noFill/>
                          </a:ln>
                          <a:solidFill>
                            <a:schemeClr val="tx1"/>
                          </a:solidFill>
                          <a:effectLst/>
                          <a:latin typeface="Tahoma" pitchFamily="34" charset="0"/>
                          <a:ea typeface="굴림" pitchFamily="50" charset="-127"/>
                        </a:rPr>
                        <a:t>Linger()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20000"/>
                        </a:spcBef>
                        <a:spcAft>
                          <a:spcPct val="0"/>
                        </a:spcAft>
                        <a:buClr>
                          <a:schemeClr val="accent1"/>
                        </a:buClr>
                        <a:buSzPct val="80000"/>
                        <a:buFont typeface="Wingdings" pitchFamily="2" charset="2"/>
                        <a:buNone/>
                        <a:tabLst/>
                      </a:pPr>
                      <a:r>
                        <a:rPr kumimoji="1" lang="ko-KR" altLang="en-US" sz="1400" b="0" i="0" u="none" strike="noStrike" cap="none" normalizeH="0" baseline="0" smtClean="0">
                          <a:ln>
                            <a:noFill/>
                          </a:ln>
                          <a:solidFill>
                            <a:schemeClr val="tx1"/>
                          </a:solidFill>
                          <a:effectLst/>
                          <a:latin typeface="Tahoma" pitchFamily="34" charset="0"/>
                          <a:ea typeface="굴림" pitchFamily="50" charset="-127"/>
                        </a:rPr>
                        <a:t>소켓 닫을 때 미전송 데이터가 있는 경우 지정한 시간만큼 대기후 소켓을 닫음</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1163">
                <a:tc>
                  <a:txBody>
                    <a:bodyPr/>
                    <a:lstStyle/>
                    <a:p>
                      <a:pPr marL="0" marR="0" lvl="0" indent="0" algn="l" defTabSz="914400" rtl="0" eaLnBrk="1" fontAlgn="base" latinLnBrk="1" hangingPunct="1">
                        <a:lnSpc>
                          <a:spcPct val="100000"/>
                        </a:lnSpc>
                        <a:spcBef>
                          <a:spcPct val="20000"/>
                        </a:spcBef>
                        <a:spcAft>
                          <a:spcPct val="0"/>
                        </a:spcAft>
                        <a:buClr>
                          <a:schemeClr val="accent1"/>
                        </a:buClr>
                        <a:buSzPct val="80000"/>
                        <a:buFont typeface="Wingdings" pitchFamily="2" charset="2"/>
                        <a:buNone/>
                        <a:tabLst/>
                      </a:pPr>
                      <a:r>
                        <a:rPr kumimoji="1" lang="en-US" altLang="ko-KR" sz="2000" b="0" i="0" u="none" strike="noStrike" cap="none" normalizeH="0" baseline="0" smtClean="0">
                          <a:ln>
                            <a:noFill/>
                          </a:ln>
                          <a:solidFill>
                            <a:schemeClr val="tx1"/>
                          </a:solidFill>
                          <a:effectLst/>
                          <a:latin typeface="Tahoma" pitchFamily="34" charset="0"/>
                          <a:ea typeface="굴림" pitchFamily="50" charset="-127"/>
                        </a:rPr>
                        <a:t>SO_SNDBUF</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20000"/>
                        </a:spcBef>
                        <a:spcAft>
                          <a:spcPct val="0"/>
                        </a:spcAft>
                        <a:buClr>
                          <a:schemeClr val="accent1"/>
                        </a:buClr>
                        <a:buSzPct val="80000"/>
                        <a:buFont typeface="Wingdings" pitchFamily="2" charset="2"/>
                        <a:buNone/>
                        <a:tabLst/>
                      </a:pPr>
                      <a:r>
                        <a:rPr kumimoji="1" lang="en-US" altLang="ko-KR" sz="2000" b="0" i="0" u="none" strike="noStrike" cap="none" normalizeH="0" baseline="0" smtClean="0">
                          <a:ln>
                            <a:noFill/>
                          </a:ln>
                          <a:solidFill>
                            <a:schemeClr val="tx1"/>
                          </a:solidFill>
                          <a:effectLst/>
                          <a:latin typeface="Tahoma" pitchFamily="34" charset="0"/>
                          <a:ea typeface="굴림" pitchFamily="50" charset="-127"/>
                        </a:rPr>
                        <a:t>Int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20000"/>
                        </a:spcBef>
                        <a:spcAft>
                          <a:spcPct val="0"/>
                        </a:spcAft>
                        <a:buClr>
                          <a:schemeClr val="accent1"/>
                        </a:buClr>
                        <a:buSzPct val="80000"/>
                        <a:buFont typeface="Wingdings" pitchFamily="2" charset="2"/>
                        <a:buNone/>
                        <a:tabLst/>
                      </a:pPr>
                      <a:r>
                        <a:rPr kumimoji="1" lang="ko-KR" altLang="en-US" sz="1400" b="0" i="0" u="none" strike="noStrike" cap="none" normalizeH="0" baseline="0" smtClean="0">
                          <a:ln>
                            <a:noFill/>
                          </a:ln>
                          <a:solidFill>
                            <a:schemeClr val="tx1"/>
                          </a:solidFill>
                          <a:effectLst/>
                          <a:latin typeface="Tahoma" pitchFamily="34" charset="0"/>
                          <a:ea typeface="굴림" pitchFamily="50" charset="-127"/>
                        </a:rPr>
                        <a:t>송신버퍼크기 설정</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9575">
                <a:tc>
                  <a:txBody>
                    <a:bodyPr/>
                    <a:lstStyle/>
                    <a:p>
                      <a:pPr marL="0" marR="0" lvl="0" indent="0" algn="l" defTabSz="914400" rtl="0" eaLnBrk="1" fontAlgn="base" latinLnBrk="1" hangingPunct="1">
                        <a:lnSpc>
                          <a:spcPct val="100000"/>
                        </a:lnSpc>
                        <a:spcBef>
                          <a:spcPct val="20000"/>
                        </a:spcBef>
                        <a:spcAft>
                          <a:spcPct val="0"/>
                        </a:spcAft>
                        <a:buClr>
                          <a:schemeClr val="accent1"/>
                        </a:buClr>
                        <a:buSzPct val="80000"/>
                        <a:buFont typeface="Wingdings" pitchFamily="2" charset="2"/>
                        <a:buNone/>
                        <a:tabLst/>
                      </a:pPr>
                      <a:r>
                        <a:rPr kumimoji="1" lang="en-US" altLang="ko-KR" sz="2000" b="0" i="0" u="none" strike="noStrike" cap="none" normalizeH="0" baseline="0" smtClean="0">
                          <a:ln>
                            <a:noFill/>
                          </a:ln>
                          <a:solidFill>
                            <a:schemeClr val="tx1"/>
                          </a:solidFill>
                          <a:effectLst/>
                          <a:latin typeface="Tahoma" pitchFamily="34" charset="0"/>
                          <a:ea typeface="굴림" pitchFamily="50" charset="-127"/>
                        </a:rPr>
                        <a:t>SO_RCVBUF</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20000"/>
                        </a:spcBef>
                        <a:spcAft>
                          <a:spcPct val="0"/>
                        </a:spcAft>
                        <a:buClr>
                          <a:schemeClr val="accent1"/>
                        </a:buClr>
                        <a:buSzPct val="80000"/>
                        <a:buFont typeface="Wingdings" pitchFamily="2" charset="2"/>
                        <a:buNone/>
                        <a:tabLst/>
                      </a:pPr>
                      <a:r>
                        <a:rPr kumimoji="1" lang="en-US" altLang="ko-KR" sz="2000" b="0" i="0" u="none" strike="noStrike" cap="none" normalizeH="0" baseline="0" smtClean="0">
                          <a:ln>
                            <a:noFill/>
                          </a:ln>
                          <a:solidFill>
                            <a:schemeClr val="tx1"/>
                          </a:solidFill>
                          <a:effectLst/>
                          <a:latin typeface="Tahoma" pitchFamily="34" charset="0"/>
                          <a:ea typeface="굴림" pitchFamily="50" charset="-127"/>
                        </a:rPr>
                        <a:t>Int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20000"/>
                        </a:spcBef>
                        <a:spcAft>
                          <a:spcPct val="0"/>
                        </a:spcAft>
                        <a:buClr>
                          <a:schemeClr val="accent1"/>
                        </a:buClr>
                        <a:buSzPct val="80000"/>
                        <a:buFont typeface="Wingdings" pitchFamily="2" charset="2"/>
                        <a:buNone/>
                        <a:tabLst/>
                      </a:pPr>
                      <a:r>
                        <a:rPr kumimoji="1" lang="ko-KR" altLang="en-US" sz="1400" b="0" i="0" u="none" strike="noStrike" cap="none" normalizeH="0" baseline="0" smtClean="0">
                          <a:ln>
                            <a:noFill/>
                          </a:ln>
                          <a:solidFill>
                            <a:schemeClr val="tx1"/>
                          </a:solidFill>
                          <a:effectLst/>
                          <a:latin typeface="Tahoma" pitchFamily="34" charset="0"/>
                          <a:ea typeface="굴림" pitchFamily="50" charset="-127"/>
                        </a:rPr>
                        <a:t>수신버퍼크기 설정</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1163">
                <a:tc>
                  <a:txBody>
                    <a:bodyPr/>
                    <a:lstStyle/>
                    <a:p>
                      <a:pPr marL="0" marR="0" lvl="0" indent="0" algn="l" defTabSz="914400" rtl="0" eaLnBrk="1" fontAlgn="base" latinLnBrk="1" hangingPunct="1">
                        <a:lnSpc>
                          <a:spcPct val="100000"/>
                        </a:lnSpc>
                        <a:spcBef>
                          <a:spcPct val="20000"/>
                        </a:spcBef>
                        <a:spcAft>
                          <a:spcPct val="0"/>
                        </a:spcAft>
                        <a:buClr>
                          <a:schemeClr val="accent1"/>
                        </a:buClr>
                        <a:buSzPct val="80000"/>
                        <a:buFont typeface="Wingdings" pitchFamily="2" charset="2"/>
                        <a:buNone/>
                        <a:tabLst/>
                      </a:pPr>
                      <a:r>
                        <a:rPr kumimoji="1" lang="en-US" altLang="ko-KR" sz="2000" b="0" i="0" u="none" strike="noStrike" cap="none" normalizeH="0" baseline="0" smtClean="0">
                          <a:ln>
                            <a:noFill/>
                          </a:ln>
                          <a:solidFill>
                            <a:schemeClr val="tx1"/>
                          </a:solidFill>
                          <a:effectLst/>
                          <a:latin typeface="Tahoma" pitchFamily="34" charset="0"/>
                          <a:ea typeface="굴림" pitchFamily="50" charset="-127"/>
                        </a:rPr>
                        <a:t>SO_SNDTIMEO</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20000"/>
                        </a:spcBef>
                        <a:spcAft>
                          <a:spcPct val="0"/>
                        </a:spcAft>
                        <a:buClr>
                          <a:schemeClr val="accent1"/>
                        </a:buClr>
                        <a:buSzPct val="80000"/>
                        <a:buFont typeface="Wingdings" pitchFamily="2" charset="2"/>
                        <a:buNone/>
                        <a:tabLst/>
                      </a:pPr>
                      <a:r>
                        <a:rPr kumimoji="1" lang="en-US" altLang="ko-KR" sz="2000" b="0" i="0" u="none" strike="noStrike" cap="none" normalizeH="0" baseline="0" smtClean="0">
                          <a:ln>
                            <a:noFill/>
                          </a:ln>
                          <a:solidFill>
                            <a:schemeClr val="tx1"/>
                          </a:solidFill>
                          <a:effectLst/>
                          <a:latin typeface="Tahoma" pitchFamily="34" charset="0"/>
                          <a:ea typeface="굴림" pitchFamily="50" charset="-127"/>
                        </a:rPr>
                        <a:t>Int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20000"/>
                        </a:spcBef>
                        <a:spcAft>
                          <a:spcPct val="0"/>
                        </a:spcAft>
                        <a:buClr>
                          <a:schemeClr val="accent1"/>
                        </a:buClr>
                        <a:buSzPct val="80000"/>
                        <a:buFont typeface="Wingdings" pitchFamily="2" charset="2"/>
                        <a:buNone/>
                        <a:tabLst/>
                      </a:pPr>
                      <a:r>
                        <a:rPr kumimoji="1" lang="ko-KR" altLang="en-US" sz="1400" b="0" i="0" u="none" strike="noStrike" cap="none" normalizeH="0" baseline="0" smtClean="0">
                          <a:ln>
                            <a:noFill/>
                          </a:ln>
                          <a:solidFill>
                            <a:schemeClr val="tx1"/>
                          </a:solidFill>
                          <a:effectLst/>
                          <a:latin typeface="Tahoma" pitchFamily="34" charset="0"/>
                          <a:ea typeface="굴림" pitchFamily="50" charset="-127"/>
                        </a:rPr>
                        <a:t>송신함수</a:t>
                      </a:r>
                      <a:r>
                        <a:rPr kumimoji="1" lang="en-US" altLang="ko-KR" sz="1400" b="0" i="0" u="none" strike="noStrike" cap="none" normalizeH="0" baseline="0" smtClean="0">
                          <a:ln>
                            <a:noFill/>
                          </a:ln>
                          <a:solidFill>
                            <a:schemeClr val="tx1"/>
                          </a:solidFill>
                          <a:effectLst/>
                          <a:latin typeface="Tahoma" pitchFamily="34" charset="0"/>
                          <a:ea typeface="굴림" pitchFamily="50" charset="-127"/>
                        </a:rPr>
                        <a:t>(send, sendto)</a:t>
                      </a:r>
                      <a:r>
                        <a:rPr kumimoji="1" lang="ko-KR" altLang="en-US" sz="1400" b="0" i="0" u="none" strike="noStrike" cap="none" normalizeH="0" baseline="0" smtClean="0">
                          <a:ln>
                            <a:noFill/>
                          </a:ln>
                          <a:solidFill>
                            <a:schemeClr val="tx1"/>
                          </a:solidFill>
                          <a:effectLst/>
                          <a:latin typeface="Tahoma" pitchFamily="34" charset="0"/>
                          <a:ea typeface="굴림" pitchFamily="50" charset="-127"/>
                        </a:rPr>
                        <a:t>에 대한 타임아웃 설정</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9575">
                <a:tc>
                  <a:txBody>
                    <a:bodyPr/>
                    <a:lstStyle/>
                    <a:p>
                      <a:pPr marL="0" marR="0" lvl="0" indent="0" algn="l" defTabSz="914400" rtl="0" eaLnBrk="1" fontAlgn="base" latinLnBrk="1" hangingPunct="1">
                        <a:lnSpc>
                          <a:spcPct val="100000"/>
                        </a:lnSpc>
                        <a:spcBef>
                          <a:spcPct val="20000"/>
                        </a:spcBef>
                        <a:spcAft>
                          <a:spcPct val="0"/>
                        </a:spcAft>
                        <a:buClr>
                          <a:schemeClr val="accent1"/>
                        </a:buClr>
                        <a:buSzPct val="80000"/>
                        <a:buFont typeface="Wingdings" pitchFamily="2" charset="2"/>
                        <a:buNone/>
                        <a:tabLst/>
                      </a:pPr>
                      <a:r>
                        <a:rPr kumimoji="1" lang="en-US" altLang="ko-KR" sz="2000" b="0" i="0" u="none" strike="noStrike" cap="none" normalizeH="0" baseline="0" smtClean="0">
                          <a:ln>
                            <a:noFill/>
                          </a:ln>
                          <a:solidFill>
                            <a:schemeClr val="tx1"/>
                          </a:solidFill>
                          <a:effectLst/>
                          <a:latin typeface="Tahoma" pitchFamily="34" charset="0"/>
                          <a:ea typeface="굴림" pitchFamily="50" charset="-127"/>
                        </a:rPr>
                        <a:t>SO_RCVTIMEO</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20000"/>
                        </a:spcBef>
                        <a:spcAft>
                          <a:spcPct val="0"/>
                        </a:spcAft>
                        <a:buClr>
                          <a:schemeClr val="accent1"/>
                        </a:buClr>
                        <a:buSzPct val="80000"/>
                        <a:buFont typeface="Wingdings" pitchFamily="2" charset="2"/>
                        <a:buNone/>
                        <a:tabLst/>
                      </a:pPr>
                      <a:r>
                        <a:rPr kumimoji="1" lang="en-US" altLang="ko-KR" sz="2000" b="0" i="0" u="none" strike="noStrike" cap="none" normalizeH="0" baseline="0" smtClean="0">
                          <a:ln>
                            <a:noFill/>
                          </a:ln>
                          <a:solidFill>
                            <a:schemeClr val="tx1"/>
                          </a:solidFill>
                          <a:effectLst/>
                          <a:latin typeface="Tahoma" pitchFamily="34" charset="0"/>
                          <a:ea typeface="굴림" pitchFamily="50" charset="-127"/>
                        </a:rPr>
                        <a:t>Int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20000"/>
                        </a:spcBef>
                        <a:spcAft>
                          <a:spcPct val="0"/>
                        </a:spcAft>
                        <a:buClr>
                          <a:schemeClr val="accent1"/>
                        </a:buClr>
                        <a:buSzPct val="80000"/>
                        <a:buFont typeface="Wingdings" pitchFamily="2" charset="2"/>
                        <a:buNone/>
                        <a:tabLst/>
                      </a:pPr>
                      <a:r>
                        <a:rPr kumimoji="1" lang="ko-KR" altLang="en-US" sz="1400" b="0" i="0" u="none" strike="noStrike" cap="none" normalizeH="0" baseline="0" smtClean="0">
                          <a:ln>
                            <a:noFill/>
                          </a:ln>
                          <a:solidFill>
                            <a:schemeClr val="tx1"/>
                          </a:solidFill>
                          <a:effectLst/>
                          <a:latin typeface="Tahoma" pitchFamily="34" charset="0"/>
                          <a:ea typeface="굴림" pitchFamily="50" charset="-127"/>
                        </a:rPr>
                        <a:t>수신함수</a:t>
                      </a:r>
                      <a:r>
                        <a:rPr kumimoji="1" lang="en-US" altLang="ko-KR" sz="1400" b="0" i="0" u="none" strike="noStrike" cap="none" normalizeH="0" baseline="0" smtClean="0">
                          <a:ln>
                            <a:noFill/>
                          </a:ln>
                          <a:solidFill>
                            <a:schemeClr val="tx1"/>
                          </a:solidFill>
                          <a:effectLst/>
                          <a:latin typeface="Tahoma" pitchFamily="34" charset="0"/>
                          <a:ea typeface="굴림" pitchFamily="50" charset="-127"/>
                        </a:rPr>
                        <a:t>(recv, recvfrom)</a:t>
                      </a:r>
                      <a:r>
                        <a:rPr kumimoji="1" lang="ko-KR" altLang="en-US" sz="1400" b="0" i="0" u="none" strike="noStrike" cap="none" normalizeH="0" baseline="0" smtClean="0">
                          <a:ln>
                            <a:noFill/>
                          </a:ln>
                          <a:solidFill>
                            <a:schemeClr val="tx1"/>
                          </a:solidFill>
                          <a:effectLst/>
                          <a:latin typeface="Tahoma" pitchFamily="34" charset="0"/>
                          <a:ea typeface="굴림" pitchFamily="50" charset="-127"/>
                        </a:rPr>
                        <a:t>에 대한 타임아웃 설정</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1163">
                <a:tc>
                  <a:txBody>
                    <a:bodyPr/>
                    <a:lstStyle/>
                    <a:p>
                      <a:pPr marL="0" marR="0" lvl="0" indent="0" algn="l" defTabSz="914400" rtl="0" eaLnBrk="1" fontAlgn="base" latinLnBrk="1" hangingPunct="1">
                        <a:lnSpc>
                          <a:spcPct val="100000"/>
                        </a:lnSpc>
                        <a:spcBef>
                          <a:spcPct val="20000"/>
                        </a:spcBef>
                        <a:spcAft>
                          <a:spcPct val="0"/>
                        </a:spcAft>
                        <a:buClr>
                          <a:schemeClr val="accent1"/>
                        </a:buClr>
                        <a:buSzPct val="80000"/>
                        <a:buFont typeface="Wingdings" pitchFamily="2" charset="2"/>
                        <a:buNone/>
                        <a:tabLst/>
                      </a:pPr>
                      <a:r>
                        <a:rPr kumimoji="1" lang="en-US" altLang="ko-KR" sz="2000" b="0" i="0" u="none" strike="noStrike" cap="none" normalizeH="0" baseline="0" dirty="0" smtClean="0">
                          <a:ln>
                            <a:noFill/>
                          </a:ln>
                          <a:solidFill>
                            <a:srgbClr val="FF0000"/>
                          </a:solidFill>
                          <a:effectLst/>
                          <a:latin typeface="Tahoma" pitchFamily="34" charset="0"/>
                          <a:ea typeface="굴림" pitchFamily="50" charset="-127"/>
                        </a:rPr>
                        <a:t>SO_REUSEADDR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20000"/>
                        </a:spcBef>
                        <a:spcAft>
                          <a:spcPct val="0"/>
                        </a:spcAft>
                        <a:buClr>
                          <a:schemeClr val="accent1"/>
                        </a:buClr>
                        <a:buSzPct val="80000"/>
                        <a:buFont typeface="Wingdings" pitchFamily="2" charset="2"/>
                        <a:buNone/>
                        <a:tabLst/>
                      </a:pPr>
                      <a:r>
                        <a:rPr kumimoji="1" lang="en-US" altLang="ko-KR" sz="2000" b="0" i="0" u="none" strike="noStrike" cap="none" normalizeH="0" baseline="0" smtClean="0">
                          <a:ln>
                            <a:noFill/>
                          </a:ln>
                          <a:solidFill>
                            <a:schemeClr val="tx1"/>
                          </a:solidFill>
                          <a:effectLst/>
                          <a:latin typeface="Tahoma" pitchFamily="34" charset="0"/>
                          <a:ea typeface="굴림" pitchFamily="50" charset="-127"/>
                        </a:rPr>
                        <a:t>BOOL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20000"/>
                        </a:spcBef>
                        <a:spcAft>
                          <a:spcPct val="0"/>
                        </a:spcAft>
                        <a:buClr>
                          <a:schemeClr val="accent1"/>
                        </a:buClr>
                        <a:buSzPct val="80000"/>
                        <a:buFont typeface="Wingdings" pitchFamily="2" charset="2"/>
                        <a:buNone/>
                        <a:tabLst/>
                      </a:pPr>
                      <a:r>
                        <a:rPr kumimoji="1" lang="en-US" altLang="ko-KR" sz="1400" b="0" i="0" u="none" strike="noStrike" cap="none" normalizeH="0" baseline="0" dirty="0" smtClean="0">
                          <a:ln>
                            <a:noFill/>
                          </a:ln>
                          <a:solidFill>
                            <a:schemeClr val="tx1"/>
                          </a:solidFill>
                          <a:effectLst/>
                          <a:latin typeface="Tahoma" pitchFamily="34" charset="0"/>
                          <a:ea typeface="굴림" pitchFamily="50" charset="-127"/>
                        </a:rPr>
                        <a:t>IP</a:t>
                      </a:r>
                      <a:r>
                        <a:rPr kumimoji="1" lang="ko-KR" altLang="en-US" sz="1400" b="0" i="0" u="none" strike="noStrike" cap="none" normalizeH="0" baseline="0" dirty="0" smtClean="0">
                          <a:ln>
                            <a:noFill/>
                          </a:ln>
                          <a:solidFill>
                            <a:schemeClr val="tx1"/>
                          </a:solidFill>
                          <a:effectLst/>
                          <a:latin typeface="Tahoma" pitchFamily="34" charset="0"/>
                          <a:ea typeface="굴림" pitchFamily="50" charset="-127"/>
                        </a:rPr>
                        <a:t>주소 및 포트번호 </a:t>
                      </a:r>
                      <a:r>
                        <a:rPr kumimoji="1" lang="ko-KR" altLang="en-US" sz="1400" b="0" i="0" u="none" strike="noStrike" cap="none" normalizeH="0" baseline="0" dirty="0" smtClean="0">
                          <a:ln>
                            <a:noFill/>
                          </a:ln>
                          <a:solidFill>
                            <a:schemeClr val="tx1"/>
                          </a:solidFill>
                          <a:effectLst/>
                          <a:latin typeface="Tahoma" pitchFamily="34" charset="0"/>
                          <a:ea typeface="굴림" pitchFamily="50" charset="-127"/>
                        </a:rPr>
                        <a:t>재사용</a:t>
                      </a:r>
                      <a:r>
                        <a:rPr kumimoji="1" lang="en-US" altLang="ko-KR" sz="1400" b="0" i="0" u="none" strike="noStrike" cap="none" normalizeH="0" baseline="0" dirty="0" smtClean="0">
                          <a:ln>
                            <a:noFill/>
                          </a:ln>
                          <a:solidFill>
                            <a:schemeClr val="tx1"/>
                          </a:solidFill>
                          <a:effectLst/>
                          <a:latin typeface="Tahoma" pitchFamily="34" charset="0"/>
                          <a:ea typeface="굴림" pitchFamily="50" charset="-127"/>
                        </a:rPr>
                        <a:t>(</a:t>
                      </a:r>
                      <a:r>
                        <a:rPr kumimoji="1" lang="ko-KR" altLang="en-US" sz="1400" b="0" i="0" u="none" strike="noStrike" cap="none" normalizeH="0" baseline="0" dirty="0" smtClean="0">
                          <a:ln>
                            <a:noFill/>
                          </a:ln>
                          <a:solidFill>
                            <a:schemeClr val="tx1"/>
                          </a:solidFill>
                          <a:effectLst/>
                          <a:latin typeface="Tahoma" pitchFamily="34" charset="0"/>
                          <a:ea typeface="굴림" pitchFamily="50" charset="-127"/>
                        </a:rPr>
                        <a:t>바인딩 에러 해결 </a:t>
                      </a:r>
                      <a:r>
                        <a:rPr kumimoji="1" lang="en-US" altLang="ko-KR" sz="1400" b="0" i="0" u="none" strike="noStrike" cap="none" normalizeH="0" baseline="0" dirty="0" smtClean="0">
                          <a:ln>
                            <a:noFill/>
                          </a:ln>
                          <a:solidFill>
                            <a:schemeClr val="tx1"/>
                          </a:solidFill>
                          <a:effectLst/>
                          <a:latin typeface="Tahoma" pitchFamily="34" charset="0"/>
                          <a:ea typeface="굴림" pitchFamily="50" charset="-127"/>
                        </a:rPr>
                        <a:t>)</a:t>
                      </a:r>
                      <a:endParaRPr kumimoji="1" lang="ko-KR" altLang="en-US" sz="1400" b="0" i="0" u="none" strike="noStrike" cap="none" normalizeH="0" baseline="0" dirty="0" smtClean="0">
                        <a:ln>
                          <a:noFill/>
                        </a:ln>
                        <a:solidFill>
                          <a:schemeClr val="tx1"/>
                        </a:solidFill>
                        <a:effectLst/>
                        <a:latin typeface="Tahoma" pitchFamily="34" charset="0"/>
                        <a:ea typeface="굴림" pitchFamily="50" charset="-127"/>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p:cNvSpPr>
            <a:spLocks noGrp="1" noChangeArrowheads="1"/>
          </p:cNvSpPr>
          <p:nvPr>
            <p:ph type="title"/>
          </p:nvPr>
        </p:nvSpPr>
        <p:spPr/>
        <p:txBody>
          <a:bodyPr/>
          <a:lstStyle/>
          <a:p>
            <a:r>
              <a:rPr lang="ko-KR" altLang="en-US" smtClean="0"/>
              <a:t>소켓레벨 옵션</a:t>
            </a:r>
          </a:p>
        </p:txBody>
      </p:sp>
      <p:sp>
        <p:nvSpPr>
          <p:cNvPr id="17412" name="Rectangle 3"/>
          <p:cNvSpPr>
            <a:spLocks noGrp="1" noChangeArrowheads="1"/>
          </p:cNvSpPr>
          <p:nvPr>
            <p:ph type="body" idx="1"/>
          </p:nvPr>
        </p:nvSpPr>
        <p:spPr/>
        <p:txBody>
          <a:bodyPr/>
          <a:lstStyle/>
          <a:p>
            <a:r>
              <a:rPr lang="en-US" altLang="ko-KR" smtClean="0"/>
              <a:t>SO_BROADCAST: </a:t>
            </a:r>
            <a:r>
              <a:rPr lang="ko-KR" altLang="en-US" smtClean="0"/>
              <a:t>브로드캐스팅 사용</a:t>
            </a:r>
            <a:endParaRPr lang="en-US" altLang="ko-KR" smtClean="0"/>
          </a:p>
          <a:p>
            <a:pPr lvl="1"/>
            <a:r>
              <a:rPr lang="en-US" altLang="ko-KR" smtClean="0"/>
              <a:t>UDP</a:t>
            </a:r>
            <a:r>
              <a:rPr lang="ko-KR" altLang="en-US" smtClean="0"/>
              <a:t>에서 가능</a:t>
            </a:r>
          </a:p>
          <a:p>
            <a:pPr lvl="1"/>
            <a:r>
              <a:rPr lang="en-US" altLang="ko-KR" smtClean="0"/>
              <a:t>Ethernet, token ring </a:t>
            </a:r>
            <a:r>
              <a:rPr lang="ko-KR" altLang="en-US" smtClean="0"/>
              <a:t>등에서만 적용</a:t>
            </a:r>
          </a:p>
          <a:p>
            <a:r>
              <a:rPr lang="en-US" altLang="ko-KR" smtClean="0"/>
              <a:t>SO_DONTROUTE : </a:t>
            </a:r>
            <a:r>
              <a:rPr lang="ko-KR" altLang="en-US" smtClean="0"/>
              <a:t>라우팅 테이블을 참조하지 말고 소켓의 바인드된 데로 인터페이스 </a:t>
            </a:r>
            <a:r>
              <a:rPr lang="en-US" altLang="ko-KR" smtClean="0"/>
              <a:t>– </a:t>
            </a:r>
            <a:r>
              <a:rPr lang="ko-KR" altLang="en-US" smtClean="0"/>
              <a:t>거의 사용 않음</a:t>
            </a:r>
          </a:p>
          <a:p>
            <a:r>
              <a:rPr lang="en-US" altLang="ko-KR" smtClean="0"/>
              <a:t>SO_KEEPALIVE : </a:t>
            </a:r>
            <a:r>
              <a:rPr lang="ko-KR" altLang="en-US" smtClean="0"/>
              <a:t>소켓연결의 유지 여부를 감시</a:t>
            </a:r>
          </a:p>
          <a:p>
            <a:pPr lvl="1"/>
            <a:r>
              <a:rPr lang="ko-KR" altLang="en-US" smtClean="0"/>
              <a:t>상대에게 </a:t>
            </a:r>
            <a:r>
              <a:rPr lang="en-US" altLang="ko-KR" smtClean="0"/>
              <a:t>2</a:t>
            </a:r>
            <a:r>
              <a:rPr lang="ko-KR" altLang="en-US" smtClean="0"/>
              <a:t>시간 간격으로 데이터를 보내고 응답을 기다림</a:t>
            </a:r>
          </a:p>
          <a:p>
            <a:r>
              <a:rPr lang="en-US" altLang="ko-KR" smtClean="0"/>
              <a:t>SO_SNDBUF &amp; SO_RCVBUF : </a:t>
            </a:r>
            <a:r>
              <a:rPr lang="ko-KR" altLang="en-US" smtClean="0"/>
              <a:t>송</a:t>
            </a:r>
            <a:r>
              <a:rPr lang="en-US" altLang="ko-KR" smtClean="0"/>
              <a:t>/</a:t>
            </a:r>
            <a:r>
              <a:rPr lang="ko-KR" altLang="en-US" smtClean="0"/>
              <a:t>수신 버퍼크기 설정</a:t>
            </a:r>
          </a:p>
          <a:p>
            <a:r>
              <a:rPr lang="en-US" altLang="ko-KR" smtClean="0"/>
              <a:t>SO_SNDTIMEO &amp; SO_RECTIMEO : </a:t>
            </a:r>
            <a:r>
              <a:rPr lang="ko-KR" altLang="en-US" smtClean="0"/>
              <a:t>송</a:t>
            </a:r>
            <a:r>
              <a:rPr lang="en-US" altLang="ko-KR" smtClean="0"/>
              <a:t>/</a:t>
            </a:r>
            <a:r>
              <a:rPr lang="ko-KR" altLang="en-US" smtClean="0"/>
              <a:t>수신 타임아웃 설정	</a:t>
            </a:r>
          </a:p>
          <a:p>
            <a:pPr lvl="1"/>
            <a:r>
              <a:rPr lang="ko-KR" altLang="en-US" smtClean="0"/>
              <a:t>소켓의 기본성격은 블로킹</a:t>
            </a:r>
            <a:r>
              <a:rPr lang="en-US" altLang="ko-KR" smtClean="0"/>
              <a:t>(blocking)</a:t>
            </a:r>
            <a:r>
              <a:rPr lang="ko-KR" altLang="en-US" smtClean="0"/>
              <a:t> 소켓</a:t>
            </a:r>
          </a:p>
          <a:p>
            <a:pPr lvl="1"/>
            <a:r>
              <a:rPr lang="en-US" altLang="ko-KR" smtClean="0"/>
              <a:t>ms </a:t>
            </a:r>
            <a:r>
              <a:rPr lang="ko-KR" altLang="en-US" smtClean="0"/>
              <a:t>단위 </a:t>
            </a:r>
          </a:p>
          <a:p>
            <a:r>
              <a:rPr lang="en-US" altLang="ko-KR" smtClean="0"/>
              <a:t>SO_REUSEADDR : </a:t>
            </a:r>
            <a:r>
              <a:rPr lang="ko-KR" altLang="en-US" smtClean="0"/>
              <a:t>바인딩 포트 재사용</a:t>
            </a: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p:nvPr>
        </p:nvSpPr>
        <p:spPr/>
        <p:txBody>
          <a:bodyPr/>
          <a:lstStyle/>
          <a:p>
            <a:r>
              <a:rPr lang="ko-KR" altLang="en-US" dirty="0" smtClean="0">
                <a:solidFill>
                  <a:srgbClr val="FF0000"/>
                </a:solidFill>
              </a:rPr>
              <a:t>바인딩 오류 해결</a:t>
            </a:r>
          </a:p>
        </p:txBody>
      </p:sp>
      <p:sp>
        <p:nvSpPr>
          <p:cNvPr id="18436" name="Rectangle 3"/>
          <p:cNvSpPr>
            <a:spLocks noGrp="1" noChangeArrowheads="1"/>
          </p:cNvSpPr>
          <p:nvPr>
            <p:ph type="body" idx="1"/>
          </p:nvPr>
        </p:nvSpPr>
        <p:spPr>
          <a:xfrm>
            <a:off x="323850" y="1484313"/>
            <a:ext cx="8496300" cy="1728787"/>
          </a:xfrm>
        </p:spPr>
        <p:txBody>
          <a:bodyPr/>
          <a:lstStyle/>
          <a:p>
            <a:pPr>
              <a:lnSpc>
                <a:spcPct val="90000"/>
              </a:lnSpc>
            </a:pPr>
            <a:r>
              <a:rPr lang="ko-KR" altLang="en-US" dirty="0" smtClean="0"/>
              <a:t>비정상 종료 후 다시 접속을 시도할 때</a:t>
            </a:r>
          </a:p>
          <a:p>
            <a:pPr lvl="1">
              <a:lnSpc>
                <a:spcPct val="90000"/>
              </a:lnSpc>
            </a:pPr>
            <a:r>
              <a:rPr lang="ko-KR" altLang="en-US" sz="1800" dirty="0" smtClean="0"/>
              <a:t>예</a:t>
            </a:r>
            <a:r>
              <a:rPr lang="en-US" altLang="ko-KR" sz="1800" dirty="0" smtClean="0"/>
              <a:t>, &lt;ctrl&gt;+&lt;c&gt; </a:t>
            </a:r>
            <a:r>
              <a:rPr lang="ko-KR" altLang="en-US" sz="1800" dirty="0" smtClean="0"/>
              <a:t>이후 다시 접속을 시도할 때 발생할 가능성이 높음</a:t>
            </a:r>
          </a:p>
          <a:p>
            <a:pPr lvl="2">
              <a:lnSpc>
                <a:spcPct val="90000"/>
              </a:lnSpc>
            </a:pPr>
            <a:r>
              <a:rPr lang="ko-KR" altLang="en-US" sz="1600" dirty="0" smtClean="0"/>
              <a:t>이유</a:t>
            </a:r>
            <a:r>
              <a:rPr lang="en-US" altLang="ko-KR" sz="1600" dirty="0" smtClean="0"/>
              <a:t>: </a:t>
            </a:r>
            <a:r>
              <a:rPr lang="en-US" altLang="ko-KR" sz="1600" dirty="0" smtClean="0">
                <a:solidFill>
                  <a:srgbClr val="FF0000"/>
                </a:solidFill>
              </a:rPr>
              <a:t>TCP </a:t>
            </a:r>
            <a:r>
              <a:rPr lang="ko-KR" altLang="en-US" sz="1600" dirty="0" smtClean="0">
                <a:solidFill>
                  <a:srgbClr val="FF0000"/>
                </a:solidFill>
              </a:rPr>
              <a:t>종료가 </a:t>
            </a:r>
            <a:r>
              <a:rPr lang="en-US" altLang="ko-KR" sz="1600" dirty="0" smtClean="0">
                <a:solidFill>
                  <a:srgbClr val="FF0000"/>
                </a:solidFill>
              </a:rPr>
              <a:t>4-way hand shake</a:t>
            </a:r>
            <a:r>
              <a:rPr lang="ko-KR" altLang="en-US" sz="1600" dirty="0" smtClean="0">
                <a:solidFill>
                  <a:srgbClr val="FF0000"/>
                </a:solidFill>
              </a:rPr>
              <a:t>이기 때문에</a:t>
            </a:r>
          </a:p>
          <a:p>
            <a:pPr lvl="2">
              <a:lnSpc>
                <a:spcPct val="90000"/>
              </a:lnSpc>
            </a:pPr>
            <a:r>
              <a:rPr lang="ko-KR" altLang="en-US" sz="1600" dirty="0" smtClean="0"/>
              <a:t>완전 종료 시까지 바인딩 된 주소의 소유권이 이전 접속에 살아 있음</a:t>
            </a:r>
          </a:p>
          <a:p>
            <a:pPr lvl="2">
              <a:lnSpc>
                <a:spcPct val="90000"/>
              </a:lnSpc>
            </a:pPr>
            <a:r>
              <a:rPr lang="ko-KR" altLang="en-US" sz="1600" dirty="0" smtClean="0"/>
              <a:t> </a:t>
            </a:r>
            <a:r>
              <a:rPr lang="ko-KR" altLang="en-US" sz="1600" dirty="0" smtClean="0">
                <a:solidFill>
                  <a:srgbClr val="FF0000"/>
                </a:solidFill>
              </a:rPr>
              <a:t>이때 </a:t>
            </a:r>
            <a:r>
              <a:rPr lang="en-US" altLang="ko-KR" sz="1600" dirty="0" err="1" smtClean="0">
                <a:solidFill>
                  <a:srgbClr val="FF0000"/>
                </a:solidFill>
              </a:rPr>
              <a:t>setsockopt</a:t>
            </a:r>
            <a:r>
              <a:rPr lang="en-US" altLang="ko-KR" sz="1600" dirty="0" smtClean="0">
                <a:solidFill>
                  <a:srgbClr val="FF0000"/>
                </a:solidFill>
              </a:rPr>
              <a:t>(</a:t>
            </a:r>
            <a:r>
              <a:rPr lang="en-US" altLang="ko-KR" sz="1600" dirty="0" err="1" smtClean="0">
                <a:solidFill>
                  <a:srgbClr val="FF0000"/>
                </a:solidFill>
              </a:rPr>
              <a:t>server_sockfd</a:t>
            </a:r>
            <a:r>
              <a:rPr lang="en-US" altLang="ko-KR" sz="1600" dirty="0" smtClean="0">
                <a:solidFill>
                  <a:srgbClr val="FF0000"/>
                </a:solidFill>
              </a:rPr>
              <a:t>, SOL_SOCKET, SO_REUSEADDR, &amp;</a:t>
            </a:r>
            <a:r>
              <a:rPr lang="en-US" altLang="ko-KR" sz="1600" dirty="0" err="1" smtClean="0">
                <a:solidFill>
                  <a:srgbClr val="FF0000"/>
                </a:solidFill>
              </a:rPr>
              <a:t>optvalue</a:t>
            </a:r>
            <a:r>
              <a:rPr lang="en-US" altLang="ko-KR" sz="1600" dirty="0" smtClean="0">
                <a:solidFill>
                  <a:srgbClr val="FF0000"/>
                </a:solidFill>
              </a:rPr>
              <a:t>, </a:t>
            </a:r>
            <a:r>
              <a:rPr lang="en-US" altLang="ko-KR" sz="1600" dirty="0" err="1" smtClean="0">
                <a:solidFill>
                  <a:srgbClr val="FF0000"/>
                </a:solidFill>
              </a:rPr>
              <a:t>optlen</a:t>
            </a:r>
            <a:r>
              <a:rPr lang="en-US" altLang="ko-KR" sz="1600" dirty="0" smtClean="0">
                <a:solidFill>
                  <a:srgbClr val="FF0000"/>
                </a:solidFill>
              </a:rPr>
              <a:t>) </a:t>
            </a:r>
            <a:r>
              <a:rPr lang="ko-KR" altLang="en-US" sz="1600" dirty="0" smtClean="0">
                <a:solidFill>
                  <a:srgbClr val="FF0000"/>
                </a:solidFill>
              </a:rPr>
              <a:t>옵션을 서버 프로그램에 삽입</a:t>
            </a:r>
          </a:p>
        </p:txBody>
      </p:sp>
      <p:sp>
        <p:nvSpPr>
          <p:cNvPr id="18437" name="Line 4"/>
          <p:cNvSpPr>
            <a:spLocks noChangeShapeType="1"/>
          </p:cNvSpPr>
          <p:nvPr/>
        </p:nvSpPr>
        <p:spPr bwMode="auto">
          <a:xfrm>
            <a:off x="3779838" y="3862388"/>
            <a:ext cx="0" cy="1944687"/>
          </a:xfrm>
          <a:prstGeom prst="line">
            <a:avLst/>
          </a:prstGeom>
          <a:noFill/>
          <a:ln w="12700">
            <a:solidFill>
              <a:schemeClr val="tx1"/>
            </a:solidFill>
            <a:round/>
            <a:headEnd/>
            <a:tailEnd/>
          </a:ln>
        </p:spPr>
        <p:txBody>
          <a:bodyPr wrap="none">
            <a:spAutoFit/>
          </a:bodyPr>
          <a:lstStyle/>
          <a:p>
            <a:endParaRPr lang="ko-KR" altLang="en-US"/>
          </a:p>
        </p:txBody>
      </p:sp>
      <p:sp>
        <p:nvSpPr>
          <p:cNvPr id="18438" name="Line 5"/>
          <p:cNvSpPr>
            <a:spLocks noChangeShapeType="1"/>
          </p:cNvSpPr>
          <p:nvPr/>
        </p:nvSpPr>
        <p:spPr bwMode="auto">
          <a:xfrm>
            <a:off x="5076825" y="3862388"/>
            <a:ext cx="0" cy="1944687"/>
          </a:xfrm>
          <a:prstGeom prst="line">
            <a:avLst/>
          </a:prstGeom>
          <a:noFill/>
          <a:ln w="12700">
            <a:solidFill>
              <a:schemeClr val="tx1"/>
            </a:solidFill>
            <a:round/>
            <a:headEnd/>
            <a:tailEnd/>
          </a:ln>
        </p:spPr>
        <p:txBody>
          <a:bodyPr wrap="none">
            <a:spAutoFit/>
          </a:bodyPr>
          <a:lstStyle/>
          <a:p>
            <a:endParaRPr lang="ko-KR" altLang="en-US"/>
          </a:p>
        </p:txBody>
      </p:sp>
      <p:sp>
        <p:nvSpPr>
          <p:cNvPr id="18439" name="Line 6"/>
          <p:cNvSpPr>
            <a:spLocks noChangeShapeType="1"/>
          </p:cNvSpPr>
          <p:nvPr/>
        </p:nvSpPr>
        <p:spPr bwMode="auto">
          <a:xfrm flipH="1">
            <a:off x="3779838" y="4006850"/>
            <a:ext cx="1296987" cy="503238"/>
          </a:xfrm>
          <a:prstGeom prst="line">
            <a:avLst/>
          </a:prstGeom>
          <a:noFill/>
          <a:ln w="12700">
            <a:solidFill>
              <a:schemeClr val="tx1"/>
            </a:solidFill>
            <a:round/>
            <a:headEnd/>
            <a:tailEnd type="triangle" w="med" len="med"/>
          </a:ln>
        </p:spPr>
        <p:txBody>
          <a:bodyPr wrap="none">
            <a:spAutoFit/>
          </a:bodyPr>
          <a:lstStyle/>
          <a:p>
            <a:endParaRPr lang="ko-KR" altLang="en-US"/>
          </a:p>
        </p:txBody>
      </p:sp>
      <p:sp>
        <p:nvSpPr>
          <p:cNvPr id="18440" name="Line 7"/>
          <p:cNvSpPr>
            <a:spLocks noChangeShapeType="1"/>
          </p:cNvSpPr>
          <p:nvPr/>
        </p:nvSpPr>
        <p:spPr bwMode="auto">
          <a:xfrm>
            <a:off x="3779838" y="4654550"/>
            <a:ext cx="1296987" cy="287338"/>
          </a:xfrm>
          <a:prstGeom prst="line">
            <a:avLst/>
          </a:prstGeom>
          <a:noFill/>
          <a:ln w="12700">
            <a:solidFill>
              <a:schemeClr val="tx1"/>
            </a:solidFill>
            <a:round/>
            <a:headEnd/>
            <a:tailEnd type="triangle" w="med" len="med"/>
          </a:ln>
        </p:spPr>
        <p:txBody>
          <a:bodyPr wrap="none">
            <a:spAutoFit/>
          </a:bodyPr>
          <a:lstStyle/>
          <a:p>
            <a:endParaRPr lang="ko-KR" altLang="en-US"/>
          </a:p>
        </p:txBody>
      </p:sp>
      <p:sp>
        <p:nvSpPr>
          <p:cNvPr id="18441" name="Line 8"/>
          <p:cNvSpPr>
            <a:spLocks noChangeShapeType="1"/>
          </p:cNvSpPr>
          <p:nvPr/>
        </p:nvSpPr>
        <p:spPr bwMode="auto">
          <a:xfrm flipH="1">
            <a:off x="3779838" y="5302250"/>
            <a:ext cx="1296987" cy="215900"/>
          </a:xfrm>
          <a:prstGeom prst="line">
            <a:avLst/>
          </a:prstGeom>
          <a:noFill/>
          <a:ln w="12700">
            <a:solidFill>
              <a:schemeClr val="tx1"/>
            </a:solidFill>
            <a:round/>
            <a:headEnd/>
            <a:tailEnd type="triangle" w="med" len="med"/>
          </a:ln>
        </p:spPr>
        <p:txBody>
          <a:bodyPr wrap="none">
            <a:spAutoFit/>
          </a:bodyPr>
          <a:lstStyle/>
          <a:p>
            <a:endParaRPr lang="ko-KR" altLang="en-US"/>
          </a:p>
        </p:txBody>
      </p:sp>
      <p:sp>
        <p:nvSpPr>
          <p:cNvPr id="18442" name="Line 10"/>
          <p:cNvSpPr>
            <a:spLocks noChangeShapeType="1"/>
          </p:cNvSpPr>
          <p:nvPr/>
        </p:nvSpPr>
        <p:spPr bwMode="auto">
          <a:xfrm>
            <a:off x="3779838" y="4941888"/>
            <a:ext cx="1296987" cy="215900"/>
          </a:xfrm>
          <a:prstGeom prst="line">
            <a:avLst/>
          </a:prstGeom>
          <a:noFill/>
          <a:ln w="12700">
            <a:solidFill>
              <a:schemeClr val="tx1"/>
            </a:solidFill>
            <a:round/>
            <a:headEnd/>
            <a:tailEnd type="triangle" w="med" len="med"/>
          </a:ln>
        </p:spPr>
        <p:txBody>
          <a:bodyPr wrap="none">
            <a:spAutoFit/>
          </a:bodyPr>
          <a:lstStyle/>
          <a:p>
            <a:endParaRPr lang="ko-KR" altLang="en-US"/>
          </a:p>
        </p:txBody>
      </p:sp>
      <p:sp>
        <p:nvSpPr>
          <p:cNvPr id="18443" name="Text Box 11"/>
          <p:cNvSpPr txBox="1">
            <a:spLocks noChangeArrowheads="1"/>
          </p:cNvSpPr>
          <p:nvPr/>
        </p:nvSpPr>
        <p:spPr bwMode="auto">
          <a:xfrm>
            <a:off x="4499992" y="4129335"/>
            <a:ext cx="622286" cy="307777"/>
          </a:xfrm>
          <a:prstGeom prst="rect">
            <a:avLst/>
          </a:prstGeom>
          <a:noFill/>
          <a:ln w="38100" algn="ctr">
            <a:noFill/>
            <a:miter lim="800000"/>
            <a:headEnd/>
            <a:tailEnd/>
          </a:ln>
        </p:spPr>
        <p:txBody>
          <a:bodyPr wrap="none">
            <a:spAutoFit/>
          </a:bodyPr>
          <a:lstStyle/>
          <a:p>
            <a:r>
              <a:rPr kumimoji="0" lang="en-US" altLang="ko-KR" sz="1400" dirty="0" smtClean="0">
                <a:latin typeface="맑은 고딕" pitchFamily="50" charset="-127"/>
                <a:ea typeface="맑은 고딕" pitchFamily="50" charset="-127"/>
              </a:rPr>
              <a:t>1 FIN</a:t>
            </a:r>
            <a:endParaRPr kumimoji="0" lang="en-US" altLang="ko-KR" sz="1400" dirty="0">
              <a:latin typeface="맑은 고딕" pitchFamily="50" charset="-127"/>
              <a:ea typeface="맑은 고딕" pitchFamily="50" charset="-127"/>
            </a:endParaRPr>
          </a:p>
        </p:txBody>
      </p:sp>
      <p:sp>
        <p:nvSpPr>
          <p:cNvPr id="18444" name="Text Box 12"/>
          <p:cNvSpPr txBox="1">
            <a:spLocks noChangeArrowheads="1"/>
          </p:cNvSpPr>
          <p:nvPr/>
        </p:nvSpPr>
        <p:spPr bwMode="auto">
          <a:xfrm>
            <a:off x="3707904" y="4633391"/>
            <a:ext cx="682238" cy="307777"/>
          </a:xfrm>
          <a:prstGeom prst="rect">
            <a:avLst/>
          </a:prstGeom>
          <a:noFill/>
          <a:ln w="38100" algn="ctr">
            <a:noFill/>
            <a:miter lim="800000"/>
            <a:headEnd/>
            <a:tailEnd/>
          </a:ln>
        </p:spPr>
        <p:txBody>
          <a:bodyPr wrap="none">
            <a:spAutoFit/>
          </a:bodyPr>
          <a:lstStyle/>
          <a:p>
            <a:r>
              <a:rPr kumimoji="0" lang="en-US" altLang="ko-KR" sz="1400" dirty="0" smtClean="0">
                <a:latin typeface="맑은 고딕" pitchFamily="50" charset="-127"/>
                <a:ea typeface="맑은 고딕" pitchFamily="50" charset="-127"/>
              </a:rPr>
              <a:t>2 ACK</a:t>
            </a:r>
            <a:endParaRPr kumimoji="0" lang="en-US" altLang="ko-KR" sz="1400" dirty="0">
              <a:latin typeface="맑은 고딕" pitchFamily="50" charset="-127"/>
              <a:ea typeface="맑은 고딕" pitchFamily="50" charset="-127"/>
            </a:endParaRPr>
          </a:p>
        </p:txBody>
      </p:sp>
      <p:sp>
        <p:nvSpPr>
          <p:cNvPr id="18445" name="Text Box 13"/>
          <p:cNvSpPr txBox="1">
            <a:spLocks noChangeArrowheads="1"/>
          </p:cNvSpPr>
          <p:nvPr/>
        </p:nvSpPr>
        <p:spPr bwMode="auto">
          <a:xfrm>
            <a:off x="3707904" y="4941168"/>
            <a:ext cx="622286" cy="307777"/>
          </a:xfrm>
          <a:prstGeom prst="rect">
            <a:avLst/>
          </a:prstGeom>
          <a:noFill/>
          <a:ln w="38100" algn="ctr">
            <a:noFill/>
            <a:miter lim="800000"/>
            <a:headEnd/>
            <a:tailEnd/>
          </a:ln>
        </p:spPr>
        <p:txBody>
          <a:bodyPr wrap="none">
            <a:spAutoFit/>
          </a:bodyPr>
          <a:lstStyle/>
          <a:p>
            <a:r>
              <a:rPr kumimoji="0" lang="en-US" altLang="ko-KR" sz="1400" dirty="0" smtClean="0">
                <a:latin typeface="맑은 고딕" pitchFamily="50" charset="-127"/>
                <a:ea typeface="맑은 고딕" pitchFamily="50" charset="-127"/>
              </a:rPr>
              <a:t>3 FIN</a:t>
            </a:r>
            <a:endParaRPr kumimoji="0" lang="en-US" altLang="ko-KR" sz="1400" dirty="0">
              <a:latin typeface="맑은 고딕" pitchFamily="50" charset="-127"/>
              <a:ea typeface="맑은 고딕" pitchFamily="50" charset="-127"/>
            </a:endParaRPr>
          </a:p>
        </p:txBody>
      </p:sp>
      <p:sp>
        <p:nvSpPr>
          <p:cNvPr id="18446" name="Text Box 14"/>
          <p:cNvSpPr txBox="1">
            <a:spLocks noChangeArrowheads="1"/>
          </p:cNvSpPr>
          <p:nvPr/>
        </p:nvSpPr>
        <p:spPr bwMode="auto">
          <a:xfrm>
            <a:off x="4499992" y="5301208"/>
            <a:ext cx="682238" cy="307777"/>
          </a:xfrm>
          <a:prstGeom prst="rect">
            <a:avLst/>
          </a:prstGeom>
          <a:noFill/>
          <a:ln w="38100" algn="ctr">
            <a:noFill/>
            <a:miter lim="800000"/>
            <a:headEnd/>
            <a:tailEnd/>
          </a:ln>
        </p:spPr>
        <p:txBody>
          <a:bodyPr wrap="none">
            <a:spAutoFit/>
          </a:bodyPr>
          <a:lstStyle/>
          <a:p>
            <a:r>
              <a:rPr kumimoji="0" lang="en-US" altLang="ko-KR" sz="1400" dirty="0" smtClean="0">
                <a:latin typeface="맑은 고딕" pitchFamily="50" charset="-127"/>
                <a:ea typeface="맑은 고딕" pitchFamily="50" charset="-127"/>
              </a:rPr>
              <a:t>4 ACK</a:t>
            </a:r>
            <a:endParaRPr kumimoji="0" lang="en-US" altLang="ko-KR" sz="1400" dirty="0">
              <a:latin typeface="맑은 고딕" pitchFamily="50" charset="-127"/>
              <a:ea typeface="맑은 고딕" pitchFamily="50" charset="-127"/>
            </a:endParaRPr>
          </a:p>
        </p:txBody>
      </p:sp>
      <p:sp>
        <p:nvSpPr>
          <p:cNvPr id="18447" name="Text Box 15"/>
          <p:cNvSpPr txBox="1">
            <a:spLocks noChangeArrowheads="1"/>
          </p:cNvSpPr>
          <p:nvPr/>
        </p:nvSpPr>
        <p:spPr bwMode="auto">
          <a:xfrm>
            <a:off x="4932363" y="3573463"/>
            <a:ext cx="1008062" cy="214312"/>
          </a:xfrm>
          <a:prstGeom prst="rect">
            <a:avLst/>
          </a:prstGeom>
          <a:noFill/>
          <a:ln w="38100" algn="ctr">
            <a:noFill/>
            <a:miter lim="800000"/>
            <a:headEnd/>
            <a:tailEnd/>
          </a:ln>
        </p:spPr>
        <p:txBody>
          <a:bodyPr wrap="none">
            <a:spAutoFit/>
          </a:bodyPr>
          <a:lstStyle/>
          <a:p>
            <a:r>
              <a:rPr kumimoji="0" lang="en-US" altLang="ko-KR">
                <a:latin typeface="맑은 고딕" pitchFamily="50" charset="-127"/>
                <a:ea typeface="맑은 고딕" pitchFamily="50" charset="-127"/>
              </a:rPr>
              <a:t>B: </a:t>
            </a:r>
            <a:r>
              <a:rPr kumimoji="0" lang="ko-KR" altLang="en-US">
                <a:latin typeface="맑은 고딕" pitchFamily="50" charset="-127"/>
                <a:ea typeface="맑은 고딕" pitchFamily="50" charset="-127"/>
              </a:rPr>
              <a:t>클라이언트</a:t>
            </a:r>
          </a:p>
        </p:txBody>
      </p:sp>
      <p:sp>
        <p:nvSpPr>
          <p:cNvPr id="18448" name="Text Box 16"/>
          <p:cNvSpPr txBox="1">
            <a:spLocks noChangeArrowheads="1"/>
          </p:cNvSpPr>
          <p:nvPr/>
        </p:nvSpPr>
        <p:spPr bwMode="auto">
          <a:xfrm>
            <a:off x="3635375" y="3573463"/>
            <a:ext cx="627063" cy="214312"/>
          </a:xfrm>
          <a:prstGeom prst="rect">
            <a:avLst/>
          </a:prstGeom>
          <a:noFill/>
          <a:ln w="38100" algn="ctr">
            <a:noFill/>
            <a:miter lim="800000"/>
            <a:headEnd/>
            <a:tailEnd/>
          </a:ln>
        </p:spPr>
        <p:txBody>
          <a:bodyPr wrap="none">
            <a:spAutoFit/>
          </a:bodyPr>
          <a:lstStyle/>
          <a:p>
            <a:r>
              <a:rPr kumimoji="0" lang="en-US" altLang="ko-KR">
                <a:latin typeface="맑은 고딕" pitchFamily="50" charset="-127"/>
                <a:ea typeface="맑은 고딕" pitchFamily="50" charset="-127"/>
              </a:rPr>
              <a:t>A: </a:t>
            </a:r>
            <a:r>
              <a:rPr kumimoji="0" lang="ko-KR" altLang="en-US">
                <a:latin typeface="맑은 고딕" pitchFamily="50" charset="-127"/>
                <a:ea typeface="맑은 고딕" pitchFamily="50" charset="-127"/>
              </a:rPr>
              <a:t>서버</a:t>
            </a:r>
          </a:p>
        </p:txBody>
      </p:sp>
      <p:sp>
        <p:nvSpPr>
          <p:cNvPr id="18453" name="Text Box 21"/>
          <p:cNvSpPr txBox="1">
            <a:spLocks noChangeArrowheads="1"/>
          </p:cNvSpPr>
          <p:nvPr/>
        </p:nvSpPr>
        <p:spPr bwMode="auto">
          <a:xfrm>
            <a:off x="5076057" y="4151313"/>
            <a:ext cx="1368152" cy="276999"/>
          </a:xfrm>
          <a:prstGeom prst="rect">
            <a:avLst/>
          </a:prstGeom>
          <a:noFill/>
          <a:ln w="38100" algn="ctr">
            <a:noFill/>
            <a:miter lim="800000"/>
            <a:headEnd/>
            <a:tailEnd/>
          </a:ln>
        </p:spPr>
        <p:txBody>
          <a:bodyPr wrap="square">
            <a:spAutoFit/>
          </a:bodyPr>
          <a:lstStyle/>
          <a:p>
            <a:r>
              <a:rPr kumimoji="0" lang="en-US" altLang="ko-KR" sz="1200" i="1" dirty="0" err="1">
                <a:latin typeface="맑은 고딕" pitchFamily="50" charset="-127"/>
                <a:ea typeface="맑은 고딕" pitchFamily="50" charset="-127"/>
              </a:rPr>
              <a:t>Time_WAIT</a:t>
            </a:r>
            <a:r>
              <a:rPr kumimoji="0" lang="en-US" altLang="ko-KR" sz="1200" i="1" dirty="0">
                <a:latin typeface="맑은 고딕" pitchFamily="50" charset="-127"/>
                <a:ea typeface="맑은 고딕" pitchFamily="50" charset="-127"/>
              </a:rPr>
              <a:t> </a:t>
            </a:r>
            <a:r>
              <a:rPr kumimoji="0" lang="ko-KR" altLang="en-US" sz="1200" i="1" dirty="0">
                <a:latin typeface="맑은 고딕" pitchFamily="50" charset="-127"/>
                <a:ea typeface="맑은 고딕" pitchFamily="50" charset="-127"/>
              </a:rPr>
              <a:t>상태 </a:t>
            </a:r>
          </a:p>
        </p:txBody>
      </p:sp>
      <p:sp>
        <p:nvSpPr>
          <p:cNvPr id="18454" name="Line 22"/>
          <p:cNvSpPr>
            <a:spLocks noChangeShapeType="1"/>
          </p:cNvSpPr>
          <p:nvPr/>
        </p:nvSpPr>
        <p:spPr bwMode="auto">
          <a:xfrm flipH="1">
            <a:off x="2771775" y="5518150"/>
            <a:ext cx="1008063" cy="0"/>
          </a:xfrm>
          <a:prstGeom prst="line">
            <a:avLst/>
          </a:prstGeom>
          <a:noFill/>
          <a:ln w="12700">
            <a:solidFill>
              <a:schemeClr val="tx1"/>
            </a:solidFill>
            <a:prstDash val="lgDash"/>
            <a:round/>
            <a:headEnd/>
            <a:tailEnd/>
          </a:ln>
        </p:spPr>
        <p:txBody>
          <a:bodyPr wrap="none">
            <a:spAutoFit/>
          </a:bodyPr>
          <a:lstStyle/>
          <a:p>
            <a:endParaRPr lang="ko-KR" altLang="en-US"/>
          </a:p>
        </p:txBody>
      </p:sp>
      <p:sp>
        <p:nvSpPr>
          <p:cNvPr id="18455" name="Line 23"/>
          <p:cNvSpPr>
            <a:spLocks noChangeShapeType="1"/>
          </p:cNvSpPr>
          <p:nvPr/>
        </p:nvSpPr>
        <p:spPr bwMode="auto">
          <a:xfrm flipH="1">
            <a:off x="5076825" y="5302250"/>
            <a:ext cx="1008063" cy="0"/>
          </a:xfrm>
          <a:prstGeom prst="line">
            <a:avLst/>
          </a:prstGeom>
          <a:noFill/>
          <a:ln w="12700">
            <a:solidFill>
              <a:schemeClr val="tx1"/>
            </a:solidFill>
            <a:prstDash val="lgDash"/>
            <a:round/>
            <a:headEnd/>
            <a:tailEnd/>
          </a:ln>
        </p:spPr>
        <p:txBody>
          <a:bodyPr wrap="none">
            <a:spAutoFit/>
          </a:bodyPr>
          <a:lstStyle/>
          <a:p>
            <a:endParaRPr lang="ko-KR" altLang="en-US"/>
          </a:p>
        </p:txBody>
      </p:sp>
      <p:sp>
        <p:nvSpPr>
          <p:cNvPr id="18456" name="Text Box 24"/>
          <p:cNvSpPr txBox="1">
            <a:spLocks noChangeArrowheads="1"/>
          </p:cNvSpPr>
          <p:nvPr/>
        </p:nvSpPr>
        <p:spPr bwMode="auto">
          <a:xfrm>
            <a:off x="539552" y="5157192"/>
            <a:ext cx="3456384" cy="307777"/>
          </a:xfrm>
          <a:prstGeom prst="rect">
            <a:avLst/>
          </a:prstGeom>
          <a:noFill/>
          <a:ln w="38100" algn="ctr">
            <a:noFill/>
            <a:miter lim="800000"/>
            <a:headEnd/>
            <a:tailEnd/>
          </a:ln>
        </p:spPr>
        <p:txBody>
          <a:bodyPr wrap="square">
            <a:spAutoFit/>
          </a:bodyPr>
          <a:lstStyle/>
          <a:p>
            <a:r>
              <a:rPr kumimoji="0" lang="ko-KR" altLang="en-US" sz="1400" i="1" dirty="0">
                <a:latin typeface="맑은 고딕" pitchFamily="50" charset="-127"/>
                <a:ea typeface="맑은 고딕" pitchFamily="50" charset="-127"/>
              </a:rPr>
              <a:t>아직 바인딩 된 주소가 </a:t>
            </a:r>
            <a:r>
              <a:rPr kumimoji="0" lang="ko-KR" altLang="en-US" sz="1400" i="1">
                <a:latin typeface="맑은 고딕" pitchFamily="50" charset="-127"/>
                <a:ea typeface="맑은 고딕" pitchFamily="50" charset="-127"/>
              </a:rPr>
              <a:t>살아 </a:t>
            </a:r>
            <a:r>
              <a:rPr kumimoji="0" lang="ko-KR" altLang="en-US" sz="1400" i="1" smtClean="0">
                <a:latin typeface="맑은 고딕" pitchFamily="50" charset="-127"/>
                <a:ea typeface="맑은 고딕" pitchFamily="50" charset="-127"/>
              </a:rPr>
              <a:t>있는 상태</a:t>
            </a:r>
            <a:endParaRPr kumimoji="0" lang="ko-KR" altLang="en-US" sz="1400" i="1" dirty="0">
              <a:latin typeface="맑은 고딕" pitchFamily="50" charset="-127"/>
              <a:ea typeface="맑은 고딕" pitchFamily="50" charset="-127"/>
            </a:endParaRP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p:nvPr>
        </p:nvSpPr>
        <p:spPr/>
        <p:txBody>
          <a:bodyPr/>
          <a:lstStyle/>
          <a:p>
            <a:r>
              <a:rPr lang="en-US" altLang="ko-KR" dirty="0" err="1" smtClean="0"/>
              <a:t>setsockopt</a:t>
            </a:r>
            <a:r>
              <a:rPr lang="ko-KR" altLang="en-US" dirty="0" smtClean="0"/>
              <a:t> 사용법</a:t>
            </a:r>
          </a:p>
        </p:txBody>
      </p:sp>
      <p:sp>
        <p:nvSpPr>
          <p:cNvPr id="19460" name="Rectangle 3"/>
          <p:cNvSpPr>
            <a:spLocks noGrp="1" noChangeArrowheads="1"/>
          </p:cNvSpPr>
          <p:nvPr>
            <p:ph type="body" idx="1"/>
          </p:nvPr>
        </p:nvSpPr>
        <p:spPr/>
        <p:txBody>
          <a:bodyPr/>
          <a:lstStyle/>
          <a:p>
            <a:r>
              <a:rPr lang="ko-KR" altLang="en-US" dirty="0" smtClean="0"/>
              <a:t>서버</a:t>
            </a:r>
            <a:r>
              <a:rPr lang="en-US" altLang="ko-KR" dirty="0" smtClean="0"/>
              <a:t> </a:t>
            </a:r>
            <a:r>
              <a:rPr lang="ko-KR" altLang="en-US" dirty="0" smtClean="0"/>
              <a:t>프로그램에</a:t>
            </a:r>
            <a:r>
              <a:rPr lang="en-US" altLang="ko-KR" dirty="0" smtClean="0"/>
              <a:t> </a:t>
            </a:r>
            <a:r>
              <a:rPr lang="ko-KR" altLang="en-US" dirty="0" smtClean="0"/>
              <a:t>다음과 같은 </a:t>
            </a:r>
            <a:r>
              <a:rPr lang="en-US" altLang="ko-KR" dirty="0" smtClean="0">
                <a:solidFill>
                  <a:srgbClr val="006600"/>
                </a:solidFill>
              </a:rPr>
              <a:t>SO_REUSEADDR</a:t>
            </a:r>
            <a:r>
              <a:rPr lang="en-US" altLang="ko-KR" dirty="0" smtClean="0"/>
              <a:t> </a:t>
            </a:r>
            <a:r>
              <a:rPr lang="ko-KR" altLang="en-US" dirty="0" smtClean="0"/>
              <a:t>옵션 삽입 </a:t>
            </a:r>
            <a:endParaRPr lang="en-US" altLang="ko-KR" dirty="0" smtClean="0"/>
          </a:p>
          <a:p>
            <a:endParaRPr lang="ko-KR" altLang="en-US" dirty="0" smtClean="0"/>
          </a:p>
          <a:p>
            <a:pPr lvl="1">
              <a:buFontTx/>
              <a:buNone/>
            </a:pPr>
            <a:r>
              <a:rPr lang="en-US" altLang="ko-KR" dirty="0" smtClean="0">
                <a:solidFill>
                  <a:schemeClr val="accent2"/>
                </a:solidFill>
              </a:rPr>
              <a:t>#define TRUE 1</a:t>
            </a:r>
          </a:p>
          <a:p>
            <a:pPr lvl="1">
              <a:buFontTx/>
              <a:buNone/>
            </a:pPr>
            <a:r>
              <a:rPr lang="en-US" altLang="ko-KR" dirty="0" err="1" smtClean="0">
                <a:solidFill>
                  <a:schemeClr val="accent2"/>
                </a:solidFill>
              </a:rPr>
              <a:t>int</a:t>
            </a:r>
            <a:r>
              <a:rPr lang="en-US" altLang="ko-KR" dirty="0" smtClean="0">
                <a:solidFill>
                  <a:schemeClr val="accent2"/>
                </a:solidFill>
              </a:rPr>
              <a:t> </a:t>
            </a:r>
            <a:r>
              <a:rPr lang="en-US" altLang="ko-KR" dirty="0" err="1" smtClean="0">
                <a:solidFill>
                  <a:schemeClr val="accent2"/>
                </a:solidFill>
              </a:rPr>
              <a:t>optvalue</a:t>
            </a:r>
            <a:r>
              <a:rPr lang="en-US" altLang="ko-KR" dirty="0" smtClean="0">
                <a:solidFill>
                  <a:schemeClr val="accent2"/>
                </a:solidFill>
              </a:rPr>
              <a:t>=TRUE;</a:t>
            </a:r>
          </a:p>
          <a:p>
            <a:pPr lvl="1">
              <a:buFontTx/>
              <a:buNone/>
            </a:pPr>
            <a:r>
              <a:rPr lang="en-US" altLang="ko-KR" dirty="0" err="1" smtClean="0">
                <a:solidFill>
                  <a:schemeClr val="accent2"/>
                </a:solidFill>
              </a:rPr>
              <a:t>int</a:t>
            </a:r>
            <a:r>
              <a:rPr lang="en-US" altLang="ko-KR" dirty="0" smtClean="0">
                <a:solidFill>
                  <a:schemeClr val="accent2"/>
                </a:solidFill>
              </a:rPr>
              <a:t> </a:t>
            </a:r>
            <a:r>
              <a:rPr lang="en-US" altLang="ko-KR" dirty="0" err="1" smtClean="0">
                <a:solidFill>
                  <a:schemeClr val="accent2"/>
                </a:solidFill>
              </a:rPr>
              <a:t>optlen</a:t>
            </a:r>
            <a:r>
              <a:rPr lang="en-US" altLang="ko-KR" dirty="0" smtClean="0">
                <a:solidFill>
                  <a:schemeClr val="accent2"/>
                </a:solidFill>
              </a:rPr>
              <a:t>=</a:t>
            </a:r>
            <a:r>
              <a:rPr lang="en-US" altLang="ko-KR" dirty="0" err="1" smtClean="0">
                <a:solidFill>
                  <a:schemeClr val="accent2"/>
                </a:solidFill>
              </a:rPr>
              <a:t>sizeof</a:t>
            </a:r>
            <a:r>
              <a:rPr lang="en-US" altLang="ko-KR" dirty="0" smtClean="0">
                <a:solidFill>
                  <a:schemeClr val="accent2"/>
                </a:solidFill>
              </a:rPr>
              <a:t>(</a:t>
            </a:r>
            <a:r>
              <a:rPr lang="en-US" altLang="ko-KR" dirty="0" err="1" smtClean="0">
                <a:solidFill>
                  <a:schemeClr val="accent2"/>
                </a:solidFill>
              </a:rPr>
              <a:t>optvalue</a:t>
            </a:r>
            <a:r>
              <a:rPr lang="en-US" altLang="ko-KR" dirty="0" smtClean="0">
                <a:solidFill>
                  <a:schemeClr val="accent2"/>
                </a:solidFill>
              </a:rPr>
              <a:t>);</a:t>
            </a:r>
          </a:p>
          <a:p>
            <a:pPr lvl="1">
              <a:buFontTx/>
              <a:buNone/>
            </a:pPr>
            <a:endParaRPr lang="en-US" altLang="ko-KR" dirty="0" smtClean="0">
              <a:solidFill>
                <a:schemeClr val="accent2"/>
              </a:solidFill>
            </a:endParaRPr>
          </a:p>
          <a:p>
            <a:pPr lvl="1">
              <a:buFontTx/>
              <a:buNone/>
            </a:pPr>
            <a:r>
              <a:rPr lang="en-US" altLang="ko-KR" dirty="0" smtClean="0">
                <a:solidFill>
                  <a:srgbClr val="FF0000"/>
                </a:solidFill>
              </a:rPr>
              <a:t>“bind” </a:t>
            </a:r>
            <a:r>
              <a:rPr lang="ko-KR" altLang="en-US" dirty="0" smtClean="0">
                <a:solidFill>
                  <a:srgbClr val="FF0000"/>
                </a:solidFill>
              </a:rPr>
              <a:t>시스템 </a:t>
            </a:r>
            <a:r>
              <a:rPr lang="ko-KR" altLang="en-US" dirty="0">
                <a:solidFill>
                  <a:srgbClr val="FF0000"/>
                </a:solidFill>
              </a:rPr>
              <a:t>함</a:t>
            </a:r>
            <a:r>
              <a:rPr lang="ko-KR" altLang="en-US" dirty="0" smtClean="0">
                <a:solidFill>
                  <a:srgbClr val="FF0000"/>
                </a:solidFill>
              </a:rPr>
              <a:t>수를 사용하기 전에</a:t>
            </a:r>
            <a:r>
              <a:rPr lang="en-US" altLang="ko-KR" dirty="0" smtClean="0">
                <a:solidFill>
                  <a:srgbClr val="FF0000"/>
                </a:solidFill>
              </a:rPr>
              <a:t> “</a:t>
            </a:r>
            <a:r>
              <a:rPr lang="en-US" altLang="ko-KR" dirty="0" err="1" smtClean="0">
                <a:solidFill>
                  <a:srgbClr val="FF0000"/>
                </a:solidFill>
              </a:rPr>
              <a:t>setsockopt</a:t>
            </a:r>
            <a:r>
              <a:rPr lang="en-US" altLang="ko-KR" dirty="0" smtClean="0">
                <a:solidFill>
                  <a:srgbClr val="FF0000"/>
                </a:solidFill>
              </a:rPr>
              <a:t>” </a:t>
            </a:r>
            <a:r>
              <a:rPr lang="ko-KR" altLang="en-US" dirty="0" smtClean="0">
                <a:solidFill>
                  <a:srgbClr val="FF0000"/>
                </a:solidFill>
              </a:rPr>
              <a:t>함수를</a:t>
            </a:r>
            <a:r>
              <a:rPr lang="en-US" altLang="ko-KR" dirty="0" smtClean="0">
                <a:solidFill>
                  <a:srgbClr val="FF0000"/>
                </a:solidFill>
              </a:rPr>
              <a:t> </a:t>
            </a:r>
            <a:r>
              <a:rPr lang="ko-KR" altLang="en-US" dirty="0" smtClean="0">
                <a:solidFill>
                  <a:srgbClr val="FF0000"/>
                </a:solidFill>
              </a:rPr>
              <a:t>삽입</a:t>
            </a:r>
          </a:p>
          <a:p>
            <a:pPr lvl="1">
              <a:buFontTx/>
              <a:buNone/>
            </a:pPr>
            <a:r>
              <a:rPr lang="en-US" altLang="ko-KR" dirty="0" smtClean="0">
                <a:solidFill>
                  <a:srgbClr val="FF0000"/>
                </a:solidFill>
              </a:rPr>
              <a:t>	</a:t>
            </a:r>
            <a:r>
              <a:rPr lang="en-US" altLang="ko-KR" dirty="0" err="1" smtClean="0">
                <a:solidFill>
                  <a:srgbClr val="FF0000"/>
                </a:solidFill>
              </a:rPr>
              <a:t>setsockopt</a:t>
            </a:r>
            <a:r>
              <a:rPr lang="en-US" altLang="ko-KR" dirty="0" smtClean="0">
                <a:solidFill>
                  <a:srgbClr val="FF0000"/>
                </a:solidFill>
              </a:rPr>
              <a:t>(</a:t>
            </a:r>
            <a:r>
              <a:rPr lang="en-US" altLang="ko-KR" dirty="0" err="1" smtClean="0">
                <a:solidFill>
                  <a:srgbClr val="FF0000"/>
                </a:solidFill>
              </a:rPr>
              <a:t>server_sockfd</a:t>
            </a:r>
            <a:r>
              <a:rPr lang="en-US" altLang="ko-KR" dirty="0" smtClean="0">
                <a:solidFill>
                  <a:srgbClr val="FF0000"/>
                </a:solidFill>
              </a:rPr>
              <a:t>, SOL_SOCKET, SO_REUSEADDR, &amp;</a:t>
            </a:r>
            <a:r>
              <a:rPr lang="en-US" altLang="ko-KR" dirty="0" err="1" smtClean="0">
                <a:solidFill>
                  <a:srgbClr val="FF0000"/>
                </a:solidFill>
              </a:rPr>
              <a:t>optvalue</a:t>
            </a:r>
            <a:r>
              <a:rPr lang="en-US" altLang="ko-KR" dirty="0" smtClean="0">
                <a:solidFill>
                  <a:srgbClr val="FF0000"/>
                </a:solidFill>
              </a:rPr>
              <a:t>, </a:t>
            </a:r>
            <a:r>
              <a:rPr lang="en-US" altLang="ko-KR" dirty="0" err="1" smtClean="0">
                <a:solidFill>
                  <a:srgbClr val="FF0000"/>
                </a:solidFill>
              </a:rPr>
              <a:t>optlen</a:t>
            </a:r>
            <a:r>
              <a:rPr lang="en-US" altLang="ko-KR" dirty="0" smtClean="0">
                <a:solidFill>
                  <a:srgbClr val="FF0000"/>
                </a:solidFill>
              </a:rPr>
              <a:t>)</a:t>
            </a:r>
          </a:p>
          <a:p>
            <a:pPr lvl="1">
              <a:buFontTx/>
              <a:buNone/>
            </a:pPr>
            <a:endParaRPr lang="ko-KR" altLang="en-US" dirty="0" smtClean="0">
              <a:solidFill>
                <a:srgbClr val="FF0000"/>
              </a:solidFill>
            </a:endParaRPr>
          </a:p>
        </p:txBody>
      </p:sp>
      <p:sp>
        <p:nvSpPr>
          <p:cNvPr id="2" name="직사각형 1"/>
          <p:cNvSpPr/>
          <p:nvPr/>
        </p:nvSpPr>
        <p:spPr>
          <a:xfrm>
            <a:off x="827584" y="2348880"/>
            <a:ext cx="7704856" cy="194421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a:spLocks noChangeArrowheads="1"/>
          </p:cNvSpPr>
          <p:nvPr/>
        </p:nvSpPr>
        <p:spPr bwMode="auto">
          <a:xfrm>
            <a:off x="323850" y="549275"/>
            <a:ext cx="8496300" cy="666750"/>
          </a:xfrm>
          <a:prstGeom prst="rect">
            <a:avLst/>
          </a:prstGeom>
          <a:solidFill>
            <a:schemeClr val="folHlink"/>
          </a:solidFill>
          <a:ln w="9525">
            <a:noFill/>
            <a:miter lim="800000"/>
            <a:headEnd/>
            <a:tailEnd/>
          </a:ln>
        </p:spPr>
        <p:txBody>
          <a:bodyPr anchor="ctr"/>
          <a:lstStyle/>
          <a:p>
            <a:pPr>
              <a:lnSpc>
                <a:spcPct val="100000"/>
              </a:lnSpc>
              <a:spcBef>
                <a:spcPct val="0"/>
              </a:spcBef>
              <a:buClrTx/>
              <a:buSzTx/>
              <a:buFontTx/>
              <a:buNone/>
            </a:pPr>
            <a:endParaRPr lang="ko-KR" altLang="en-US" sz="3000">
              <a:solidFill>
                <a:srgbClr val="0066FF"/>
              </a:solidFill>
            </a:endParaRPr>
          </a:p>
        </p:txBody>
      </p:sp>
      <p:sp>
        <p:nvSpPr>
          <p:cNvPr id="8196" name="Rectangle 3"/>
          <p:cNvSpPr>
            <a:spLocks noGrp="1" noChangeArrowheads="1"/>
          </p:cNvSpPr>
          <p:nvPr>
            <p:ph type="title"/>
          </p:nvPr>
        </p:nvSpPr>
        <p:spPr/>
        <p:txBody>
          <a:bodyPr/>
          <a:lstStyle/>
          <a:p>
            <a:pPr eaLnBrk="1" hangingPunct="1"/>
            <a:r>
              <a:rPr lang="en-US" altLang="ko-KR" smtClean="0"/>
              <a:t>TCP </a:t>
            </a:r>
            <a:r>
              <a:rPr lang="ko-KR" altLang="en-US" smtClean="0"/>
              <a:t>클라이언트 프로그램 구현</a:t>
            </a:r>
          </a:p>
        </p:txBody>
      </p:sp>
      <p:sp>
        <p:nvSpPr>
          <p:cNvPr id="8197" name="Rectangle 4"/>
          <p:cNvSpPr>
            <a:spLocks noGrp="1" noChangeArrowheads="1"/>
          </p:cNvSpPr>
          <p:nvPr>
            <p:ph type="body" idx="1"/>
          </p:nvPr>
        </p:nvSpPr>
        <p:spPr>
          <a:xfrm>
            <a:off x="323850" y="1341438"/>
            <a:ext cx="8424863" cy="5113337"/>
          </a:xfrm>
        </p:spPr>
        <p:txBody>
          <a:bodyPr>
            <a:normAutofit fontScale="92500" lnSpcReduction="20000"/>
          </a:bodyPr>
          <a:lstStyle/>
          <a:p>
            <a:pPr marL="457200" indent="-457200" eaLnBrk="1" hangingPunct="1"/>
            <a:r>
              <a:rPr lang="en-US" altLang="ko-KR" dirty="0" err="1" smtClean="0"/>
              <a:t>struct</a:t>
            </a:r>
            <a:r>
              <a:rPr lang="en-US" altLang="ko-KR" dirty="0" smtClean="0"/>
              <a:t> </a:t>
            </a:r>
            <a:r>
              <a:rPr lang="en-US" altLang="ko-KR" dirty="0" err="1" smtClean="0"/>
              <a:t>sockaddr_in</a:t>
            </a:r>
            <a:r>
              <a:rPr lang="en-US" altLang="ko-KR" dirty="0" smtClean="0"/>
              <a:t> </a:t>
            </a:r>
            <a:r>
              <a:rPr lang="en-US" altLang="ko-KR" dirty="0" err="1" smtClean="0"/>
              <a:t>server_addr</a:t>
            </a:r>
            <a:r>
              <a:rPr lang="en-US" altLang="ko-KR" dirty="0" smtClean="0"/>
              <a:t>;</a:t>
            </a:r>
          </a:p>
          <a:p>
            <a:pPr marL="838200" lvl="1" indent="-381000" eaLnBrk="1" hangingPunct="1"/>
            <a:r>
              <a:rPr lang="en-US" altLang="ko-KR" dirty="0" smtClean="0"/>
              <a:t>TCP </a:t>
            </a:r>
            <a:r>
              <a:rPr lang="ko-KR" altLang="en-US" dirty="0" smtClean="0"/>
              <a:t>헤더를 구성하는 구조체</a:t>
            </a:r>
          </a:p>
          <a:p>
            <a:pPr marL="838200" lvl="1" indent="-381000" eaLnBrk="1" hangingPunct="1"/>
            <a:r>
              <a:rPr lang="en-US" altLang="ko-KR" dirty="0" err="1" smtClean="0"/>
              <a:t>Struct</a:t>
            </a:r>
            <a:r>
              <a:rPr lang="en-US" altLang="ko-KR" dirty="0" smtClean="0"/>
              <a:t> </a:t>
            </a:r>
            <a:r>
              <a:rPr lang="en-US" altLang="ko-KR" dirty="0" err="1" smtClean="0"/>
              <a:t>sockaddr_in</a:t>
            </a:r>
            <a:r>
              <a:rPr lang="en-US" altLang="ko-KR" dirty="0" smtClean="0"/>
              <a:t>  {</a:t>
            </a:r>
          </a:p>
          <a:p>
            <a:pPr marL="1257300" lvl="2" indent="-342900" eaLnBrk="1" hangingPunct="1">
              <a:buFontTx/>
              <a:buNone/>
            </a:pPr>
            <a:r>
              <a:rPr lang="en-US" altLang="ko-KR" sz="1800" dirty="0" err="1" smtClean="0"/>
              <a:t>sa_family_t</a:t>
            </a:r>
            <a:r>
              <a:rPr lang="en-US" altLang="ko-KR" sz="1800" dirty="0" smtClean="0"/>
              <a:t> </a:t>
            </a:r>
            <a:r>
              <a:rPr lang="en-US" altLang="ko-KR" sz="1800" dirty="0" err="1" smtClean="0"/>
              <a:t>sin_family</a:t>
            </a:r>
            <a:r>
              <a:rPr lang="en-US" altLang="ko-KR" sz="1800" dirty="0" smtClean="0"/>
              <a:t>; /* </a:t>
            </a:r>
            <a:r>
              <a:rPr lang="ko-KR" altLang="en-US" sz="1800" dirty="0" smtClean="0"/>
              <a:t>주소 패밀리 *</a:t>
            </a:r>
            <a:r>
              <a:rPr lang="en-US" altLang="ko-KR" sz="1800" dirty="0" smtClean="0"/>
              <a:t>/</a:t>
            </a:r>
          </a:p>
          <a:p>
            <a:pPr marL="1257300" lvl="2" indent="-342900" eaLnBrk="1" hangingPunct="1">
              <a:buFontTx/>
              <a:buNone/>
            </a:pPr>
            <a:r>
              <a:rPr lang="en-US" altLang="ko-KR" sz="1800" dirty="0" smtClean="0"/>
              <a:t>unsigned short </a:t>
            </a:r>
            <a:r>
              <a:rPr lang="en-US" altLang="ko-KR" sz="1800" dirty="0" err="1" smtClean="0"/>
              <a:t>int</a:t>
            </a:r>
            <a:r>
              <a:rPr lang="en-US" altLang="ko-KR" sz="1800" dirty="0" smtClean="0"/>
              <a:t> </a:t>
            </a:r>
            <a:r>
              <a:rPr lang="en-US" altLang="ko-KR" sz="1800" dirty="0" err="1" smtClean="0"/>
              <a:t>sin_port</a:t>
            </a:r>
            <a:r>
              <a:rPr lang="en-US" altLang="ko-KR" sz="1800" dirty="0" smtClean="0"/>
              <a:t>; /* </a:t>
            </a:r>
            <a:r>
              <a:rPr lang="ko-KR" altLang="en-US" sz="1800" dirty="0" smtClean="0"/>
              <a:t>포트번호 *</a:t>
            </a:r>
            <a:r>
              <a:rPr lang="en-US" altLang="ko-KR" sz="1800" dirty="0" smtClean="0"/>
              <a:t>/</a:t>
            </a:r>
          </a:p>
          <a:p>
            <a:pPr marL="1257300" lvl="2" indent="-342900" eaLnBrk="1" hangingPunct="1">
              <a:buFontTx/>
              <a:buNone/>
            </a:pPr>
            <a:r>
              <a:rPr lang="en-US" altLang="ko-KR" sz="1800" dirty="0" err="1"/>
              <a:t>s</a:t>
            </a:r>
            <a:r>
              <a:rPr lang="en-US" altLang="ko-KR" sz="1800" dirty="0" err="1" smtClean="0"/>
              <a:t>truct</a:t>
            </a:r>
            <a:r>
              <a:rPr lang="en-US" altLang="ko-KR" sz="1800" dirty="0" smtClean="0"/>
              <a:t> </a:t>
            </a:r>
            <a:r>
              <a:rPr lang="en-US" altLang="ko-KR" sz="1800" dirty="0" err="1" smtClean="0"/>
              <a:t>in_addr</a:t>
            </a:r>
            <a:r>
              <a:rPr lang="en-US" altLang="ko-KR" sz="1800" dirty="0" smtClean="0"/>
              <a:t> </a:t>
            </a:r>
            <a:r>
              <a:rPr lang="en-US" altLang="ko-KR" sz="1800" dirty="0" err="1" smtClean="0"/>
              <a:t>sin_addr</a:t>
            </a:r>
            <a:r>
              <a:rPr lang="en-US" altLang="ko-KR" sz="1800" dirty="0" smtClean="0"/>
              <a:t>; /* IP </a:t>
            </a:r>
            <a:r>
              <a:rPr lang="ko-KR" altLang="en-US" sz="1800" dirty="0" smtClean="0"/>
              <a:t>주소 *</a:t>
            </a:r>
            <a:r>
              <a:rPr lang="en-US" altLang="ko-KR" sz="1800" dirty="0" smtClean="0"/>
              <a:t>/</a:t>
            </a:r>
          </a:p>
          <a:p>
            <a:pPr marL="1257300" lvl="2" indent="-342900" eaLnBrk="1" hangingPunct="1">
              <a:buFontTx/>
              <a:buNone/>
            </a:pPr>
            <a:r>
              <a:rPr lang="en-US" altLang="ko-KR" sz="1800" dirty="0"/>
              <a:t>u</a:t>
            </a:r>
            <a:r>
              <a:rPr lang="en-US" altLang="ko-KR" sz="1800" dirty="0" smtClean="0"/>
              <a:t>nsigned char _pad[_</a:t>
            </a:r>
            <a:r>
              <a:rPr lang="en-US" altLang="ko-KR" sz="1800" dirty="0" err="1" smtClean="0"/>
              <a:t>sock_size_sizeof</a:t>
            </a:r>
            <a:r>
              <a:rPr lang="en-US" altLang="ko-KR" sz="1800" dirty="0" smtClean="0"/>
              <a:t>(short </a:t>
            </a:r>
            <a:r>
              <a:rPr lang="en-US" altLang="ko-KR" sz="1800" dirty="0" err="1" smtClean="0"/>
              <a:t>int</a:t>
            </a:r>
            <a:r>
              <a:rPr lang="en-US" altLang="ko-KR" sz="1800" dirty="0" smtClean="0"/>
              <a:t>) – size of(unsigned </a:t>
            </a:r>
            <a:r>
              <a:rPr lang="en-US" altLang="ko-KR" sz="1800" dirty="0" err="1" smtClean="0"/>
              <a:t>short_int</a:t>
            </a:r>
            <a:r>
              <a:rPr lang="en-US" altLang="ko-KR" sz="1800" dirty="0" smtClean="0"/>
              <a:t>) – </a:t>
            </a:r>
            <a:r>
              <a:rPr lang="en-US" altLang="ko-KR" sz="1800" dirty="0" err="1" smtClean="0"/>
              <a:t>sizeof</a:t>
            </a:r>
            <a:r>
              <a:rPr lang="en-US" altLang="ko-KR" sz="1800" dirty="0" smtClean="0"/>
              <a:t>(</a:t>
            </a:r>
            <a:r>
              <a:rPr lang="en-US" altLang="ko-KR" sz="1800" dirty="0" err="1" smtClean="0"/>
              <a:t>struct</a:t>
            </a:r>
            <a:r>
              <a:rPr lang="en-US" altLang="ko-KR" sz="1800" dirty="0" smtClean="0"/>
              <a:t> </a:t>
            </a:r>
            <a:r>
              <a:rPr lang="en-US" altLang="ko-KR" sz="1800" dirty="0" err="1" smtClean="0"/>
              <a:t>in_addr</a:t>
            </a:r>
            <a:r>
              <a:rPr lang="en-US" altLang="ko-KR" sz="1800" dirty="0" smtClean="0"/>
              <a:t>)]; /*pad to size of ‘</a:t>
            </a:r>
            <a:r>
              <a:rPr lang="en-US" altLang="ko-KR" sz="1800" dirty="0" err="1" smtClean="0"/>
              <a:t>struct</a:t>
            </a:r>
            <a:r>
              <a:rPr lang="en-US" altLang="ko-KR" sz="1800" dirty="0" smtClean="0"/>
              <a:t> </a:t>
            </a:r>
            <a:r>
              <a:rPr lang="en-US" altLang="ko-KR" sz="1800" dirty="0" err="1" smtClean="0"/>
              <a:t>sockaddr</a:t>
            </a:r>
            <a:r>
              <a:rPr lang="en-US" altLang="ko-KR" sz="1800" dirty="0" smtClean="0"/>
              <a:t>’</a:t>
            </a:r>
          </a:p>
          <a:p>
            <a:pPr marL="1257300" lvl="2" indent="-342900" eaLnBrk="1" hangingPunct="1">
              <a:buFontTx/>
              <a:buNone/>
            </a:pPr>
            <a:r>
              <a:rPr lang="en-US" altLang="ko-KR" sz="2000" dirty="0" smtClean="0"/>
              <a:t>};</a:t>
            </a:r>
          </a:p>
          <a:p>
            <a:pPr marL="1257300" lvl="2" indent="-342900" eaLnBrk="1" hangingPunct="1">
              <a:buFontTx/>
              <a:buNone/>
            </a:pPr>
            <a:endParaRPr lang="en-US" altLang="ko-KR" sz="2000" dirty="0" smtClean="0"/>
          </a:p>
          <a:p>
            <a:pPr marL="1257300" lvl="2" indent="-342900" eaLnBrk="1" hangingPunct="1">
              <a:buFontTx/>
              <a:buNone/>
            </a:pPr>
            <a:r>
              <a:rPr lang="en-US" altLang="ko-KR" sz="2000" dirty="0" err="1"/>
              <a:t>s</a:t>
            </a:r>
            <a:r>
              <a:rPr lang="en-US" altLang="ko-KR" sz="2000" dirty="0" err="1" smtClean="0"/>
              <a:t>truct</a:t>
            </a:r>
            <a:r>
              <a:rPr lang="en-US" altLang="ko-KR" sz="2000" dirty="0" smtClean="0"/>
              <a:t> </a:t>
            </a:r>
            <a:r>
              <a:rPr lang="en-US" altLang="ko-KR" sz="2000" dirty="0" err="1" smtClean="0"/>
              <a:t>in_addr</a:t>
            </a:r>
            <a:r>
              <a:rPr lang="en-US" altLang="ko-KR" sz="2000" dirty="0" smtClean="0"/>
              <a:t> {</a:t>
            </a:r>
          </a:p>
          <a:p>
            <a:pPr marL="1257300" lvl="2" indent="-342900" eaLnBrk="1" hangingPunct="1">
              <a:buFontTx/>
              <a:buNone/>
            </a:pPr>
            <a:r>
              <a:rPr lang="en-US" altLang="ko-KR" sz="2000" dirty="0" smtClean="0"/>
              <a:t>		_u32 </a:t>
            </a:r>
            <a:r>
              <a:rPr lang="en-US" altLang="ko-KR" sz="2000" dirty="0" err="1" smtClean="0"/>
              <a:t>s_addr</a:t>
            </a:r>
            <a:r>
              <a:rPr lang="en-US" altLang="ko-KR" sz="2000" dirty="0" smtClean="0"/>
              <a:t>;</a:t>
            </a:r>
          </a:p>
          <a:p>
            <a:pPr marL="1257300" lvl="2" indent="-342900" eaLnBrk="1" hangingPunct="1">
              <a:buFontTx/>
              <a:buNone/>
            </a:pPr>
            <a:r>
              <a:rPr lang="en-US" altLang="ko-KR" sz="2000" dirty="0" smtClean="0"/>
              <a:t>};</a:t>
            </a:r>
          </a:p>
          <a:p>
            <a:pPr marL="1257300" lvl="2" indent="-342900" eaLnBrk="1" hangingPunct="1">
              <a:buFontTx/>
              <a:buNone/>
            </a:pPr>
            <a:r>
              <a:rPr lang="en-US" altLang="ko-KR" sz="2000" dirty="0" err="1"/>
              <a:t>s</a:t>
            </a:r>
            <a:r>
              <a:rPr lang="en-US" altLang="ko-KR" sz="2000" dirty="0" err="1" smtClean="0"/>
              <a:t>truct</a:t>
            </a:r>
            <a:r>
              <a:rPr lang="ko-KR" altLang="en-US" sz="2000" dirty="0" smtClean="0"/>
              <a:t> </a:t>
            </a:r>
            <a:r>
              <a:rPr lang="en-US" altLang="ko-KR" sz="2000" dirty="0" err="1" smtClean="0"/>
              <a:t>sockaddr</a:t>
            </a:r>
            <a:r>
              <a:rPr lang="en-US" altLang="ko-KR" sz="2000" dirty="0" smtClean="0"/>
              <a:t> {</a:t>
            </a:r>
          </a:p>
          <a:p>
            <a:pPr marL="1257300" lvl="2" indent="-342900" eaLnBrk="1" hangingPunct="1">
              <a:buFontTx/>
              <a:buNone/>
            </a:pPr>
            <a:r>
              <a:rPr lang="en-US" altLang="ko-KR" sz="2000" dirty="0" smtClean="0"/>
              <a:t>		uint8_t </a:t>
            </a:r>
            <a:r>
              <a:rPr lang="en-US" altLang="ko-KR" sz="2000" dirty="0" err="1" smtClean="0"/>
              <a:t>sa_len</a:t>
            </a:r>
            <a:r>
              <a:rPr lang="en-US" altLang="ko-KR" sz="2000" dirty="0" smtClean="0"/>
              <a:t>;</a:t>
            </a:r>
          </a:p>
          <a:p>
            <a:pPr marL="1257300" lvl="2" indent="-342900" eaLnBrk="1" hangingPunct="1">
              <a:buFontTx/>
              <a:buNone/>
            </a:pPr>
            <a:r>
              <a:rPr lang="en-US" altLang="ko-KR" sz="2000" dirty="0" smtClean="0"/>
              <a:t>		</a:t>
            </a:r>
            <a:r>
              <a:rPr lang="en-US" altLang="ko-KR" sz="2000" dirty="0" err="1" smtClean="0"/>
              <a:t>sa_family_t</a:t>
            </a:r>
            <a:r>
              <a:rPr lang="en-US" altLang="ko-KR" sz="2000" dirty="0" smtClean="0"/>
              <a:t> </a:t>
            </a:r>
            <a:r>
              <a:rPr lang="en-US" altLang="ko-KR" sz="2000" dirty="0" err="1" smtClean="0"/>
              <a:t>sa_family</a:t>
            </a:r>
            <a:r>
              <a:rPr lang="en-US" altLang="ko-KR" sz="2000" dirty="0" smtClean="0"/>
              <a:t>;</a:t>
            </a:r>
          </a:p>
          <a:p>
            <a:pPr marL="1257300" lvl="2" indent="-342900" eaLnBrk="1" hangingPunct="1">
              <a:buFontTx/>
              <a:buNone/>
            </a:pPr>
            <a:r>
              <a:rPr lang="en-US" altLang="ko-KR" sz="2000" dirty="0" smtClean="0"/>
              <a:t>		char </a:t>
            </a:r>
            <a:r>
              <a:rPr lang="en-US" altLang="ko-KR" sz="2000" dirty="0" err="1" smtClean="0"/>
              <a:t>sa_data</a:t>
            </a:r>
            <a:r>
              <a:rPr lang="en-US" altLang="ko-KR" sz="2000" dirty="0" smtClean="0"/>
              <a:t>[14];  /* protocol specific address */</a:t>
            </a:r>
          </a:p>
          <a:p>
            <a:pPr marL="1257300" lvl="2" indent="-342900" eaLnBrk="1" hangingPunct="1">
              <a:buFontTx/>
              <a:buNone/>
            </a:pPr>
            <a:r>
              <a:rPr lang="en-US" altLang="ko-KR" sz="2000" dirty="0" smtClean="0"/>
              <a:t>};</a:t>
            </a:r>
          </a:p>
          <a:p>
            <a:pPr marL="1257300" lvl="2" indent="-342900" eaLnBrk="1" hangingPunct="1">
              <a:buFontTx/>
              <a:buNone/>
            </a:pPr>
            <a:endParaRPr lang="en-US" altLang="ko-KR" sz="2000" dirty="0"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ChangeArrowheads="1"/>
          </p:cNvSpPr>
          <p:nvPr/>
        </p:nvSpPr>
        <p:spPr bwMode="auto">
          <a:xfrm>
            <a:off x="323850" y="549275"/>
            <a:ext cx="8496300" cy="666750"/>
          </a:xfrm>
          <a:prstGeom prst="rect">
            <a:avLst/>
          </a:prstGeom>
          <a:solidFill>
            <a:schemeClr val="folHlink"/>
          </a:solidFill>
          <a:ln w="9525">
            <a:noFill/>
            <a:miter lim="800000"/>
            <a:headEnd/>
            <a:tailEnd/>
          </a:ln>
        </p:spPr>
        <p:txBody>
          <a:bodyPr anchor="ctr"/>
          <a:lstStyle/>
          <a:p>
            <a:pPr>
              <a:lnSpc>
                <a:spcPct val="100000"/>
              </a:lnSpc>
              <a:spcBef>
                <a:spcPct val="0"/>
              </a:spcBef>
              <a:buClrTx/>
              <a:buSzTx/>
              <a:buFontTx/>
              <a:buNone/>
            </a:pPr>
            <a:endParaRPr lang="ko-KR" altLang="en-US" sz="3000">
              <a:solidFill>
                <a:srgbClr val="0066FF"/>
              </a:solidFill>
            </a:endParaRPr>
          </a:p>
        </p:txBody>
      </p:sp>
      <p:sp>
        <p:nvSpPr>
          <p:cNvPr id="9220" name="Rectangle 3"/>
          <p:cNvSpPr>
            <a:spLocks noGrp="1" noChangeArrowheads="1"/>
          </p:cNvSpPr>
          <p:nvPr>
            <p:ph type="title"/>
          </p:nvPr>
        </p:nvSpPr>
        <p:spPr/>
        <p:txBody>
          <a:bodyPr/>
          <a:lstStyle/>
          <a:p>
            <a:pPr eaLnBrk="1" hangingPunct="1"/>
            <a:r>
              <a:rPr lang="en-US" altLang="ko-KR" smtClean="0"/>
              <a:t>TCP </a:t>
            </a:r>
            <a:r>
              <a:rPr lang="ko-KR" altLang="en-US" smtClean="0"/>
              <a:t>클라이언트 프로그램 구현</a:t>
            </a:r>
          </a:p>
        </p:txBody>
      </p:sp>
      <p:sp>
        <p:nvSpPr>
          <p:cNvPr id="9221" name="Rectangle 4"/>
          <p:cNvSpPr>
            <a:spLocks noGrp="1" noChangeArrowheads="1"/>
          </p:cNvSpPr>
          <p:nvPr>
            <p:ph type="body" idx="1"/>
          </p:nvPr>
        </p:nvSpPr>
        <p:spPr>
          <a:xfrm>
            <a:off x="323850" y="1341438"/>
            <a:ext cx="8424863" cy="5113337"/>
          </a:xfrm>
        </p:spPr>
        <p:txBody>
          <a:bodyPr/>
          <a:lstStyle/>
          <a:p>
            <a:pPr marL="457200" indent="-457200" eaLnBrk="1" hangingPunct="1"/>
            <a:r>
              <a:rPr lang="en-US" altLang="ko-KR" dirty="0" err="1"/>
              <a:t>i</a:t>
            </a:r>
            <a:r>
              <a:rPr lang="en-US" altLang="ko-KR" dirty="0" err="1" smtClean="0"/>
              <a:t>net_addr</a:t>
            </a:r>
            <a:r>
              <a:rPr lang="en-US" altLang="ko-KR" dirty="0" smtClean="0"/>
              <a:t>(‘127.0.0.1’)</a:t>
            </a:r>
          </a:p>
          <a:p>
            <a:pPr marL="838200" lvl="1" indent="-381000" eaLnBrk="1" hangingPunct="1"/>
            <a:r>
              <a:rPr lang="ko-KR" altLang="en-US" dirty="0" smtClean="0"/>
              <a:t>문자 값을 네트워크</a:t>
            </a:r>
            <a:r>
              <a:rPr lang="en-US" altLang="ko-KR" dirty="0" smtClean="0"/>
              <a:t> </a:t>
            </a:r>
            <a:r>
              <a:rPr lang="ko-KR" altLang="en-US" dirty="0" err="1" smtClean="0"/>
              <a:t>바이트오더의</a:t>
            </a:r>
            <a:r>
              <a:rPr lang="ko-KR" altLang="en-US" dirty="0" smtClean="0"/>
              <a:t> 이진 수</a:t>
            </a:r>
            <a:r>
              <a:rPr lang="en-US" altLang="ko-KR" dirty="0" smtClean="0"/>
              <a:t>, </a:t>
            </a:r>
            <a:r>
              <a:rPr lang="ko-KR" altLang="en-US" dirty="0" err="1" smtClean="0"/>
              <a:t>빅엔디안</a:t>
            </a:r>
            <a:r>
              <a:rPr lang="ko-KR" altLang="en-US" dirty="0" smtClean="0"/>
              <a:t> 이진 수로 바꾸어 줌</a:t>
            </a:r>
          </a:p>
          <a:p>
            <a:pPr marL="838200" lvl="1" indent="-381000" eaLnBrk="1" hangingPunct="1"/>
            <a:r>
              <a:rPr lang="en-US" altLang="ko-KR" dirty="0" smtClean="0"/>
              <a:t>Byte Order (big or little </a:t>
            </a:r>
            <a:r>
              <a:rPr lang="en-US" altLang="ko-KR" dirty="0" err="1" smtClean="0"/>
              <a:t>endian</a:t>
            </a:r>
            <a:r>
              <a:rPr lang="en-US" altLang="ko-KR" dirty="0" smtClean="0"/>
              <a:t>)</a:t>
            </a:r>
          </a:p>
          <a:p>
            <a:pPr marL="1257300" lvl="2" indent="-342900" eaLnBrk="1" hangingPunct="1"/>
            <a:r>
              <a:rPr lang="ko-KR" altLang="en-US" sz="1800" dirty="0" smtClean="0"/>
              <a:t>바이트 기준으로 어느 자리부터 먼저 쓰는 가의 </a:t>
            </a:r>
            <a:r>
              <a:rPr lang="en-US" altLang="ko-KR" sz="1800" dirty="0" smtClean="0"/>
              <a:t>issue </a:t>
            </a:r>
          </a:p>
          <a:p>
            <a:pPr marL="838200" lvl="1" indent="-381000" eaLnBrk="1" hangingPunct="1"/>
            <a:r>
              <a:rPr lang="en-US" altLang="ko-KR" dirty="0" smtClean="0"/>
              <a:t>Big-endian</a:t>
            </a:r>
          </a:p>
          <a:p>
            <a:pPr marL="1257300" lvl="2" indent="-342900" eaLnBrk="1" hangingPunct="1"/>
            <a:r>
              <a:rPr lang="ko-KR" altLang="en-US" sz="1800" dirty="0" smtClean="0"/>
              <a:t>상위바이트의 데이터를 먼저 저장</a:t>
            </a:r>
          </a:p>
          <a:p>
            <a:pPr marL="1257300" lvl="2" indent="-342900" eaLnBrk="1" hangingPunct="1"/>
            <a:r>
              <a:rPr lang="ko-KR" altLang="en-US" sz="1800" dirty="0" smtClean="0"/>
              <a:t>네트워크에서 사용</a:t>
            </a:r>
          </a:p>
          <a:p>
            <a:pPr marL="1257300" lvl="2" indent="-342900" eaLnBrk="1" hangingPunct="1"/>
            <a:r>
              <a:rPr lang="en-US" altLang="ko-KR" sz="1800" dirty="0" smtClean="0"/>
              <a:t>0x7f000001</a:t>
            </a:r>
            <a:endParaRPr lang="ko-KR" altLang="en-US" sz="1800" dirty="0" smtClean="0"/>
          </a:p>
          <a:p>
            <a:pPr marL="838200" lvl="1" indent="-381000" eaLnBrk="1" hangingPunct="1"/>
            <a:r>
              <a:rPr lang="en-US" altLang="ko-KR" dirty="0" smtClean="0"/>
              <a:t>Little-endian</a:t>
            </a:r>
          </a:p>
          <a:p>
            <a:pPr marL="1257300" lvl="2" indent="-342900" eaLnBrk="1" hangingPunct="1"/>
            <a:r>
              <a:rPr lang="ko-KR" altLang="en-US" sz="1800" dirty="0" smtClean="0"/>
              <a:t>하위바이트의 데이터를 먼저저장</a:t>
            </a:r>
          </a:p>
          <a:p>
            <a:pPr marL="1257300" lvl="2" indent="-342900" eaLnBrk="1" hangingPunct="1"/>
            <a:r>
              <a:rPr lang="en-US" altLang="ko-KR" sz="1800" dirty="0" smtClean="0"/>
              <a:t>PC</a:t>
            </a:r>
            <a:r>
              <a:rPr lang="ko-KR" altLang="en-US" sz="1800" dirty="0" smtClean="0"/>
              <a:t>에서 주로 사용</a:t>
            </a:r>
          </a:p>
          <a:p>
            <a:pPr marL="1257300" lvl="2" indent="-342900" eaLnBrk="1" hangingPunct="1"/>
            <a:r>
              <a:rPr lang="en-US" altLang="ko-KR" sz="1800" dirty="0" smtClean="0"/>
              <a:t>0x0100007f</a:t>
            </a:r>
            <a:endParaRPr lang="ko-KR" altLang="en-US" sz="1800" dirty="0" smtClean="0"/>
          </a:p>
          <a:p>
            <a:pPr marL="1257300" lvl="2" indent="-342900" eaLnBrk="1" hangingPunct="1">
              <a:buFontTx/>
              <a:buNone/>
            </a:pPr>
            <a:endParaRPr lang="en-US" altLang="ko-KR" sz="1800" dirty="0"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ChangeArrowheads="1"/>
          </p:cNvSpPr>
          <p:nvPr/>
        </p:nvSpPr>
        <p:spPr bwMode="auto">
          <a:xfrm>
            <a:off x="323850" y="549275"/>
            <a:ext cx="8496300" cy="666750"/>
          </a:xfrm>
          <a:prstGeom prst="rect">
            <a:avLst/>
          </a:prstGeom>
          <a:solidFill>
            <a:schemeClr val="folHlink"/>
          </a:solidFill>
          <a:ln w="9525">
            <a:noFill/>
            <a:miter lim="800000"/>
            <a:headEnd/>
            <a:tailEnd/>
          </a:ln>
        </p:spPr>
        <p:txBody>
          <a:bodyPr anchor="ctr"/>
          <a:lstStyle/>
          <a:p>
            <a:pPr>
              <a:lnSpc>
                <a:spcPct val="100000"/>
              </a:lnSpc>
              <a:spcBef>
                <a:spcPct val="0"/>
              </a:spcBef>
              <a:buClrTx/>
              <a:buSzTx/>
              <a:buFontTx/>
              <a:buNone/>
            </a:pPr>
            <a:endParaRPr lang="ko-KR" altLang="en-US" sz="3000">
              <a:solidFill>
                <a:srgbClr val="0066FF"/>
              </a:solidFill>
            </a:endParaRPr>
          </a:p>
        </p:txBody>
      </p:sp>
      <p:sp>
        <p:nvSpPr>
          <p:cNvPr id="10244" name="Rectangle 3"/>
          <p:cNvSpPr>
            <a:spLocks noGrp="1" noChangeArrowheads="1"/>
          </p:cNvSpPr>
          <p:nvPr>
            <p:ph type="title"/>
          </p:nvPr>
        </p:nvSpPr>
        <p:spPr/>
        <p:txBody>
          <a:bodyPr/>
          <a:lstStyle/>
          <a:p>
            <a:pPr eaLnBrk="1" hangingPunct="1"/>
            <a:r>
              <a:rPr lang="en-US" altLang="ko-KR" smtClean="0"/>
              <a:t>TCP </a:t>
            </a:r>
            <a:r>
              <a:rPr lang="ko-KR" altLang="en-US" smtClean="0"/>
              <a:t>클라이언트 프로그램 구현</a:t>
            </a:r>
          </a:p>
        </p:txBody>
      </p:sp>
      <p:sp>
        <p:nvSpPr>
          <p:cNvPr id="10245" name="Rectangle 4"/>
          <p:cNvSpPr>
            <a:spLocks noGrp="1" noChangeArrowheads="1"/>
          </p:cNvSpPr>
          <p:nvPr>
            <p:ph type="body" idx="1"/>
          </p:nvPr>
        </p:nvSpPr>
        <p:spPr>
          <a:xfrm>
            <a:off x="323850" y="1341438"/>
            <a:ext cx="8424863" cy="5113337"/>
          </a:xfrm>
        </p:spPr>
        <p:txBody>
          <a:bodyPr/>
          <a:lstStyle/>
          <a:p>
            <a:pPr marL="457200" indent="-457200" eaLnBrk="1" hangingPunct="1"/>
            <a:r>
              <a:rPr lang="en-US" altLang="ko-KR" dirty="0" err="1"/>
              <a:t>i</a:t>
            </a:r>
            <a:r>
              <a:rPr lang="en-US" altLang="ko-KR" dirty="0" err="1" smtClean="0"/>
              <a:t>net_addr</a:t>
            </a:r>
            <a:r>
              <a:rPr lang="ko-KR" altLang="en-US" dirty="0" smtClean="0"/>
              <a:t>함수</a:t>
            </a:r>
          </a:p>
          <a:p>
            <a:pPr marL="838200" lvl="1" indent="-381000" eaLnBrk="1" hangingPunct="1"/>
            <a:r>
              <a:rPr lang="ko-KR" altLang="en-US" dirty="0" smtClean="0"/>
              <a:t>문자형식의 주소를 받아 </a:t>
            </a:r>
            <a:r>
              <a:rPr lang="en-US" altLang="ko-KR" dirty="0" smtClean="0"/>
              <a:t>2</a:t>
            </a:r>
            <a:r>
              <a:rPr lang="ko-KR" altLang="en-US" dirty="0" smtClean="0"/>
              <a:t>진수로 전환</a:t>
            </a:r>
          </a:p>
          <a:p>
            <a:pPr marL="838200" lvl="1" indent="-381000" eaLnBrk="1" hangingPunct="1"/>
            <a:r>
              <a:rPr lang="en-US" altLang="ko-KR" dirty="0"/>
              <a:t>i</a:t>
            </a:r>
            <a:r>
              <a:rPr lang="en-US" altLang="ko-KR" dirty="0" smtClean="0"/>
              <a:t>nclude &lt;sys/</a:t>
            </a:r>
            <a:r>
              <a:rPr lang="en-US" altLang="ko-KR" dirty="0" err="1" smtClean="0"/>
              <a:t>types.h</a:t>
            </a:r>
            <a:r>
              <a:rPr lang="en-US" altLang="ko-KR" dirty="0" smtClean="0"/>
              <a:t>&gt;, &lt;</a:t>
            </a:r>
            <a:r>
              <a:rPr lang="en-US" altLang="ko-KR" dirty="0" err="1" smtClean="0"/>
              <a:t>netinet</a:t>
            </a:r>
            <a:r>
              <a:rPr lang="en-US" altLang="ko-KR" dirty="0" smtClean="0"/>
              <a:t>/</a:t>
            </a:r>
            <a:r>
              <a:rPr lang="en-US" altLang="ko-KR" dirty="0" err="1" smtClean="0"/>
              <a:t>in.h</a:t>
            </a:r>
            <a:r>
              <a:rPr lang="en-US" altLang="ko-KR" dirty="0" smtClean="0"/>
              <a:t>&gt;, &lt;</a:t>
            </a:r>
            <a:r>
              <a:rPr lang="en-US" altLang="ko-KR" dirty="0" err="1" smtClean="0"/>
              <a:t>arpa</a:t>
            </a:r>
            <a:r>
              <a:rPr lang="en-US" altLang="ko-KR" dirty="0" smtClean="0"/>
              <a:t>/</a:t>
            </a:r>
            <a:r>
              <a:rPr lang="en-US" altLang="ko-KR" dirty="0" err="1" smtClean="0"/>
              <a:t>inet.h</a:t>
            </a:r>
            <a:r>
              <a:rPr lang="en-US" altLang="ko-KR" dirty="0" smtClean="0"/>
              <a:t>&gt;</a:t>
            </a:r>
          </a:p>
          <a:p>
            <a:pPr marL="838200" lvl="1" indent="-381000" eaLnBrk="1" hangingPunct="1"/>
            <a:r>
              <a:rPr lang="en-US" altLang="ko-KR" dirty="0" smtClean="0"/>
              <a:t>unsigned long </a:t>
            </a:r>
            <a:r>
              <a:rPr lang="en-US" altLang="ko-KR" dirty="0" err="1" smtClean="0"/>
              <a:t>int</a:t>
            </a:r>
            <a:r>
              <a:rPr lang="en-US" altLang="ko-KR" dirty="0" smtClean="0"/>
              <a:t> </a:t>
            </a:r>
            <a:r>
              <a:rPr lang="en-US" altLang="ko-KR" dirty="0" err="1" smtClean="0"/>
              <a:t>inet_addr</a:t>
            </a:r>
            <a:r>
              <a:rPr lang="en-US" altLang="ko-KR" dirty="0" smtClean="0"/>
              <a:t>(</a:t>
            </a:r>
            <a:r>
              <a:rPr lang="en-US" altLang="ko-KR" dirty="0" err="1" smtClean="0"/>
              <a:t>const</a:t>
            </a:r>
            <a:r>
              <a:rPr lang="en-US" altLang="ko-KR" dirty="0" smtClean="0"/>
              <a:t> char *</a:t>
            </a:r>
            <a:r>
              <a:rPr lang="en-US" altLang="ko-KR" dirty="0" err="1" smtClean="0"/>
              <a:t>cp</a:t>
            </a:r>
            <a:r>
              <a:rPr lang="en-US" altLang="ko-KR" dirty="0" smtClean="0"/>
              <a:t>)</a:t>
            </a:r>
          </a:p>
          <a:p>
            <a:pPr marL="457200" indent="-457200" eaLnBrk="1" hangingPunct="1"/>
            <a:r>
              <a:rPr lang="en-US" altLang="ko-KR" dirty="0" err="1"/>
              <a:t>h</a:t>
            </a:r>
            <a:r>
              <a:rPr lang="en-US" altLang="ko-KR" dirty="0" err="1" smtClean="0"/>
              <a:t>tons</a:t>
            </a:r>
            <a:endParaRPr lang="en-US" altLang="ko-KR" dirty="0" smtClean="0"/>
          </a:p>
          <a:p>
            <a:pPr marL="838200" lvl="1" indent="-381000" eaLnBrk="1" hangingPunct="1"/>
            <a:r>
              <a:rPr lang="ko-KR" altLang="en-US" dirty="0" smtClean="0"/>
              <a:t>네트워크바이트 오더가 적용된 이진 </a:t>
            </a:r>
            <a:r>
              <a:rPr lang="en-US" altLang="ko-KR" dirty="0" smtClean="0"/>
              <a:t>16</a:t>
            </a:r>
            <a:r>
              <a:rPr lang="ko-KR" altLang="en-US" dirty="0" smtClean="0"/>
              <a:t>비트 값</a:t>
            </a:r>
          </a:p>
          <a:p>
            <a:pPr marL="838200" lvl="1" indent="-381000" eaLnBrk="1" hangingPunct="1"/>
            <a:r>
              <a:rPr lang="ko-KR" altLang="en-US" dirty="0" smtClean="0"/>
              <a:t>이진 </a:t>
            </a:r>
            <a:r>
              <a:rPr lang="en-US" altLang="ko-KR" dirty="0" smtClean="0"/>
              <a:t>16</a:t>
            </a:r>
            <a:r>
              <a:rPr lang="ko-KR" altLang="en-US" dirty="0" smtClean="0"/>
              <a:t>비트 값을 네트워크 바이트 오더로 전환 후 리턴</a:t>
            </a:r>
          </a:p>
          <a:p>
            <a:pPr marL="838200" lvl="1" indent="-381000" eaLnBrk="1" hangingPunct="1"/>
            <a:r>
              <a:rPr lang="en-US" altLang="ko-KR" dirty="0"/>
              <a:t>i</a:t>
            </a:r>
            <a:r>
              <a:rPr lang="en-US" altLang="ko-KR" dirty="0" smtClean="0"/>
              <a:t>nclude &lt;</a:t>
            </a:r>
            <a:r>
              <a:rPr lang="en-US" altLang="ko-KR" dirty="0" err="1" smtClean="0"/>
              <a:t>netint</a:t>
            </a:r>
            <a:r>
              <a:rPr lang="en-US" altLang="ko-KR" dirty="0" smtClean="0"/>
              <a:t>/</a:t>
            </a:r>
            <a:r>
              <a:rPr lang="en-US" altLang="ko-KR" dirty="0" err="1" smtClean="0"/>
              <a:t>in.h</a:t>
            </a:r>
            <a:r>
              <a:rPr lang="en-US" altLang="ko-KR" dirty="0" smtClean="0"/>
              <a:t>&gt;</a:t>
            </a:r>
          </a:p>
          <a:p>
            <a:pPr marL="838200" lvl="1" indent="-381000" eaLnBrk="1" hangingPunct="1"/>
            <a:r>
              <a:rPr lang="en-US" altLang="ko-KR" dirty="0" smtClean="0"/>
              <a:t>uint16_t </a:t>
            </a:r>
            <a:r>
              <a:rPr lang="en-US" altLang="ko-KR" dirty="0" err="1" smtClean="0"/>
              <a:t>htons</a:t>
            </a:r>
            <a:r>
              <a:rPr lang="en-US" altLang="ko-KR" dirty="0" smtClean="0"/>
              <a:t>(uint16_t </a:t>
            </a:r>
            <a:r>
              <a:rPr lang="en-US" altLang="ko-KR" dirty="0" err="1" smtClean="0"/>
              <a:t>hostshort</a:t>
            </a:r>
            <a:r>
              <a:rPr lang="en-US" altLang="ko-KR" dirty="0" smtClean="0"/>
              <a:t>)</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Accs_whi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ko-KR" sz="2400" b="0" i="0" u="none" strike="noStrike" cap="none" normalizeH="0" baseline="0" smtClean="0">
            <a:ln>
              <a:noFill/>
            </a:ln>
            <a:solidFill>
              <a:schemeClr val="tx1"/>
            </a:solidFill>
            <a:effectLst/>
            <a:latin typeface="Times New Roman" panose="02020603050405020304"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ko-KR" sz="2400" b="0" i="0" u="none" strike="noStrike" cap="none" normalizeH="0" baseline="0" smtClean="0">
            <a:ln>
              <a:noFill/>
            </a:ln>
            <a:solidFill>
              <a:schemeClr val="tx1"/>
            </a:solidFill>
            <a:effectLst/>
            <a:latin typeface="Times New Roman" panose="02020603050405020304" pitchFamily="18" charset="0"/>
          </a:defRPr>
        </a:defPPr>
      </a:lstStyle>
    </a:ln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4117</TotalTime>
  <Words>5106</Words>
  <Application>Microsoft Office PowerPoint</Application>
  <PresentationFormat>화면 슬라이드 쇼(4:3)</PresentationFormat>
  <Paragraphs>1292</Paragraphs>
  <Slides>67</Slides>
  <Notes>4</Notes>
  <HiddenSlides>0</HiddenSlides>
  <MMClips>0</MMClips>
  <ScaleCrop>false</ScaleCrop>
  <HeadingPairs>
    <vt:vector size="4" baseType="variant">
      <vt:variant>
        <vt:lpstr>테마</vt:lpstr>
      </vt:variant>
      <vt:variant>
        <vt:i4>2</vt:i4>
      </vt:variant>
      <vt:variant>
        <vt:lpstr>슬라이드 제목</vt:lpstr>
      </vt:variant>
      <vt:variant>
        <vt:i4>67</vt:i4>
      </vt:variant>
    </vt:vector>
  </HeadingPairs>
  <TitlesOfParts>
    <vt:vector size="69" baseType="lpstr">
      <vt:lpstr>Accs_white</vt:lpstr>
      <vt:lpstr>Default Design</vt:lpstr>
      <vt:lpstr>TCP 프로그래밍 클라이언트/서버</vt:lpstr>
      <vt:lpstr>TCP 프로토콜의 특징 - 신뢰성확보</vt:lpstr>
      <vt:lpstr>Overview of the Sockets Interface</vt:lpstr>
      <vt:lpstr>TCP 클라이언트 프로그램 구현</vt:lpstr>
      <vt:lpstr>TCP 클라이언트 프로그램 구현</vt:lpstr>
      <vt:lpstr>TCP 클라이언트 프로그램 구현</vt:lpstr>
      <vt:lpstr>TCP 클라이언트 프로그램 구현</vt:lpstr>
      <vt:lpstr>TCP 클라이언트 프로그램 구현</vt:lpstr>
      <vt:lpstr>TCP 클라이언트 프로그램 구현</vt:lpstr>
      <vt:lpstr>TCP 클라이언트 프로그램 구현</vt:lpstr>
      <vt:lpstr>TCP 클라이언트 프로그램 구현</vt:lpstr>
      <vt:lpstr>TCP 서버 프로그램 구현</vt:lpstr>
      <vt:lpstr>TCP 서버 프로그램 구현</vt:lpstr>
      <vt:lpstr>TCP 서버 프로그램 구현</vt:lpstr>
      <vt:lpstr>TCP 서버 프로그램 구현</vt:lpstr>
      <vt:lpstr>Listen related Queue</vt:lpstr>
      <vt:lpstr>TCP 서버 프로그램 구현</vt:lpstr>
      <vt:lpstr>Lab#15 TCP 프로그램 따라하기</vt:lpstr>
      <vt:lpstr>다중 접속처리 서버 구현 part 1</vt:lpstr>
      <vt:lpstr>멀티프로세스 모델</vt:lpstr>
      <vt:lpstr>멀티프로세스 서버 모델 예제 “fork_server.c”</vt:lpstr>
      <vt:lpstr>멀티프로세스 서버 모델</vt:lpstr>
      <vt:lpstr>멀티프로세스 클라이언트 모델 “fork_client.c”</vt:lpstr>
      <vt:lpstr>멀티프로세스 클라이언트 모델</vt:lpstr>
      <vt:lpstr>Lab#16 멀티프로세스 TCP 프로그램</vt:lpstr>
      <vt:lpstr>Project TCP server/client 프로그램 </vt:lpstr>
      <vt:lpstr>시그널이용 서버 프로그램</vt:lpstr>
      <vt:lpstr>시그널이용 성능개선 서버 프로그램 (좀비 처리 루틴 삽입)</vt:lpstr>
      <vt:lpstr>I/O Multiplexing</vt:lpstr>
      <vt:lpstr>Introduction</vt:lpstr>
      <vt:lpstr>Example - generic TCP client</vt:lpstr>
      <vt:lpstr>Generic TCP Client</vt:lpstr>
      <vt:lpstr>I/O  Models</vt:lpstr>
      <vt:lpstr>I/O  Models</vt:lpstr>
      <vt:lpstr>Blocking I/O</vt:lpstr>
      <vt:lpstr>Nonblocking I/O</vt:lpstr>
      <vt:lpstr>I/O multiplexing(select and poll)</vt:lpstr>
      <vt:lpstr>Signal driven I/O (SIGIO)</vt:lpstr>
      <vt:lpstr>Asynchronous I/O</vt:lpstr>
      <vt:lpstr>Comparison of the I/O Models</vt:lpstr>
      <vt:lpstr>Synchronous I/O , Asynchronous I/O</vt:lpstr>
      <vt:lpstr>Blocking I/O</vt:lpstr>
      <vt:lpstr>Nonblocking I/O</vt:lpstr>
      <vt:lpstr>I/O multiplexing(select and poll)</vt:lpstr>
      <vt:lpstr>Signal driven I/O (SIGIO)</vt:lpstr>
      <vt:lpstr>Asynchronous I/O</vt:lpstr>
      <vt:lpstr>Comparison of the I/O Models</vt:lpstr>
      <vt:lpstr>Synchronous I/O , Asynchronous I/O</vt:lpstr>
      <vt:lpstr>Options</vt:lpstr>
      <vt:lpstr>The problem with nonblocking I/O</vt:lpstr>
      <vt:lpstr>Using alarms</vt:lpstr>
      <vt:lpstr>Alarming Problem</vt:lpstr>
      <vt:lpstr>Select()</vt:lpstr>
      <vt:lpstr>select function</vt:lpstr>
      <vt:lpstr>select()</vt:lpstr>
      <vt:lpstr>struct timeval</vt:lpstr>
      <vt:lpstr>fd_set</vt:lpstr>
      <vt:lpstr>Using select()</vt:lpstr>
      <vt:lpstr>I/O 멀티플렉싱 모델</vt:lpstr>
      <vt:lpstr>I/O 멀티플렉싱 모델을 사용한 서버프로그램 (select_server.c)</vt:lpstr>
      <vt:lpstr>Lab17 FD (File Descriptor) 관련 함수 </vt:lpstr>
      <vt:lpstr>성능 향상을 위한 소켓 제어</vt:lpstr>
      <vt:lpstr>소켓옵션의 개념과 설정방법</vt:lpstr>
      <vt:lpstr>성능향상을 위한 소켓 옵션의 활용</vt:lpstr>
      <vt:lpstr>소켓레벨 옵션</vt:lpstr>
      <vt:lpstr>바인딩 오류 해결</vt:lpstr>
      <vt:lpstr>setsockopt 사용법</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슬라이드 1</dc:title>
  <dc:creator>sugarain</dc:creator>
  <cp:lastModifiedBy>kook</cp:lastModifiedBy>
  <cp:revision>279</cp:revision>
  <cp:lastPrinted>2012-01-13T04:24:46Z</cp:lastPrinted>
  <dcterms:created xsi:type="dcterms:W3CDTF">2009-08-30T13:47:28Z</dcterms:created>
  <dcterms:modified xsi:type="dcterms:W3CDTF">2015-12-09T04:55:51Z</dcterms:modified>
</cp:coreProperties>
</file>