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334" r:id="rId2"/>
    <p:sldId id="335" r:id="rId3"/>
    <p:sldId id="336" r:id="rId4"/>
    <p:sldId id="342" r:id="rId5"/>
    <p:sldId id="343" r:id="rId6"/>
    <p:sldId id="344" r:id="rId7"/>
    <p:sldId id="345" r:id="rId8"/>
    <p:sldId id="346" r:id="rId9"/>
    <p:sldId id="347" r:id="rId10"/>
    <p:sldId id="338" r:id="rId11"/>
    <p:sldId id="337" r:id="rId12"/>
    <p:sldId id="341" r:id="rId13"/>
    <p:sldId id="339" r:id="rId14"/>
    <p:sldId id="340" r:id="rId15"/>
  </p:sldIdLst>
  <p:sldSz cx="9144000" cy="6858000" type="screen4x3"/>
  <p:notesSz cx="9236075" cy="6950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88858" autoAdjust="0"/>
  </p:normalViewPr>
  <p:slideViewPr>
    <p:cSldViewPr>
      <p:cViewPr>
        <p:scale>
          <a:sx n="107" d="100"/>
          <a:sy n="107" d="100"/>
        </p:scale>
        <p:origin x="-876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67" y="4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2084" cy="34783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31835" y="0"/>
            <a:ext cx="4002083" cy="34783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C9534CEB-4696-4FA2-8E85-D2DECC3C9F0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01127"/>
            <a:ext cx="4002084" cy="34783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31835" y="6601127"/>
            <a:ext cx="4002083" cy="34783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F9B27503-931A-4CB4-88FE-30DE0BAAD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03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2084" cy="34783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31835" y="0"/>
            <a:ext cx="4002083" cy="34783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98A5F3D-A07A-40AB-92CD-DDAFA040E3FD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81313" y="520700"/>
            <a:ext cx="3475037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23392" y="3301676"/>
            <a:ext cx="7389292" cy="3127201"/>
          </a:xfrm>
          <a:prstGeom prst="rect">
            <a:avLst/>
          </a:prstGeom>
        </p:spPr>
        <p:txBody>
          <a:bodyPr vert="horz" lIns="90763" tIns="45382" rIns="90763" bIns="4538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601127"/>
            <a:ext cx="4002084" cy="34783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31835" y="6601127"/>
            <a:ext cx="4002083" cy="34783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4273352A-0290-493A-85F0-C2B449ABA2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8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0800000" flipV="1">
            <a:off x="962526" y="2189746"/>
            <a:ext cx="7495674" cy="78205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673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656221"/>
            <a:ext cx="7772400" cy="11127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8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4497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0800000" flipV="1">
            <a:off x="824163" y="2348880"/>
            <a:ext cx="7495674" cy="1671302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smtClean="0"/>
              <a:t>SystemProgramming Tutorial</a:t>
            </a:r>
            <a:br>
              <a:rPr lang="en-US" altLang="ko-KR" sz="28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jkh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2225"/>
            <a:ext cx="6400800" cy="1198983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Client.c </a:t>
            </a:r>
            <a:r>
              <a:rPr lang="ko-KR" altLang="en-US" smtClean="0"/>
              <a:t>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Vi</a:t>
            </a:r>
            <a:r>
              <a:rPr lang="ko-KR" altLang="en-US" sz="2400" dirty="0" smtClean="0"/>
              <a:t>로 </a:t>
            </a:r>
            <a:r>
              <a:rPr lang="en-US" altLang="ko-KR" sz="2400" dirty="0" err="1" smtClean="0"/>
              <a:t>Client.c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 및 편집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 smtClean="0"/>
              <a:t>vi </a:t>
            </a:r>
            <a:r>
              <a:rPr lang="en-US" altLang="ko-KR" sz="4000" dirty="0" err="1" smtClean="0"/>
              <a:t>client.c</a:t>
            </a:r>
            <a:r>
              <a:rPr lang="en-US" altLang="ko-KR" sz="4000" dirty="0" smtClean="0"/>
              <a:t> 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3200" dirty="0" smtClean="0"/>
              <a:t>I </a:t>
            </a:r>
            <a:r>
              <a:rPr lang="ko-KR" altLang="en-US" sz="3200" dirty="0" smtClean="0"/>
              <a:t>키를 눌러 입력모드로 전환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28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Client.c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68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#include &lt;</a:t>
            </a:r>
            <a:r>
              <a:rPr lang="en-US" altLang="ko-KR" sz="900" dirty="0" err="1"/>
              <a:t>stdio.h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#include 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#include &lt;</a:t>
            </a:r>
            <a:r>
              <a:rPr lang="en-US" altLang="ko-KR" sz="900" dirty="0" err="1"/>
              <a:t>stdlib.h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#include &lt;</a:t>
            </a:r>
            <a:r>
              <a:rPr lang="en-US" altLang="ko-KR" sz="900" dirty="0" err="1"/>
              <a:t>string.h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#include &lt;sys/</a:t>
            </a:r>
            <a:r>
              <a:rPr lang="en-US" altLang="ko-KR" sz="900" dirty="0" err="1"/>
              <a:t>socket.h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#include &lt;sys/</a:t>
            </a:r>
            <a:r>
              <a:rPr lang="en-US" altLang="ko-KR" sz="900" dirty="0" err="1"/>
              <a:t>stat.h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#include &lt;</a:t>
            </a:r>
            <a:r>
              <a:rPr lang="en-US" altLang="ko-KR" sz="900" dirty="0" err="1"/>
              <a:t>arpa</a:t>
            </a:r>
            <a:r>
              <a:rPr lang="en-US" altLang="ko-KR" sz="900" dirty="0"/>
              <a:t>/</a:t>
            </a:r>
            <a:r>
              <a:rPr lang="en-US" altLang="ko-KR" sz="900" dirty="0" err="1"/>
              <a:t>inet.h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#define MAXBUF  256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int</a:t>
            </a:r>
            <a:r>
              <a:rPr lang="en-US" altLang="ko-KR" sz="900" dirty="0"/>
              <a:t> main(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, char** 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){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    if(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!=2){</a:t>
            </a:r>
          </a:p>
          <a:p>
            <a:pPr marL="0" indent="0">
              <a:buNone/>
            </a:pPr>
            <a:r>
              <a:rPr lang="en-US" altLang="ko-KR" sz="900" dirty="0"/>
              <a:t>            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("usage: ./</a:t>
            </a:r>
            <a:r>
              <a:rPr lang="en-US" altLang="ko-KR" sz="900" dirty="0" err="1"/>
              <a:t>a.out</a:t>
            </a:r>
            <a:r>
              <a:rPr lang="en-US" altLang="ko-KR" sz="900" dirty="0"/>
              <a:t> [id]\n");</a:t>
            </a:r>
          </a:p>
          <a:p>
            <a:pPr marL="0" indent="0">
              <a:buNone/>
            </a:pPr>
            <a:r>
              <a:rPr lang="en-US" altLang="ko-KR" sz="900" dirty="0"/>
              <a:t>                exit(1);</a:t>
            </a:r>
          </a:p>
          <a:p>
            <a:pPr marL="0" indent="0">
              <a:buNone/>
            </a:pPr>
            <a:r>
              <a:rPr lang="en-US" altLang="ko-KR" sz="900" dirty="0"/>
              <a:t>        }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ssock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clen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struct</a:t>
            </a:r>
            <a:r>
              <a:rPr lang="en-US" altLang="ko-KR" sz="900" dirty="0"/>
              <a:t> </a:t>
            </a:r>
            <a:r>
              <a:rPr lang="en-US" altLang="ko-KR" sz="900" dirty="0" err="1"/>
              <a:t>sockaddr_in</a:t>
            </a:r>
            <a:r>
              <a:rPr lang="en-US" altLang="ko-KR" sz="900" dirty="0"/>
              <a:t> </a:t>
            </a:r>
            <a:r>
              <a:rPr lang="en-US" altLang="ko-KR" sz="900" dirty="0" err="1"/>
              <a:t>client_addr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server_addr</a:t>
            </a:r>
            <a:r>
              <a:rPr lang="en-US" altLang="ko-KR" sz="900" dirty="0"/>
              <a:t>;</a:t>
            </a:r>
          </a:p>
          <a:p>
            <a:pPr marL="0" indent="0">
              <a:buNone/>
            </a:pPr>
            <a:r>
              <a:rPr lang="en-US" altLang="ko-KR" sz="900" dirty="0"/>
              <a:t>        char </a:t>
            </a:r>
            <a:r>
              <a:rPr lang="en-US" altLang="ko-KR" sz="900" dirty="0" err="1"/>
              <a:t>buf</a:t>
            </a:r>
            <a:r>
              <a:rPr lang="en-US" altLang="ko-KR" sz="900" dirty="0"/>
              <a:t>[MAXBUF],</a:t>
            </a:r>
            <a:r>
              <a:rPr lang="en-US" altLang="ko-KR" sz="900" dirty="0" err="1"/>
              <a:t>msg</a:t>
            </a:r>
            <a:r>
              <a:rPr lang="en-US" altLang="ko-KR" sz="900" dirty="0"/>
              <a:t>[MAXBUF];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    /* </a:t>
            </a:r>
            <a:r>
              <a:rPr lang="ko-KR" altLang="en-US" sz="900" dirty="0"/>
              <a:t>소켓을 생성한다 *</a:t>
            </a:r>
            <a:r>
              <a:rPr lang="en-US" altLang="ko-KR" sz="900" dirty="0"/>
              <a:t>/</a:t>
            </a:r>
          </a:p>
          <a:p>
            <a:pPr marL="0" indent="0">
              <a:buNone/>
            </a:pPr>
            <a:r>
              <a:rPr lang="en-US" altLang="ko-KR" sz="900" dirty="0"/>
              <a:t>        if ((</a:t>
            </a:r>
            <a:r>
              <a:rPr lang="en-US" altLang="ko-KR" sz="900" dirty="0" err="1"/>
              <a:t>ssock</a:t>
            </a:r>
            <a:r>
              <a:rPr lang="en-US" altLang="ko-KR" sz="900" dirty="0"/>
              <a:t> = socket(AF_INET, SOCK_DGRAM, IPPROTO_UDP)) &lt; 0) {</a:t>
            </a:r>
          </a:p>
          <a:p>
            <a:pPr marL="0" indent="0">
              <a:buNone/>
            </a:pPr>
            <a:r>
              <a:rPr lang="en-US" altLang="ko-KR" sz="900" dirty="0"/>
              <a:t>                        </a:t>
            </a:r>
            <a:r>
              <a:rPr lang="en-US" altLang="ko-KR" sz="900" dirty="0" err="1"/>
              <a:t>perror</a:t>
            </a:r>
            <a:r>
              <a:rPr lang="en-US" altLang="ko-KR" sz="900" dirty="0"/>
              <a:t>("socket error : ");</a:t>
            </a:r>
          </a:p>
          <a:p>
            <a:pPr marL="0" indent="0">
              <a:buNone/>
            </a:pPr>
            <a:r>
              <a:rPr lang="en-US" altLang="ko-KR" sz="900" dirty="0"/>
              <a:t>                        exit(1);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smtClean="0"/>
              <a:t>}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4878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Client.c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6857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/* </a:t>
            </a:r>
            <a:r>
              <a:rPr lang="ko-KR" altLang="en-US" sz="1000" dirty="0"/>
              <a:t>소켓에 연결하기 위한 서버 옵션 결정 *</a:t>
            </a:r>
            <a:r>
              <a:rPr lang="en-US" altLang="ko-KR" sz="1000" dirty="0"/>
              <a:t>/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memset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server_addr</a:t>
            </a:r>
            <a:r>
              <a:rPr lang="en-US" altLang="ko-KR" sz="1000" dirty="0"/>
              <a:t>, 0,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server_addr</a:t>
            </a:r>
            <a:r>
              <a:rPr lang="en-US" altLang="ko-KR" sz="1000" dirty="0"/>
              <a:t>));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server_addr.sin_family</a:t>
            </a:r>
            <a:r>
              <a:rPr lang="en-US" altLang="ko-KR" sz="1000" dirty="0"/>
              <a:t>  = AF_INET;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server_addr.sin_addr.s_addr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htonl</a:t>
            </a:r>
            <a:r>
              <a:rPr lang="en-US" altLang="ko-KR" sz="1000" dirty="0"/>
              <a:t>(INADDR_ANY);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server_addr.sin_port</a:t>
            </a:r>
            <a:r>
              <a:rPr lang="en-US" altLang="ko-KR" sz="1000" dirty="0"/>
              <a:t>    = </a:t>
            </a:r>
            <a:r>
              <a:rPr lang="en-US" altLang="ko-KR" sz="1000" dirty="0" err="1"/>
              <a:t>htons</a:t>
            </a:r>
            <a:r>
              <a:rPr lang="en-US" altLang="ko-KR" sz="1000" dirty="0"/>
              <a:t>(3317);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/* UDP </a:t>
            </a:r>
            <a:r>
              <a:rPr lang="ko-KR" altLang="en-US" sz="1000" dirty="0"/>
              <a:t>데이터를 전송한다 *</a:t>
            </a:r>
            <a:r>
              <a:rPr lang="en-US" altLang="ko-KR" sz="1000" dirty="0"/>
              <a:t>/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while( </a:t>
            </a:r>
            <a:r>
              <a:rPr lang="en-US" altLang="ko-KR" sz="1000" dirty="0" err="1"/>
              <a:t>fgets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buf,sizeof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),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) ){</a:t>
            </a:r>
          </a:p>
          <a:p>
            <a:pPr marL="0" indent="0">
              <a:buNone/>
            </a:pPr>
            <a:r>
              <a:rPr lang="en-US" altLang="ko-KR" sz="1000" dirty="0"/>
              <a:t>                </a:t>
            </a:r>
            <a:r>
              <a:rPr lang="en-US" altLang="ko-KR" sz="1000" dirty="0" err="1"/>
              <a:t>sprintf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,"%s: %s",</a:t>
            </a:r>
            <a:r>
              <a:rPr lang="en-US" altLang="ko-KR" sz="1000" dirty="0" err="1"/>
              <a:t>argv</a:t>
            </a:r>
            <a:r>
              <a:rPr lang="en-US" altLang="ko-KR" sz="1000" dirty="0"/>
              <a:t>[1],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/>
              <a:t>                </a:t>
            </a:r>
            <a:r>
              <a:rPr lang="en-US" altLang="ko-KR" sz="1000" dirty="0" err="1"/>
              <a:t>sendto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ssock</a:t>
            </a:r>
            <a:r>
              <a:rPr lang="en-US" altLang="ko-KR" sz="1000" dirty="0"/>
              <a:t>, (void*)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, MAXBUF, 0, (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sockaddr</a:t>
            </a:r>
            <a:r>
              <a:rPr lang="en-US" altLang="ko-KR" sz="1000" dirty="0"/>
              <a:t>*)&amp;</a:t>
            </a:r>
            <a:r>
              <a:rPr lang="en-US" altLang="ko-KR" sz="1000" dirty="0" err="1"/>
              <a:t>server_addr</a:t>
            </a:r>
            <a:r>
              <a:rPr lang="en-US" altLang="ko-KR" sz="1000" dirty="0"/>
              <a:t> 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server_addr</a:t>
            </a:r>
            <a:r>
              <a:rPr lang="en-US" altLang="ko-KR" sz="1000" dirty="0"/>
              <a:t>));</a:t>
            </a:r>
          </a:p>
          <a:p>
            <a:pPr marL="0" indent="0">
              <a:buNone/>
            </a:pPr>
            <a:r>
              <a:rPr lang="en-US" altLang="ko-KR" sz="1000" dirty="0"/>
              <a:t>        }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close(</a:t>
            </a:r>
            <a:r>
              <a:rPr lang="en-US" altLang="ko-KR" sz="1000" dirty="0" err="1"/>
              <a:t>ssock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/>
              <a:t>        return 0;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37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저장 후 실행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800" dirty="0" smtClean="0"/>
              <a:t>ESC</a:t>
            </a:r>
            <a:r>
              <a:rPr lang="ko-KR" altLang="en-US" sz="2800" dirty="0" smtClean="0"/>
              <a:t>로 입력모드에서 </a:t>
            </a:r>
            <a:r>
              <a:rPr lang="ko-KR" altLang="en-US" sz="2800" dirty="0" err="1" smtClean="0"/>
              <a:t>빠져나간후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: </a:t>
            </a:r>
            <a:r>
              <a:rPr lang="en-US" altLang="ko-KR" sz="2800" dirty="0" smtClean="0">
                <a:solidFill>
                  <a:srgbClr val="00B050"/>
                </a:solidFill>
              </a:rPr>
              <a:t>(</a:t>
            </a:r>
            <a:r>
              <a:rPr lang="ko-KR" altLang="en-US" sz="2800" dirty="0" err="1" smtClean="0">
                <a:solidFill>
                  <a:srgbClr val="00B050"/>
                </a:solidFill>
              </a:rPr>
              <a:t>쉬프트</a:t>
            </a:r>
            <a:r>
              <a:rPr lang="en-US" altLang="ko-KR" sz="2800" dirty="0" smtClean="0">
                <a:solidFill>
                  <a:srgbClr val="00B050"/>
                </a:solidFill>
              </a:rPr>
              <a:t>+;)</a:t>
            </a:r>
            <a:r>
              <a:rPr lang="ko-KR" altLang="en-US" sz="2800" dirty="0" smtClean="0"/>
              <a:t>키 </a:t>
            </a:r>
            <a:r>
              <a:rPr lang="ko-KR" altLang="en-US" sz="2800" dirty="0" err="1" smtClean="0"/>
              <a:t>입력후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err="1"/>
              <a:t>w</a:t>
            </a:r>
            <a:r>
              <a:rPr lang="en-US" altLang="ko-KR" sz="2800" dirty="0" err="1" smtClean="0"/>
              <a:t>q</a:t>
            </a:r>
            <a:r>
              <a:rPr lang="en-US" altLang="ko-KR" sz="2800" dirty="0" smtClean="0">
                <a:solidFill>
                  <a:srgbClr val="00B050"/>
                </a:solidFill>
              </a:rPr>
              <a:t>(save and quit)</a:t>
            </a:r>
            <a:r>
              <a:rPr lang="ko-KR" altLang="en-US" sz="2800" dirty="0" smtClean="0"/>
              <a:t>를 치고 </a:t>
            </a:r>
            <a:r>
              <a:rPr lang="ko-KR" altLang="en-US" sz="2800" dirty="0" err="1" smtClean="0"/>
              <a:t>엔터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err="1" smtClean="0"/>
              <a:t>Cf</a:t>
            </a:r>
            <a:r>
              <a:rPr lang="en-US" altLang="ko-KR" sz="2800" dirty="0" smtClean="0"/>
              <a:t>) w, q, q!, </a:t>
            </a:r>
            <a:r>
              <a:rPr lang="en-US" altLang="ko-KR" sz="2800" dirty="0" err="1" smtClean="0"/>
              <a:t>wq</a:t>
            </a:r>
            <a:r>
              <a:rPr lang="en-US" altLang="ko-KR" sz="2800" dirty="0" smtClean="0"/>
              <a:t>!...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쉘에서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GNE Compiler Collection</a:t>
            </a:r>
            <a:r>
              <a:rPr lang="ko-KR" altLang="en-US" sz="1800" dirty="0" smtClean="0"/>
              <a:t>으로 컴파일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800" dirty="0" err="1" smtClean="0"/>
              <a:t>gcc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client.c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dirty="0" smtClean="0"/>
              <a:t>실행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800" dirty="0" smtClean="0"/>
              <a:t>./</a:t>
            </a:r>
            <a:r>
              <a:rPr lang="en-US" altLang="ko-KR" sz="2800" dirty="0" err="1" smtClean="0"/>
              <a:t>a.out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03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과제 제출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Submit [</a:t>
            </a:r>
            <a:r>
              <a:rPr lang="ko-KR" altLang="en-US" dirty="0" smtClean="0"/>
              <a:t>과제이름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제출파일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제출파일</a:t>
            </a:r>
            <a:r>
              <a:rPr lang="en-US" altLang="ko-KR" dirty="0" smtClean="0"/>
              <a:t>2…..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</a:t>
            </a:r>
            <a:r>
              <a:rPr lang="en-US" altLang="ko-KR" dirty="0" smtClean="0"/>
              <a:t>x)</a:t>
            </a:r>
          </a:p>
          <a:p>
            <a:pPr marL="0" indent="0">
              <a:buNone/>
            </a:pPr>
            <a:r>
              <a:rPr lang="en-US" altLang="ko-KR" dirty="0" smtClean="0"/>
              <a:t>	submit </a:t>
            </a:r>
            <a:r>
              <a:rPr lang="en-US" altLang="ko-KR" dirty="0" smtClean="0"/>
              <a:t>tutorial(</a:t>
            </a:r>
            <a:r>
              <a:rPr lang="ko-KR" altLang="en-US" smtClean="0"/>
              <a:t>제출키</a:t>
            </a:r>
            <a:r>
              <a:rPr lang="en-US" altLang="ko-KR" smtClean="0"/>
              <a:t>) </a:t>
            </a:r>
            <a:r>
              <a:rPr lang="en-US" altLang="ko-KR" dirty="0" err="1" smtClean="0"/>
              <a:t>client.c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44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Putty</a:t>
            </a:r>
            <a:r>
              <a:rPr lang="ko-KR" altLang="en-US" smtClean="0"/>
              <a:t>를 이용한 </a:t>
            </a:r>
            <a:r>
              <a:rPr lang="en-US" altLang="ko-KR" smtClean="0"/>
              <a:t>ACCS </a:t>
            </a:r>
            <a:r>
              <a:rPr lang="ko-KR" altLang="en-US" smtClean="0"/>
              <a:t>서버 접속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Host: ACCS.mju.ac.kr</a:t>
            </a:r>
          </a:p>
          <a:p>
            <a:pPr marL="0" indent="0">
              <a:buNone/>
            </a:pPr>
            <a:r>
              <a:rPr lang="en-US" altLang="ko-KR" smtClean="0"/>
              <a:t>Port: 22</a:t>
            </a:r>
          </a:p>
          <a:p>
            <a:pPr marL="0" indent="0">
              <a:buNone/>
            </a:pPr>
            <a:r>
              <a:rPr lang="en-US" altLang="ko-KR" smtClean="0"/>
              <a:t>connType: SSH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28800"/>
            <a:ext cx="44386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83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계정 로그인과 패스워드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ID: </a:t>
            </a:r>
          </a:p>
          <a:p>
            <a:pPr marL="0" indent="0">
              <a:buNone/>
            </a:pPr>
            <a:r>
              <a:rPr lang="ko-KR" altLang="en-US" smtClean="0"/>
              <a:t>오전 </a:t>
            </a:r>
            <a:r>
              <a:rPr lang="en-US" altLang="ko-KR" smtClean="0"/>
              <a:t>sp</a:t>
            </a:r>
            <a:r>
              <a:rPr lang="en-US" altLang="ko-KR" smtClean="0">
                <a:solidFill>
                  <a:srgbClr val="FF0000"/>
                </a:solidFill>
              </a:rPr>
              <a:t>a</a:t>
            </a:r>
            <a:r>
              <a:rPr lang="en-US" altLang="ko-KR" smtClean="0"/>
              <a:t>+”</a:t>
            </a:r>
            <a:r>
              <a:rPr lang="ko-KR" altLang="en-US" smtClean="0"/>
              <a:t>학번</a:t>
            </a:r>
            <a:r>
              <a:rPr lang="en-US" altLang="ko-KR" smtClean="0"/>
              <a:t>”</a:t>
            </a:r>
          </a:p>
          <a:p>
            <a:pPr marL="0" indent="0">
              <a:buNone/>
            </a:pPr>
            <a:r>
              <a:rPr lang="ko-KR" altLang="en-US" smtClean="0"/>
              <a:t>오후 </a:t>
            </a:r>
            <a:r>
              <a:rPr lang="en-US" altLang="ko-KR" smtClean="0"/>
              <a:t>sp</a:t>
            </a:r>
            <a:r>
              <a:rPr lang="en-US" altLang="ko-KR" smtClean="0">
                <a:solidFill>
                  <a:srgbClr val="FF0000"/>
                </a:solidFill>
              </a:rPr>
              <a:t>b</a:t>
            </a:r>
            <a:r>
              <a:rPr lang="en-US" altLang="ko-KR" smtClean="0"/>
              <a:t>+”</a:t>
            </a:r>
            <a:r>
              <a:rPr lang="ko-KR" altLang="en-US" smtClean="0"/>
              <a:t>학번</a:t>
            </a:r>
            <a:r>
              <a:rPr lang="en-US" altLang="ko-KR" smtClean="0"/>
              <a:t>”</a:t>
            </a:r>
          </a:p>
          <a:p>
            <a:pPr marL="0" indent="0">
              <a:buNone/>
            </a:pPr>
            <a:r>
              <a:rPr lang="en-US" altLang="ko-KR" smtClean="0"/>
              <a:t>	ex) spa60092518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PASSWD: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 smtClean="0"/>
              <a:t>초기설정은 </a:t>
            </a:r>
            <a:r>
              <a:rPr lang="en-US" altLang="ko-KR" smtClean="0"/>
              <a:t>ID</a:t>
            </a:r>
            <a:r>
              <a:rPr lang="ko-KR" altLang="en-US" smtClean="0"/>
              <a:t>와 같음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쉘에 </a:t>
            </a:r>
            <a:r>
              <a:rPr lang="en-US" altLang="ko-KR" smtClean="0">
                <a:solidFill>
                  <a:srgbClr val="FF0000"/>
                </a:solidFill>
              </a:rPr>
              <a:t>passwd</a:t>
            </a:r>
            <a:r>
              <a:rPr lang="ko-KR" altLang="en-US" smtClean="0"/>
              <a:t>를 입력해 패스워드 변경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996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Unix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디렉토리 내용물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883"/>
            <a:ext cx="8229600" cy="4497389"/>
          </a:xfrm>
        </p:spPr>
        <p:txBody>
          <a:bodyPr/>
          <a:lstStyle/>
          <a:p>
            <a:r>
              <a:rPr lang="en-US" altLang="ko-KR" dirty="0" smtClean="0"/>
              <a:t>LS</a:t>
            </a:r>
          </a:p>
          <a:p>
            <a:pPr lvl="1"/>
            <a:r>
              <a:rPr lang="ko-KR" altLang="en-US" dirty="0" smtClean="0"/>
              <a:t>명령어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디렉토리 내용물 목록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유용한 옵션 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-l : </a:t>
            </a:r>
            <a:r>
              <a:rPr lang="ko-KR" altLang="en-US" dirty="0" smtClean="0"/>
              <a:t>풀 포맷으로 목록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-f : </a:t>
            </a:r>
            <a:r>
              <a:rPr lang="ko-KR" altLang="en-US" dirty="0" smtClean="0"/>
              <a:t>정리되지 않은 상태로 목록 출력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내용물이 많은 경우 유용함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-R : </a:t>
            </a:r>
            <a:r>
              <a:rPr lang="ko-KR" altLang="en-US" dirty="0" smtClean="0"/>
              <a:t>하부 디렉토리의 내용물까지 모두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상위 옵션들은 합쳐서 사용할 수 있다</a:t>
            </a:r>
            <a:r>
              <a:rPr lang="en-US" altLang="ko-KR" dirty="0" smtClean="0"/>
              <a:t>. (ex. -</a:t>
            </a:r>
            <a:r>
              <a:rPr lang="en-US" altLang="ko-KR" dirty="0" err="1" smtClean="0"/>
              <a:t>lR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하부 디렉토리 내용물들 전부 풀 포맷으로 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43783"/>
            <a:ext cx="5261009" cy="342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Unix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디렉토리 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875"/>
            <a:ext cx="8229600" cy="4497389"/>
          </a:xfrm>
        </p:spPr>
        <p:txBody>
          <a:bodyPr/>
          <a:lstStyle/>
          <a:p>
            <a:r>
              <a:rPr lang="en-US" altLang="ko-KR" dirty="0" smtClean="0"/>
              <a:t>CD</a:t>
            </a:r>
          </a:p>
          <a:p>
            <a:pPr lvl="1"/>
            <a:r>
              <a:rPr lang="ko-KR" altLang="en-US" dirty="0" smtClean="0"/>
              <a:t>명령어 기능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디렉토리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방법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cd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B0F0"/>
                </a:solidFill>
              </a:rPr>
              <a:t>목적지이름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(ex. Cd </a:t>
            </a:r>
            <a:r>
              <a:rPr lang="en-US" altLang="ko-KR" dirty="0" err="1" smtClean="0"/>
              <a:t>dstDir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선택한 디렉토리로 이동 </a:t>
            </a:r>
            <a:r>
              <a:rPr lang="en-US" altLang="ko-KR" dirty="0" smtClean="0"/>
              <a:t>: cd </a:t>
            </a:r>
            <a:r>
              <a:rPr lang="ko-KR" altLang="en-US" dirty="0" smtClean="0"/>
              <a:t>디렉토리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디렉토리 절대경로</a:t>
            </a:r>
            <a:r>
              <a:rPr lang="en-US" altLang="ko-KR" dirty="0" smtClean="0"/>
              <a:t>/</a:t>
            </a:r>
            <a:endParaRPr lang="en-US" altLang="ko-KR" dirty="0"/>
          </a:p>
          <a:p>
            <a:pPr lvl="2"/>
            <a:r>
              <a:rPr lang="ko-KR" altLang="en-US" dirty="0" smtClean="0"/>
              <a:t>직전 디렉토리로 이동 </a:t>
            </a:r>
            <a:r>
              <a:rPr lang="en-US" altLang="ko-KR" dirty="0" smtClean="0"/>
              <a:t>: cd –</a:t>
            </a:r>
          </a:p>
          <a:p>
            <a:pPr lvl="2"/>
            <a:r>
              <a:rPr lang="en-US" altLang="ko-KR" dirty="0" smtClean="0"/>
              <a:t>Home </a:t>
            </a:r>
            <a:r>
              <a:rPr lang="ko-KR" altLang="en-US" dirty="0" smtClean="0"/>
              <a:t>디렉토리로 이동 </a:t>
            </a:r>
            <a:r>
              <a:rPr lang="en-US" altLang="ko-KR" dirty="0" smtClean="0"/>
              <a:t>: cd ~ or cd (cd </a:t>
            </a:r>
            <a:r>
              <a:rPr lang="ko-KR" altLang="en-US" dirty="0" smtClean="0"/>
              <a:t>입력 후 스페이스바 입력 후 엔터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상위 디렉토리로 이동 </a:t>
            </a:r>
            <a:r>
              <a:rPr lang="en-US" altLang="ko-KR" dirty="0" smtClean="0"/>
              <a:t>: cd ..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현재 디렉토리 경로 확인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17032"/>
            <a:ext cx="58674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2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Unix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디렉토리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497389"/>
          </a:xfrm>
        </p:spPr>
        <p:txBody>
          <a:bodyPr/>
          <a:lstStyle/>
          <a:p>
            <a:r>
              <a:rPr lang="en-US" altLang="ko-KR" dirty="0" smtClean="0"/>
              <a:t>MKDIR</a:t>
            </a:r>
          </a:p>
          <a:p>
            <a:pPr lvl="1"/>
            <a:r>
              <a:rPr lang="ko-KR" altLang="en-US" dirty="0" smtClean="0"/>
              <a:t>명령어 기능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디렉토리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방법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mkdir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B0F0"/>
                </a:solidFill>
              </a:rPr>
              <a:t>디렉토리명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lvl="1"/>
            <a:r>
              <a:rPr lang="ko-KR" altLang="en-US" dirty="0" smtClean="0"/>
              <a:t>유용한 옵션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-p : </a:t>
            </a:r>
            <a:r>
              <a:rPr lang="ko-KR" altLang="en-US" dirty="0" smtClean="0"/>
              <a:t>디렉토리명을 디렉토리 구조로 입력한 경우 구조에 존재하는 모든 디렉토리 생성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52936"/>
            <a:ext cx="68103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2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Unix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및 디렉토리 복사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97389"/>
          </a:xfrm>
        </p:spPr>
        <p:txBody>
          <a:bodyPr/>
          <a:lstStyle/>
          <a:p>
            <a:r>
              <a:rPr lang="en-US" altLang="ko-KR" dirty="0" smtClean="0"/>
              <a:t>CP</a:t>
            </a:r>
          </a:p>
          <a:p>
            <a:pPr lvl="1"/>
            <a:r>
              <a:rPr lang="ko-KR" altLang="en-US" dirty="0" smtClean="0"/>
              <a:t>명령이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디렉토리 및 파일을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방법 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cp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B0F0"/>
                </a:solidFill>
              </a:rPr>
              <a:t>원본파일명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복사본파일명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원본파일을 복사본 파일로 복사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Cp</a:t>
            </a:r>
            <a:r>
              <a:rPr lang="en-US" altLang="ko-KR" dirty="0" smtClean="0"/>
              <a:t> </a:t>
            </a:r>
            <a:r>
              <a:rPr lang="ko-KR" altLang="en-US" dirty="0">
                <a:solidFill>
                  <a:srgbClr val="00B0F0"/>
                </a:solidFill>
              </a:rPr>
              <a:t>원본파일명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목적지디렉토리 </a:t>
            </a:r>
            <a:r>
              <a:rPr lang="en-US" altLang="ko-KR" dirty="0" smtClean="0">
                <a:solidFill>
                  <a:srgbClr val="00B050"/>
                </a:solidFill>
              </a:rPr>
              <a:t>: </a:t>
            </a:r>
            <a:r>
              <a:rPr lang="ko-KR" altLang="en-US" dirty="0" smtClean="0"/>
              <a:t>원본파일을 목적지디렉토리에 똑같이 복사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Cp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B0F0"/>
                </a:solidFill>
              </a:rPr>
              <a:t>원본파일명</a:t>
            </a:r>
            <a:r>
              <a:rPr lang="en-US" altLang="ko-KR" dirty="0" smtClean="0">
                <a:solidFill>
                  <a:srgbClr val="00B0F0"/>
                </a:solidFill>
              </a:rPr>
              <a:t>1 </a:t>
            </a:r>
            <a:r>
              <a:rPr lang="ko-KR" altLang="en-US" dirty="0" smtClean="0">
                <a:solidFill>
                  <a:srgbClr val="00B0F0"/>
                </a:solidFill>
              </a:rPr>
              <a:t>원본파일명</a:t>
            </a:r>
            <a:r>
              <a:rPr lang="en-US" altLang="ko-KR" dirty="0" smtClean="0">
                <a:solidFill>
                  <a:srgbClr val="00B0F0"/>
                </a:solidFill>
              </a:rPr>
              <a:t>2 </a:t>
            </a:r>
            <a:r>
              <a:rPr lang="ko-KR" altLang="en-US" dirty="0" smtClean="0">
                <a:solidFill>
                  <a:srgbClr val="00B0F0"/>
                </a:solidFill>
              </a:rPr>
              <a:t>원본파일명</a:t>
            </a:r>
            <a:r>
              <a:rPr lang="en-US" altLang="ko-KR" dirty="0" smtClean="0">
                <a:solidFill>
                  <a:srgbClr val="00B0F0"/>
                </a:solidFill>
              </a:rPr>
              <a:t>3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목적지디렉토리 </a:t>
            </a:r>
            <a:r>
              <a:rPr lang="en-US" altLang="ko-KR" dirty="0" smtClean="0">
                <a:solidFill>
                  <a:srgbClr val="00B050"/>
                </a:solidFill>
              </a:rPr>
              <a:t>: </a:t>
            </a:r>
            <a:r>
              <a:rPr lang="ko-KR" altLang="en-US" dirty="0" smtClean="0"/>
              <a:t>원본파일들을 목적지디렉토리에 복사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dirty="0" smtClean="0"/>
              <a:t>유용한 옵션 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-R : </a:t>
            </a:r>
            <a:r>
              <a:rPr lang="ko-KR" altLang="en-US" dirty="0" smtClean="0"/>
              <a:t>디렉토리에 내부에 존재하는 모든 파일 및 디렉토리들을 복사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124" y="3437687"/>
            <a:ext cx="4770140" cy="34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4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Unix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및 디렉토리 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875"/>
            <a:ext cx="8229600" cy="4497389"/>
          </a:xfrm>
        </p:spPr>
        <p:txBody>
          <a:bodyPr/>
          <a:lstStyle/>
          <a:p>
            <a:r>
              <a:rPr lang="en-US" altLang="ko-KR" dirty="0" smtClean="0"/>
              <a:t>MV</a:t>
            </a:r>
          </a:p>
          <a:p>
            <a:pPr lvl="1"/>
            <a:r>
              <a:rPr lang="ko-KR" altLang="en-US" dirty="0" smtClean="0"/>
              <a:t>명령어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및 디렉토리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방법 </a:t>
            </a:r>
            <a:r>
              <a:rPr lang="en-US" altLang="ko-KR" dirty="0" smtClean="0"/>
              <a:t>:  </a:t>
            </a:r>
            <a:r>
              <a:rPr lang="en-US" altLang="ko-KR" dirty="0" smtClean="0">
                <a:solidFill>
                  <a:srgbClr val="FF0000"/>
                </a:solidFill>
              </a:rPr>
              <a:t>mv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B0F0"/>
                </a:solidFill>
              </a:rPr>
              <a:t>대상파일및디렉토리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목적지경로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dirty="0" smtClean="0"/>
              <a:t>유의사항 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smtClean="0"/>
              <a:t>목적지 경로가 디렉토리인 경우 반드시 존재하는 이름이여야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목적지 경로에 복사 대상자와 동일한 이름의 파일이나 디렉토리가 없어야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같은 경로로 이동하는 경우 </a:t>
            </a:r>
            <a:r>
              <a:rPr lang="en-US" altLang="ko-KR" dirty="0" smtClean="0"/>
              <a:t>mv </a:t>
            </a:r>
            <a:r>
              <a:rPr lang="ko-KR" altLang="en-US" dirty="0" smtClean="0"/>
              <a:t>대상파일및디렉토리 원하는이름 으로 지정하면 결과적으로 이름만 변경하게 된 것과 동일한 효과를 볼 수 있다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460347"/>
            <a:ext cx="4670698" cy="332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Unix </a:t>
            </a:r>
            <a:r>
              <a:rPr lang="ko-KR" altLang="en-US" dirty="0" smtClean="0"/>
              <a:t>명령어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및 디렉토리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97389"/>
          </a:xfrm>
        </p:spPr>
        <p:txBody>
          <a:bodyPr/>
          <a:lstStyle/>
          <a:p>
            <a:r>
              <a:rPr lang="en-US" altLang="ko-KR" dirty="0" smtClean="0"/>
              <a:t>RM</a:t>
            </a:r>
          </a:p>
          <a:p>
            <a:pPr lvl="1"/>
            <a:r>
              <a:rPr lang="ko-KR" altLang="en-US" dirty="0" smtClean="0"/>
              <a:t>명령어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및 디렉토리를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방법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rm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B0F0"/>
                </a:solidFill>
              </a:rPr>
              <a:t>대상자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lvl="1"/>
            <a:r>
              <a:rPr lang="ko-KR" altLang="en-US" dirty="0" smtClean="0"/>
              <a:t>유용한 옵션 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-r : </a:t>
            </a:r>
            <a:r>
              <a:rPr lang="ko-KR" altLang="en-US" dirty="0" smtClean="0"/>
              <a:t>디렉토리 삭제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하위의 내용부터 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파일의 삭제 여부 확인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-f : </a:t>
            </a:r>
            <a:r>
              <a:rPr lang="ko-KR" altLang="en-US" dirty="0" smtClean="0"/>
              <a:t>삭제를 강제로 진행한다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확인 여부 및 어떠한 메시지도 출력하지 않음</a:t>
            </a:r>
            <a:endParaRPr lang="en-US" altLang="ko-KR" dirty="0"/>
          </a:p>
          <a:p>
            <a:pPr lvl="2"/>
            <a:r>
              <a:rPr lang="en-US" altLang="ko-KR" dirty="0" smtClean="0"/>
              <a:t>-v : </a:t>
            </a:r>
            <a:r>
              <a:rPr lang="ko-KR" altLang="en-US" dirty="0" smtClean="0"/>
              <a:t>삭제되는 내용 출력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427188"/>
            <a:ext cx="4782666" cy="32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3987"/>
      </p:ext>
    </p:extLst>
  </p:cSld>
  <p:clrMapOvr>
    <a:masterClrMapping/>
  </p:clrMapOvr>
</p:sld>
</file>

<file path=ppt/theme/theme1.xml><?xml version="1.0" encoding="utf-8"?>
<a:theme xmlns:a="http://schemas.openxmlformats.org/drawingml/2006/main" name="Accs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Accs_white(1)</Template>
  <TotalTime>27708</TotalTime>
  <Words>671</Words>
  <Application>Microsoft Office PowerPoint</Application>
  <PresentationFormat>화면 슬라이드 쇼(4:3)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Accs_white</vt:lpstr>
      <vt:lpstr>SystemProgramming Tutorial  jkh</vt:lpstr>
      <vt:lpstr>Putty를 이용한 ACCS 서버 접속</vt:lpstr>
      <vt:lpstr>계정 로그인과 패스워드 설정</vt:lpstr>
      <vt:lpstr>Unix 명령어 (디렉토리 내용물 확인)</vt:lpstr>
      <vt:lpstr>Unix 명령어(디렉토리 이동)</vt:lpstr>
      <vt:lpstr>Unix 명령어(디렉토리 생성)</vt:lpstr>
      <vt:lpstr>Unix 명령어(파일 및 디렉토리 복사)</vt:lpstr>
      <vt:lpstr>Unix 명령어 (파일 및 디렉토리 이동)</vt:lpstr>
      <vt:lpstr>Unix 명령어 (파일 및 디렉토리 삭제)</vt:lpstr>
      <vt:lpstr>Client.c 생성</vt:lpstr>
      <vt:lpstr>Client.c</vt:lpstr>
      <vt:lpstr>Client.c</vt:lpstr>
      <vt:lpstr>저장 후 실행</vt:lpstr>
      <vt:lpstr>과제 제출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sugarain</dc:creator>
  <cp:lastModifiedBy>Kook</cp:lastModifiedBy>
  <cp:revision>1203</cp:revision>
  <cp:lastPrinted>2015-04-07T13:28:26Z</cp:lastPrinted>
  <dcterms:created xsi:type="dcterms:W3CDTF">2009-08-30T13:47:28Z</dcterms:created>
  <dcterms:modified xsi:type="dcterms:W3CDTF">2015-09-14T06:51:08Z</dcterms:modified>
</cp:coreProperties>
</file>