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335" r:id="rId2"/>
    <p:sldId id="342" r:id="rId3"/>
    <p:sldId id="339" r:id="rId4"/>
    <p:sldId id="336" r:id="rId5"/>
    <p:sldId id="340" r:id="rId6"/>
    <p:sldId id="341" r:id="rId7"/>
    <p:sldId id="337" r:id="rId8"/>
    <p:sldId id="346" r:id="rId9"/>
    <p:sldId id="338" r:id="rId10"/>
    <p:sldId id="343" r:id="rId11"/>
    <p:sldId id="348" r:id="rId12"/>
    <p:sldId id="347" r:id="rId13"/>
    <p:sldId id="349" r:id="rId14"/>
    <p:sldId id="350" r:id="rId15"/>
  </p:sldIdLst>
  <p:sldSz cx="9144000" cy="6858000" type="screen4x3"/>
  <p:notesSz cx="9236075" cy="6950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8" autoAdjust="0"/>
    <p:restoredTop sz="75890" autoAdjust="0"/>
  </p:normalViewPr>
  <p:slideViewPr>
    <p:cSldViewPr>
      <p:cViewPr>
        <p:scale>
          <a:sx n="100" d="100"/>
          <a:sy n="100" d="100"/>
        </p:scale>
        <p:origin x="-194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67" y="4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31835" y="0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9534CEB-4696-4FA2-8E85-D2DECC3C9F03}" type="datetimeFigureOut">
              <a:rPr lang="ko-KR" altLang="en-US" smtClean="0"/>
              <a:t>2015-10-21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01127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31835" y="6601127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F9B27503-931A-4CB4-88FE-30DE0BAAD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03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31835" y="0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98A5F3D-A07A-40AB-92CD-DDAFA040E3FD}" type="datetimeFigureOut">
              <a:rPr lang="ko-KR" altLang="en-US" smtClean="0"/>
              <a:pPr/>
              <a:t>2015-10-21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0700"/>
            <a:ext cx="3475037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3392" y="3301676"/>
            <a:ext cx="7389292" cy="312720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601127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31835" y="6601127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273352A-0290-493A-85F0-C2B449ABA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17" y="980728"/>
            <a:ext cx="8229600" cy="316835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MD개성체" pitchFamily="18" charset="-127"/>
                <a:ea typeface="MD개성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914400" y="4221088"/>
            <a:ext cx="8122096" cy="0"/>
          </a:xfrm>
          <a:prstGeom prst="line">
            <a:avLst/>
          </a:prstGeom>
          <a:ln w="107950" cmpd="dbl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00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827584" y="44624"/>
            <a:ext cx="8208912" cy="5760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27584" y="764704"/>
            <a:ext cx="8229600" cy="597666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l"/>
              <a:defRPr sz="2400" b="1">
                <a:latin typeface="MD개성체" pitchFamily="18" charset="-127"/>
                <a:ea typeface="MD개성체" pitchFamily="18" charset="-127"/>
              </a:defRPr>
            </a:lvl1pPr>
            <a:lvl2pPr marL="742950" indent="-285750">
              <a:buFont typeface="Arial" pitchFamily="34" charset="0"/>
              <a:buChar char="•"/>
              <a:defRPr sz="2000" b="1">
                <a:latin typeface="MD개성체" pitchFamily="18" charset="-127"/>
                <a:ea typeface="MD개성체" pitchFamily="18" charset="-127"/>
              </a:defRPr>
            </a:lvl2pPr>
            <a:lvl3pPr marL="1143000" indent="-228600">
              <a:buFont typeface="Wingdings" pitchFamily="2" charset="2"/>
              <a:buChar char="ü"/>
              <a:defRPr sz="2000" b="1">
                <a:latin typeface="MD개성체" pitchFamily="18" charset="-127"/>
                <a:ea typeface="MD개성체" pitchFamily="18" charset="-127"/>
              </a:defRPr>
            </a:lvl3pPr>
            <a:lvl4pPr>
              <a:defRPr b="1">
                <a:latin typeface="MD개성체" pitchFamily="18" charset="-127"/>
                <a:ea typeface="MD개성체" pitchFamily="18" charset="-127"/>
              </a:defRPr>
            </a:lvl4pPr>
            <a:lvl5pPr>
              <a:defRPr b="1">
                <a:latin typeface="MD개성체" pitchFamily="18" charset="-127"/>
                <a:ea typeface="MD개성체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Programming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Fork, Wait, Exec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Lab9++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764704"/>
            <a:ext cx="8229600" cy="6048672"/>
          </a:xfrm>
        </p:spPr>
        <p:txBody>
          <a:bodyPr/>
          <a:lstStyle/>
          <a:p>
            <a:r>
              <a:rPr lang="ko-KR" altLang="en-US" sz="2000" dirty="0" smtClean="0"/>
              <a:t>준비</a:t>
            </a:r>
            <a:endParaRPr lang="en-US" altLang="ko-KR" sz="2000" dirty="0" smtClean="0"/>
          </a:p>
          <a:p>
            <a:pPr marL="800100" lvl="3" indent="-342900">
              <a:buFont typeface="Wingdings" pitchFamily="2" charset="2"/>
              <a:buChar char="l"/>
            </a:pPr>
            <a:r>
              <a:rPr lang="en-US" altLang="ko-KR" sz="2800" dirty="0" err="1">
                <a:solidFill>
                  <a:srgbClr val="FF0000"/>
                </a:solidFill>
              </a:rPr>
              <a:t>cp</a:t>
            </a:r>
            <a:r>
              <a:rPr lang="en-US" altLang="ko-KR" sz="2800" dirty="0">
                <a:solidFill>
                  <a:srgbClr val="FF0000"/>
                </a:solidFill>
              </a:rPr>
              <a:t> /</a:t>
            </a:r>
            <a:r>
              <a:rPr lang="en-US" altLang="ko-KR" sz="2800" dirty="0" err="1">
                <a:solidFill>
                  <a:srgbClr val="FF0000"/>
                </a:solidFill>
              </a:rPr>
              <a:t>tmp</a:t>
            </a:r>
            <a:r>
              <a:rPr lang="en-US" altLang="ko-KR" sz="2800" dirty="0">
                <a:solidFill>
                  <a:srgbClr val="FF0000"/>
                </a:solidFill>
              </a:rPr>
              <a:t>/hello .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marL="800100" lvl="3" indent="-342900">
              <a:buFont typeface="Wingdings" pitchFamily="2" charset="2"/>
              <a:buChar char="l"/>
            </a:pPr>
            <a:endParaRPr lang="en-US" altLang="ko-KR" sz="900" dirty="0"/>
          </a:p>
          <a:p>
            <a:r>
              <a:rPr lang="en-US" altLang="ko-KR" sz="2000" dirty="0" smtClean="0"/>
              <a:t>Fork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/>
              <a:t>wait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execl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이용하여 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lt"/>
              </a:rPr>
              <a:t>fork.c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작성하라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부모 프로세스는 </a:t>
            </a:r>
            <a:r>
              <a:rPr lang="ko-KR" altLang="en-US" sz="1800" dirty="0" err="1"/>
              <a:t>두개의</a:t>
            </a:r>
            <a:r>
              <a:rPr lang="ko-KR" altLang="en-US" sz="1800" dirty="0"/>
              <a:t> 자식 프로세스를 생성한다</a:t>
            </a:r>
            <a:r>
              <a:rPr lang="en-US" altLang="ko-KR" sz="1800" dirty="0"/>
              <a:t>: Child 1, Child </a:t>
            </a:r>
            <a:r>
              <a:rPr lang="en-US" altLang="ko-KR" sz="1800" dirty="0" smtClean="0"/>
              <a:t>2</a:t>
            </a:r>
          </a:p>
          <a:p>
            <a:pPr lvl="1"/>
            <a:endParaRPr lang="en-US" altLang="ko-KR" sz="1100" dirty="0"/>
          </a:p>
          <a:p>
            <a:pPr lvl="1"/>
            <a:r>
              <a:rPr lang="ko-KR" altLang="en-US" sz="1800" dirty="0"/>
              <a:t>부모 프로세스는 </a:t>
            </a:r>
            <a:r>
              <a:rPr lang="en-US" altLang="ko-KR" sz="1800" dirty="0"/>
              <a:t>wait() </a:t>
            </a:r>
            <a:r>
              <a:rPr lang="ko-KR" altLang="en-US" sz="1800" dirty="0"/>
              <a:t>를 실행하며 자식 프로세스들이 끝나기를 기다린다</a:t>
            </a:r>
            <a:r>
              <a:rPr lang="en-US" altLang="ko-KR" sz="1800" dirty="0"/>
              <a:t>. Wait()</a:t>
            </a:r>
            <a:r>
              <a:rPr lang="ko-KR" altLang="en-US" sz="1800" dirty="0"/>
              <a:t>를 실행하기 전 “</a:t>
            </a:r>
            <a:r>
              <a:rPr lang="en-US" altLang="ko-KR" sz="1800" dirty="0"/>
              <a:t>Parent: Waiting for children” </a:t>
            </a:r>
            <a:r>
              <a:rPr lang="ko-KR" altLang="en-US" sz="1800" dirty="0"/>
              <a:t>하고 출력한다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800" dirty="0"/>
              <a:t>각각의 자식 프로세스는 </a:t>
            </a:r>
            <a:r>
              <a:rPr lang="en-US" altLang="ko-KR" sz="1800" dirty="0" err="1"/>
              <a:t>execl</a:t>
            </a:r>
            <a:r>
              <a:rPr lang="en-US" altLang="ko-KR" sz="1800" dirty="0"/>
              <a:t>()</a:t>
            </a:r>
            <a:r>
              <a:rPr lang="ko-KR" altLang="en-US" sz="1800" dirty="0"/>
              <a:t>을 이용하여 </a:t>
            </a:r>
            <a:r>
              <a:rPr lang="ko-KR" altLang="en-US" sz="1800" dirty="0" smtClean="0"/>
              <a:t>“</a:t>
            </a:r>
            <a:r>
              <a:rPr lang="en-US" altLang="ko-KR" sz="1800" dirty="0" smtClean="0"/>
              <a:t>hello”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실행하</a:t>
            </a:r>
            <a:r>
              <a:rPr lang="ko-KR" altLang="en-US" sz="1800" dirty="0"/>
              <a:t>여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“</a:t>
            </a:r>
            <a:r>
              <a:rPr lang="en-US" altLang="ko-KR" sz="1800" dirty="0" smtClean="0"/>
              <a:t>This is Child 1(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Child 2)”</a:t>
            </a:r>
            <a:r>
              <a:rPr lang="ko-KR" altLang="en-US" sz="1800" dirty="0" smtClean="0"/>
              <a:t>를 출력한다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buNone/>
            </a:pPr>
            <a:endParaRPr lang="en-US" altLang="ko-KR" sz="1100" dirty="0" smtClean="0"/>
          </a:p>
          <a:p>
            <a:pPr lvl="1"/>
            <a:r>
              <a:rPr lang="ko-KR" altLang="en-US" sz="1800" dirty="0"/>
              <a:t>부모 프로세스는 </a:t>
            </a:r>
            <a:r>
              <a:rPr lang="ko-KR" altLang="en-US" sz="1800" dirty="0" smtClean="0"/>
              <a:t>종료하는 </a:t>
            </a:r>
            <a:r>
              <a:rPr lang="ko-KR" altLang="en-US" sz="1800" dirty="0"/>
              <a:t>각 </a:t>
            </a:r>
            <a:r>
              <a:rPr lang="ko-KR" altLang="en-US" sz="1800" dirty="0" smtClean="0"/>
              <a:t>자식 프로세스를 </a:t>
            </a:r>
            <a:r>
              <a:rPr lang="ko-KR" altLang="en-US" sz="1800" dirty="0"/>
              <a:t>식별하여 메시지</a:t>
            </a:r>
            <a:r>
              <a:rPr lang="en-US" altLang="ko-KR" sz="1800" dirty="0"/>
              <a:t>(“Parent: First (</a:t>
            </a:r>
            <a:r>
              <a:rPr lang="ko-KR" altLang="en-US" sz="1800" dirty="0"/>
              <a:t>또는 </a:t>
            </a:r>
            <a:r>
              <a:rPr lang="en-US" altLang="ko-KR" sz="1800" dirty="0"/>
              <a:t>Second) Child: “)</a:t>
            </a:r>
            <a:r>
              <a:rPr lang="ko-KR" altLang="en-US" sz="1800" dirty="0"/>
              <a:t>와 함께 종료 상태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status)</a:t>
            </a:r>
            <a:r>
              <a:rPr lang="ko-KR" altLang="en-US" sz="1800" dirty="0" smtClean="0"/>
              <a:t>로 자식 번호를 출력한다</a:t>
            </a:r>
            <a:r>
              <a:rPr lang="en-US" altLang="ko-KR" sz="1800" dirty="0" smtClean="0"/>
              <a:t>.  </a:t>
            </a:r>
            <a:r>
              <a:rPr lang="en-US" altLang="ko-KR" sz="1800" dirty="0" smtClean="0">
                <a:solidFill>
                  <a:srgbClr val="FF0000"/>
                </a:solidFill>
              </a:rPr>
              <a:t>Ex) First Child: 1</a:t>
            </a:r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800" dirty="0" smtClean="0"/>
              <a:t>자식 </a:t>
            </a:r>
            <a:r>
              <a:rPr lang="ko-KR" altLang="en-US" sz="1800" dirty="0"/>
              <a:t>프로세스들이 끝나면 부모는 “</a:t>
            </a:r>
            <a:r>
              <a:rPr lang="en-US" altLang="ko-KR" sz="1800" dirty="0"/>
              <a:t>Parent: All Children terminated</a:t>
            </a:r>
            <a:r>
              <a:rPr lang="en-US" altLang="ko-KR" sz="1800" dirty="0" smtClean="0"/>
              <a:t>”</a:t>
            </a:r>
            <a:r>
              <a:rPr lang="ko-KR" altLang="en-US" sz="1800" dirty="0"/>
              <a:t> 를</a:t>
            </a:r>
            <a:r>
              <a:rPr lang="ko-KR" altLang="en-US" sz="1800" dirty="0" smtClean="0"/>
              <a:t> 출력한다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425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Hint: </a:t>
            </a:r>
            <a:r>
              <a:rPr lang="en-US" altLang="ko-KR" dirty="0" err="1" smtClean="0"/>
              <a:t>fork.c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93" y="1052736"/>
            <a:ext cx="7048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7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Hello.c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764704"/>
            <a:ext cx="8136904" cy="59046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[]){</a:t>
            </a:r>
          </a:p>
          <a:p>
            <a:pPr marL="0" indent="0">
              <a:buNone/>
            </a:pPr>
            <a:r>
              <a:rPr lang="en-US" altLang="ko-KR" dirty="0" smtClean="0"/>
              <a:t>        if(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 != 1){</a:t>
            </a:r>
          </a:p>
          <a:p>
            <a:pPr marL="0" indent="0"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("error: number of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.\n");</a:t>
            </a:r>
          </a:p>
          <a:p>
            <a:pPr marL="0" indent="0">
              <a:buNone/>
            </a:pPr>
            <a:r>
              <a:rPr lang="en-US" altLang="ko-KR" dirty="0" smtClean="0"/>
              <a:t>                return 1;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("This is Child %s\n",</a:t>
            </a:r>
            <a:r>
              <a:rPr lang="en-US" altLang="ko-KR" dirty="0" err="1"/>
              <a:t>argv</a:t>
            </a:r>
            <a:r>
              <a:rPr lang="en-US" altLang="ko-KR" dirty="0"/>
              <a:t>[0]);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[0]);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7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결과 화면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42" y="1484784"/>
            <a:ext cx="2952328" cy="101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3356992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제출</a:t>
            </a:r>
            <a:r>
              <a:rPr lang="en-US" altLang="ko-KR" sz="3600" dirty="0" smtClean="0">
                <a:solidFill>
                  <a:srgbClr val="FF0000"/>
                </a:solidFill>
              </a:rPr>
              <a:t>: submit 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labjkh</a:t>
            </a:r>
            <a:r>
              <a:rPr lang="en-US" altLang="ko-KR" sz="3600" dirty="0" smtClean="0">
                <a:solidFill>
                  <a:srgbClr val="FF0000"/>
                </a:solidFill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fork.c</a:t>
            </a:r>
            <a:r>
              <a:rPr lang="en-US" altLang="ko-KR" sz="3600" dirty="0" smtClean="0">
                <a:solidFill>
                  <a:srgbClr val="FF0000"/>
                </a:solidFill>
              </a:rPr>
              <a:t> hello</a:t>
            </a:r>
          </a:p>
          <a:p>
            <a:endParaRPr lang="en-US" altLang="ko-KR" sz="3600" dirty="0">
              <a:solidFill>
                <a:srgbClr val="FF0000"/>
              </a:solidFill>
            </a:endParaRPr>
          </a:p>
          <a:p>
            <a:endParaRPr lang="en-US" altLang="ko-KR" sz="3600" dirty="0" smtClean="0">
              <a:solidFill>
                <a:srgbClr val="FF0000"/>
              </a:solidFill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</a:rPr>
              <a:t>확인</a:t>
            </a:r>
            <a:r>
              <a:rPr lang="en-US" altLang="ko-KR" sz="3600" dirty="0" smtClean="0">
                <a:solidFill>
                  <a:srgbClr val="FF0000"/>
                </a:solidFill>
              </a:rPr>
              <a:t>: 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showlab</a:t>
            </a:r>
            <a:r>
              <a:rPr lang="en-US" altLang="ko-KR" sz="3600" dirty="0" smtClean="0">
                <a:solidFill>
                  <a:srgbClr val="FF0000"/>
                </a:solidFill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labjkh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</a:p>
          <a:p>
            <a:pPr lvl="1"/>
            <a:r>
              <a:rPr lang="en-US" altLang="ko-KR" dirty="0" smtClean="0"/>
              <a:t>fork(); //</a:t>
            </a:r>
            <a:r>
              <a:rPr lang="ko-KR" altLang="en-US" dirty="0" smtClean="0"/>
              <a:t>자식 프로세스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반환값은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생성된 자식의 </a:t>
            </a:r>
            <a:r>
              <a:rPr lang="en-US" altLang="ko-KR" dirty="0" err="1" smtClean="0"/>
              <a:t>processID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</a:t>
            </a:r>
            <a:r>
              <a:rPr lang="en-US" altLang="ko-KR" dirty="0" smtClean="0"/>
              <a:t>: 0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Wait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status; //</a:t>
            </a:r>
            <a:r>
              <a:rPr lang="ko-KR" altLang="en-US" dirty="0" smtClean="0"/>
              <a:t>종료상태를 저장할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wait(&amp;status); </a:t>
            </a:r>
          </a:p>
          <a:p>
            <a:pPr lvl="1"/>
            <a:r>
              <a:rPr lang="ko-KR" altLang="en-US" dirty="0" err="1" smtClean="0"/>
              <a:t>반환값은</a:t>
            </a:r>
            <a:r>
              <a:rPr lang="ko-KR" altLang="en-US" dirty="0" smtClean="0"/>
              <a:t> 종료한 </a:t>
            </a:r>
            <a:r>
              <a:rPr lang="en-US" altLang="ko-KR" dirty="0" err="1" smtClean="0"/>
              <a:t>ProcessID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Execl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execl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실행할 파일위치</a:t>
            </a:r>
            <a:r>
              <a:rPr lang="en-US" altLang="ko-KR" dirty="0" smtClean="0"/>
              <a:t>”,”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1”,”</a:t>
            </a:r>
            <a:r>
              <a:rPr lang="ko-KR" altLang="en-US" dirty="0" smtClean="0"/>
              <a:t>인자</a:t>
            </a:r>
            <a:r>
              <a:rPr lang="en-US" altLang="ko-KR" dirty="0"/>
              <a:t>2</a:t>
            </a:r>
            <a:r>
              <a:rPr lang="en-US" altLang="ko-KR" dirty="0" smtClean="0"/>
              <a:t>”,(char*)0);</a:t>
            </a:r>
          </a:p>
          <a:p>
            <a:pPr lvl="1"/>
            <a:r>
              <a:rPr lang="ko-KR" altLang="en-US" dirty="0" smtClean="0"/>
              <a:t>인자는 필요한 만큼 넣는다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Fork()</a:t>
            </a:r>
          </a:p>
          <a:p>
            <a:r>
              <a:rPr lang="en-US" altLang="ko-KR" dirty="0" smtClean="0"/>
              <a:t>Wait()</a:t>
            </a:r>
          </a:p>
          <a:p>
            <a:r>
              <a:rPr lang="en-US" altLang="ko-KR" dirty="0" err="1" smtClean="0"/>
              <a:t>Execl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Lab9++</a:t>
            </a:r>
          </a:p>
        </p:txBody>
      </p:sp>
    </p:spTree>
    <p:extLst>
      <p:ext uri="{BB962C8B-B14F-4D97-AF65-F5344CB8AC3E}">
        <p14:creationId xmlns:p14="http://schemas.microsoft.com/office/powerpoint/2010/main" val="27804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</a:t>
            </a:r>
            <a:r>
              <a:rPr lang="en-US" altLang="ko-KR" dirty="0">
                <a:latin typeface="Times New Roman" pitchFamily="18" charset="0"/>
              </a:rPr>
              <a:t>–</a:t>
            </a:r>
            <a:r>
              <a:rPr lang="en-US" altLang="ko-KR" dirty="0"/>
              <a:t> a program in execution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Every process has a unique process ID, </a:t>
            </a:r>
            <a:r>
              <a:rPr lang="en-US" altLang="ko-KR" dirty="0" smtClean="0"/>
              <a:t>a </a:t>
            </a:r>
            <a:r>
              <a:rPr lang="en-US" altLang="ko-KR" dirty="0"/>
              <a:t>nonnegative </a:t>
            </a:r>
            <a:r>
              <a:rPr lang="en-US" altLang="ko-KR" dirty="0" smtClean="0"/>
              <a:t>integer</a:t>
            </a:r>
          </a:p>
          <a:p>
            <a:pPr lvl="1"/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getpid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45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27584" y="3861048"/>
            <a:ext cx="8229600" cy="2520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fork() is the ONLY way to create a process in Unix kernel 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i="1" dirty="0" smtClean="0"/>
              <a:t>child process</a:t>
            </a:r>
            <a:r>
              <a:rPr lang="en-US" altLang="ko-KR" sz="2000" dirty="0" smtClean="0"/>
              <a:t> is the new process created by fork()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fork() is called once, but returns twice!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returns 0 in child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returns the child process ID in parent process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3609" y="1190627"/>
            <a:ext cx="756084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pid_t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fork(void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Returns: 0 in child, process ID of child in parent, -1 on error</a:t>
            </a:r>
          </a:p>
        </p:txBody>
      </p:sp>
    </p:spTree>
    <p:extLst>
      <p:ext uri="{BB962C8B-B14F-4D97-AF65-F5344CB8AC3E}">
        <p14:creationId xmlns:p14="http://schemas.microsoft.com/office/powerpoint/2010/main" val="3073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276872"/>
            <a:ext cx="1872208" cy="2520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</a:p>
          <a:p>
            <a:pPr algn="ctr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114231" y="3717032"/>
            <a:ext cx="1872208" cy="25202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Child Process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cid</a:t>
            </a:r>
            <a:r>
              <a:rPr lang="en-US" altLang="ko-KR" dirty="0" smtClean="0"/>
              <a:t> = 0; </a:t>
            </a:r>
          </a:p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779912" y="3104964"/>
            <a:ext cx="1656184" cy="864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id</a:t>
            </a:r>
            <a:r>
              <a:rPr lang="en-US" altLang="ko-KR" dirty="0" smtClean="0"/>
              <a:t> = fork();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4168" y="908720"/>
            <a:ext cx="1872208" cy="2520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cid</a:t>
            </a:r>
            <a:r>
              <a:rPr lang="en-US" altLang="ko-KR" dirty="0" smtClean="0"/>
              <a:t> = </a:t>
            </a:r>
          </a:p>
          <a:p>
            <a:pPr algn="ctr"/>
            <a:r>
              <a:rPr lang="en-US" altLang="ko-KR" dirty="0" err="1" smtClean="0"/>
              <a:t>ProcessID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of Child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fork2.c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unistd.h</a:t>
            </a:r>
            <a:r>
              <a:rPr lang="en-US" altLang="ko-KR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#include &lt;sys/</a:t>
            </a:r>
            <a:r>
              <a:rPr lang="en-US" altLang="ko-KR" sz="1600" dirty="0" err="1" smtClean="0"/>
              <a:t>types.h</a:t>
            </a:r>
            <a:r>
              <a:rPr lang="en-US" altLang="ko-KR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pid_t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childpid</a:t>
            </a:r>
            <a:r>
              <a:rPr lang="en-US" altLang="ko-KR" sz="1600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childpid</a:t>
            </a:r>
            <a:r>
              <a:rPr lang="en-US" altLang="ko-KR" sz="1600" dirty="0" smtClean="0">
                <a:solidFill>
                  <a:srgbClr val="FF0000"/>
                </a:solidFill>
              </a:rPr>
              <a:t> = fork();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if (</a:t>
            </a:r>
            <a:r>
              <a:rPr lang="en-US" altLang="ko-KR" sz="1600" dirty="0" err="1" smtClean="0"/>
              <a:t>childpid</a:t>
            </a:r>
            <a:r>
              <a:rPr lang="en-US" altLang="ko-KR" sz="1600" dirty="0" smtClean="0"/>
              <a:t> == -1){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("Failed to fork");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  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	</a:t>
            </a:r>
            <a:r>
              <a:rPr lang="en-US" altLang="ko-KR" sz="1600" dirty="0" smtClean="0">
                <a:solidFill>
                  <a:srgbClr val="FF0000"/>
                </a:solidFill>
              </a:rPr>
              <a:t>    if 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childpid</a:t>
            </a:r>
            <a:r>
              <a:rPr lang="en-US" altLang="ko-KR" sz="1600" dirty="0" smtClean="0">
                <a:solidFill>
                  <a:srgbClr val="FF0000"/>
                </a:solidFill>
              </a:rPr>
              <a:t> ==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("I am child %ld\n", (long)</a:t>
            </a:r>
            <a:r>
              <a:rPr lang="en-US" altLang="ko-KR" sz="1600" dirty="0" err="1" smtClean="0"/>
              <a:t>getpid</a:t>
            </a:r>
            <a:r>
              <a:rPr lang="en-US" altLang="ko-KR" sz="1600" dirty="0" smtClean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("I am parent %ld\n", (long)</a:t>
            </a:r>
            <a:r>
              <a:rPr lang="en-US" altLang="ko-KR" sz="1600" dirty="0" err="1" smtClean="0"/>
              <a:t>getpid</a:t>
            </a:r>
            <a:r>
              <a:rPr lang="en-US" altLang="ko-KR" sz="1600" dirty="0" smtClean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    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//result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I am </a:t>
            </a:r>
            <a:r>
              <a:rPr lang="en-US" altLang="ko-KR" sz="1600" dirty="0" smtClean="0"/>
              <a:t>child *****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I am </a:t>
            </a:r>
            <a:r>
              <a:rPr lang="en-US" altLang="ko-KR" sz="1600" dirty="0" smtClean="0"/>
              <a:t>parent *****</a:t>
            </a:r>
          </a:p>
        </p:txBody>
      </p:sp>
    </p:spTree>
    <p:extLst>
      <p:ext uri="{BB962C8B-B14F-4D97-AF65-F5344CB8AC3E}">
        <p14:creationId xmlns:p14="http://schemas.microsoft.com/office/powerpoint/2010/main" val="16726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Wait()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When a child terminates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Kernel sends SIGCHLD signal to the parent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an asynchronous event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Actions taken by the parent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Default action: </a:t>
            </a:r>
            <a:r>
              <a:rPr lang="en-US" altLang="ko-KR" sz="1800" dirty="0">
                <a:latin typeface="Times New Roman" pitchFamily="18" charset="0"/>
              </a:rPr>
              <a:t>“</a:t>
            </a:r>
            <a:r>
              <a:rPr lang="en-US" altLang="ko-KR" sz="1800" dirty="0"/>
              <a:t>ignore</a:t>
            </a:r>
            <a:r>
              <a:rPr lang="en-US" altLang="ko-KR" sz="1800" dirty="0">
                <a:latin typeface="Times New Roman" pitchFamily="18" charset="0"/>
              </a:rPr>
              <a:t>”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Alternatively, the parent can call signal handlers defined by users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A process that calls wait or </a:t>
            </a:r>
            <a:r>
              <a:rPr lang="en-US" altLang="ko-KR" sz="2000" dirty="0" err="1"/>
              <a:t>waitpid</a:t>
            </a:r>
            <a:r>
              <a:rPr lang="en-US" altLang="ko-KR" sz="2000" dirty="0"/>
              <a:t> can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block (if its children are still running), or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return immediately with the termination status of a child, or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return immediately with an error (if it doesn</a:t>
            </a:r>
            <a:r>
              <a:rPr lang="en-US" altLang="ko-KR" sz="1800" dirty="0">
                <a:latin typeface="Times New Roman" pitchFamily="18" charset="0"/>
              </a:rPr>
              <a:t>’</a:t>
            </a:r>
            <a:r>
              <a:rPr lang="en-US" altLang="ko-KR" sz="1800" dirty="0"/>
              <a:t>t have any child processes)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Wait()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r>
              <a:rPr lang="en-US" altLang="ko-KR" sz="2000" i="1" dirty="0" err="1" smtClean="0"/>
              <a:t>statloc</a:t>
            </a:r>
            <a:endParaRPr lang="en-US" altLang="ko-KR" sz="2000" i="1" dirty="0"/>
          </a:p>
          <a:p>
            <a:pPr lvl="1"/>
            <a:r>
              <a:rPr lang="en-US" altLang="ko-KR" sz="1800" dirty="0"/>
              <a:t>a pointer to an integer address to store the termination status</a:t>
            </a:r>
          </a:p>
          <a:p>
            <a:r>
              <a:rPr lang="en-US" altLang="ko-KR" sz="2000" dirty="0"/>
              <a:t>Wait() blocks until all the children are finished</a:t>
            </a:r>
          </a:p>
          <a:p>
            <a:r>
              <a:rPr lang="en-US" altLang="ko-KR" sz="2000" dirty="0" err="1"/>
              <a:t>Waitpid</a:t>
            </a:r>
            <a:r>
              <a:rPr lang="en-US" altLang="ko-KR" sz="2000" dirty="0"/>
              <a:t>() can choose not to block. </a:t>
            </a:r>
          </a:p>
          <a:p>
            <a:pPr lvl="1"/>
            <a:r>
              <a:rPr lang="en-US" altLang="ko-KR" sz="1800" dirty="0"/>
              <a:t>It can have a number of options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힌트</a:t>
            </a:r>
            <a:r>
              <a:rPr lang="en-US" altLang="ko-KR" sz="18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status;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wait(&amp;status);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29283" y="980728"/>
            <a:ext cx="6083077" cy="1837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types.h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#include &lt;sys/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wait.h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pid_t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wait(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i="1" dirty="0" err="1">
                <a:latin typeface="맑은 고딕" pitchFamily="50" charset="-127"/>
                <a:ea typeface="맑은 고딕" pitchFamily="50" charset="-127"/>
              </a:rPr>
              <a:t>statloc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pid_t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waitpid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pid_t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i="1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sz="1800" i="1" dirty="0" err="1">
                <a:latin typeface="맑은 고딕" pitchFamily="50" charset="-127"/>
                <a:ea typeface="맑은 고딕" pitchFamily="50" charset="-127"/>
              </a:rPr>
              <a:t>statloc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options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Both return: process ID if OK, 0, or -1 on error</a:t>
            </a:r>
          </a:p>
        </p:txBody>
      </p:sp>
    </p:spTree>
    <p:extLst>
      <p:ext uri="{BB962C8B-B14F-4D97-AF65-F5344CB8AC3E}">
        <p14:creationId xmlns:p14="http://schemas.microsoft.com/office/powerpoint/2010/main" val="25839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exec : Program Execution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/>
              <a:t>When a process calls one of the exec functions</a:t>
            </a:r>
          </a:p>
          <a:p>
            <a:pPr lvl="1" eaLnBrk="1" hangingPunct="1"/>
            <a:r>
              <a:rPr lang="en-US" altLang="ko-KR" sz="1800" dirty="0" smtClean="0"/>
              <a:t>That process is completely replaced by the new program: Loading text, data, heap, and stack segments onto parent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r>
              <a:rPr lang="en-US" altLang="ko-KR" sz="1800" dirty="0" smtClean="0"/>
              <a:t>s address space</a:t>
            </a:r>
          </a:p>
          <a:p>
            <a:pPr lvl="1" eaLnBrk="1" hangingPunct="1"/>
            <a:r>
              <a:rPr lang="en-US" altLang="ko-KR" sz="1800" dirty="0" smtClean="0"/>
              <a:t>New program starts at its main function</a:t>
            </a:r>
          </a:p>
          <a:p>
            <a:pPr lvl="1" eaLnBrk="1" hangingPunct="1"/>
            <a:r>
              <a:rPr lang="en-US" altLang="ko-KR" sz="1800" dirty="0" smtClean="0"/>
              <a:t>New program uses the same PID as its caller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 err="1">
                <a:solidFill>
                  <a:srgbClr val="FF0000"/>
                </a:solidFill>
              </a:rPr>
              <a:t>e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xecl</a:t>
            </a:r>
            <a:r>
              <a:rPr lang="en-US" altLang="ko-KR" sz="1800" dirty="0" smtClean="0">
                <a:solidFill>
                  <a:srgbClr val="FF0000"/>
                </a:solidFill>
              </a:rPr>
              <a:t>(“</a:t>
            </a:r>
            <a:r>
              <a:rPr lang="ko-KR" altLang="en-US" sz="1800" dirty="0" smtClean="0">
                <a:solidFill>
                  <a:srgbClr val="FF0000"/>
                </a:solidFill>
              </a:rPr>
              <a:t>파일위치</a:t>
            </a:r>
            <a:r>
              <a:rPr lang="en-US" altLang="ko-KR" sz="1800" dirty="0" smtClean="0">
                <a:solidFill>
                  <a:srgbClr val="FF0000"/>
                </a:solidFill>
              </a:rPr>
              <a:t>”,”argv0”,”argv2”…, (char*)0);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68413" y="2799606"/>
            <a:ext cx="6215106" cy="214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Tx/>
              <a:buNone/>
            </a:pPr>
            <a:r>
              <a:rPr lang="en-US" altLang="ko-KR" sz="1600" b="1" dirty="0" smtClean="0"/>
              <a:t>#include &lt;</a:t>
            </a:r>
            <a:r>
              <a:rPr lang="en-US" altLang="ko-KR" sz="1600" b="1" dirty="0" err="1" smtClean="0"/>
              <a:t>unistd.h</a:t>
            </a:r>
            <a:r>
              <a:rPr lang="en-US" altLang="ko-KR" sz="1600" b="1" dirty="0" smtClean="0"/>
              <a:t>&gt;</a:t>
            </a:r>
          </a:p>
          <a:p>
            <a:pPr marL="0" lvl="1" indent="0">
              <a:buFontTx/>
              <a:buNone/>
            </a:pPr>
            <a:r>
              <a:rPr lang="en-US" altLang="ko-KR" sz="1600" b="1" dirty="0" smtClean="0"/>
              <a:t>main(){ </a:t>
            </a:r>
          </a:p>
          <a:p>
            <a:pPr marL="0" lvl="1" indent="0">
              <a:buFontTx/>
              <a:buNone/>
            </a:pP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printf</a:t>
            </a:r>
            <a:r>
              <a:rPr lang="en-US" altLang="ko-KR" sz="1600" b="1" dirty="0" smtClean="0"/>
              <a:t> (“executing </a:t>
            </a:r>
            <a:r>
              <a:rPr lang="en-US" altLang="ko-KR" sz="1600" b="1" dirty="0" err="1" smtClean="0"/>
              <a:t>ls</a:t>
            </a:r>
            <a:r>
              <a:rPr lang="en-US" altLang="ko-KR" sz="1600" b="1" dirty="0" smtClean="0"/>
              <a:t>\n”);</a:t>
            </a:r>
          </a:p>
          <a:p>
            <a:pPr marL="0" lvl="1" indent="0">
              <a:buFontTx/>
              <a:buNone/>
            </a:pPr>
            <a:r>
              <a:rPr lang="en-US" altLang="ko-KR" sz="1600" b="1" dirty="0" smtClean="0"/>
              <a:t>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execl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(“/bin/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ls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”, ”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ls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”, “-l”, (char *) 0);</a:t>
            </a:r>
          </a:p>
          <a:p>
            <a:pPr marL="0" lvl="1" indent="0">
              <a:buFontTx/>
              <a:buNone/>
            </a:pPr>
            <a:r>
              <a:rPr lang="en-US" altLang="ko-KR" sz="1600" b="1" dirty="0" smtClean="0"/>
              <a:t>  exit(1);</a:t>
            </a:r>
          </a:p>
          <a:p>
            <a:pPr marL="0" lvl="1" indent="0">
              <a:buFontTx/>
              <a:buNone/>
            </a:pPr>
            <a:r>
              <a:rPr lang="en-US" altLang="ko-KR" sz="1600" b="1" dirty="0" smtClean="0"/>
              <a:t>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825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s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Accs_white(1)</Template>
  <TotalTime>29893</TotalTime>
  <Words>668</Words>
  <Application>Microsoft Office PowerPoint</Application>
  <PresentationFormat>화면 슬라이드 쇼(4:3)</PresentationFormat>
  <Paragraphs>167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Accs_white</vt:lpstr>
      <vt:lpstr>System Programming  Fork, Wait, Exec</vt:lpstr>
      <vt:lpstr>Contents</vt:lpstr>
      <vt:lpstr>Process</vt:lpstr>
      <vt:lpstr>Fork()</vt:lpstr>
      <vt:lpstr>Fork()</vt:lpstr>
      <vt:lpstr>fork2.c </vt:lpstr>
      <vt:lpstr>Wait()</vt:lpstr>
      <vt:lpstr>Wait()</vt:lpstr>
      <vt:lpstr>exec : Program Execution</vt:lpstr>
      <vt:lpstr>Lab9++</vt:lpstr>
      <vt:lpstr>Hint: fork.c</vt:lpstr>
      <vt:lpstr>Hello.c</vt:lpstr>
      <vt:lpstr>결과 화면 &amp; 제출</vt:lpstr>
      <vt:lpstr>힌트: 각 function 사용법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sugarain</dc:creator>
  <cp:lastModifiedBy>HAN</cp:lastModifiedBy>
  <cp:revision>1068</cp:revision>
  <cp:lastPrinted>2015-04-07T13:28:26Z</cp:lastPrinted>
  <dcterms:created xsi:type="dcterms:W3CDTF">2009-08-30T13:47:28Z</dcterms:created>
  <dcterms:modified xsi:type="dcterms:W3CDTF">2015-10-21T02:56:50Z</dcterms:modified>
</cp:coreProperties>
</file>