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1" r:id="rId4"/>
    <p:sldId id="312" r:id="rId5"/>
    <p:sldId id="259" r:id="rId6"/>
    <p:sldId id="313" r:id="rId7"/>
    <p:sldId id="314" r:id="rId8"/>
    <p:sldId id="315" r:id="rId9"/>
    <p:sldId id="316" r:id="rId10"/>
    <p:sldId id="317" r:id="rId11"/>
    <p:sldId id="260" r:id="rId12"/>
    <p:sldId id="261" r:id="rId13"/>
    <p:sldId id="262" r:id="rId14"/>
    <p:sldId id="263" r:id="rId15"/>
    <p:sldId id="264" r:id="rId16"/>
    <p:sldId id="318" r:id="rId17"/>
    <p:sldId id="319" r:id="rId18"/>
    <p:sldId id="343" r:id="rId19"/>
    <p:sldId id="344" r:id="rId20"/>
    <p:sldId id="320" r:id="rId21"/>
    <p:sldId id="321" r:id="rId22"/>
    <p:sldId id="345" r:id="rId23"/>
    <p:sldId id="346" r:id="rId24"/>
    <p:sldId id="347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26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127C-E76B-A30A-0DFA-811F1316C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75677-9B5E-F1FF-63D0-A7B6795A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9F76-D31E-4461-0721-E60E696B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D98D-FE71-47EF-6E05-E63A6130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EE4A-855B-CA85-73A7-63BFB9E9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2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4DC9-A23D-D40D-04C8-3E51A0DC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82D59-791F-7979-EC06-CDEED1447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0F46-CB63-5EFF-2554-557EC653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8AF-F386-743C-895F-92253C4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984-A8C3-2DFE-C781-26C5DE7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6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467B1-3D09-859B-DDDE-562E70671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A3A24-1679-DFE9-D0D0-5E129C44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34A5-622C-8BE3-4FD8-D7131AA3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D11F-B5CA-3D66-3FB1-E95B1248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BD6C-8ED1-EA8C-6C26-D6007E40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792-028D-548C-85F4-285C28E9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45CE-A07A-41A1-242B-F049042A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D8D-EED1-699B-8BDD-5902102D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5823-09C5-1018-716D-FCEE71C7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779A-0D20-738C-BF22-5D256C7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DC7F-BC33-6D28-B82C-2ABBD7ED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4BC5-337D-D68E-3490-7D177B9E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266E-8170-C991-457E-AFE042D8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3C29-2AA0-3225-B1DC-FE993001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FB21-D803-E048-1C8A-7CA63D35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FD6B-2B34-1CEF-F40C-300A1B77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EE55-893D-CFDE-6162-2BACABC66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74D15-401F-09E6-214C-87BA5348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5B95-6204-2DCA-06BD-E406CAE9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3249-8157-6E49-209C-5A6C058D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812E-96C7-BFFA-6E99-89206BC9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EE08-7182-B090-B64C-B3C1EB7A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269CD-EF32-1BE1-38E4-3BA0CF60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99DB9-E6E7-6E3D-5442-F9F6C574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D8159-CFE8-06E9-7110-354E48021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F91B0-B142-160B-150B-9B7D69D57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D7E80-A4AA-E1B8-DD40-0B4C6EEE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6D415-197A-1CD8-25BD-EB7B3B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C8D42-6C5A-44DD-6658-6E8E015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725D-C6AC-1C60-E46C-1463C66A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A96C8-FFB7-CD1F-CA3B-F352949C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0217-D20F-5BA7-AC9D-B69BDD98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4AC7B-1B2A-8855-7B2F-F087F2EB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E211D-FCAE-2D74-5915-136C62DF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83990-5D0E-CE61-989F-69D86393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D53E-CF40-E091-BE28-492784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1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9BE4-3C9E-61F9-B697-975BF513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3F1D-6837-C3A2-BD3B-B519768F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25F0-5EC2-662D-391D-B071B5E7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7C27-9E46-6596-9108-E203C851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66509-EFAB-6C4B-FEF9-55A77748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667F-2D79-D95A-A313-86D64083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1F21-CDC1-58B2-270F-161A12E2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4D31-7034-6B9F-3C80-8F68631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5DAA-755E-B5B5-B0BD-644BCB97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29A9A-6E64-9034-155A-FCD02E5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10F6-94FD-FA91-D7D5-B6F8AE6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B306-B3FF-B09F-A8DD-CB37DCB2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9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4871A-7A34-D2E5-FC85-5C790104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1380-F678-4D4C-DAEA-8E1883EB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3CE9-1435-D83B-E276-6F484A6A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949D-D86C-41B5-94C3-E9672EC7D942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53B4-4E8A-4F96-938D-00527B840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552F-69A8-F385-DC35-4D1E02169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28EC-F624-4705-9C9E-730E6EA20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426FCD-A06C-0AF6-20D4-48F29B0AA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779"/>
            <a:ext cx="9144000" cy="92718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GB" sz="7300" dirty="0">
                <a:solidFill>
                  <a:schemeClr val="bg1"/>
                </a:solidFill>
              </a:rPr>
              <a:t>CN2</a:t>
            </a:r>
            <a:r>
              <a:rPr lang="en-GB" dirty="0">
                <a:solidFill>
                  <a:srgbClr val="00B0F0"/>
                </a:solidFill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94621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2DA33-419D-8E8D-A4E2-80B94792D45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AFFC9A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CN2 algorithm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90764-F0CC-E038-7862-8C8C18DDF278}"/>
              </a:ext>
            </a:extLst>
          </p:cNvPr>
          <p:cNvSpPr txBox="1"/>
          <p:nvPr/>
        </p:nvSpPr>
        <p:spPr>
          <a:xfrm>
            <a:off x="0" y="435233"/>
            <a:ext cx="8502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Combine ideas AQ with ID3 a </a:t>
            </a:r>
            <a:r>
              <a:rPr lang="en-GB" sz="1800" u="none" strike="noStrike" baseline="0" dirty="0">
                <a:solidFill>
                  <a:srgbClr val="282829"/>
                </a:solidFill>
                <a:latin typeface="-apple-system"/>
              </a:rPr>
              <a:t>T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op </a:t>
            </a:r>
            <a:r>
              <a:rPr lang="en-GB" dirty="0">
                <a:solidFill>
                  <a:srgbClr val="282829"/>
                </a:solidFill>
                <a:latin typeface="-apple-system"/>
              </a:rPr>
              <a:t>D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own </a:t>
            </a:r>
            <a:r>
              <a:rPr lang="en-GB" dirty="0">
                <a:solidFill>
                  <a:srgbClr val="282829"/>
                </a:solidFill>
                <a:latin typeface="-apple-system"/>
              </a:rPr>
              <a:t>I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nduction of Decision </a:t>
            </a:r>
            <a:r>
              <a:rPr lang="en-GB" dirty="0">
                <a:solidFill>
                  <a:srgbClr val="282829"/>
                </a:solidFill>
                <a:latin typeface="-apple-system"/>
              </a:rPr>
              <a:t>T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rees (</a:t>
            </a:r>
            <a:r>
              <a:rPr lang="en-GB" sz="1800" b="0" i="0" u="none" strike="noStrike" baseline="0" dirty="0">
                <a:latin typeface="ArialMT"/>
              </a:rPr>
              <a:t>TDIDT)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DE67-77FD-E814-5817-E28D8275257B}"/>
              </a:ext>
            </a:extLst>
          </p:cNvPr>
          <p:cNvSpPr txBox="1"/>
          <p:nvPr/>
        </p:nvSpPr>
        <p:spPr>
          <a:xfrm>
            <a:off x="0" y="882679"/>
            <a:ext cx="10587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IDEA: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2DFDE-671F-6AEE-CC4E-83DB362F0274}"/>
              </a:ext>
            </a:extLst>
          </p:cNvPr>
          <p:cNvSpPr txBox="1"/>
          <p:nvPr/>
        </p:nvSpPr>
        <p:spPr>
          <a:xfrm>
            <a:off x="1058779" y="1252011"/>
            <a:ext cx="61200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ArialMT"/>
              </a:rPr>
              <a:t>S</a:t>
            </a:r>
            <a:r>
              <a:rPr lang="en-GB" sz="1800" b="0" i="0" u="none" strike="noStrike" baseline="0" dirty="0">
                <a:latin typeface="ArialMT"/>
              </a:rPr>
              <a:t>earch as in AQ ( Beam Search 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EDE17-8D58-9B83-285E-751546ED6B52}"/>
              </a:ext>
            </a:extLst>
          </p:cNvPr>
          <p:cNvSpPr txBox="1"/>
          <p:nvPr/>
        </p:nvSpPr>
        <p:spPr>
          <a:xfrm>
            <a:off x="1058779" y="1684505"/>
            <a:ext cx="73873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GB" dirty="0">
                <a:latin typeface="ArialMT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dditional evaluation criteria or pruning as for TDIDT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0B938-AB33-C4D4-A029-A65C8A64F24E}"/>
              </a:ext>
            </a:extLst>
          </p:cNvPr>
          <p:cNvSpPr txBox="1"/>
          <p:nvPr/>
        </p:nvSpPr>
        <p:spPr>
          <a:xfrm>
            <a:off x="-24062" y="2287446"/>
            <a:ext cx="108284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Tips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C6FA4-9CDB-E40A-13BD-D460CFDBCE87}"/>
              </a:ext>
            </a:extLst>
          </p:cNvPr>
          <p:cNvSpPr txBox="1"/>
          <p:nvPr/>
        </p:nvSpPr>
        <p:spPr>
          <a:xfrm>
            <a:off x="1058779" y="2749111"/>
            <a:ext cx="61320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AQ depends on a seed example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02F53-0705-ECC0-4746-4F584065B751}"/>
              </a:ext>
            </a:extLst>
          </p:cNvPr>
          <p:cNvSpPr txBox="1"/>
          <p:nvPr/>
        </p:nvSpPr>
        <p:spPr>
          <a:xfrm>
            <a:off x="1046747" y="3167386"/>
            <a:ext cx="6132094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Basic AQ has difficulties with noise handling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273CB-1890-B84F-0D90-3BCBBEC72107}"/>
              </a:ext>
            </a:extLst>
          </p:cNvPr>
          <p:cNvSpPr txBox="1"/>
          <p:nvPr/>
        </p:nvSpPr>
        <p:spPr>
          <a:xfrm>
            <a:off x="0" y="4047326"/>
            <a:ext cx="126532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Principles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A56C8-867D-20CB-B0B8-2B2BCFC2A38F}"/>
              </a:ext>
            </a:extLst>
          </p:cNvPr>
          <p:cNvSpPr txBox="1"/>
          <p:nvPr/>
        </p:nvSpPr>
        <p:spPr>
          <a:xfrm>
            <a:off x="1058779" y="4557934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Covering approach (but with stopping criteria )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E9A36-720D-F3B5-5D3B-1E0518FFF07B}"/>
              </a:ext>
            </a:extLst>
          </p:cNvPr>
          <p:cNvSpPr txBox="1"/>
          <p:nvPr/>
        </p:nvSpPr>
        <p:spPr>
          <a:xfrm>
            <a:off x="1058779" y="5068542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Learning one rule </a:t>
            </a:r>
            <a:r>
              <a:rPr lang="en-GB" dirty="0">
                <a:latin typeface="ArialMT"/>
              </a:rPr>
              <a:t>- </a:t>
            </a:r>
            <a:r>
              <a:rPr lang="en-GB" sz="1800" b="0" i="0" u="none" strike="noStrike" baseline="0" dirty="0">
                <a:latin typeface="ArialMT"/>
              </a:rPr>
              <a:t>not so much example-seed driven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4489A-2BFF-38DF-6462-BF31F4D8E60F}"/>
              </a:ext>
            </a:extLst>
          </p:cNvPr>
          <p:cNvSpPr txBox="1"/>
          <p:nvPr/>
        </p:nvSpPr>
        <p:spPr>
          <a:xfrm>
            <a:off x="1046747" y="5579150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Two options :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DE3CB0-3A91-F741-761F-566772E499D1}"/>
              </a:ext>
            </a:extLst>
          </p:cNvPr>
          <p:cNvSpPr txBox="1"/>
          <p:nvPr/>
        </p:nvSpPr>
        <p:spPr>
          <a:xfrm>
            <a:off x="2584783" y="5600526"/>
            <a:ext cx="793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ArialMT"/>
              </a:rPr>
              <a:t>Generating an unordered set of rules (First Class, then conditions).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64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B53CF8-C784-949C-7853-629D2D013833}"/>
              </a:ext>
            </a:extLst>
          </p:cNvPr>
          <p:cNvSpPr txBox="1"/>
          <p:nvPr/>
        </p:nvSpPr>
        <p:spPr>
          <a:xfrm>
            <a:off x="88231" y="0"/>
            <a:ext cx="10708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CMR10"/>
              </a:rPr>
              <a:t>entropy: this is the heuristic that is used to compare two complexes to see which is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'better' than the other. CN2 uses the information theoretic entropy measure: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3B3D9-EA13-8A67-9495-C59EF3C8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2880767"/>
            <a:ext cx="4791744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5181A-4151-46B1-3D1E-555C7172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55" y="992614"/>
            <a:ext cx="4143953" cy="47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E0587A-E7CB-31C0-DECB-292589062E4D}"/>
              </a:ext>
            </a:extLst>
          </p:cNvPr>
          <p:cNvSpPr txBox="1"/>
          <p:nvPr/>
        </p:nvSpPr>
        <p:spPr>
          <a:xfrm>
            <a:off x="88230" y="1559095"/>
            <a:ext cx="1154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 err="1">
                <a:latin typeface="CMR10"/>
              </a:rPr>
              <a:t>signicance</a:t>
            </a:r>
            <a:r>
              <a:rPr lang="en-GB" sz="1800" b="0" i="0" u="none" strike="noStrike" baseline="0" dirty="0">
                <a:latin typeface="CMR10"/>
              </a:rPr>
              <a:t>: this is the second heuristic used in the evaluation of the complex; by this measure, a complex is </a:t>
            </a:r>
            <a:r>
              <a:rPr lang="en-GB" sz="1800" b="0" i="0" u="none" strike="noStrike" baseline="0" dirty="0" err="1">
                <a:latin typeface="CMR10"/>
              </a:rPr>
              <a:t>signicant</a:t>
            </a:r>
            <a:r>
              <a:rPr lang="en-GB" sz="1800" b="0" i="0" u="none" strike="noStrike" baseline="0" dirty="0">
                <a:latin typeface="CMR10"/>
              </a:rPr>
              <a:t> if it </a:t>
            </a:r>
            <a:r>
              <a:rPr lang="en-GB" sz="1800" b="0" i="0" u="none" strike="noStrike" baseline="0" dirty="0" err="1">
                <a:latin typeface="CMR10"/>
              </a:rPr>
              <a:t>nds</a:t>
            </a:r>
            <a:r>
              <a:rPr lang="en-GB" sz="1800" b="0" i="0" u="none" strike="noStrike" baseline="0" dirty="0">
                <a:latin typeface="CMR10"/>
              </a:rPr>
              <a:t> a correlation between attribute values and classes that is unlikely to have occurred by chance. To test </a:t>
            </a:r>
            <a:r>
              <a:rPr lang="en-GB" sz="1800" b="0" i="0" u="none" strike="noStrike" baseline="0" dirty="0" err="1">
                <a:latin typeface="CMR10"/>
              </a:rPr>
              <a:t>signicance</a:t>
            </a:r>
            <a:r>
              <a:rPr lang="en-GB" sz="1800" b="0" i="0" u="none" strike="noStrike" baseline="0" dirty="0">
                <a:latin typeface="CMR10"/>
              </a:rPr>
              <a:t> the system uses the </a:t>
            </a:r>
            <a:r>
              <a:rPr lang="en-GB" sz="1800" b="0" i="0" u="none" strike="noStrike" baseline="0" dirty="0" err="1">
                <a:latin typeface="CMR10"/>
              </a:rPr>
              <a:t>likelyhood</a:t>
            </a:r>
            <a:r>
              <a:rPr lang="en-GB" sz="1800" b="0" i="0" u="none" strike="noStrike" baseline="0" dirty="0">
                <a:latin typeface="CMR10"/>
              </a:rPr>
              <a:t> ratio statistic, which is given by: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0DDB1-9329-FE4B-72EA-6DBC7DB47B2A}"/>
              </a:ext>
            </a:extLst>
          </p:cNvPr>
          <p:cNvSpPr txBox="1"/>
          <p:nvPr/>
        </p:nvSpPr>
        <p:spPr>
          <a:xfrm>
            <a:off x="216567" y="4135449"/>
            <a:ext cx="119754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CMR10"/>
              </a:rPr>
              <a:t>where the distribution </a:t>
            </a:r>
            <a:r>
              <a:rPr lang="en-GB" sz="1800" b="0" i="0" u="none" strike="noStrike" baseline="0" dirty="0">
                <a:latin typeface="CMTI10"/>
              </a:rPr>
              <a:t>F = f</a:t>
            </a:r>
            <a:r>
              <a:rPr lang="en-GB" sz="1100" b="0" i="0" u="none" strike="noStrike" baseline="0" dirty="0">
                <a:latin typeface="CMTI8"/>
              </a:rPr>
              <a:t>1</a:t>
            </a:r>
            <a:r>
              <a:rPr lang="en-GB" sz="1800" b="0" i="0" u="none" strike="noStrike" baseline="0" dirty="0">
                <a:latin typeface="CMTI10"/>
              </a:rPr>
              <a:t>,...,</a:t>
            </a:r>
            <a:r>
              <a:rPr lang="en-GB" sz="1800" b="0" i="0" u="none" strike="noStrike" baseline="0" dirty="0" err="1">
                <a:latin typeface="CMTI10"/>
              </a:rPr>
              <a:t>f</a:t>
            </a:r>
            <a:r>
              <a:rPr lang="en-GB" sz="1100" b="0" i="0" u="none" strike="noStrike" baseline="0" dirty="0" err="1">
                <a:latin typeface="CMTI8"/>
              </a:rPr>
              <a:t>n</a:t>
            </a:r>
            <a:r>
              <a:rPr lang="en-GB" sz="1100" b="0" i="0" u="none" strike="noStrike" baseline="0" dirty="0">
                <a:latin typeface="CMTI8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is the observed frequency distribution of examples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among classes satisfying a given complex and </a:t>
            </a:r>
            <a:r>
              <a:rPr lang="en-GB" sz="1800" b="0" i="0" u="none" strike="noStrike" baseline="0" dirty="0">
                <a:latin typeface="CMTI10"/>
              </a:rPr>
              <a:t>E = e</a:t>
            </a:r>
            <a:r>
              <a:rPr lang="en-GB" sz="1100" b="0" i="0" u="none" strike="noStrike" baseline="0" dirty="0">
                <a:latin typeface="CMTI8"/>
              </a:rPr>
              <a:t>1</a:t>
            </a:r>
            <a:r>
              <a:rPr lang="en-GB" sz="1800" b="0" i="0" u="none" strike="noStrike" baseline="0" dirty="0">
                <a:latin typeface="CMTI10"/>
              </a:rPr>
              <a:t>,...,</a:t>
            </a:r>
            <a:r>
              <a:rPr lang="en-GB" sz="1800" b="0" i="0" u="none" strike="noStrike" baseline="0" dirty="0" err="1">
                <a:latin typeface="CMTI10"/>
              </a:rPr>
              <a:t>e</a:t>
            </a:r>
            <a:r>
              <a:rPr lang="en-GB" sz="1100" b="0" i="0" u="none" strike="noStrike" baseline="0" dirty="0" err="1">
                <a:latin typeface="CMTI8"/>
              </a:rPr>
              <a:t>n</a:t>
            </a:r>
            <a:r>
              <a:rPr lang="en-GB" sz="1100" b="0" i="0" u="none" strike="noStrike" baseline="0" dirty="0">
                <a:latin typeface="CMTI8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is the expected frequency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distribution of the same number of the examples under the assumption that the com-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plex selects examples randomly [2]. For this measure, the lower the score, the more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likely it is that the apparent regularity found by the complex is due to chance.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86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2D816-51EC-11E4-D617-5F137D40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1002631"/>
            <a:ext cx="11050542" cy="5455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7850B3-A870-2F1F-790B-E50E169FBF83}"/>
              </a:ext>
            </a:extLst>
          </p:cNvPr>
          <p:cNvSpPr txBox="1"/>
          <p:nvPr/>
        </p:nvSpPr>
        <p:spPr>
          <a:xfrm>
            <a:off x="3048000" y="214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CN2 induction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75458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E6510-BBCB-2896-EA1E-1283CF15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818147"/>
            <a:ext cx="11197389" cy="55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3328B-A114-A68F-FCBB-7FC2EA80C4F1}"/>
              </a:ext>
            </a:extLst>
          </p:cNvPr>
          <p:cNvSpPr txBox="1"/>
          <p:nvPr/>
        </p:nvSpPr>
        <p:spPr>
          <a:xfrm>
            <a:off x="216567" y="335846"/>
            <a:ext cx="11614485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What the algorithm presented above does is to continually compute the best complex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(</a:t>
            </a:r>
            <a:r>
              <a:rPr lang="en-GB" sz="1800" b="0" i="0" u="none" strike="noStrike" baseline="0" dirty="0">
                <a:latin typeface="CMTT10"/>
              </a:rPr>
              <a:t>BEST CPX</a:t>
            </a:r>
            <a:r>
              <a:rPr lang="en-GB" sz="1800" b="0" i="0" u="none" strike="noStrike" baseline="0" dirty="0">
                <a:latin typeface="CMR10"/>
              </a:rPr>
              <a:t>), based on the available examples from the training set, and for each best com-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plex found, it creates a rule that says that if the conditions of the best complex are </a:t>
            </a:r>
            <a:r>
              <a:rPr lang="en-GB" sz="1800" b="0" i="0" u="none" strike="noStrike" baseline="0" dirty="0" err="1">
                <a:latin typeface="CMR10"/>
              </a:rPr>
              <a:t>satised</a:t>
            </a:r>
            <a:r>
              <a:rPr lang="en-GB" sz="1800" b="0" i="0" u="none" strike="noStrike" baseline="0" dirty="0">
                <a:latin typeface="CMR10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then the assigned class for those instances which satisfy the complex will be the most com-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 err="1">
                <a:latin typeface="CMR10"/>
              </a:rPr>
              <a:t>mon</a:t>
            </a:r>
            <a:r>
              <a:rPr lang="en-GB" sz="1800" b="0" i="0" u="none" strike="noStrike" baseline="0" dirty="0">
                <a:latin typeface="CMR10"/>
              </a:rPr>
              <a:t> class of the training examples covered by the complex. After the rule is added at the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end of the rule list (this is very important, since CN2 creates an ordered set of rules, so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each new rule must be added at the end), all the training example that are covered by the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complex are removed from the list of remaining examples, and this process repeats until all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the training data has been covered. In the end, a default rule will be added, to which the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most common class of the training set will be assigned (this rule will be useful in case none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of the previous rule is activated when trying to predict the class of a test example).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02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7D6D2-6A0A-6086-31CA-DCF6596243F2}"/>
              </a:ext>
            </a:extLst>
          </p:cNvPr>
          <p:cNvSpPr txBox="1"/>
          <p:nvPr/>
        </p:nvSpPr>
        <p:spPr>
          <a:xfrm>
            <a:off x="112294" y="0"/>
            <a:ext cx="1207970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For the computing of the best complex, the algorithm starts by </a:t>
            </a:r>
            <a:r>
              <a:rPr lang="en-GB" sz="1800" b="0" i="0" u="none" strike="noStrike" baseline="0" dirty="0" err="1">
                <a:latin typeface="CMR10"/>
              </a:rPr>
              <a:t>analyzing</a:t>
            </a:r>
            <a:r>
              <a:rPr lang="en-GB" sz="1800" b="0" i="0" u="none" strike="noStrike" baseline="0" dirty="0">
                <a:latin typeface="CMR10"/>
              </a:rPr>
              <a:t> each of the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selectors, creating a subset of complexes which elements are the </a:t>
            </a:r>
            <a:r>
              <a:rPr lang="en-GB" sz="1800" b="0" i="0" u="none" strike="noStrike" baseline="0" dirty="0">
                <a:latin typeface="CMTT10"/>
              </a:rPr>
              <a:t>k </a:t>
            </a:r>
            <a:r>
              <a:rPr lang="en-GB" sz="1800" b="0" i="0" u="none" strike="noStrike" baseline="0" dirty="0">
                <a:latin typeface="CMR10"/>
              </a:rPr>
              <a:t>'best complexes', where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TT10"/>
              </a:rPr>
              <a:t>k </a:t>
            </a:r>
            <a:r>
              <a:rPr lang="en-GB" sz="1800" b="0" i="0" u="none" strike="noStrike" baseline="0" dirty="0">
                <a:latin typeface="CMR10"/>
              </a:rPr>
              <a:t>is a user </a:t>
            </a:r>
            <a:r>
              <a:rPr lang="en-GB" sz="1800" b="0" i="0" u="none" strike="noStrike" baseline="0" dirty="0" err="1">
                <a:latin typeface="CMR10"/>
              </a:rPr>
              <a:t>dened</a:t>
            </a:r>
            <a:r>
              <a:rPr lang="en-GB" sz="1800" b="0" i="0" u="none" strike="noStrike" baseline="0" dirty="0">
                <a:latin typeface="CMR10"/>
              </a:rPr>
              <a:t> maximum for the size of this subset, and the 'best complexes' are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the complexes (in this </a:t>
            </a:r>
            <a:r>
              <a:rPr lang="en-GB" sz="1800" b="0" i="0" u="none" strike="noStrike" baseline="0" dirty="0" err="1">
                <a:latin typeface="CMR10"/>
              </a:rPr>
              <a:t>rst</a:t>
            </a:r>
            <a:r>
              <a:rPr lang="en-GB" sz="1800" b="0" i="0" u="none" strike="noStrike" baseline="0" dirty="0">
                <a:latin typeface="CMR10"/>
              </a:rPr>
              <a:t> iteration the selectors) which have a </a:t>
            </a:r>
            <a:r>
              <a:rPr lang="en-GB" sz="1800" b="0" i="0" u="none" strike="noStrike" baseline="0" dirty="0" err="1">
                <a:latin typeface="CMR10"/>
              </a:rPr>
              <a:t>signicance</a:t>
            </a:r>
            <a:r>
              <a:rPr lang="en-GB" sz="1800" b="0" i="0" u="none" strike="noStrike" baseline="0" dirty="0">
                <a:latin typeface="CMR10"/>
              </a:rPr>
              <a:t> higher than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a threshold and the lowest entropy between all the other complexes. The best of these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CMR10"/>
              </a:rPr>
              <a:t>complexes will become the best complex.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9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4EFE60-E26A-E537-4117-CBA61F8F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28230"/>
              </p:ext>
            </p:extLst>
          </p:nvPr>
        </p:nvGraphicFramePr>
        <p:xfrm>
          <a:off x="913014" y="395836"/>
          <a:ext cx="10075024" cy="4726461"/>
        </p:xfrm>
        <a:graphic>
          <a:graphicData uri="http://schemas.openxmlformats.org/drawingml/2006/table">
            <a:tbl>
              <a:tblPr/>
              <a:tblGrid>
                <a:gridCol w="1777946">
                  <a:extLst>
                    <a:ext uri="{9D8B030D-6E8A-4147-A177-3AD203B41FA5}">
                      <a16:colId xmlns:a16="http://schemas.microsoft.com/office/drawing/2014/main" val="708679001"/>
                    </a:ext>
                  </a:extLst>
                </a:gridCol>
                <a:gridCol w="1837211">
                  <a:extLst>
                    <a:ext uri="{9D8B030D-6E8A-4147-A177-3AD203B41FA5}">
                      <a16:colId xmlns:a16="http://schemas.microsoft.com/office/drawing/2014/main" val="552521323"/>
                    </a:ext>
                  </a:extLst>
                </a:gridCol>
                <a:gridCol w="948238">
                  <a:extLst>
                    <a:ext uri="{9D8B030D-6E8A-4147-A177-3AD203B41FA5}">
                      <a16:colId xmlns:a16="http://schemas.microsoft.com/office/drawing/2014/main" val="181758923"/>
                    </a:ext>
                  </a:extLst>
                </a:gridCol>
                <a:gridCol w="1363091">
                  <a:extLst>
                    <a:ext uri="{9D8B030D-6E8A-4147-A177-3AD203B41FA5}">
                      <a16:colId xmlns:a16="http://schemas.microsoft.com/office/drawing/2014/main" val="1578320302"/>
                    </a:ext>
                  </a:extLst>
                </a:gridCol>
                <a:gridCol w="2173044">
                  <a:extLst>
                    <a:ext uri="{9D8B030D-6E8A-4147-A177-3AD203B41FA5}">
                      <a16:colId xmlns:a16="http://schemas.microsoft.com/office/drawing/2014/main" val="4172391855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4209620331"/>
                    </a:ext>
                  </a:extLst>
                </a:gridCol>
              </a:tblGrid>
              <a:tr h="3497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credit history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debt level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collateral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Income Level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Risk 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53632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65373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0997"/>
                  </a:ext>
                </a:extLst>
              </a:tr>
              <a:tr h="3169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13496"/>
                  </a:ext>
                </a:extLst>
              </a:tr>
              <a:tr h="3319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75715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55364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adequate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1842"/>
                  </a:ext>
                </a:extLst>
              </a:tr>
              <a:tr h="3638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405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adequate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1791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00150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adequate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44510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41736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32908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745774"/>
                  </a:ext>
                </a:extLst>
              </a:tr>
              <a:tr h="3058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2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4FAF11-B553-B5EF-9F7A-7739BECB9A31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15135-CA73-CD83-F3F8-737D9DDB4F66}"/>
              </a:ext>
            </a:extLst>
          </p:cNvPr>
          <p:cNvSpPr txBox="1"/>
          <p:nvPr/>
        </p:nvSpPr>
        <p:spPr>
          <a:xfrm>
            <a:off x="2049378" y="2554887"/>
            <a:ext cx="2516606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‘low)]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1FD61-7802-E25D-5A52-1DEDE498E91D}"/>
              </a:ext>
            </a:extLst>
          </p:cNvPr>
          <p:cNvSpPr txBox="1"/>
          <p:nvPr/>
        </p:nvSpPr>
        <p:spPr>
          <a:xfrm>
            <a:off x="8017839" y="2578014"/>
            <a:ext cx="2516606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'high')]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07CB-9456-D4CD-DBF1-425C87EBD17A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2441B-8625-B589-0987-81F607782204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 flipH="1">
            <a:off x="3307681" y="1905613"/>
            <a:ext cx="2636599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80508-3EC8-3924-1862-5DB8094A205D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6247719" y="1905613"/>
            <a:ext cx="3028423" cy="6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C90D28-5933-4CFA-308A-392D85EDA205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8D9BC-8385-DAC4-6AF0-1250355DB16B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B83C9-141B-75EB-ED69-D7F5376EABFF}"/>
              </a:ext>
            </a:extLst>
          </p:cNvPr>
          <p:cNvSpPr txBox="1"/>
          <p:nvPr/>
        </p:nvSpPr>
        <p:spPr>
          <a:xfrm>
            <a:off x="255080" y="3573493"/>
            <a:ext cx="6105203" cy="1754326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[(' Income Level ', 'low'), 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'unknown')], [(' Income Level ', 'low'), 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'bad')]</a:t>
            </a:r>
            <a:r>
              <a:rPr lang="en-GB" dirty="0">
                <a:solidFill>
                  <a:schemeClr val="bg1"/>
                </a:solidFill>
              </a:rPr>
              <a:t>, [(' Income Level ', 'low'),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Income Level ', 'low'), (' debt level ', 'low')], [(' Income Level ', 'low'), (' debt level ', 'high')], [(' Income Level ', 'low'), (' collateral ', 'none')], [(' Income Level ', 'low'), (' collateral ', 'adequate')],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561FE-607C-DC8D-B424-30526DED51C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3307681" y="2924219"/>
            <a:ext cx="1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32A0B8-90FE-8B21-4E3D-7EB1CC68093F}"/>
              </a:ext>
            </a:extLst>
          </p:cNvPr>
          <p:cNvSpPr txBox="1"/>
          <p:nvPr/>
        </p:nvSpPr>
        <p:spPr>
          <a:xfrm>
            <a:off x="6360283" y="3562217"/>
            <a:ext cx="5831718" cy="1754326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Income Level ', 'high'), (' debt level ', 'low')], [(' Income Level ', 'high'), (' debt level ', 'high')], [(' Income Level ', 'high'), (' collateral ', 'none')], [(' Income Level ', 'high'), (' collateral ', 'adequate')]]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CEB248-42A8-03D4-FE99-543662F341C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9276142" y="2947346"/>
            <a:ext cx="0" cy="61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ACFB0B-1EAA-2801-5C83-E2C80C88E443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54E08-EFC5-B69D-6E9F-C81145DA3EA6}"/>
              </a:ext>
            </a:extLst>
          </p:cNvPr>
          <p:cNvSpPr txBox="1"/>
          <p:nvPr/>
        </p:nvSpPr>
        <p:spPr>
          <a:xfrm>
            <a:off x="92081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FB49F-3D50-D2A8-DBF1-951D07A96811}"/>
              </a:ext>
            </a:extLst>
          </p:cNvPr>
          <p:cNvSpPr txBox="1"/>
          <p:nvPr/>
        </p:nvSpPr>
        <p:spPr>
          <a:xfrm>
            <a:off x="2814673" y="2081711"/>
            <a:ext cx="1086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(4-0-0)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1A3F2-876C-66FC-FC75-3C3BD7F092B0}"/>
              </a:ext>
            </a:extLst>
          </p:cNvPr>
          <p:cNvSpPr txBox="1"/>
          <p:nvPr/>
        </p:nvSpPr>
        <p:spPr>
          <a:xfrm>
            <a:off x="8745844" y="2045068"/>
            <a:ext cx="92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(0-1-5)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74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CACD2D-C4D2-2BB9-1379-FCFB9025DAB0}"/>
              </a:ext>
            </a:extLst>
          </p:cNvPr>
          <p:cNvSpPr txBox="1"/>
          <p:nvPr/>
        </p:nvSpPr>
        <p:spPr>
          <a:xfrm>
            <a:off x="0" y="545276"/>
            <a:ext cx="330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best_complex_significance</a:t>
            </a:r>
            <a:r>
              <a:rPr lang="en-GB" dirty="0"/>
              <a:t>:, 1.69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34C65-05E4-A615-D1A3-B98FC1AA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37" y="472731"/>
            <a:ext cx="4791744" cy="514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ABCCB-75A7-12E4-026A-A25AA44E0429}"/>
              </a:ext>
            </a:extLst>
          </p:cNvPr>
          <p:cNvSpPr txBox="1"/>
          <p:nvPr/>
        </p:nvSpPr>
        <p:spPr>
          <a:xfrm>
            <a:off x="4551496" y="1571621"/>
            <a:ext cx="439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covered_num_instances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(classes) =4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732D3-0DDC-71E3-84BD-DB9BB83CD3E6}"/>
              </a:ext>
            </a:extLst>
          </p:cNvPr>
          <p:cNvSpPr txBox="1"/>
          <p:nvPr/>
        </p:nvSpPr>
        <p:spPr>
          <a:xfrm>
            <a:off x="4534870" y="1971423"/>
            <a:ext cx="188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covered_counts</a:t>
            </a:r>
            <a:r>
              <a:rPr lang="en-GB" dirty="0"/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30636-7462-1397-7E9F-3B1373BF9903}"/>
              </a:ext>
            </a:extLst>
          </p:cNvPr>
          <p:cNvSpPr txBox="1"/>
          <p:nvPr/>
        </p:nvSpPr>
        <p:spPr>
          <a:xfrm>
            <a:off x="332023" y="1202289"/>
            <a:ext cx="537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covered_examples</a:t>
            </a:r>
            <a:r>
              <a:rPr lang="en-GB" dirty="0"/>
              <a:t> # index coved by the complex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42C65-1993-207A-C26A-50E9C94D7841}"/>
              </a:ext>
            </a:extLst>
          </p:cNvPr>
          <p:cNvSpPr txBox="1"/>
          <p:nvPr/>
        </p:nvSpPr>
        <p:spPr>
          <a:xfrm>
            <a:off x="5702367" y="1189278"/>
            <a:ext cx="1381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[0, 3, 6, 10]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CB3A0-0B82-118C-DCF6-8673BAAEAEC8}"/>
              </a:ext>
            </a:extLst>
          </p:cNvPr>
          <p:cNvSpPr txBox="1"/>
          <p:nvPr/>
        </p:nvSpPr>
        <p:spPr>
          <a:xfrm>
            <a:off x="350826" y="1674636"/>
            <a:ext cx="1195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0BC055-BA5E-FF43-549D-1E7B46CD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92" y="1486065"/>
            <a:ext cx="1501011" cy="1715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02376E-1AA1-6134-5416-B6C4EE2D419E}"/>
              </a:ext>
            </a:extLst>
          </p:cNvPr>
          <p:cNvSpPr txBox="1"/>
          <p:nvPr/>
        </p:nvSpPr>
        <p:spPr>
          <a:xfrm>
            <a:off x="6779186" y="1971423"/>
            <a:ext cx="305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  4  ,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moderate  0 ,low   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D2DED0-BF21-A15B-AC18-CDBD26DF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836" y="3570511"/>
            <a:ext cx="2638793" cy="1151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42CCE9-6FAA-1B1C-6D40-4C7D1C0AE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568" y="3570511"/>
            <a:ext cx="2791215" cy="11512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BAAC4F-D87C-7F1C-A5AF-334EDB114C5A}"/>
              </a:ext>
            </a:extLst>
          </p:cNvPr>
          <p:cNvSpPr txBox="1"/>
          <p:nvPr/>
        </p:nvSpPr>
        <p:spPr>
          <a:xfrm>
            <a:off x="230580" y="3572306"/>
            <a:ext cx="170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train_probs</a:t>
            </a:r>
            <a:r>
              <a:rPr lang="en-GB" dirty="0"/>
              <a:t> (</a:t>
            </a:r>
            <a:r>
              <a:rPr lang="en-GB" dirty="0" err="1"/>
              <a:t>ei</a:t>
            </a:r>
            <a:r>
              <a:rPr lang="en-GB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790D7-4B99-DE21-C99B-7357D30801A0}"/>
              </a:ext>
            </a:extLst>
          </p:cNvPr>
          <p:cNvSpPr txBox="1"/>
          <p:nvPr/>
        </p:nvSpPr>
        <p:spPr>
          <a:xfrm>
            <a:off x="204857" y="5469418"/>
            <a:ext cx="19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covered_probs</a:t>
            </a:r>
            <a:r>
              <a:rPr lang="en-GB" dirty="0"/>
              <a:t> (fi)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E3272D-9977-83FC-D322-EB1B02727AA5}"/>
              </a:ext>
            </a:extLst>
          </p:cNvPr>
          <p:cNvSpPr txBox="1"/>
          <p:nvPr/>
        </p:nvSpPr>
        <p:spPr>
          <a:xfrm>
            <a:off x="2460836" y="5489818"/>
            <a:ext cx="1281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  1.0</a:t>
            </a:r>
          </a:p>
          <a:p>
            <a:r>
              <a:rPr lang="en-GB" dirty="0"/>
              <a:t>Low     0</a:t>
            </a:r>
          </a:p>
          <a:p>
            <a:r>
              <a:rPr lang="en-GB" dirty="0"/>
              <a:t>Moderate 0</a:t>
            </a:r>
          </a:p>
        </p:txBody>
      </p:sp>
    </p:spTree>
    <p:extLst>
      <p:ext uri="{BB962C8B-B14F-4D97-AF65-F5344CB8AC3E}">
        <p14:creationId xmlns:p14="http://schemas.microsoft.com/office/powerpoint/2010/main" val="155555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83AF6-C565-4C14-B37A-47435DFA95F0}"/>
              </a:ext>
            </a:extLst>
          </p:cNvPr>
          <p:cNvSpPr txBox="1"/>
          <p:nvPr/>
        </p:nvSpPr>
        <p:spPr>
          <a:xfrm>
            <a:off x="250042" y="1119730"/>
            <a:ext cx="290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 -0.0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D2956-F835-9847-2085-BAF9528D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65" y="1119730"/>
            <a:ext cx="4143953" cy="476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A616A-E7C7-F6D0-9986-38923851971D}"/>
              </a:ext>
            </a:extLst>
          </p:cNvPr>
          <p:cNvSpPr txBox="1"/>
          <p:nvPr/>
        </p:nvSpPr>
        <p:spPr>
          <a:xfrm>
            <a:off x="250042" y="376443"/>
            <a:ext cx="992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Significance = 2( 1 *log(1/0.48571) + 0* log(0/0.357143)  + 0* log(0/0.214286) = 1.6945957207744073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E00AF-6632-A00C-2E94-5AE30159FC7F}"/>
              </a:ext>
            </a:extLst>
          </p:cNvPr>
          <p:cNvSpPr txBox="1"/>
          <p:nvPr/>
        </p:nvSpPr>
        <p:spPr>
          <a:xfrm>
            <a:off x="2952031" y="2062334"/>
            <a:ext cx="253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covered_probs</a:t>
            </a:r>
            <a:r>
              <a:rPr lang="en-GB" sz="2400" dirty="0"/>
              <a:t> (pi</a:t>
            </a:r>
            <a:r>
              <a:rPr lang="en-GB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0E63E-BCC1-D8C3-B8D9-D7EA298E34E0}"/>
              </a:ext>
            </a:extLst>
          </p:cNvPr>
          <p:cNvSpPr txBox="1"/>
          <p:nvPr/>
        </p:nvSpPr>
        <p:spPr>
          <a:xfrm>
            <a:off x="6200475" y="1970001"/>
            <a:ext cx="1281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  1.0</a:t>
            </a:r>
          </a:p>
          <a:p>
            <a:r>
              <a:rPr lang="en-GB" dirty="0"/>
              <a:t>Low     0</a:t>
            </a:r>
          </a:p>
          <a:p>
            <a:r>
              <a:rPr lang="en-GB" dirty="0"/>
              <a:t>Moderate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ACFD4-FCED-A6F0-EF3A-C63BB3F1BA09}"/>
              </a:ext>
            </a:extLst>
          </p:cNvPr>
          <p:cNvSpPr txBox="1"/>
          <p:nvPr/>
        </p:nvSpPr>
        <p:spPr>
          <a:xfrm>
            <a:off x="250042" y="421354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Entropy = - ( 1 log2(1) + 0log2(0) +0log2(0))</a:t>
            </a:r>
          </a:p>
        </p:txBody>
      </p:sp>
    </p:spTree>
    <p:extLst>
      <p:ext uri="{BB962C8B-B14F-4D97-AF65-F5344CB8AC3E}">
        <p14:creationId xmlns:p14="http://schemas.microsoft.com/office/powerpoint/2010/main" val="19686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427E1-A41C-3958-1995-A00E2B29DC12}"/>
              </a:ext>
            </a:extLst>
          </p:cNvPr>
          <p:cNvSpPr txBox="1"/>
          <p:nvPr/>
        </p:nvSpPr>
        <p:spPr>
          <a:xfrm>
            <a:off x="0" y="0"/>
            <a:ext cx="12192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CN2 is a rule-based algorithm that produces an ordered list of if-then rules, rather than an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unordered set of rules like the one generated by other types of rule-based </a:t>
            </a:r>
            <a:r>
              <a:rPr lang="en-GB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classiers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(like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RULES, PRISM or RISE).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E55EE-9066-53B1-B56A-72352095D44D}"/>
              </a:ext>
            </a:extLst>
          </p:cNvPr>
          <p:cNvSpPr txBox="1"/>
          <p:nvPr/>
        </p:nvSpPr>
        <p:spPr>
          <a:xfrm>
            <a:off x="0" y="1457236"/>
            <a:ext cx="1203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CMR10"/>
              </a:rPr>
              <a:t>Other characteristics of this classier are that it constructs rules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from the more general to the more </a:t>
            </a:r>
            <a:r>
              <a:rPr lang="en-GB" sz="1800" b="0" i="0" u="none" strike="noStrike" baseline="0" dirty="0" err="1">
                <a:latin typeface="CMR10"/>
              </a:rPr>
              <a:t>specic</a:t>
            </a:r>
            <a:r>
              <a:rPr lang="en-GB" sz="1800" b="0" i="0" u="none" strike="noStrike" baseline="0" dirty="0">
                <a:latin typeface="CMR10"/>
              </a:rPr>
              <a:t>, and that the constructed rules don't always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have a precision of 100%.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47D95-0674-A8FE-2A53-101DD29BF88E}"/>
              </a:ext>
            </a:extLst>
          </p:cNvPr>
          <p:cNvSpPr txBox="1"/>
          <p:nvPr/>
        </p:nvSpPr>
        <p:spPr>
          <a:xfrm>
            <a:off x="0" y="2469848"/>
            <a:ext cx="11614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CMR10"/>
              </a:rPr>
              <a:t>To understand how this algorithm works, there are a few concepts that we must define: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A605B-9A0E-E5F5-19F9-7C0043C243B2}"/>
              </a:ext>
            </a:extLst>
          </p:cNvPr>
          <p:cNvSpPr txBox="1"/>
          <p:nvPr/>
        </p:nvSpPr>
        <p:spPr>
          <a:xfrm>
            <a:off x="0" y="3079811"/>
            <a:ext cx="94528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CMR10"/>
              </a:rPr>
              <a:t>selector: a selector is the pair </a:t>
            </a:r>
            <a:r>
              <a:rPr lang="en-GB" sz="1800" b="0" i="0" u="none" strike="noStrike" baseline="0" dirty="0" err="1">
                <a:latin typeface="CMR10"/>
              </a:rPr>
              <a:t>Attribute</a:t>
            </a:r>
            <a:r>
              <a:rPr lang="en-GB" sz="1100" b="0" i="0" u="none" strike="noStrike" baseline="0" dirty="0" err="1">
                <a:latin typeface="CMR8"/>
              </a:rPr>
              <a:t>i</a:t>
            </a:r>
            <a:r>
              <a:rPr lang="en-GB" sz="1100" b="0" i="0" u="none" strike="noStrike" baseline="0" dirty="0">
                <a:latin typeface="CMR8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= </a:t>
            </a:r>
            <a:r>
              <a:rPr lang="en-GB" sz="1800" b="0" i="0" u="none" strike="noStrike" baseline="0" dirty="0" err="1">
                <a:latin typeface="CMR10"/>
              </a:rPr>
              <a:t>Value</a:t>
            </a:r>
            <a:r>
              <a:rPr lang="en-GB" sz="1100" b="0" i="0" u="none" strike="noStrike" baseline="0" dirty="0" err="1">
                <a:latin typeface="CMR8"/>
              </a:rPr>
              <a:t>ij</a:t>
            </a:r>
            <a:r>
              <a:rPr lang="en-GB" sz="1100" b="0" i="0" u="none" strike="noStrike" baseline="0" dirty="0">
                <a:latin typeface="CMR8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(for example: age = young);</a:t>
            </a:r>
          </a:p>
          <a:p>
            <a:pPr algn="l"/>
            <a:r>
              <a:rPr lang="en-GB" sz="1800" b="0" i="0" u="none" strike="noStrike" baseline="0" dirty="0">
                <a:latin typeface="CMSY10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complex: a complex is a combination of selectors (for example: age = young AND</a:t>
            </a:r>
          </a:p>
          <a:p>
            <a:pPr algn="l"/>
            <a:r>
              <a:rPr lang="en-GB" sz="1800" b="0" i="0" u="none" strike="noStrike" baseline="0" dirty="0" err="1">
                <a:latin typeface="CMR10"/>
              </a:rPr>
              <a:t>deciency</a:t>
            </a:r>
            <a:r>
              <a:rPr lang="en-GB" sz="1800" b="0" i="0" u="none" strike="noStrike" baseline="0" dirty="0">
                <a:latin typeface="CMR10"/>
              </a:rPr>
              <a:t> = myopia);</a:t>
            </a:r>
          </a:p>
          <a:p>
            <a:pPr algn="l"/>
            <a:r>
              <a:rPr lang="en-GB" sz="1800" b="0" i="0" u="none" strike="noStrike" baseline="0" dirty="0">
                <a:latin typeface="CMSY10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best complex: the best complex is the best combination of selectors; the CN2 algo-</a:t>
            </a:r>
          </a:p>
          <a:p>
            <a:pPr algn="l"/>
            <a:r>
              <a:rPr lang="en-GB" sz="1800" b="0" i="0" u="none" strike="noStrike" baseline="0" dirty="0" err="1">
                <a:latin typeface="CMR10"/>
              </a:rPr>
              <a:t>rithm</a:t>
            </a:r>
            <a:r>
              <a:rPr lang="en-GB" sz="1800" b="0" i="0" u="none" strike="noStrike" baseline="0" dirty="0">
                <a:latin typeface="CMR10"/>
              </a:rPr>
              <a:t> creates rules from continually searching the best complex. The procedure for</a:t>
            </a:r>
          </a:p>
          <a:p>
            <a:pPr algn="l"/>
            <a:r>
              <a:rPr lang="en-GB" sz="1800" b="0" i="0" u="none" strike="noStrike" baseline="0" dirty="0" err="1">
                <a:latin typeface="CMR10"/>
              </a:rPr>
              <a:t>nding</a:t>
            </a:r>
            <a:r>
              <a:rPr lang="en-GB" sz="1800" b="0" i="0" u="none" strike="noStrike" baseline="0" dirty="0">
                <a:latin typeface="CMR10"/>
              </a:rPr>
              <a:t> the best complex is an heuristic search algorithm, which keeps the best K</a:t>
            </a:r>
          </a:p>
          <a:p>
            <a:pPr algn="l"/>
            <a:r>
              <a:rPr lang="en-GB" sz="1800" b="0" i="0" u="none" strike="noStrike" baseline="0" dirty="0">
                <a:latin typeface="CMR10"/>
              </a:rPr>
              <a:t>complex found (k-beam), where K is </a:t>
            </a:r>
            <a:r>
              <a:rPr lang="en-GB" sz="1800" b="0" i="0" u="none" strike="noStrike" baseline="0" dirty="0" err="1">
                <a:latin typeface="CMR10"/>
              </a:rPr>
              <a:t>dened</a:t>
            </a:r>
            <a:r>
              <a:rPr lang="en-GB" sz="1800" b="0" i="0" u="none" strike="noStrike" baseline="0" dirty="0">
                <a:latin typeface="CMR10"/>
              </a:rPr>
              <a:t> by the user;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1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F29BEF-AC64-B3CB-EB51-E1180003E8EC}"/>
              </a:ext>
            </a:extLst>
          </p:cNvPr>
          <p:cNvSpPr txBox="1"/>
          <p:nvPr/>
        </p:nvSpPr>
        <p:spPr>
          <a:xfrm>
            <a:off x="3812006" y="920734"/>
            <a:ext cx="3864141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best_complex</a:t>
            </a:r>
            <a:r>
              <a:rPr lang="en-GB" dirty="0">
                <a:solidFill>
                  <a:schemeClr val="bg1"/>
                </a:solidFill>
              </a:rPr>
              <a:t> [(' Income Level ', 'low')]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C031E-7700-20D9-E036-49979023BE4A}"/>
              </a:ext>
            </a:extLst>
          </p:cNvPr>
          <p:cNvSpPr txBox="1"/>
          <p:nvPr/>
        </p:nvSpPr>
        <p:spPr>
          <a:xfrm>
            <a:off x="8109284" y="274403"/>
            <a:ext cx="316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the best complex without loosing entropy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69A6-A2F3-6F3C-604C-19DCAD944257}"/>
              </a:ext>
            </a:extLst>
          </p:cNvPr>
          <p:cNvSpPr txBox="1"/>
          <p:nvPr/>
        </p:nvSpPr>
        <p:spPr>
          <a:xfrm>
            <a:off x="8109284" y="920734"/>
            <a:ext cx="3864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1.6945957207744073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E1E89-3774-0225-ECF9-4D148BC970B0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1</a:t>
            </a:r>
          </a:p>
        </p:txBody>
      </p:sp>
    </p:spTree>
    <p:extLst>
      <p:ext uri="{BB962C8B-B14F-4D97-AF65-F5344CB8AC3E}">
        <p14:creationId xmlns:p14="http://schemas.microsoft.com/office/powerpoint/2010/main" val="25928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10BEE1-94EB-81BF-3513-38C35EAD06D5}"/>
              </a:ext>
            </a:extLst>
          </p:cNvPr>
          <p:cNvSpPr txBox="1"/>
          <p:nvPr/>
        </p:nvSpPr>
        <p:spPr>
          <a:xfrm>
            <a:off x="3151612" y="1076638"/>
            <a:ext cx="6260146" cy="313932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1           unknown         high         none         medium        high</a:t>
            </a:r>
          </a:p>
          <a:p>
            <a:r>
              <a:rPr lang="en-GB" dirty="0"/>
              <a:t>2           unknown          low         none         medium    moderate</a:t>
            </a:r>
          </a:p>
          <a:p>
            <a:r>
              <a:rPr lang="en-GB" dirty="0">
                <a:highlight>
                  <a:srgbClr val="00FFFF"/>
                </a:highlight>
              </a:rPr>
              <a:t>4           unknown          low         none           </a:t>
            </a:r>
            <a:r>
              <a:rPr lang="en-GB" dirty="0">
                <a:solidFill>
                  <a:srgbClr val="FF0000"/>
                </a:solidFill>
                <a:highlight>
                  <a:srgbClr val="00FFFF"/>
                </a:highlight>
              </a:rPr>
              <a:t>high</a:t>
            </a:r>
            <a:r>
              <a:rPr lang="en-GB" dirty="0">
                <a:highlight>
                  <a:srgbClr val="00FFFF"/>
                </a:highlight>
              </a:rPr>
              <a:t>         low</a:t>
            </a:r>
          </a:p>
          <a:p>
            <a:r>
              <a:rPr lang="en-GB" dirty="0">
                <a:highlight>
                  <a:srgbClr val="00FFFF"/>
                </a:highlight>
              </a:rPr>
              <a:t>5           unknown          low     adequate           </a:t>
            </a:r>
            <a:r>
              <a:rPr lang="en-GB" dirty="0">
                <a:solidFill>
                  <a:srgbClr val="FF0000"/>
                </a:solidFill>
                <a:highlight>
                  <a:srgbClr val="00FFFF"/>
                </a:highlight>
              </a:rPr>
              <a:t>high</a:t>
            </a:r>
            <a:r>
              <a:rPr lang="en-GB" dirty="0">
                <a:highlight>
                  <a:srgbClr val="00FFFF"/>
                </a:highlight>
              </a:rPr>
              <a:t>         low</a:t>
            </a:r>
          </a:p>
          <a:p>
            <a:r>
              <a:rPr lang="en-GB" dirty="0"/>
              <a:t>7               bad          low     adequate          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   moderate</a:t>
            </a:r>
          </a:p>
          <a:p>
            <a:r>
              <a:rPr lang="en-GB" dirty="0"/>
              <a:t>8              </a:t>
            </a:r>
            <a:r>
              <a:rPr lang="en-GB" dirty="0">
                <a:solidFill>
                  <a:srgbClr val="FF0000"/>
                </a:solidFill>
              </a:rPr>
              <a:t>good</a:t>
            </a:r>
            <a:r>
              <a:rPr lang="en-GB" dirty="0"/>
              <a:t>          low         none          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        low</a:t>
            </a:r>
          </a:p>
          <a:p>
            <a:r>
              <a:rPr lang="en-GB" dirty="0"/>
              <a:t>9              </a:t>
            </a:r>
            <a:r>
              <a:rPr lang="en-GB" dirty="0">
                <a:solidFill>
                  <a:srgbClr val="FF0000"/>
                </a:solidFill>
              </a:rPr>
              <a:t>good</a:t>
            </a:r>
            <a:r>
              <a:rPr lang="en-GB" dirty="0"/>
              <a:t>         high     adequate        </a:t>
            </a:r>
            <a:r>
              <a:rPr lang="en-GB" dirty="0">
                <a:solidFill>
                  <a:srgbClr val="FF0000"/>
                </a:solidFill>
              </a:rPr>
              <a:t>   high         </a:t>
            </a:r>
            <a:r>
              <a:rPr lang="en-GB" dirty="0"/>
              <a:t>low</a:t>
            </a:r>
          </a:p>
          <a:p>
            <a:r>
              <a:rPr lang="en-GB" dirty="0"/>
              <a:t>11             </a:t>
            </a:r>
            <a:r>
              <a:rPr lang="en-GB" dirty="0">
                <a:solidFill>
                  <a:srgbClr val="FF0000"/>
                </a:solidFill>
              </a:rPr>
              <a:t>good</a:t>
            </a:r>
            <a:r>
              <a:rPr lang="en-GB" dirty="0"/>
              <a:t>         high         none         medium    moderate</a:t>
            </a:r>
          </a:p>
          <a:p>
            <a:r>
              <a:rPr lang="en-GB" dirty="0"/>
              <a:t>12             </a:t>
            </a:r>
            <a:r>
              <a:rPr lang="en-GB" dirty="0">
                <a:solidFill>
                  <a:srgbClr val="FF0000"/>
                </a:solidFill>
              </a:rPr>
              <a:t>good</a:t>
            </a:r>
            <a:r>
              <a:rPr lang="en-GB" dirty="0"/>
              <a:t>         high         none          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        low</a:t>
            </a:r>
          </a:p>
          <a:p>
            <a:r>
              <a:rPr lang="en-GB" dirty="0"/>
              <a:t>13              bad         high         none         medium        high</a:t>
            </a:r>
          </a:p>
        </p:txBody>
      </p:sp>
    </p:spTree>
    <p:extLst>
      <p:ext uri="{BB962C8B-B14F-4D97-AF65-F5344CB8AC3E}">
        <p14:creationId xmlns:p14="http://schemas.microsoft.com/office/powerpoint/2010/main" val="334786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C400375-6505-8B6B-80B3-A369EA1B24AD}"/>
              </a:ext>
            </a:extLst>
          </p:cNvPr>
          <p:cNvSpPr txBox="1"/>
          <p:nvPr/>
        </p:nvSpPr>
        <p:spPr>
          <a:xfrm>
            <a:off x="5266390" y="668796"/>
            <a:ext cx="439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covered_num_instances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(classes)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AA2323-41E2-0F89-4A74-09ABB60286BA}"/>
              </a:ext>
            </a:extLst>
          </p:cNvPr>
          <p:cNvSpPr txBox="1"/>
          <p:nvPr/>
        </p:nvSpPr>
        <p:spPr>
          <a:xfrm>
            <a:off x="5249764" y="1068598"/>
            <a:ext cx="188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covered_counts</a:t>
            </a:r>
            <a:r>
              <a:rPr lang="en-GB" dirty="0"/>
              <a:t>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6697AD-BC41-0F99-A601-48D2CA22FBDF}"/>
              </a:ext>
            </a:extLst>
          </p:cNvPr>
          <p:cNvSpPr txBox="1"/>
          <p:nvPr/>
        </p:nvSpPr>
        <p:spPr>
          <a:xfrm>
            <a:off x="1055230" y="196449"/>
            <a:ext cx="537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covered_examples</a:t>
            </a:r>
            <a:r>
              <a:rPr lang="en-GB" dirty="0"/>
              <a:t> # index coved by the complex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C239C-A416-6B19-86F7-9B53CDD7D93A}"/>
              </a:ext>
            </a:extLst>
          </p:cNvPr>
          <p:cNvSpPr txBox="1"/>
          <p:nvPr/>
        </p:nvSpPr>
        <p:spPr>
          <a:xfrm>
            <a:off x="6425574" y="183438"/>
            <a:ext cx="2194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[4,5,6,7,8,9,12]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249A30-7BC3-A229-A081-C7045E6A7096}"/>
              </a:ext>
            </a:extLst>
          </p:cNvPr>
          <p:cNvSpPr txBox="1"/>
          <p:nvPr/>
        </p:nvSpPr>
        <p:spPr>
          <a:xfrm>
            <a:off x="1074033" y="668796"/>
            <a:ext cx="1195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62CFD8-3100-7F2B-0B84-ACD8DEE57B22}"/>
              </a:ext>
            </a:extLst>
          </p:cNvPr>
          <p:cNvSpPr txBox="1"/>
          <p:nvPr/>
        </p:nvSpPr>
        <p:spPr>
          <a:xfrm>
            <a:off x="7494080" y="1068598"/>
            <a:ext cx="305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  0  ,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moderate  1 ,low   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113539D-4937-EBFD-F285-992F10F9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43" y="2564671"/>
            <a:ext cx="2638793" cy="11512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A6A16C-F92F-B81E-9A97-F5E74FDD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75" y="2564671"/>
            <a:ext cx="2791215" cy="115121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06D9D3-088A-638A-9630-5C71D3C6A228}"/>
              </a:ext>
            </a:extLst>
          </p:cNvPr>
          <p:cNvSpPr txBox="1"/>
          <p:nvPr/>
        </p:nvSpPr>
        <p:spPr>
          <a:xfrm>
            <a:off x="953787" y="2566466"/>
            <a:ext cx="170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train_probs</a:t>
            </a:r>
            <a:r>
              <a:rPr lang="en-GB" dirty="0"/>
              <a:t> (</a:t>
            </a:r>
            <a:r>
              <a:rPr lang="en-GB" dirty="0" err="1"/>
              <a:t>ei</a:t>
            </a:r>
            <a:r>
              <a:rPr lang="en-GB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02B03A-7606-AD66-FF8C-56BF111D44A2}"/>
              </a:ext>
            </a:extLst>
          </p:cNvPr>
          <p:cNvSpPr txBox="1"/>
          <p:nvPr/>
        </p:nvSpPr>
        <p:spPr>
          <a:xfrm>
            <a:off x="928064" y="4463578"/>
            <a:ext cx="19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covered_probs</a:t>
            </a:r>
            <a:r>
              <a:rPr lang="en-GB" dirty="0"/>
              <a:t> (fi)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7992AA-3034-F4C2-8F5E-27B5018F4E68}"/>
              </a:ext>
            </a:extLst>
          </p:cNvPr>
          <p:cNvSpPr txBox="1"/>
          <p:nvPr/>
        </p:nvSpPr>
        <p:spPr>
          <a:xfrm>
            <a:off x="3184043" y="4483978"/>
            <a:ext cx="2219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0</a:t>
            </a:r>
          </a:p>
          <a:p>
            <a:r>
              <a:rPr lang="en-GB" dirty="0"/>
              <a:t>Low     4/5 =0.8</a:t>
            </a:r>
          </a:p>
          <a:p>
            <a:r>
              <a:rPr lang="en-GB" dirty="0"/>
              <a:t>Moderate 1/5 = 0.2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646B3F-8B4E-7CD5-845D-02BF170B6A81}"/>
              </a:ext>
            </a:extLst>
          </p:cNvPr>
          <p:cNvSpPr txBox="1"/>
          <p:nvPr/>
        </p:nvSpPr>
        <p:spPr>
          <a:xfrm>
            <a:off x="2586372" y="667559"/>
            <a:ext cx="12784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Risk Level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B3D01-0829-1423-71AC-FA6C3CDB2DAB}"/>
              </a:ext>
            </a:extLst>
          </p:cNvPr>
          <p:cNvSpPr txBox="1"/>
          <p:nvPr/>
        </p:nvSpPr>
        <p:spPr>
          <a:xfrm>
            <a:off x="2586372" y="953858"/>
            <a:ext cx="127840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4 low</a:t>
            </a:r>
          </a:p>
          <a:p>
            <a:r>
              <a:rPr lang="en-GB" dirty="0"/>
              <a:t>5 low</a:t>
            </a:r>
          </a:p>
          <a:p>
            <a:r>
              <a:rPr lang="en-GB" dirty="0"/>
              <a:t>7 moderate</a:t>
            </a:r>
          </a:p>
          <a:p>
            <a:r>
              <a:rPr lang="en-GB" dirty="0"/>
              <a:t>8 low</a:t>
            </a:r>
          </a:p>
          <a:p>
            <a:r>
              <a:rPr lang="en-GB" dirty="0"/>
              <a:t>9 low</a:t>
            </a:r>
          </a:p>
        </p:txBody>
      </p:sp>
    </p:spTree>
    <p:extLst>
      <p:ext uri="{BB962C8B-B14F-4D97-AF65-F5344CB8AC3E}">
        <p14:creationId xmlns:p14="http://schemas.microsoft.com/office/powerpoint/2010/main" val="136461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283EBF-AA00-EA1B-719A-DECE95A70C44}"/>
              </a:ext>
            </a:extLst>
          </p:cNvPr>
          <p:cNvSpPr txBox="1"/>
          <p:nvPr/>
        </p:nvSpPr>
        <p:spPr>
          <a:xfrm>
            <a:off x="380308" y="15481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2.0592388343623163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279B3-1825-BDBC-C311-D8198C121D91}"/>
              </a:ext>
            </a:extLst>
          </p:cNvPr>
          <p:cNvSpPr txBox="1"/>
          <p:nvPr/>
        </p:nvSpPr>
        <p:spPr>
          <a:xfrm>
            <a:off x="417327" y="863741"/>
            <a:ext cx="7032458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best_complex</a:t>
            </a:r>
            <a:r>
              <a:rPr lang="en-GB" dirty="0">
                <a:solidFill>
                  <a:schemeClr val="bg1"/>
                </a:solidFill>
              </a:rPr>
              <a:t>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85308-1D38-B742-C485-09CE6B72B24B}"/>
              </a:ext>
            </a:extLst>
          </p:cNvPr>
          <p:cNvSpPr txBox="1"/>
          <p:nvPr/>
        </p:nvSpPr>
        <p:spPr>
          <a:xfrm>
            <a:off x="4609684" y="2023571"/>
            <a:ext cx="439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covered_num_instances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(classes) =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B42A1-88A5-5AC4-D7B5-428D2913A4C7}"/>
              </a:ext>
            </a:extLst>
          </p:cNvPr>
          <p:cNvSpPr txBox="1"/>
          <p:nvPr/>
        </p:nvSpPr>
        <p:spPr>
          <a:xfrm>
            <a:off x="4593058" y="2423373"/>
            <a:ext cx="188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covered_counts</a:t>
            </a:r>
            <a:r>
              <a:rPr lang="en-GB" dirty="0"/>
              <a:t>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A9883-1D72-4E0E-B5A1-D85E10449F17}"/>
              </a:ext>
            </a:extLst>
          </p:cNvPr>
          <p:cNvSpPr txBox="1"/>
          <p:nvPr/>
        </p:nvSpPr>
        <p:spPr>
          <a:xfrm>
            <a:off x="398524" y="1551224"/>
            <a:ext cx="537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covered_examples</a:t>
            </a:r>
            <a:r>
              <a:rPr lang="en-GB" dirty="0"/>
              <a:t> # index coved by the complex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426FD-90E1-C6FE-CF7D-FCF36C1A77DD}"/>
              </a:ext>
            </a:extLst>
          </p:cNvPr>
          <p:cNvSpPr txBox="1"/>
          <p:nvPr/>
        </p:nvSpPr>
        <p:spPr>
          <a:xfrm>
            <a:off x="5768868" y="1538213"/>
            <a:ext cx="2194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[4,5]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BB47A-2FB5-6E80-E863-2E636C9B533D}"/>
              </a:ext>
            </a:extLst>
          </p:cNvPr>
          <p:cNvSpPr txBox="1"/>
          <p:nvPr/>
        </p:nvSpPr>
        <p:spPr>
          <a:xfrm>
            <a:off x="417327" y="2023571"/>
            <a:ext cx="1195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785FD-0E73-C475-912E-0AD7DE3270EB}"/>
              </a:ext>
            </a:extLst>
          </p:cNvPr>
          <p:cNvSpPr txBox="1"/>
          <p:nvPr/>
        </p:nvSpPr>
        <p:spPr>
          <a:xfrm>
            <a:off x="6837374" y="2423373"/>
            <a:ext cx="305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  0  ,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moderate  0 ,low  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2A4FAB-4DA2-53CC-A635-989D0BA1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37" y="3919446"/>
            <a:ext cx="2638793" cy="1151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91514C-E392-381A-8C6A-F173A9FA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69" y="3919446"/>
            <a:ext cx="2791215" cy="11512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A8251F-2484-C898-369B-238F52FCDF5B}"/>
              </a:ext>
            </a:extLst>
          </p:cNvPr>
          <p:cNvSpPr txBox="1"/>
          <p:nvPr/>
        </p:nvSpPr>
        <p:spPr>
          <a:xfrm>
            <a:off x="297081" y="3921241"/>
            <a:ext cx="170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train_probs</a:t>
            </a:r>
            <a:r>
              <a:rPr lang="en-GB" dirty="0"/>
              <a:t> (</a:t>
            </a:r>
            <a:r>
              <a:rPr lang="en-GB" dirty="0" err="1"/>
              <a:t>ei</a:t>
            </a:r>
            <a:r>
              <a:rPr lang="en-GB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AC0C9-D58B-34ED-F177-7175FE96C63C}"/>
              </a:ext>
            </a:extLst>
          </p:cNvPr>
          <p:cNvSpPr txBox="1"/>
          <p:nvPr/>
        </p:nvSpPr>
        <p:spPr>
          <a:xfrm>
            <a:off x="271358" y="5818353"/>
            <a:ext cx="19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covered_probs</a:t>
            </a:r>
            <a:r>
              <a:rPr lang="en-GB" dirty="0"/>
              <a:t> (fi)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B6962-3572-9BAE-3E18-714C548810CC}"/>
              </a:ext>
            </a:extLst>
          </p:cNvPr>
          <p:cNvSpPr txBox="1"/>
          <p:nvPr/>
        </p:nvSpPr>
        <p:spPr>
          <a:xfrm>
            <a:off x="2527337" y="5838753"/>
            <a:ext cx="2219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0</a:t>
            </a:r>
          </a:p>
          <a:p>
            <a:r>
              <a:rPr lang="en-GB" dirty="0"/>
              <a:t>Low     2/2 =1</a:t>
            </a:r>
          </a:p>
          <a:p>
            <a:r>
              <a:rPr lang="en-GB" dirty="0"/>
              <a:t>Moderate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C49AC3-8B6D-184A-1C65-86ED21071406}"/>
              </a:ext>
            </a:extLst>
          </p:cNvPr>
          <p:cNvSpPr txBox="1"/>
          <p:nvPr/>
        </p:nvSpPr>
        <p:spPr>
          <a:xfrm>
            <a:off x="1929666" y="2022334"/>
            <a:ext cx="12784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Risk Level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2FD1A7-9578-F252-732D-01BDBEA98DE9}"/>
              </a:ext>
            </a:extLst>
          </p:cNvPr>
          <p:cNvSpPr txBox="1"/>
          <p:nvPr/>
        </p:nvSpPr>
        <p:spPr>
          <a:xfrm>
            <a:off x="1929666" y="2405845"/>
            <a:ext cx="127840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4           low</a:t>
            </a:r>
          </a:p>
          <a:p>
            <a:r>
              <a:rPr lang="en-GB" dirty="0"/>
              <a:t>5           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467116-ACC6-F3F2-6B03-F0114B5D661D}"/>
              </a:ext>
            </a:extLst>
          </p:cNvPr>
          <p:cNvSpPr txBox="1"/>
          <p:nvPr/>
        </p:nvSpPr>
        <p:spPr>
          <a:xfrm>
            <a:off x="7955279" y="863741"/>
            <a:ext cx="97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(0,0,2)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2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A9BBC-465B-1BA2-B778-BDBF3EC86061}"/>
              </a:ext>
            </a:extLst>
          </p:cNvPr>
          <p:cNvSpPr txBox="1"/>
          <p:nvPr/>
        </p:nvSpPr>
        <p:spPr>
          <a:xfrm>
            <a:off x="175227" y="2025817"/>
            <a:ext cx="290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 -0.0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5BDC1-C4E2-59D6-ABDD-AA503A8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50" y="2025817"/>
            <a:ext cx="4143953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2FCA4-BF5E-F818-EFC4-2EDFA0EBC244}"/>
              </a:ext>
            </a:extLst>
          </p:cNvPr>
          <p:cNvSpPr txBox="1"/>
          <p:nvPr/>
        </p:nvSpPr>
        <p:spPr>
          <a:xfrm>
            <a:off x="142636" y="1382675"/>
            <a:ext cx="992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Significance = 2( 0*ln(0/0.48571) + 1* ln(1/0.357143)  + 0* ln(0/0.214286) = 2.0592388343623163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118F-BAE8-A200-5D4E-C3C7F6D5DB77}"/>
              </a:ext>
            </a:extLst>
          </p:cNvPr>
          <p:cNvSpPr txBox="1"/>
          <p:nvPr/>
        </p:nvSpPr>
        <p:spPr>
          <a:xfrm>
            <a:off x="2877216" y="2968421"/>
            <a:ext cx="253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covered_probs</a:t>
            </a:r>
            <a:r>
              <a:rPr lang="en-GB" sz="2400" dirty="0"/>
              <a:t> (pi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31C70-5C9C-F8E5-0AAF-7D62DD16620C}"/>
              </a:ext>
            </a:extLst>
          </p:cNvPr>
          <p:cNvSpPr txBox="1"/>
          <p:nvPr/>
        </p:nvSpPr>
        <p:spPr>
          <a:xfrm>
            <a:off x="6125660" y="2876088"/>
            <a:ext cx="1281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    1.0</a:t>
            </a:r>
          </a:p>
          <a:p>
            <a:r>
              <a:rPr lang="en-GB" dirty="0"/>
              <a:t>Low     0</a:t>
            </a:r>
          </a:p>
          <a:p>
            <a:r>
              <a:rPr lang="en-GB" dirty="0"/>
              <a:t>Moderate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EBF6-0275-EB83-9C3C-553C2F388709}"/>
              </a:ext>
            </a:extLst>
          </p:cNvPr>
          <p:cNvSpPr txBox="1"/>
          <p:nvPr/>
        </p:nvSpPr>
        <p:spPr>
          <a:xfrm>
            <a:off x="175227" y="511962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Entropy = - ( 1 log2(1) + 0log2(0) +0log2(0)) = 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65E40-1C89-A1CE-3E17-39E566C0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08" y="293434"/>
            <a:ext cx="479174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4EC2229-F251-ED00-716B-5411B41B2CCC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0D116-C638-639F-B3CD-5E623729C531}"/>
              </a:ext>
            </a:extLst>
          </p:cNvPr>
          <p:cNvSpPr txBox="1"/>
          <p:nvPr/>
        </p:nvSpPr>
        <p:spPr>
          <a:xfrm>
            <a:off x="2049378" y="2554887"/>
            <a:ext cx="2516606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'high')]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BDB23-4A72-7F47-BA9B-4C7AF93417FB}"/>
              </a:ext>
            </a:extLst>
          </p:cNvPr>
          <p:cNvSpPr txBox="1"/>
          <p:nvPr/>
        </p:nvSpPr>
        <p:spPr>
          <a:xfrm>
            <a:off x="7834760" y="2662716"/>
            <a:ext cx="2882763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history ', 'good')]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95B4A-A5D2-BCC9-570D-26B89BC171D7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3DAF56-2B8F-1546-85AF-4EAD42457E95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1" y="1905613"/>
            <a:ext cx="2636599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E16FE-DC80-57F5-05CE-D89120BFBA7F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3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24C0F4-948C-0FF2-3CFA-DAB420117B97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C18D3-25EE-C2BD-2F2F-7CF7013845D7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9022-0136-DBCE-724C-3822617BFD65}"/>
              </a:ext>
            </a:extLst>
          </p:cNvPr>
          <p:cNvSpPr txBox="1"/>
          <p:nvPr/>
        </p:nvSpPr>
        <p:spPr>
          <a:xfrm>
            <a:off x="255079" y="3515310"/>
            <a:ext cx="6105203" cy="1754326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[(' Income Level ', 'high'), 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'unknown')], [(' Income Level ', 'high'), 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'bad')], </a:t>
            </a:r>
            <a:r>
              <a:rPr lang="en-GB" dirty="0">
                <a:solidFill>
                  <a:schemeClr val="bg1"/>
                </a:solidFill>
              </a:rPr>
              <a:t>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Income Level ', 'high'), (' debt level ', 'low')], [(' Income Level ', 'high'), (' debt level ', 'high')], [(' Income Level ', 'high'), (' collateral ', 'none')], [(' Income Level ', 'high'), (' collateral ', 'adequate')]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C832A-45BA-FEBC-678B-FCE94664AAEC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3307681" y="2924219"/>
            <a:ext cx="0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F1B255-9BC4-2496-BAB4-9F73E7DFC1E4}"/>
              </a:ext>
            </a:extLst>
          </p:cNvPr>
          <p:cNvSpPr txBox="1"/>
          <p:nvPr/>
        </p:nvSpPr>
        <p:spPr>
          <a:xfrm>
            <a:off x="6360283" y="3429000"/>
            <a:ext cx="5831718" cy="2031325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debt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debt level ', 'high')],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collateral ', 'none')],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collateral ', 'adequate')],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'medium')],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'high')]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6CD065-B0D4-3E78-3E10-7446A0181D6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9276142" y="3032048"/>
            <a:ext cx="0" cy="39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F1DA07-C156-7D3E-36C7-8B4B674C7FDA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E74C37-DDFB-B8DA-07F4-0E36832EEB5E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1D626-4CA8-B420-1F16-3DFB618D8859}"/>
              </a:ext>
            </a:extLst>
          </p:cNvPr>
          <p:cNvSpPr txBox="1"/>
          <p:nvPr/>
        </p:nvSpPr>
        <p:spPr>
          <a:xfrm>
            <a:off x="2300637" y="2113240"/>
            <a:ext cx="100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(0-1- 5)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F23E7-1BC1-8C51-9E90-23C133AE2044}"/>
              </a:ext>
            </a:extLst>
          </p:cNvPr>
          <p:cNvSpPr txBox="1"/>
          <p:nvPr/>
        </p:nvSpPr>
        <p:spPr>
          <a:xfrm>
            <a:off x="8681258" y="2171488"/>
            <a:ext cx="986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(0-1-3)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21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E96FB-3B8D-5C53-0A88-D0C5ADA30A15}"/>
              </a:ext>
            </a:extLst>
          </p:cNvPr>
          <p:cNvSpPr txBox="1"/>
          <p:nvPr/>
        </p:nvSpPr>
        <p:spPr>
          <a:xfrm>
            <a:off x="395037" y="113165"/>
            <a:ext cx="7032458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best_complex</a:t>
            </a:r>
            <a:r>
              <a:rPr lang="en-GB" dirty="0">
                <a:solidFill>
                  <a:schemeClr val="bg1"/>
                </a:solidFill>
              </a:rPr>
              <a:t>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86E74-B891-5EDD-C559-157B8D81941E}"/>
              </a:ext>
            </a:extLst>
          </p:cNvPr>
          <p:cNvSpPr txBox="1"/>
          <p:nvPr/>
        </p:nvSpPr>
        <p:spPr>
          <a:xfrm>
            <a:off x="8005010" y="0"/>
            <a:ext cx="316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the best complex without loosing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0F87B-0CCA-CFED-2ED3-FA7E45F7AA90}"/>
              </a:ext>
            </a:extLst>
          </p:cNvPr>
          <p:cNvSpPr txBox="1"/>
          <p:nvPr/>
        </p:nvSpPr>
        <p:spPr>
          <a:xfrm>
            <a:off x="8005010" y="646331"/>
            <a:ext cx="3864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2.0592388343623163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5D3EE-FA75-B9A7-37F1-A1C6A38F0326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D7D52-077F-0BDD-A415-0FC28910FC9F}"/>
              </a:ext>
            </a:extLst>
          </p:cNvPr>
          <p:cNvSpPr txBox="1"/>
          <p:nvPr/>
        </p:nvSpPr>
        <p:spPr>
          <a:xfrm>
            <a:off x="2757837" y="484304"/>
            <a:ext cx="100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(0-0- </a:t>
            </a:r>
            <a:r>
              <a:rPr lang="en-GB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35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AD741A-FCB4-9817-7528-185456934B27}"/>
              </a:ext>
            </a:extLst>
          </p:cNvPr>
          <p:cNvSpPr txBox="1"/>
          <p:nvPr/>
        </p:nvSpPr>
        <p:spPr>
          <a:xfrm>
            <a:off x="2994252" y="1409717"/>
            <a:ext cx="63409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1           unknown         high         none         medium        high</a:t>
            </a:r>
          </a:p>
          <a:p>
            <a:r>
              <a:rPr lang="en-GB" dirty="0"/>
              <a:t>2           unknown          low         none         medium    moderate</a:t>
            </a:r>
          </a:p>
          <a:p>
            <a:r>
              <a:rPr lang="en-GB" dirty="0"/>
              <a:t>7               bad          low     adequate           high    moderate</a:t>
            </a:r>
          </a:p>
          <a:p>
            <a:r>
              <a:rPr lang="en-GB" dirty="0"/>
              <a:t>8              good          low         none           high         low</a:t>
            </a:r>
          </a:p>
          <a:p>
            <a:r>
              <a:rPr lang="en-GB" dirty="0"/>
              <a:t>9              good         high     adequate           high         low</a:t>
            </a:r>
          </a:p>
          <a:p>
            <a:r>
              <a:rPr lang="en-GB" dirty="0"/>
              <a:t>11             good         high         none         medium    moderate</a:t>
            </a:r>
          </a:p>
          <a:p>
            <a:r>
              <a:rPr lang="en-GB" dirty="0"/>
              <a:t>12             good         high         none           high         low</a:t>
            </a:r>
          </a:p>
          <a:p>
            <a:r>
              <a:rPr lang="en-GB" dirty="0"/>
              <a:t>13              bad         high         none         medium        high</a:t>
            </a:r>
          </a:p>
        </p:txBody>
      </p:sp>
    </p:spTree>
    <p:extLst>
      <p:ext uri="{BB962C8B-B14F-4D97-AF65-F5344CB8AC3E}">
        <p14:creationId xmlns:p14="http://schemas.microsoft.com/office/powerpoint/2010/main" val="231609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1528A1-2F9C-EF10-E3C5-B49983976B1D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9C24F-8C7B-EE85-0F45-CA1FE9740A52}"/>
              </a:ext>
            </a:extLst>
          </p:cNvPr>
          <p:cNvSpPr txBox="1"/>
          <p:nvPr/>
        </p:nvSpPr>
        <p:spPr>
          <a:xfrm>
            <a:off x="1866298" y="2554887"/>
            <a:ext cx="2882763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858B4-44DA-A273-4B48-B424740D0705}"/>
              </a:ext>
            </a:extLst>
          </p:cNvPr>
          <p:cNvSpPr txBox="1"/>
          <p:nvPr/>
        </p:nvSpPr>
        <p:spPr>
          <a:xfrm>
            <a:off x="7834760" y="2662716"/>
            <a:ext cx="2882763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'high')]]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C6843-4E0E-DDAE-1B72-D31BA9D18FFA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C0F7C1-91A5-7441-24EB-A06F1DF8541A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0" y="1905613"/>
            <a:ext cx="2636600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1861E6-B817-2439-43F9-7B3A3D92CC59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3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7C6C45-D7F7-8477-E266-26712E1D794A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788FA-B01E-717F-D823-B160854F8B0D}"/>
              </a:ext>
            </a:extLst>
          </p:cNvPr>
          <p:cNvSpPr txBox="1"/>
          <p:nvPr/>
        </p:nvSpPr>
        <p:spPr>
          <a:xfrm>
            <a:off x="255079" y="3515310"/>
            <a:ext cx="6105203" cy="1754326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[('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'good'), (' debt level ', 'low')], </a:t>
            </a:r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debt level ', 'high')],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collateral ', 'none')], </a:t>
            </a:r>
            <a:r>
              <a:rPr lang="en-GB" dirty="0">
                <a:solidFill>
                  <a:srgbClr val="00FF00"/>
                </a:solidFill>
              </a:rPr>
              <a:t>[('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'good'), (' collateral ', 'adequate')]</a:t>
            </a:r>
            <a:r>
              <a:rPr lang="en-GB" dirty="0">
                <a:solidFill>
                  <a:schemeClr val="bg1"/>
                </a:solidFill>
              </a:rPr>
              <a:t>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'medium')],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'high')]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762C8-B842-8ABF-E64D-C4E641E30870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307680" y="2924219"/>
            <a:ext cx="1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F459B2-F2F6-B628-2AE0-12AE2E4B9E55}"/>
              </a:ext>
            </a:extLst>
          </p:cNvPr>
          <p:cNvSpPr txBox="1"/>
          <p:nvPr/>
        </p:nvSpPr>
        <p:spPr>
          <a:xfrm>
            <a:off x="6360283" y="3503278"/>
            <a:ext cx="5831718" cy="1754326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Income Level ', 'high'), (' debt level ', 'low')], [(' Income Level ', 'high'), (' debt level ', 'high')], [(' Income Level ', 'high'), (' collateral ', 'none')], [(' Income Level ', 'high'), (' collateral ', 'adequate')]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BAF846-F2C9-A124-D33D-BA2355B964B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276142" y="3032048"/>
            <a:ext cx="0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F10C15-A9C2-1133-BD6F-4764A53AF0B7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01D47-838F-A767-2A4D-889763241887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5B030-01C0-3E82-D755-42CFC539C1F6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31F25-1BFB-F71E-DFEF-AEE930A21678}"/>
              </a:ext>
            </a:extLst>
          </p:cNvPr>
          <p:cNvSpPr txBox="1"/>
          <p:nvPr/>
        </p:nvSpPr>
        <p:spPr>
          <a:xfrm>
            <a:off x="2161309" y="2044931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(0-1-3)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02395-6B7B-993D-A16B-325E24FC43E2}"/>
              </a:ext>
            </a:extLst>
          </p:cNvPr>
          <p:cNvSpPr txBox="1"/>
          <p:nvPr/>
        </p:nvSpPr>
        <p:spPr>
          <a:xfrm>
            <a:off x="8864138" y="2114734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(0-1-3)</a:t>
            </a:r>
          </a:p>
        </p:txBody>
      </p:sp>
    </p:spTree>
    <p:extLst>
      <p:ext uri="{BB962C8B-B14F-4D97-AF65-F5344CB8AC3E}">
        <p14:creationId xmlns:p14="http://schemas.microsoft.com/office/powerpoint/2010/main" val="388724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F1C0AD-2E8E-0EB2-8855-41204797C2A5}"/>
              </a:ext>
            </a:extLst>
          </p:cNvPr>
          <p:cNvSpPr txBox="1"/>
          <p:nvPr/>
        </p:nvSpPr>
        <p:spPr>
          <a:xfrm>
            <a:off x="2223836" y="340713"/>
            <a:ext cx="6164178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best_complex</a:t>
            </a:r>
            <a:r>
              <a:rPr lang="en-GB" dirty="0">
                <a:solidFill>
                  <a:schemeClr val="bg1"/>
                </a:solidFill>
              </a:rPr>
              <a:t>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debt level ', 'low')]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EFD42-0755-0F7B-88ED-18C6E613FBA7}"/>
              </a:ext>
            </a:extLst>
          </p:cNvPr>
          <p:cNvSpPr txBox="1"/>
          <p:nvPr/>
        </p:nvSpPr>
        <p:spPr>
          <a:xfrm>
            <a:off x="8534400" y="916088"/>
            <a:ext cx="365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2.0592388343623163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3F4F-48E1-72D5-0ED8-04646A33C56D}"/>
              </a:ext>
            </a:extLst>
          </p:cNvPr>
          <p:cNvSpPr txBox="1"/>
          <p:nvPr/>
        </p:nvSpPr>
        <p:spPr>
          <a:xfrm>
            <a:off x="8534400" y="202213"/>
            <a:ext cx="316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the best complex without loosing entropy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39085-3FC3-B23B-79E6-363D1D258F3D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3CADD-2F2F-61E8-3EF2-0051CBEEED36}"/>
              </a:ext>
            </a:extLst>
          </p:cNvPr>
          <p:cNvSpPr txBox="1"/>
          <p:nvPr/>
        </p:nvSpPr>
        <p:spPr>
          <a:xfrm>
            <a:off x="4861194" y="663878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19330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96D6-C118-46F3-2ABF-F4303C9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6860"/>
          </a:xfrm>
          <a:solidFill>
            <a:srgbClr val="AFFC9A"/>
          </a:solidFill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Induction of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8BD11-51BD-F922-9AA5-695C687F30BE}"/>
              </a:ext>
            </a:extLst>
          </p:cNvPr>
          <p:cNvSpPr txBox="1"/>
          <p:nvPr/>
        </p:nvSpPr>
        <p:spPr>
          <a:xfrm>
            <a:off x="0" y="655403"/>
            <a:ext cx="620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Rules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SymbolMT"/>
              </a:rPr>
              <a:t>→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popular symbolic representation of knowledge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derived from data.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B5E72-9399-833A-F09A-245FAC9991C4}"/>
              </a:ext>
            </a:extLst>
          </p:cNvPr>
          <p:cNvSpPr txBox="1"/>
          <p:nvPr/>
        </p:nvSpPr>
        <p:spPr>
          <a:xfrm>
            <a:off x="505326" y="1301734"/>
            <a:ext cx="620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ArialMT"/>
              </a:rPr>
              <a:t>Standard form of rules</a:t>
            </a:r>
          </a:p>
          <a:p>
            <a:pPr algn="l"/>
            <a:r>
              <a:rPr lang="en-GB" sz="1800" b="0" i="0" u="none" strike="noStrike" baseline="0" dirty="0">
                <a:latin typeface="ArialMT"/>
              </a:rPr>
              <a:t>IF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Conditions </a:t>
            </a:r>
            <a:r>
              <a:rPr lang="en-GB" sz="1800" b="0" i="0" u="none" strike="noStrike" baseline="0" dirty="0">
                <a:latin typeface="ArialMT"/>
              </a:rPr>
              <a:t>THEN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Class  (</a:t>
            </a:r>
            <a:r>
              <a:rPr lang="en-GB" sz="1800" b="0" i="0" u="none" strike="noStrike" baseline="0" dirty="0">
                <a:latin typeface="ArialMT"/>
              </a:rPr>
              <a:t>possible inspection by human)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BA83A-8732-E8A2-1241-5D4C54B01D62}"/>
              </a:ext>
            </a:extLst>
          </p:cNvPr>
          <p:cNvSpPr txBox="1"/>
          <p:nvPr/>
        </p:nvSpPr>
        <p:spPr>
          <a:xfrm>
            <a:off x="505326" y="2085291"/>
            <a:ext cx="620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Other forms: Class IF Conditions; Conditions </a:t>
            </a:r>
            <a:r>
              <a:rPr lang="en-GB" sz="1800" b="0" i="0" u="none" strike="noStrike" baseline="0" dirty="0">
                <a:latin typeface="SymbolMT"/>
              </a:rPr>
              <a:t>→ </a:t>
            </a:r>
            <a:r>
              <a:rPr lang="en-GB" sz="1800" b="0" i="0" u="none" strike="noStrike" baseline="0" dirty="0">
                <a:latin typeface="ArialMT"/>
              </a:rPr>
              <a:t>Class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CAD04-FF15-7852-A184-04807DF087D3}"/>
              </a:ext>
            </a:extLst>
          </p:cNvPr>
          <p:cNvSpPr txBox="1"/>
          <p:nvPr/>
        </p:nvSpPr>
        <p:spPr>
          <a:xfrm>
            <a:off x="0" y="2718955"/>
            <a:ext cx="620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A set of rules – a disjunctive set of conjunctive rules.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D1495-8A46-D766-2BFB-029B537F1929}"/>
              </a:ext>
            </a:extLst>
          </p:cNvPr>
          <p:cNvSpPr txBox="1"/>
          <p:nvPr/>
        </p:nvSpPr>
        <p:spPr>
          <a:xfrm>
            <a:off x="0" y="3180620"/>
            <a:ext cx="620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Using D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isjunctive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ormal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F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orm (DNF) :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591D7-8676-DE2F-CC45-9D30FCB32F07}"/>
              </a:ext>
            </a:extLst>
          </p:cNvPr>
          <p:cNvSpPr txBox="1"/>
          <p:nvPr/>
        </p:nvSpPr>
        <p:spPr>
          <a:xfrm>
            <a:off x="4104775" y="3834752"/>
            <a:ext cx="364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 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∧ 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q 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∧ 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) ∨ (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 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∧ ¬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q 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∧ 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 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∧ </a:t>
            </a:r>
            <a:r>
              <a:rPr lang="pt-BR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</a:t>
            </a:r>
            <a:r>
              <a:rPr lang="pt-B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)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86FB-1E79-48D2-9402-EADCD169A212}"/>
              </a:ext>
            </a:extLst>
          </p:cNvPr>
          <p:cNvSpPr txBox="1"/>
          <p:nvPr/>
        </p:nvSpPr>
        <p:spPr>
          <a:xfrm>
            <a:off x="657726" y="4307305"/>
            <a:ext cx="309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Selectors</a:t>
            </a:r>
          </a:p>
          <a:p>
            <a:pPr marL="285750" indent="-285750">
              <a:buFontTx/>
              <a:buChar char="-"/>
            </a:pPr>
            <a:r>
              <a:rPr lang="en-GB" dirty="0"/>
              <a:t>Complex</a:t>
            </a:r>
          </a:p>
          <a:p>
            <a:pPr marL="285750" indent="-285750">
              <a:buFontTx/>
              <a:buChar char="-"/>
            </a:pPr>
            <a:r>
              <a:rPr lang="en-GB" dirty="0"/>
              <a:t>Covers</a:t>
            </a:r>
          </a:p>
        </p:txBody>
      </p:sp>
    </p:spTree>
    <p:extLst>
      <p:ext uri="{BB962C8B-B14F-4D97-AF65-F5344CB8AC3E}">
        <p14:creationId xmlns:p14="http://schemas.microsoft.com/office/powerpoint/2010/main" val="554291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6E3B53-429C-58B6-6E5D-00067C563996}"/>
              </a:ext>
            </a:extLst>
          </p:cNvPr>
          <p:cNvSpPr txBox="1"/>
          <p:nvPr/>
        </p:nvSpPr>
        <p:spPr>
          <a:xfrm>
            <a:off x="2674985" y="1399969"/>
            <a:ext cx="68420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1           unknown         high         none         medium        high</a:t>
            </a:r>
          </a:p>
          <a:p>
            <a:r>
              <a:rPr lang="en-GB" dirty="0"/>
              <a:t>2           unknown          low         none         medium    moderate</a:t>
            </a:r>
          </a:p>
          <a:p>
            <a:r>
              <a:rPr lang="en-GB" dirty="0"/>
              <a:t>7               bad          low     adequate           high    moderate</a:t>
            </a:r>
          </a:p>
          <a:p>
            <a:r>
              <a:rPr lang="en-GB" dirty="0"/>
              <a:t>9              good         high     adequate           high         low</a:t>
            </a:r>
          </a:p>
          <a:p>
            <a:r>
              <a:rPr lang="en-GB" dirty="0"/>
              <a:t>11             good         high         none         medium    moderate</a:t>
            </a:r>
          </a:p>
          <a:p>
            <a:r>
              <a:rPr lang="en-GB" dirty="0"/>
              <a:t>12             good         high         none           high         low</a:t>
            </a:r>
          </a:p>
          <a:p>
            <a:r>
              <a:rPr lang="en-GB" dirty="0"/>
              <a:t>13              bad         high         none         medium        high</a:t>
            </a:r>
          </a:p>
        </p:txBody>
      </p:sp>
    </p:spTree>
    <p:extLst>
      <p:ext uri="{BB962C8B-B14F-4D97-AF65-F5344CB8AC3E}">
        <p14:creationId xmlns:p14="http://schemas.microsoft.com/office/powerpoint/2010/main" val="111102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119BBE-04C0-00C2-6B57-D5BEE8387BF4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4E04E-E7DC-0F99-34DF-074953BBD2F6}"/>
              </a:ext>
            </a:extLst>
          </p:cNvPr>
          <p:cNvSpPr txBox="1"/>
          <p:nvPr/>
        </p:nvSpPr>
        <p:spPr>
          <a:xfrm>
            <a:off x="1866298" y="2554887"/>
            <a:ext cx="2882763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debt level ', 'low')]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75910-D727-AC80-038B-9B7F9372BD2F}"/>
              </a:ext>
            </a:extLst>
          </p:cNvPr>
          <p:cNvSpPr txBox="1"/>
          <p:nvPr/>
        </p:nvSpPr>
        <p:spPr>
          <a:xfrm>
            <a:off x="7834760" y="2662716"/>
            <a:ext cx="2882763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E953-E8EB-72A2-E5CA-DE5E99974B06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911078-D847-24EB-B6FF-4509150D85B0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0" y="1905613"/>
            <a:ext cx="2636600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C7223-0999-F2AD-742E-87215D4C6082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3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9B1118-076C-42CE-C9CA-3D520F7D9208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B61CB-E9A2-5FB5-1581-6B203455AA93}"/>
              </a:ext>
            </a:extLst>
          </p:cNvPr>
          <p:cNvSpPr txBox="1"/>
          <p:nvPr/>
        </p:nvSpPr>
        <p:spPr>
          <a:xfrm>
            <a:off x="255079" y="3515310"/>
            <a:ext cx="6105203" cy="2031325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[(' debt level ', 'low'), 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'unknown')], [(' debt level ', 'low'), (' credit </a:t>
            </a:r>
            <a:r>
              <a:rPr lang="en-GB" dirty="0" err="1">
                <a:solidFill>
                  <a:srgbClr val="00FF00"/>
                </a:solidFill>
              </a:rPr>
              <a:t>histroy</a:t>
            </a:r>
            <a:r>
              <a:rPr lang="en-GB" dirty="0">
                <a:solidFill>
                  <a:srgbClr val="00FF00"/>
                </a:solidFill>
              </a:rPr>
              <a:t> ', 'bad')], </a:t>
            </a:r>
            <a:r>
              <a:rPr lang="en-GB" dirty="0">
                <a:solidFill>
                  <a:schemeClr val="bg1"/>
                </a:solidFill>
              </a:rPr>
              <a:t>[(' debt level ', 'low'),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'low'), (' collateral ', 'none')], [(' debt level ', 'low'), (' collateral ', 'adequate')], [(' debt level ', 'low'), (' Income Level ', 'low')], [(' debt level ', 'low'), (' Income Level ', 'medium')], [(' debt level ', 'low'), (' Income Level ', 'high')]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383CBF-DE5A-0AC6-49F9-C84C2B87A48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307680" y="2924219"/>
            <a:ext cx="1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F84F03-AF22-FC49-D1EA-7C50370347C3}"/>
              </a:ext>
            </a:extLst>
          </p:cNvPr>
          <p:cNvSpPr txBox="1"/>
          <p:nvPr/>
        </p:nvSpPr>
        <p:spPr>
          <a:xfrm>
            <a:off x="6360283" y="3503278"/>
            <a:ext cx="5831718" cy="2031325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debt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debt level ', 'high')],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collateral ', 'none')],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collateral ', 'adequate')],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'medium')],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'good'), (' Income Level ', 'high')]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E3C91A-A5E8-38D8-0BE8-41AF9D0C18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276142" y="3032048"/>
            <a:ext cx="0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B9C45-DC36-AFCA-E605-E59B18A9ABB6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941B8-6236-C13B-A6BD-7A29AF1E527F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F9066-C320-EF42-A304-909728A2FF1E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48ACF-A86E-C3EC-524D-AC1BD3C62B6B}"/>
              </a:ext>
            </a:extLst>
          </p:cNvPr>
          <p:cNvSpPr txBox="1"/>
          <p:nvPr/>
        </p:nvSpPr>
        <p:spPr>
          <a:xfrm>
            <a:off x="2709197" y="2074676"/>
            <a:ext cx="89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(0,1,0)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BF6C9-2386-9E53-E67E-B1D119A0A532}"/>
              </a:ext>
            </a:extLst>
          </p:cNvPr>
          <p:cNvSpPr txBox="1"/>
          <p:nvPr/>
        </p:nvSpPr>
        <p:spPr>
          <a:xfrm>
            <a:off x="8829377" y="2114734"/>
            <a:ext cx="89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(0,1,2)</a:t>
            </a:r>
          </a:p>
        </p:txBody>
      </p:sp>
    </p:spTree>
    <p:extLst>
      <p:ext uri="{BB962C8B-B14F-4D97-AF65-F5344CB8AC3E}">
        <p14:creationId xmlns:p14="http://schemas.microsoft.com/office/powerpoint/2010/main" val="3111438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DB24B-8449-80AA-CF92-E30F088BE2D1}"/>
              </a:ext>
            </a:extLst>
          </p:cNvPr>
          <p:cNvSpPr txBox="1"/>
          <p:nvPr/>
        </p:nvSpPr>
        <p:spPr>
          <a:xfrm>
            <a:off x="3013911" y="292587"/>
            <a:ext cx="4012531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best_complex</a:t>
            </a:r>
            <a:r>
              <a:rPr lang="en-GB" dirty="0">
                <a:solidFill>
                  <a:schemeClr val="bg1"/>
                </a:solidFill>
              </a:rPr>
              <a:t> [(' debt level ', 'low')]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7EF88-F8E7-A812-8C52-1B2CE7226959}"/>
              </a:ext>
            </a:extLst>
          </p:cNvPr>
          <p:cNvSpPr txBox="1"/>
          <p:nvPr/>
        </p:nvSpPr>
        <p:spPr>
          <a:xfrm>
            <a:off x="7026442" y="200254"/>
            <a:ext cx="4666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3.080890081894298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C47E6-E163-5276-B396-78797F25FB2D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4</a:t>
            </a:r>
          </a:p>
        </p:txBody>
      </p:sp>
    </p:spTree>
    <p:extLst>
      <p:ext uri="{BB962C8B-B14F-4D97-AF65-F5344CB8AC3E}">
        <p14:creationId xmlns:p14="http://schemas.microsoft.com/office/powerpoint/2010/main" val="319077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8CA3D-9548-EE78-EC63-69DC9557CB84}"/>
              </a:ext>
            </a:extLst>
          </p:cNvPr>
          <p:cNvSpPr txBox="1"/>
          <p:nvPr/>
        </p:nvSpPr>
        <p:spPr>
          <a:xfrm>
            <a:off x="2811343" y="1497785"/>
            <a:ext cx="6252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1           unknown         high         none         medium        high</a:t>
            </a:r>
          </a:p>
          <a:p>
            <a:r>
              <a:rPr lang="en-GB" dirty="0"/>
              <a:t>9              good         high     adequate           high         low</a:t>
            </a:r>
          </a:p>
          <a:p>
            <a:r>
              <a:rPr lang="en-GB" dirty="0"/>
              <a:t>11             good         high         none         medium    moderate</a:t>
            </a:r>
          </a:p>
          <a:p>
            <a:r>
              <a:rPr lang="en-GB" dirty="0"/>
              <a:t>12             good         high         none           high         low</a:t>
            </a:r>
          </a:p>
          <a:p>
            <a:r>
              <a:rPr lang="en-GB" dirty="0"/>
              <a:t>13              bad         high         none         medium        high</a:t>
            </a:r>
          </a:p>
        </p:txBody>
      </p:sp>
    </p:spTree>
    <p:extLst>
      <p:ext uri="{BB962C8B-B14F-4D97-AF65-F5344CB8AC3E}">
        <p14:creationId xmlns:p14="http://schemas.microsoft.com/office/powerpoint/2010/main" val="1527813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51D5592-5A87-67A3-528A-0B2F3DC09623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92E21-A3C4-2235-2E9D-018863AA9462}"/>
              </a:ext>
            </a:extLst>
          </p:cNvPr>
          <p:cNvSpPr txBox="1"/>
          <p:nvPr/>
        </p:nvSpPr>
        <p:spPr>
          <a:xfrm>
            <a:off x="1781378" y="2554887"/>
            <a:ext cx="3052603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9D9E1-FCB7-0B85-2B69-BCD3AD3803B5}"/>
              </a:ext>
            </a:extLst>
          </p:cNvPr>
          <p:cNvSpPr txBox="1"/>
          <p:nvPr/>
        </p:nvSpPr>
        <p:spPr>
          <a:xfrm>
            <a:off x="7834760" y="2662716"/>
            <a:ext cx="2882763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F7B9F-8757-CE32-7FD0-259839DFBB74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27633-F5ED-C5D2-26DD-000F60988CCC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0" y="1905613"/>
            <a:ext cx="2636600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045599-C91F-4448-CA7F-A3A3F19E0065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3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F67D9F-C5F2-CCD8-D151-AAFFF104DC33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F4FE7-B2F4-14C1-E832-12CB091E2B1F}"/>
              </a:ext>
            </a:extLst>
          </p:cNvPr>
          <p:cNvSpPr txBox="1"/>
          <p:nvPr/>
        </p:nvSpPr>
        <p:spPr>
          <a:xfrm>
            <a:off x="255079" y="3515310"/>
            <a:ext cx="6105203" cy="2031325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'unknown'), (' debt level ', 'low')], </a:t>
            </a:r>
            <a:r>
              <a:rPr lang="en-GB" dirty="0">
                <a:solidFill>
                  <a:srgbClr val="66FFCC"/>
                </a:solidFill>
              </a:rPr>
              <a:t>[(' credit </a:t>
            </a:r>
            <a:r>
              <a:rPr lang="en-GB" dirty="0" err="1">
                <a:solidFill>
                  <a:srgbClr val="66FFCC"/>
                </a:solidFill>
              </a:rPr>
              <a:t>histroy</a:t>
            </a:r>
            <a:r>
              <a:rPr lang="en-GB" dirty="0">
                <a:solidFill>
                  <a:srgbClr val="66FFCC"/>
                </a:solidFill>
              </a:rPr>
              <a:t> ', 'unknown'), (' debt level ', 'high')]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66FFCC"/>
                </a:solidFill>
              </a:rPr>
              <a:t>[(' credit </a:t>
            </a:r>
            <a:r>
              <a:rPr lang="en-GB" dirty="0" err="1">
                <a:solidFill>
                  <a:srgbClr val="66FFCC"/>
                </a:solidFill>
              </a:rPr>
              <a:t>histroy</a:t>
            </a:r>
            <a:r>
              <a:rPr lang="en-GB" dirty="0">
                <a:solidFill>
                  <a:srgbClr val="66FFCC"/>
                </a:solidFill>
              </a:rPr>
              <a:t> ', 'unknown'), (' collateral ', 'none')]</a:t>
            </a:r>
            <a:r>
              <a:rPr lang="en-GB" dirty="0">
                <a:solidFill>
                  <a:schemeClr val="bg1"/>
                </a:solidFill>
              </a:rPr>
              <a:t>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'unknown'), (' collateral ', 'adequate')],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'unknown'), (' Income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'unknown'), (' Income Level ', 'medium')],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'unknown'), (' Income Level ', 'high')]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CD8B67-24E8-3C16-6591-1E01A548B85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307680" y="2924219"/>
            <a:ext cx="1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D6B140-A1F6-152F-E52B-18A75899432A}"/>
              </a:ext>
            </a:extLst>
          </p:cNvPr>
          <p:cNvSpPr txBox="1"/>
          <p:nvPr/>
        </p:nvSpPr>
        <p:spPr>
          <a:xfrm>
            <a:off x="6360283" y="3503278"/>
            <a:ext cx="5831718" cy="2031325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debt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debt level ', 'high')],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collateral ', 'none')],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collateral ', 'adequate')],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Income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Income Level ', 'medium')],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Income Level ', 'high')]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676E1A-F84F-DFE1-F12B-6B4000B55A4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276142" y="3032048"/>
            <a:ext cx="0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69B574-FB0B-478C-11D0-1F3515113CFA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4A8D1-BE62-0E2D-864F-ADC0931CF9DF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6DB3A-1190-6975-2C88-B7FEA74D5006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E2533-51CB-0C23-B873-6A3E459B313D}"/>
              </a:ext>
            </a:extLst>
          </p:cNvPr>
          <p:cNvSpPr txBox="1"/>
          <p:nvPr/>
        </p:nvSpPr>
        <p:spPr>
          <a:xfrm>
            <a:off x="2654968" y="2156684"/>
            <a:ext cx="9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(1,0,0)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30533-D2D8-E6A9-5B79-14D88A6DEC70}"/>
              </a:ext>
            </a:extLst>
          </p:cNvPr>
          <p:cNvSpPr txBox="1"/>
          <p:nvPr/>
        </p:nvSpPr>
        <p:spPr>
          <a:xfrm>
            <a:off x="8965074" y="2230250"/>
            <a:ext cx="9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(1,0,0)</a:t>
            </a:r>
          </a:p>
        </p:txBody>
      </p:sp>
    </p:spTree>
    <p:extLst>
      <p:ext uri="{BB962C8B-B14F-4D97-AF65-F5344CB8AC3E}">
        <p14:creationId xmlns:p14="http://schemas.microsoft.com/office/powerpoint/2010/main" val="242207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45656-9CB1-6C13-B221-C67AED460EB3}"/>
              </a:ext>
            </a:extLst>
          </p:cNvPr>
          <p:cNvSpPr txBox="1"/>
          <p:nvPr/>
        </p:nvSpPr>
        <p:spPr>
          <a:xfrm>
            <a:off x="2953753" y="284566"/>
            <a:ext cx="449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</a:t>
            </a:r>
            <a:r>
              <a:rPr lang="en-GB" dirty="0"/>
              <a:t> [(' credit </a:t>
            </a:r>
            <a:r>
              <a:rPr lang="en-GB" dirty="0" err="1"/>
              <a:t>histroy</a:t>
            </a:r>
            <a:r>
              <a:rPr lang="en-GB" dirty="0"/>
              <a:t> ', 'unknown')]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62C-BB9F-0D44-EF52-4013875FEB74}"/>
              </a:ext>
            </a:extLst>
          </p:cNvPr>
          <p:cNvSpPr txBox="1"/>
          <p:nvPr/>
        </p:nvSpPr>
        <p:spPr>
          <a:xfrm>
            <a:off x="7269079" y="122004"/>
            <a:ext cx="4706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1.6945957207744073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3C4CD-4228-8500-577B-65D9578773D7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5</a:t>
            </a:r>
          </a:p>
        </p:txBody>
      </p:sp>
    </p:spTree>
    <p:extLst>
      <p:ext uri="{BB962C8B-B14F-4D97-AF65-F5344CB8AC3E}">
        <p14:creationId xmlns:p14="http://schemas.microsoft.com/office/powerpoint/2010/main" val="354821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29D10-B979-BFA0-7401-9FF9BD3A6BCC}"/>
              </a:ext>
            </a:extLst>
          </p:cNvPr>
          <p:cNvSpPr txBox="1"/>
          <p:nvPr/>
        </p:nvSpPr>
        <p:spPr>
          <a:xfrm>
            <a:off x="2784022" y="2029028"/>
            <a:ext cx="6939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9              good         high     adequate           high         low</a:t>
            </a:r>
          </a:p>
          <a:p>
            <a:r>
              <a:rPr lang="en-GB" dirty="0"/>
              <a:t>11             good         high         none         medium    moderate</a:t>
            </a:r>
          </a:p>
          <a:p>
            <a:r>
              <a:rPr lang="en-GB" dirty="0"/>
              <a:t>12             good         high         none           high         low</a:t>
            </a:r>
          </a:p>
          <a:p>
            <a:r>
              <a:rPr lang="en-GB" dirty="0"/>
              <a:t>13              bad         high         none         medium        high</a:t>
            </a:r>
          </a:p>
        </p:txBody>
      </p:sp>
    </p:spTree>
    <p:extLst>
      <p:ext uri="{BB962C8B-B14F-4D97-AF65-F5344CB8AC3E}">
        <p14:creationId xmlns:p14="http://schemas.microsoft.com/office/powerpoint/2010/main" val="1544135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450166-DF42-21DB-8135-7B453BE1A7CA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D6D54-4359-5C82-11BA-BF38F35FB0E8}"/>
              </a:ext>
            </a:extLst>
          </p:cNvPr>
          <p:cNvSpPr txBox="1"/>
          <p:nvPr/>
        </p:nvSpPr>
        <p:spPr>
          <a:xfrm>
            <a:off x="1781378" y="2554887"/>
            <a:ext cx="3052603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6F1F0-AAD0-336C-1393-E5B088BCA33F}"/>
              </a:ext>
            </a:extLst>
          </p:cNvPr>
          <p:cNvSpPr txBox="1"/>
          <p:nvPr/>
        </p:nvSpPr>
        <p:spPr>
          <a:xfrm>
            <a:off x="7834760" y="2662716"/>
            <a:ext cx="2882763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collateral ', 'adequate')]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2C5B5-6193-29E9-E51C-70457A2E6042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DE2968-B51D-9CBB-1E30-8FAE84E24400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0" y="1905613"/>
            <a:ext cx="2636600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575BCC-9078-A2B5-260D-D7293DBAAE7A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3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6B0A00-C7A2-BF91-D0F3-37489A5966B9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BEFC-F714-AA76-2047-8D713B8B634D}"/>
              </a:ext>
            </a:extLst>
          </p:cNvPr>
          <p:cNvSpPr txBox="1"/>
          <p:nvPr/>
        </p:nvSpPr>
        <p:spPr>
          <a:xfrm>
            <a:off x="255079" y="3515310"/>
            <a:ext cx="6105203" cy="1754326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debt level ', 'low')], </a:t>
            </a:r>
            <a:r>
              <a:rPr lang="en-GB" dirty="0">
                <a:solidFill>
                  <a:srgbClr val="66FFCC"/>
                </a:solidFill>
              </a:rPr>
              <a:t>[(' credit </a:t>
            </a:r>
            <a:r>
              <a:rPr lang="en-GB" dirty="0" err="1">
                <a:solidFill>
                  <a:srgbClr val="66FFCC"/>
                </a:solidFill>
              </a:rPr>
              <a:t>histroy</a:t>
            </a:r>
            <a:r>
              <a:rPr lang="en-GB" dirty="0">
                <a:solidFill>
                  <a:srgbClr val="66FFCC"/>
                </a:solidFill>
              </a:rPr>
              <a:t> ', 'bad'), (' debt level ', 'high')]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rgbClr val="66FFCC"/>
                </a:solidFill>
              </a:rPr>
              <a:t>[(' credit </a:t>
            </a:r>
            <a:r>
              <a:rPr lang="en-GB" dirty="0" err="1">
                <a:solidFill>
                  <a:srgbClr val="66FFCC"/>
                </a:solidFill>
              </a:rPr>
              <a:t>histroy</a:t>
            </a:r>
            <a:r>
              <a:rPr lang="en-GB" dirty="0">
                <a:solidFill>
                  <a:srgbClr val="66FFCC"/>
                </a:solidFill>
              </a:rPr>
              <a:t> ', 'bad'), (' collateral ', 'none')]</a:t>
            </a:r>
            <a:r>
              <a:rPr lang="en-GB" dirty="0">
                <a:solidFill>
                  <a:schemeClr val="bg1"/>
                </a:solidFill>
              </a:rPr>
              <a:t>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collateral ', 'adequate')],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Income Level ', 'low')],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Income Level ', 'medium')],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'bad'), (' Income Level ', 'high')]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CF411-EB56-98CF-8A0F-DB58C7828931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307680" y="2924219"/>
            <a:ext cx="1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86C6A3-9CB2-319C-0445-249B2774F2AC}"/>
              </a:ext>
            </a:extLst>
          </p:cNvPr>
          <p:cNvSpPr txBox="1"/>
          <p:nvPr/>
        </p:nvSpPr>
        <p:spPr>
          <a:xfrm>
            <a:off x="6360283" y="3503278"/>
            <a:ext cx="5831718" cy="2308324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[(' collateral ', 'adequate'),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collateral ', 'adequate'),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collateral ', 'adequate'),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collateral ', 'adequate'), (' debt level ', 'low')], [(' collateral ', 'adequate'), (' debt level ', 'high')], [(' collateral ', 'adequate'), (' Income Level ', 'low')], [(' collateral ', 'adequate'), (' Income Level ', 'medium')], [(' collateral ', 'adequate'), (' Income Level ', 'high')]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88937B-53F7-B121-BA9E-0DB22DD5E39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276142" y="3032048"/>
            <a:ext cx="0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76F60F-85B3-6CBB-274F-BAE007E0DB7C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E8DFA-8180-9286-0CC5-636D654901EB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D0DBB-2EC8-C6FE-7726-6B90914EEC3F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BD36A-491D-6A33-446C-44B2DB659C95}"/>
              </a:ext>
            </a:extLst>
          </p:cNvPr>
          <p:cNvSpPr txBox="1"/>
          <p:nvPr/>
        </p:nvSpPr>
        <p:spPr>
          <a:xfrm>
            <a:off x="2277688" y="2069869"/>
            <a:ext cx="10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(1,0,0)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6DD42-6949-3624-2834-1717320CE6CC}"/>
              </a:ext>
            </a:extLst>
          </p:cNvPr>
          <p:cNvSpPr txBox="1"/>
          <p:nvPr/>
        </p:nvSpPr>
        <p:spPr>
          <a:xfrm>
            <a:off x="8766804" y="2108718"/>
            <a:ext cx="10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180669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77AD6-DE66-49F9-945B-E53A4AA594B0}"/>
              </a:ext>
            </a:extLst>
          </p:cNvPr>
          <p:cNvSpPr txBox="1"/>
          <p:nvPr/>
        </p:nvSpPr>
        <p:spPr>
          <a:xfrm>
            <a:off x="2328111" y="252482"/>
            <a:ext cx="4176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</a:t>
            </a:r>
            <a:r>
              <a:rPr lang="en-GB" dirty="0"/>
              <a:t>:, [(' credit </a:t>
            </a:r>
            <a:r>
              <a:rPr lang="en-GB" dirty="0" err="1"/>
              <a:t>histroy</a:t>
            </a:r>
            <a:r>
              <a:rPr lang="en-GB" dirty="0"/>
              <a:t> ', 'bad')]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16CEE-CAB3-8E8D-A588-553FE60C9BEB}"/>
              </a:ext>
            </a:extLst>
          </p:cNvPr>
          <p:cNvSpPr txBox="1"/>
          <p:nvPr/>
        </p:nvSpPr>
        <p:spPr>
          <a:xfrm>
            <a:off x="6611352" y="252482"/>
            <a:ext cx="4826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1.6945957207744073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7F5D-A737-36FB-5DFF-BDBC03740707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6</a:t>
            </a:r>
          </a:p>
        </p:txBody>
      </p:sp>
    </p:spTree>
    <p:extLst>
      <p:ext uri="{BB962C8B-B14F-4D97-AF65-F5344CB8AC3E}">
        <p14:creationId xmlns:p14="http://schemas.microsoft.com/office/powerpoint/2010/main" val="198386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CE8A5-F7BF-74B9-4183-358C1C296815}"/>
              </a:ext>
            </a:extLst>
          </p:cNvPr>
          <p:cNvSpPr txBox="1"/>
          <p:nvPr/>
        </p:nvSpPr>
        <p:spPr>
          <a:xfrm>
            <a:off x="3001879" y="2644352"/>
            <a:ext cx="6164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9              good         high     adequate           high         low</a:t>
            </a:r>
          </a:p>
          <a:p>
            <a:r>
              <a:rPr lang="en-GB" dirty="0"/>
              <a:t>11             good         high         none         medium    moderate</a:t>
            </a:r>
          </a:p>
          <a:p>
            <a:r>
              <a:rPr lang="en-GB" dirty="0"/>
              <a:t>12             good         high         none           high         low</a:t>
            </a:r>
          </a:p>
        </p:txBody>
      </p:sp>
    </p:spTree>
    <p:extLst>
      <p:ext uri="{BB962C8B-B14F-4D97-AF65-F5344CB8AC3E}">
        <p14:creationId xmlns:p14="http://schemas.microsoft.com/office/powerpoint/2010/main" val="356561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A2139CD-DD5F-B642-400F-9EE7908C74ED}"/>
              </a:ext>
            </a:extLst>
          </p:cNvPr>
          <p:cNvSpPr txBox="1"/>
          <p:nvPr/>
        </p:nvSpPr>
        <p:spPr>
          <a:xfrm>
            <a:off x="0" y="-30970"/>
            <a:ext cx="12192000" cy="461665"/>
          </a:xfrm>
          <a:prstGeom prst="rect">
            <a:avLst/>
          </a:prstGeom>
          <a:solidFill>
            <a:srgbClr val="AFFC9A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Why Decision Rules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FB4D6-D4B3-D6E3-DA31-0B2649F5D001}"/>
              </a:ext>
            </a:extLst>
          </p:cNvPr>
          <p:cNvSpPr txBox="1"/>
          <p:nvPr/>
        </p:nvSpPr>
        <p:spPr>
          <a:xfrm>
            <a:off x="0" y="601852"/>
            <a:ext cx="8117305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Decision rules are more understandable and natural for human.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• Better for descriptive perspective in data mining.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• Can be nicely combined with background knowledge and more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advanced operations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E9D72-16A1-01FF-0D23-B28121D16B85}"/>
              </a:ext>
            </a:extLst>
          </p:cNvPr>
          <p:cNvSpPr txBox="1"/>
          <p:nvPr/>
        </p:nvSpPr>
        <p:spPr>
          <a:xfrm>
            <a:off x="0" y="2667998"/>
            <a:ext cx="5624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Decision rules vs. decision trees: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678FA-C20C-094A-025A-A14FF02FA7E2}"/>
              </a:ext>
            </a:extLst>
          </p:cNvPr>
          <p:cNvSpPr txBox="1"/>
          <p:nvPr/>
        </p:nvSpPr>
        <p:spPr>
          <a:xfrm>
            <a:off x="598035" y="3327407"/>
            <a:ext cx="463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Trees – splitting the data space (e.g. C4.5)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F27E4-5FCB-414A-3F4C-EFFD1B84D9F7}"/>
              </a:ext>
            </a:extLst>
          </p:cNvPr>
          <p:cNvSpPr txBox="1"/>
          <p:nvPr/>
        </p:nvSpPr>
        <p:spPr>
          <a:xfrm>
            <a:off x="5943600" y="3297862"/>
            <a:ext cx="5094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Rules – covering parts of the space (AQ, CN2)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49F28-FD3D-9E4E-CD59-1286C210E1E2}"/>
              </a:ext>
            </a:extLst>
          </p:cNvPr>
          <p:cNvSpPr txBox="1"/>
          <p:nvPr/>
        </p:nvSpPr>
        <p:spPr>
          <a:xfrm>
            <a:off x="937871" y="3973738"/>
            <a:ext cx="374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Decision boundaries of decision trees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16EF3C-BB82-5193-F71F-FA25C8FB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9" y="4409247"/>
            <a:ext cx="4972744" cy="21053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E7DBAD-4407-FDAC-F0FE-828AF59068AE}"/>
              </a:ext>
            </a:extLst>
          </p:cNvPr>
          <p:cNvSpPr txBox="1"/>
          <p:nvPr/>
        </p:nvSpPr>
        <p:spPr>
          <a:xfrm>
            <a:off x="6618174" y="4009508"/>
            <a:ext cx="3745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Decision boundaries of decision rules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05D957-9127-C7F9-661E-467A0ECF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0194"/>
            <a:ext cx="498227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0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DF1F1F-751F-4875-33EB-8F613276F458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43B8-04AD-6B13-52C6-0E61C239F482}"/>
              </a:ext>
            </a:extLst>
          </p:cNvPr>
          <p:cNvSpPr txBox="1"/>
          <p:nvPr/>
        </p:nvSpPr>
        <p:spPr>
          <a:xfrm>
            <a:off x="1781378" y="2554887"/>
            <a:ext cx="3052603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collateral ', 'adequate')]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CB811-CB1B-681F-B0B1-47450D8E7471}"/>
              </a:ext>
            </a:extLst>
          </p:cNvPr>
          <p:cNvSpPr txBox="1"/>
          <p:nvPr/>
        </p:nvSpPr>
        <p:spPr>
          <a:xfrm>
            <a:off x="7749840" y="2662716"/>
            <a:ext cx="3052602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'medium')]]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F9916-7798-C061-7C35-ACEF229B4B3E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1DAF8B-7185-B398-2EA3-2F23109AADD5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0" y="1905613"/>
            <a:ext cx="2636600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BC2D6C-C5EA-18D9-5739-9C8DF40A15C9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2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86A23A-721E-8F63-A5EF-34BD2756087A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F6E03-3390-BDC3-5C59-264CA5B9F5C8}"/>
              </a:ext>
            </a:extLst>
          </p:cNvPr>
          <p:cNvSpPr txBox="1"/>
          <p:nvPr/>
        </p:nvSpPr>
        <p:spPr>
          <a:xfrm>
            <a:off x="255079" y="3515310"/>
            <a:ext cx="6105203" cy="2031325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collateral ', 'adequate'),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collateral ', 'adequate'),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</a:t>
            </a:r>
            <a:r>
              <a:rPr lang="en-GB" dirty="0">
                <a:solidFill>
                  <a:srgbClr val="66FFCC"/>
                </a:solidFill>
              </a:rPr>
              <a:t>[(' collateral ', 'adequate'), (' credit </a:t>
            </a:r>
            <a:r>
              <a:rPr lang="en-GB" dirty="0" err="1">
                <a:solidFill>
                  <a:srgbClr val="66FFCC"/>
                </a:solidFill>
              </a:rPr>
              <a:t>histroy</a:t>
            </a:r>
            <a:r>
              <a:rPr lang="en-GB" dirty="0">
                <a:solidFill>
                  <a:srgbClr val="66FFCC"/>
                </a:solidFill>
              </a:rPr>
              <a:t> ', 'good')]</a:t>
            </a:r>
            <a:r>
              <a:rPr lang="en-GB" dirty="0">
                <a:solidFill>
                  <a:schemeClr val="bg1"/>
                </a:solidFill>
              </a:rPr>
              <a:t>, [(' collateral ', 'adequate'), (' debt level ', 'low')], </a:t>
            </a:r>
            <a:r>
              <a:rPr lang="en-GB" dirty="0">
                <a:solidFill>
                  <a:srgbClr val="66FFCC"/>
                </a:solidFill>
              </a:rPr>
              <a:t>[(' collateral ', 'adequate'), (' debt level ', 'high')]</a:t>
            </a:r>
            <a:r>
              <a:rPr lang="en-GB" dirty="0">
                <a:solidFill>
                  <a:schemeClr val="bg1"/>
                </a:solidFill>
              </a:rPr>
              <a:t>, [(' collateral ', 'adequate'), (' Income Level ', 'low')], [(' collateral ', 'adequate'), (' Income Level ', 'medium')], [(' collateral ', 'adequate'), (' Income Level ', 'high')]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4ED57A-FE2C-7D77-C295-A8003951807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307680" y="2924219"/>
            <a:ext cx="1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84A4FB-6366-2DA0-F175-7912122624D6}"/>
              </a:ext>
            </a:extLst>
          </p:cNvPr>
          <p:cNvSpPr txBox="1"/>
          <p:nvPr/>
        </p:nvSpPr>
        <p:spPr>
          <a:xfrm>
            <a:off x="6360283" y="3503278"/>
            <a:ext cx="5831718" cy="2031325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[(' Income Level ', 'medium'),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Income Level ', 'medium'),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Income Level ', 'medium'),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Income Level ', 'medium'), (' debt level ', 'low')], [(' Income Level ', 'medium'), (' debt level ', 'high')], [(' Income Level ', 'medium'), (' collateral ', 'none')], [(' Income Level ', 'medium'), (' collateral ', 'adequate')]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17ABC-E26B-EF7E-19FA-3290EC616FF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276141" y="3032048"/>
            <a:ext cx="1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2E7A19-0869-212F-9BAB-8211A360395F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186AB-13E3-3F8F-8AEA-474CA53A73DE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80A29-72FA-CDBC-505B-FE4423D2ADC1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50A62-A032-97CD-6EC3-0F776F1F18C9}"/>
              </a:ext>
            </a:extLst>
          </p:cNvPr>
          <p:cNvSpPr txBox="1"/>
          <p:nvPr/>
        </p:nvSpPr>
        <p:spPr>
          <a:xfrm>
            <a:off x="2494904" y="2074676"/>
            <a:ext cx="10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(0,0,1)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7D016-4F1E-276C-B582-F4137B897FAD}"/>
              </a:ext>
            </a:extLst>
          </p:cNvPr>
          <p:cNvSpPr txBox="1"/>
          <p:nvPr/>
        </p:nvSpPr>
        <p:spPr>
          <a:xfrm>
            <a:off x="8766804" y="2099499"/>
            <a:ext cx="10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(0,1,0)</a:t>
            </a:r>
          </a:p>
        </p:txBody>
      </p:sp>
    </p:spTree>
    <p:extLst>
      <p:ext uri="{BB962C8B-B14F-4D97-AF65-F5344CB8AC3E}">
        <p14:creationId xmlns:p14="http://schemas.microsoft.com/office/powerpoint/2010/main" val="2867895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8BD6E6-6BBF-D9C2-B7E3-39CBD11D08EB}"/>
              </a:ext>
            </a:extLst>
          </p:cNvPr>
          <p:cNvSpPr txBox="1"/>
          <p:nvPr/>
        </p:nvSpPr>
        <p:spPr>
          <a:xfrm>
            <a:off x="2745205" y="416640"/>
            <a:ext cx="4505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</a:t>
            </a:r>
            <a:r>
              <a:rPr lang="en-GB" dirty="0"/>
              <a:t>:, [(' collateral ', 'adequate')]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5CCA1-95F4-F67B-1A2A-7BE1DB76EBBE}"/>
              </a:ext>
            </a:extLst>
          </p:cNvPr>
          <p:cNvSpPr txBox="1"/>
          <p:nvPr/>
        </p:nvSpPr>
        <p:spPr>
          <a:xfrm>
            <a:off x="7467599" y="324307"/>
            <a:ext cx="4154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2.0592388343623163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57A94-DB90-6213-E02D-B08FEDADDD9A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7</a:t>
            </a:r>
          </a:p>
        </p:txBody>
      </p:sp>
    </p:spTree>
    <p:extLst>
      <p:ext uri="{BB962C8B-B14F-4D97-AF65-F5344CB8AC3E}">
        <p14:creationId xmlns:p14="http://schemas.microsoft.com/office/powerpoint/2010/main" val="3437115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E7AB9-21E5-643F-C2A7-56DFC02CF6E3}"/>
              </a:ext>
            </a:extLst>
          </p:cNvPr>
          <p:cNvSpPr txBox="1"/>
          <p:nvPr/>
        </p:nvSpPr>
        <p:spPr>
          <a:xfrm>
            <a:off x="3001879" y="2782851"/>
            <a:ext cx="6164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11             good         high         none         medium    moderate</a:t>
            </a:r>
          </a:p>
          <a:p>
            <a:r>
              <a:rPr lang="en-GB" dirty="0"/>
              <a:t>12             good         high         none           high         low</a:t>
            </a:r>
          </a:p>
        </p:txBody>
      </p:sp>
    </p:spTree>
    <p:extLst>
      <p:ext uri="{BB962C8B-B14F-4D97-AF65-F5344CB8AC3E}">
        <p14:creationId xmlns:p14="http://schemas.microsoft.com/office/powerpoint/2010/main" val="2775214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249BC3-BDDC-EA99-BD4D-A78059710C0B}"/>
              </a:ext>
            </a:extLst>
          </p:cNvPr>
          <p:cNvSpPr/>
          <p:nvPr/>
        </p:nvSpPr>
        <p:spPr>
          <a:xfrm>
            <a:off x="5881436" y="1556447"/>
            <a:ext cx="429127" cy="40907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0F3A7-BAAD-308E-D38A-6E647B3B76F1}"/>
              </a:ext>
            </a:extLst>
          </p:cNvPr>
          <p:cNvSpPr txBox="1"/>
          <p:nvPr/>
        </p:nvSpPr>
        <p:spPr>
          <a:xfrm>
            <a:off x="1781378" y="2554887"/>
            <a:ext cx="3052603" cy="369332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'medium')]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661D-530A-0FA7-EA5C-4872F22EB667}"/>
              </a:ext>
            </a:extLst>
          </p:cNvPr>
          <p:cNvSpPr txBox="1"/>
          <p:nvPr/>
        </p:nvSpPr>
        <p:spPr>
          <a:xfrm>
            <a:off x="7834760" y="2662716"/>
            <a:ext cx="2882763" cy="369332"/>
          </a:xfrm>
          <a:prstGeom prst="rect">
            <a:avLst/>
          </a:prstGeom>
          <a:solidFill>
            <a:srgbClr val="66FF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'high')]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886E5-4E65-B07E-D04D-E53B648BFD30}"/>
              </a:ext>
            </a:extLst>
          </p:cNvPr>
          <p:cNvSpPr txBox="1"/>
          <p:nvPr/>
        </p:nvSpPr>
        <p:spPr>
          <a:xfrm>
            <a:off x="161745" y="2554887"/>
            <a:ext cx="1018674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0F3332-4782-7CFE-1099-79C990065B3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307680" y="1905613"/>
            <a:ext cx="2636600" cy="64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910CF5-A89E-5CE9-6C6D-0033A5A1BF1F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47719" y="1905613"/>
            <a:ext cx="3028423" cy="7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8AB619-96A3-CAF1-6285-2748477AEB5F}"/>
              </a:ext>
            </a:extLst>
          </p:cNvPr>
          <p:cNvSpPr txBox="1"/>
          <p:nvPr/>
        </p:nvSpPr>
        <p:spPr>
          <a:xfrm>
            <a:off x="161745" y="618943"/>
            <a:ext cx="1562781" cy="369332"/>
          </a:xfrm>
          <a:prstGeom prst="rect">
            <a:avLst/>
          </a:prstGeom>
          <a:solidFill>
            <a:srgbClr val="CA13DD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Nex_STAR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B48B6-83CD-F432-33BA-5C929147853D}"/>
              </a:ext>
            </a:extLst>
          </p:cNvPr>
          <p:cNvSpPr txBox="1"/>
          <p:nvPr/>
        </p:nvSpPr>
        <p:spPr>
          <a:xfrm>
            <a:off x="255079" y="3515310"/>
            <a:ext cx="6105203" cy="1754326"/>
          </a:xfrm>
          <a:prstGeom prst="rect">
            <a:avLst/>
          </a:prstGeom>
          <a:solidFill>
            <a:srgbClr val="9933FF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Income Level ', 'medium'),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Income Level ', 'medium'),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</a:t>
            </a:r>
            <a:r>
              <a:rPr lang="en-GB" dirty="0">
                <a:solidFill>
                  <a:srgbClr val="66FFCC"/>
                </a:solidFill>
              </a:rPr>
              <a:t>[(' Income Level ', 'medium'), (' credit </a:t>
            </a:r>
            <a:r>
              <a:rPr lang="en-GB" dirty="0" err="1">
                <a:solidFill>
                  <a:srgbClr val="66FFCC"/>
                </a:solidFill>
              </a:rPr>
              <a:t>histroy</a:t>
            </a:r>
            <a:r>
              <a:rPr lang="en-GB" dirty="0">
                <a:solidFill>
                  <a:srgbClr val="66FFCC"/>
                </a:solidFill>
              </a:rPr>
              <a:t> ', 'good')], </a:t>
            </a:r>
            <a:r>
              <a:rPr lang="en-GB" dirty="0">
                <a:solidFill>
                  <a:schemeClr val="bg1"/>
                </a:solidFill>
              </a:rPr>
              <a:t>[(' Income Level ', 'medium'), (' debt level ', 'low')], </a:t>
            </a:r>
            <a:r>
              <a:rPr lang="en-GB" dirty="0">
                <a:solidFill>
                  <a:srgbClr val="66FFCC"/>
                </a:solidFill>
              </a:rPr>
              <a:t>[(' Income Level ', 'medium'), (' debt level ', 'high')]</a:t>
            </a:r>
            <a:r>
              <a:rPr lang="en-GB" dirty="0">
                <a:solidFill>
                  <a:schemeClr val="bg1"/>
                </a:solidFill>
              </a:rPr>
              <a:t>, [(' Income Level ', 'medium'), (' collateral ', 'none')], [(' Income Level ', 'medium'), (' collateral ', 'adequate')]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D66CF-56F7-AD6D-198F-B879E3BE965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307680" y="2924219"/>
            <a:ext cx="1" cy="59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F95547-266A-B657-0F87-8EEB28AFE7F2}"/>
              </a:ext>
            </a:extLst>
          </p:cNvPr>
          <p:cNvSpPr txBox="1"/>
          <p:nvPr/>
        </p:nvSpPr>
        <p:spPr>
          <a:xfrm>
            <a:off x="6360283" y="3503278"/>
            <a:ext cx="5831718" cy="1754326"/>
          </a:xfrm>
          <a:prstGeom prst="rect">
            <a:avLst/>
          </a:prstGeom>
          <a:solidFill>
            <a:srgbClr val="3333CC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Income Level ', 'high'), 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Income Level ', 'high'), (' debt level ', 'low')], [(' Income Level ', 'high'), (' debt level ', 'high')], [(' Income Level ', 'high'), (' collateral ', 'none')], [(' Income Level ', 'high'), (' collateral ', 'adequate')]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05DE0-4C64-787F-744B-2642C36EF5E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276142" y="3032048"/>
            <a:ext cx="0" cy="47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5282CD-BF7E-7F81-255E-36A743588E01}"/>
              </a:ext>
            </a:extLst>
          </p:cNvPr>
          <p:cNvSpPr txBox="1"/>
          <p:nvPr/>
        </p:nvSpPr>
        <p:spPr>
          <a:xfrm>
            <a:off x="3901562" y="6657"/>
            <a:ext cx="4692313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'unknown')],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'bad')], [(' credit </a:t>
            </a:r>
            <a:r>
              <a:rPr lang="en-GB" dirty="0" err="1">
                <a:solidFill>
                  <a:schemeClr val="bg1"/>
                </a:solidFill>
              </a:rPr>
              <a:t>histroy</a:t>
            </a:r>
            <a:r>
              <a:rPr lang="en-GB" dirty="0">
                <a:solidFill>
                  <a:schemeClr val="bg1"/>
                </a:solidFill>
              </a:rPr>
              <a:t> ', 'good')], [(' debt level ', 'low')], [(' debt level ', 'high')], [(' collateral ', 'none')], [(' collateral ', 'adequate')], [(' Income Level ', 'low')], [(' Income Level ', 'medium')], [(' Income Level ', 'high')]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2DA09-11C2-8F3E-23D6-69B88DA7A9A1}"/>
              </a:ext>
            </a:extLst>
          </p:cNvPr>
          <p:cNvSpPr txBox="1"/>
          <p:nvPr/>
        </p:nvSpPr>
        <p:spPr>
          <a:xfrm>
            <a:off x="2654968" y="5550568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382A-D5BE-AAB2-7FD6-E012E1C86EDD}"/>
              </a:ext>
            </a:extLst>
          </p:cNvPr>
          <p:cNvSpPr txBox="1"/>
          <p:nvPr/>
        </p:nvSpPr>
        <p:spPr>
          <a:xfrm>
            <a:off x="9111709" y="5684263"/>
            <a:ext cx="32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E4F8C-A89C-B637-CA8A-8C25269AD8B6}"/>
              </a:ext>
            </a:extLst>
          </p:cNvPr>
          <p:cNvSpPr txBox="1"/>
          <p:nvPr/>
        </p:nvSpPr>
        <p:spPr>
          <a:xfrm>
            <a:off x="2494904" y="2141355"/>
            <a:ext cx="10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(0,1,0)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B709C-A906-9EB7-3E31-CFFD2F57AE72}"/>
              </a:ext>
            </a:extLst>
          </p:cNvPr>
          <p:cNvSpPr txBox="1"/>
          <p:nvPr/>
        </p:nvSpPr>
        <p:spPr>
          <a:xfrm>
            <a:off x="8931236" y="2099499"/>
            <a:ext cx="10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1016974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ADAA2-F70B-E767-04A8-F36FCCA31299}"/>
              </a:ext>
            </a:extLst>
          </p:cNvPr>
          <p:cNvSpPr txBox="1"/>
          <p:nvPr/>
        </p:nvSpPr>
        <p:spPr>
          <a:xfrm>
            <a:off x="3114173" y="488830"/>
            <a:ext cx="6164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</a:t>
            </a:r>
            <a:r>
              <a:rPr lang="en-GB" dirty="0"/>
              <a:t>:, [(' Income Level ', 'medium')]</a:t>
            </a:r>
          </a:p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3.080890081894298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AAE-76E0-D072-43A5-1F60B13ECBEE}"/>
              </a:ext>
            </a:extLst>
          </p:cNvPr>
          <p:cNvSpPr txBox="1"/>
          <p:nvPr/>
        </p:nvSpPr>
        <p:spPr>
          <a:xfrm>
            <a:off x="1652337" y="317633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8</a:t>
            </a:r>
          </a:p>
        </p:txBody>
      </p:sp>
    </p:spTree>
    <p:extLst>
      <p:ext uri="{BB962C8B-B14F-4D97-AF65-F5344CB8AC3E}">
        <p14:creationId xmlns:p14="http://schemas.microsoft.com/office/powerpoint/2010/main" val="4262385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D873-9A9D-E293-A8F6-56844890C462}"/>
              </a:ext>
            </a:extLst>
          </p:cNvPr>
          <p:cNvSpPr txBox="1"/>
          <p:nvPr/>
        </p:nvSpPr>
        <p:spPr>
          <a:xfrm>
            <a:off x="3138237" y="298467"/>
            <a:ext cx="6164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credit </a:t>
            </a:r>
            <a:r>
              <a:rPr lang="en-GB" dirty="0" err="1"/>
              <a:t>histroy</a:t>
            </a:r>
            <a:r>
              <a:rPr lang="en-GB" dirty="0"/>
              <a:t>   debt level   collateral   Income Level   Risk Level</a:t>
            </a:r>
          </a:p>
          <a:p>
            <a:r>
              <a:rPr lang="en-GB" dirty="0"/>
              <a:t>12             good         high         none           high         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DA65A-3347-CD50-3F17-1810AD680056}"/>
              </a:ext>
            </a:extLst>
          </p:cNvPr>
          <p:cNvSpPr txBox="1"/>
          <p:nvPr/>
        </p:nvSpPr>
        <p:spPr>
          <a:xfrm>
            <a:off x="3282616" y="1724072"/>
            <a:ext cx="6164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best_complex</a:t>
            </a:r>
            <a:r>
              <a:rPr lang="en-GB" dirty="0"/>
              <a:t>:, [(' credit </a:t>
            </a:r>
            <a:r>
              <a:rPr lang="en-GB" dirty="0" err="1"/>
              <a:t>histroy</a:t>
            </a:r>
            <a:r>
              <a:rPr lang="en-GB" dirty="0"/>
              <a:t> ', 'good')]</a:t>
            </a:r>
          </a:p>
          <a:p>
            <a:r>
              <a:rPr lang="en-GB" dirty="0" err="1"/>
              <a:t>best_complex_entropy</a:t>
            </a:r>
            <a:r>
              <a:rPr lang="en-GB" dirty="0"/>
              <a:t>:, -0.0</a:t>
            </a:r>
          </a:p>
          <a:p>
            <a:r>
              <a:rPr lang="en-GB" dirty="0" err="1"/>
              <a:t>best_complex_significance</a:t>
            </a:r>
            <a:r>
              <a:rPr lang="en-GB" dirty="0"/>
              <a:t>:, 2.0592388343623163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C6C56-07F9-DF88-4393-86E34BAA8C13}"/>
              </a:ext>
            </a:extLst>
          </p:cNvPr>
          <p:cNvSpPr txBox="1"/>
          <p:nvPr/>
        </p:nvSpPr>
        <p:spPr>
          <a:xfrm>
            <a:off x="1612231" y="2799347"/>
            <a:ext cx="9216189" cy="369332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RULE NUMBER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B9E1A-C53C-E664-3FC9-5A8863B9DF13}"/>
              </a:ext>
            </a:extLst>
          </p:cNvPr>
          <p:cNvSpPr txBox="1"/>
          <p:nvPr/>
        </p:nvSpPr>
        <p:spPr>
          <a:xfrm>
            <a:off x="59191" y="3545669"/>
            <a:ext cx="109296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Income Level =low, then class=high [covered examples = 0.6666666666666666,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Income Level =high and  credit </a:t>
            </a:r>
            <a:r>
              <a:rPr lang="en-GB" dirty="0" err="1"/>
              <a:t>histroy</a:t>
            </a:r>
            <a:r>
              <a:rPr lang="en-GB" dirty="0"/>
              <a:t> =unknown, then class=low [covered examples = 0.4,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credit </a:t>
            </a:r>
            <a:r>
              <a:rPr lang="en-GB" dirty="0" err="1"/>
              <a:t>histroy</a:t>
            </a:r>
            <a:r>
              <a:rPr lang="en-GB" dirty="0"/>
              <a:t> =good and  debt level =low, then class=low [covered examples = 0.2,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debt level =low, then class=moderate [covered examples = 0.6666666666666666,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credit </a:t>
            </a:r>
            <a:r>
              <a:rPr lang="en-GB" dirty="0" err="1"/>
              <a:t>histroy</a:t>
            </a:r>
            <a:r>
              <a:rPr lang="en-GB" dirty="0"/>
              <a:t> =unknown, then class=high [covered examples = 0.16666666666666666,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credit </a:t>
            </a:r>
            <a:r>
              <a:rPr lang="en-GB" dirty="0" err="1"/>
              <a:t>histroy</a:t>
            </a:r>
            <a:r>
              <a:rPr lang="en-GB" dirty="0"/>
              <a:t> =bad, then class=high [covered examples = 0.16666666666666666,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collateral =adequate, then class=low [covered examples = 0.2,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Income Level =medium, then class=moderate [covered examples = 0.3333333333333333,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 credit </a:t>
            </a:r>
            <a:r>
              <a:rPr lang="en-GB" dirty="0" err="1"/>
              <a:t>histroy</a:t>
            </a:r>
            <a:r>
              <a:rPr lang="en-GB" dirty="0"/>
              <a:t> =good, then class=low [covered examples = 0.2, precision = 1.0]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Default: class=high [covered examples = 1.0, precision = 0.42857142857142855]</a:t>
            </a:r>
          </a:p>
        </p:txBody>
      </p:sp>
    </p:spTree>
    <p:extLst>
      <p:ext uri="{BB962C8B-B14F-4D97-AF65-F5344CB8AC3E}">
        <p14:creationId xmlns:p14="http://schemas.microsoft.com/office/powerpoint/2010/main" val="3002467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39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87CFD-01E3-E03D-F19A-F2FFF46C4554}"/>
              </a:ext>
            </a:extLst>
          </p:cNvPr>
          <p:cNvSpPr txBox="1"/>
          <p:nvPr/>
        </p:nvSpPr>
        <p:spPr>
          <a:xfrm>
            <a:off x="0" y="174563"/>
            <a:ext cx="7821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MT"/>
              </a:rPr>
              <a:t>F</a:t>
            </a:r>
            <a:r>
              <a:rPr lang="en-GB" sz="1800" b="0" i="0" u="none" strike="noStrike" baseline="0" dirty="0">
                <a:latin typeface="ArialMT"/>
              </a:rPr>
              <a:t>ormal notations of a Rule corresponding to class </a:t>
            </a:r>
            <a:r>
              <a:rPr lang="en-GB" i="1" dirty="0" err="1">
                <a:latin typeface="Arial" panose="020B0604020202020204" pitchFamily="34" charset="0"/>
              </a:rPr>
              <a:t>Cj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GB" sz="1800" b="0" i="0" u="none" strike="noStrike" baseline="0" dirty="0">
                <a:latin typeface="ArialMT"/>
              </a:rPr>
              <a:t>is represented as: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876B-055C-DE2A-26DE-A561107D3981}"/>
              </a:ext>
            </a:extLst>
          </p:cNvPr>
          <p:cNvSpPr txBox="1"/>
          <p:nvPr/>
        </p:nvSpPr>
        <p:spPr>
          <a:xfrm>
            <a:off x="4825432" y="844034"/>
            <a:ext cx="254113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i="1" dirty="0">
                <a:latin typeface="Arial" panose="020B0604020202020204" pitchFamily="34" charset="0"/>
              </a:rPr>
              <a:t>IF </a:t>
            </a:r>
            <a:r>
              <a:rPr lang="en-GB" sz="2400" b="1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GB" sz="2400" b="1" i="1" dirty="0">
                <a:latin typeface="Arial" panose="020B0604020202020204" pitchFamily="34" charset="0"/>
              </a:rPr>
              <a:t>T</a:t>
            </a:r>
            <a:r>
              <a:rPr lang="en-GB" sz="2400" b="1" i="1" u="none" strike="noStrike" baseline="0" dirty="0">
                <a:latin typeface="Arial" panose="020B0604020202020204" pitchFamily="34" charset="0"/>
              </a:rPr>
              <a:t>hen Q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E6CC1-1F11-7D76-035D-E3E4E12B4E85}"/>
              </a:ext>
            </a:extLst>
          </p:cNvPr>
          <p:cNvSpPr txBox="1"/>
          <p:nvPr/>
        </p:nvSpPr>
        <p:spPr>
          <a:xfrm>
            <a:off x="112258" y="1391628"/>
            <a:ext cx="11031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ArialMT"/>
              </a:rPr>
              <a:t>where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GB" sz="1800" b="0" i="0" u="none" strike="noStrike" baseline="0" dirty="0">
                <a:latin typeface="ArialMT"/>
              </a:rPr>
              <a:t>=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w</a:t>
            </a:r>
            <a:r>
              <a:rPr lang="en-GB" sz="1200" b="0" i="0" u="none" strike="noStrike" baseline="0" dirty="0">
                <a:latin typeface="ArialMT"/>
              </a:rPr>
              <a:t>1 </a:t>
            </a:r>
            <a:r>
              <a:rPr lang="en-GB" sz="1800" b="0" i="0" u="none" strike="noStrike" baseline="0" dirty="0">
                <a:latin typeface="ArialMT"/>
              </a:rPr>
              <a:t>and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w</a:t>
            </a:r>
            <a:r>
              <a:rPr lang="en-GB" sz="1200" b="0" i="0" u="none" strike="noStrike" baseline="0" dirty="0">
                <a:latin typeface="ArialMT"/>
              </a:rPr>
              <a:t>2 </a:t>
            </a:r>
            <a:r>
              <a:rPr lang="en-GB" sz="1800" b="0" i="0" u="none" strike="noStrike" baseline="0" dirty="0">
                <a:latin typeface="ArialMT"/>
              </a:rPr>
              <a:t>and </a:t>
            </a:r>
            <a:r>
              <a:rPr lang="en-GB" sz="1800" b="0" i="0" u="none" strike="noStrike" baseline="0" dirty="0">
                <a:latin typeface="SymbolMT"/>
              </a:rPr>
              <a:t>… </a:t>
            </a:r>
            <a:r>
              <a:rPr lang="en-GB" sz="1800" b="0" i="0" u="none" strike="noStrike" baseline="0" dirty="0">
                <a:latin typeface="ArialMT"/>
              </a:rPr>
              <a:t>and </a:t>
            </a:r>
            <a:r>
              <a:rPr lang="en-GB" sz="1800" b="0" i="1" u="none" strike="noStrike" baseline="0" dirty="0" err="1">
                <a:latin typeface="Arial" panose="020B0604020202020204" pitchFamily="34" charset="0"/>
              </a:rPr>
              <a:t>w</a:t>
            </a:r>
            <a:r>
              <a:rPr lang="en-GB" sz="1200" b="0" i="0" u="none" strike="noStrike" baseline="0" dirty="0" err="1">
                <a:latin typeface="ArialMT"/>
              </a:rPr>
              <a:t>m</a:t>
            </a:r>
            <a:r>
              <a:rPr lang="en-GB" sz="1200" b="0" i="0" u="none" strike="noStrike" baseline="0" dirty="0">
                <a:latin typeface="ArialMT"/>
              </a:rPr>
              <a:t> </a:t>
            </a:r>
            <a:r>
              <a:rPr lang="en-GB" sz="1800" b="0" i="0" u="none" strike="noStrike" baseline="0" dirty="0">
                <a:latin typeface="ArialMT"/>
              </a:rPr>
              <a:t>is a condition part and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Q </a:t>
            </a:r>
            <a:r>
              <a:rPr lang="en-GB" sz="1800" b="0" i="0" u="none" strike="noStrike" baseline="0" dirty="0">
                <a:latin typeface="ArialMT"/>
              </a:rPr>
              <a:t>is a decision part (object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 </a:t>
            </a:r>
            <a:r>
              <a:rPr lang="en-GB" sz="1800" b="0" i="0" u="none" strike="noStrike" baseline="0" dirty="0">
                <a:latin typeface="ArialMT"/>
              </a:rPr>
              <a:t>satisfying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P </a:t>
            </a:r>
            <a:r>
              <a:rPr lang="en-GB" sz="1800" b="0" i="0" u="none" strike="noStrike" baseline="0" dirty="0">
                <a:latin typeface="ArialMT"/>
              </a:rPr>
              <a:t>is</a:t>
            </a:r>
          </a:p>
          <a:p>
            <a:pPr algn="l"/>
            <a:r>
              <a:rPr lang="en-GB" sz="1800" b="0" i="0" u="none" strike="noStrike" baseline="0" dirty="0">
                <a:latin typeface="ArialMT"/>
              </a:rPr>
              <a:t>assigned to class </a:t>
            </a:r>
            <a:r>
              <a:rPr lang="en-GB" i="1" dirty="0" err="1">
                <a:latin typeface="Arial" panose="020B0604020202020204" pitchFamily="34" charset="0"/>
              </a:rPr>
              <a:t>C</a:t>
            </a:r>
            <a:r>
              <a:rPr lang="en-GB" sz="1200" b="0" i="1" u="none" strike="noStrike" baseline="0" dirty="0" err="1">
                <a:latin typeface="Arial" panose="020B0604020202020204" pitchFamily="34" charset="0"/>
              </a:rPr>
              <a:t>j</a:t>
            </a:r>
            <a:r>
              <a:rPr lang="en-GB" sz="1800" b="0" i="0" u="none" strike="noStrike" baseline="0" dirty="0">
                <a:latin typeface="ArialMT"/>
              </a:rPr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8276C-8369-5D96-17B3-F744CABE6999}"/>
              </a:ext>
            </a:extLst>
          </p:cNvPr>
          <p:cNvSpPr txBox="1"/>
          <p:nvPr/>
        </p:nvSpPr>
        <p:spPr>
          <a:xfrm>
            <a:off x="112258" y="2329934"/>
            <a:ext cx="441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Selector operator are : =,&lt;, </a:t>
            </a:r>
            <a:r>
              <a:rPr lang="en-GB" sz="1800" b="0" i="0" u="none" strike="noStrike" baseline="0" dirty="0">
                <a:latin typeface="SymbolMT"/>
              </a:rPr>
              <a:t>≤</a:t>
            </a:r>
            <a:r>
              <a:rPr lang="en-GB" sz="1800" b="0" i="0" u="none" strike="noStrike" baseline="0" dirty="0">
                <a:latin typeface="ArialMT"/>
              </a:rPr>
              <a:t>, </a:t>
            </a:r>
            <a:r>
              <a:rPr lang="en-GB" sz="1800" b="0" i="0" u="none" strike="noStrike" baseline="0" dirty="0">
                <a:latin typeface="SymbolMT"/>
              </a:rPr>
              <a:t>≥ </a:t>
            </a:r>
            <a:r>
              <a:rPr lang="en-GB" sz="1800" b="0" i="0" u="none" strike="noStrike" baseline="0" dirty="0">
                <a:latin typeface="ArialMT"/>
              </a:rPr>
              <a:t>, &gt;.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76F-46A5-AC35-8A0D-3C8D45323BBD}"/>
              </a:ext>
            </a:extLst>
          </p:cNvPr>
          <p:cNvSpPr txBox="1"/>
          <p:nvPr/>
        </p:nvSpPr>
        <p:spPr>
          <a:xfrm>
            <a:off x="2953430" y="3059668"/>
            <a:ext cx="611913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i="0" u="none" strike="noStrike" baseline="0" dirty="0">
                <a:latin typeface="ArialMT"/>
              </a:rPr>
              <a:t>[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GB" sz="1800" b="0" i="0" u="none" strike="noStrike" baseline="0" dirty="0">
                <a:latin typeface="ArialMT"/>
              </a:rPr>
              <a:t>] is a cover of a condition part of a rule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573B5E-CC14-1180-F92D-B4066942A040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012996" y="3429000"/>
            <a:ext cx="0" cy="55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EBB714-511A-EE2A-9A68-293E560BD53E}"/>
              </a:ext>
            </a:extLst>
          </p:cNvPr>
          <p:cNvSpPr txBox="1"/>
          <p:nvPr/>
        </p:nvSpPr>
        <p:spPr>
          <a:xfrm>
            <a:off x="2953430" y="3979413"/>
            <a:ext cx="61191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MT"/>
              </a:rPr>
              <a:t>A </a:t>
            </a:r>
            <a:r>
              <a:rPr lang="en-GB" sz="1800" b="0" i="0" u="none" strike="noStrike" baseline="0" dirty="0">
                <a:latin typeface="ArialMT"/>
              </a:rPr>
              <a:t>subset of examples satisfying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P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6D8C8-A6A2-479D-736A-E562E452152B}"/>
              </a:ext>
            </a:extLst>
          </p:cNvPr>
          <p:cNvSpPr txBox="1"/>
          <p:nvPr/>
        </p:nvSpPr>
        <p:spPr>
          <a:xfrm>
            <a:off x="112258" y="4827619"/>
            <a:ext cx="7954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Arial" panose="020B0604020202020204" pitchFamily="34" charset="0"/>
              </a:rPr>
              <a:t>Example : if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2 = small)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and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3 </a:t>
            </a:r>
            <a:r>
              <a:rPr lang="en-GB" sz="1800" b="0" i="0" u="none" strike="noStrike" baseline="0" dirty="0">
                <a:latin typeface="SymbolMT"/>
              </a:rPr>
              <a:t>≤ </a:t>
            </a:r>
            <a:r>
              <a:rPr lang="en-GB" sz="1800" b="0" i="0" u="none" strike="noStrike" baseline="0" dirty="0">
                <a:latin typeface="ArialMT"/>
              </a:rPr>
              <a:t>2)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then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d </a:t>
            </a:r>
            <a:r>
              <a:rPr lang="en-GB" sz="1800" b="0" i="0" u="none" strike="noStrike" baseline="0" dirty="0">
                <a:latin typeface="ArialMT"/>
              </a:rPr>
              <a:t>= C1) {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1,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7}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4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23272-D56A-BAD9-E26F-E682B6C1C837}"/>
              </a:ext>
            </a:extLst>
          </p:cNvPr>
          <p:cNvSpPr txBox="1"/>
          <p:nvPr/>
        </p:nvSpPr>
        <p:spPr>
          <a:xfrm>
            <a:off x="100013" y="21538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S : a set of examples from </a:t>
            </a:r>
            <a:r>
              <a:rPr lang="en-GB" i="1" dirty="0" err="1">
                <a:latin typeface="Arial" panose="020B0604020202020204" pitchFamily="34" charset="0"/>
              </a:rPr>
              <a:t>C</a:t>
            </a:r>
            <a:r>
              <a:rPr lang="en-GB" sz="1200" b="0" i="1" u="none" strike="noStrike" baseline="0" dirty="0" err="1">
                <a:latin typeface="Arial" panose="020B0604020202020204" pitchFamily="34" charset="0"/>
              </a:rPr>
              <a:t>j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5B14-9D99-F08D-C81D-D24532224D9D}"/>
              </a:ext>
            </a:extLst>
          </p:cNvPr>
          <p:cNvSpPr txBox="1"/>
          <p:nvPr/>
        </p:nvSpPr>
        <p:spPr>
          <a:xfrm>
            <a:off x="100013" y="81137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A rule [if P then Q </a:t>
            </a:r>
            <a:r>
              <a:rPr lang="en-GB" dirty="0">
                <a:latin typeface="ArialMT"/>
              </a:rPr>
              <a:t>] i</a:t>
            </a:r>
            <a:r>
              <a:rPr lang="en-GB" sz="1800" b="0" i="0" u="none" strike="noStrike" baseline="0" dirty="0">
                <a:latin typeface="ArialMT"/>
              </a:rPr>
              <a:t>s discriminant if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3B7C-9D6A-DF0F-233E-ABCD9EF2DAAE}"/>
              </a:ext>
            </a:extLst>
          </p:cNvPr>
          <p:cNvSpPr txBox="1"/>
          <p:nvPr/>
        </p:nvSpPr>
        <p:spPr>
          <a:xfrm>
            <a:off x="4173992" y="811377"/>
            <a:ext cx="20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[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P</a:t>
            </a:r>
            <a:r>
              <a:rPr lang="en-GB" sz="1800" b="0" i="0" u="none" strike="noStrike" baseline="0" dirty="0">
                <a:latin typeface="ArialMT"/>
              </a:rPr>
              <a:t>]=</a:t>
            </a:r>
            <a:r>
              <a:rPr lang="en-GB" sz="1800" b="0" i="0" u="none" strike="noStrike" baseline="0" dirty="0">
                <a:latin typeface="SymbolMT"/>
              </a:rPr>
              <a:t>⎧⎫ </a:t>
            </a:r>
            <a:r>
              <a:rPr lang="en-GB" sz="1800" b="0" i="0" u="none" strike="noStrike" baseline="0" dirty="0">
                <a:latin typeface="ArialMT"/>
              </a:rPr>
              <a:t>[</a:t>
            </a:r>
            <a:r>
              <a:rPr lang="en-GB" sz="1800" b="0" i="1" u="none" strike="noStrike" baseline="0" dirty="0" err="1">
                <a:latin typeface="Arial" panose="020B0604020202020204" pitchFamily="34" charset="0"/>
              </a:rPr>
              <a:t>w</a:t>
            </a:r>
            <a:r>
              <a:rPr lang="en-GB" sz="1200" b="0" i="0" u="none" strike="noStrike" baseline="0" dirty="0" err="1">
                <a:latin typeface="ArialMT"/>
              </a:rPr>
              <a:t>i</a:t>
            </a:r>
            <a:r>
              <a:rPr lang="en-GB" sz="1800" b="0" i="0" u="none" strike="noStrike" baseline="0" dirty="0">
                <a:latin typeface="ArialMT"/>
              </a:rPr>
              <a:t>]</a:t>
            </a:r>
            <a:r>
              <a:rPr lang="en-GB" sz="1800" b="0" i="0" u="none" strike="noStrike" baseline="0" dirty="0">
                <a:latin typeface="SymbolMT"/>
              </a:rPr>
              <a:t>⊆ </a:t>
            </a:r>
            <a:r>
              <a:rPr lang="en-GB" dirty="0">
                <a:latin typeface="ArialMT"/>
              </a:rPr>
              <a:t>S</a:t>
            </a:r>
            <a:r>
              <a:rPr lang="en-GB" sz="1800" b="0" i="0" u="none" strike="noStrike" baseline="0" dirty="0">
                <a:latin typeface="ArialMT"/>
              </a:rPr>
              <a:t>,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3D332-9CD2-1026-578A-A7833C513E35}"/>
              </a:ext>
            </a:extLst>
          </p:cNvPr>
          <p:cNvSpPr txBox="1"/>
          <p:nvPr/>
        </p:nvSpPr>
        <p:spPr>
          <a:xfrm>
            <a:off x="100013" y="140737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otherwise (P</a:t>
            </a:r>
            <a:r>
              <a:rPr lang="en-GB" sz="1800" b="0" i="0" u="none" strike="noStrike" baseline="0" dirty="0">
                <a:latin typeface="SymbolMT"/>
              </a:rPr>
              <a:t>∩</a:t>
            </a:r>
            <a:r>
              <a:rPr lang="en-GB" dirty="0">
                <a:latin typeface="ArialMT"/>
              </a:rPr>
              <a:t>S</a:t>
            </a:r>
            <a:r>
              <a:rPr lang="en-GB" sz="1800" b="0" i="0" u="none" strike="noStrike" baseline="0" dirty="0">
                <a:latin typeface="SymbolMT"/>
              </a:rPr>
              <a:t>≠∅</a:t>
            </a:r>
            <a:r>
              <a:rPr lang="en-GB" sz="1800" b="0" i="0" u="none" strike="noStrike" baseline="0" dirty="0">
                <a:latin typeface="ArialMT"/>
              </a:rPr>
              <a:t>) the rule is partly discriminating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AFA6B-D339-46CE-E5AD-99838811A45F}"/>
              </a:ext>
            </a:extLst>
          </p:cNvPr>
          <p:cNvSpPr txBox="1"/>
          <p:nvPr/>
        </p:nvSpPr>
        <p:spPr>
          <a:xfrm>
            <a:off x="3048681" y="2182977"/>
            <a:ext cx="609463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Rule accuracy (or confidence): </a:t>
            </a:r>
            <a:r>
              <a:rPr lang="en-GB" dirty="0">
                <a:latin typeface="ArialMT"/>
              </a:rPr>
              <a:t>#</a:t>
            </a:r>
            <a:r>
              <a:rPr lang="en-GB" sz="1800" b="0" i="0" u="none" strike="noStrike" baseline="0" dirty="0">
                <a:latin typeface="ArialMT"/>
              </a:rPr>
              <a:t>P</a:t>
            </a:r>
            <a:r>
              <a:rPr lang="en-GB" sz="1800" b="0" i="0" u="none" strike="noStrike" baseline="0" dirty="0">
                <a:latin typeface="SymbolMT"/>
              </a:rPr>
              <a:t>∩</a:t>
            </a:r>
            <a:r>
              <a:rPr lang="en-GB" dirty="0">
                <a:latin typeface="ArialMT"/>
              </a:rPr>
              <a:t>C</a:t>
            </a:r>
            <a:r>
              <a:rPr lang="en-GB" sz="1800" b="0" i="0" u="none" strike="noStrike" baseline="0" dirty="0">
                <a:latin typeface="ArialMT"/>
              </a:rPr>
              <a:t>/#C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B4130-45FE-97E3-02A3-F6D5F7B0C833}"/>
              </a:ext>
            </a:extLst>
          </p:cNvPr>
          <p:cNvSpPr txBox="1"/>
          <p:nvPr/>
        </p:nvSpPr>
        <p:spPr>
          <a:xfrm>
            <a:off x="100013" y="259430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ArialMT"/>
              </a:rPr>
              <a:t>E</a:t>
            </a:r>
            <a:r>
              <a:rPr lang="en-GB" sz="1800" b="0" i="0" u="none" strike="noStrike" baseline="0" dirty="0">
                <a:solidFill>
                  <a:srgbClr val="00B0F0"/>
                </a:solidFill>
                <a:latin typeface="ArialMT"/>
              </a:rPr>
              <a:t>xample of rules induced from data table :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D53A3-F6AA-21FC-67AD-FDE89B26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6" y="2958584"/>
            <a:ext cx="3540927" cy="3732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7ADD07-76DB-981B-F8D3-BC840702EBFE}"/>
              </a:ext>
            </a:extLst>
          </p:cNvPr>
          <p:cNvSpPr txBox="1"/>
          <p:nvPr/>
        </p:nvSpPr>
        <p:spPr>
          <a:xfrm>
            <a:off x="100013" y="3005631"/>
            <a:ext cx="273299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Minimal set of rules :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7F6BE-0E57-0A8A-5B52-DE250CE36EF2}"/>
              </a:ext>
            </a:extLst>
          </p:cNvPr>
          <p:cNvSpPr txBox="1"/>
          <p:nvPr/>
        </p:nvSpPr>
        <p:spPr>
          <a:xfrm>
            <a:off x="630692" y="3369911"/>
            <a:ext cx="6094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1" u="none" strike="noStrike" baseline="0" dirty="0">
                <a:latin typeface="Arial" panose="020B0604020202020204" pitchFamily="34" charset="0"/>
              </a:rPr>
              <a:t>if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2 = s) </a:t>
            </a:r>
            <a:r>
              <a:rPr lang="en-GB" sz="1800" b="0" i="0" u="none" strike="noStrike" baseline="0" dirty="0">
                <a:latin typeface="SymbolMT"/>
              </a:rPr>
              <a:t>∧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3 </a:t>
            </a:r>
            <a:r>
              <a:rPr lang="en-GB" sz="1800" b="0" i="0" u="none" strike="noStrike" baseline="0" dirty="0">
                <a:latin typeface="SymbolMT"/>
              </a:rPr>
              <a:t>≤ </a:t>
            </a:r>
            <a:r>
              <a:rPr lang="en-GB" sz="1800" b="0" i="0" u="none" strike="noStrike" baseline="0" dirty="0">
                <a:latin typeface="ArialMT"/>
              </a:rPr>
              <a:t>2)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then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d </a:t>
            </a:r>
            <a:r>
              <a:rPr lang="en-GB" sz="1800" b="0" i="0" u="none" strike="noStrike" baseline="0" dirty="0">
                <a:latin typeface="ArialMT"/>
              </a:rPr>
              <a:t>= C1) {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1,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7}</a:t>
            </a:r>
          </a:p>
          <a:p>
            <a:pPr algn="l"/>
            <a:r>
              <a:rPr lang="en-GB" sz="1800" b="0" i="0" u="none" strike="noStrike" baseline="0" dirty="0">
                <a:latin typeface="ArialMT"/>
              </a:rPr>
              <a:t>•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if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2 = n) </a:t>
            </a:r>
            <a:r>
              <a:rPr lang="en-GB" sz="1800" b="0" i="0" u="none" strike="noStrike" baseline="0" dirty="0">
                <a:latin typeface="SymbolMT"/>
              </a:rPr>
              <a:t>∧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4 = c)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then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d </a:t>
            </a:r>
            <a:r>
              <a:rPr lang="en-GB" sz="1800" b="0" i="0" u="none" strike="noStrike" baseline="0" dirty="0">
                <a:latin typeface="ArialMT"/>
              </a:rPr>
              <a:t>= C1) {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3,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4}</a:t>
            </a:r>
          </a:p>
          <a:p>
            <a:pPr algn="l"/>
            <a:r>
              <a:rPr lang="en-GB" sz="1800" b="0" i="0" u="none" strike="noStrike" baseline="0" dirty="0">
                <a:latin typeface="ArialMT"/>
              </a:rPr>
              <a:t>•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if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2 = w)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then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d </a:t>
            </a:r>
            <a:r>
              <a:rPr lang="en-GB" sz="1800" b="0" i="0" u="none" strike="noStrike" baseline="0" dirty="0">
                <a:latin typeface="ArialMT"/>
              </a:rPr>
              <a:t>= C2) {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2,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6}</a:t>
            </a:r>
          </a:p>
          <a:p>
            <a:pPr algn="l"/>
            <a:r>
              <a:rPr lang="en-GB" sz="1800" b="0" i="0" u="none" strike="noStrike" baseline="0" dirty="0">
                <a:latin typeface="ArialMT"/>
              </a:rPr>
              <a:t>•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if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1 = f) </a:t>
            </a:r>
            <a:r>
              <a:rPr lang="en-GB" sz="1800" b="0" i="0" u="none" strike="noStrike" baseline="0" dirty="0">
                <a:latin typeface="SymbolMT"/>
              </a:rPr>
              <a:t>∧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</a:t>
            </a:r>
            <a:r>
              <a:rPr lang="en-GB" sz="1800" b="0" i="0" u="none" strike="noStrike" baseline="0" dirty="0">
                <a:latin typeface="ArialMT"/>
              </a:rPr>
              <a:t>4 = a)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then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d </a:t>
            </a:r>
            <a:r>
              <a:rPr lang="en-GB" sz="1800" b="0" i="0" u="none" strike="noStrike" baseline="0" dirty="0">
                <a:latin typeface="ArialMT"/>
              </a:rPr>
              <a:t>= C2) {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5,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x</a:t>
            </a:r>
            <a:r>
              <a:rPr lang="en-GB" sz="1800" b="0" i="0" u="none" strike="noStrike" baseline="0" dirty="0">
                <a:latin typeface="ArialMT"/>
              </a:rPr>
              <a:t>8}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0B3B2-5D37-8E3B-EF14-9401DF7D3005}"/>
              </a:ext>
            </a:extLst>
          </p:cNvPr>
          <p:cNvSpPr txBox="1"/>
          <p:nvPr/>
        </p:nvSpPr>
        <p:spPr>
          <a:xfrm>
            <a:off x="100013" y="4747737"/>
            <a:ext cx="314733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Partly discriminating rule: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9CEAB7-6B87-539C-BCD4-DAD93F88B212}"/>
              </a:ext>
            </a:extLst>
          </p:cNvPr>
          <p:cNvSpPr txBox="1"/>
          <p:nvPr/>
        </p:nvSpPr>
        <p:spPr>
          <a:xfrm>
            <a:off x="652123" y="545063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1" u="none" strike="noStrike" baseline="0" dirty="0">
                <a:latin typeface="Arial" panose="020B0604020202020204" pitchFamily="34" charset="0"/>
              </a:rPr>
              <a:t>if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a1</a:t>
            </a:r>
            <a:r>
              <a:rPr lang="en-GB" sz="1800" b="0" i="0" u="none" strike="noStrike" baseline="0" dirty="0">
                <a:latin typeface="ArialMT"/>
              </a:rPr>
              <a:t>=m)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then </a:t>
            </a:r>
            <a:r>
              <a:rPr lang="en-GB" sz="1800" b="0" i="0" u="none" strike="noStrike" baseline="0" dirty="0">
                <a:latin typeface="ArialMT"/>
              </a:rPr>
              <a:t>(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d</a:t>
            </a:r>
            <a:r>
              <a:rPr lang="en-GB" sz="1800" b="0" i="0" u="none" strike="noStrike" baseline="0" dirty="0">
                <a:latin typeface="ArialMT"/>
              </a:rPr>
              <a:t>=C1) </a:t>
            </a:r>
            <a:r>
              <a:rPr lang="fr-FR" sz="1800" b="0" i="0" u="none" strike="noStrike" baseline="0" dirty="0">
                <a:latin typeface="ArialMT"/>
              </a:rPr>
              <a:t>{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x1</a:t>
            </a:r>
            <a:r>
              <a:rPr lang="fr-FR" sz="1800" b="0" i="0" u="none" strike="noStrike" baseline="0" dirty="0">
                <a:latin typeface="ArialMT"/>
              </a:rPr>
              <a:t>,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x3,x7 | x6</a:t>
            </a:r>
            <a:r>
              <a:rPr lang="fr-FR" sz="1800" b="0" i="0" u="none" strike="noStrike" baseline="0" dirty="0">
                <a:latin typeface="ArialMT"/>
              </a:rPr>
              <a:t>}  </a:t>
            </a:r>
            <a:r>
              <a:rPr lang="fr-FR" sz="1800" b="0" i="0" u="none" strike="noStrike" baseline="0" dirty="0" err="1">
                <a:latin typeface="ArialMT"/>
              </a:rPr>
              <a:t>freq</a:t>
            </a:r>
            <a:r>
              <a:rPr lang="fr-FR" sz="1800" b="0" i="0" u="none" strike="noStrike" baseline="0" dirty="0">
                <a:latin typeface="ArialMT"/>
              </a:rPr>
              <a:t> :3/4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40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1308E-75AF-F12A-70EF-F405CA6EDEA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AFFC9A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How to learn decision rules?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B478-94EF-1F4A-A342-A09A5D8A7F57}"/>
              </a:ext>
            </a:extLst>
          </p:cNvPr>
          <p:cNvSpPr txBox="1"/>
          <p:nvPr/>
        </p:nvSpPr>
        <p:spPr>
          <a:xfrm>
            <a:off x="0" y="50487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Typical algorithms based on the scheme of a sequential covering and heuristically generate a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minimal set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of rule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covering examples 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73734-AA8D-9B85-EFC1-86B2E923524B}"/>
              </a:ext>
            </a:extLst>
          </p:cNvPr>
          <p:cNvSpPr txBox="1"/>
          <p:nvPr/>
        </p:nvSpPr>
        <p:spPr>
          <a:xfrm>
            <a:off x="60158" y="1286743"/>
            <a:ext cx="312419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Example :AQ, CN2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DDB65-359C-10A2-FFC8-B0628A17C9D6}"/>
              </a:ext>
            </a:extLst>
          </p:cNvPr>
          <p:cNvSpPr txBox="1"/>
          <p:nvPr/>
        </p:nvSpPr>
        <p:spPr>
          <a:xfrm>
            <a:off x="1864894" y="2281353"/>
            <a:ext cx="399849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ArialMT"/>
              </a:rPr>
              <a:t>sequential covering and heuristically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D6FE-ED61-9BC5-0045-71BC5D77C722}"/>
              </a:ext>
            </a:extLst>
          </p:cNvPr>
          <p:cNvSpPr txBox="1"/>
          <p:nvPr/>
        </p:nvSpPr>
        <p:spPr>
          <a:xfrm>
            <a:off x="1864894" y="2906631"/>
            <a:ext cx="44155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ArialMT"/>
              </a:rPr>
              <a:t>Specific optimization(genetic approaches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D9915-846B-08E0-4B2F-2ABA107E8DB2}"/>
              </a:ext>
            </a:extLst>
          </p:cNvPr>
          <p:cNvSpPr txBox="1"/>
          <p:nvPr/>
        </p:nvSpPr>
        <p:spPr>
          <a:xfrm>
            <a:off x="1864894" y="3596169"/>
            <a:ext cx="61200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ArialMT"/>
              </a:rPr>
              <a:t>Transformations of other representations (Trees)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C90A5-0B8A-F4AB-8A3E-8C7C33AB4666}"/>
              </a:ext>
            </a:extLst>
          </p:cNvPr>
          <p:cNvSpPr txBox="1"/>
          <p:nvPr/>
        </p:nvSpPr>
        <p:spPr>
          <a:xfrm>
            <a:off x="1864894" y="4285707"/>
            <a:ext cx="61200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ArialMT"/>
              </a:rPr>
              <a:t>Satisfying some requirements (Explore, Brute Force 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EFE06E7-2870-40AC-861A-2AB28B613BA3}"/>
              </a:ext>
            </a:extLst>
          </p:cNvPr>
          <p:cNvSpPr/>
          <p:nvPr/>
        </p:nvSpPr>
        <p:spPr>
          <a:xfrm>
            <a:off x="1114926" y="2197769"/>
            <a:ext cx="527384" cy="26710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3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A6150-3ACF-8E40-0CDB-93AFAA7F26B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AFFC9A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Covering algorithms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C6881-352B-9BCE-8C76-43111F789085}"/>
              </a:ext>
            </a:extLst>
          </p:cNvPr>
          <p:cNvSpPr txBox="1"/>
          <p:nvPr/>
        </p:nvSpPr>
        <p:spPr>
          <a:xfrm>
            <a:off x="-1" y="446584"/>
            <a:ext cx="12191999" cy="878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A strategy for generating a rule set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directly from data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: for each class in turn find a rule set that covers all examples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in it (excluding examples not in the class).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732FD-3EF3-A88C-5856-F69DF39AA7EC}"/>
              </a:ext>
            </a:extLst>
          </p:cNvPr>
          <p:cNvSpPr txBox="1"/>
          <p:nvPr/>
        </p:nvSpPr>
        <p:spPr>
          <a:xfrm>
            <a:off x="-1" y="1546198"/>
            <a:ext cx="582328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ArialMT"/>
              </a:rPr>
              <a:t>The main procedure iteratively repeated for each class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C8B39-A0DB-C0BC-D45F-E1A9E2EE9ABF}"/>
              </a:ext>
            </a:extLst>
          </p:cNvPr>
          <p:cNvSpPr txBox="1"/>
          <p:nvPr/>
        </p:nvSpPr>
        <p:spPr>
          <a:xfrm>
            <a:off x="3035967" y="2140233"/>
            <a:ext cx="612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Positive examples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from this class vs.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negative examples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B4F02-7AAF-14EA-4C76-7E6DB065F53A}"/>
              </a:ext>
            </a:extLst>
          </p:cNvPr>
          <p:cNvSpPr txBox="1"/>
          <p:nvPr/>
        </p:nvSpPr>
        <p:spPr>
          <a:xfrm>
            <a:off x="-1" y="2847562"/>
            <a:ext cx="12191998" cy="8785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This approach is called a </a:t>
            </a:r>
            <a:r>
              <a:rPr lang="en-GB" sz="18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covering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approach because at each stage a rule is identified that covers some of the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instances.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526C1-EE0F-F7AB-0001-551DD6226AE8}"/>
              </a:ext>
            </a:extLst>
          </p:cNvPr>
          <p:cNvSpPr txBox="1"/>
          <p:nvPr/>
        </p:nvSpPr>
        <p:spPr>
          <a:xfrm>
            <a:off x="-2" y="4031969"/>
            <a:ext cx="12192001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For a given class it conducts in a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stepwise way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a general to specific search for the best rules (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learn-one-rule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) guided</a:t>
            </a:r>
          </a:p>
          <a:p>
            <a:pPr algn="l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by the evaluation measures(A 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ArialMT"/>
              </a:rPr>
              <a:t>sequential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MT"/>
              </a:rPr>
              <a:t>approach)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7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E3D68-8C27-77A2-AECD-8CDF663D19AB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AFFC9A"/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ArialMT"/>
              </a:rPr>
              <a:t>Original covering idea (AQ, Michalski 1969, 86)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9164D-7B00-7AF0-3415-834DE053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02" y="1171969"/>
            <a:ext cx="3610479" cy="2248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00A496-F6D0-685F-02F0-761BA402D340}"/>
              </a:ext>
            </a:extLst>
          </p:cNvPr>
          <p:cNvSpPr txBox="1"/>
          <p:nvPr/>
        </p:nvSpPr>
        <p:spPr>
          <a:xfrm>
            <a:off x="76201" y="477033"/>
            <a:ext cx="6821904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each class Ci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effectLst/>
                <a:latin typeface="Consolas" panose="020B0609020204030204" pitchFamily="49" charset="0"/>
              </a:rPr>
              <a:t>Ei</a:t>
            </a:r>
            <a:r>
              <a:rPr lang="en-GB" b="0" dirty="0">
                <a:effectLst/>
                <a:latin typeface="Consolas" panose="020B0609020204030204" pitchFamily="49" charset="0"/>
              </a:rPr>
              <a:t> := Pi U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effectLst/>
                <a:latin typeface="Consolas" panose="020B0609020204030204" pitchFamily="49" charset="0"/>
              </a:rPr>
              <a:t>Pi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effectLst/>
                <a:latin typeface="Consolas" panose="020B0609020204030204" pitchFamily="49" charset="0"/>
              </a:rPr>
              <a:t>Ni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6E2F2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RuleSet</a:t>
            </a:r>
            <a:r>
              <a:rPr lang="en-GB" b="0" dirty="0">
                <a:effectLst/>
                <a:latin typeface="Consolas" panose="020B0609020204030204" pitchFamily="49" charset="0"/>
              </a:rPr>
              <a:t>(Ci) := empty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repeat {find-set-of-rules}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#find-one-rule R covering some positive examples</a:t>
            </a:r>
          </a:p>
          <a:p>
            <a:r>
              <a:rPr lang="en-GB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and no negative ones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R to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RuleSet</a:t>
            </a:r>
            <a:r>
              <a:rPr lang="en-GB" b="0" dirty="0">
                <a:effectLst/>
                <a:latin typeface="Consolas" panose="020B0609020204030204" pitchFamily="49" charset="0"/>
              </a:rPr>
              <a:t>(Ci)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from Pi all pos. ex. covered by R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until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(set of pos. ex.) = empty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Find one rule: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   Choosing a positive example called a seed.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   Find a limited set of rules characterizing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   the seed → STAR.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Choose the best rule according to LEF criteria.</a:t>
            </a:r>
          </a:p>
        </p:txBody>
      </p:sp>
    </p:spTree>
    <p:extLst>
      <p:ext uri="{BB962C8B-B14F-4D97-AF65-F5344CB8AC3E}">
        <p14:creationId xmlns:p14="http://schemas.microsoft.com/office/powerpoint/2010/main" val="36889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4750</Words>
  <Application>Microsoft Office PowerPoint</Application>
  <PresentationFormat>Widescreen</PresentationFormat>
  <Paragraphs>500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-apple-system</vt:lpstr>
      <vt:lpstr>Arial</vt:lpstr>
      <vt:lpstr>Arial</vt:lpstr>
      <vt:lpstr>ArialMT</vt:lpstr>
      <vt:lpstr>Calibri</vt:lpstr>
      <vt:lpstr>Calibri Light</vt:lpstr>
      <vt:lpstr>CMR10</vt:lpstr>
      <vt:lpstr>CMR8</vt:lpstr>
      <vt:lpstr>CMSY10</vt:lpstr>
      <vt:lpstr>CMTI10</vt:lpstr>
      <vt:lpstr>CMTI8</vt:lpstr>
      <vt:lpstr>CMTT10</vt:lpstr>
      <vt:lpstr>Consolas</vt:lpstr>
      <vt:lpstr>SymbolMT</vt:lpstr>
      <vt:lpstr>Tahoma</vt:lpstr>
      <vt:lpstr>Times New Roman</vt:lpstr>
      <vt:lpstr>Office Theme</vt:lpstr>
      <vt:lpstr>CN2Algorithme</vt:lpstr>
      <vt:lpstr>PowerPoint Presentation</vt:lpstr>
      <vt:lpstr>Induction of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chokri</dc:creator>
  <cp:lastModifiedBy>hamza chokri</cp:lastModifiedBy>
  <cp:revision>22</cp:revision>
  <dcterms:created xsi:type="dcterms:W3CDTF">2022-11-05T16:06:14Z</dcterms:created>
  <dcterms:modified xsi:type="dcterms:W3CDTF">2022-11-05T18:35:37Z</dcterms:modified>
</cp:coreProperties>
</file>