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1" r:id="rId3"/>
    <p:sldId id="365" r:id="rId4"/>
    <p:sldId id="366" r:id="rId5"/>
    <p:sldId id="367" r:id="rId6"/>
    <p:sldId id="368" r:id="rId7"/>
    <p:sldId id="369" r:id="rId8"/>
    <p:sldId id="403" r:id="rId9"/>
    <p:sldId id="396" r:id="rId10"/>
    <p:sldId id="370" r:id="rId11"/>
    <p:sldId id="397" r:id="rId12"/>
    <p:sldId id="398" r:id="rId13"/>
    <p:sldId id="399" r:id="rId14"/>
    <p:sldId id="400" r:id="rId15"/>
    <p:sldId id="401" r:id="rId16"/>
    <p:sldId id="395" r:id="rId17"/>
    <p:sldId id="371" r:id="rId18"/>
    <p:sldId id="372" r:id="rId19"/>
    <p:sldId id="373" r:id="rId20"/>
    <p:sldId id="363" r:id="rId21"/>
    <p:sldId id="404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1AB63"/>
    <a:srgbClr val="990033"/>
    <a:srgbClr val="00FF99"/>
    <a:srgbClr val="F216C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0" autoAdjust="0"/>
  </p:normalViewPr>
  <p:slideViewPr>
    <p:cSldViewPr snapToGrid="0">
      <p:cViewPr varScale="1">
        <p:scale>
          <a:sx n="104" d="100"/>
          <a:sy n="104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D40B-B01E-4EFB-966A-160D55F59E3D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54852-35F7-4714-AE72-B6F17B3D1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Notre</a:t>
            </a:r>
            <a:r>
              <a:rPr lang="en-US" baseline="0" dirty="0"/>
              <a:t> plan sera </a:t>
            </a:r>
            <a:r>
              <a:rPr lang="en-US" baseline="0" dirty="0" err="1"/>
              <a:t>repartir</a:t>
            </a:r>
            <a:r>
              <a:rPr lang="en-US" baseline="0" dirty="0"/>
              <a:t> </a:t>
            </a:r>
            <a:r>
              <a:rPr lang="en-US" baseline="0" dirty="0" err="1"/>
              <a:t>comme</a:t>
            </a:r>
            <a:r>
              <a:rPr lang="en-US" baseline="0" dirty="0"/>
              <a:t> suit : </a:t>
            </a:r>
            <a:r>
              <a:rPr lang="en-US" b="1" baseline="0" dirty="0" err="1"/>
              <a:t>commançant</a:t>
            </a:r>
            <a:r>
              <a:rPr lang="en-US" b="1" baseline="0" dirty="0"/>
              <a:t> par</a:t>
            </a:r>
            <a:endParaRPr lang="en-US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0671-89DE-4C2B-95A6-9D7B37A967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5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This is a distinct advantage in that it allows the creation of systems tailored towards a given problem domain, but it may be argued that it is also a disadvantage, since it does not permit the generalization of results to all domains.</a:t>
            </a:r>
            <a:endParaRPr lang="en-GB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4852-35F7-4714-AE72-B6F17B3D123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9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4852-35F7-4714-AE72-B6F17B3D123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2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4A9D-DF35-9DEF-1326-BCAA723C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7D28F-31D5-6415-EC91-107E46FA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5AEB-F221-086B-6405-D7B4DD50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F070-9092-9393-9235-7BA1F88D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8F8E-A931-7A0A-9447-08AB67F8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8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8A74-24EB-2325-E960-86806999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4F168-40B3-A277-CDFA-81DDA52F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82D0-D0AE-A8FB-2B68-33AB4D24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E552-0EAB-EEBC-3F8E-B4B57CAD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FAEB-9173-DAC6-95BB-297F8427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5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7B842-7896-6526-F0A8-2C3E2F257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B3871-8F98-1007-79F3-1011B1BA8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62EB-F817-E50F-5193-28A90AD4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1FDD-C03D-1C1A-07C3-3E0BFE06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1C6A-E2C4-12BA-B509-3F9B91E3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1725-B673-A28B-3C41-47D63FA1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997A-64EA-8AFD-6102-13C81CF8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CCCA-7DA4-0A29-1694-81A302CE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D133-1BD1-8A02-2081-3014F622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62ED-6E61-21B2-737A-B632A490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7C55-6ADE-2304-B344-8F1859F2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7636B-5B3D-2258-47BD-53EAE52F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0AFA-5DC4-5B7C-58FF-2A2A0350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8A5B-43E1-A20D-91B1-454088BF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F325-B5FC-9A03-A56F-5F04229D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3ABC-FEEC-0CD6-BFE9-C9502AB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807A-409F-6E7B-5605-F9E089F3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D907-F3F4-1147-4EF3-4DDC3A65E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1B83-2301-E823-9D8A-EEC063CD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D90F-DE53-24A6-CF59-9BD56EB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239A-A967-DB11-AD94-0E2ED7D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5C1-D60A-193C-33AA-FED675F9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8AAA-9E70-D054-B080-AB46DF77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E7258-E6C1-90DB-F6C8-B45B77C94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7CC84-E79E-EAA2-FAD7-F87882B2E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E25A4-C5B5-DA4A-E2E4-551C6E5B5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95974-A34A-0481-B40B-77AA2007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CFFD5-146E-CFA9-6166-56A9DEA9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F27EF-8DA7-6ECA-C4CA-22ADA3C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5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BAA2-76D4-CB62-9DBC-EA979CEC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75F48-50C8-277E-6DF4-EE10D2D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A98C0-9C63-1AAD-96FA-9871895D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E31C-C6E5-B2B9-313F-CD8BF087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0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179DC-711E-4413-495B-582D7AA0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5F10C-B995-4B01-152A-9F04E815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A165-51DC-4CC1-827C-09D760C7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5243-0483-FF8C-9B81-8017FA9A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5350-C7BC-3737-E0C9-786D4B26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3AFD-9716-813D-5864-F0E79A17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0963-0E2E-B27D-E657-96F1272D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1BF5-9DDD-8532-553E-16BF1B48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70E4-802D-A8D8-BE3B-CBA8BA07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CBA4-203C-1F1D-04C1-8A66FD34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B795F-5ADE-92C3-0D40-A06A86E50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8F06-A52F-1B7E-0A74-4817B169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9C55-5547-613D-742D-352DA1C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A238-A6BC-0B4B-6E76-9DDA73F3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31F2-6310-48E7-882A-EDA0E35C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412F2-077F-3CD8-9894-E9C0CA71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2014B-F752-3832-E0FF-FBAE8736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85D5-E489-C4E9-1A83-B258AE97B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9E35-1D47-45E6-992B-45E0238BF0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E061-D912-149D-A728-9B91FD21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470D-47ED-2A1F-6284-E8432AFE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DF1B-EE5C-40FA-98B7-548600B6F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550DAF-A8D9-11F8-B668-5DD08491B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267" y="-1"/>
            <a:ext cx="4512734" cy="68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580AEC-A5C7-F05A-3FF7-45B54A5A1186}"/>
              </a:ext>
            </a:extLst>
          </p:cNvPr>
          <p:cNvSpPr txBox="1"/>
          <p:nvPr/>
        </p:nvSpPr>
        <p:spPr>
          <a:xfrm>
            <a:off x="-16933" y="42333"/>
            <a:ext cx="80264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rgbClr val="FF5050"/>
                </a:solidFill>
                <a:latin typeface="Helvetica Neue"/>
              </a:rPr>
              <a:t>Project</a:t>
            </a:r>
          </a:p>
          <a:p>
            <a:pPr algn="ctr"/>
            <a:r>
              <a:rPr lang="en-GB" sz="8000" b="1" dirty="0">
                <a:solidFill>
                  <a:srgbClr val="FF5050"/>
                </a:solidFill>
                <a:latin typeface="Helvetica Neue"/>
              </a:rPr>
              <a:t>Dempster-Shafer Theory for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08BD2-C5D0-5940-780B-CD396F123C87}"/>
              </a:ext>
            </a:extLst>
          </p:cNvPr>
          <p:cNvSpPr txBox="1"/>
          <p:nvPr/>
        </p:nvSpPr>
        <p:spPr>
          <a:xfrm>
            <a:off x="177799" y="6230891"/>
            <a:ext cx="734906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5050"/>
                </a:solidFill>
                <a:latin typeface="Helvetica Neue"/>
              </a:rPr>
              <a:t>By : Hamza Chokri</a:t>
            </a:r>
          </a:p>
        </p:txBody>
      </p:sp>
    </p:spTree>
    <p:extLst>
      <p:ext uri="{BB962C8B-B14F-4D97-AF65-F5344CB8AC3E}">
        <p14:creationId xmlns:p14="http://schemas.microsoft.com/office/powerpoint/2010/main" val="331945720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439BE9-F3F9-83A1-896A-E2DF4162D04C}"/>
              </a:ext>
            </a:extLst>
          </p:cNvPr>
          <p:cNvSpPr txBox="1"/>
          <p:nvPr/>
        </p:nvSpPr>
        <p:spPr>
          <a:xfrm>
            <a:off x="63500" y="659226"/>
            <a:ext cx="6515099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 Light"/>
              </a:rPr>
              <a:t>Belief functions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 Light"/>
              </a:rPr>
              <a:t>denoted by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 Light"/>
              </a:rPr>
              <a:t>bel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 Light"/>
              </a:rPr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0E6E5F-7299-050B-4EF9-288CEBB6E023}"/>
                  </a:ext>
                </a:extLst>
              </p:cNvPr>
              <p:cNvSpPr txBox="1"/>
              <p:nvPr/>
            </p:nvSpPr>
            <p:spPr>
              <a:xfrm>
                <a:off x="2702984" y="2807098"/>
                <a:ext cx="7751230" cy="62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b="1" u="none" strike="noStrike" baseline="0" dirty="0">
                    <a:latin typeface="Helvetica Neue Light"/>
                  </a:rPr>
                  <a:t>Bel(A) = P(</a:t>
                </a:r>
                <a:r>
                  <a:rPr lang="en-GB" sz="3000" b="1" u="none" strike="noStrike" baseline="0" dirty="0">
                    <a:latin typeface="Helvetica Neue Light"/>
                    <a:cs typeface="Times New Roman" panose="02020603050405020304" pitchFamily="18" charset="0"/>
                  </a:rPr>
                  <a:t>{s</a:t>
                </a:r>
                <a:r>
                  <a:rPr lang="en-GB" sz="3000" b="1" dirty="0">
                    <a:solidFill>
                      <a:srgbClr val="202124"/>
                    </a:solidFill>
                    <a:effectLst/>
                    <a:latin typeface="Helvetica Neue Light"/>
                  </a:rPr>
                  <a:t> ∈ </a:t>
                </a:r>
                <a:r>
                  <a:rPr lang="en-GB" sz="3000" b="1" u="none" strike="noStrike" baseline="0" dirty="0">
                    <a:latin typeface="Helvetica Neue Light"/>
                  </a:rPr>
                  <a:t>S | </a:t>
                </a:r>
                <a:r>
                  <a:rPr lang="el-GR" sz="3000" b="1" dirty="0">
                    <a:solidFill>
                      <a:srgbClr val="202124"/>
                    </a:solidFill>
                    <a:effectLst/>
                    <a:latin typeface="Helvetica Neue Light"/>
                  </a:rPr>
                  <a:t>Γ</a:t>
                </a:r>
                <a:r>
                  <a:rPr lang="en-GB" sz="3000" b="1" dirty="0">
                    <a:solidFill>
                      <a:srgbClr val="202124"/>
                    </a:solidFill>
                    <a:effectLst/>
                    <a:latin typeface="Helvetica Neue Light"/>
                  </a:rPr>
                  <a:t>(s) </a:t>
                </a:r>
                <a14:m>
                  <m:oMath xmlns:m="http://schemas.openxmlformats.org/officeDocument/2006/math">
                    <m:r>
                      <a:rPr lang="en-GB" sz="3000" b="1" i="0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3000" b="1" dirty="0">
                    <a:solidFill>
                      <a:srgbClr val="202124"/>
                    </a:solidFill>
                    <a:effectLst/>
                    <a:latin typeface="Helvetica Neue Light"/>
                  </a:rPr>
                  <a:t> A</a:t>
                </a:r>
                <a:r>
                  <a:rPr lang="en-GB" sz="3000" b="1" u="none" strike="noStrike" baseline="0" dirty="0">
                    <a:latin typeface="Helvetica Neue Light"/>
                  </a:rPr>
                  <a:t> </a:t>
                </a:r>
                <a:r>
                  <a:rPr lang="en-GB" sz="3000" b="1" u="none" strike="noStrike" baseline="0" dirty="0">
                    <a:latin typeface="Helvetica Neue Light"/>
                    <a:cs typeface="Times New Roman" panose="02020603050405020304" pitchFamily="18" charset="0"/>
                  </a:rPr>
                  <a:t>}</a:t>
                </a:r>
                <a:r>
                  <a:rPr lang="en-GB" sz="3000" b="1" u="none" strike="noStrike" baseline="0" dirty="0">
                    <a:latin typeface="Helvetica Neue Light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3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GB" sz="3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GB" sz="3000" b="1" i="0">
                            <a:latin typeface="Cambria Math" panose="02040503050406030204" pitchFamily="18" charset="0"/>
                          </a:rPr>
                          <m:t> ⊆</m:t>
                        </m:r>
                        <m:r>
                          <m:rPr>
                            <m:nor/>
                          </m:rPr>
                          <a:rPr lang="en-GB" sz="3000" b="1" smtClean="0">
                            <a:latin typeface="Helvetica Neue Light"/>
                          </a:rPr>
                          <m:t>A</m:t>
                        </m:r>
                      </m:sub>
                      <m:sup/>
                      <m:e>
                        <m:r>
                          <a:rPr lang="en-GB" sz="3000" b="1" i="0">
                            <a:latin typeface="Cambria Math" panose="02040503050406030204" pitchFamily="18" charset="0"/>
                          </a:rPr>
                          <m:t>𝐦</m:t>
                        </m:r>
                        <m:d>
                          <m:dPr>
                            <m:ctrlPr>
                              <a:rPr lang="en-GB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000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</m:e>
                    </m:nary>
                  </m:oMath>
                </a14:m>
                <a:endParaRPr lang="en-GB" sz="3000" b="1" dirty="0">
                  <a:latin typeface="Helvetica Neue 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0E6E5F-7299-050B-4EF9-288CEBB6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84" y="2807098"/>
                <a:ext cx="7751230" cy="621902"/>
              </a:xfrm>
              <a:prstGeom prst="rect">
                <a:avLst/>
              </a:prstGeom>
              <a:blipFill>
                <a:blip r:embed="rId2"/>
                <a:stretch>
                  <a:fillRect l="-1808" t="-13592" b="-16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5E2DB41-BC7A-DED2-33A1-FE0F83F3D13A}"/>
              </a:ext>
            </a:extLst>
          </p:cNvPr>
          <p:cNvSpPr txBox="1"/>
          <p:nvPr/>
        </p:nvSpPr>
        <p:spPr>
          <a:xfrm>
            <a:off x="63500" y="3869898"/>
            <a:ext cx="7361767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000" b="1" dirty="0">
                <a:latin typeface="Helvetica Neue Light"/>
              </a:rPr>
              <a:t>Plausibility functions </a:t>
            </a:r>
            <a:r>
              <a:rPr lang="en-GB" sz="3000" dirty="0">
                <a:latin typeface="Helvetica Neue Light"/>
              </a:rPr>
              <a:t>denoted by </a:t>
            </a:r>
            <a:r>
              <a:rPr lang="en-GB" sz="3000" b="1" dirty="0">
                <a:latin typeface="Helvetica Neue Light"/>
              </a:rPr>
              <a:t>Pl</a:t>
            </a:r>
            <a:r>
              <a:rPr lang="en-GB" sz="3000" dirty="0">
                <a:latin typeface="Helvetica Neue Ligh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EF762-2005-4A67-FB9E-8F6FE173BB77}"/>
                  </a:ext>
                </a:extLst>
              </p:cNvPr>
              <p:cNvSpPr txBox="1"/>
              <p:nvPr/>
            </p:nvSpPr>
            <p:spPr>
              <a:xfrm>
                <a:off x="63500" y="1513458"/>
                <a:ext cx="12128500" cy="10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en-US" sz="3000" b="0" u="none" strike="noStrike" cap="none" normalizeH="0" baseline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latin typeface="Helvetica Neue Light"/>
                  </a:rPr>
                  <a:t>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9"/>
                      </m:rPr>
                      <a:rPr lang="en-GB" sz="3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sz="3000" b="0" i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m:rPr>
                        <m:nor/>
                      </m:rPr>
                      <a:rPr lang="el-GR" sz="3000">
                        <a:latin typeface="Helvetica Neue Light"/>
                      </a:rPr>
                      <m:t>Ω</m:t>
                    </m:r>
                  </m:oMath>
                </a14:m>
                <a:r>
                  <a:rPr kumimoji="0" lang="en-GB" altLang="en-US" sz="3000" b="0" u="none" strike="noStrike" cap="none" normalizeH="0" baseline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latin typeface="Helvetica Neue Light"/>
                  </a:rPr>
                  <a:t> , it represents</a:t>
                </a:r>
                <a:r>
                  <a:rPr kumimoji="0" lang="en-GB" altLang="en-US" sz="3000" b="0" u="none" strike="noStrike" cap="none" normalizeH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latin typeface="Helvetica Neue Light"/>
                  </a:rPr>
                  <a:t> </a:t>
                </a:r>
                <a:r>
                  <a:rPr kumimoji="0" lang="en-GB" altLang="en-US" sz="3000" b="0" u="none" strike="noStrike" cap="none" normalizeH="0" baseline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latin typeface="Helvetica Neue Light"/>
                  </a:rPr>
                  <a:t>the probability that the </a:t>
                </a:r>
                <a:r>
                  <a:rPr kumimoji="0" lang="en-GB" altLang="en-US" sz="3000" b="0" u="none" strike="noStrike" cap="none" normalizeH="0" baseline="0" dirty="0">
                    <a:ln>
                      <a:noFill/>
                    </a:ln>
                    <a:solidFill>
                      <a:srgbClr val="FF5050"/>
                    </a:solidFill>
                    <a:effectLst/>
                    <a:latin typeface="Helvetica Neue Light"/>
                  </a:rPr>
                  <a:t>evidence supports </a:t>
                </a:r>
                <a:r>
                  <a:rPr kumimoji="0" lang="en-GB" altLang="en-US" sz="3000" b="0" u="none" strike="noStrike" cap="none" normalizeH="0" baseline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latin typeface="Helvetica Neue Light"/>
                  </a:rPr>
                  <a:t>the </a:t>
                </a:r>
                <a:r>
                  <a:rPr lang="en-GB" sz="2800" dirty="0">
                    <a:solidFill>
                      <a:srgbClr val="FF0000"/>
                    </a:solidFill>
                    <a:latin typeface="Helvetica Neue Light"/>
                  </a:rPr>
                  <a:t>interpretation</a:t>
                </a:r>
                <a:r>
                  <a:rPr kumimoji="0" lang="en-GB" altLang="en-US" sz="3000" b="0" u="none" strike="noStrike" cap="none" normalizeH="0" baseline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latin typeface="Helvetica Neue Light"/>
                  </a:rPr>
                  <a:t> </a:t>
                </a:r>
                <a:r>
                  <a:rPr lang="en-GB" altLang="en-US" sz="3000" dirty="0">
                    <a:latin typeface="Helvetica Neue Light"/>
                  </a:rPr>
                  <a:t>µ</a:t>
                </a:r>
                <a:r>
                  <a:rPr lang="en-GB" sz="3000" b="1" dirty="0">
                    <a:latin typeface="Helvetica Neue Light"/>
                  </a:rPr>
                  <a:t> ∈</a:t>
                </a:r>
                <a:r>
                  <a:rPr lang="en-GB" altLang="en-US" sz="3000" dirty="0">
                    <a:latin typeface="Helvetica Neue Light"/>
                  </a:rPr>
                  <a:t> </a:t>
                </a:r>
                <a:r>
                  <a:rPr kumimoji="0" lang="en-GB" altLang="en-US" sz="3000" b="0" u="none" strike="noStrike" cap="none" normalizeH="0" baseline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latin typeface="Helvetica Neue Light"/>
                  </a:rPr>
                  <a:t>A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EF762-2005-4A67-FB9E-8F6FE173B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1513458"/>
                <a:ext cx="12128500" cy="1046440"/>
              </a:xfrm>
              <a:prstGeom prst="rect">
                <a:avLst/>
              </a:prstGeom>
              <a:blipFill>
                <a:blip r:embed="rId3"/>
                <a:stretch>
                  <a:fillRect l="-1156" t="-7558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AEF76BB-1533-C04A-EE61-AEA801E16E7B}"/>
              </a:ext>
            </a:extLst>
          </p:cNvPr>
          <p:cNvSpPr txBox="1"/>
          <p:nvPr/>
        </p:nvSpPr>
        <p:spPr>
          <a:xfrm>
            <a:off x="63500" y="4743817"/>
            <a:ext cx="1200361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0" i="0" u="none" strike="noStrike" baseline="0" dirty="0">
                <a:latin typeface="Helvetica Neue Light"/>
              </a:rPr>
              <a:t>The probability that the </a:t>
            </a:r>
            <a:r>
              <a:rPr lang="en-GB" sz="3000" b="0" i="0" u="none" strike="noStrike" baseline="0" dirty="0">
                <a:solidFill>
                  <a:srgbClr val="FF5050"/>
                </a:solidFill>
                <a:latin typeface="Helvetica Neue Light"/>
              </a:rPr>
              <a:t>evidence is consistent </a:t>
            </a:r>
            <a:r>
              <a:rPr lang="en-GB" sz="3000" b="0" i="0" u="none" strike="noStrike" baseline="0" dirty="0">
                <a:latin typeface="Helvetica Neue Light"/>
              </a:rPr>
              <a:t>with (does not contradict) the </a:t>
            </a:r>
            <a:r>
              <a:rPr lang="en-GB" sz="3200" dirty="0">
                <a:solidFill>
                  <a:srgbClr val="FF0000"/>
                </a:solidFill>
                <a:latin typeface="Helvetica Neue Light"/>
              </a:rPr>
              <a:t>interpretation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 Light"/>
              </a:rPr>
              <a:t> </a:t>
            </a:r>
            <a:r>
              <a:rPr lang="en-GB" altLang="en-US" sz="3000" dirty="0">
                <a:latin typeface="Helvetica Neue Light"/>
              </a:rPr>
              <a:t>µ</a:t>
            </a:r>
            <a:r>
              <a:rPr lang="en-GB" sz="3000" b="1" dirty="0">
                <a:latin typeface="Helvetica Neue Light"/>
              </a:rPr>
              <a:t> ∈</a:t>
            </a:r>
            <a:r>
              <a:rPr lang="en-GB" altLang="en-US" sz="3000" dirty="0">
                <a:latin typeface="Helvetica Neue Light"/>
              </a:rPr>
              <a:t> 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 Light"/>
              </a:rPr>
              <a:t>A </a:t>
            </a:r>
            <a:endParaRPr lang="en-GB" sz="3000" dirty="0">
              <a:latin typeface="Helvetica Neue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9AC5-4D18-21A2-0607-3957DA813D15}"/>
              </a:ext>
            </a:extLst>
          </p:cNvPr>
          <p:cNvSpPr txBox="1"/>
          <p:nvPr/>
        </p:nvSpPr>
        <p:spPr>
          <a:xfrm>
            <a:off x="2510366" y="6110268"/>
            <a:ext cx="71712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i="1" dirty="0">
                <a:latin typeface="Helvetica Neue Light"/>
              </a:rPr>
              <a:t>Pl</a:t>
            </a:r>
            <a:r>
              <a:rPr lang="en-GB" sz="3000" b="1" i="1" u="none" strike="noStrike" baseline="0" dirty="0">
                <a:latin typeface="Helvetica Neue Light"/>
              </a:rPr>
              <a:t>(A) = P(</a:t>
            </a:r>
            <a:r>
              <a:rPr lang="en-GB" sz="3000" b="1" i="1" u="none" strike="noStrike" baseline="0" dirty="0">
                <a:latin typeface="Helvetica Neue Light"/>
                <a:cs typeface="Times New Roman" panose="02020603050405020304" pitchFamily="18" charset="0"/>
              </a:rPr>
              <a:t>{s</a:t>
            </a:r>
            <a:r>
              <a:rPr lang="en-GB" sz="3000" b="1" i="1" dirty="0">
                <a:solidFill>
                  <a:srgbClr val="202124"/>
                </a:solidFill>
                <a:effectLst/>
                <a:latin typeface="Helvetica Neue Light"/>
              </a:rPr>
              <a:t> ∈ </a:t>
            </a:r>
            <a:r>
              <a:rPr lang="en-GB" sz="3000" b="1" i="1" u="none" strike="noStrike" baseline="0" dirty="0">
                <a:latin typeface="Helvetica Neue Light"/>
              </a:rPr>
              <a:t>S | </a:t>
            </a:r>
            <a:r>
              <a:rPr lang="el-GR" sz="3000" b="1" i="1" dirty="0">
                <a:solidFill>
                  <a:srgbClr val="202124"/>
                </a:solidFill>
                <a:effectLst/>
                <a:latin typeface="Helvetica Neue Light"/>
              </a:rPr>
              <a:t>Γ</a:t>
            </a:r>
            <a:r>
              <a:rPr lang="en-GB" sz="3000" b="1" i="1" dirty="0">
                <a:solidFill>
                  <a:srgbClr val="202124"/>
                </a:solidFill>
                <a:effectLst/>
                <a:latin typeface="Helvetica Neue Light"/>
              </a:rPr>
              <a:t>(</a:t>
            </a:r>
            <a:r>
              <a:rPr lang="en-GB" sz="3000" b="1" i="1" dirty="0">
                <a:solidFill>
                  <a:srgbClr val="202124"/>
                </a:solidFill>
                <a:latin typeface="Helvetica Neue Light"/>
              </a:rPr>
              <a:t>s)∩A </a:t>
            </a:r>
            <a:r>
              <a:rPr lang="en-GB" sz="3000" b="0" i="0" dirty="0">
                <a:solidFill>
                  <a:srgbClr val="202124"/>
                </a:solidFill>
                <a:effectLst/>
                <a:latin typeface="Helvetica Neue Light"/>
              </a:rPr>
              <a:t>≠ </a:t>
            </a:r>
            <a:r>
              <a:rPr lang="en-GB" sz="3000" b="1" i="0" dirty="0">
                <a:solidFill>
                  <a:srgbClr val="202124"/>
                </a:solidFill>
                <a:effectLst/>
                <a:latin typeface="Helvetica Neue Light"/>
              </a:rPr>
              <a:t>∅</a:t>
            </a:r>
            <a:r>
              <a:rPr lang="en-GB" sz="3000" b="1" i="1" dirty="0">
                <a:solidFill>
                  <a:srgbClr val="202124"/>
                </a:solidFill>
                <a:latin typeface="Helvetica Neue Light"/>
              </a:rPr>
              <a:t> </a:t>
            </a:r>
            <a:r>
              <a:rPr lang="en-GB" sz="3000" b="1" i="1" u="none" strike="noStrike" baseline="0" dirty="0">
                <a:latin typeface="Helvetica Neue Light"/>
              </a:rPr>
              <a:t> </a:t>
            </a:r>
            <a:r>
              <a:rPr lang="en-GB" sz="3000" b="1" i="1" u="none" strike="noStrike" baseline="0" dirty="0">
                <a:latin typeface="Helvetica Neue Light"/>
                <a:cs typeface="Times New Roman" panose="02020603050405020304" pitchFamily="18" charset="0"/>
              </a:rPr>
              <a:t>}</a:t>
            </a:r>
            <a:r>
              <a:rPr lang="en-GB" sz="3000" b="1" i="1" u="none" strike="noStrike" baseline="0" dirty="0">
                <a:latin typeface="Helvetica Neue Light"/>
              </a:rPr>
              <a:t>) =1- Bel(-A)</a:t>
            </a:r>
            <a:endParaRPr lang="en-GB" sz="3000" b="1" i="1" dirty="0">
              <a:latin typeface="Helvetica Neue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7B626-BCC5-C2D1-04AC-ACC7505B81E7}"/>
              </a:ext>
            </a:extLst>
          </p:cNvPr>
          <p:cNvSpPr txBox="1"/>
          <p:nvPr/>
        </p:nvSpPr>
        <p:spPr>
          <a:xfrm>
            <a:off x="1163975" y="84834"/>
            <a:ext cx="44517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 "/>
              </a:rPr>
              <a:t>Belief function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Helvetica Neue 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16078-F315-A0F0-C145-0E29D434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4189" y="6348685"/>
            <a:ext cx="1317812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10/22</a:t>
            </a:r>
          </a:p>
        </p:txBody>
      </p:sp>
    </p:spTree>
    <p:extLst>
      <p:ext uri="{BB962C8B-B14F-4D97-AF65-F5344CB8AC3E}">
        <p14:creationId xmlns:p14="http://schemas.microsoft.com/office/powerpoint/2010/main" val="16749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  <p:bldP spid="21" grpId="0"/>
      <p:bldP spid="2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51483-AAFC-5506-536C-4260D071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642532" y="646474"/>
            <a:ext cx="9101667" cy="3158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F06E4-D5F9-23DE-A1CB-AFB5A853D4CC}"/>
              </a:ext>
            </a:extLst>
          </p:cNvPr>
          <p:cNvSpPr txBox="1"/>
          <p:nvPr/>
        </p:nvSpPr>
        <p:spPr>
          <a:xfrm>
            <a:off x="990598" y="3522134"/>
            <a:ext cx="110913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b="0" i="0" u="none" strike="noStrike" baseline="0" dirty="0">
                <a:latin typeface="Helvetica Neue Light" panose="020B0604020202020204"/>
              </a:rPr>
              <a:t>For the subset 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, 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pl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(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) and 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bel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(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) represent upper and lower bounds of the probability interval respectively </a:t>
            </a:r>
            <a:r>
              <a:rPr lang="en-GB" sz="3000" dirty="0">
                <a:latin typeface="Helvetica Neue Light" panose="020B0604020202020204"/>
              </a:rPr>
              <a:t>.</a:t>
            </a:r>
          </a:p>
          <a:p>
            <a:pPr algn="just"/>
            <a:r>
              <a:rPr lang="en-GB" sz="3000" b="0" i="0" u="none" strike="noStrike" baseline="0" dirty="0">
                <a:latin typeface="Helvetica Neue Light" panose="020B0604020202020204"/>
              </a:rPr>
              <a:t>The interval [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bel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(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), 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pl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(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)] represents the probability range or uncertainty.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9E6AB-3C6F-E7C8-9CA3-504E31E7A8C6}"/>
              </a:ext>
            </a:extLst>
          </p:cNvPr>
          <p:cNvSpPr txBox="1"/>
          <p:nvPr/>
        </p:nvSpPr>
        <p:spPr>
          <a:xfrm>
            <a:off x="1385356" y="5742124"/>
            <a:ext cx="9616018" cy="69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0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Note that it is always true that: </a:t>
            </a:r>
            <a:r>
              <a:rPr lang="en-GB" sz="3000" b="0" i="1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m</a:t>
            </a:r>
            <a:r>
              <a:rPr lang="en-GB" sz="30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(</a:t>
            </a:r>
            <a:r>
              <a:rPr lang="en-GB" sz="3000" b="0" i="1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) ≤ </a:t>
            </a:r>
            <a:r>
              <a:rPr lang="en-GB" sz="3000" b="0" i="1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bel</a:t>
            </a:r>
            <a:r>
              <a:rPr lang="en-GB" sz="30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(</a:t>
            </a:r>
            <a:r>
              <a:rPr lang="en-GB" sz="3000" b="0" i="1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) ≤ </a:t>
            </a:r>
            <a:r>
              <a:rPr lang="en-GB" sz="3000" b="0" i="1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pl</a:t>
            </a:r>
            <a:r>
              <a:rPr lang="en-GB" sz="30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(</a:t>
            </a:r>
            <a:r>
              <a:rPr lang="en-GB" sz="3000" b="0" i="1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A</a:t>
            </a:r>
            <a:r>
              <a:rPr lang="en-GB" sz="30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).</a:t>
            </a:r>
            <a:endParaRPr lang="en-GB" sz="3000" dirty="0">
              <a:solidFill>
                <a:schemeClr val="bg1"/>
              </a:solidFill>
              <a:latin typeface="Helvetica Neue Light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108-9FAC-A571-46D5-93603771439A}"/>
              </a:ext>
            </a:extLst>
          </p:cNvPr>
          <p:cNvSpPr txBox="1"/>
          <p:nvPr/>
        </p:nvSpPr>
        <p:spPr>
          <a:xfrm>
            <a:off x="1100665" y="-15245"/>
            <a:ext cx="6968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 "/>
              </a:rPr>
              <a:t>The uncertainty interval for a given hypothesis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Helvetica Neue 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2DD7C-9501-8825-4962-3E7805B8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1374" y="6348685"/>
            <a:ext cx="1190627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11/22</a:t>
            </a:r>
          </a:p>
        </p:txBody>
      </p:sp>
    </p:spTree>
    <p:extLst>
      <p:ext uri="{BB962C8B-B14F-4D97-AF65-F5344CB8AC3E}">
        <p14:creationId xmlns:p14="http://schemas.microsoft.com/office/powerpoint/2010/main" val="2665102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6CCB4-A669-1147-2BB3-8AB99C993150}"/>
                  </a:ext>
                </a:extLst>
              </p:cNvPr>
              <p:cNvSpPr txBox="1"/>
              <p:nvPr/>
            </p:nvSpPr>
            <p:spPr>
              <a:xfrm>
                <a:off x="59267" y="1228636"/>
                <a:ext cx="1213273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3000" b="0" i="0" u="none" strike="noStrike" baseline="0" dirty="0">
                    <a:latin typeface="Helvetica Neue Light" panose="020B0604020202020204"/>
                  </a:rPr>
                  <a:t>DRC is concerned with uniting two independent sets of mass functions on a frame of discernment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 smtClean="0">
                        <a:latin typeface="Helvetica Neue Light" panose="020B0604020202020204"/>
                      </a:rPr>
                      <m:t>Ω</m:t>
                    </m:r>
                  </m:oMath>
                </a14:m>
                <a:r>
                  <a:rPr lang="en-GB" sz="3000" b="0" i="0" u="none" strike="noStrike" baseline="0" dirty="0">
                    <a:latin typeface="Helvetica Neue Light" panose="020B0604020202020204"/>
                  </a:rPr>
                  <a:t>, for example </a:t>
                </a:r>
                <a:r>
                  <a:rPr lang="en-GB" sz="3000" b="0" i="1" u="none" strike="noStrike" baseline="0" dirty="0">
                    <a:latin typeface="Helvetica Neue Light" panose="020B0604020202020204"/>
                  </a:rPr>
                  <a:t>m</a:t>
                </a:r>
                <a:r>
                  <a:rPr lang="en-GB" sz="3000" b="0" i="0" u="none" strike="noStrike" baseline="0" dirty="0">
                    <a:latin typeface="Helvetica Neue Light" panose="020B0604020202020204"/>
                  </a:rPr>
                  <a:t>1 and </a:t>
                </a:r>
                <a:r>
                  <a:rPr lang="en-GB" sz="3000" b="0" i="1" u="none" strike="noStrike" baseline="0" dirty="0">
                    <a:latin typeface="Helvetica Neue Light" panose="020B0604020202020204"/>
                  </a:rPr>
                  <a:t>m</a:t>
                </a:r>
                <a:r>
                  <a:rPr lang="en-GB" sz="3000" b="0" i="0" u="none" strike="noStrike" baseline="0" dirty="0">
                    <a:latin typeface="Helvetica Neue Light" panose="020B0604020202020204"/>
                  </a:rPr>
                  <a:t>2. In this case, the combined mass function of </a:t>
                </a:r>
                <a:r>
                  <a:rPr lang="en-GB" sz="3000" b="0" i="1" u="none" strike="noStrike" baseline="0" dirty="0">
                    <a:latin typeface="Helvetica Neue Light" panose="020B0604020202020204"/>
                  </a:rPr>
                  <a:t>m</a:t>
                </a:r>
                <a:r>
                  <a:rPr lang="en-GB" sz="3000" b="0" i="0" u="none" strike="noStrike" baseline="0" dirty="0">
                    <a:latin typeface="Helvetica Neue Light" panose="020B0604020202020204"/>
                  </a:rPr>
                  <a:t>1 and </a:t>
                </a:r>
                <a:r>
                  <a:rPr lang="en-GB" sz="3000" b="0" i="1" u="none" strike="noStrike" baseline="0" dirty="0">
                    <a:latin typeface="Helvetica Neue Light" panose="020B0604020202020204"/>
                  </a:rPr>
                  <a:t>m</a:t>
                </a:r>
                <a:r>
                  <a:rPr lang="en-GB" sz="3000" b="0" i="0" u="none" strike="noStrike" baseline="0" dirty="0">
                    <a:latin typeface="Helvetica Neue Light" panose="020B0604020202020204"/>
                  </a:rPr>
                  <a:t>2 (the joint mass) would be expressed as </a:t>
                </a:r>
                <a:r>
                  <a:rPr lang="en-GB" sz="3000" b="0" i="1" u="none" strike="noStrike" baseline="0" dirty="0">
                    <a:latin typeface="Helvetica Neue Light" panose="020B0604020202020204"/>
                  </a:rPr>
                  <a:t>m</a:t>
                </a:r>
                <a:r>
                  <a:rPr lang="en-GB" sz="3000" b="0" i="0" u="none" strike="noStrike" baseline="0" dirty="0">
                    <a:latin typeface="Helvetica Neue Light" panose="020B0604020202020204"/>
                  </a:rPr>
                  <a:t>1,2 where:</a:t>
                </a:r>
                <a:endParaRPr lang="en-GB" sz="3000" dirty="0">
                  <a:latin typeface="Helvetica Neue Light" panose="020B0604020202020204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6CCB4-A669-1147-2BB3-8AB99C99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" y="1228636"/>
                <a:ext cx="12132733" cy="1938992"/>
              </a:xfrm>
              <a:prstGeom prst="rect">
                <a:avLst/>
              </a:prstGeom>
              <a:blipFill>
                <a:blip r:embed="rId2"/>
                <a:stretch>
                  <a:fillRect l="-1206" t="-4088" r="-1156" b="-8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DF5386C-AB0D-7B3A-67BD-B0AD5B5FBED6}"/>
              </a:ext>
            </a:extLst>
          </p:cNvPr>
          <p:cNvSpPr txBox="1"/>
          <p:nvPr/>
        </p:nvSpPr>
        <p:spPr>
          <a:xfrm>
            <a:off x="960966" y="190698"/>
            <a:ext cx="9386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 "/>
              </a:rPr>
              <a:t>Dempster’s rule of combination (DRC)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Helvetica Neue 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CF2F7-4981-70F5-7899-58B476C3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4784" y="4060112"/>
            <a:ext cx="5582429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42A47C-7AC1-3CEB-7045-E858578F6C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25183" y="3167628"/>
            <a:ext cx="3400900" cy="695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E5B6F0-B073-0BA7-290A-D239118F4840}"/>
              </a:ext>
            </a:extLst>
          </p:cNvPr>
          <p:cNvSpPr txBox="1"/>
          <p:nvPr/>
        </p:nvSpPr>
        <p:spPr>
          <a:xfrm>
            <a:off x="190499" y="4869850"/>
            <a:ext cx="11811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000" dirty="0">
                <a:latin typeface="Helvetica Neue Light" panose="020B0604020202020204"/>
              </a:rPr>
              <a:t>Where k , a measure of the conflict between the two mass sets , to given by 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528BA-51C8-6A3D-12C9-D43941EB528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25104" y="5857564"/>
            <a:ext cx="4001058" cy="809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9F299-B646-84BE-34B8-7842D6D25721}"/>
              </a:ext>
            </a:extLst>
          </p:cNvPr>
          <p:cNvSpPr txBox="1"/>
          <p:nvPr/>
        </p:nvSpPr>
        <p:spPr>
          <a:xfrm>
            <a:off x="960966" y="4145113"/>
            <a:ext cx="1109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Helvetica Neue Light" panose="020B0604020202020204"/>
              </a:rPr>
              <a:t>And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B296CD-3C0C-7340-DD32-C2D57170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694" y="6348685"/>
            <a:ext cx="1192306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12/22</a:t>
            </a:r>
          </a:p>
        </p:txBody>
      </p:sp>
    </p:spTree>
    <p:extLst>
      <p:ext uri="{BB962C8B-B14F-4D97-AF65-F5344CB8AC3E}">
        <p14:creationId xmlns:p14="http://schemas.microsoft.com/office/powerpoint/2010/main" val="126262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EC7243-0E21-492D-6653-2D2254B36922}"/>
              </a:ext>
            </a:extLst>
          </p:cNvPr>
          <p:cNvSpPr txBox="1"/>
          <p:nvPr/>
        </p:nvSpPr>
        <p:spPr>
          <a:xfrm>
            <a:off x="118533" y="813016"/>
            <a:ext cx="11980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000" b="0" i="0" u="none" strike="noStrike" baseline="0" dirty="0">
                <a:latin typeface="Helvetica Neue Light" panose="020B0604020202020204"/>
              </a:rPr>
              <a:t>suppose the mass values in the set 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M1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 are </a:t>
            </a:r>
            <a:r>
              <a:rPr lang="en-GB" sz="3000" b="1" i="1" dirty="0">
                <a:latin typeface="Helvetica Neue Light" panose="020B0604020202020204"/>
              </a:rPr>
              <a:t>m1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(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n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) = 0.4, and </a:t>
            </a:r>
            <a:r>
              <a:rPr lang="en-GB" sz="3000" b="1" dirty="0">
                <a:latin typeface="Helvetica Neue Light" panose="020B0604020202020204"/>
              </a:rPr>
              <a:t>m1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(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) = 0.6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, and the mass values in the set 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M2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  are 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m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2(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n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) = 0.2, and 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m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2(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1" i="0" u="none" strike="noStrike" baseline="0" dirty="0">
                <a:latin typeface="Helvetica Neue Light" panose="020B0604020202020204"/>
              </a:rPr>
              <a:t>) = 0.8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, where 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n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 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represents the hypothesis normal and 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a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 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represents the hypothesis abnormal.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AC42C-E283-5850-E4B6-0D437293C9B3}"/>
              </a:ext>
            </a:extLst>
          </p:cNvPr>
          <p:cNvSpPr txBox="1"/>
          <p:nvPr/>
        </p:nvSpPr>
        <p:spPr>
          <a:xfrm>
            <a:off x="118533" y="2709492"/>
            <a:ext cx="118893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000" b="1" i="1" u="none" strike="noStrike" baseline="0" dirty="0">
                <a:latin typeface="Helvetica Neue Light" panose="020B0604020202020204"/>
              </a:rPr>
              <a:t>K</a:t>
            </a:r>
            <a:r>
              <a:rPr lang="en-GB" sz="3000" b="0" i="1" u="none" strike="noStrike" baseline="0" dirty="0">
                <a:latin typeface="Helvetica Neue Light" panose="020B0604020202020204"/>
              </a:rPr>
              <a:t> 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is calculated by multiplying those masses for which the intersect is the empty set, and summing the results:</a:t>
            </a:r>
            <a:endParaRPr lang="en-GB" sz="3000" dirty="0">
              <a:latin typeface="Helvetica Neue Light" panose="020B0604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33C01C-A4D8-E22C-9ECD-F120ACD8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260" y="4183154"/>
            <a:ext cx="4188395" cy="143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70A6C-0409-1242-22E7-B98D263F91A6}"/>
              </a:ext>
            </a:extLst>
          </p:cNvPr>
          <p:cNvSpPr txBox="1"/>
          <p:nvPr/>
        </p:nvSpPr>
        <p:spPr>
          <a:xfrm>
            <a:off x="1032933" y="139514"/>
            <a:ext cx="6985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Helvetica Neue "/>
                <a:cs typeface="Arial" panose="020B0604020202020204" pitchFamily="34" charset="0"/>
              </a:rPr>
              <a:t>Example DRC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85AA5-DE36-A6BA-A2B4-E012E1DEE3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27413" y="3781588"/>
            <a:ext cx="5144218" cy="866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9C7DF-CD9D-3050-7C84-6F211843F2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27413" y="5202472"/>
            <a:ext cx="5144218" cy="8383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6EDF6-3858-5BC6-6264-0507007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693" y="6348685"/>
            <a:ext cx="1192307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13/22</a:t>
            </a:r>
          </a:p>
        </p:txBody>
      </p:sp>
    </p:spTree>
    <p:extLst>
      <p:ext uri="{BB962C8B-B14F-4D97-AF65-F5344CB8AC3E}">
        <p14:creationId xmlns:p14="http://schemas.microsoft.com/office/powerpoint/2010/main" val="1415823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39E4A5-A1C4-950A-B9D1-2941EE6319D9}"/>
              </a:ext>
            </a:extLst>
          </p:cNvPr>
          <p:cNvSpPr txBox="1"/>
          <p:nvPr/>
        </p:nvSpPr>
        <p:spPr>
          <a:xfrm>
            <a:off x="1901515" y="1397728"/>
            <a:ext cx="101515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000" dirty="0">
                <a:latin typeface="Helvetica Neuet light"/>
              </a:rPr>
              <a:t>N</a:t>
            </a:r>
            <a:r>
              <a:rPr lang="en-GB" sz="3000" b="0" i="0" u="none" strike="noStrike" baseline="0" dirty="0">
                <a:latin typeface="Helvetica Neuet light"/>
              </a:rPr>
              <a:t>o fixed rules regarding how the mass functions should be constructed </a:t>
            </a:r>
            <a:endParaRPr lang="en-GB" sz="3000" dirty="0">
              <a:latin typeface="Helvetica Neuet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FF902-C8FE-627D-E4AC-AC45BE0B17CC}"/>
              </a:ext>
            </a:extLst>
          </p:cNvPr>
          <p:cNvSpPr txBox="1"/>
          <p:nvPr/>
        </p:nvSpPr>
        <p:spPr>
          <a:xfrm>
            <a:off x="1901515" y="2979091"/>
            <a:ext cx="8858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Helvetica Neuet light"/>
              </a:rPr>
              <a:t>H</a:t>
            </a:r>
            <a:r>
              <a:rPr lang="en-GB" sz="3000" b="0" i="0" u="none" strike="noStrike" baseline="0" dirty="0">
                <a:latin typeface="Helvetica Neuet light"/>
              </a:rPr>
              <a:t>ow the data combination should be organized </a:t>
            </a:r>
            <a:endParaRPr lang="en-GB" sz="3000" dirty="0">
              <a:latin typeface="Helvetica Neuet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AB92A-E58B-AAD0-8F2C-8589659B3456}"/>
              </a:ext>
            </a:extLst>
          </p:cNvPr>
          <p:cNvSpPr txBox="1"/>
          <p:nvPr/>
        </p:nvSpPr>
        <p:spPr>
          <a:xfrm>
            <a:off x="1811867" y="4044139"/>
            <a:ext cx="101176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000" b="0" i="0" u="none" strike="noStrike" baseline="0" dirty="0">
                <a:latin typeface="Helvetica Neuet light"/>
              </a:rPr>
              <a:t>One can build mass functions that are as simple or as complex as desired </a:t>
            </a:r>
            <a:endParaRPr lang="en-GB" sz="3000" dirty="0">
              <a:latin typeface="Helvetica Neuet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6A1B4-D5D2-C346-BD44-C2DA783E4CF1}"/>
              </a:ext>
            </a:extLst>
          </p:cNvPr>
          <p:cNvSpPr txBox="1"/>
          <p:nvPr/>
        </p:nvSpPr>
        <p:spPr>
          <a:xfrm>
            <a:off x="1771650" y="5527904"/>
            <a:ext cx="10420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0" i="0" u="none" strike="noStrike" baseline="0" dirty="0">
                <a:latin typeface="Helvetica Neuet light"/>
              </a:rPr>
              <a:t>DRC can be applied many times using different strategies</a:t>
            </a:r>
            <a:endParaRPr lang="en-GB" sz="3000" dirty="0">
              <a:latin typeface="Helvetica Neuet light"/>
            </a:endParaRPr>
          </a:p>
        </p:txBody>
      </p:sp>
      <p:sp>
        <p:nvSpPr>
          <p:cNvPr id="2" name="Google Shape;362;p41">
            <a:extLst>
              <a:ext uri="{FF2B5EF4-FFF2-40B4-BE49-F238E27FC236}">
                <a16:creationId xmlns:a16="http://schemas.microsoft.com/office/drawing/2014/main" id="{A5D6D648-2BCE-E0D4-7B76-88B0E87AE983}"/>
              </a:ext>
            </a:extLst>
          </p:cNvPr>
          <p:cNvSpPr txBox="1"/>
          <p:nvPr/>
        </p:nvSpPr>
        <p:spPr>
          <a:xfrm>
            <a:off x="890427" y="211670"/>
            <a:ext cx="5611908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/>
          <a:p>
            <a:pPr>
              <a:buClr>
                <a:srgbClr val="3F3F3F"/>
              </a:buClr>
            </a:pPr>
            <a:r>
              <a:rPr lang="en-GB" sz="3600" b="1" dirty="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 </a:t>
            </a:r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lang="en-GB" sz="3600" b="1" dirty="0">
                <a:latin typeface="Helvetica Neue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600" b="1" dirty="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 </a:t>
            </a:r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 Light"/>
                <a:cs typeface="Helvetica Neue Light"/>
                <a:sym typeface="Helvetica Neue Light"/>
              </a:rPr>
              <a:t>of D.S</a:t>
            </a:r>
            <a:endParaRPr lang="en-GB" sz="3600" b="1" i="0" u="none" strike="noStrike" cap="none" dirty="0">
              <a:solidFill>
                <a:schemeClr val="bg1">
                  <a:lumMod val="50000"/>
                </a:schemeClr>
              </a:solidFill>
              <a:latin typeface="Helvetica Neue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Google Shape;365;p41">
            <a:extLst>
              <a:ext uri="{FF2B5EF4-FFF2-40B4-BE49-F238E27FC236}">
                <a16:creationId xmlns:a16="http://schemas.microsoft.com/office/drawing/2014/main" id="{30A6D6BE-254D-BBAD-8803-AD9549D3F5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2" t="14999" r="49636" b="26042"/>
          <a:stretch/>
        </p:blipFill>
        <p:spPr>
          <a:xfrm>
            <a:off x="112308" y="1397728"/>
            <a:ext cx="751475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66;p41">
            <a:extLst>
              <a:ext uri="{FF2B5EF4-FFF2-40B4-BE49-F238E27FC236}">
                <a16:creationId xmlns:a16="http://schemas.microsoft.com/office/drawing/2014/main" id="{33024652-46F3-313D-FA83-51E0AB594F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247" t="14999" r="4160" b="26042"/>
          <a:stretch/>
        </p:blipFill>
        <p:spPr>
          <a:xfrm>
            <a:off x="959201" y="1488839"/>
            <a:ext cx="751475" cy="74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65;p41">
            <a:extLst>
              <a:ext uri="{FF2B5EF4-FFF2-40B4-BE49-F238E27FC236}">
                <a16:creationId xmlns:a16="http://schemas.microsoft.com/office/drawing/2014/main" id="{CFF4143C-14DB-B0E0-0FFD-098549FC7A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2" t="14999" r="49636" b="26042"/>
          <a:stretch/>
        </p:blipFill>
        <p:spPr>
          <a:xfrm>
            <a:off x="138952" y="2772964"/>
            <a:ext cx="751475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66;p41">
            <a:extLst>
              <a:ext uri="{FF2B5EF4-FFF2-40B4-BE49-F238E27FC236}">
                <a16:creationId xmlns:a16="http://schemas.microsoft.com/office/drawing/2014/main" id="{C5F9BBFD-2916-8F62-9567-368DB716F3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247" t="14999" r="4160" b="26042"/>
          <a:stretch/>
        </p:blipFill>
        <p:spPr>
          <a:xfrm>
            <a:off x="959202" y="2881307"/>
            <a:ext cx="751475" cy="74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5;p41">
            <a:extLst>
              <a:ext uri="{FF2B5EF4-FFF2-40B4-BE49-F238E27FC236}">
                <a16:creationId xmlns:a16="http://schemas.microsoft.com/office/drawing/2014/main" id="{16932FAE-ADFF-B8D0-2CDF-962364980F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2" t="14999" r="49636" b="26042"/>
          <a:stretch/>
        </p:blipFill>
        <p:spPr>
          <a:xfrm>
            <a:off x="106537" y="4043278"/>
            <a:ext cx="751475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66;p41">
            <a:extLst>
              <a:ext uri="{FF2B5EF4-FFF2-40B4-BE49-F238E27FC236}">
                <a16:creationId xmlns:a16="http://schemas.microsoft.com/office/drawing/2014/main" id="{14C82CD7-1F7B-1EB2-C491-6D2DB04E10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247" t="14999" r="4160" b="26042"/>
          <a:stretch/>
        </p:blipFill>
        <p:spPr>
          <a:xfrm>
            <a:off x="959202" y="4135510"/>
            <a:ext cx="751475" cy="74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65;p41">
            <a:extLst>
              <a:ext uri="{FF2B5EF4-FFF2-40B4-BE49-F238E27FC236}">
                <a16:creationId xmlns:a16="http://schemas.microsoft.com/office/drawing/2014/main" id="{2F07159D-812E-BC5B-E3AC-EDD49B6F2B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2" t="14999" r="49636" b="26042"/>
          <a:stretch/>
        </p:blipFill>
        <p:spPr>
          <a:xfrm>
            <a:off x="106536" y="5349102"/>
            <a:ext cx="751475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6;p41">
            <a:extLst>
              <a:ext uri="{FF2B5EF4-FFF2-40B4-BE49-F238E27FC236}">
                <a16:creationId xmlns:a16="http://schemas.microsoft.com/office/drawing/2014/main" id="{92E63EA5-F97D-7E23-AA92-88C51B88FA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247" t="14999" r="4160" b="26042"/>
          <a:stretch/>
        </p:blipFill>
        <p:spPr>
          <a:xfrm>
            <a:off x="966093" y="5389713"/>
            <a:ext cx="751475" cy="741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EF452C5-C687-45A6-DD17-0541BE29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3" y="6348685"/>
            <a:ext cx="1272988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14/22</a:t>
            </a:r>
          </a:p>
        </p:txBody>
      </p:sp>
    </p:spTree>
    <p:extLst>
      <p:ext uri="{BB962C8B-B14F-4D97-AF65-F5344CB8AC3E}">
        <p14:creationId xmlns:p14="http://schemas.microsoft.com/office/powerpoint/2010/main" val="1438992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212DE-5842-6D59-1ED2-70BA8365A37F}"/>
              </a:ext>
            </a:extLst>
          </p:cNvPr>
          <p:cNvSpPr txBox="1"/>
          <p:nvPr/>
        </p:nvSpPr>
        <p:spPr>
          <a:xfrm>
            <a:off x="2319617" y="751344"/>
            <a:ext cx="91193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b="0" i="0" u="none" strike="noStrike" baseline="0" dirty="0">
                <a:latin typeface="Helvetica Neuet light"/>
              </a:rPr>
              <a:t>A definite advantage of D-S is that no </a:t>
            </a:r>
            <a:r>
              <a:rPr lang="en-GB" sz="3000" b="0" i="1" u="none" strike="noStrike" baseline="0" dirty="0">
                <a:latin typeface="Helvetica Neuet light"/>
              </a:rPr>
              <a:t>a priori </a:t>
            </a:r>
            <a:r>
              <a:rPr lang="en-GB" sz="3000" b="0" i="0" u="none" strike="noStrike" baseline="0" dirty="0">
                <a:latin typeface="Helvetica Neuet light"/>
              </a:rPr>
              <a:t>knowledge is required, making it potentially suitable for classifying previously unseen information.</a:t>
            </a:r>
            <a:endParaRPr lang="en-GB" sz="3000" dirty="0">
              <a:latin typeface="Helvetica Neuet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690AD-6A6D-6C4C-2537-9F57984BE804}"/>
              </a:ext>
            </a:extLst>
          </p:cNvPr>
          <p:cNvSpPr txBox="1"/>
          <p:nvPr/>
        </p:nvSpPr>
        <p:spPr>
          <a:xfrm>
            <a:off x="2319617" y="3491753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b="0" i="0" u="none" strike="noStrike" baseline="0" dirty="0">
                <a:latin typeface="Helvetica Neuet light"/>
              </a:rPr>
              <a:t>There are two major problems associated with D-S, namely:</a:t>
            </a:r>
          </a:p>
          <a:p>
            <a:pPr algn="just"/>
            <a:r>
              <a:rPr lang="en-GB" sz="3000" b="0" i="0" u="none" strike="noStrike" baseline="0" dirty="0">
                <a:latin typeface="Helvetica Neuet light"/>
              </a:rPr>
              <a:t>• The </a:t>
            </a:r>
            <a:r>
              <a:rPr lang="en-GB" sz="3000" b="0" i="0" u="none" strike="noStrike" baseline="0" dirty="0">
                <a:solidFill>
                  <a:srgbClr val="990033"/>
                </a:solidFill>
                <a:latin typeface="Helvetica Neuet light"/>
              </a:rPr>
              <a:t>computational complexity </a:t>
            </a:r>
            <a:r>
              <a:rPr lang="en-GB" sz="3000" b="0" i="0" u="none" strike="noStrike" baseline="0" dirty="0">
                <a:latin typeface="Helvetica Neuet light"/>
              </a:rPr>
              <a:t>problem .</a:t>
            </a:r>
          </a:p>
          <a:p>
            <a:pPr algn="just"/>
            <a:r>
              <a:rPr lang="en-GB" sz="3000" b="0" i="0" u="none" strike="noStrike" baseline="0" dirty="0">
                <a:latin typeface="Helvetica Neuet light"/>
              </a:rPr>
              <a:t>• The </a:t>
            </a:r>
            <a:r>
              <a:rPr lang="en-GB" sz="3000" b="0" i="0" u="none" strike="noStrike" baseline="0" dirty="0">
                <a:solidFill>
                  <a:srgbClr val="990033"/>
                </a:solidFill>
                <a:latin typeface="Helvetica Neuet light"/>
              </a:rPr>
              <a:t>conflicting beliefs management problem .</a:t>
            </a:r>
            <a:endParaRPr lang="en-GB" sz="3000" dirty="0">
              <a:solidFill>
                <a:srgbClr val="990033"/>
              </a:solidFill>
              <a:latin typeface="Helvetica Neuet light"/>
            </a:endParaRPr>
          </a:p>
        </p:txBody>
      </p:sp>
      <p:pic>
        <p:nvPicPr>
          <p:cNvPr id="9" name="Google Shape;365;p41">
            <a:extLst>
              <a:ext uri="{FF2B5EF4-FFF2-40B4-BE49-F238E27FC236}">
                <a16:creationId xmlns:a16="http://schemas.microsoft.com/office/drawing/2014/main" id="{F8CF66B5-C2BA-9489-24D0-AA80FB1E68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202" t="14999" r="49636" b="26042"/>
          <a:stretch/>
        </p:blipFill>
        <p:spPr>
          <a:xfrm>
            <a:off x="495561" y="1031323"/>
            <a:ext cx="751475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6;p41">
            <a:extLst>
              <a:ext uri="{FF2B5EF4-FFF2-40B4-BE49-F238E27FC236}">
                <a16:creationId xmlns:a16="http://schemas.microsoft.com/office/drawing/2014/main" id="{D1AB0D95-3A06-918C-9487-D59B0F6A03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9247" t="14999" r="4160" b="26042"/>
          <a:stretch/>
        </p:blipFill>
        <p:spPr>
          <a:xfrm>
            <a:off x="495560" y="4226393"/>
            <a:ext cx="751475" cy="74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7748D-2049-0840-92D7-3FDF54A576FA}"/>
              </a:ext>
            </a:extLst>
          </p:cNvPr>
          <p:cNvSpPr txBox="1"/>
          <p:nvPr/>
        </p:nvSpPr>
        <p:spPr>
          <a:xfrm>
            <a:off x="2319617" y="197346"/>
            <a:ext cx="17122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1D1FEE-9CDA-6EDE-5598-31FB53E852CB}"/>
              </a:ext>
            </a:extLst>
          </p:cNvPr>
          <p:cNvSpPr txBox="1"/>
          <p:nvPr/>
        </p:nvSpPr>
        <p:spPr>
          <a:xfrm>
            <a:off x="2319617" y="2875002"/>
            <a:ext cx="1371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EF91C4-0E6A-B52C-2127-FB2CB1FF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553" y="6348685"/>
            <a:ext cx="1156447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15/22</a:t>
            </a:r>
          </a:p>
        </p:txBody>
      </p:sp>
    </p:spTree>
    <p:extLst>
      <p:ext uri="{BB962C8B-B14F-4D97-AF65-F5344CB8AC3E}">
        <p14:creationId xmlns:p14="http://schemas.microsoft.com/office/powerpoint/2010/main" val="413906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E37EDE-262A-F18A-ED02-9ECBBBF6F836}"/>
              </a:ext>
            </a:extLst>
          </p:cNvPr>
          <p:cNvSpPr txBox="1"/>
          <p:nvPr/>
        </p:nvSpPr>
        <p:spPr>
          <a:xfrm>
            <a:off x="575733" y="1264591"/>
            <a:ext cx="1161626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 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The relatively </a:t>
            </a:r>
            <a:r>
              <a:rPr lang="en-GB" sz="3000" b="0" i="0" dirty="0">
                <a:solidFill>
                  <a:srgbClr val="21AB63"/>
                </a:solidFill>
                <a:effectLst/>
                <a:latin typeface="Helvetica Neue Light" panose="020B0604020202020204"/>
              </a:rPr>
              <a:t>high degree of theoretical development 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among the non traditional theories for characterizing uncertainty.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5FD43-1A1D-35EF-245A-A2C30F4F0153}"/>
              </a:ext>
            </a:extLst>
          </p:cNvPr>
          <p:cNvSpPr txBox="1"/>
          <p:nvPr/>
        </p:nvSpPr>
        <p:spPr>
          <a:xfrm>
            <a:off x="575733" y="2523832"/>
            <a:ext cx="10820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The relation of Dempster-Shafer theory to traditional probability theory and set theory.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69FC7-81F3-6CF8-E78E-6638ADFB12DC}"/>
              </a:ext>
            </a:extLst>
          </p:cNvPr>
          <p:cNvSpPr txBox="1"/>
          <p:nvPr/>
        </p:nvSpPr>
        <p:spPr>
          <a:xfrm>
            <a:off x="575733" y="3783073"/>
            <a:ext cx="109728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The </a:t>
            </a:r>
            <a:r>
              <a:rPr lang="en-GB" sz="3000" b="0" i="0" dirty="0">
                <a:solidFill>
                  <a:srgbClr val="21AB63"/>
                </a:solidFill>
                <a:effectLst/>
                <a:latin typeface="Helvetica Neue Light" panose="020B0604020202020204"/>
              </a:rPr>
              <a:t>large number of examples of applications 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of Dempster-Shafer theory in engineering in the past.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A3F56-B64B-84BA-32BF-384A3F75A1EB}"/>
              </a:ext>
            </a:extLst>
          </p:cNvPr>
          <p:cNvSpPr txBox="1"/>
          <p:nvPr/>
        </p:nvSpPr>
        <p:spPr>
          <a:xfrm>
            <a:off x="575733" y="5042314"/>
            <a:ext cx="1116753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The </a:t>
            </a:r>
            <a:r>
              <a:rPr lang="en-GB" sz="3000" b="0" i="0" dirty="0">
                <a:solidFill>
                  <a:srgbClr val="21AB63"/>
                </a:solidFill>
                <a:effectLst/>
                <a:latin typeface="Helvetica Neue Light" panose="020B0604020202020204"/>
              </a:rPr>
              <a:t>versatility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 of the Dempster-Shafer theory </a:t>
            </a:r>
            <a:r>
              <a:rPr lang="en-GB" sz="3000" b="0" i="0" dirty="0">
                <a:solidFill>
                  <a:srgbClr val="21AB63"/>
                </a:solidFill>
                <a:effectLst/>
                <a:latin typeface="Helvetica Neue Light" panose="020B0604020202020204"/>
              </a:rPr>
              <a:t>to represent and combine different types of evidence </a:t>
            </a:r>
            <a:r>
              <a:rPr lang="en-GB" sz="3000" b="0" i="0" dirty="0">
                <a:solidFill>
                  <a:srgbClr val="555555"/>
                </a:solidFill>
                <a:effectLst/>
                <a:latin typeface="Helvetica Neue Light" panose="020B0604020202020204"/>
              </a:rPr>
              <a:t>obtained from multiple 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B154A-3447-D07B-2B6B-7CEEB949B845}"/>
              </a:ext>
            </a:extLst>
          </p:cNvPr>
          <p:cNvSpPr txBox="1"/>
          <p:nvPr/>
        </p:nvSpPr>
        <p:spPr>
          <a:xfrm>
            <a:off x="878438" y="174627"/>
            <a:ext cx="11469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Why selecting the Dempster-Shafer Theory 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5846E-AF0D-1722-E833-0CBC502F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587" y="6367856"/>
            <a:ext cx="1165413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16/22</a:t>
            </a:r>
          </a:p>
        </p:txBody>
      </p:sp>
    </p:spTree>
    <p:extLst>
      <p:ext uri="{BB962C8B-B14F-4D97-AF65-F5344CB8AC3E}">
        <p14:creationId xmlns:p14="http://schemas.microsoft.com/office/powerpoint/2010/main" val="402235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6B84F-E5AD-BEB5-81A1-12F8A377A3B5}"/>
              </a:ext>
            </a:extLst>
          </p:cNvPr>
          <p:cNvSpPr txBox="1"/>
          <p:nvPr/>
        </p:nvSpPr>
        <p:spPr>
          <a:xfrm>
            <a:off x="1" y="1350026"/>
            <a:ext cx="1219199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b="0" i="0" dirty="0">
                <a:effectLst/>
                <a:latin typeface="Helvetica Neue Light" panose="020B0604020202020204"/>
              </a:rPr>
              <a:t>Machine Learning is dominated by Automated Neural Network which require a large training data set of labelled data to learn a classification model.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A8F1F-9904-AAB8-3427-4C12F38CCCC1}"/>
              </a:ext>
            </a:extLst>
          </p:cNvPr>
          <p:cNvSpPr txBox="1"/>
          <p:nvPr/>
        </p:nvSpPr>
        <p:spPr>
          <a:xfrm>
            <a:off x="1" y="4166093"/>
            <a:ext cx="1192106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b="0" i="0" dirty="0">
                <a:effectLst/>
                <a:latin typeface="Helvetica Neue Light" panose="020B0604020202020204"/>
              </a:rPr>
              <a:t>With Dempster-Shafer Theory we </a:t>
            </a:r>
            <a:r>
              <a:rPr lang="en-GB" sz="3000" dirty="0">
                <a:latin typeface="Helvetica Neue Light" panose="020B0604020202020204"/>
              </a:rPr>
              <a:t>could </a:t>
            </a:r>
            <a:r>
              <a:rPr lang="en-GB" sz="3000" b="0" i="0" dirty="0">
                <a:effectLst/>
                <a:latin typeface="Helvetica Neue Light" panose="020B0604020202020204"/>
              </a:rPr>
              <a:t>classify a small data set, where classification is operated on the principle of combining pieces of evidence.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65624-670F-F81A-8D3A-157EB4AE08E8}"/>
              </a:ext>
            </a:extLst>
          </p:cNvPr>
          <p:cNvSpPr txBox="1"/>
          <p:nvPr/>
        </p:nvSpPr>
        <p:spPr>
          <a:xfrm>
            <a:off x="1" y="2935046"/>
            <a:ext cx="1212426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b="0" i="0" dirty="0">
                <a:effectLst/>
                <a:latin typeface="Helvetica Neue Light" panose="020B0604020202020204"/>
              </a:rPr>
              <a:t>When only a small data set is available, the decision tree and its variant random forests dominated the classification.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7AF-B4F4-51CA-6DD0-5E7DE70D05D8}"/>
              </a:ext>
            </a:extLst>
          </p:cNvPr>
          <p:cNvSpPr/>
          <p:nvPr/>
        </p:nvSpPr>
        <p:spPr>
          <a:xfrm>
            <a:off x="1342961" y="5803114"/>
            <a:ext cx="9235141" cy="72813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Helvetica Neuet"/>
              </a:rPr>
              <a:t>Tools and Environment : python , </a:t>
            </a:r>
            <a:r>
              <a:rPr lang="en-GB" sz="3000" dirty="0" err="1">
                <a:latin typeface="Helvetica Neuet"/>
              </a:rPr>
              <a:t>pyds</a:t>
            </a:r>
            <a:r>
              <a:rPr lang="en-GB" sz="3000" dirty="0">
                <a:latin typeface="Helvetica Neuet"/>
              </a:rPr>
              <a:t>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ACE1D-D2C5-CE54-65E5-23B62AEA0427}"/>
              </a:ext>
            </a:extLst>
          </p:cNvPr>
          <p:cNvSpPr txBox="1"/>
          <p:nvPr/>
        </p:nvSpPr>
        <p:spPr>
          <a:xfrm>
            <a:off x="1543047" y="26587"/>
            <a:ext cx="103780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dirty="0">
                <a:solidFill>
                  <a:schemeClr val="bg1">
                    <a:lumMod val="50000"/>
                  </a:schemeClr>
                </a:solidFill>
                <a:effectLst/>
                <a:latin typeface="Helvetica Neuet"/>
              </a:rPr>
              <a:t>Dempster-Shafer Theory for Classification using Python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9A6F43-09CD-0F12-1E71-9447BD6C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" y="89323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65727-8A76-B165-F3C1-A134252A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3483" y="6348685"/>
            <a:ext cx="1138518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17/22</a:t>
            </a:r>
          </a:p>
        </p:txBody>
      </p:sp>
    </p:spTree>
    <p:extLst>
      <p:ext uri="{BB962C8B-B14F-4D97-AF65-F5344CB8AC3E}">
        <p14:creationId xmlns:p14="http://schemas.microsoft.com/office/powerpoint/2010/main" val="155510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32504B-5218-D33B-EEFF-270F1E794DB4}"/>
              </a:ext>
            </a:extLst>
          </p:cNvPr>
          <p:cNvSpPr txBox="1"/>
          <p:nvPr/>
        </p:nvSpPr>
        <p:spPr>
          <a:xfrm>
            <a:off x="157019" y="1284486"/>
            <a:ext cx="12034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dirty="0" err="1">
                <a:latin typeface="Helvetica Neue Light" panose="020B0604020202020204"/>
              </a:rPr>
              <a:t>pyds</a:t>
            </a:r>
            <a:r>
              <a:rPr lang="en-GB" sz="3000" dirty="0">
                <a:latin typeface="Helvetica Neue Light" panose="020B0604020202020204"/>
              </a:rPr>
              <a:t> is a Python library for performing calculations in the Dempster-Shafer theory of evidence. This is the best and most comprehensive in the following aspects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EB49D-3EF0-27EB-AC42-7741DC41AD93}"/>
              </a:ext>
            </a:extLst>
          </p:cNvPr>
          <p:cNvSpPr txBox="1"/>
          <p:nvPr/>
        </p:nvSpPr>
        <p:spPr>
          <a:xfrm>
            <a:off x="474132" y="5224123"/>
            <a:ext cx="9935634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b="1" i="0" dirty="0">
                <a:solidFill>
                  <a:srgbClr val="007EE6"/>
                </a:solidFill>
                <a:effectLst/>
                <a:latin typeface="Helvetica Neue Light" panose="020B0604020202020204"/>
              </a:rPr>
              <a:t>⚫</a:t>
            </a:r>
            <a:r>
              <a:rPr lang="en-GB" sz="3000" b="0" i="0" dirty="0">
                <a:effectLst/>
                <a:latin typeface="Helvetica Neue Light" panose="020B0604020202020204"/>
              </a:rPr>
              <a:t>Methods for constructing belief functions from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DCFD6-E5AC-2339-BAF8-A9F6EFEDFD17}"/>
              </a:ext>
            </a:extLst>
          </p:cNvPr>
          <p:cNvSpPr txBox="1"/>
          <p:nvPr/>
        </p:nvSpPr>
        <p:spPr>
          <a:xfrm>
            <a:off x="474132" y="2736110"/>
            <a:ext cx="11243734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b="1" i="0" dirty="0">
                <a:solidFill>
                  <a:srgbClr val="007EE6"/>
                </a:solidFill>
                <a:effectLst/>
                <a:latin typeface="Helvetica Neue Light" panose="020B0604020202020204"/>
              </a:rPr>
              <a:t>⚫</a:t>
            </a:r>
            <a:r>
              <a:rPr lang="en-GB" sz="3000" b="0" i="0" dirty="0">
                <a:effectLst/>
                <a:latin typeface="Helvetica Neue Light" panose="020B0604020202020204"/>
              </a:rPr>
              <a:t>Support for normalized as well as unnormalized belief functions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266B0-DF8B-9FDB-E25F-BA8354AFA315}"/>
              </a:ext>
            </a:extLst>
          </p:cNvPr>
          <p:cNvSpPr txBox="1"/>
          <p:nvPr/>
        </p:nvSpPr>
        <p:spPr>
          <a:xfrm>
            <a:off x="474133" y="3482532"/>
            <a:ext cx="11717867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b="1" i="0" dirty="0">
                <a:solidFill>
                  <a:srgbClr val="007EE6"/>
                </a:solidFill>
                <a:effectLst/>
                <a:latin typeface="Helvetica Neue Light" panose="020B0604020202020204"/>
              </a:rPr>
              <a:t>⚫</a:t>
            </a:r>
            <a:r>
              <a:rPr lang="en-GB" sz="3000" b="0" i="0" dirty="0">
                <a:effectLst/>
                <a:latin typeface="Helvetica Neue Light" panose="020B0604020202020204"/>
              </a:rPr>
              <a:t>Different Monte-Carlo algorithms for combining belief functions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543E7-73A0-6136-2D33-2EEDA83FEBC4}"/>
              </a:ext>
            </a:extLst>
          </p:cNvPr>
          <p:cNvSpPr txBox="1"/>
          <p:nvPr/>
        </p:nvSpPr>
        <p:spPr>
          <a:xfrm>
            <a:off x="474132" y="4299324"/>
            <a:ext cx="6129866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b="1" i="0" dirty="0">
                <a:solidFill>
                  <a:srgbClr val="007EE6"/>
                </a:solidFill>
                <a:effectLst/>
                <a:latin typeface="Helvetica Neue Light" panose="020B0604020202020204"/>
              </a:rPr>
              <a:t>⚫</a:t>
            </a:r>
            <a:r>
              <a:rPr lang="en-GB" sz="3000" b="0" i="0" dirty="0">
                <a:effectLst/>
                <a:latin typeface="Helvetica Neue Light" panose="020B0604020202020204"/>
              </a:rPr>
              <a:t>Measures of uncertainty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4BA77-A500-72C3-4E5B-CDE79AC30FCB}"/>
              </a:ext>
            </a:extLst>
          </p:cNvPr>
          <p:cNvSpPr txBox="1"/>
          <p:nvPr/>
        </p:nvSpPr>
        <p:spPr>
          <a:xfrm>
            <a:off x="1819020" y="160508"/>
            <a:ext cx="3398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pyds</a:t>
            </a:r>
            <a:r>
              <a:rPr lang="en-GB" sz="4000" b="1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 Module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A1D36F4-548E-3DE9-0F2B-F1CCCB0F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" y="89323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9FCE1A-71F9-DC7C-851F-30105CF1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4518" y="6348685"/>
            <a:ext cx="1147482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18/22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214FC-94E9-0F2B-B031-66E33AE2FC86}"/>
              </a:ext>
            </a:extLst>
          </p:cNvPr>
          <p:cNvSpPr txBox="1"/>
          <p:nvPr/>
        </p:nvSpPr>
        <p:spPr>
          <a:xfrm>
            <a:off x="5217459" y="160508"/>
            <a:ext cx="6893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(Qi Chena, Amanda </a:t>
            </a:r>
            <a:r>
              <a:rPr lang="en-GB" sz="30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Whitbrooka</a:t>
            </a:r>
            <a:r>
              <a:rPr lang="en-GB" sz="3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, Uwe </a:t>
            </a:r>
            <a:r>
              <a:rPr lang="en-GB" sz="30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Aickelina</a:t>
            </a:r>
            <a:r>
              <a:rPr lang="en-GB" sz="3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 and Chris </a:t>
            </a:r>
            <a:r>
              <a:rPr lang="en-GB" sz="30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Roadknight</a:t>
            </a:r>
            <a:r>
              <a:rPr lang="en-GB" sz="30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52088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A1C7C-F297-124E-892E-D96914F6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200" y="0"/>
            <a:ext cx="86868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5D4A1-BEF1-68F6-5998-FD3C8E0AE87C}"/>
              </a:ext>
            </a:extLst>
          </p:cNvPr>
          <p:cNvSpPr txBox="1"/>
          <p:nvPr/>
        </p:nvSpPr>
        <p:spPr>
          <a:xfrm>
            <a:off x="0" y="0"/>
            <a:ext cx="36665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System flowchart for classification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FE7CE-F577-CE8A-9C4B-57F82785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588" y="6348685"/>
            <a:ext cx="1165412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19/22</a:t>
            </a:r>
          </a:p>
        </p:txBody>
      </p:sp>
      <p:pic>
        <p:nvPicPr>
          <p:cNvPr id="1030" name="Picture 6" descr="Guide to Process Flow Diagrams &amp; Process Flowcharts | Gliffy by Perforce">
            <a:extLst>
              <a:ext uri="{FF2B5EF4-FFF2-40B4-BE49-F238E27FC236}">
                <a16:creationId xmlns:a16="http://schemas.microsoft.com/office/drawing/2014/main" id="{03835D1F-5AB2-5D00-4F28-EF08E2F9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6" y="2743854"/>
            <a:ext cx="4963926" cy="33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436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Bullseye 1080P, 2K, 4K, 5K HD wallpapers free download | Wallpaper Flare">
            <a:extLst>
              <a:ext uri="{FF2B5EF4-FFF2-40B4-BE49-F238E27FC236}">
                <a16:creationId xmlns:a16="http://schemas.microsoft.com/office/drawing/2014/main" id="{6379C17A-B4EE-94B9-2424-0C628CAE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0"/>
            <a:ext cx="45211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59687-BDF7-5CF2-A500-92D3C8FB1F4D}"/>
              </a:ext>
            </a:extLst>
          </p:cNvPr>
          <p:cNvSpPr txBox="1"/>
          <p:nvPr/>
        </p:nvSpPr>
        <p:spPr>
          <a:xfrm>
            <a:off x="1108692" y="278567"/>
            <a:ext cx="3615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Arial" panose="020B0604020202020204" pitchFamily="34" charset="0"/>
              </a:rPr>
              <a:t>Outline :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E71BB-54D6-D6EA-8B9D-CC32BD54FD0B}"/>
              </a:ext>
            </a:extLst>
          </p:cNvPr>
          <p:cNvSpPr txBox="1"/>
          <p:nvPr/>
        </p:nvSpPr>
        <p:spPr>
          <a:xfrm>
            <a:off x="0" y="1872503"/>
            <a:ext cx="733213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dirty="0">
                <a:latin typeface="Helvetica Neue"/>
                <a:cs typeface="Arial" panose="020B0604020202020204" pitchFamily="34" charset="0"/>
              </a:rPr>
              <a:t>Introduction about the theories of uncertainty </a:t>
            </a:r>
            <a:endParaRPr lang="en-GB" sz="3000" dirty="0">
              <a:latin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1017D-8529-D21D-231C-7998B0FB2E88}"/>
              </a:ext>
            </a:extLst>
          </p:cNvPr>
          <p:cNvSpPr txBox="1"/>
          <p:nvPr/>
        </p:nvSpPr>
        <p:spPr>
          <a:xfrm>
            <a:off x="0" y="3008654"/>
            <a:ext cx="875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dirty="0">
                <a:latin typeface="Helvetica Neue"/>
                <a:cs typeface="Arial" panose="020B0604020202020204" pitchFamily="34" charset="0"/>
              </a:rPr>
              <a:t>Dempster-Shafer (DS) theory </a:t>
            </a:r>
            <a:endParaRPr lang="en-GB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CF0DE-CACE-4A3A-EDF9-19078FAEBCF0}"/>
              </a:ext>
            </a:extLst>
          </p:cNvPr>
          <p:cNvSpPr txBox="1"/>
          <p:nvPr/>
        </p:nvSpPr>
        <p:spPr>
          <a:xfrm>
            <a:off x="0" y="3772852"/>
            <a:ext cx="782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dirty="0">
                <a:latin typeface="Helvetica Neue"/>
                <a:cs typeface="Arial" panose="020B0604020202020204" pitchFamily="34" charset="0"/>
              </a:rPr>
              <a:t>Dempster-Shafer Theory for Classification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9EBE1-7172-29F1-E580-572B1A07C348}"/>
              </a:ext>
            </a:extLst>
          </p:cNvPr>
          <p:cNvSpPr txBox="1"/>
          <p:nvPr/>
        </p:nvSpPr>
        <p:spPr>
          <a:xfrm>
            <a:off x="0" y="4640939"/>
            <a:ext cx="3016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EE6"/>
                </a:solidFill>
                <a:effectLst/>
                <a:latin typeface="HelveticaNeue-CondensedBold"/>
              </a:rPr>
              <a:t>⚫</a:t>
            </a:r>
            <a:r>
              <a:rPr lang="en-GB" sz="3000" dirty="0">
                <a:latin typeface="Helvetica Neue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BCF94-F5B5-C237-CCBA-CC8F477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2/22</a:t>
            </a:r>
          </a:p>
        </p:txBody>
      </p:sp>
    </p:spTree>
    <p:extLst>
      <p:ext uri="{BB962C8B-B14F-4D97-AF65-F5344CB8AC3E}">
        <p14:creationId xmlns:p14="http://schemas.microsoft.com/office/powerpoint/2010/main" val="4235827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5AD89-BC47-A80C-D2FA-22D1873B0D5B}"/>
              </a:ext>
            </a:extLst>
          </p:cNvPr>
          <p:cNvSpPr txBox="1"/>
          <p:nvPr/>
        </p:nvSpPr>
        <p:spPr>
          <a:xfrm>
            <a:off x="2127839" y="2383042"/>
            <a:ext cx="977889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https://github.com/chokrihamza/Project-Dempster-Shafer-Theory-for-Classification/blob/master/Dempster-Shafer%20Theory%20%2C%20classification.ipynb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D6AC3F8-E109-DA21-F015-F9E76D9BA074}"/>
              </a:ext>
            </a:extLst>
          </p:cNvPr>
          <p:cNvSpPr/>
          <p:nvPr/>
        </p:nvSpPr>
        <p:spPr>
          <a:xfrm rot="2855861">
            <a:off x="146850" y="2362503"/>
            <a:ext cx="1737562" cy="1518408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0CE1A2F-9FF3-B6E8-A36F-CB46F0EA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2" y="2812896"/>
            <a:ext cx="737938" cy="6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32C509F-FD38-CDE9-B430-712353839103}"/>
              </a:ext>
            </a:extLst>
          </p:cNvPr>
          <p:cNvSpPr txBox="1">
            <a:spLocks/>
          </p:cNvSpPr>
          <p:nvPr/>
        </p:nvSpPr>
        <p:spPr>
          <a:xfrm>
            <a:off x="11017623" y="6348685"/>
            <a:ext cx="1174377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Helvetica Neue"/>
              </a:rPr>
              <a:t>20/22</a:t>
            </a:r>
          </a:p>
        </p:txBody>
      </p:sp>
    </p:spTree>
    <p:extLst>
      <p:ext uri="{BB962C8B-B14F-4D97-AF65-F5344CB8AC3E}">
        <p14:creationId xmlns:p14="http://schemas.microsoft.com/office/powerpoint/2010/main" val="5583631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37;p101">
            <a:extLst>
              <a:ext uri="{FF2B5EF4-FFF2-40B4-BE49-F238E27FC236}">
                <a16:creationId xmlns:a16="http://schemas.microsoft.com/office/drawing/2014/main" id="{74145DCC-089F-6415-988C-42681D2242DF}"/>
              </a:ext>
            </a:extLst>
          </p:cNvPr>
          <p:cNvGrpSpPr/>
          <p:nvPr/>
        </p:nvGrpSpPr>
        <p:grpSpPr>
          <a:xfrm>
            <a:off x="6477949" y="977458"/>
            <a:ext cx="5714051" cy="5868344"/>
            <a:chOff x="0" y="82"/>
            <a:chExt cx="9952866" cy="6237237"/>
          </a:xfrm>
        </p:grpSpPr>
        <p:sp>
          <p:nvSpPr>
            <p:cNvPr id="4" name="Google Shape;738;p101">
              <a:extLst>
                <a:ext uri="{FF2B5EF4-FFF2-40B4-BE49-F238E27FC236}">
                  <a16:creationId xmlns:a16="http://schemas.microsoft.com/office/drawing/2014/main" id="{19921CBC-8667-6C95-4C9E-178EC4206CA5}"/>
                </a:ext>
              </a:extLst>
            </p:cNvPr>
            <p:cNvSpPr/>
            <p:nvPr/>
          </p:nvSpPr>
          <p:spPr>
            <a:xfrm>
              <a:off x="-1" y="82"/>
              <a:ext cx="9952867" cy="622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512" extrusionOk="0">
                  <a:moveTo>
                    <a:pt x="759" y="21022"/>
                  </a:moveTo>
                  <a:cubicBezTo>
                    <a:pt x="538" y="21144"/>
                    <a:pt x="277" y="21316"/>
                    <a:pt x="0" y="21512"/>
                  </a:cubicBezTo>
                  <a:lnTo>
                    <a:pt x="20504" y="21512"/>
                  </a:lnTo>
                  <a:cubicBezTo>
                    <a:pt x="20841" y="20974"/>
                    <a:pt x="21043" y="20312"/>
                    <a:pt x="21142" y="19649"/>
                  </a:cubicBezTo>
                  <a:cubicBezTo>
                    <a:pt x="21600" y="16515"/>
                    <a:pt x="19048" y="13917"/>
                    <a:pt x="17097" y="12618"/>
                  </a:cubicBezTo>
                  <a:cubicBezTo>
                    <a:pt x="15024" y="11245"/>
                    <a:pt x="12771" y="10439"/>
                    <a:pt x="10542" y="9654"/>
                  </a:cubicBezTo>
                  <a:cubicBezTo>
                    <a:pt x="9723" y="9359"/>
                    <a:pt x="8833" y="9161"/>
                    <a:pt x="8070" y="8649"/>
                  </a:cubicBezTo>
                  <a:cubicBezTo>
                    <a:pt x="5603" y="6995"/>
                    <a:pt x="12110" y="5487"/>
                    <a:pt x="11097" y="2009"/>
                  </a:cubicBezTo>
                  <a:cubicBezTo>
                    <a:pt x="10656" y="493"/>
                    <a:pt x="4550" y="-88"/>
                    <a:pt x="4192" y="11"/>
                  </a:cubicBezTo>
                  <a:cubicBezTo>
                    <a:pt x="4730" y="84"/>
                    <a:pt x="7521" y="884"/>
                    <a:pt x="8488" y="1299"/>
                  </a:cubicBezTo>
                  <a:cubicBezTo>
                    <a:pt x="9456" y="1715"/>
                    <a:pt x="9723" y="1960"/>
                    <a:pt x="10003" y="2500"/>
                  </a:cubicBezTo>
                  <a:cubicBezTo>
                    <a:pt x="10421" y="3332"/>
                    <a:pt x="9645" y="3749"/>
                    <a:pt x="9064" y="4042"/>
                  </a:cubicBezTo>
                  <a:cubicBezTo>
                    <a:pt x="7093" y="5023"/>
                    <a:pt x="4980" y="5464"/>
                    <a:pt x="3028" y="6468"/>
                  </a:cubicBezTo>
                  <a:cubicBezTo>
                    <a:pt x="1216" y="7397"/>
                    <a:pt x="2172" y="9409"/>
                    <a:pt x="3349" y="10561"/>
                  </a:cubicBezTo>
                  <a:cubicBezTo>
                    <a:pt x="5300" y="12471"/>
                    <a:pt x="6057" y="15240"/>
                    <a:pt x="4364" y="17763"/>
                  </a:cubicBezTo>
                  <a:cubicBezTo>
                    <a:pt x="3387" y="19210"/>
                    <a:pt x="2113" y="20213"/>
                    <a:pt x="759" y="210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" name="Google Shape;739;p101">
              <a:extLst>
                <a:ext uri="{FF2B5EF4-FFF2-40B4-BE49-F238E27FC236}">
                  <a16:creationId xmlns:a16="http://schemas.microsoft.com/office/drawing/2014/main" id="{82C90101-C4A4-1FED-B7DC-7376ECB5988D}"/>
                </a:ext>
              </a:extLst>
            </p:cNvPr>
            <p:cNvSpPr/>
            <p:nvPr/>
          </p:nvSpPr>
          <p:spPr>
            <a:xfrm>
              <a:off x="2026889" y="696002"/>
              <a:ext cx="4445516" cy="554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68" h="21600" extrusionOk="0">
                  <a:moveTo>
                    <a:pt x="3396" y="9210"/>
                  </a:moveTo>
                  <a:cubicBezTo>
                    <a:pt x="4102" y="9541"/>
                    <a:pt x="4808" y="9846"/>
                    <a:pt x="5585" y="10122"/>
                  </a:cubicBezTo>
                  <a:cubicBezTo>
                    <a:pt x="7314" y="10675"/>
                    <a:pt x="9079" y="11229"/>
                    <a:pt x="10667" y="12003"/>
                  </a:cubicBezTo>
                  <a:cubicBezTo>
                    <a:pt x="13032" y="13082"/>
                    <a:pt x="15573" y="14962"/>
                    <a:pt x="14620" y="17368"/>
                  </a:cubicBezTo>
                  <a:cubicBezTo>
                    <a:pt x="13914" y="19166"/>
                    <a:pt x="11726" y="20604"/>
                    <a:pt x="9784" y="21600"/>
                  </a:cubicBezTo>
                  <a:cubicBezTo>
                    <a:pt x="13067" y="21600"/>
                    <a:pt x="13067" y="21600"/>
                    <a:pt x="13067" y="21600"/>
                  </a:cubicBezTo>
                  <a:cubicBezTo>
                    <a:pt x="14196" y="20881"/>
                    <a:pt x="15220" y="20079"/>
                    <a:pt x="15926" y="19028"/>
                  </a:cubicBezTo>
                  <a:cubicBezTo>
                    <a:pt x="19914" y="13109"/>
                    <a:pt x="8690" y="10924"/>
                    <a:pt x="4173" y="9099"/>
                  </a:cubicBezTo>
                  <a:cubicBezTo>
                    <a:pt x="2655" y="8491"/>
                    <a:pt x="-1686" y="6499"/>
                    <a:pt x="1561" y="5255"/>
                  </a:cubicBezTo>
                  <a:cubicBezTo>
                    <a:pt x="2937" y="4729"/>
                    <a:pt x="4420" y="4370"/>
                    <a:pt x="5832" y="3927"/>
                  </a:cubicBezTo>
                  <a:cubicBezTo>
                    <a:pt x="7561" y="3346"/>
                    <a:pt x="9961" y="2766"/>
                    <a:pt x="11161" y="1549"/>
                  </a:cubicBezTo>
                  <a:cubicBezTo>
                    <a:pt x="11655" y="1023"/>
                    <a:pt x="11832" y="415"/>
                    <a:pt x="11126" y="0"/>
                  </a:cubicBezTo>
                  <a:cubicBezTo>
                    <a:pt x="11232" y="55"/>
                    <a:pt x="11302" y="111"/>
                    <a:pt x="11373" y="193"/>
                  </a:cubicBezTo>
                  <a:cubicBezTo>
                    <a:pt x="12326" y="1189"/>
                    <a:pt x="9608" y="2434"/>
                    <a:pt x="8761" y="2766"/>
                  </a:cubicBezTo>
                  <a:cubicBezTo>
                    <a:pt x="8090" y="3070"/>
                    <a:pt x="7349" y="3291"/>
                    <a:pt x="6643" y="3512"/>
                  </a:cubicBezTo>
                  <a:cubicBezTo>
                    <a:pt x="5302" y="3900"/>
                    <a:pt x="3961" y="4259"/>
                    <a:pt x="2655" y="4674"/>
                  </a:cubicBezTo>
                  <a:cubicBezTo>
                    <a:pt x="1914" y="4895"/>
                    <a:pt x="1137" y="5089"/>
                    <a:pt x="537" y="5476"/>
                  </a:cubicBezTo>
                  <a:cubicBezTo>
                    <a:pt x="-345" y="6084"/>
                    <a:pt x="-27" y="7108"/>
                    <a:pt x="679" y="7689"/>
                  </a:cubicBezTo>
                  <a:cubicBezTo>
                    <a:pt x="1455" y="8297"/>
                    <a:pt x="2443" y="8767"/>
                    <a:pt x="3396" y="9210"/>
                  </a:cubicBezTo>
                  <a:close/>
                </a:path>
              </a:pathLst>
            </a:custGeom>
            <a:solidFill>
              <a:srgbClr val="FC9B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Google Shape;740;p101">
              <a:extLst>
                <a:ext uri="{FF2B5EF4-FFF2-40B4-BE49-F238E27FC236}">
                  <a16:creationId xmlns:a16="http://schemas.microsoft.com/office/drawing/2014/main" id="{CCE46452-57CB-8826-4577-45DE790F160E}"/>
                </a:ext>
              </a:extLst>
            </p:cNvPr>
            <p:cNvSpPr/>
            <p:nvPr/>
          </p:nvSpPr>
          <p:spPr>
            <a:xfrm>
              <a:off x="458122" y="1503874"/>
              <a:ext cx="2871149" cy="47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42" y="13577"/>
                  </a:moveTo>
                  <a:cubicBezTo>
                    <a:pt x="15971" y="13934"/>
                    <a:pt x="15760" y="14292"/>
                    <a:pt x="15479" y="14649"/>
                  </a:cubicBezTo>
                  <a:cubicBezTo>
                    <a:pt x="15268" y="14974"/>
                    <a:pt x="14986" y="15299"/>
                    <a:pt x="14634" y="15623"/>
                  </a:cubicBezTo>
                  <a:cubicBezTo>
                    <a:pt x="13579" y="16630"/>
                    <a:pt x="11820" y="17637"/>
                    <a:pt x="9991" y="18352"/>
                  </a:cubicBezTo>
                  <a:cubicBezTo>
                    <a:pt x="8935" y="18742"/>
                    <a:pt x="7880" y="19099"/>
                    <a:pt x="6825" y="19456"/>
                  </a:cubicBezTo>
                  <a:cubicBezTo>
                    <a:pt x="5488" y="19878"/>
                    <a:pt x="4151" y="20301"/>
                    <a:pt x="2814" y="20723"/>
                  </a:cubicBezTo>
                  <a:cubicBezTo>
                    <a:pt x="1900" y="21015"/>
                    <a:pt x="915" y="21308"/>
                    <a:pt x="0" y="21600"/>
                  </a:cubicBezTo>
                  <a:cubicBezTo>
                    <a:pt x="2251" y="21600"/>
                    <a:pt x="2251" y="21600"/>
                    <a:pt x="2251" y="21600"/>
                  </a:cubicBezTo>
                  <a:cubicBezTo>
                    <a:pt x="2955" y="21405"/>
                    <a:pt x="3659" y="21178"/>
                    <a:pt x="4362" y="20950"/>
                  </a:cubicBezTo>
                  <a:cubicBezTo>
                    <a:pt x="6332" y="20333"/>
                    <a:pt x="8232" y="19651"/>
                    <a:pt x="10061" y="18904"/>
                  </a:cubicBezTo>
                  <a:cubicBezTo>
                    <a:pt x="12946" y="17735"/>
                    <a:pt x="15057" y="16435"/>
                    <a:pt x="16253" y="14746"/>
                  </a:cubicBezTo>
                  <a:cubicBezTo>
                    <a:pt x="16534" y="14389"/>
                    <a:pt x="16675" y="14032"/>
                    <a:pt x="16816" y="13642"/>
                  </a:cubicBezTo>
                  <a:cubicBezTo>
                    <a:pt x="16956" y="13285"/>
                    <a:pt x="17027" y="12927"/>
                    <a:pt x="17027" y="12538"/>
                  </a:cubicBezTo>
                  <a:cubicBezTo>
                    <a:pt x="17097" y="12180"/>
                    <a:pt x="17027" y="11823"/>
                    <a:pt x="16956" y="11433"/>
                  </a:cubicBezTo>
                  <a:cubicBezTo>
                    <a:pt x="16816" y="11076"/>
                    <a:pt x="16675" y="10719"/>
                    <a:pt x="16393" y="10394"/>
                  </a:cubicBezTo>
                  <a:cubicBezTo>
                    <a:pt x="16323" y="10232"/>
                    <a:pt x="16112" y="10069"/>
                    <a:pt x="15971" y="9874"/>
                  </a:cubicBezTo>
                  <a:cubicBezTo>
                    <a:pt x="15831" y="9744"/>
                    <a:pt x="15690" y="9549"/>
                    <a:pt x="15479" y="9419"/>
                  </a:cubicBezTo>
                  <a:cubicBezTo>
                    <a:pt x="15268" y="9257"/>
                    <a:pt x="15057" y="9127"/>
                    <a:pt x="14775" y="8965"/>
                  </a:cubicBezTo>
                  <a:cubicBezTo>
                    <a:pt x="14564" y="8835"/>
                    <a:pt x="14353" y="8705"/>
                    <a:pt x="14072" y="8575"/>
                  </a:cubicBezTo>
                  <a:cubicBezTo>
                    <a:pt x="13157" y="8055"/>
                    <a:pt x="12102" y="7601"/>
                    <a:pt x="11117" y="7178"/>
                  </a:cubicBezTo>
                  <a:cubicBezTo>
                    <a:pt x="10624" y="6951"/>
                    <a:pt x="10132" y="6724"/>
                    <a:pt x="9639" y="6496"/>
                  </a:cubicBezTo>
                  <a:cubicBezTo>
                    <a:pt x="9358" y="6399"/>
                    <a:pt x="9147" y="6301"/>
                    <a:pt x="8935" y="6171"/>
                  </a:cubicBezTo>
                  <a:cubicBezTo>
                    <a:pt x="8654" y="6074"/>
                    <a:pt x="8443" y="5977"/>
                    <a:pt x="8232" y="5847"/>
                  </a:cubicBezTo>
                  <a:cubicBezTo>
                    <a:pt x="8021" y="5749"/>
                    <a:pt x="7810" y="5619"/>
                    <a:pt x="7599" y="5522"/>
                  </a:cubicBezTo>
                  <a:cubicBezTo>
                    <a:pt x="7388" y="5392"/>
                    <a:pt x="7176" y="5294"/>
                    <a:pt x="7036" y="5164"/>
                  </a:cubicBezTo>
                  <a:cubicBezTo>
                    <a:pt x="6825" y="5067"/>
                    <a:pt x="6614" y="4937"/>
                    <a:pt x="6473" y="4807"/>
                  </a:cubicBezTo>
                  <a:cubicBezTo>
                    <a:pt x="6332" y="4710"/>
                    <a:pt x="6192" y="4580"/>
                    <a:pt x="6051" y="4450"/>
                  </a:cubicBezTo>
                  <a:cubicBezTo>
                    <a:pt x="5840" y="4190"/>
                    <a:pt x="5769" y="3930"/>
                    <a:pt x="5769" y="3670"/>
                  </a:cubicBezTo>
                  <a:cubicBezTo>
                    <a:pt x="5840" y="3443"/>
                    <a:pt x="6051" y="3183"/>
                    <a:pt x="6332" y="2988"/>
                  </a:cubicBezTo>
                  <a:cubicBezTo>
                    <a:pt x="6403" y="2923"/>
                    <a:pt x="6473" y="2891"/>
                    <a:pt x="6543" y="2858"/>
                  </a:cubicBezTo>
                  <a:cubicBezTo>
                    <a:pt x="6684" y="2793"/>
                    <a:pt x="6754" y="2761"/>
                    <a:pt x="6825" y="2728"/>
                  </a:cubicBezTo>
                  <a:cubicBezTo>
                    <a:pt x="7036" y="2631"/>
                    <a:pt x="7247" y="2566"/>
                    <a:pt x="7458" y="2469"/>
                  </a:cubicBezTo>
                  <a:cubicBezTo>
                    <a:pt x="7669" y="2436"/>
                    <a:pt x="7669" y="2436"/>
                    <a:pt x="7669" y="2436"/>
                  </a:cubicBezTo>
                  <a:cubicBezTo>
                    <a:pt x="7810" y="2371"/>
                    <a:pt x="7810" y="2371"/>
                    <a:pt x="7810" y="2371"/>
                  </a:cubicBezTo>
                  <a:cubicBezTo>
                    <a:pt x="7950" y="2339"/>
                    <a:pt x="8021" y="2306"/>
                    <a:pt x="8162" y="2274"/>
                  </a:cubicBezTo>
                  <a:cubicBezTo>
                    <a:pt x="8373" y="2209"/>
                    <a:pt x="8584" y="2144"/>
                    <a:pt x="8795" y="2079"/>
                  </a:cubicBezTo>
                  <a:cubicBezTo>
                    <a:pt x="10624" y="1657"/>
                    <a:pt x="12524" y="1397"/>
                    <a:pt x="14072" y="1137"/>
                  </a:cubicBezTo>
                  <a:cubicBezTo>
                    <a:pt x="15620" y="909"/>
                    <a:pt x="17027" y="682"/>
                    <a:pt x="18152" y="520"/>
                  </a:cubicBezTo>
                  <a:cubicBezTo>
                    <a:pt x="20334" y="195"/>
                    <a:pt x="21600" y="0"/>
                    <a:pt x="21600" y="0"/>
                  </a:cubicBezTo>
                  <a:cubicBezTo>
                    <a:pt x="21600" y="0"/>
                    <a:pt x="20334" y="162"/>
                    <a:pt x="18082" y="455"/>
                  </a:cubicBezTo>
                  <a:cubicBezTo>
                    <a:pt x="16956" y="617"/>
                    <a:pt x="15549" y="812"/>
                    <a:pt x="14001" y="1039"/>
                  </a:cubicBezTo>
                  <a:cubicBezTo>
                    <a:pt x="12383" y="1267"/>
                    <a:pt x="10554" y="1494"/>
                    <a:pt x="8654" y="1949"/>
                  </a:cubicBezTo>
                  <a:cubicBezTo>
                    <a:pt x="8373" y="1981"/>
                    <a:pt x="8162" y="2046"/>
                    <a:pt x="7950" y="2111"/>
                  </a:cubicBezTo>
                  <a:cubicBezTo>
                    <a:pt x="7810" y="2144"/>
                    <a:pt x="7669" y="2176"/>
                    <a:pt x="7599" y="2209"/>
                  </a:cubicBezTo>
                  <a:cubicBezTo>
                    <a:pt x="7388" y="2274"/>
                    <a:pt x="7388" y="2274"/>
                    <a:pt x="7388" y="2274"/>
                  </a:cubicBezTo>
                  <a:cubicBezTo>
                    <a:pt x="7247" y="2306"/>
                    <a:pt x="7247" y="2306"/>
                    <a:pt x="7247" y="2306"/>
                  </a:cubicBezTo>
                  <a:cubicBezTo>
                    <a:pt x="7036" y="2404"/>
                    <a:pt x="6754" y="2469"/>
                    <a:pt x="6543" y="2566"/>
                  </a:cubicBezTo>
                  <a:cubicBezTo>
                    <a:pt x="6473" y="2598"/>
                    <a:pt x="6332" y="2663"/>
                    <a:pt x="6262" y="2696"/>
                  </a:cubicBezTo>
                  <a:cubicBezTo>
                    <a:pt x="6121" y="2761"/>
                    <a:pt x="6051" y="2793"/>
                    <a:pt x="5910" y="2858"/>
                  </a:cubicBezTo>
                  <a:cubicBezTo>
                    <a:pt x="5558" y="3086"/>
                    <a:pt x="5347" y="3378"/>
                    <a:pt x="5277" y="3670"/>
                  </a:cubicBezTo>
                  <a:cubicBezTo>
                    <a:pt x="5207" y="3963"/>
                    <a:pt x="5347" y="4255"/>
                    <a:pt x="5558" y="4547"/>
                  </a:cubicBezTo>
                  <a:cubicBezTo>
                    <a:pt x="5699" y="4677"/>
                    <a:pt x="5840" y="4807"/>
                    <a:pt x="5980" y="4937"/>
                  </a:cubicBezTo>
                  <a:cubicBezTo>
                    <a:pt x="6192" y="5099"/>
                    <a:pt x="6403" y="5197"/>
                    <a:pt x="6543" y="5327"/>
                  </a:cubicBezTo>
                  <a:cubicBezTo>
                    <a:pt x="6754" y="5424"/>
                    <a:pt x="6966" y="5554"/>
                    <a:pt x="7176" y="5684"/>
                  </a:cubicBezTo>
                  <a:cubicBezTo>
                    <a:pt x="7388" y="5814"/>
                    <a:pt x="7599" y="5912"/>
                    <a:pt x="7810" y="6041"/>
                  </a:cubicBezTo>
                  <a:cubicBezTo>
                    <a:pt x="8021" y="6139"/>
                    <a:pt x="8232" y="6269"/>
                    <a:pt x="8443" y="6366"/>
                  </a:cubicBezTo>
                  <a:cubicBezTo>
                    <a:pt x="8724" y="6496"/>
                    <a:pt x="8935" y="6594"/>
                    <a:pt x="9147" y="6724"/>
                  </a:cubicBezTo>
                  <a:cubicBezTo>
                    <a:pt x="9639" y="6918"/>
                    <a:pt x="10132" y="7146"/>
                    <a:pt x="10624" y="7373"/>
                  </a:cubicBezTo>
                  <a:cubicBezTo>
                    <a:pt x="11609" y="7828"/>
                    <a:pt x="12665" y="8283"/>
                    <a:pt x="13579" y="8802"/>
                  </a:cubicBezTo>
                  <a:cubicBezTo>
                    <a:pt x="13790" y="8932"/>
                    <a:pt x="14001" y="9030"/>
                    <a:pt x="14212" y="9160"/>
                  </a:cubicBezTo>
                  <a:cubicBezTo>
                    <a:pt x="14424" y="9322"/>
                    <a:pt x="14634" y="9452"/>
                    <a:pt x="14846" y="9582"/>
                  </a:cubicBezTo>
                  <a:cubicBezTo>
                    <a:pt x="14986" y="9712"/>
                    <a:pt x="15127" y="9874"/>
                    <a:pt x="15338" y="10037"/>
                  </a:cubicBezTo>
                  <a:cubicBezTo>
                    <a:pt x="15479" y="10167"/>
                    <a:pt x="15620" y="10329"/>
                    <a:pt x="15690" y="10491"/>
                  </a:cubicBezTo>
                  <a:cubicBezTo>
                    <a:pt x="15901" y="10816"/>
                    <a:pt x="16112" y="11141"/>
                    <a:pt x="16182" y="11498"/>
                  </a:cubicBezTo>
                  <a:cubicBezTo>
                    <a:pt x="16253" y="11823"/>
                    <a:pt x="16323" y="12180"/>
                    <a:pt x="16323" y="12538"/>
                  </a:cubicBezTo>
                  <a:cubicBezTo>
                    <a:pt x="16253" y="12895"/>
                    <a:pt x="16182" y="13252"/>
                    <a:pt x="16042" y="1357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" name="Google Shape;741;p101">
              <a:extLst>
                <a:ext uri="{FF2B5EF4-FFF2-40B4-BE49-F238E27FC236}">
                  <a16:creationId xmlns:a16="http://schemas.microsoft.com/office/drawing/2014/main" id="{EC2AEE22-2577-EDE8-5BAB-E25C67150E6A}"/>
                </a:ext>
              </a:extLst>
            </p:cNvPr>
            <p:cNvSpPr/>
            <p:nvPr/>
          </p:nvSpPr>
          <p:spPr>
            <a:xfrm>
              <a:off x="3197997" y="1354268"/>
              <a:ext cx="6555278" cy="487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extrusionOk="0">
                  <a:moveTo>
                    <a:pt x="10078" y="8646"/>
                  </a:moveTo>
                  <a:cubicBezTo>
                    <a:pt x="10474" y="8772"/>
                    <a:pt x="10839" y="8929"/>
                    <a:pt x="11234" y="9055"/>
                  </a:cubicBezTo>
                  <a:cubicBezTo>
                    <a:pt x="11599" y="9212"/>
                    <a:pt x="11995" y="9369"/>
                    <a:pt x="12360" y="9526"/>
                  </a:cubicBezTo>
                  <a:cubicBezTo>
                    <a:pt x="13912" y="10155"/>
                    <a:pt x="15463" y="10973"/>
                    <a:pt x="16862" y="12010"/>
                  </a:cubicBezTo>
                  <a:cubicBezTo>
                    <a:pt x="17593" y="12513"/>
                    <a:pt x="18262" y="13111"/>
                    <a:pt x="18840" y="13740"/>
                  </a:cubicBezTo>
                  <a:cubicBezTo>
                    <a:pt x="20422" y="15500"/>
                    <a:pt x="21243" y="18110"/>
                    <a:pt x="20179" y="20499"/>
                  </a:cubicBezTo>
                  <a:cubicBezTo>
                    <a:pt x="20027" y="20877"/>
                    <a:pt x="19844" y="21223"/>
                    <a:pt x="19662" y="21600"/>
                  </a:cubicBezTo>
                  <a:cubicBezTo>
                    <a:pt x="20452" y="21600"/>
                    <a:pt x="20452" y="21600"/>
                    <a:pt x="20452" y="21600"/>
                  </a:cubicBezTo>
                  <a:cubicBezTo>
                    <a:pt x="20635" y="21286"/>
                    <a:pt x="20787" y="20940"/>
                    <a:pt x="20939" y="20594"/>
                  </a:cubicBezTo>
                  <a:cubicBezTo>
                    <a:pt x="21578" y="18927"/>
                    <a:pt x="21365" y="17261"/>
                    <a:pt x="20574" y="15657"/>
                  </a:cubicBezTo>
                  <a:cubicBezTo>
                    <a:pt x="20179" y="14903"/>
                    <a:pt x="19662" y="14180"/>
                    <a:pt x="19083" y="13488"/>
                  </a:cubicBezTo>
                  <a:cubicBezTo>
                    <a:pt x="18475" y="12859"/>
                    <a:pt x="17806" y="12230"/>
                    <a:pt x="17075" y="11727"/>
                  </a:cubicBezTo>
                  <a:cubicBezTo>
                    <a:pt x="15615" y="10658"/>
                    <a:pt x="14033" y="9872"/>
                    <a:pt x="12482" y="9212"/>
                  </a:cubicBezTo>
                  <a:cubicBezTo>
                    <a:pt x="12117" y="9055"/>
                    <a:pt x="11721" y="8898"/>
                    <a:pt x="11326" y="8740"/>
                  </a:cubicBezTo>
                  <a:cubicBezTo>
                    <a:pt x="10961" y="8615"/>
                    <a:pt x="10565" y="8457"/>
                    <a:pt x="10200" y="8332"/>
                  </a:cubicBezTo>
                  <a:cubicBezTo>
                    <a:pt x="9439" y="8080"/>
                    <a:pt x="8679" y="7829"/>
                    <a:pt x="7918" y="7609"/>
                  </a:cubicBezTo>
                  <a:cubicBezTo>
                    <a:pt x="7188" y="7420"/>
                    <a:pt x="6488" y="7200"/>
                    <a:pt x="5789" y="7011"/>
                  </a:cubicBezTo>
                  <a:cubicBezTo>
                    <a:pt x="5089" y="6791"/>
                    <a:pt x="4420" y="6571"/>
                    <a:pt x="3781" y="6320"/>
                  </a:cubicBezTo>
                  <a:cubicBezTo>
                    <a:pt x="3477" y="6194"/>
                    <a:pt x="3172" y="6068"/>
                    <a:pt x="2868" y="5942"/>
                  </a:cubicBezTo>
                  <a:cubicBezTo>
                    <a:pt x="2716" y="5879"/>
                    <a:pt x="2564" y="5817"/>
                    <a:pt x="2412" y="5754"/>
                  </a:cubicBezTo>
                  <a:cubicBezTo>
                    <a:pt x="2260" y="5659"/>
                    <a:pt x="2107" y="5596"/>
                    <a:pt x="1986" y="5534"/>
                  </a:cubicBezTo>
                  <a:cubicBezTo>
                    <a:pt x="1834" y="5471"/>
                    <a:pt x="1712" y="5408"/>
                    <a:pt x="1560" y="5313"/>
                  </a:cubicBezTo>
                  <a:cubicBezTo>
                    <a:pt x="1438" y="5251"/>
                    <a:pt x="1286" y="5188"/>
                    <a:pt x="1164" y="5093"/>
                  </a:cubicBezTo>
                  <a:cubicBezTo>
                    <a:pt x="921" y="4936"/>
                    <a:pt x="678" y="4748"/>
                    <a:pt x="495" y="4559"/>
                  </a:cubicBezTo>
                  <a:cubicBezTo>
                    <a:pt x="404" y="4433"/>
                    <a:pt x="313" y="4339"/>
                    <a:pt x="252" y="4213"/>
                  </a:cubicBezTo>
                  <a:cubicBezTo>
                    <a:pt x="191" y="4087"/>
                    <a:pt x="161" y="3961"/>
                    <a:pt x="161" y="3836"/>
                  </a:cubicBezTo>
                  <a:cubicBezTo>
                    <a:pt x="130" y="3584"/>
                    <a:pt x="282" y="3333"/>
                    <a:pt x="434" y="3144"/>
                  </a:cubicBezTo>
                  <a:cubicBezTo>
                    <a:pt x="769" y="2735"/>
                    <a:pt x="1195" y="2452"/>
                    <a:pt x="1590" y="2232"/>
                  </a:cubicBezTo>
                  <a:cubicBezTo>
                    <a:pt x="2351" y="1729"/>
                    <a:pt x="3081" y="1352"/>
                    <a:pt x="3629" y="1038"/>
                  </a:cubicBezTo>
                  <a:cubicBezTo>
                    <a:pt x="3933" y="880"/>
                    <a:pt x="4176" y="723"/>
                    <a:pt x="4389" y="597"/>
                  </a:cubicBezTo>
                  <a:cubicBezTo>
                    <a:pt x="4602" y="472"/>
                    <a:pt x="4785" y="346"/>
                    <a:pt x="4937" y="283"/>
                  </a:cubicBezTo>
                  <a:cubicBezTo>
                    <a:pt x="5211" y="94"/>
                    <a:pt x="5363" y="0"/>
                    <a:pt x="5363" y="0"/>
                  </a:cubicBezTo>
                  <a:cubicBezTo>
                    <a:pt x="5363" y="0"/>
                    <a:pt x="5211" y="94"/>
                    <a:pt x="4937" y="251"/>
                  </a:cubicBezTo>
                  <a:cubicBezTo>
                    <a:pt x="4785" y="346"/>
                    <a:pt x="4602" y="440"/>
                    <a:pt x="4389" y="566"/>
                  </a:cubicBezTo>
                  <a:cubicBezTo>
                    <a:pt x="4146" y="692"/>
                    <a:pt x="3902" y="849"/>
                    <a:pt x="3629" y="1006"/>
                  </a:cubicBezTo>
                  <a:cubicBezTo>
                    <a:pt x="3051" y="1289"/>
                    <a:pt x="2321" y="1635"/>
                    <a:pt x="1529" y="2138"/>
                  </a:cubicBezTo>
                  <a:cubicBezTo>
                    <a:pt x="1134" y="2358"/>
                    <a:pt x="708" y="2641"/>
                    <a:pt x="343" y="3050"/>
                  </a:cubicBezTo>
                  <a:cubicBezTo>
                    <a:pt x="161" y="3270"/>
                    <a:pt x="8" y="3521"/>
                    <a:pt x="8" y="3836"/>
                  </a:cubicBezTo>
                  <a:cubicBezTo>
                    <a:pt x="-22" y="3993"/>
                    <a:pt x="39" y="4150"/>
                    <a:pt x="100" y="4307"/>
                  </a:cubicBezTo>
                  <a:cubicBezTo>
                    <a:pt x="161" y="4433"/>
                    <a:pt x="252" y="4559"/>
                    <a:pt x="373" y="4685"/>
                  </a:cubicBezTo>
                  <a:cubicBezTo>
                    <a:pt x="556" y="4905"/>
                    <a:pt x="799" y="5093"/>
                    <a:pt x="1073" y="5251"/>
                  </a:cubicBezTo>
                  <a:cubicBezTo>
                    <a:pt x="1195" y="5345"/>
                    <a:pt x="1347" y="5408"/>
                    <a:pt x="1469" y="5502"/>
                  </a:cubicBezTo>
                  <a:cubicBezTo>
                    <a:pt x="1621" y="5565"/>
                    <a:pt x="1742" y="5659"/>
                    <a:pt x="1894" y="5722"/>
                  </a:cubicBezTo>
                  <a:cubicBezTo>
                    <a:pt x="2047" y="5785"/>
                    <a:pt x="2168" y="5879"/>
                    <a:pt x="2321" y="5942"/>
                  </a:cubicBezTo>
                  <a:cubicBezTo>
                    <a:pt x="2473" y="6005"/>
                    <a:pt x="2625" y="6068"/>
                    <a:pt x="2777" y="6131"/>
                  </a:cubicBezTo>
                  <a:cubicBezTo>
                    <a:pt x="3081" y="6257"/>
                    <a:pt x="3385" y="6382"/>
                    <a:pt x="3720" y="6540"/>
                  </a:cubicBezTo>
                  <a:cubicBezTo>
                    <a:pt x="4328" y="6791"/>
                    <a:pt x="4998" y="7043"/>
                    <a:pt x="5697" y="7263"/>
                  </a:cubicBezTo>
                  <a:cubicBezTo>
                    <a:pt x="6397" y="7483"/>
                    <a:pt x="7127" y="7672"/>
                    <a:pt x="7857" y="7892"/>
                  </a:cubicBezTo>
                  <a:cubicBezTo>
                    <a:pt x="8587" y="8112"/>
                    <a:pt x="9318" y="8363"/>
                    <a:pt x="10078" y="86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443978-D28A-BCED-D895-8F6D2AACA9DD}"/>
              </a:ext>
            </a:extLst>
          </p:cNvPr>
          <p:cNvSpPr txBox="1"/>
          <p:nvPr/>
        </p:nvSpPr>
        <p:spPr>
          <a:xfrm>
            <a:off x="1320799" y="281770"/>
            <a:ext cx="32142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Arial" panose="020B0604020202020204" pitchFamily="34" charset="0"/>
              </a:rPr>
              <a:t>Conclusion</a:t>
            </a:r>
            <a:endParaRPr lang="en-GB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5DBEC-C8A2-CA4F-56C9-F64D34E24A58}"/>
              </a:ext>
            </a:extLst>
          </p:cNvPr>
          <p:cNvSpPr txBox="1"/>
          <p:nvPr/>
        </p:nvSpPr>
        <p:spPr>
          <a:xfrm>
            <a:off x="399659" y="1338464"/>
            <a:ext cx="670038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b="0" i="0" u="none" strike="noStrike" baseline="0" dirty="0">
                <a:latin typeface="Helvetica Neue Light" panose="020B0604020202020204"/>
              </a:rPr>
              <a:t>The designs of classification system are very data dependent</a:t>
            </a:r>
          </a:p>
          <a:p>
            <a:pPr algn="just"/>
            <a:r>
              <a:rPr lang="en-GB" sz="3000" b="0" i="0" u="none" strike="noStrike" baseline="0" dirty="0">
                <a:latin typeface="Helvetica Neue Light" panose="020B0604020202020204"/>
              </a:rPr>
              <a:t>it is not possible to make generalized statements about D-S as a single, rigid, classifier 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4BCE1-EAA9-3B11-0336-67D5B89EA4FF}"/>
              </a:ext>
            </a:extLst>
          </p:cNvPr>
          <p:cNvSpPr txBox="1"/>
          <p:nvPr/>
        </p:nvSpPr>
        <p:spPr>
          <a:xfrm>
            <a:off x="357495" y="3948028"/>
            <a:ext cx="67003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b="0" i="0" u="none" strike="noStrike" baseline="0" dirty="0">
                <a:latin typeface="Helvetica Neue Light" panose="020B0604020202020204"/>
              </a:rPr>
              <a:t>This may be considered a disadvantage in that there</a:t>
            </a:r>
          </a:p>
          <a:p>
            <a:pPr algn="just"/>
            <a:r>
              <a:rPr lang="en-GB" sz="3000" b="0" i="0" u="none" strike="noStrike" baseline="0" dirty="0">
                <a:latin typeface="Helvetica Neue Light" panose="020B0604020202020204"/>
              </a:rPr>
              <a:t>are no strict guidelines for the detailed design of such systems .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4CDEA-B948-25D8-F431-2251B3E8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3481" y="6348685"/>
            <a:ext cx="1138519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21/22</a:t>
            </a:r>
          </a:p>
        </p:txBody>
      </p:sp>
    </p:spTree>
    <p:extLst>
      <p:ext uri="{BB962C8B-B14F-4D97-AF65-F5344CB8AC3E}">
        <p14:creationId xmlns:p14="http://schemas.microsoft.com/office/powerpoint/2010/main" val="15519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984B0-EFA5-9F77-6E16-F2B1A536625C}"/>
              </a:ext>
            </a:extLst>
          </p:cNvPr>
          <p:cNvSpPr txBox="1"/>
          <p:nvPr/>
        </p:nvSpPr>
        <p:spPr>
          <a:xfrm>
            <a:off x="0" y="241338"/>
            <a:ext cx="7672101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8800" b="1" dirty="0">
                <a:latin typeface="Helvetica Neue"/>
              </a:rPr>
              <a:t>Thank You</a:t>
            </a:r>
          </a:p>
        </p:txBody>
      </p:sp>
      <p:sp>
        <p:nvSpPr>
          <p:cNvPr id="3" name="Google Shape;141;p20">
            <a:extLst>
              <a:ext uri="{FF2B5EF4-FFF2-40B4-BE49-F238E27FC236}">
                <a16:creationId xmlns:a16="http://schemas.microsoft.com/office/drawing/2014/main" id="{0FFE236B-E727-564A-4657-F593645E8436}"/>
              </a:ext>
            </a:extLst>
          </p:cNvPr>
          <p:cNvSpPr/>
          <p:nvPr/>
        </p:nvSpPr>
        <p:spPr>
          <a:xfrm>
            <a:off x="7584043" y="4592051"/>
            <a:ext cx="2305200" cy="1798500"/>
          </a:xfrm>
          <a:prstGeom prst="hexagon">
            <a:avLst>
              <a:gd name="adj" fmla="val 32039"/>
              <a:gd name="vf" fmla="val 115470"/>
            </a:avLst>
          </a:prstGeom>
          <a:solidFill>
            <a:srgbClr val="0070C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142;p20">
            <a:extLst>
              <a:ext uri="{FF2B5EF4-FFF2-40B4-BE49-F238E27FC236}">
                <a16:creationId xmlns:a16="http://schemas.microsoft.com/office/drawing/2014/main" id="{6C59770D-DCE4-15F9-830F-73F90C2BA6E3}"/>
              </a:ext>
            </a:extLst>
          </p:cNvPr>
          <p:cNvSpPr/>
          <p:nvPr/>
        </p:nvSpPr>
        <p:spPr>
          <a:xfrm>
            <a:off x="5863193" y="3677651"/>
            <a:ext cx="2305200" cy="1798500"/>
          </a:xfrm>
          <a:prstGeom prst="hexagon">
            <a:avLst>
              <a:gd name="adj" fmla="val 32039"/>
              <a:gd name="vf" fmla="val 115470"/>
            </a:avLst>
          </a:prstGeom>
          <a:solidFill>
            <a:srgbClr val="66FF6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143;p20">
            <a:extLst>
              <a:ext uri="{FF2B5EF4-FFF2-40B4-BE49-F238E27FC236}">
                <a16:creationId xmlns:a16="http://schemas.microsoft.com/office/drawing/2014/main" id="{49C4D763-EE25-8CFF-B4AD-0352A3A10986}"/>
              </a:ext>
            </a:extLst>
          </p:cNvPr>
          <p:cNvSpPr/>
          <p:nvPr/>
        </p:nvSpPr>
        <p:spPr>
          <a:xfrm>
            <a:off x="5858431" y="1880601"/>
            <a:ext cx="2305200" cy="1798500"/>
          </a:xfrm>
          <a:prstGeom prst="hexagon">
            <a:avLst>
              <a:gd name="adj" fmla="val 32039"/>
              <a:gd name="vf" fmla="val 115470"/>
            </a:avLst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144;p20">
            <a:extLst>
              <a:ext uri="{FF2B5EF4-FFF2-40B4-BE49-F238E27FC236}">
                <a16:creationId xmlns:a16="http://schemas.microsoft.com/office/drawing/2014/main" id="{02B46C19-6CF7-FB3F-7CBD-03CE765F4FB1}"/>
              </a:ext>
            </a:extLst>
          </p:cNvPr>
          <p:cNvSpPr/>
          <p:nvPr/>
        </p:nvSpPr>
        <p:spPr>
          <a:xfrm>
            <a:off x="7584043" y="2796589"/>
            <a:ext cx="2305200" cy="1798500"/>
          </a:xfrm>
          <a:prstGeom prst="hexagon">
            <a:avLst>
              <a:gd name="adj" fmla="val 32039"/>
              <a:gd name="vf" fmla="val 115470"/>
            </a:avLst>
          </a:prstGeom>
          <a:solidFill>
            <a:srgbClr val="00B0F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148;p20">
            <a:extLst>
              <a:ext uri="{FF2B5EF4-FFF2-40B4-BE49-F238E27FC236}">
                <a16:creationId xmlns:a16="http://schemas.microsoft.com/office/drawing/2014/main" id="{2E401F71-C441-8244-8752-E0C75AD764AB}"/>
              </a:ext>
            </a:extLst>
          </p:cNvPr>
          <p:cNvSpPr/>
          <p:nvPr/>
        </p:nvSpPr>
        <p:spPr>
          <a:xfrm>
            <a:off x="9319181" y="3701464"/>
            <a:ext cx="2305200" cy="1798500"/>
          </a:xfrm>
          <a:prstGeom prst="hexagon">
            <a:avLst>
              <a:gd name="adj" fmla="val 32039"/>
              <a:gd name="vf" fmla="val 115470"/>
            </a:avLst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AD2A75A-C526-AF84-1CCD-4C4AAB9B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625" y="6348685"/>
            <a:ext cx="1174376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22/22</a:t>
            </a:r>
          </a:p>
        </p:txBody>
      </p:sp>
    </p:spTree>
    <p:extLst>
      <p:ext uri="{BB962C8B-B14F-4D97-AF65-F5344CB8AC3E}">
        <p14:creationId xmlns:p14="http://schemas.microsoft.com/office/powerpoint/2010/main" val="393757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61B0F-8142-F1F5-9F66-37BAC066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3/22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951E7-0C4A-84E7-EDA4-B2CA5D1C820D}"/>
              </a:ext>
            </a:extLst>
          </p:cNvPr>
          <p:cNvSpPr/>
          <p:nvPr/>
        </p:nvSpPr>
        <p:spPr>
          <a:xfrm>
            <a:off x="3213098" y="5845448"/>
            <a:ext cx="62738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 Neue Light" panose="020B0604020202020204"/>
                <a:cs typeface="Arial" panose="020B0604020202020204" pitchFamily="34" charset="0"/>
              </a:rPr>
              <a:t>Theories of uncertainty</a:t>
            </a:r>
            <a:endParaRPr lang="en-GB" sz="2800" dirty="0">
              <a:latin typeface="Helvetica Neue Light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17619-9AA7-E3AC-D925-DF320EBC337C}"/>
              </a:ext>
            </a:extLst>
          </p:cNvPr>
          <p:cNvSpPr/>
          <p:nvPr/>
        </p:nvSpPr>
        <p:spPr>
          <a:xfrm>
            <a:off x="3202515" y="3009243"/>
            <a:ext cx="630767" cy="2836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 Neue Light" panose="020B06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3156C-77E3-3E3A-1FA0-E42BC3B6590A}"/>
              </a:ext>
            </a:extLst>
          </p:cNvPr>
          <p:cNvSpPr/>
          <p:nvPr/>
        </p:nvSpPr>
        <p:spPr>
          <a:xfrm>
            <a:off x="8847663" y="3020888"/>
            <a:ext cx="630767" cy="28363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latin typeface="Helvetica Neue Light" panose="020B0604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93B85-AE5B-2E76-C83B-09A18D339F58}"/>
              </a:ext>
            </a:extLst>
          </p:cNvPr>
          <p:cNvSpPr/>
          <p:nvPr/>
        </p:nvSpPr>
        <p:spPr>
          <a:xfrm>
            <a:off x="5401734" y="2997598"/>
            <a:ext cx="630767" cy="2847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 Neue Light" panose="020B0604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036F8F-332B-79CF-B8FD-CED8F96B207D}"/>
              </a:ext>
            </a:extLst>
          </p:cNvPr>
          <p:cNvSpPr/>
          <p:nvPr/>
        </p:nvSpPr>
        <p:spPr>
          <a:xfrm>
            <a:off x="6010273" y="2974307"/>
            <a:ext cx="630767" cy="28829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 Neue Light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271AA-70AC-84FF-6B60-72C0D1E89B2C}"/>
              </a:ext>
            </a:extLst>
          </p:cNvPr>
          <p:cNvSpPr/>
          <p:nvPr/>
        </p:nvSpPr>
        <p:spPr>
          <a:xfrm>
            <a:off x="6635398" y="3003485"/>
            <a:ext cx="630767" cy="28711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 Neue Light" panose="020B060402020202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A045C2-7A4E-4015-0042-0E7F12FF9676}"/>
              </a:ext>
            </a:extLst>
          </p:cNvPr>
          <p:cNvSpPr txBox="1"/>
          <p:nvPr/>
        </p:nvSpPr>
        <p:spPr>
          <a:xfrm rot="5400000">
            <a:off x="2628991" y="4208225"/>
            <a:ext cx="174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Rough Sets</a:t>
            </a:r>
            <a:endParaRPr lang="en-GB" sz="2400" dirty="0">
              <a:solidFill>
                <a:schemeClr val="bg1"/>
              </a:solidFill>
              <a:latin typeface="Helvetica Neue Light" panose="020B060402020202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72213-FD7D-9F8C-5C62-093B036B1FA4}"/>
              </a:ext>
            </a:extLst>
          </p:cNvPr>
          <p:cNvSpPr txBox="1"/>
          <p:nvPr/>
        </p:nvSpPr>
        <p:spPr>
          <a:xfrm rot="5400000">
            <a:off x="5558191" y="4011912"/>
            <a:ext cx="15515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Fuzzy Sets</a:t>
            </a:r>
            <a:endParaRPr lang="en-GB" sz="2400" dirty="0">
              <a:solidFill>
                <a:schemeClr val="bg1"/>
              </a:solidFill>
              <a:latin typeface="Helvetica Neue Light" panose="020B0604020202020204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1F06828-FC35-A0C3-1918-89DA8D29DB41}"/>
              </a:ext>
            </a:extLst>
          </p:cNvPr>
          <p:cNvSpPr/>
          <p:nvPr/>
        </p:nvSpPr>
        <p:spPr>
          <a:xfrm>
            <a:off x="3213098" y="1579429"/>
            <a:ext cx="6263217" cy="1429814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Dempster-Shafer theory</a:t>
            </a:r>
            <a:endParaRPr lang="en-GB" sz="2400" dirty="0">
              <a:solidFill>
                <a:schemeClr val="bg1"/>
              </a:solidFill>
              <a:latin typeface="Helvetica Neue Light" panose="020B06040202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75512-C3C5-C75D-2FDE-D4205A38DDB6}"/>
              </a:ext>
            </a:extLst>
          </p:cNvPr>
          <p:cNvSpPr txBox="1"/>
          <p:nvPr/>
        </p:nvSpPr>
        <p:spPr>
          <a:xfrm rot="5400000">
            <a:off x="4375615" y="4230914"/>
            <a:ext cx="2683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Possibility Theory</a:t>
            </a:r>
            <a:endParaRPr lang="en-GB" sz="2400" dirty="0">
              <a:solidFill>
                <a:schemeClr val="bg1"/>
              </a:solidFill>
              <a:latin typeface="Helvetica Neue Light" panose="020B060402020202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FA3F05-962B-31BA-79E7-DF7C870D6C21}"/>
              </a:ext>
            </a:extLst>
          </p:cNvPr>
          <p:cNvSpPr txBox="1"/>
          <p:nvPr/>
        </p:nvSpPr>
        <p:spPr>
          <a:xfrm rot="5400000">
            <a:off x="7779982" y="4219738"/>
            <a:ext cx="283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Probability</a:t>
            </a:r>
            <a:r>
              <a:rPr lang="en-GB" sz="2400" dirty="0">
                <a:solidFill>
                  <a:schemeClr val="bg1"/>
                </a:solidFill>
                <a:latin typeface="Helvetica Neue Light" panose="020B0604020202020204"/>
              </a:rPr>
              <a:t> 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theory</a:t>
            </a:r>
            <a:endParaRPr lang="en-GB" sz="3200" dirty="0">
              <a:solidFill>
                <a:schemeClr val="bg1"/>
              </a:solidFill>
              <a:latin typeface="Helvetica Neue Light" panose="020B0604020202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C45F20-788F-2B50-E3DA-657937C76912}"/>
              </a:ext>
            </a:extLst>
          </p:cNvPr>
          <p:cNvSpPr txBox="1"/>
          <p:nvPr/>
        </p:nvSpPr>
        <p:spPr>
          <a:xfrm rot="5400000">
            <a:off x="5475439" y="4184932"/>
            <a:ext cx="3033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Imprecise</a:t>
            </a:r>
            <a:r>
              <a:rPr lang="en-GB" sz="2400" dirty="0">
                <a:solidFill>
                  <a:schemeClr val="bg1"/>
                </a:solidFill>
                <a:latin typeface="Helvetica Neue Light" panose="020B0604020202020204"/>
              </a:rPr>
              <a:t> 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Helvetica Neue Light" panose="020B0604020202020204"/>
              </a:rPr>
              <a:t>probability</a:t>
            </a:r>
            <a:endParaRPr lang="en-GB" sz="2400" dirty="0">
              <a:solidFill>
                <a:schemeClr val="bg1"/>
              </a:solidFill>
              <a:latin typeface="Helvetica Neue Light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8E43-F410-89EC-7981-C1BA72C160CC}"/>
              </a:ext>
            </a:extLst>
          </p:cNvPr>
          <p:cNvSpPr txBox="1"/>
          <p:nvPr/>
        </p:nvSpPr>
        <p:spPr>
          <a:xfrm>
            <a:off x="819089" y="0"/>
            <a:ext cx="10983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Arial" panose="020B0604020202020204" pitchFamily="34" charset="0"/>
              </a:rPr>
              <a:t>Introduction about the theories of uncertainty .</a:t>
            </a:r>
          </a:p>
        </p:txBody>
      </p:sp>
    </p:spTree>
    <p:extLst>
      <p:ext uri="{BB962C8B-B14F-4D97-AF65-F5344CB8AC3E}">
        <p14:creationId xmlns:p14="http://schemas.microsoft.com/office/powerpoint/2010/main" val="31609381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713F9-7885-958F-1DDB-C21FFD04C4ED}"/>
              </a:ext>
            </a:extLst>
          </p:cNvPr>
          <p:cNvSpPr txBox="1"/>
          <p:nvPr/>
        </p:nvSpPr>
        <p:spPr>
          <a:xfrm>
            <a:off x="1530348" y="1454867"/>
            <a:ext cx="10280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1" dirty="0">
                <a:latin typeface="Georgia" panose="02040502050405020303" pitchFamily="18" charset="0"/>
                <a:cs typeface="Arial" panose="020B0604020202020204" pitchFamily="34" charset="0"/>
              </a:rPr>
              <a:t>“ 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Called also evidence theory, theory of belief functions </a:t>
            </a:r>
            <a:r>
              <a:rPr lang="en-GB" sz="3200" b="1" dirty="0">
                <a:latin typeface="Georgia" panose="02040502050405020303" pitchFamily="18" charset="0"/>
                <a:cs typeface="Arial" panose="020B0604020202020204" pitchFamily="34" charset="0"/>
              </a:rPr>
              <a:t>”</a:t>
            </a:r>
            <a:r>
              <a:rPr lang="en-GB" sz="3000" b="0" i="0" u="none" strike="noStrike" baseline="0" dirty="0">
                <a:latin typeface="Helvetica Neue Light" panose="020B0604020202020204"/>
              </a:rPr>
              <a:t> .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F7B95-AE11-20B4-7D1F-6425BEABF12F}"/>
              </a:ext>
            </a:extLst>
          </p:cNvPr>
          <p:cNvSpPr txBox="1"/>
          <p:nvPr/>
        </p:nvSpPr>
        <p:spPr>
          <a:xfrm>
            <a:off x="1159933" y="141311"/>
            <a:ext cx="812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Dempster-Shafer (DS) theory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D35EC-4AE3-F55A-E505-FA28EEF12AFD}"/>
              </a:ext>
            </a:extLst>
          </p:cNvPr>
          <p:cNvSpPr txBox="1"/>
          <p:nvPr/>
        </p:nvSpPr>
        <p:spPr>
          <a:xfrm>
            <a:off x="150281" y="2590290"/>
            <a:ext cx="11813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Helvetica Neue Light" panose="020B0604020202020204"/>
              </a:rPr>
              <a:t>A formal framework for reasoning with partial (uncertain, imprecise) information.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643B3-C94A-EC53-B673-4860C9C20FDC}"/>
              </a:ext>
            </a:extLst>
          </p:cNvPr>
          <p:cNvSpPr txBox="1"/>
          <p:nvPr/>
        </p:nvSpPr>
        <p:spPr>
          <a:xfrm>
            <a:off x="150281" y="3560370"/>
            <a:ext cx="6129866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Has been applied </a:t>
            </a:r>
            <a:r>
              <a:rPr lang="en-GB" sz="3000" dirty="0">
                <a:solidFill>
                  <a:srgbClr val="000000"/>
                </a:solidFill>
                <a:latin typeface="Helvetica Neue Light" panose="020B0604020202020204"/>
              </a:rPr>
              <a:t>to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92D29-DEDE-7015-9765-685544D15F93}"/>
              </a:ext>
            </a:extLst>
          </p:cNvPr>
          <p:cNvSpPr txBox="1"/>
          <p:nvPr/>
        </p:nvSpPr>
        <p:spPr>
          <a:xfrm>
            <a:off x="8723840" y="4580499"/>
            <a:ext cx="3414184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000" dirty="0">
                <a:solidFill>
                  <a:srgbClr val="000000"/>
                </a:solidFill>
                <a:latin typeface="Helvetica Neue Light" panose="020B0604020202020204"/>
              </a:rPr>
              <a:t>S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tatistical </a:t>
            </a:r>
            <a:r>
              <a:rPr lang="en-GB" sz="3000" dirty="0">
                <a:solidFill>
                  <a:srgbClr val="000000"/>
                </a:solidFill>
                <a:latin typeface="Helvetica Neue Light" panose="020B0604020202020204"/>
              </a:rPr>
              <a:t>I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nference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A750B-E0CC-2291-EE58-E93C3E9BC60C}"/>
              </a:ext>
            </a:extLst>
          </p:cNvPr>
          <p:cNvSpPr txBox="1"/>
          <p:nvPr/>
        </p:nvSpPr>
        <p:spPr>
          <a:xfrm>
            <a:off x="849165" y="4542470"/>
            <a:ext cx="2935435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000" dirty="0">
                <a:solidFill>
                  <a:srgbClr val="000000"/>
                </a:solidFill>
                <a:latin typeface="Helvetica Neue Light" panose="020B0604020202020204"/>
              </a:rPr>
              <a:t>E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xpert </a:t>
            </a:r>
            <a:r>
              <a:rPr lang="en-GB" sz="3000" dirty="0">
                <a:solidFill>
                  <a:srgbClr val="000000"/>
                </a:solidFill>
                <a:latin typeface="Helvetica Neue Light" panose="020B0604020202020204"/>
              </a:rPr>
              <a:t>S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ystems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4549C-B836-DBFB-83E6-75DCAF8523CF}"/>
              </a:ext>
            </a:extLst>
          </p:cNvPr>
          <p:cNvSpPr txBox="1"/>
          <p:nvPr/>
        </p:nvSpPr>
        <p:spPr>
          <a:xfrm>
            <a:off x="4446875" y="4565566"/>
            <a:ext cx="3219930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000" dirty="0">
                <a:solidFill>
                  <a:srgbClr val="000000"/>
                </a:solidFill>
                <a:latin typeface="Helvetica Neue Light" panose="020B0604020202020204"/>
              </a:rPr>
              <a:t>I</a:t>
            </a:r>
            <a:r>
              <a:rPr lang="fr-FR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nformation </a:t>
            </a:r>
            <a:r>
              <a:rPr lang="fr-FR" sz="3000" dirty="0">
                <a:solidFill>
                  <a:srgbClr val="000000"/>
                </a:solidFill>
                <a:latin typeface="Helvetica Neue Light" panose="020B0604020202020204"/>
              </a:rPr>
              <a:t>F</a:t>
            </a:r>
            <a:r>
              <a:rPr lang="fr-FR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usion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A71-D93F-854A-0627-255FF5E58BB2}"/>
              </a:ext>
            </a:extLst>
          </p:cNvPr>
          <p:cNvSpPr txBox="1"/>
          <p:nvPr/>
        </p:nvSpPr>
        <p:spPr>
          <a:xfrm>
            <a:off x="1045963" y="5454507"/>
            <a:ext cx="2541837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000" dirty="0">
                <a:solidFill>
                  <a:srgbClr val="FF0000"/>
                </a:solidFill>
                <a:latin typeface="Helvetica Neue Light" panose="020B0604020202020204"/>
              </a:rPr>
              <a:t>C</a:t>
            </a:r>
            <a:r>
              <a:rPr lang="fr-FR" sz="3000" b="0" i="0" u="none" strike="noStrike" baseline="0" dirty="0">
                <a:solidFill>
                  <a:srgbClr val="FF0000"/>
                </a:solidFill>
                <a:latin typeface="Helvetica Neue Light" panose="020B0604020202020204"/>
              </a:rPr>
              <a:t>lassification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80F93-2862-9BCE-9E49-A8AEA90CD410}"/>
              </a:ext>
            </a:extLst>
          </p:cNvPr>
          <p:cNvSpPr txBox="1"/>
          <p:nvPr/>
        </p:nvSpPr>
        <p:spPr>
          <a:xfrm>
            <a:off x="5069704" y="5454507"/>
            <a:ext cx="1974271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000" dirty="0">
                <a:latin typeface="Helvetica Neue Light" panose="020B0604020202020204"/>
              </a:rPr>
              <a:t>C</a:t>
            </a:r>
            <a:r>
              <a:rPr lang="fr-FR" sz="3000" b="0" i="0" u="none" strike="noStrike" baseline="0" dirty="0">
                <a:latin typeface="Helvetica Neue Light" panose="020B0604020202020204"/>
              </a:rPr>
              <a:t>lustering</a:t>
            </a:r>
            <a:endParaRPr lang="fr-FR" sz="3000" dirty="0">
              <a:latin typeface="Helvetica Neue Light" panose="020B06040202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9E21F-52BC-0F62-FA59-643004349B19}"/>
              </a:ext>
            </a:extLst>
          </p:cNvPr>
          <p:cNvSpPr txBox="1"/>
          <p:nvPr/>
        </p:nvSpPr>
        <p:spPr>
          <a:xfrm>
            <a:off x="9896613" y="5476611"/>
            <a:ext cx="1068637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000" dirty="0" err="1">
                <a:solidFill>
                  <a:srgbClr val="000000"/>
                </a:solidFill>
                <a:latin typeface="Helvetica Neue Light" panose="020B0604020202020204"/>
              </a:rPr>
              <a:t>E</a:t>
            </a:r>
            <a:r>
              <a:rPr lang="fr-FR" sz="3000" b="0" i="0" u="none" strike="noStrike" baseline="0" dirty="0" err="1">
                <a:solidFill>
                  <a:srgbClr val="000000"/>
                </a:solidFill>
                <a:latin typeface="Helvetica Neue Light" panose="020B0604020202020204"/>
              </a:rPr>
              <a:t>tc</a:t>
            </a:r>
            <a:r>
              <a:rPr lang="fr-FR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 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AAF1D3-C3AF-07C2-17AF-A1A22DC4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4/22</a:t>
            </a:r>
          </a:p>
        </p:txBody>
      </p:sp>
    </p:spTree>
    <p:extLst>
      <p:ext uri="{BB962C8B-B14F-4D97-AF65-F5344CB8AC3E}">
        <p14:creationId xmlns:p14="http://schemas.microsoft.com/office/powerpoint/2010/main" val="1285292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E36C4-FBC6-DEBD-B076-343326CEA782}"/>
              </a:ext>
            </a:extLst>
          </p:cNvPr>
          <p:cNvSpPr txBox="1"/>
          <p:nvPr/>
        </p:nvSpPr>
        <p:spPr>
          <a:xfrm>
            <a:off x="302683" y="1090894"/>
            <a:ext cx="88751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Let  be a finite set called a </a:t>
            </a:r>
            <a:r>
              <a:rPr lang="en-GB" sz="3000" b="0" i="0" u="none" strike="noStrike" baseline="0" dirty="0">
                <a:solidFill>
                  <a:srgbClr val="FF0000"/>
                </a:solidFill>
                <a:latin typeface="Helvetica Neue Light" panose="020B0604020202020204"/>
              </a:rPr>
              <a:t>frame of discernment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.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86EA1-C042-B765-9DE2-1426466E5EA7}"/>
              </a:ext>
            </a:extLst>
          </p:cNvPr>
          <p:cNvSpPr txBox="1"/>
          <p:nvPr/>
        </p:nvSpPr>
        <p:spPr>
          <a:xfrm>
            <a:off x="361951" y="1871897"/>
            <a:ext cx="117707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0" i="0" dirty="0">
                <a:solidFill>
                  <a:srgbClr val="333333"/>
                </a:solidFill>
                <a:effectLst/>
                <a:latin typeface="Helvetica Neue Light" panose="020B0604020202020204"/>
              </a:rPr>
              <a:t>A mass function </a:t>
            </a:r>
            <a:r>
              <a:rPr lang="en-GB" sz="3000" b="0" i="1" dirty="0">
                <a:solidFill>
                  <a:srgbClr val="333333"/>
                </a:solidFill>
                <a:effectLst/>
                <a:latin typeface="Helvetica Neue Light" panose="020B0604020202020204"/>
              </a:rPr>
              <a:t>m</a:t>
            </a:r>
            <a:r>
              <a:rPr lang="en-GB" sz="3000" b="0" i="0" dirty="0">
                <a:solidFill>
                  <a:srgbClr val="333333"/>
                </a:solidFill>
                <a:effectLst/>
                <a:latin typeface="Helvetica Neue Light" panose="020B0604020202020204"/>
              </a:rPr>
              <a:t>, called a basic belief assignment (BBA) in </a:t>
            </a:r>
            <a:r>
              <a:rPr lang="en-GB" sz="3000" b="0" i="1" dirty="0">
                <a:solidFill>
                  <a:srgbClr val="333333"/>
                </a:solidFill>
                <a:effectLst/>
                <a:latin typeface="Helvetica Neue Light" panose="020B0604020202020204"/>
              </a:rPr>
              <a:t>Ω</a:t>
            </a:r>
            <a:r>
              <a:rPr lang="en-GB" sz="3000" b="0" i="0" dirty="0">
                <a:solidFill>
                  <a:srgbClr val="333333"/>
                </a:solidFill>
                <a:effectLst/>
                <a:latin typeface="Helvetica Neue Light" panose="020B0604020202020204"/>
              </a:rPr>
              <a:t> is defined as :</a:t>
            </a:r>
            <a:endParaRPr lang="en-GB" sz="3000" dirty="0">
              <a:latin typeface="Helvetica Neue Light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99C089-8DED-EF95-A9E0-B0CA1D253F51}"/>
                  </a:ext>
                </a:extLst>
              </p:cNvPr>
              <p:cNvSpPr txBox="1"/>
              <p:nvPr/>
            </p:nvSpPr>
            <p:spPr>
              <a:xfrm>
                <a:off x="3670711" y="2995825"/>
                <a:ext cx="647289" cy="555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sz="3000">
                              <a:latin typeface="Georgia" panose="02040502050405020303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GB" sz="3000" b="0" i="0" smtClean="0">
                              <a:latin typeface="Helvetica Neue Light" panose="020B0604020202020204"/>
                            </a:rPr>
                            <m:t>   </m:t>
                          </m:r>
                        </m:sup>
                      </m:sSup>
                    </m:oMath>
                  </m:oMathPara>
                </a14:m>
                <a:endParaRPr lang="en-GB" sz="3000" dirty="0">
                  <a:latin typeface="Helvetica Neue Light" panose="020B060402020202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99C089-8DED-EF95-A9E0-B0CA1D25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11" y="2995825"/>
                <a:ext cx="647289" cy="55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8AFA4-E0F5-9502-EA38-92EE52C4F3E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318000" y="3272824"/>
            <a:ext cx="3668184" cy="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E5A864-08CE-2FE7-AFBB-D075CAEDC693}"/>
              </a:ext>
            </a:extLst>
          </p:cNvPr>
          <p:cNvSpPr txBox="1"/>
          <p:nvPr/>
        </p:nvSpPr>
        <p:spPr>
          <a:xfrm>
            <a:off x="7986184" y="2995825"/>
            <a:ext cx="1572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Helvetica Neue Light" panose="020B0604020202020204"/>
              </a:rPr>
              <a:t>[ 0 , 1 ]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BC1206-E7A3-A074-BA69-4467C9523A56}"/>
                  </a:ext>
                </a:extLst>
              </p:cNvPr>
              <p:cNvSpPr txBox="1"/>
              <p:nvPr/>
            </p:nvSpPr>
            <p:spPr>
              <a:xfrm>
                <a:off x="7010400" y="3693482"/>
                <a:ext cx="304557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m:rPr>
                              <m:nor/>
                            </m:rPr>
                            <a:rPr lang="el-GR" sz="3000">
                              <a:latin typeface="Georgia" panose="02040502050405020303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GB" sz="3000" dirty="0">
                  <a:latin typeface="Helvetica Neue Light" panose="020B060402020202020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BC1206-E7A3-A074-BA69-4467C9523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693482"/>
                <a:ext cx="3045577" cy="851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F513971-C37D-F969-024F-591C35E1499D}"/>
              </a:ext>
            </a:extLst>
          </p:cNvPr>
          <p:cNvSpPr txBox="1"/>
          <p:nvPr/>
        </p:nvSpPr>
        <p:spPr>
          <a:xfrm>
            <a:off x="2915266" y="3748175"/>
            <a:ext cx="1510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>
                <a:latin typeface="Helvetica Neue Light" panose="020B0604020202020204"/>
              </a:rPr>
              <a:t>With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31FB6B-844B-BD87-EBE7-3D68170D76E0}"/>
              </a:ext>
            </a:extLst>
          </p:cNvPr>
          <p:cNvSpPr txBox="1"/>
          <p:nvPr/>
        </p:nvSpPr>
        <p:spPr>
          <a:xfrm>
            <a:off x="2633133" y="2939431"/>
            <a:ext cx="873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i="1" dirty="0">
                <a:solidFill>
                  <a:srgbClr val="333333"/>
                </a:solidFill>
                <a:latin typeface="Helvetica Neue Light" panose="020B0604020202020204"/>
              </a:rPr>
              <a:t>m</a:t>
            </a:r>
            <a:r>
              <a:rPr lang="en-GB" sz="3000" b="0" i="1" dirty="0">
                <a:solidFill>
                  <a:srgbClr val="333333"/>
                </a:solidFill>
                <a:effectLst/>
                <a:latin typeface="Helvetica Neue Light" panose="020B0604020202020204"/>
              </a:rPr>
              <a:t> :</a:t>
            </a:r>
            <a:endParaRPr lang="en-GB" sz="3000" dirty="0">
              <a:latin typeface="Helvetica Neue Light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B5C866-ABEB-2CA3-3DE2-23C8A0B8ABED}"/>
                  </a:ext>
                </a:extLst>
              </p:cNvPr>
              <p:cNvSpPr txBox="1"/>
              <p:nvPr/>
            </p:nvSpPr>
            <p:spPr>
              <a:xfrm>
                <a:off x="264595" y="5205318"/>
                <a:ext cx="1166280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The subsets A of  such that m(A) </a:t>
                </a:r>
                <a:r>
                  <a:rPr lang="en-GB" sz="3000" dirty="0">
                    <a:solidFill>
                      <a:srgbClr val="000000"/>
                    </a:solidFill>
                    <a:latin typeface="Helvetica Neue Light" panose="020B0604020202020204"/>
                  </a:rPr>
                  <a:t>≠</a:t>
                </a:r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 0 are called the </a:t>
                </a:r>
                <a:r>
                  <a:rPr lang="en-GB" sz="3000" b="0" i="0" u="none" strike="noStrike" baseline="0" dirty="0">
                    <a:solidFill>
                      <a:srgbClr val="FF0000"/>
                    </a:solidFill>
                    <a:latin typeface="Helvetica Neue Light" panose="020B0604020202020204"/>
                  </a:rPr>
                  <a:t>focal sets</a:t>
                </a:r>
                <a:r>
                  <a:rPr lang="en-GB" sz="3000" b="0" i="0" u="none" strike="noStrike" dirty="0">
                    <a:solidFill>
                      <a:srgbClr val="FF0000"/>
                    </a:solidFill>
                    <a:latin typeface="Helvetica Neue Light" panose="020B0604020202020204"/>
                  </a:rPr>
                  <a:t> </a:t>
                </a:r>
                <a:r>
                  <a:rPr lang="en-GB" sz="3000" dirty="0">
                    <a:solidFill>
                      <a:srgbClr val="000000"/>
                    </a:solidFill>
                    <a:latin typeface="Helvetica Neue Light" panose="020B0604020202020204"/>
                  </a:rPr>
                  <a:t>o</a:t>
                </a:r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f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3000" smtClean="0">
                        <a:latin typeface="Georgia" panose="02040502050405020303" pitchFamily="18" charset="0"/>
                      </a:rPr>
                      <m:t>Ω</m:t>
                    </m:r>
                  </m:oMath>
                </a14:m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 .</a:t>
                </a:r>
                <a:endParaRPr lang="en-GB" sz="3000" dirty="0">
                  <a:latin typeface="Helvetica Neue Light" panose="020B0604020202020204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B5C866-ABEB-2CA3-3DE2-23C8A0B8A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5" y="5205318"/>
                <a:ext cx="11662809" cy="553998"/>
              </a:xfrm>
              <a:prstGeom prst="rect">
                <a:avLst/>
              </a:prstGeom>
              <a:blipFill>
                <a:blip r:embed="rId4"/>
                <a:stretch>
                  <a:fillRect l="-1202" t="-14286" b="-32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AEBD8DE-9674-9F8F-F0FF-7DC0B3129111}"/>
              </a:ext>
            </a:extLst>
          </p:cNvPr>
          <p:cNvSpPr txBox="1"/>
          <p:nvPr/>
        </p:nvSpPr>
        <p:spPr>
          <a:xfrm>
            <a:off x="300591" y="5949197"/>
            <a:ext cx="107484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Helvetica Neue Light" panose="020B0604020202020204"/>
              </a:rPr>
              <a:t>I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f </a:t>
            </a:r>
            <a:r>
              <a:rPr lang="en-GB" sz="3000" b="0" i="0" u="none" strike="noStrike" dirty="0">
                <a:solidFill>
                  <a:srgbClr val="333333"/>
                </a:solidFill>
                <a:effectLst/>
                <a:latin typeface="Helvetica Neue Light" panose="020B0604020202020204"/>
              </a:rPr>
              <a:t>m(∅) 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= 0, m is said to be </a:t>
            </a:r>
            <a:r>
              <a:rPr lang="en-GB" sz="3000" b="0" i="0" u="none" strike="noStrike" baseline="0" dirty="0">
                <a:solidFill>
                  <a:srgbClr val="FF0000"/>
                </a:solidFill>
                <a:latin typeface="Helvetica Neue Light" panose="020B0604020202020204"/>
              </a:rPr>
              <a:t>normalized 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(usually assumed) .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4950C-87B0-95EB-A018-30664BE98137}"/>
              </a:ext>
            </a:extLst>
          </p:cNvPr>
          <p:cNvSpPr txBox="1"/>
          <p:nvPr/>
        </p:nvSpPr>
        <p:spPr>
          <a:xfrm>
            <a:off x="1105950" y="132524"/>
            <a:ext cx="55486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SanL-Regu"/>
              </a:rPr>
              <a:t>Mass function</a:t>
            </a:r>
            <a:endParaRPr lang="en-GB" sz="60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4A08-FAE6-0FE1-1DCC-0560F9CC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5/22</a:t>
            </a:r>
          </a:p>
        </p:txBody>
      </p:sp>
    </p:spTree>
    <p:extLst>
      <p:ext uri="{BB962C8B-B14F-4D97-AF65-F5344CB8AC3E}">
        <p14:creationId xmlns:p14="http://schemas.microsoft.com/office/powerpoint/2010/main" val="223272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7" grpId="0"/>
      <p:bldP spid="21" grpId="0"/>
      <p:bldP spid="22" grpId="0"/>
      <p:bldP spid="23" grpId="0"/>
      <p:bldP spid="25" grpId="0"/>
      <p:bldP spid="27" grpId="0"/>
      <p:bldP spid="3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7190E-2FCD-D459-6B0E-9CBD539D30B0}"/>
              </a:ext>
            </a:extLst>
          </p:cNvPr>
          <p:cNvSpPr txBox="1"/>
          <p:nvPr/>
        </p:nvSpPr>
        <p:spPr>
          <a:xfrm>
            <a:off x="12703" y="853898"/>
            <a:ext cx="12098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A mass function  induced by a </a:t>
            </a:r>
            <a:r>
              <a:rPr lang="en-GB" sz="3200" b="0" i="0" u="none" strike="noStrike" baseline="0" dirty="0">
                <a:solidFill>
                  <a:srgbClr val="FF0000"/>
                </a:solidFill>
                <a:latin typeface="Helvetica Neue Light" panose="020B0604020202020204"/>
              </a:rPr>
              <a:t>source</a:t>
            </a:r>
            <a:r>
              <a:rPr lang="en-GB" sz="3200" dirty="0">
                <a:solidFill>
                  <a:srgbClr val="000000"/>
                </a:solidFill>
                <a:latin typeface="Helvetica Neue Light" panose="020B0604020202020204"/>
              </a:rPr>
              <a:t> was </a:t>
            </a:r>
            <a:r>
              <a:rPr lang="en-GB" sz="32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defined </a:t>
            </a:r>
            <a:r>
              <a:rPr lang="en-GB" sz="3200" dirty="0">
                <a:solidFill>
                  <a:srgbClr val="000000"/>
                </a:solidFill>
                <a:latin typeface="Helvetica Neue Light" panose="020B0604020202020204"/>
              </a:rPr>
              <a:t>by </a:t>
            </a:r>
            <a:r>
              <a:rPr lang="en-GB" sz="32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  </a:t>
            </a:r>
            <a:r>
              <a:rPr lang="en-GB" sz="3200" b="1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four-tuple . </a:t>
            </a:r>
            <a:endParaRPr lang="en-GB" sz="3200" b="1" dirty="0">
              <a:latin typeface="Helvetica Neue Light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EC793-A163-AC4A-F959-766AB7F1B078}"/>
                  </a:ext>
                </a:extLst>
              </p:cNvPr>
              <p:cNvSpPr txBox="1"/>
              <p:nvPr/>
            </p:nvSpPr>
            <p:spPr>
              <a:xfrm>
                <a:off x="3932762" y="1548122"/>
                <a:ext cx="4555074" cy="657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000" b="1" i="1" dirty="0">
                    <a:latin typeface="Helvetica Neue Light" panose="020B0604020202020204"/>
                  </a:rPr>
                  <a:t>&lt;</a:t>
                </a:r>
                <a:r>
                  <a:rPr lang="en-GB" sz="3000" b="1" i="1" u="none" strike="noStrike" baseline="0" dirty="0">
                    <a:latin typeface="Helvetica Neue Light" panose="020B0604020202020204"/>
                  </a:rPr>
                  <a:t> </a:t>
                </a:r>
                <a:r>
                  <a:rPr lang="en-GB" sz="3000" b="1" i="1" dirty="0">
                    <a:latin typeface="Helvetica Neue Light" panose="020B0604020202020204"/>
                  </a:rPr>
                  <a:t>S  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m:rPr>
                            <m:nor/>
                          </m:rPr>
                          <a:rPr lang="en-GB" sz="3000" b="1" i="1" smtClean="0">
                            <a:latin typeface="Helvetica Neue Light" panose="020B0604020202020204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sz="3000" b="1" i="1" smtClean="0">
                            <a:latin typeface="Helvetica Neue Light" panose="020B0604020202020204"/>
                          </a:rPr>
                          <m:t>   </m:t>
                        </m:r>
                      </m:sup>
                    </m:sSup>
                    <m:r>
                      <a:rPr lang="en-GB" sz="3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3000" b="1" i="1" u="none" strike="noStrike" baseline="0" dirty="0">
                    <a:latin typeface="Helvetica Neue Light" panose="020B0604020202020204"/>
                  </a:rPr>
                  <a:t>  P   </a:t>
                </a:r>
                <a:r>
                  <a:rPr lang="en-GB" sz="3000" b="1" i="1" dirty="0">
                    <a:latin typeface="Helvetica Neue Light" panose="020B0604020202020204"/>
                  </a:rPr>
                  <a:t>,</a:t>
                </a:r>
                <a:r>
                  <a:rPr lang="en-GB" sz="3000" b="1" i="1" u="none" strike="noStrike" baseline="0" dirty="0">
                    <a:latin typeface="Helvetica Neue Light" panose="020B0604020202020204"/>
                  </a:rPr>
                  <a:t> </a:t>
                </a:r>
                <a:r>
                  <a:rPr lang="el-GR" sz="3000" b="1" i="1" dirty="0">
                    <a:solidFill>
                      <a:srgbClr val="202124"/>
                    </a:solidFill>
                    <a:effectLst/>
                    <a:latin typeface="Georgia" panose="02040502050405020303" pitchFamily="18" charset="0"/>
                  </a:rPr>
                  <a:t>Γ</a:t>
                </a:r>
                <a:r>
                  <a:rPr lang="en-GB" sz="3000" b="1" i="1" dirty="0">
                    <a:solidFill>
                      <a:srgbClr val="202124"/>
                    </a:solidFill>
                    <a:effectLst/>
                    <a:latin typeface="Helvetica Neue Light" panose="020B0604020202020204"/>
                  </a:rPr>
                  <a:t> </a:t>
                </a:r>
                <a:r>
                  <a:rPr lang="en-GB" sz="3000" b="1" i="1" dirty="0">
                    <a:latin typeface="Helvetica Neue Light" panose="020B0604020202020204"/>
                  </a:rPr>
                  <a:t>&gt;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EC793-A163-AC4A-F959-766AB7F1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62" y="1548122"/>
                <a:ext cx="4555074" cy="657168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107C152-EEAF-8EB2-D05F-7FD0C7F6F2B5}"/>
              </a:ext>
            </a:extLst>
          </p:cNvPr>
          <p:cNvSpPr/>
          <p:nvPr/>
        </p:nvSpPr>
        <p:spPr>
          <a:xfrm>
            <a:off x="4723336" y="1696222"/>
            <a:ext cx="330200" cy="442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>
              <a:latin typeface="Helvetica Neue Light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BA950-26AA-6660-7D68-87D0BFC54001}"/>
              </a:ext>
            </a:extLst>
          </p:cNvPr>
          <p:cNvSpPr/>
          <p:nvPr/>
        </p:nvSpPr>
        <p:spPr>
          <a:xfrm>
            <a:off x="5598574" y="1576275"/>
            <a:ext cx="550342" cy="55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>
              <a:latin typeface="Helvetica Neue Light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87A83A-368F-B296-534B-C999C8D3A795}"/>
              </a:ext>
            </a:extLst>
          </p:cNvPr>
          <p:cNvSpPr/>
          <p:nvPr/>
        </p:nvSpPr>
        <p:spPr>
          <a:xfrm flipV="1">
            <a:off x="6606112" y="1652152"/>
            <a:ext cx="330200" cy="568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>
              <a:latin typeface="Helvetica Neue Light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BC6007-F0F8-4321-FAD8-9F32FFF665BC}"/>
              </a:ext>
            </a:extLst>
          </p:cNvPr>
          <p:cNvSpPr/>
          <p:nvPr/>
        </p:nvSpPr>
        <p:spPr>
          <a:xfrm>
            <a:off x="7334244" y="1719805"/>
            <a:ext cx="469908" cy="442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>
              <a:latin typeface="Helvetica Neue Light" panose="020B0604020202020204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E06A641-E125-14CB-6A1E-A4B90B872EB6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 rot="5400000">
            <a:off x="3543204" y="1374115"/>
            <a:ext cx="580151" cy="2110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9FED23-E2CB-084B-449B-9E9653E7D770}"/>
              </a:ext>
            </a:extLst>
          </p:cNvPr>
          <p:cNvCxnSpPr>
            <a:cxnSpLocks/>
            <a:stCxn id="13" idx="2"/>
            <a:endCxn id="39" idx="3"/>
          </p:cNvCxnSpPr>
          <p:nvPr/>
        </p:nvCxnSpPr>
        <p:spPr>
          <a:xfrm rot="5400000">
            <a:off x="4008752" y="2587908"/>
            <a:ext cx="2321346" cy="140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4250F50-E4A9-EFB3-A2B9-37E38A9A4611}"/>
              </a:ext>
            </a:extLst>
          </p:cNvPr>
          <p:cNvCxnSpPr>
            <a:cxnSpLocks/>
            <a:stCxn id="15" idx="2"/>
            <a:endCxn id="50" idx="1"/>
          </p:cNvCxnSpPr>
          <p:nvPr/>
        </p:nvCxnSpPr>
        <p:spPr>
          <a:xfrm rot="16200000" flipH="1">
            <a:off x="7464702" y="2267275"/>
            <a:ext cx="509568" cy="300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475D732-8312-2856-F3C5-2FC58580DDC8}"/>
              </a:ext>
            </a:extLst>
          </p:cNvPr>
          <p:cNvCxnSpPr>
            <a:cxnSpLocks/>
            <a:stCxn id="14" idx="0"/>
            <a:endCxn id="45" idx="0"/>
          </p:cNvCxnSpPr>
          <p:nvPr/>
        </p:nvCxnSpPr>
        <p:spPr>
          <a:xfrm rot="16200000" flipH="1">
            <a:off x="6473876" y="2518303"/>
            <a:ext cx="2462635" cy="1867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F61A03D-63A2-97EA-D995-E838B9E53D5F}"/>
              </a:ext>
            </a:extLst>
          </p:cNvPr>
          <p:cNvSpPr txBox="1"/>
          <p:nvPr/>
        </p:nvSpPr>
        <p:spPr>
          <a:xfrm>
            <a:off x="80428" y="2719348"/>
            <a:ext cx="53953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0" i="0" u="none" strike="noStrike" baseline="0" dirty="0">
                <a:latin typeface="Helvetica Neue Light" panose="020B0604020202020204"/>
              </a:rPr>
              <a:t>S is a finite set (</a:t>
            </a:r>
            <a:r>
              <a:rPr lang="en-GB" sz="3000" b="0" i="0" u="none" strike="noStrike" baseline="0" dirty="0">
                <a:solidFill>
                  <a:srgbClr val="FF0000"/>
                </a:solidFill>
                <a:latin typeface="Helvetica Neue Light" panose="020B0604020202020204"/>
              </a:rPr>
              <a:t>set of interpretations </a:t>
            </a:r>
            <a:r>
              <a:rPr lang="en-GB" sz="3000" b="0" i="0" u="none" strike="noStrike" baseline="0" dirty="0">
                <a:solidFill>
                  <a:srgbClr val="000000"/>
                </a:solidFill>
                <a:latin typeface="Helvetica Neue Light" panose="020B0604020202020204"/>
              </a:rPr>
              <a:t>of an evidence )</a:t>
            </a:r>
            <a:endParaRPr lang="en-GB" sz="3000" dirty="0">
              <a:latin typeface="Helvetica Neue Light" panose="020B060402020202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84750F-68B6-FA4A-472C-E46175B98958}"/>
              </a:ext>
            </a:extLst>
          </p:cNvPr>
          <p:cNvSpPr txBox="1"/>
          <p:nvPr/>
        </p:nvSpPr>
        <p:spPr>
          <a:xfrm>
            <a:off x="1859493" y="4175902"/>
            <a:ext cx="26056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0" i="0" u="none" strike="noStrike" baseline="0" dirty="0">
                <a:latin typeface="Helvetica Neue Light" panose="020B0604020202020204"/>
              </a:rPr>
              <a:t>Parts</a:t>
            </a:r>
            <a:r>
              <a:rPr lang="en-GB" sz="3000" b="0" i="0" u="none" strike="noStrike" dirty="0">
                <a:latin typeface="Helvetica Neue Light" panose="020B0604020202020204"/>
              </a:rPr>
              <a:t> of </a:t>
            </a:r>
            <a:r>
              <a:rPr lang="en-GB" sz="3000" b="1" dirty="0">
                <a:latin typeface="Helvetica Neue Light" panose="020B0604020202020204"/>
              </a:rPr>
              <a:t>S</a:t>
            </a:r>
            <a:endParaRPr lang="en-GB" sz="3000" dirty="0">
              <a:latin typeface="Helvetica Neue Light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2F66BE-1304-C691-C808-E24B7AB33559}"/>
                  </a:ext>
                </a:extLst>
              </p:cNvPr>
              <p:cNvSpPr txBox="1"/>
              <p:nvPr/>
            </p:nvSpPr>
            <p:spPr>
              <a:xfrm>
                <a:off x="5306483" y="4683602"/>
                <a:ext cx="6665381" cy="657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b="0" i="0" u="none" strike="noStrike" baseline="0" dirty="0">
                    <a:latin typeface="Helvetica Neue Light" panose="020B0604020202020204"/>
                  </a:rPr>
                  <a:t>P is a probability measure on ( </a:t>
                </a:r>
                <a:r>
                  <a:rPr lang="en-GB" sz="3000" b="1" dirty="0">
                    <a:latin typeface="Helvetica Neue Light" panose="020B0604020202020204"/>
                  </a:rPr>
                  <a:t>S</a:t>
                </a:r>
                <a:r>
                  <a:rPr lang="en-GB" sz="3000" dirty="0">
                    <a:latin typeface="Helvetica Neue Light" panose="020B0604020202020204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m:rPr>
                            <m:nor/>
                          </m:rPr>
                          <a:rPr lang="en-GB" sz="3000" b="1" i="1" smtClean="0">
                            <a:latin typeface="Helvetica Neue Light" panose="020B0604020202020204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sz="3000" b="1" i="1" smtClean="0">
                            <a:latin typeface="Helvetica Neue Light" panose="020B0604020202020204"/>
                          </a:rPr>
                          <m:t>   </m:t>
                        </m:r>
                      </m:sup>
                    </m:sSup>
                  </m:oMath>
                </a14:m>
                <a:r>
                  <a:rPr lang="en-GB" sz="3000" b="0" i="0" u="none" strike="noStrike" baseline="0" dirty="0">
                    <a:latin typeface="Helvetica Neue Light" panose="020B0604020202020204"/>
                  </a:rPr>
                  <a:t>)</a:t>
                </a:r>
                <a:endParaRPr lang="en-GB" sz="3000" dirty="0">
                  <a:latin typeface="Helvetica Neue Light" panose="020B0604020202020204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2F66BE-1304-C691-C808-E24B7AB3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83" y="4683602"/>
                <a:ext cx="6665381" cy="657168"/>
              </a:xfrm>
              <a:prstGeom prst="rect">
                <a:avLst/>
              </a:prstGeom>
              <a:blipFill>
                <a:blip r:embed="rId3"/>
                <a:stretch>
                  <a:fillRect l="-2102" r="-1645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0DB001-1982-D108-2143-4D656C25149A}"/>
                  </a:ext>
                </a:extLst>
              </p:cNvPr>
              <p:cNvSpPr txBox="1"/>
              <p:nvPr/>
            </p:nvSpPr>
            <p:spPr>
              <a:xfrm>
                <a:off x="7869775" y="2117516"/>
                <a:ext cx="4241797" cy="1109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3000" b="1" i="1" dirty="0">
                    <a:solidFill>
                      <a:srgbClr val="202124"/>
                    </a:solidFill>
                    <a:latin typeface="Georgia" panose="02040502050405020303" pitchFamily="18" charset="0"/>
                  </a:rPr>
                  <a:t>Γ </a:t>
                </a:r>
                <a:r>
                  <a:rPr lang="en-GB" sz="3000" b="1" i="1" dirty="0">
                    <a:solidFill>
                      <a:srgbClr val="202124"/>
                    </a:solidFill>
                    <a:latin typeface="Helvetica Neue Light" panose="020B0604020202020204"/>
                  </a:rPr>
                  <a:t> </a:t>
                </a:r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is a </a:t>
                </a:r>
                <a:r>
                  <a:rPr lang="en-GB" sz="3000" b="0" i="0" u="none" strike="noStrike" baseline="0" dirty="0">
                    <a:solidFill>
                      <a:srgbClr val="FF0000"/>
                    </a:solidFill>
                    <a:latin typeface="Helvetica Neue Light" panose="020B0604020202020204"/>
                  </a:rPr>
                  <a:t>multi-valued-mapping </a:t>
                </a:r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from </a:t>
                </a:r>
                <a:r>
                  <a:rPr lang="en-GB" sz="3000" dirty="0">
                    <a:solidFill>
                      <a:srgbClr val="000000"/>
                    </a:solidFill>
                    <a:latin typeface="Helvetica Neue Light" panose="020B0604020202020204"/>
                  </a:rPr>
                  <a:t>S</a:t>
                </a:r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3000">
                            <a:latin typeface="Georgia" panose="02040502050405020303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GB" sz="3000" b="0" i="0" u="none" strike="noStrike" baseline="0" dirty="0">
                    <a:solidFill>
                      <a:srgbClr val="000000"/>
                    </a:solidFill>
                    <a:latin typeface="Helvetica Neue Light" panose="020B0604020202020204"/>
                  </a:rPr>
                  <a:t>.</a:t>
                </a:r>
                <a:endParaRPr lang="en-GB" sz="3000" dirty="0">
                  <a:latin typeface="Helvetica Neue Light" panose="020B0604020202020204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0DB001-1982-D108-2143-4D656C25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75" y="2117516"/>
                <a:ext cx="4241797" cy="1109663"/>
              </a:xfrm>
              <a:prstGeom prst="rect">
                <a:avLst/>
              </a:prstGeom>
              <a:blipFill>
                <a:blip r:embed="rId4"/>
                <a:stretch>
                  <a:fillRect l="-3448" t="-7143" b="-15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500438-D412-EEA6-1E69-674D6F792DFC}"/>
                  </a:ext>
                </a:extLst>
              </p:cNvPr>
              <p:cNvSpPr txBox="1"/>
              <p:nvPr/>
            </p:nvSpPr>
            <p:spPr>
              <a:xfrm>
                <a:off x="114299" y="5615423"/>
                <a:ext cx="4855634" cy="1109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3000" b="1" i="1" dirty="0">
                    <a:solidFill>
                      <a:srgbClr val="202124"/>
                    </a:solidFill>
                    <a:effectLst/>
                    <a:latin typeface="Georgia" panose="02040502050405020303" pitchFamily="18" charset="0"/>
                  </a:rPr>
                  <a:t>Γ</a:t>
                </a:r>
                <a:r>
                  <a:rPr lang="en-GB" sz="3000" b="0" i="0" u="none" strike="noStrike" baseline="0" dirty="0">
                    <a:latin typeface="Helvetica Neue Light" panose="020B0604020202020204"/>
                  </a:rPr>
                  <a:t>  carries P from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3000">
                            <a:latin typeface="Georgia" panose="02040502050405020303" pitchFamily="18" charset="0"/>
                          </a:rPr>
                          <m:t>Ω</m:t>
                        </m:r>
                      </m:sup>
                    </m:sSup>
                    <m:r>
                      <a:rPr lang="en-GB" sz="3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b="0" i="0" u="none" strike="noStrike" baseline="0" dirty="0">
                    <a:latin typeface="Helvetica Neue Light" panose="020B0604020202020204"/>
                  </a:rPr>
                  <a:t>: for all A </a:t>
                </a:r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GB" sz="3000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l-GR" sz="3000">
                        <a:latin typeface="Georgia" panose="02040502050405020303" pitchFamily="18" charset="0"/>
                      </a:rPr>
                      <m:t>Ω</m:t>
                    </m:r>
                  </m:oMath>
                </a14:m>
                <a:r>
                  <a:rPr lang="en-GB" sz="3000" b="0" i="0" u="none" strike="noStrike" baseline="0" dirty="0">
                    <a:latin typeface="Helvetica Neue Light" panose="020B0604020202020204"/>
                  </a:rPr>
                  <a:t> </a:t>
                </a:r>
                <a:endParaRPr lang="en-GB" sz="3000" dirty="0">
                  <a:latin typeface="Helvetica Neue Light" panose="020B0604020202020204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500438-D412-EEA6-1E69-674D6F79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5615423"/>
                <a:ext cx="4855634" cy="1109663"/>
              </a:xfrm>
              <a:prstGeom prst="rect">
                <a:avLst/>
              </a:prstGeom>
              <a:blipFill>
                <a:blip r:embed="rId5"/>
                <a:stretch>
                  <a:fillRect l="-3015" r="-1005" b="-15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ADC518F9-B71D-2445-FD12-2904F21A2C82}"/>
              </a:ext>
            </a:extLst>
          </p:cNvPr>
          <p:cNvSpPr txBox="1"/>
          <p:nvPr/>
        </p:nvSpPr>
        <p:spPr>
          <a:xfrm>
            <a:off x="5531912" y="6004102"/>
            <a:ext cx="59118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i="1" u="none" strike="noStrike" baseline="0" dirty="0">
                <a:latin typeface="Helvetica Neue Light" panose="020B0604020202020204"/>
              </a:rPr>
              <a:t>m(A) = P(</a:t>
            </a:r>
            <a:r>
              <a:rPr lang="en-GB" sz="3000" b="1" i="1" u="none" strike="noStrike" baseline="0" dirty="0">
                <a:latin typeface="Helvetica Neue Light" panose="020B0604020202020204"/>
                <a:cs typeface="Times New Roman" panose="02020603050405020304" pitchFamily="18" charset="0"/>
              </a:rPr>
              <a:t>{s</a:t>
            </a:r>
            <a:r>
              <a:rPr lang="en-GB" sz="3000" b="1" i="1" dirty="0">
                <a:solidFill>
                  <a:srgbClr val="202124"/>
                </a:solidFill>
                <a:effectLst/>
                <a:latin typeface="Helvetica Neue Light" panose="020B0604020202020204"/>
              </a:rPr>
              <a:t> ∈ 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S | </a:t>
            </a:r>
            <a:r>
              <a:rPr lang="el-GR" sz="3000" b="1" i="1" dirty="0">
                <a:solidFill>
                  <a:srgbClr val="202124"/>
                </a:solidFill>
                <a:effectLst/>
                <a:latin typeface="Georgia" panose="02040502050405020303" pitchFamily="18" charset="0"/>
              </a:rPr>
              <a:t>Γ</a:t>
            </a:r>
            <a:r>
              <a:rPr lang="en-GB" sz="3000" b="1" i="1" dirty="0">
                <a:solidFill>
                  <a:srgbClr val="202124"/>
                </a:solidFill>
                <a:effectLst/>
                <a:latin typeface="Helvetica Neue Light" panose="020B0604020202020204"/>
              </a:rPr>
              <a:t>(s) = A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 </a:t>
            </a:r>
            <a:r>
              <a:rPr lang="en-GB" sz="3000" b="1" i="1" u="none" strike="noStrike" baseline="0" dirty="0">
                <a:latin typeface="Helvetica Neue Light" panose="020B0604020202020204"/>
                <a:cs typeface="Times New Roman" panose="02020603050405020304" pitchFamily="18" charset="0"/>
              </a:rPr>
              <a:t>}</a:t>
            </a:r>
            <a:r>
              <a:rPr lang="en-GB" sz="3000" b="1" i="1" u="none" strike="noStrike" baseline="0" dirty="0">
                <a:latin typeface="Helvetica Neue Light" panose="020B0604020202020204"/>
              </a:rPr>
              <a:t>)</a:t>
            </a:r>
            <a:endParaRPr lang="en-GB" sz="3000" b="1" i="1" dirty="0">
              <a:latin typeface="Helvetica Neue Light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51E04-CDED-3EDA-DFE1-484F9D0BC7CF}"/>
              </a:ext>
            </a:extLst>
          </p:cNvPr>
          <p:cNvSpPr txBox="1"/>
          <p:nvPr/>
        </p:nvSpPr>
        <p:spPr>
          <a:xfrm>
            <a:off x="1116541" y="48520"/>
            <a:ext cx="612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 "/>
              </a:rPr>
              <a:t>Mass function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Helvetica Neue 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4792F-E0FE-4CA7-E20D-2383CF0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6/22</a:t>
            </a:r>
          </a:p>
        </p:txBody>
      </p:sp>
    </p:spTree>
    <p:extLst>
      <p:ext uri="{BB962C8B-B14F-4D97-AF65-F5344CB8AC3E}">
        <p14:creationId xmlns:p14="http://schemas.microsoft.com/office/powerpoint/2010/main" val="3676382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3" grpId="0" animBg="1"/>
      <p:bldP spid="14" grpId="0" animBg="1"/>
      <p:bldP spid="15" grpId="0" animBg="1"/>
      <p:bldP spid="37" grpId="0"/>
      <p:bldP spid="39" grpId="0"/>
      <p:bldP spid="45" grpId="0"/>
      <p:bldP spid="50" grpId="0"/>
      <p:bldP spid="56" grpId="0"/>
      <p:bldP spid="6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C706F-B4EA-02E6-8C82-081D625D5B7D}"/>
                  </a:ext>
                </a:extLst>
              </p:cNvPr>
              <p:cNvSpPr txBox="1"/>
              <p:nvPr/>
            </p:nvSpPr>
            <p:spPr>
              <a:xfrm>
                <a:off x="92074" y="836769"/>
                <a:ext cx="12007851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3000" b="0" i="0" u="none" strike="noStrike" baseline="0" dirty="0">
                    <a:latin typeface="Helvetica Neue Light"/>
                  </a:rPr>
                  <a:t>A murder has been committed. </a:t>
                </a:r>
              </a:p>
              <a:p>
                <a:pPr algn="just"/>
                <a:r>
                  <a:rPr lang="en-GB" sz="3000" b="0" i="0" u="none" strike="noStrike" baseline="0" dirty="0">
                    <a:latin typeface="Helvetica Neue Light"/>
                  </a:rPr>
                  <a:t>There are three suspects:  </a:t>
                </a:r>
                <a:r>
                  <a:rPr lang="en-GB" sz="3000" b="1" i="1" u="none" strike="noStrike" baseline="0" dirty="0">
                    <a:latin typeface="Helvetica Neue Light"/>
                    <a:cs typeface="Times New Roman" panose="02020603050405020304" pitchFamily="18" charset="0"/>
                  </a:rPr>
                  <a:t>{ </a:t>
                </a:r>
                <a:r>
                  <a:rPr lang="en-GB" sz="3000" b="0" i="0" u="none" strike="noStrike" baseline="0" dirty="0">
                    <a:latin typeface="Helvetica Neue Light"/>
                  </a:rPr>
                  <a:t>Peter</a:t>
                </a:r>
                <a:r>
                  <a:rPr lang="en-GB" sz="3000" dirty="0">
                    <a:latin typeface="Helvetica Neue Light"/>
                  </a:rPr>
                  <a:t> ,</a:t>
                </a:r>
                <a:r>
                  <a:rPr lang="en-GB" sz="3000" b="0" i="0" u="none" strike="noStrike" baseline="0" dirty="0">
                    <a:latin typeface="Helvetica Neue Light"/>
                  </a:rPr>
                  <a:t> John</a:t>
                </a:r>
                <a:r>
                  <a:rPr lang="en-GB" sz="3000" dirty="0">
                    <a:latin typeface="Helvetica Neue Light"/>
                  </a:rPr>
                  <a:t> ,</a:t>
                </a:r>
                <a:r>
                  <a:rPr lang="en-GB" sz="3000" b="0" i="0" u="none" strike="noStrike" baseline="0" dirty="0">
                    <a:latin typeface="Helvetica Neue Light"/>
                  </a:rPr>
                  <a:t> Mary </a:t>
                </a:r>
                <a:r>
                  <a:rPr lang="en-GB" sz="3000" b="1" i="1" u="none" strike="noStrike" baseline="0" dirty="0">
                    <a:latin typeface="Helvetica Neue Light"/>
                    <a:cs typeface="Times New Roman" panose="02020603050405020304" pitchFamily="18" charset="0"/>
                  </a:rPr>
                  <a:t>} </a:t>
                </a:r>
                <a:r>
                  <a:rPr lang="en-GB" sz="3000" b="0" i="0" u="none" strike="noStrike" baseline="0" dirty="0">
                    <a:latin typeface="Helvetica Neue Light"/>
                  </a:rPr>
                  <a:t>.</a:t>
                </a:r>
              </a:p>
              <a:p>
                <a:pPr algn="just"/>
                <a:r>
                  <a:rPr lang="en-GB" sz="3000" dirty="0">
                    <a:solidFill>
                      <a:srgbClr val="000000"/>
                    </a:solidFill>
                    <a:latin typeface="Helvetica Neue Light"/>
                  </a:rPr>
                  <a:t>I know only these persons and I want to collect some evidence about them . </a:t>
                </a:r>
              </a:p>
              <a:p>
                <a:pPr algn="just"/>
                <a:r>
                  <a:rPr lang="en-GB" sz="3000" dirty="0">
                    <a:solidFill>
                      <a:srgbClr val="000000"/>
                    </a:solidFill>
                    <a:latin typeface="Helvetica Neue Light"/>
                  </a:rPr>
                  <a:t>So my </a:t>
                </a:r>
                <a:r>
                  <a:rPr lang="en-GB" sz="3000" dirty="0">
                    <a:solidFill>
                      <a:srgbClr val="FF0000"/>
                    </a:solidFill>
                    <a:latin typeface="Helvetica Neue Light"/>
                  </a:rPr>
                  <a:t>frame of discernment is the set </a:t>
                </a:r>
                <a:r>
                  <a:rPr lang="en-GB" sz="3000" b="1" i="1" u="none" strike="noStrike" baseline="0" dirty="0">
                    <a:latin typeface="Helvetica Neue Light"/>
                    <a:cs typeface="Times New Roman" panose="02020603050405020304" pitchFamily="18" charset="0"/>
                  </a:rPr>
                  <a:t>{ </a:t>
                </a:r>
                <a:r>
                  <a:rPr lang="en-GB" sz="3000" b="0" i="0" u="none" strike="noStrike" baseline="0" dirty="0">
                    <a:latin typeface="Helvetica Neue Light"/>
                  </a:rPr>
                  <a:t>Peter</a:t>
                </a:r>
                <a:r>
                  <a:rPr lang="en-GB" sz="3000" dirty="0">
                    <a:latin typeface="Helvetica Neue Light"/>
                  </a:rPr>
                  <a:t> ,</a:t>
                </a:r>
                <a:r>
                  <a:rPr lang="en-GB" sz="3000" b="0" i="0" u="none" strike="noStrike" baseline="0" dirty="0">
                    <a:latin typeface="Helvetica Neue Light"/>
                  </a:rPr>
                  <a:t> John</a:t>
                </a:r>
                <a:r>
                  <a:rPr lang="en-GB" sz="3000" dirty="0">
                    <a:latin typeface="Helvetica Neue Light"/>
                  </a:rPr>
                  <a:t> ,</a:t>
                </a:r>
                <a:r>
                  <a:rPr lang="en-GB" sz="3000" b="0" i="0" u="none" strike="noStrike" baseline="0" dirty="0">
                    <a:latin typeface="Helvetica Neue Light"/>
                  </a:rPr>
                  <a:t> Mary </a:t>
                </a:r>
                <a:r>
                  <a:rPr lang="en-GB" sz="3000" b="1" i="1" u="none" strike="noStrike" baseline="0" dirty="0">
                    <a:latin typeface="Helvetica Neue Light"/>
                    <a:cs typeface="Times New Roman" panose="02020603050405020304" pitchFamily="18" charset="0"/>
                  </a:rPr>
                  <a:t>}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 smtClean="0">
                        <a:latin typeface="Helvetica Neue Light"/>
                      </a:rPr>
                      <m:t>Ω</m:t>
                    </m:r>
                  </m:oMath>
                </a14:m>
                <a:endParaRPr lang="en-GB" sz="3000" dirty="0">
                  <a:solidFill>
                    <a:srgbClr val="FF0000"/>
                  </a:solidFill>
                  <a:latin typeface="Helvetica Neue Ligh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C706F-B4EA-02E6-8C82-081D625D5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4" y="836769"/>
                <a:ext cx="12007851" cy="2400657"/>
              </a:xfrm>
              <a:prstGeom prst="rect">
                <a:avLst/>
              </a:prstGeom>
              <a:blipFill>
                <a:blip r:embed="rId2"/>
                <a:stretch>
                  <a:fillRect l="-1168" t="-3299" r="-1218" b="-6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F1171E-2ADC-EDD1-CBA4-05C60D38A2EB}"/>
              </a:ext>
            </a:extLst>
          </p:cNvPr>
          <p:cNvSpPr txBox="1"/>
          <p:nvPr/>
        </p:nvSpPr>
        <p:spPr>
          <a:xfrm>
            <a:off x="1036665" y="128883"/>
            <a:ext cx="3609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B6791-D48C-8C12-BF01-B5A5A27F46FF}"/>
              </a:ext>
            </a:extLst>
          </p:cNvPr>
          <p:cNvSpPr txBox="1"/>
          <p:nvPr/>
        </p:nvSpPr>
        <p:spPr>
          <a:xfrm>
            <a:off x="92073" y="3500613"/>
            <a:ext cx="12007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000" b="0" i="0" u="none" strike="noStrike" baseline="0" dirty="0">
                <a:latin typeface="Helvetica Neue Light"/>
              </a:rPr>
              <a:t>A witness saw the murderer going away, but he is short-sighted</a:t>
            </a:r>
          </a:p>
          <a:p>
            <a:pPr algn="just"/>
            <a:r>
              <a:rPr lang="en-GB" sz="3000" b="0" i="0" u="none" strike="noStrike" baseline="0" dirty="0">
                <a:latin typeface="Helvetica Neue Light"/>
              </a:rPr>
              <a:t>and </a:t>
            </a:r>
            <a:r>
              <a:rPr lang="en-GB" sz="3000" b="0" i="0" u="none" strike="noStrike" baseline="0" dirty="0">
                <a:highlight>
                  <a:srgbClr val="FFFF00"/>
                </a:highlight>
                <a:latin typeface="Helvetica Neue Light"/>
              </a:rPr>
              <a:t>he only saw that it was a man</a:t>
            </a:r>
            <a:r>
              <a:rPr lang="en-GB" sz="3000" b="0" i="0" u="none" strike="noStrike" baseline="0" dirty="0">
                <a:latin typeface="Helvetica Neue Light"/>
              </a:rPr>
              <a:t>. We know that the </a:t>
            </a:r>
            <a:r>
              <a:rPr lang="en-GB" sz="3000" b="0" i="0" u="none" strike="noStrike" baseline="0" dirty="0">
                <a:highlight>
                  <a:srgbClr val="FFFF00"/>
                </a:highlight>
                <a:latin typeface="Helvetica Neue Light"/>
              </a:rPr>
              <a:t>witness is</a:t>
            </a:r>
          </a:p>
          <a:p>
            <a:pPr algn="just"/>
            <a:r>
              <a:rPr lang="en-GB" sz="3000" b="0" i="0" u="none" strike="noStrike" baseline="0" dirty="0">
                <a:highlight>
                  <a:srgbClr val="FFFF00"/>
                </a:highlight>
                <a:latin typeface="Helvetica Neue Light"/>
              </a:rPr>
              <a:t>drunk 20 % of the time</a:t>
            </a:r>
            <a:endParaRPr lang="en-GB" sz="3000" dirty="0">
              <a:highlight>
                <a:srgbClr val="FFFF00"/>
              </a:highlight>
              <a:latin typeface="Helvetica Neue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38590-46E8-133F-804D-2EA672E31827}"/>
              </a:ext>
            </a:extLst>
          </p:cNvPr>
          <p:cNvSpPr txBox="1"/>
          <p:nvPr/>
        </p:nvSpPr>
        <p:spPr>
          <a:xfrm>
            <a:off x="4646445" y="4977941"/>
            <a:ext cx="225311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4000" dirty="0">
                <a:highlight>
                  <a:srgbClr val="FF0000"/>
                </a:highlight>
                <a:latin typeface="Helvetica Neue Light"/>
              </a:rPr>
              <a:t>E</a:t>
            </a:r>
            <a:r>
              <a:rPr lang="en-GB" sz="4000" b="0" i="0" u="none" strike="noStrike" baseline="0" dirty="0">
                <a:highlight>
                  <a:srgbClr val="FF0000"/>
                </a:highlight>
                <a:latin typeface="Helvetica Neue Light"/>
              </a:rPr>
              <a:t>vidence</a:t>
            </a:r>
            <a:endParaRPr lang="en-GB" sz="4000" dirty="0">
              <a:highlight>
                <a:srgbClr val="FF0000"/>
              </a:highlight>
              <a:latin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C72EB-C55C-367D-E423-374FB5EF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7/22</a:t>
            </a:r>
          </a:p>
        </p:txBody>
      </p:sp>
    </p:spTree>
    <p:extLst>
      <p:ext uri="{BB962C8B-B14F-4D97-AF65-F5344CB8AC3E}">
        <p14:creationId xmlns:p14="http://schemas.microsoft.com/office/powerpoint/2010/main" val="2006423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192F1A3-1721-1C16-2885-30B4A4D40207}"/>
              </a:ext>
            </a:extLst>
          </p:cNvPr>
          <p:cNvSpPr/>
          <p:nvPr/>
        </p:nvSpPr>
        <p:spPr>
          <a:xfrm>
            <a:off x="2031071" y="4765143"/>
            <a:ext cx="6945714" cy="201522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>
              <a:latin typeface="Helvetica Neue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32AB6D-F75B-D6C3-B724-310698C9FF11}"/>
              </a:ext>
            </a:extLst>
          </p:cNvPr>
          <p:cNvSpPr/>
          <p:nvPr/>
        </p:nvSpPr>
        <p:spPr>
          <a:xfrm>
            <a:off x="6038560" y="5055934"/>
            <a:ext cx="1884809" cy="1284518"/>
          </a:xfrm>
          <a:prstGeom prst="ellipse">
            <a:avLst/>
          </a:prstGeom>
          <a:solidFill>
            <a:srgbClr val="F21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>
              <a:latin typeface="Helvetica Neue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93DE11-3CF0-445B-F6B1-9847F9587F16}"/>
              </a:ext>
            </a:extLst>
          </p:cNvPr>
          <p:cNvSpPr/>
          <p:nvPr/>
        </p:nvSpPr>
        <p:spPr>
          <a:xfrm>
            <a:off x="5738318" y="1023079"/>
            <a:ext cx="3491965" cy="1842724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>
              <a:latin typeface="Helvetica Neue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E713F1-B82C-B9E5-D805-4E4DCE3FE54A}"/>
              </a:ext>
            </a:extLst>
          </p:cNvPr>
          <p:cNvSpPr/>
          <p:nvPr/>
        </p:nvSpPr>
        <p:spPr>
          <a:xfrm>
            <a:off x="1357581" y="1034254"/>
            <a:ext cx="4330561" cy="1842724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Helvetica Neue Ligh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4E394B-49F2-05DF-77F5-14A90B170EF5}"/>
              </a:ext>
            </a:extLst>
          </p:cNvPr>
          <p:cNvSpPr/>
          <p:nvPr/>
        </p:nvSpPr>
        <p:spPr>
          <a:xfrm>
            <a:off x="3237330" y="4986494"/>
            <a:ext cx="2313527" cy="148300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>
              <a:latin typeface="Helvetica Neue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9C250-B080-80AF-53B4-E267A9A5BA5A}"/>
              </a:ext>
            </a:extLst>
          </p:cNvPr>
          <p:cNvSpPr txBox="1"/>
          <p:nvPr/>
        </p:nvSpPr>
        <p:spPr>
          <a:xfrm>
            <a:off x="3800564" y="5113360"/>
            <a:ext cx="1277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u="none" strike="noStrike" baseline="0" dirty="0">
                <a:latin typeface="Helvetica Neue Light"/>
              </a:rPr>
              <a:t>Peter</a:t>
            </a:r>
            <a:endParaRPr lang="en-GB" sz="3200" dirty="0">
              <a:latin typeface="Helvetica Neue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C4820-377A-5206-12E3-81D0A9E25785}"/>
              </a:ext>
            </a:extLst>
          </p:cNvPr>
          <p:cNvSpPr txBox="1"/>
          <p:nvPr/>
        </p:nvSpPr>
        <p:spPr>
          <a:xfrm>
            <a:off x="3820739" y="5687500"/>
            <a:ext cx="1067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u="none" strike="noStrike" baseline="0" dirty="0">
                <a:latin typeface="Helvetica Neue Light"/>
              </a:rPr>
              <a:t>John</a:t>
            </a:r>
            <a:endParaRPr lang="en-GB" sz="3200" dirty="0">
              <a:latin typeface="Helvetica Neue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545EE-B275-3E68-FF64-CBE34C0FBCC5}"/>
              </a:ext>
            </a:extLst>
          </p:cNvPr>
          <p:cNvSpPr txBox="1"/>
          <p:nvPr/>
        </p:nvSpPr>
        <p:spPr>
          <a:xfrm>
            <a:off x="6483391" y="5346157"/>
            <a:ext cx="1106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u="none" strike="noStrike" baseline="0" dirty="0">
                <a:latin typeface="Helvetica Neue Light"/>
              </a:rPr>
              <a:t>Mary</a:t>
            </a:r>
            <a:endParaRPr lang="en-GB" sz="3200" dirty="0">
              <a:latin typeface="Helvetica Neue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2AAFD-A3B2-A0B0-2F97-4205502D63A3}"/>
              </a:ext>
            </a:extLst>
          </p:cNvPr>
          <p:cNvSpPr txBox="1"/>
          <p:nvPr/>
        </p:nvSpPr>
        <p:spPr>
          <a:xfrm>
            <a:off x="7316491" y="6238859"/>
            <a:ext cx="4268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Helvetica Neue Light"/>
              </a:rPr>
              <a:t>frame of discernment </a:t>
            </a:r>
            <a:endParaRPr lang="en-GB" sz="3200" dirty="0">
              <a:latin typeface="Helvetica Neue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3BD93-6E1B-74BB-4F1C-F09DD90D9DD8}"/>
              </a:ext>
            </a:extLst>
          </p:cNvPr>
          <p:cNvSpPr txBox="1"/>
          <p:nvPr/>
        </p:nvSpPr>
        <p:spPr>
          <a:xfrm>
            <a:off x="8365067" y="555274"/>
            <a:ext cx="3826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u="none" strike="noStrike" baseline="0" dirty="0">
                <a:solidFill>
                  <a:srgbClr val="FF0000"/>
                </a:solidFill>
                <a:latin typeface="Helvetica Neue Light"/>
              </a:rPr>
              <a:t>set of interpretations</a:t>
            </a:r>
            <a:endParaRPr lang="en-GB" sz="3200" dirty="0">
              <a:latin typeface="Helvetica Neue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6D9011-B0D6-C2EB-FCD6-0163003A2111}"/>
              </a:ext>
            </a:extLst>
          </p:cNvPr>
          <p:cNvSpPr txBox="1"/>
          <p:nvPr/>
        </p:nvSpPr>
        <p:spPr>
          <a:xfrm>
            <a:off x="6765477" y="1316499"/>
            <a:ext cx="1421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Helvetica Neue Light"/>
              </a:rPr>
              <a:t>D</a:t>
            </a:r>
            <a:r>
              <a:rPr lang="en-GB" sz="3200" b="0" i="0" u="none" strike="noStrike" baseline="0" dirty="0">
                <a:latin typeface="Helvetica Neue Light"/>
              </a:rPr>
              <a:t>runk</a:t>
            </a:r>
            <a:endParaRPr lang="en-GB" sz="3200" dirty="0">
              <a:latin typeface="Helvetica Neue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605D3-A483-858B-7C6A-205FCDF1CD9B}"/>
              </a:ext>
            </a:extLst>
          </p:cNvPr>
          <p:cNvSpPr txBox="1"/>
          <p:nvPr/>
        </p:nvSpPr>
        <p:spPr>
          <a:xfrm>
            <a:off x="2591648" y="1283030"/>
            <a:ext cx="2045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u="none" strike="noStrike" baseline="0" dirty="0">
                <a:latin typeface="Helvetica Neue Light"/>
              </a:rPr>
              <a:t>Not Drunk</a:t>
            </a:r>
            <a:endParaRPr lang="en-GB" sz="3200" dirty="0">
              <a:latin typeface="Helvetica Neue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DDACB1-3D06-3B68-4EC1-3297E958C01E}"/>
              </a:ext>
            </a:extLst>
          </p:cNvPr>
          <p:cNvSpPr txBox="1"/>
          <p:nvPr/>
        </p:nvSpPr>
        <p:spPr>
          <a:xfrm>
            <a:off x="5996518" y="1869445"/>
            <a:ext cx="310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Helvetica Neue Light"/>
              </a:rPr>
              <a:t>P(Drunk) = 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B8FEF-8893-E273-F9BE-55FE59F885EC}"/>
              </a:ext>
            </a:extLst>
          </p:cNvPr>
          <p:cNvSpPr txBox="1"/>
          <p:nvPr/>
        </p:nvSpPr>
        <p:spPr>
          <a:xfrm>
            <a:off x="1706159" y="1928558"/>
            <a:ext cx="422916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Helvetica Neue Light"/>
              </a:rPr>
              <a:t>P(Not Drunk) = 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17953-4D22-18A0-D49E-622571F64B67}"/>
                  </a:ext>
                </a:extLst>
              </p:cNvPr>
              <p:cNvSpPr txBox="1"/>
              <p:nvPr/>
            </p:nvSpPr>
            <p:spPr>
              <a:xfrm>
                <a:off x="1393195" y="5501872"/>
                <a:ext cx="45931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200" smtClean="0">
                          <a:latin typeface="Helvetica Neue Light"/>
                        </a:rPr>
                        <m:t>Ω</m:t>
                      </m:r>
                    </m:oMath>
                  </m:oMathPara>
                </a14:m>
                <a:endParaRPr lang="en-GB" sz="3200" dirty="0">
                  <a:latin typeface="Helvetica Neue Ligh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17953-4D22-18A0-D49E-622571F64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95" y="5501872"/>
                <a:ext cx="45931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01CC29-C6B0-2E11-7081-3FCB9C29AAC6}"/>
                  </a:ext>
                </a:extLst>
              </p:cNvPr>
              <p:cNvSpPr txBox="1"/>
              <p:nvPr/>
            </p:nvSpPr>
            <p:spPr>
              <a:xfrm>
                <a:off x="898266" y="498899"/>
                <a:ext cx="45931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3200" dirty="0">
                  <a:latin typeface="Helvetica Neue Ligh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01CC29-C6B0-2E11-7081-3FCB9C29A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" y="498899"/>
                <a:ext cx="45931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02543F1-5882-2B6A-7887-80DA221C983E}"/>
              </a:ext>
            </a:extLst>
          </p:cNvPr>
          <p:cNvSpPr txBox="1"/>
          <p:nvPr/>
        </p:nvSpPr>
        <p:spPr>
          <a:xfrm>
            <a:off x="3108857" y="58504"/>
            <a:ext cx="6230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Helvetica Neue Light"/>
              </a:rPr>
              <a:t>m(Drunk) + m(Not Drunk 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7EA75-4696-F234-24FB-20370AEA3521}"/>
              </a:ext>
            </a:extLst>
          </p:cNvPr>
          <p:cNvSpPr txBox="1"/>
          <p:nvPr/>
        </p:nvSpPr>
        <p:spPr>
          <a:xfrm>
            <a:off x="3299817" y="3639881"/>
            <a:ext cx="24914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1" i="1" dirty="0">
                <a:solidFill>
                  <a:srgbClr val="202124"/>
                </a:solidFill>
                <a:latin typeface="Helvetica Neue Light"/>
              </a:rPr>
              <a:t>Γ</a:t>
            </a:r>
            <a:r>
              <a:rPr lang="en-GB" sz="3200" b="1" i="1" dirty="0">
                <a:solidFill>
                  <a:srgbClr val="202124"/>
                </a:solidFill>
                <a:latin typeface="Helvetica Neue Light"/>
              </a:rPr>
              <a:t>(Not Drunk)</a:t>
            </a:r>
            <a:endParaRPr lang="en-GB" sz="3200" dirty="0">
              <a:latin typeface="Helvetica Neue Ligh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2C8DE5-B8DE-CE95-7E19-6B441CBF3FDE}"/>
              </a:ext>
            </a:extLst>
          </p:cNvPr>
          <p:cNvSpPr/>
          <p:nvPr/>
        </p:nvSpPr>
        <p:spPr>
          <a:xfrm>
            <a:off x="372533" y="681200"/>
            <a:ext cx="9296400" cy="2806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>
              <a:latin typeface="Helvetica Neue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8A695-6D08-961D-3258-813B61A85D7C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3522862" y="2876978"/>
            <a:ext cx="871232" cy="210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453140-06A7-DF24-B6AC-2D80276E78AA}"/>
              </a:ext>
            </a:extLst>
          </p:cNvPr>
          <p:cNvCxnSpPr>
            <a:cxnSpLocks/>
            <a:stCxn id="15" idx="4"/>
            <a:endCxn id="13" idx="7"/>
          </p:cNvCxnSpPr>
          <p:nvPr/>
        </p:nvCxnSpPr>
        <p:spPr>
          <a:xfrm>
            <a:off x="7484301" y="2865803"/>
            <a:ext cx="475308" cy="219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D80DAA-5F63-0D75-E32E-41AFBBCEA7AC}"/>
                  </a:ext>
                </a:extLst>
              </p:cNvPr>
              <p:cNvSpPr txBox="1"/>
              <p:nvPr/>
            </p:nvSpPr>
            <p:spPr>
              <a:xfrm>
                <a:off x="6301530" y="3551979"/>
                <a:ext cx="21312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3200" b="1" i="1" dirty="0">
                    <a:solidFill>
                      <a:srgbClr val="202124"/>
                    </a:solidFill>
                    <a:latin typeface="Helvetica Neue Light"/>
                  </a:rPr>
                  <a:t>Γ</a:t>
                </a:r>
                <a:r>
                  <a:rPr lang="en-GB" sz="3200" b="1" i="1" dirty="0">
                    <a:solidFill>
                      <a:srgbClr val="202124"/>
                    </a:solidFill>
                    <a:latin typeface="Helvetica Neue Ligh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3200" b="1" i="0" smtClean="0">
                        <a:latin typeface="Helvetica Neue Light"/>
                      </a:rPr>
                      <m:t>Drunk</m:t>
                    </m:r>
                  </m:oMath>
                </a14:m>
                <a:r>
                  <a:rPr lang="en-GB" sz="3200" b="1" i="1" dirty="0">
                    <a:solidFill>
                      <a:srgbClr val="202124"/>
                    </a:solidFill>
                    <a:latin typeface="Helvetica Neue Light"/>
                  </a:rPr>
                  <a:t>)</a:t>
                </a:r>
                <a:endParaRPr lang="en-GB" sz="3200" b="1" dirty="0">
                  <a:latin typeface="Helvetica Neue Ligh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D80DAA-5F63-0D75-E32E-41AFBBCE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530" y="3551979"/>
                <a:ext cx="2131270" cy="584775"/>
              </a:xfrm>
              <a:prstGeom prst="rect">
                <a:avLst/>
              </a:prstGeom>
              <a:blipFill>
                <a:blip r:embed="rId4"/>
                <a:stretch>
                  <a:fillRect l="-7450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8891AE7-8742-9684-2BF5-BACA7A218890}"/>
              </a:ext>
            </a:extLst>
          </p:cNvPr>
          <p:cNvCxnSpPr>
            <a:cxnSpLocks/>
            <a:stCxn id="17" idx="2"/>
            <a:endCxn id="16" idx="2"/>
          </p:cNvCxnSpPr>
          <p:nvPr/>
        </p:nvCxnSpPr>
        <p:spPr>
          <a:xfrm rot="10800000">
            <a:off x="1357582" y="1955616"/>
            <a:ext cx="1879749" cy="3772380"/>
          </a:xfrm>
          <a:prstGeom prst="curvedConnector3">
            <a:avLst>
              <a:gd name="adj1" fmla="val 112161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1D5C2A-282B-E8D3-2696-3F53F9FE888C}"/>
              </a:ext>
            </a:extLst>
          </p:cNvPr>
          <p:cNvSpPr txBox="1"/>
          <p:nvPr/>
        </p:nvSpPr>
        <p:spPr>
          <a:xfrm>
            <a:off x="5305" y="4443093"/>
            <a:ext cx="4146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u="none" strike="noStrike" baseline="0" dirty="0">
                <a:latin typeface="Helvetica Neue Light"/>
              </a:rPr>
              <a:t>m(</a:t>
            </a:r>
            <a:r>
              <a:rPr lang="en-GB" sz="3200" dirty="0">
                <a:latin typeface="Helvetica Neue Light"/>
              </a:rPr>
              <a:t>{</a:t>
            </a:r>
            <a:r>
              <a:rPr lang="en-GB" sz="3200" b="0" i="0" u="none" strike="noStrike" baseline="0" dirty="0">
                <a:latin typeface="Helvetica Neue Light"/>
              </a:rPr>
              <a:t>Peter; John</a:t>
            </a:r>
            <a:r>
              <a:rPr lang="en-GB" sz="3200" dirty="0">
                <a:latin typeface="Helvetica Neue Light"/>
              </a:rPr>
              <a:t>}</a:t>
            </a:r>
            <a:r>
              <a:rPr lang="en-GB" sz="3200" b="0" i="0" u="none" strike="noStrike" baseline="0" dirty="0">
                <a:latin typeface="Helvetica Neue Light"/>
              </a:rPr>
              <a:t>) = 0</a:t>
            </a:r>
            <a:r>
              <a:rPr lang="en-GB" sz="3200" dirty="0">
                <a:latin typeface="Helvetica Neue Light"/>
              </a:rPr>
              <a:t>,</a:t>
            </a:r>
            <a:r>
              <a:rPr lang="en-GB" sz="3200" b="0" i="0" u="none" strike="noStrike" baseline="0" dirty="0">
                <a:latin typeface="Helvetica Neue Light"/>
              </a:rPr>
              <a:t>8</a:t>
            </a:r>
            <a:endParaRPr lang="en-GB" sz="3200" dirty="0">
              <a:latin typeface="Helvetica Neue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6BFFE8-A08B-5F6B-D6E7-C958FCD7D869}"/>
                  </a:ext>
                </a:extLst>
              </p:cNvPr>
              <p:cNvSpPr txBox="1"/>
              <p:nvPr/>
            </p:nvSpPr>
            <p:spPr>
              <a:xfrm>
                <a:off x="7862651" y="4528585"/>
                <a:ext cx="23596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200" b="0" i="0" u="none" strike="noStrike" baseline="0" dirty="0">
                    <a:latin typeface="Helvetica Neue Light"/>
                  </a:rPr>
                  <a:t>m(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smtClean="0">
                        <a:latin typeface="Helvetica Neue Light"/>
                      </a:rPr>
                      <m:t>Ω</m:t>
                    </m:r>
                  </m:oMath>
                </a14:m>
                <a:r>
                  <a:rPr lang="en-GB" sz="3200" b="0" i="0" u="none" strike="noStrike" baseline="0" dirty="0">
                    <a:latin typeface="Helvetica Neue Light"/>
                  </a:rPr>
                  <a:t>) = 0</a:t>
                </a:r>
                <a:r>
                  <a:rPr lang="en-GB" sz="3200" dirty="0">
                    <a:latin typeface="Helvetica Neue Light"/>
                  </a:rPr>
                  <a:t>,2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6BFFE8-A08B-5F6B-D6E7-C958FCD7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651" y="4528585"/>
                <a:ext cx="2359663" cy="584775"/>
              </a:xfrm>
              <a:prstGeom prst="rect">
                <a:avLst/>
              </a:prstGeom>
              <a:blipFill>
                <a:blip r:embed="rId5"/>
                <a:stretch>
                  <a:fillRect l="-6718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C6A2A88-350F-6ADA-AE2A-4C248C3C675D}"/>
              </a:ext>
            </a:extLst>
          </p:cNvPr>
          <p:cNvCxnSpPr>
            <a:cxnSpLocks/>
            <a:stCxn id="13" idx="6"/>
            <a:endCxn id="15" idx="6"/>
          </p:cNvCxnSpPr>
          <p:nvPr/>
        </p:nvCxnSpPr>
        <p:spPr>
          <a:xfrm flipV="1">
            <a:off x="8976785" y="1944441"/>
            <a:ext cx="253498" cy="3828312"/>
          </a:xfrm>
          <a:prstGeom prst="curvedConnector3">
            <a:avLst>
              <a:gd name="adj1" fmla="val 190178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C76363-0206-D950-468F-D2708CCD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8/22</a:t>
            </a:r>
          </a:p>
        </p:txBody>
      </p:sp>
    </p:spTree>
    <p:extLst>
      <p:ext uri="{BB962C8B-B14F-4D97-AF65-F5344CB8AC3E}">
        <p14:creationId xmlns:p14="http://schemas.microsoft.com/office/powerpoint/2010/main" val="17126991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599061-D5B7-5195-B8DC-D4F4FC5EA824}"/>
                  </a:ext>
                </a:extLst>
              </p:cNvPr>
              <p:cNvSpPr txBox="1"/>
              <p:nvPr/>
            </p:nvSpPr>
            <p:spPr>
              <a:xfrm>
                <a:off x="99482" y="835713"/>
                <a:ext cx="1180464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b="0" i="0" u="none" strike="noStrike" baseline="0" dirty="0">
                    <a:latin typeface="Helvetica Neue Light"/>
                  </a:rPr>
                  <a:t>The D-S theory begins by assuming a </a:t>
                </a:r>
                <a:r>
                  <a:rPr lang="en-GB" sz="3000" b="1" i="1" u="none" strike="noStrike" baseline="0" dirty="0">
                    <a:latin typeface="Helvetica Neue Light"/>
                  </a:rPr>
                  <a:t>frame of discernment </a:t>
                </a:r>
                <a:r>
                  <a:rPr lang="en-GB" sz="3000" b="1" i="0" u="none" strike="noStrike" baseline="0" dirty="0">
                    <a:latin typeface="Helvetica Neue Ligh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 smtClean="0">
                        <a:latin typeface="Helvetica Neue Light"/>
                      </a:rPr>
                      <m:t>Ω</m:t>
                    </m:r>
                  </m:oMath>
                </a14:m>
                <a:r>
                  <a:rPr lang="en-GB" sz="3000" dirty="0">
                    <a:latin typeface="Helvetica Neue Ligh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599061-D5B7-5195-B8DC-D4F4FC5EA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2" y="835713"/>
                <a:ext cx="11804649" cy="553998"/>
              </a:xfrm>
              <a:prstGeom prst="rect">
                <a:avLst/>
              </a:prstGeom>
              <a:blipFill>
                <a:blip r:embed="rId2"/>
                <a:stretch>
                  <a:fillRect l="-1187" t="-14286" b="-32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3C864B-DC2B-E413-7DC9-9D17B52A2DC6}"/>
                  </a:ext>
                </a:extLst>
              </p:cNvPr>
              <p:cNvSpPr txBox="1"/>
              <p:nvPr/>
            </p:nvSpPr>
            <p:spPr>
              <a:xfrm>
                <a:off x="99483" y="1642531"/>
                <a:ext cx="12092517" cy="157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3000" b="0" i="0" u="none" strike="noStrike" baseline="0" dirty="0">
                    <a:latin typeface="Helvetica Neue Light"/>
                  </a:rPr>
                  <a:t>when diagnosing a patient,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 smtClean="0">
                        <a:latin typeface="Helvetica Neue Light"/>
                      </a:rPr>
                      <m:t>Ω</m:t>
                    </m:r>
                  </m:oMath>
                </a14:m>
                <a:r>
                  <a:rPr lang="en-GB" sz="3000" b="0" i="0" u="none" strike="noStrike" baseline="0" dirty="0">
                    <a:latin typeface="Helvetica Neue Light"/>
                  </a:rPr>
                  <a:t> would be the set consisting of all possible diseases. The </a:t>
                </a:r>
                <a:r>
                  <a:rPr lang="en-GB" sz="3000" b="1" i="1" u="none" strike="noStrike" baseline="0" dirty="0">
                    <a:latin typeface="Helvetica Neue Light"/>
                  </a:rPr>
                  <a:t>power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3000">
                            <a:latin typeface="Helvetica Neue Light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GB" sz="3000" b="0" i="0" u="none" strike="noStrike" baseline="0" dirty="0">
                    <a:latin typeface="Helvetica Neue Light"/>
                  </a:rPr>
                  <a:t> is the set of all possible sub-sets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>
                        <a:latin typeface="Helvetica Neue Light"/>
                      </a:rPr>
                      <m:t>Ω</m:t>
                    </m:r>
                  </m:oMath>
                </a14:m>
                <a:r>
                  <a:rPr lang="en-GB" sz="3000" b="0" i="0" u="none" strike="noStrike" baseline="0" dirty="0">
                    <a:latin typeface="Helvetica Neue Light"/>
                  </a:rPr>
                  <a:t> including the empty set </a:t>
                </a:r>
                <a:r>
                  <a:rPr lang="en-GB" sz="3000" b="0" i="1" u="none" strike="noStrike" baseline="0" dirty="0">
                    <a:latin typeface="Helvetica Neue Light"/>
                  </a:rPr>
                  <a:t>Φ</a:t>
                </a:r>
                <a:r>
                  <a:rPr lang="en-GB" sz="3000" b="0" i="0" u="none" strike="noStrike" baseline="0" dirty="0">
                    <a:latin typeface="Helvetica Neue Light"/>
                  </a:rPr>
                  <a:t>. For example, if:</a:t>
                </a:r>
                <a:endParaRPr lang="en-GB" sz="3000" dirty="0">
                  <a:latin typeface="Helvetica Neue Ligh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3C864B-DC2B-E413-7DC9-9D17B52A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3" y="1642531"/>
                <a:ext cx="12092517" cy="1578445"/>
              </a:xfrm>
              <a:prstGeom prst="rect">
                <a:avLst/>
              </a:prstGeom>
              <a:blipFill>
                <a:blip r:embed="rId3"/>
                <a:stretch>
                  <a:fillRect l="-1159" t="-5019" r="-1210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5F8242-1670-036E-6D75-167404B6F169}"/>
                  </a:ext>
                </a:extLst>
              </p:cNvPr>
              <p:cNvSpPr txBox="1"/>
              <p:nvPr/>
            </p:nvSpPr>
            <p:spPr>
              <a:xfrm>
                <a:off x="1608668" y="3555871"/>
                <a:ext cx="196797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 smtClean="0">
                        <a:latin typeface="Helvetica Neue Light"/>
                      </a:rPr>
                      <m:t>Ω</m:t>
                    </m:r>
                    <m:r>
                      <a:rPr lang="el-GR" sz="3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3000" b="0" i="0" u="none" strike="noStrike" baseline="0" dirty="0">
                    <a:latin typeface="Helvetica Neue Light"/>
                  </a:rPr>
                  <a:t>= {</a:t>
                </a:r>
                <a:r>
                  <a:rPr lang="en-GB" sz="3000" b="0" i="1" u="none" strike="noStrike" baseline="0" dirty="0">
                    <a:latin typeface="Helvetica Neue Light"/>
                  </a:rPr>
                  <a:t>a</a:t>
                </a:r>
                <a:r>
                  <a:rPr lang="en-GB" sz="3000" b="0" i="0" u="none" strike="noStrike" baseline="0" dirty="0">
                    <a:latin typeface="Helvetica Neue Light"/>
                  </a:rPr>
                  <a:t>, </a:t>
                </a:r>
                <a:r>
                  <a:rPr lang="en-GB" sz="3000" b="0" i="1" u="none" strike="noStrike" baseline="0" dirty="0">
                    <a:latin typeface="Helvetica Neue Light"/>
                  </a:rPr>
                  <a:t>b</a:t>
                </a:r>
                <a:r>
                  <a:rPr lang="en-GB" sz="3000" b="0" i="0" u="none" strike="noStrike" baseline="0" dirty="0">
                    <a:latin typeface="Helvetica Neue Light"/>
                  </a:rPr>
                  <a:t>}</a:t>
                </a:r>
                <a:endParaRPr lang="en-GB" sz="3000" dirty="0">
                  <a:latin typeface="Helvetica Neue 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5F8242-1670-036E-6D75-167404B6F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68" y="3555871"/>
                <a:ext cx="1967970" cy="553998"/>
              </a:xfrm>
              <a:prstGeom prst="rect">
                <a:avLst/>
              </a:prstGeom>
              <a:blipFill>
                <a:blip r:embed="rId4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FBBD3-1F96-65E3-86DC-DC804180E4B1}"/>
                  </a:ext>
                </a:extLst>
              </p:cNvPr>
              <p:cNvSpPr txBox="1"/>
              <p:nvPr/>
            </p:nvSpPr>
            <p:spPr>
              <a:xfrm>
                <a:off x="5863166" y="3431122"/>
                <a:ext cx="5270500" cy="655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3000" b="0" i="0" u="none" strike="noStrike" baseline="0" dirty="0">
                    <a:latin typeface="Helvetica Neue Light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3000">
                            <a:latin typeface="Helvetica Neue Light"/>
                          </a:rPr>
                          <m:t>Ω</m:t>
                        </m:r>
                      </m:sup>
                    </m:sSup>
                  </m:oMath>
                </a14:m>
                <a:r>
                  <a:rPr lang="el-GR" sz="3000" b="0" i="0" u="none" strike="noStrike" baseline="0" dirty="0">
                    <a:latin typeface="Helvetica Neue Light"/>
                  </a:rPr>
                  <a:t> = {</a:t>
                </a:r>
                <a:r>
                  <a:rPr lang="en-GB" sz="3000" b="0" i="0" u="none" strike="noStrike" baseline="0" dirty="0">
                    <a:latin typeface="Helvetica Neue Light"/>
                  </a:rPr>
                  <a:t> </a:t>
                </a:r>
                <a:r>
                  <a:rPr lang="en-GB" sz="3000" i="1" dirty="0">
                    <a:latin typeface="Helvetica Neue Light"/>
                  </a:rPr>
                  <a:t>Φ</a:t>
                </a:r>
                <a:r>
                  <a:rPr lang="el-GR" sz="3000" b="0" i="0" u="none" strike="noStrike" baseline="0" dirty="0">
                    <a:latin typeface="Helvetica Neue Light"/>
                  </a:rPr>
                  <a:t> ,{ </a:t>
                </a:r>
                <a:r>
                  <a:rPr lang="en-GB" sz="3000" b="0" i="0" u="none" strike="noStrike" baseline="0" dirty="0">
                    <a:latin typeface="Helvetica Neue Light"/>
                  </a:rPr>
                  <a:t>a</a:t>
                </a:r>
                <a:r>
                  <a:rPr lang="en-GB" sz="3000" b="0" i="0" u="none" strike="noStrike" dirty="0">
                    <a:latin typeface="Helvetica Neue Light"/>
                  </a:rPr>
                  <a:t> </a:t>
                </a:r>
                <a:r>
                  <a:rPr lang="el-GR" sz="3000" b="0" i="0" u="none" strike="noStrike" baseline="0" dirty="0">
                    <a:latin typeface="Helvetica Neue Light"/>
                  </a:rPr>
                  <a:t>},{ </a:t>
                </a:r>
                <a:r>
                  <a:rPr lang="en-GB" sz="3000" b="0" i="0" u="none" strike="noStrike" baseline="0" dirty="0">
                    <a:latin typeface="Helvetica Neue Light"/>
                  </a:rPr>
                  <a:t>b </a:t>
                </a:r>
                <a:r>
                  <a:rPr lang="el-GR" sz="3000" b="0" i="0" u="none" strike="noStrike" baseline="0" dirty="0">
                    <a:latin typeface="Helvetica Neue Light"/>
                  </a:rPr>
                  <a:t>},</a:t>
                </a:r>
                <a:r>
                  <a:rPr lang="el-GR" sz="3000" dirty="0">
                    <a:latin typeface="Helvetica Neue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>
                        <a:latin typeface="Helvetica Neue Light"/>
                      </a:rPr>
                      <m:t>Ω</m:t>
                    </m:r>
                    <m:r>
                      <a:rPr lang="el-GR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3000" b="0" i="0" u="none" strike="noStrike" baseline="0" dirty="0">
                    <a:latin typeface="Helvetica Neue Light"/>
                  </a:rPr>
                  <a:t>}</a:t>
                </a:r>
                <a:endParaRPr lang="en-GB" sz="3000" b="0" i="0" u="none" strike="noStrike" baseline="0" dirty="0">
                  <a:latin typeface="Helvetica Neue Ligh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FBBD3-1F96-65E3-86DC-DC804180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166" y="3431122"/>
                <a:ext cx="5270500" cy="655116"/>
              </a:xfrm>
              <a:prstGeom prst="rect">
                <a:avLst/>
              </a:prstGeom>
              <a:blipFill>
                <a:blip r:embed="rId5"/>
                <a:stretch>
                  <a:fillRect l="-2778" b="-28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AAEFF9E-B228-9FC5-144D-33F6FCF725BD}"/>
              </a:ext>
            </a:extLst>
          </p:cNvPr>
          <p:cNvSpPr txBox="1"/>
          <p:nvPr/>
        </p:nvSpPr>
        <p:spPr>
          <a:xfrm>
            <a:off x="587373" y="4353659"/>
            <a:ext cx="10828865" cy="5539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000" b="0" i="0" u="none" strike="noStrike" baseline="0" dirty="0">
                <a:latin typeface="Helvetica Neue Light"/>
              </a:rPr>
              <a:t>The proposition “the disease is infectious”</a:t>
            </a:r>
            <a:endParaRPr lang="en-GB" sz="3000" dirty="0">
              <a:latin typeface="Helvetica Neue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F5AD02-C84A-0027-E0B8-41BB9AF648BB}"/>
                  </a:ext>
                </a:extLst>
              </p:cNvPr>
              <p:cNvSpPr txBox="1"/>
              <p:nvPr/>
            </p:nvSpPr>
            <p:spPr>
              <a:xfrm>
                <a:off x="146048" y="5337455"/>
                <a:ext cx="1199938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3000" dirty="0">
                    <a:latin typeface="Helvetica Neue Light"/>
                  </a:rPr>
                  <a:t>G</a:t>
                </a:r>
                <a:r>
                  <a:rPr lang="en-GB" sz="3000" b="0" i="0" u="none" strike="noStrike" baseline="0" dirty="0">
                    <a:latin typeface="Helvetica Neue Light"/>
                  </a:rPr>
                  <a:t>ives rise to the set of elements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000" smtClean="0">
                        <a:latin typeface="Helvetica Neue Light"/>
                      </a:rPr>
                      <m:t>Ω</m:t>
                    </m:r>
                  </m:oMath>
                </a14:m>
                <a:r>
                  <a:rPr lang="en-GB" sz="3000" b="0" i="0" u="none" strike="noStrike" baseline="0" dirty="0">
                    <a:latin typeface="Helvetica Neue Light"/>
                  </a:rPr>
                  <a:t> that are infectious and contains all and only the states in which that proposition is true.</a:t>
                </a:r>
                <a:endParaRPr lang="en-GB" sz="3000" dirty="0">
                  <a:latin typeface="Helvetica Neue Ligh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F5AD02-C84A-0027-E0B8-41BB9AF64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8" y="5337455"/>
                <a:ext cx="11999385" cy="1015663"/>
              </a:xfrm>
              <a:prstGeom prst="rect">
                <a:avLst/>
              </a:prstGeom>
              <a:blipFill>
                <a:blip r:embed="rId6"/>
                <a:stretch>
                  <a:fillRect l="-1220" t="-7831" r="-1169" b="-18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B40A7C-5F82-DDBA-CB19-87B06961D9C2}"/>
              </a:ext>
            </a:extLst>
          </p:cNvPr>
          <p:cNvSpPr txBox="1"/>
          <p:nvPr/>
        </p:nvSpPr>
        <p:spPr>
          <a:xfrm>
            <a:off x="1340813" y="51972"/>
            <a:ext cx="3344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Example 2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253214-602D-CBC7-07D2-6FEDD702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329" y="6348685"/>
            <a:ext cx="972671" cy="3651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3000" dirty="0">
                <a:latin typeface="Helvetica Neue"/>
              </a:rPr>
              <a:t>9/22</a:t>
            </a:r>
          </a:p>
        </p:txBody>
      </p:sp>
    </p:spTree>
    <p:extLst>
      <p:ext uri="{BB962C8B-B14F-4D97-AF65-F5344CB8AC3E}">
        <p14:creationId xmlns:p14="http://schemas.microsoft.com/office/powerpoint/2010/main" val="357042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 animBg="1"/>
      <p:bldP spid="1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1340</Words>
  <Application>Microsoft Office PowerPoint</Application>
  <PresentationFormat>Widescreen</PresentationFormat>
  <Paragraphs>157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Georgia</vt:lpstr>
      <vt:lpstr>Helvetica Neue</vt:lpstr>
      <vt:lpstr>Helvetica Neue </vt:lpstr>
      <vt:lpstr>Helvetica Neue Light</vt:lpstr>
      <vt:lpstr>Helvetica Neuet</vt:lpstr>
      <vt:lpstr>Helvetica Neuet light</vt:lpstr>
      <vt:lpstr>HelveticaNeue-CondensedBold</vt:lpstr>
      <vt:lpstr>NimbusSanL-Regu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chokri</dc:creator>
  <cp:lastModifiedBy>hamza chokri</cp:lastModifiedBy>
  <cp:revision>175</cp:revision>
  <dcterms:created xsi:type="dcterms:W3CDTF">2022-12-02T18:55:21Z</dcterms:created>
  <dcterms:modified xsi:type="dcterms:W3CDTF">2022-12-08T13:56:50Z</dcterms:modified>
</cp:coreProperties>
</file>