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_rels/notesSlide2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3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déplacer la diapo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Cliquez pour modifier le format des notes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&lt;en-tête&gt;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C1F6F57-8798-4D50-BBA1-68AC6329B7CD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hyperlink" Target="https://fr.wikipedia.org/wiki/Format_de_donn&#233;es" TargetMode="External"/><Relationship Id="rId2" Type="http://schemas.openxmlformats.org/officeDocument/2006/relationships/hyperlink" Target="https://fr.wikipedia.org/wiki/Pages_web" TargetMode="External"/><Relationship Id="rId3" Type="http://schemas.openxmlformats.org/officeDocument/2006/relationships/hyperlink" Target="https://fr.wikipedia.org/wiki/Langage_de_balisage" TargetMode="External"/><Relationship Id="rId4" Type="http://schemas.openxmlformats.org/officeDocument/2006/relationships/hyperlink" Target="https://fr.wikipedia.org/wiki/Hypertexte" TargetMode="External"/><Relationship Id="rId5" Type="http://schemas.openxmlformats.org/officeDocument/2006/relationships/hyperlink" Target="https://fr.wikipedia.org/wiki/Ressource_du_World_Wide_Web" TargetMode="External"/><Relationship Id="rId6" Type="http://schemas.openxmlformats.org/officeDocument/2006/relationships/hyperlink" Target="https://fr.wikipedia.org/wiki/Multim&#233;dia" TargetMode="External"/><Relationship Id="rId7" Type="http://schemas.openxmlformats.org/officeDocument/2006/relationships/hyperlink" Target="https://fr.wikipedia.org/wiki/Image_num&#233;rique" TargetMode="External"/><Relationship Id="rId8" Type="http://schemas.openxmlformats.org/officeDocument/2006/relationships/hyperlink" Target="https://fr.wikipedia.org/wiki/Applet" TargetMode="External"/><Relationship Id="rId9" Type="http://schemas.openxmlformats.org/officeDocument/2006/relationships/hyperlink" Target="https://fr.wikipedia.org/wiki/Interop&#233;rabilit&#233;_en_informatique" TargetMode="External"/><Relationship Id="rId10" Type="http://schemas.openxmlformats.org/officeDocument/2006/relationships/hyperlink" Target="https://fr.wikipedia.org/wiki/Accessibilit&#233;_du_web" TargetMode="External"/><Relationship Id="rId11" Type="http://schemas.openxmlformats.org/officeDocument/2006/relationships/hyperlink" Target="https://fr.wikipedia.org/wiki/Langages_de_programmation" TargetMode="External"/><Relationship Id="rId12" Type="http://schemas.openxmlformats.org/officeDocument/2006/relationships/hyperlink" Target="https://fr.wikipedia.org/wiki/JavaScript" TargetMode="External"/><Relationship Id="rId13" Type="http://schemas.openxmlformats.org/officeDocument/2006/relationships/hyperlink" Target="https://fr.wikipedia.org/wiki/Feuilles_de_style_en_cascade" TargetMode="External"/><Relationship Id="rId14" Type="http://schemas.openxmlformats.org/officeDocument/2006/relationships/hyperlink" Target="https://fr.wikipedia.org/wiki/Standard_Generalized_Markup_Language" TargetMode="External"/><Relationship Id="rId15" Type="http://schemas.openxmlformats.org/officeDocument/2006/relationships/slide" Target="../slides/slide2.xml"/><Relationship Id="rId16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L’</a:t>
            </a:r>
            <a:r>
              <a:rPr b="1" i="1" lang="fr-FR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Hypertext Markup Language</a:t>
            </a:r>
            <a:r>
              <a:rPr b="0" lang="fr-FR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, généralement abrégé 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HTML</a:t>
            </a:r>
            <a:r>
              <a:rPr b="0" lang="fr-FR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, est le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  <a:hlinkClick r:id="rId1"/>
              </a:rPr>
              <a:t>format de données</a:t>
            </a:r>
            <a:r>
              <a:rPr b="0" lang="fr-FR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conçu pour représenter les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  <a:hlinkClick r:id="rId2"/>
              </a:rPr>
              <a:t>pages web</a:t>
            </a:r>
            <a:r>
              <a:rPr b="0" lang="fr-FR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. 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C’est un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  <a:hlinkClick r:id="rId3"/>
              </a:rPr>
              <a:t>langage de balisage</a:t>
            </a:r>
            <a:r>
              <a:rPr b="0" lang="fr-FR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qui permet d’écrire de l’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  <a:hlinkClick r:id="rId4"/>
              </a:rPr>
              <a:t>hypertexte</a:t>
            </a:r>
            <a:r>
              <a:rPr b="0" lang="fr-FR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, d’où son nom. HTML permet également de structurer sémantiquement et de mettre en forme le contenu des pages, d’inclure des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  <a:hlinkClick r:id="rId5"/>
              </a:rPr>
              <a:t>ressources</a:t>
            </a:r>
            <a:r>
              <a:rPr b="0" lang="fr-FR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  <a:hlinkClick r:id="rId6"/>
              </a:rPr>
              <a:t>multimédias</a:t>
            </a:r>
            <a:r>
              <a:rPr b="0" lang="fr-FR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dont des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  <a:hlinkClick r:id="rId7"/>
              </a:rPr>
              <a:t>images</a:t>
            </a:r>
            <a:r>
              <a:rPr b="0" lang="fr-FR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, des formulaires de saisie, et des éléments programmables tels que des </a:t>
            </a:r>
            <a:r>
              <a:rPr b="0" i="1" lang="fr-FR" sz="1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  <a:hlinkClick r:id="rId8"/>
              </a:rPr>
              <a:t>applets</a:t>
            </a:r>
            <a:r>
              <a:rPr b="0" lang="fr-FR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. Il permet de créer des documents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  <a:hlinkClick r:id="rId9"/>
              </a:rPr>
              <a:t>interopérables</a:t>
            </a:r>
            <a:r>
              <a:rPr b="0" lang="fr-FR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avec des équipements très variés de manière conforme aux exigences de l’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  <a:hlinkClick r:id="rId10"/>
              </a:rPr>
              <a:t>accessibilité du web</a:t>
            </a:r>
            <a:r>
              <a:rPr b="0" lang="fr-FR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. Il est souvent utilisé conjointement avec des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  <a:hlinkClick r:id="rId11"/>
              </a:rPr>
              <a:t>langages de programmation</a:t>
            </a:r>
            <a:r>
              <a:rPr b="0" lang="fr-FR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(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  <a:hlinkClick r:id="rId12"/>
              </a:rPr>
              <a:t>JavaScript</a:t>
            </a:r>
            <a:r>
              <a:rPr b="0" lang="fr-FR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) et des formats de présentation (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  <a:hlinkClick r:id="rId13"/>
              </a:rPr>
              <a:t>feuilles de style en cascade</a:t>
            </a:r>
            <a:r>
              <a:rPr b="0" lang="fr-FR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). HTML est initialement dérivé du </a:t>
            </a:r>
            <a:r>
              <a:rPr b="0" i="1" lang="fr-FR" sz="1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  <a:hlinkClick r:id="rId14"/>
              </a:rPr>
              <a:t>Standard Generalized Markup Language</a:t>
            </a:r>
            <a:r>
              <a:rPr b="0" lang="fr-FR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(SGML).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3884760" y="8685360"/>
            <a:ext cx="2968920" cy="454320"/>
          </a:xfrm>
          <a:custGeom>
            <a:avLst/>
            <a:gdLst>
              <a:gd name="textAreaLeft" fmla="*/ 0 w 2968920"/>
              <a:gd name="textAreaRight" fmla="*/ 2969640 w 2968920"/>
              <a:gd name="textAreaTop" fmla="*/ 0 h 454320"/>
              <a:gd name="textAreaBottom" fmla="*/ 455040 h 4543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</a:pPr>
            <a:fld id="{B1EE8624-5D9B-4558-82C5-6EEEDD7A2806}" type="slidenum">
              <a:rPr b="0" lang="fr-FR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884760" y="8685000"/>
            <a:ext cx="2967120" cy="4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</a:pPr>
            <a:fld id="{EB0ADAD8-0065-494A-A9C9-749D8B7B229C}" type="slidenum">
              <a:rPr b="0" lang="fr-FR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</a:pPr>
            <a:fld id="{A6E36C35-82FD-4D30-9AC3-1ACBDD7BBC48}" type="slidenum">
              <a:rPr b="0" lang="fr-FR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</a:pPr>
            <a:fld id="{6E199538-BF4C-4147-A84C-E3335DAC8D18}" type="slidenum">
              <a:rPr b="0" lang="fr-FR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884760" y="8685000"/>
            <a:ext cx="2967120" cy="4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</a:pPr>
            <a:fld id="{5EB2D428-3E3F-49FE-B73E-27BB02A72826}" type="slidenum">
              <a:rPr b="0" lang="fr-FR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</a:pPr>
            <a:fld id="{076017FA-8E6E-49FC-B3D5-8A2A8E14350F}" type="slidenum">
              <a:rPr b="0" lang="fr-FR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3884760" y="8685000"/>
            <a:ext cx="2967120" cy="4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</a:pPr>
            <a:fld id="{4A5035D4-E50C-42FE-A9C4-764788ECDB86}" type="slidenum">
              <a:rPr b="0" lang="fr-FR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</a:pPr>
            <a:fld id="{77BF9F61-7A03-4E07-AB4C-1CD502ADC6D2}" type="slidenum">
              <a:rPr b="0" lang="fr-FR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3884760" y="8685000"/>
            <a:ext cx="2967120" cy="4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</a:pPr>
            <a:fld id="{CEDA0DB5-AD90-4B33-AD07-E924B2ED98E3}" type="slidenum">
              <a:rPr b="0" lang="fr-FR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</a:pPr>
            <a:fld id="{27EE876D-08C0-47F0-B199-C842AC896E97}" type="slidenum">
              <a:rPr b="0" lang="fr-FR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884760" y="8685000"/>
            <a:ext cx="2967120" cy="4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</a:pPr>
            <a:fld id="{AD889A79-1BD0-4F45-AF1F-CFBE0ABEBC4C}" type="slidenum">
              <a:rPr b="0" lang="fr-FR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</a:pPr>
            <a:fld id="{230BC517-A079-47A9-A97C-D733A7DE83B9}" type="slidenum">
              <a:rPr b="0" lang="fr-FR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884760" y="8685000"/>
            <a:ext cx="2967120" cy="4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</a:pPr>
            <a:fld id="{808D95B9-735C-431D-9EC7-D2EDAF28E74A}" type="slidenum">
              <a:rPr b="0" lang="fr-FR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</a:pPr>
            <a:fld id="{599ADE4F-54D6-4BAF-AEE2-218EA9281653}" type="slidenum">
              <a:rPr b="0" lang="fr-FR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3884760" y="8685000"/>
            <a:ext cx="2967120" cy="4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</a:pPr>
            <a:fld id="{D500358E-C073-475F-9B02-10D0827E8F69}" type="slidenum">
              <a:rPr b="0" lang="fr-FR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</a:pPr>
            <a:fld id="{51D3ED9C-202D-465C-AA3F-057AA165209E}" type="slidenum">
              <a:rPr b="0" lang="fr-FR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884760" y="8685000"/>
            <a:ext cx="2967120" cy="4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</a:pPr>
            <a:fld id="{7726BEDC-BD41-437F-B83C-A7133DD2ECC5}" type="slidenum">
              <a:rPr b="0" lang="fr-FR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</a:pPr>
            <a:fld id="{B5FABD84-E836-4C2E-870B-AED1EC1B8D04}" type="slidenum">
              <a:rPr b="0" lang="fr-FR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3884760" y="8685000"/>
            <a:ext cx="2967120" cy="4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</a:pPr>
            <a:fld id="{E54E5A97-7EDC-45A6-AFA3-097A397BE975}" type="slidenum">
              <a:rPr b="0" lang="fr-FR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</a:pPr>
            <a:fld id="{402926B0-AEB9-4EAB-B416-CBBDEEF0C032}" type="slidenum">
              <a:rPr b="0" lang="fr-FR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V="1">
            <a:off x="5410080" y="3805920"/>
            <a:ext cx="3731040" cy="87840"/>
          </a:xfrm>
          <a:prstGeom prst="rect">
            <a:avLst/>
          </a:prstGeom>
          <a:solidFill>
            <a:srgbClr val="43808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3560" bIns="4356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 flipV="1">
            <a:off x="5410080" y="3886200"/>
            <a:ext cx="3731040" cy="189000"/>
          </a:xfrm>
          <a:prstGeom prst="rect">
            <a:avLst/>
          </a:prstGeom>
          <a:solidFill>
            <a:srgbClr val="438086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CustomShape 3"/>
          <p:cNvSpPr/>
          <p:nvPr/>
        </p:nvSpPr>
        <p:spPr>
          <a:xfrm flipV="1">
            <a:off x="5410080" y="4110840"/>
            <a:ext cx="3731040" cy="6480"/>
          </a:xfrm>
          <a:prstGeom prst="rect">
            <a:avLst/>
          </a:prstGeom>
          <a:solidFill>
            <a:srgbClr val="438086">
              <a:alpha val="6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37800" bIns="-378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" name="CustomShape 4"/>
          <p:cNvSpPr/>
          <p:nvPr/>
        </p:nvSpPr>
        <p:spPr>
          <a:xfrm flipV="1">
            <a:off x="5410080" y="4152960"/>
            <a:ext cx="1962720" cy="16200"/>
          </a:xfrm>
          <a:prstGeom prst="rect">
            <a:avLst/>
          </a:prstGeom>
          <a:solidFill>
            <a:srgbClr val="438086">
              <a:alpha val="6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28080" bIns="-2808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" name="CustomShape 5"/>
          <p:cNvSpPr/>
          <p:nvPr/>
        </p:nvSpPr>
        <p:spPr>
          <a:xfrm flipV="1">
            <a:off x="5410080" y="4195080"/>
            <a:ext cx="1962720" cy="6480"/>
          </a:xfrm>
          <a:prstGeom prst="rect">
            <a:avLst/>
          </a:prstGeom>
          <a:solidFill>
            <a:srgbClr val="438086">
              <a:alpha val="6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37800" bIns="-378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5410080" y="3962520"/>
            <a:ext cx="3061080" cy="24120"/>
          </a:xfrm>
          <a:custGeom>
            <a:avLst/>
            <a:gdLst>
              <a:gd name="textAreaLeft" fmla="*/ 0 w 3061080"/>
              <a:gd name="textAreaRight" fmla="*/ 3061800 w 3061080"/>
              <a:gd name="textAreaTop" fmla="*/ 0 h 24120"/>
              <a:gd name="textAreaBottom" fmla="*/ 24840 h 24120"/>
            </a:gdLst>
            <a:ahLst/>
            <a:rect l="textAreaLeft" t="textAreaTop" r="textAreaRight" b="textAreaBottom"/>
            <a:pathLst>
              <a:path w="8513" h="77">
                <a:moveTo>
                  <a:pt x="12" y="0"/>
                </a:moveTo>
                <a:cubicBezTo>
                  <a:pt x="6" y="0"/>
                  <a:pt x="0" y="6"/>
                  <a:pt x="0" y="12"/>
                </a:cubicBezTo>
                <a:lnTo>
                  <a:pt x="0" y="63"/>
                </a:lnTo>
                <a:cubicBezTo>
                  <a:pt x="0" y="69"/>
                  <a:pt x="6" y="76"/>
                  <a:pt x="12" y="76"/>
                </a:cubicBezTo>
                <a:lnTo>
                  <a:pt x="8499" y="76"/>
                </a:lnTo>
                <a:cubicBezTo>
                  <a:pt x="8505" y="76"/>
                  <a:pt x="8512" y="69"/>
                  <a:pt x="8512" y="63"/>
                </a:cubicBezTo>
                <a:lnTo>
                  <a:pt x="8512" y="12"/>
                </a:lnTo>
                <a:cubicBezTo>
                  <a:pt x="8512" y="6"/>
                  <a:pt x="8505" y="0"/>
                  <a:pt x="8499" y="0"/>
                </a:cubicBezTo>
                <a:lnTo>
                  <a:pt x="12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20160" bIns="-2016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7377120" y="4060800"/>
            <a:ext cx="1597320" cy="33480"/>
          </a:xfrm>
          <a:custGeom>
            <a:avLst/>
            <a:gdLst>
              <a:gd name="textAreaLeft" fmla="*/ 0 w 1597320"/>
              <a:gd name="textAreaRight" fmla="*/ 1598040 w 1597320"/>
              <a:gd name="textAreaTop" fmla="*/ 0 h 33480"/>
              <a:gd name="textAreaBottom" fmla="*/ 34200 h 33480"/>
            </a:gdLst>
            <a:ahLst/>
            <a:rect l="textAreaLeft" t="textAreaTop" r="textAreaRight" b="textAreaBottom"/>
            <a:pathLst>
              <a:path w="4447" h="103">
                <a:moveTo>
                  <a:pt x="17" y="0"/>
                </a:moveTo>
                <a:cubicBezTo>
                  <a:pt x="8" y="0"/>
                  <a:pt x="0" y="8"/>
                  <a:pt x="0" y="17"/>
                </a:cubicBezTo>
                <a:lnTo>
                  <a:pt x="0" y="85"/>
                </a:lnTo>
                <a:cubicBezTo>
                  <a:pt x="0" y="93"/>
                  <a:pt x="8" y="102"/>
                  <a:pt x="17" y="102"/>
                </a:cubicBezTo>
                <a:lnTo>
                  <a:pt x="4429" y="102"/>
                </a:lnTo>
                <a:cubicBezTo>
                  <a:pt x="4437" y="102"/>
                  <a:pt x="4446" y="93"/>
                  <a:pt x="4446" y="85"/>
                </a:cubicBezTo>
                <a:lnTo>
                  <a:pt x="4446" y="17"/>
                </a:lnTo>
                <a:cubicBezTo>
                  <a:pt x="4446" y="8"/>
                  <a:pt x="4437" y="0"/>
                  <a:pt x="4429" y="0"/>
                </a:cubicBezTo>
                <a:lnTo>
                  <a:pt x="17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10800" bIns="-108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0" y="3649680"/>
            <a:ext cx="9141120" cy="241560"/>
          </a:xfrm>
          <a:prstGeom prst="rect">
            <a:avLst/>
          </a:prstGeom>
          <a:solidFill>
            <a:srgbClr val="438086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" name="CustomShape 9"/>
          <p:cNvSpPr/>
          <p:nvPr/>
        </p:nvSpPr>
        <p:spPr>
          <a:xfrm>
            <a:off x="0" y="3675240"/>
            <a:ext cx="9141120" cy="138240"/>
          </a:xfrm>
          <a:prstGeom prst="rect">
            <a:avLst/>
          </a:prstGeom>
          <a:solidFill>
            <a:srgbClr val="43808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" name="CustomShape 10"/>
          <p:cNvSpPr/>
          <p:nvPr/>
        </p:nvSpPr>
        <p:spPr>
          <a:xfrm flipV="1">
            <a:off x="6413400" y="3639240"/>
            <a:ext cx="2727720" cy="244800"/>
          </a:xfrm>
          <a:prstGeom prst="rect">
            <a:avLst/>
          </a:prstGeom>
          <a:solidFill>
            <a:srgbClr val="43808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" name="CustomShape 11"/>
          <p:cNvSpPr/>
          <p:nvPr/>
        </p:nvSpPr>
        <p:spPr>
          <a:xfrm>
            <a:off x="0" y="0"/>
            <a:ext cx="9141120" cy="3699000"/>
          </a:xfrm>
          <a:prstGeom prst="rect">
            <a:avLst/>
          </a:prstGeom>
          <a:solidFill>
            <a:srgbClr val="42445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" name="CustomShape 12"/>
          <p:cNvSpPr/>
          <p:nvPr/>
        </p:nvSpPr>
        <p:spPr>
          <a:xfrm>
            <a:off x="5410080" y="4205160"/>
            <a:ext cx="1292760" cy="454320"/>
          </a:xfrm>
          <a:custGeom>
            <a:avLst/>
            <a:gdLst>
              <a:gd name="textAreaLeft" fmla="*/ 0 w 1292760"/>
              <a:gd name="textAreaRight" fmla="*/ 1293480 w 1292760"/>
              <a:gd name="textAreaTop" fmla="*/ 0 h 454320"/>
              <a:gd name="textAreaBottom" fmla="*/ 455040 h 4543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0" y="366840"/>
            <a:ext cx="9141120" cy="81000"/>
          </a:xfrm>
          <a:prstGeom prst="rect">
            <a:avLst/>
          </a:prstGeom>
          <a:solidFill>
            <a:srgbClr val="438086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6720" bIns="3672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0" y="0"/>
            <a:ext cx="9141120" cy="308160"/>
          </a:xfrm>
          <a:prstGeom prst="rect">
            <a:avLst/>
          </a:prstGeom>
          <a:solidFill>
            <a:srgbClr val="42445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0" y="307800"/>
            <a:ext cx="9141120" cy="89280"/>
          </a:xfrm>
          <a:prstGeom prst="rect">
            <a:avLst/>
          </a:prstGeom>
          <a:solidFill>
            <a:srgbClr val="43808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4640" bIns="4464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" name="CustomShape 4"/>
          <p:cNvSpPr/>
          <p:nvPr/>
        </p:nvSpPr>
        <p:spPr>
          <a:xfrm flipV="1">
            <a:off x="5410080" y="347760"/>
            <a:ext cx="3731040" cy="87480"/>
          </a:xfrm>
          <a:prstGeom prst="rect">
            <a:avLst/>
          </a:prstGeom>
          <a:solidFill>
            <a:srgbClr val="43808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3200" bIns="432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" name="CustomShape 5"/>
          <p:cNvSpPr/>
          <p:nvPr/>
        </p:nvSpPr>
        <p:spPr>
          <a:xfrm flipV="1">
            <a:off x="5410080" y="425520"/>
            <a:ext cx="3731040" cy="178200"/>
          </a:xfrm>
          <a:prstGeom prst="rect">
            <a:avLst/>
          </a:prstGeom>
          <a:solidFill>
            <a:srgbClr val="438086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" name="CustomShape 6"/>
          <p:cNvSpPr/>
          <p:nvPr/>
        </p:nvSpPr>
        <p:spPr>
          <a:xfrm>
            <a:off x="5407200" y="496800"/>
            <a:ext cx="3060720" cy="25920"/>
          </a:xfrm>
          <a:custGeom>
            <a:avLst/>
            <a:gdLst>
              <a:gd name="textAreaLeft" fmla="*/ 0 w 3060720"/>
              <a:gd name="textAreaRight" fmla="*/ 3061440 w 3060720"/>
              <a:gd name="textAreaTop" fmla="*/ 0 h 25920"/>
              <a:gd name="textAreaBottom" fmla="*/ 26640 h 25920"/>
            </a:gdLst>
            <a:ahLst/>
            <a:rect l="textAreaLeft" t="textAreaTop" r="textAreaRight" b="textAreaBottom"/>
            <a:pathLst>
              <a:path w="8512" h="82">
                <a:moveTo>
                  <a:pt x="13" y="0"/>
                </a:moveTo>
                <a:cubicBezTo>
                  <a:pt x="6" y="0"/>
                  <a:pt x="0" y="6"/>
                  <a:pt x="0" y="13"/>
                </a:cubicBezTo>
                <a:lnTo>
                  <a:pt x="0" y="67"/>
                </a:lnTo>
                <a:cubicBezTo>
                  <a:pt x="0" y="74"/>
                  <a:pt x="6" y="81"/>
                  <a:pt x="13" y="81"/>
                </a:cubicBezTo>
                <a:lnTo>
                  <a:pt x="8497" y="81"/>
                </a:lnTo>
                <a:cubicBezTo>
                  <a:pt x="8504" y="81"/>
                  <a:pt x="8511" y="74"/>
                  <a:pt x="8511" y="67"/>
                </a:cubicBezTo>
                <a:lnTo>
                  <a:pt x="8511" y="13"/>
                </a:lnTo>
                <a:cubicBezTo>
                  <a:pt x="8511" y="6"/>
                  <a:pt x="8504" y="0"/>
                  <a:pt x="8497" y="0"/>
                </a:cubicBezTo>
                <a:lnTo>
                  <a:pt x="13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18360" bIns="-1836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" name="CustomShape 7"/>
          <p:cNvSpPr/>
          <p:nvPr/>
        </p:nvSpPr>
        <p:spPr>
          <a:xfrm>
            <a:off x="7373880" y="588960"/>
            <a:ext cx="1597320" cy="33480"/>
          </a:xfrm>
          <a:custGeom>
            <a:avLst/>
            <a:gdLst>
              <a:gd name="textAreaLeft" fmla="*/ 0 w 1597320"/>
              <a:gd name="textAreaRight" fmla="*/ 1598040 w 1597320"/>
              <a:gd name="textAreaTop" fmla="*/ 0 h 33480"/>
              <a:gd name="textAreaBottom" fmla="*/ 34200 h 33480"/>
            </a:gdLst>
            <a:ahLst/>
            <a:rect l="textAreaLeft" t="textAreaTop" r="textAreaRight" b="textAreaBottom"/>
            <a:pathLst>
              <a:path w="4447" h="103">
                <a:moveTo>
                  <a:pt x="17" y="0"/>
                </a:moveTo>
                <a:cubicBezTo>
                  <a:pt x="8" y="0"/>
                  <a:pt x="0" y="8"/>
                  <a:pt x="0" y="17"/>
                </a:cubicBezTo>
                <a:lnTo>
                  <a:pt x="0" y="85"/>
                </a:lnTo>
                <a:cubicBezTo>
                  <a:pt x="0" y="93"/>
                  <a:pt x="8" y="102"/>
                  <a:pt x="17" y="102"/>
                </a:cubicBezTo>
                <a:lnTo>
                  <a:pt x="4429" y="102"/>
                </a:lnTo>
                <a:cubicBezTo>
                  <a:pt x="4437" y="102"/>
                  <a:pt x="4446" y="93"/>
                  <a:pt x="4446" y="85"/>
                </a:cubicBezTo>
                <a:lnTo>
                  <a:pt x="4446" y="17"/>
                </a:lnTo>
                <a:cubicBezTo>
                  <a:pt x="4446" y="8"/>
                  <a:pt x="4437" y="0"/>
                  <a:pt x="4429" y="0"/>
                </a:cubicBezTo>
                <a:lnTo>
                  <a:pt x="17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10800" bIns="-108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" name="CustomShape 8"/>
          <p:cNvSpPr/>
          <p:nvPr/>
        </p:nvSpPr>
        <p:spPr>
          <a:xfrm>
            <a:off x="9085320" y="-1440"/>
            <a:ext cx="54360" cy="617760"/>
          </a:xfrm>
          <a:prstGeom prst="rect">
            <a:avLst/>
          </a:prstGeom>
          <a:solidFill>
            <a:srgbClr val="ffffff">
              <a:alpha val="6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" name="CustomShape 9"/>
          <p:cNvSpPr/>
          <p:nvPr/>
        </p:nvSpPr>
        <p:spPr>
          <a:xfrm>
            <a:off x="9043920" y="-1440"/>
            <a:ext cx="25920" cy="617760"/>
          </a:xfrm>
          <a:prstGeom prst="rect">
            <a:avLst/>
          </a:prstGeom>
          <a:solidFill>
            <a:srgbClr val="ffffff">
              <a:alpha val="6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" name="CustomShape 10"/>
          <p:cNvSpPr/>
          <p:nvPr/>
        </p:nvSpPr>
        <p:spPr>
          <a:xfrm>
            <a:off x="9024840" y="-1440"/>
            <a:ext cx="6840" cy="617760"/>
          </a:xfrm>
          <a:prstGeom prst="rect">
            <a:avLst/>
          </a:prstGeom>
          <a:solidFill>
            <a:srgbClr val="ffffff">
              <a:alpha val="6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" name="CustomShape 11"/>
          <p:cNvSpPr/>
          <p:nvPr/>
        </p:nvSpPr>
        <p:spPr>
          <a:xfrm>
            <a:off x="8975880" y="-1440"/>
            <a:ext cx="24120" cy="617760"/>
          </a:xfrm>
          <a:prstGeom prst="rect">
            <a:avLst/>
          </a:prstGeom>
          <a:solidFill>
            <a:srgbClr val="ffffff">
              <a:alpha val="4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1" name="CustomShape 12"/>
          <p:cNvSpPr/>
          <p:nvPr/>
        </p:nvSpPr>
        <p:spPr>
          <a:xfrm>
            <a:off x="8915400" y="0"/>
            <a:ext cx="52560" cy="582840"/>
          </a:xfrm>
          <a:prstGeom prst="rect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" name="CustomShape 13"/>
          <p:cNvSpPr/>
          <p:nvPr/>
        </p:nvSpPr>
        <p:spPr>
          <a:xfrm>
            <a:off x="8874000" y="0"/>
            <a:ext cx="5040" cy="582840"/>
          </a:xfrm>
          <a:prstGeom prst="rect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3" name="CustomShape 14"/>
          <p:cNvSpPr/>
          <p:nvPr/>
        </p:nvSpPr>
        <p:spPr>
          <a:xfrm>
            <a:off x="5257800" y="612720"/>
            <a:ext cx="1322640" cy="454320"/>
          </a:xfrm>
          <a:custGeom>
            <a:avLst/>
            <a:gdLst>
              <a:gd name="textAreaLeft" fmla="*/ 0 w 1322640"/>
              <a:gd name="textAreaRight" fmla="*/ 1323360 w 1322640"/>
              <a:gd name="textAreaTop" fmla="*/ 0 h 454320"/>
              <a:gd name="textAreaBottom" fmla="*/ 455040 h 4543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://www.google.fr/" TargetMode="External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://www.alsacreations.com/article/lire/628-balises-meta.html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s://www.leptidigital.fr/productivite/caracteres-speciaux-html-2-19297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hyperlink" Target="http://www.w3schools.com/html/html_examples.asp" TargetMode="External"/><Relationship Id="rId2" Type="http://schemas.openxmlformats.org/officeDocument/2006/relationships/hyperlink" Target="https://course.oc-static.com/courses/1603881/Glossaire+des+balises+HTML.pdf" TargetMode="External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17680" y="2349360"/>
            <a:ext cx="3967560" cy="1467360"/>
          </a:xfrm>
          <a:custGeom>
            <a:avLst/>
            <a:gdLst>
              <a:gd name="textAreaLeft" fmla="*/ 0 w 3967560"/>
              <a:gd name="textAreaRight" fmla="*/ 3968280 w 3967560"/>
              <a:gd name="textAreaTop" fmla="*/ 0 h 1467360"/>
              <a:gd name="textAreaBottom" fmla="*/ 1468080 h 1467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Trebuchet MS"/>
                <a:ea typeface="DejaVu Sans"/>
              </a:rPr>
              <a:t>Langage HTML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1143000"/>
            <a:ext cx="8226720" cy="1063800"/>
          </a:xfrm>
          <a:custGeom>
            <a:avLst/>
            <a:gdLst>
              <a:gd name="textAreaLeft" fmla="*/ 0 w 8226720"/>
              <a:gd name="textAreaRight" fmla="*/ 8227440 w 8226720"/>
              <a:gd name="textAreaTop" fmla="*/ 0 h 1063800"/>
              <a:gd name="textAreaBottom" fmla="*/ 1064520 h 10638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Les balises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424456"/>
                </a:solidFill>
                <a:latin typeface="Trebuchet MS"/>
                <a:ea typeface="DejaVu Sans"/>
              </a:rPr>
              <a:t>Les balises sont la base du langage HTML. Elles vont structurer le document HTML.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57200" y="2249640"/>
            <a:ext cx="8226720" cy="4321440"/>
          </a:xfrm>
          <a:custGeom>
            <a:avLst/>
            <a:gdLst>
              <a:gd name="textAreaLeft" fmla="*/ 0 w 8226720"/>
              <a:gd name="textAreaRight" fmla="*/ 8227440 w 8226720"/>
              <a:gd name="textAreaTop" fmla="*/ 0 h 4321440"/>
              <a:gd name="textAreaBottom" fmla="*/ 4322160 h 43214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63240" indent="-25416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b="1" lang="fr-FR" sz="2000" spc="-1" strike="noStrike">
                <a:solidFill>
                  <a:srgbClr val="424456"/>
                </a:solidFill>
                <a:latin typeface="Arial"/>
                <a:ea typeface="DejaVu Sans"/>
              </a:rPr>
              <a:t>Balise ouverte / balise fermée, par paire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424456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24456"/>
                </a:solidFill>
                <a:latin typeface="Courier New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3333"/>
                </a:solidFill>
                <a:latin typeface="Courier New"/>
                <a:ea typeface="DejaVu Sans"/>
              </a:rPr>
              <a:t>&lt;balise&gt;</a:t>
            </a:r>
            <a:r>
              <a:rPr b="0" lang="fr-FR" sz="2000" spc="-1" strike="noStrike">
                <a:solidFill>
                  <a:srgbClr val="424456"/>
                </a:solidFill>
                <a:latin typeface="Arial"/>
                <a:ea typeface="DejaVu Sans"/>
              </a:rPr>
              <a:t>Bonjour à tous</a:t>
            </a:r>
            <a:r>
              <a:rPr b="1" lang="fr-FR" sz="2000" spc="-1" strike="noStrike">
                <a:solidFill>
                  <a:srgbClr val="ff3333"/>
                </a:solidFill>
                <a:latin typeface="Courier New"/>
                <a:ea typeface="DejaVu Sans"/>
              </a:rPr>
              <a:t>&lt;/balise&gt;</a:t>
            </a:r>
            <a:r>
              <a:rPr b="1" lang="fr-FR" sz="2000" spc="-1" strike="noStrike">
                <a:solidFill>
                  <a:srgbClr val="ff3333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424456"/>
                </a:solidFill>
                <a:latin typeface="Arial"/>
                <a:ea typeface="DejaVu Sans"/>
              </a:rPr>
              <a:t>et bienvenue.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363240" indent="-254160">
              <a:lnSpc>
                <a:spcPct val="100000"/>
              </a:lnSpc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363240" indent="-254160">
              <a:lnSpc>
                <a:spcPct val="100000"/>
              </a:lnSpc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1" lang="fr-FR" sz="2000" spc="-1" strike="noStrike">
                <a:solidFill>
                  <a:srgbClr val="424456"/>
                </a:solidFill>
                <a:latin typeface="Arial"/>
                <a:ea typeface="DejaVu Sans"/>
              </a:rPr>
              <a:t>Balise simple</a:t>
            </a:r>
            <a:r>
              <a:rPr b="0" lang="fr-FR" sz="2000" spc="-1" strike="noStrike">
                <a:solidFill>
                  <a:srgbClr val="424456"/>
                </a:solidFill>
                <a:latin typeface="Arial"/>
                <a:ea typeface="DejaVu Sans"/>
              </a:rPr>
              <a:t>, orpheline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424456"/>
                </a:solidFill>
                <a:latin typeface="Arial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424456"/>
                </a:solidFill>
                <a:latin typeface="Arial"/>
                <a:ea typeface="DejaVu Sans"/>
              </a:rPr>
              <a:t>texte </a:t>
            </a:r>
            <a:r>
              <a:rPr b="1" lang="fr-FR" sz="2000" spc="-1" strike="noStrike">
                <a:solidFill>
                  <a:srgbClr val="ff3333"/>
                </a:solidFill>
                <a:latin typeface="Courier New"/>
                <a:ea typeface="DejaVu Sans"/>
              </a:rPr>
              <a:t>&lt;balise&gt;</a:t>
            </a:r>
            <a:r>
              <a:rPr b="0" lang="fr-FR" sz="2000" spc="-1" strike="noStrike">
                <a:solidFill>
                  <a:srgbClr val="424456"/>
                </a:solidFill>
                <a:latin typeface="Arial"/>
                <a:ea typeface="DejaVu Sans"/>
              </a:rPr>
              <a:t> texte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363240" indent="-254160">
              <a:lnSpc>
                <a:spcPct val="100000"/>
              </a:lnSpc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1" lang="fr-FR" sz="2000" spc="-1" strike="noStrike">
                <a:solidFill>
                  <a:srgbClr val="424456"/>
                </a:solidFill>
                <a:latin typeface="Arial"/>
                <a:ea typeface="DejaVu Sans"/>
              </a:rPr>
              <a:t>Imbrication 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2000" spc="-1" strike="noStrike">
                <a:solidFill>
                  <a:srgbClr val="ff3333"/>
                </a:solidFill>
                <a:latin typeface="Courier New"/>
                <a:ea typeface="DejaVu Sans"/>
              </a:rPr>
              <a:t>&lt;balise parente&gt;</a:t>
            </a:r>
            <a:r>
              <a:rPr b="0" lang="fr-FR" sz="2000" spc="-1" strike="noStrike">
                <a:solidFill>
                  <a:srgbClr val="424456"/>
                </a:solidFill>
                <a:latin typeface="Arial"/>
                <a:ea typeface="DejaVu Sans"/>
              </a:rPr>
              <a:t>Bonjour 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424456"/>
                </a:solidFill>
                <a:latin typeface="Arial"/>
                <a:ea typeface="DejaVu Sans"/>
              </a:rPr>
              <a:t>	</a:t>
            </a:r>
            <a:r>
              <a:rPr b="1" lang="fr-FR" sz="2000" spc="-1" strike="noStrike">
                <a:solidFill>
                  <a:srgbClr val="0066cc"/>
                </a:solidFill>
                <a:latin typeface="Courier New"/>
                <a:ea typeface="DejaVu Sans"/>
              </a:rPr>
              <a:t>&lt;balise enfant&gt;</a:t>
            </a:r>
            <a:r>
              <a:rPr b="0" lang="fr-FR" sz="2000" spc="-1" strike="noStrike">
                <a:solidFill>
                  <a:srgbClr val="424456"/>
                </a:solidFill>
                <a:latin typeface="Arial"/>
                <a:ea typeface="DejaVu Sans"/>
              </a:rPr>
              <a:t> à tous</a:t>
            </a:r>
            <a:r>
              <a:rPr b="1" lang="fr-FR" sz="2000" spc="-1" strike="noStrike">
                <a:solidFill>
                  <a:srgbClr val="0066cc"/>
                </a:solidFill>
                <a:latin typeface="Courier New"/>
                <a:ea typeface="DejaVu Sans"/>
              </a:rPr>
              <a:t>&lt;/balise enfant&gt;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2000" spc="-1" strike="noStrike">
                <a:solidFill>
                  <a:srgbClr val="0066cc"/>
                </a:solidFill>
                <a:latin typeface="Arial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424456"/>
                </a:solidFill>
                <a:latin typeface="Arial"/>
                <a:ea typeface="DejaVu Sans"/>
              </a:rPr>
              <a:t>et bienvenue.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2000" spc="-1" strike="noStrike">
                <a:solidFill>
                  <a:srgbClr val="ff3333"/>
                </a:solidFill>
                <a:latin typeface="Courier New"/>
                <a:ea typeface="DejaVu Sans"/>
              </a:rPr>
              <a:t>&lt;/balise parente&gt;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424456"/>
                </a:solidFill>
                <a:latin typeface="Arial"/>
                <a:ea typeface="DejaVu Sans"/>
              </a:rPr>
              <a:t>La balise parente va englober des balises enfants 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5976000" y="648000"/>
            <a:ext cx="2987280" cy="9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1900" spc="-1" strike="noStrike">
                <a:solidFill>
                  <a:srgbClr val="424456"/>
                </a:solidFill>
                <a:latin typeface="Courier New"/>
                <a:ea typeface="DejaVu Sans"/>
              </a:rPr>
              <a:t>HTML</a:t>
            </a:r>
            <a:endParaRPr b="0" lang="fr-FR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500" spc="-1" strike="noStrike">
                <a:solidFill>
                  <a:srgbClr val="424456"/>
                </a:solidFill>
                <a:latin typeface="Courier New"/>
                <a:ea typeface="DejaVu Sans"/>
              </a:rPr>
              <a:t>Hypertext Markup Language</a:t>
            </a: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100" spc="-1" strike="noStrike">
                <a:solidFill>
                  <a:srgbClr val="424456"/>
                </a:solidFill>
                <a:latin typeface="Courier New"/>
                <a:ea typeface="DejaVu Sans"/>
              </a:rPr>
              <a:t>Langage de balisage d’hypertext</a:t>
            </a:r>
            <a:r>
              <a:rPr b="1" lang="fr-FR" sz="1100" spc="-1" strike="noStrike">
                <a:solidFill>
                  <a:srgbClr val="424456"/>
                </a:solidFill>
                <a:latin typeface="Courier New"/>
                <a:ea typeface="DejaVu Sans"/>
              </a:rPr>
              <a:t>	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47640" y="576360"/>
            <a:ext cx="4821480" cy="1076400"/>
          </a:xfrm>
          <a:custGeom>
            <a:avLst/>
            <a:gdLst>
              <a:gd name="textAreaLeft" fmla="*/ 0 w 4821480"/>
              <a:gd name="textAreaRight" fmla="*/ 4822200 w 4821480"/>
              <a:gd name="textAreaTop" fmla="*/ 0 h 1076400"/>
              <a:gd name="textAreaBottom" fmla="*/ 1077120 h 1076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Type de balises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22200" y="1800360"/>
            <a:ext cx="4428000" cy="1078200"/>
          </a:xfrm>
          <a:custGeom>
            <a:avLst/>
            <a:gdLst>
              <a:gd name="textAreaLeft" fmla="*/ 0 w 4428000"/>
              <a:gd name="textAreaRight" fmla="*/ 4428720 w 4428000"/>
              <a:gd name="textAreaTop" fmla="*/ 0 h 1078200"/>
              <a:gd name="textAreaBottom" fmla="*/ 1078920 h 1078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424456"/>
                </a:solidFill>
                <a:latin typeface="Arial"/>
                <a:ea typeface="DejaVu Sans"/>
              </a:rPr>
              <a:t>Balise bloc (block)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424456"/>
                </a:solidFill>
                <a:latin typeface="Arial"/>
                <a:ea typeface="DejaVu Sans"/>
              </a:rPr>
              <a:t>Les balises ' block' peuvent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424456"/>
                </a:solidFill>
                <a:latin typeface="Arial"/>
                <a:ea typeface="DejaVu Sans"/>
              </a:rPr>
              <a:t>englober des balises 'inline'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424456"/>
                </a:solidFill>
                <a:latin typeface="Arial"/>
                <a:ea typeface="DejaVu Sans"/>
              </a:rPr>
              <a:t>Elles provoquent 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424456"/>
                </a:solidFill>
                <a:latin typeface="Arial"/>
                <a:ea typeface="DejaVu Sans"/>
              </a:rPr>
              <a:t>un retour à la ligne automatique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144360" y="4573440"/>
            <a:ext cx="4644000" cy="1078200"/>
          </a:xfrm>
          <a:custGeom>
            <a:avLst/>
            <a:gdLst>
              <a:gd name="textAreaLeft" fmla="*/ 0 w 4644000"/>
              <a:gd name="textAreaRight" fmla="*/ 4644720 w 4644000"/>
              <a:gd name="textAreaTop" fmla="*/ 0 h 1078200"/>
              <a:gd name="textAreaBottom" fmla="*/ 1078920 h 1078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424456"/>
                </a:solidFill>
                <a:latin typeface="Arial"/>
                <a:ea typeface="DejaVu Sans"/>
              </a:rPr>
              <a:t>Balise en ligne (inline)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424456"/>
                </a:solidFill>
                <a:latin typeface="Arial"/>
                <a:ea typeface="DejaVu Sans"/>
              </a:rPr>
              <a:t>Elles ne peuvent pas englober 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424456"/>
                </a:solidFill>
                <a:latin typeface="Arial"/>
                <a:ea typeface="DejaVu Sans"/>
              </a:rPr>
              <a:t>de balises block.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424456"/>
                </a:solidFill>
                <a:latin typeface="Arial"/>
                <a:ea typeface="DejaVu Sans"/>
              </a:rPr>
              <a:t>Elles se  suivent à l'écran 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424456"/>
                </a:solidFill>
                <a:latin typeface="Arial"/>
                <a:ea typeface="DejaVu Sans"/>
              </a:rPr>
              <a:t>sans retour à la ligne.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Image 240" descr=""/>
          <p:cNvPicPr/>
          <p:nvPr/>
        </p:nvPicPr>
        <p:blipFill>
          <a:blip r:embed="rId1"/>
          <a:stretch/>
        </p:blipFill>
        <p:spPr>
          <a:xfrm>
            <a:off x="4176720" y="1728720"/>
            <a:ext cx="2654640" cy="2292840"/>
          </a:xfrm>
          <a:prstGeom prst="rect">
            <a:avLst/>
          </a:prstGeom>
          <a:ln w="0">
            <a:noFill/>
          </a:ln>
        </p:spPr>
      </p:pic>
      <p:pic>
        <p:nvPicPr>
          <p:cNvPr id="136" name="Image 241" descr=""/>
          <p:cNvPicPr/>
          <p:nvPr/>
        </p:nvPicPr>
        <p:blipFill>
          <a:blip r:embed="rId2"/>
          <a:stretch/>
        </p:blipFill>
        <p:spPr>
          <a:xfrm>
            <a:off x="4254480" y="4400640"/>
            <a:ext cx="2654640" cy="229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287280" y="460440"/>
            <a:ext cx="6621840" cy="1310040"/>
          </a:xfrm>
          <a:custGeom>
            <a:avLst/>
            <a:gdLst>
              <a:gd name="textAreaLeft" fmla="*/ 0 w 6621840"/>
              <a:gd name="textAreaRight" fmla="*/ 6622560 w 6621840"/>
              <a:gd name="textAreaTop" fmla="*/ 0 h 1310040"/>
              <a:gd name="textAreaBottom" fmla="*/ 1310760 h 13100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Hiérarchie des balises </a:t>
            </a:r>
            <a:br>
              <a:rPr sz="1800"/>
            </a:br>
            <a:r>
              <a:rPr b="0" lang="fr-FR" sz="1800" spc="-1" strike="noStrike">
                <a:solidFill>
                  <a:srgbClr val="424456"/>
                </a:solidFill>
                <a:latin typeface="Trebuchet MS"/>
                <a:ea typeface="DejaVu Sans"/>
              </a:rPr>
              <a:t>hiérarchiser les éléments qui constituent le document HTML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21120" y="4536000"/>
            <a:ext cx="7668000" cy="1078200"/>
          </a:xfrm>
          <a:custGeom>
            <a:avLst/>
            <a:gdLst>
              <a:gd name="textAreaLeft" fmla="*/ 0 w 7668000"/>
              <a:gd name="textAreaRight" fmla="*/ 7668720 w 7668000"/>
              <a:gd name="textAreaTop" fmla="*/ 0 h 1078200"/>
              <a:gd name="textAreaBottom" fmla="*/ 1078920 h 1078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424456"/>
                </a:solidFill>
                <a:latin typeface="Arial"/>
                <a:ea typeface="DejaVu Sans"/>
              </a:rPr>
              <a:t>&lt;article&gt;...&lt;/article&gt;  </a:t>
            </a:r>
            <a:r>
              <a:rPr b="1" lang="fr-FR" sz="1600" spc="-1" strike="noStrike">
                <a:solidFill>
                  <a:srgbClr val="424456"/>
                </a:solidFill>
                <a:latin typeface="Arial"/>
                <a:ea typeface="DejaVu Sans"/>
              </a:rPr>
              <a:t>	</a:t>
            </a:r>
            <a:r>
              <a:rPr b="1" lang="fr-FR" sz="1600" spc="-1" strike="noStrike">
                <a:solidFill>
                  <a:srgbClr val="424456"/>
                </a:solidFill>
                <a:latin typeface="Arial"/>
                <a:ea typeface="DejaVu Sans"/>
              </a:rPr>
              <a:t>balise structurante, de type block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424456"/>
                </a:solidFill>
                <a:latin typeface="Arial"/>
                <a:ea typeface="DejaVu Sans"/>
              </a:rPr>
              <a:t>&lt;h1&gt;...&lt;/h1&gt;</a:t>
            </a:r>
            <a:r>
              <a:rPr b="1" lang="fr-FR" sz="1600" spc="-1" strike="noStrike">
                <a:solidFill>
                  <a:srgbClr val="424456"/>
                </a:solidFill>
                <a:latin typeface="Arial"/>
                <a:ea typeface="DejaVu Sans"/>
              </a:rPr>
              <a:t>	</a:t>
            </a:r>
            <a:r>
              <a:rPr b="1" lang="fr-FR" sz="1600" spc="-1" strike="noStrike">
                <a:solidFill>
                  <a:srgbClr val="424456"/>
                </a:solidFill>
                <a:latin typeface="Arial"/>
                <a:ea typeface="DejaVu Sans"/>
              </a:rPr>
              <a:t>          </a:t>
            </a:r>
            <a:r>
              <a:rPr b="1" lang="fr-FR" sz="1600" spc="-1" strike="noStrike">
                <a:solidFill>
                  <a:srgbClr val="424456"/>
                </a:solidFill>
                <a:latin typeface="Arial"/>
                <a:ea typeface="DejaVu Sans"/>
              </a:rPr>
              <a:t>	</a:t>
            </a:r>
            <a:r>
              <a:rPr b="1" lang="fr-FR" sz="1600" spc="-1" strike="noStrike">
                <a:solidFill>
                  <a:srgbClr val="424456"/>
                </a:solidFill>
                <a:latin typeface="Arial"/>
                <a:ea typeface="DejaVu Sans"/>
              </a:rPr>
              <a:t>balise titre,  de type block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424456"/>
                </a:solidFill>
                <a:latin typeface="Arial"/>
                <a:ea typeface="DejaVu Sans"/>
              </a:rPr>
              <a:t>&lt;p&gt;...&lt;/p&gt;  </a:t>
            </a:r>
            <a:r>
              <a:rPr b="1" lang="fr-FR" sz="1600" spc="-1" strike="noStrike">
                <a:solidFill>
                  <a:srgbClr val="424456"/>
                </a:solidFill>
                <a:latin typeface="Arial"/>
                <a:ea typeface="DejaVu Sans"/>
              </a:rPr>
              <a:t>	</a:t>
            </a:r>
            <a:r>
              <a:rPr b="1" lang="fr-FR" sz="1600" spc="-1" strike="noStrike">
                <a:solidFill>
                  <a:srgbClr val="424456"/>
                </a:solidFill>
                <a:latin typeface="Arial"/>
                <a:ea typeface="DejaVu Sans"/>
              </a:rPr>
              <a:t>	</a:t>
            </a:r>
            <a:r>
              <a:rPr b="1" lang="fr-FR" sz="1600" spc="-1" strike="noStrike">
                <a:solidFill>
                  <a:srgbClr val="424456"/>
                </a:solidFill>
                <a:latin typeface="Arial"/>
                <a:ea typeface="DejaVu Sans"/>
              </a:rPr>
              <a:t>balise paragraphe, de type block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424456"/>
                </a:solidFill>
                <a:latin typeface="Arial"/>
                <a:ea typeface="DejaVu Sans"/>
              </a:rPr>
              <a:t>&lt;img&gt;</a:t>
            </a:r>
            <a:r>
              <a:rPr b="1" lang="fr-FR" sz="1600" spc="-1" strike="noStrike">
                <a:solidFill>
                  <a:srgbClr val="424456"/>
                </a:solidFill>
                <a:latin typeface="Arial"/>
                <a:ea typeface="DejaVu Sans"/>
              </a:rPr>
              <a:t>	</a:t>
            </a:r>
            <a:r>
              <a:rPr b="1" lang="fr-FR" sz="1600" spc="-1" strike="noStrike">
                <a:solidFill>
                  <a:srgbClr val="424456"/>
                </a:solidFill>
                <a:latin typeface="Arial"/>
                <a:ea typeface="DejaVu Sans"/>
              </a:rPr>
              <a:t>	</a:t>
            </a:r>
            <a:r>
              <a:rPr b="1" lang="fr-FR" sz="1600" spc="-1" strike="noStrike">
                <a:solidFill>
                  <a:srgbClr val="424456"/>
                </a:solidFill>
                <a:latin typeface="Arial"/>
                <a:ea typeface="DejaVu Sans"/>
              </a:rPr>
              <a:t>	</a:t>
            </a:r>
            <a:r>
              <a:rPr b="1" lang="fr-FR" sz="1600" spc="-1" strike="noStrike">
                <a:solidFill>
                  <a:srgbClr val="424456"/>
                </a:solidFill>
                <a:latin typeface="Arial"/>
                <a:ea typeface="DejaVu Sans"/>
              </a:rPr>
              <a:t>balise image, de type inline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424456"/>
                </a:solidFill>
                <a:latin typeface="Arial"/>
                <a:ea typeface="DejaVu Sans"/>
              </a:rPr>
              <a:t>&lt;b&gt; ...&lt;/b&gt;           </a:t>
            </a:r>
            <a:r>
              <a:rPr b="1" lang="fr-FR" sz="1600" spc="-1" strike="noStrike">
                <a:solidFill>
                  <a:srgbClr val="424456"/>
                </a:solidFill>
                <a:latin typeface="Arial"/>
                <a:ea typeface="DejaVu Sans"/>
              </a:rPr>
              <a:t>	</a:t>
            </a:r>
            <a:r>
              <a:rPr b="1" lang="fr-FR" sz="1600" spc="-1" strike="noStrike">
                <a:solidFill>
                  <a:srgbClr val="424456"/>
                </a:solidFill>
                <a:latin typeface="Arial"/>
                <a:ea typeface="DejaVu Sans"/>
              </a:rPr>
              <a:t>	</a:t>
            </a:r>
            <a:r>
              <a:rPr b="1" lang="fr-FR" sz="1600" spc="-1" strike="noStrike">
                <a:solidFill>
                  <a:srgbClr val="424456"/>
                </a:solidFill>
                <a:latin typeface="Arial"/>
                <a:ea typeface="DejaVu Sans"/>
              </a:rPr>
              <a:t>balise de mise en forme gras,  de type  inline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424456"/>
                </a:solidFill>
                <a:latin typeface="Arial"/>
                <a:ea typeface="DejaVu Sans"/>
              </a:rPr>
              <a:t>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Image 244" descr=""/>
          <p:cNvPicPr/>
          <p:nvPr/>
        </p:nvPicPr>
        <p:blipFill>
          <a:blip r:embed="rId1"/>
          <a:stretch/>
        </p:blipFill>
        <p:spPr>
          <a:xfrm>
            <a:off x="5040000" y="1728000"/>
            <a:ext cx="3980880" cy="2445840"/>
          </a:xfrm>
          <a:prstGeom prst="rect">
            <a:avLst/>
          </a:prstGeom>
          <a:ln w="0"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54000" y="2404440"/>
            <a:ext cx="4962240" cy="125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1143000"/>
            <a:ext cx="8226720" cy="1063800"/>
          </a:xfrm>
          <a:custGeom>
            <a:avLst/>
            <a:gdLst>
              <a:gd name="textAreaLeft" fmla="*/ 0 w 8226720"/>
              <a:gd name="textAreaRight" fmla="*/ 8227440 w 8226720"/>
              <a:gd name="textAreaTop" fmla="*/ 0 h 1063800"/>
              <a:gd name="textAreaBottom" fmla="*/ 1064520 h 10638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Balises de premier niveau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457200" y="2133720"/>
            <a:ext cx="8226720" cy="4437360"/>
          </a:xfrm>
          <a:custGeom>
            <a:avLst/>
            <a:gdLst>
              <a:gd name="textAreaLeft" fmla="*/ 0 w 8226720"/>
              <a:gd name="textAreaRight" fmla="*/ 8227440 w 8226720"/>
              <a:gd name="textAreaTop" fmla="*/ 0 h 4437360"/>
              <a:gd name="textAreaBottom" fmla="*/ 4438080 h 4437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Ce sont les principales balises qui structurent une page HTML.</a:t>
            </a:r>
            <a:r>
              <a:rPr b="1" lang="fr-FR" sz="1800" spc="-1" strike="noStrike">
                <a:solidFill>
                  <a:srgbClr val="6666ff"/>
                </a:solidFill>
                <a:latin typeface="Courier New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Elles sont indispensables pour réaliser le « code minimal » d'une page web.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6666ff"/>
                </a:solidFill>
                <a:latin typeface="Courier New"/>
                <a:ea typeface="DejaVu Sans"/>
              </a:rPr>
              <a:t>&lt;html&gt; &lt;/html&gt; 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Balises qui englobent tout le code de la page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Indique au navigateur le début et la fin de la page HTML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ff6600"/>
                </a:solidFill>
                <a:latin typeface="Courier New"/>
                <a:ea typeface="DejaVu Sans"/>
              </a:rPr>
              <a:t>&lt;body&gt; &lt;/body&gt;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Corps de la page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Indique au navigateur la partie à afficher sur l’écran de l’utilisateur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1143000"/>
            <a:ext cx="8226720" cy="1063800"/>
          </a:xfrm>
          <a:custGeom>
            <a:avLst/>
            <a:gdLst>
              <a:gd name="textAreaLeft" fmla="*/ 0 w 8226720"/>
              <a:gd name="textAreaRight" fmla="*/ 8227440 w 8226720"/>
              <a:gd name="textAreaTop" fmla="*/ 0 h 1063800"/>
              <a:gd name="textAreaBottom" fmla="*/ 1064520 h 10638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Structure de document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0" y="2133720"/>
            <a:ext cx="9000000" cy="4437360"/>
          </a:xfrm>
          <a:custGeom>
            <a:avLst/>
            <a:gdLst>
              <a:gd name="textAreaLeft" fmla="*/ 0 w 9000000"/>
              <a:gd name="textAreaRight" fmla="*/ 9000720 w 9000000"/>
              <a:gd name="textAreaTop" fmla="*/ 0 h 4437360"/>
              <a:gd name="textAreaBottom" fmla="*/ 4438080 h 4437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600" spc="-1" strike="noStrike">
                <a:solidFill>
                  <a:srgbClr val="6666ff"/>
                </a:solidFill>
                <a:latin typeface="Courier New"/>
                <a:ea typeface="DejaVu Sans"/>
              </a:rPr>
              <a:t>&lt;html&gt;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600" spc="-1" strike="noStrike">
                <a:solidFill>
                  <a:srgbClr val="6666ff"/>
                </a:solidFill>
                <a:latin typeface="Courier New"/>
                <a:ea typeface="DejaVu Sans"/>
              </a:rPr>
              <a:t>	</a:t>
            </a:r>
            <a:r>
              <a:rPr b="1" lang="fr-FR" sz="1600" spc="-1" strike="noStrike">
                <a:solidFill>
                  <a:srgbClr val="ff6600"/>
                </a:solidFill>
                <a:latin typeface="Courier New"/>
                <a:ea typeface="DejaVu Sans"/>
              </a:rPr>
              <a:t>&lt;body&gt;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600" spc="-1" strike="noStrike">
                <a:solidFill>
                  <a:srgbClr val="ff33ff"/>
                </a:solidFill>
                <a:latin typeface="Courier New"/>
                <a:ea typeface="DejaVu Sans"/>
              </a:rPr>
              <a:t>	</a:t>
            </a:r>
            <a:r>
              <a:rPr b="1" lang="fr-FR" sz="1600" spc="-1" strike="noStrike">
                <a:solidFill>
                  <a:srgbClr val="ff33ff"/>
                </a:solidFill>
                <a:latin typeface="Courier New"/>
                <a:ea typeface="DejaVu Sans"/>
              </a:rPr>
              <a:t>   </a:t>
            </a:r>
            <a:r>
              <a:rPr b="1" lang="fr-FR" sz="1600" spc="-1" strike="noStrike">
                <a:solidFill>
                  <a:srgbClr val="ff33ff"/>
                </a:solidFill>
                <a:latin typeface="Courier New"/>
                <a:ea typeface="DejaVu Sans"/>
              </a:rPr>
              <a:t>&lt;balise1&gt;</a:t>
            </a:r>
            <a:r>
              <a:rPr b="0" lang="fr-FR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Texte texte texte</a:t>
            </a:r>
            <a:r>
              <a:rPr b="1" lang="fr-FR" sz="1600" spc="-1" strike="noStrike">
                <a:solidFill>
                  <a:srgbClr val="ff33ff"/>
                </a:solidFill>
                <a:latin typeface="Courier New"/>
                <a:ea typeface="DejaVu Sans"/>
              </a:rPr>
              <a:t>&lt;/balise1&gt;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600" spc="-1" strike="noStrike">
                <a:solidFill>
                  <a:srgbClr val="ff33ff"/>
                </a:solidFill>
                <a:latin typeface="Courier New"/>
                <a:ea typeface="DejaVu Sans"/>
              </a:rPr>
              <a:t>	</a:t>
            </a:r>
            <a:r>
              <a:rPr b="1" lang="fr-FR" sz="1600" spc="-1" strike="noStrike">
                <a:solidFill>
                  <a:srgbClr val="ff33ff"/>
                </a:solidFill>
                <a:latin typeface="Courier New"/>
                <a:ea typeface="DejaVu Sans"/>
              </a:rPr>
              <a:t>	</a:t>
            </a:r>
            <a:r>
              <a:rPr b="1" lang="fr-FR" sz="1600" spc="-1" strike="noStrike">
                <a:solidFill>
                  <a:srgbClr val="a7074b"/>
                </a:solidFill>
                <a:latin typeface="Courier New"/>
                <a:ea typeface="DejaVu Sans"/>
              </a:rPr>
              <a:t>&lt;balise2&gt;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fr-FR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fr-FR" sz="1600" spc="-1" strike="noStrike">
                <a:solidFill>
                  <a:srgbClr val="00cc00"/>
                </a:solidFill>
                <a:latin typeface="Courier New"/>
                <a:ea typeface="DejaVu Sans"/>
              </a:rPr>
              <a:t>&lt;balise3&gt;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fr-FR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fr-FR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fr-FR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Texte texte</a:t>
            </a:r>
            <a:r>
              <a:rPr b="1" lang="fr-FR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fr-FR" sz="1600" spc="-1" strike="noStrike">
                <a:solidFill>
                  <a:srgbClr val="3399ff"/>
                </a:solidFill>
                <a:latin typeface="Courier New"/>
                <a:ea typeface="DejaVu Sans"/>
              </a:rPr>
              <a:t>&lt;balise4&gt;</a:t>
            </a:r>
            <a:r>
              <a:rPr b="0" lang="fr-FR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texte texte texte</a:t>
            </a:r>
            <a:r>
              <a:rPr b="1" lang="fr-FR" sz="1600" spc="-1" strike="noStrike">
                <a:solidFill>
                  <a:srgbClr val="3399ff"/>
                </a:solidFill>
                <a:latin typeface="Courier New"/>
                <a:ea typeface="DejaVu Sans"/>
              </a:rPr>
              <a:t>&lt;/balise4&gt;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600" spc="-1" strike="noStrike">
                <a:solidFill>
                  <a:srgbClr val="00cc00"/>
                </a:solidFill>
                <a:latin typeface="Courier New"/>
                <a:ea typeface="DejaVu Sans"/>
              </a:rPr>
              <a:t> </a:t>
            </a:r>
            <a:r>
              <a:rPr b="1" lang="fr-FR" sz="1600" spc="-1" strike="noStrike">
                <a:solidFill>
                  <a:srgbClr val="00cc00"/>
                </a:solidFill>
                <a:latin typeface="Courier New"/>
                <a:ea typeface="DejaVu Sans"/>
              </a:rPr>
              <a:t>	</a:t>
            </a:r>
            <a:r>
              <a:rPr b="1" lang="fr-FR" sz="1600" spc="-1" strike="noStrike">
                <a:solidFill>
                  <a:srgbClr val="00cc00"/>
                </a:solidFill>
                <a:latin typeface="Courier New"/>
                <a:ea typeface="DejaVu Sans"/>
              </a:rPr>
              <a:t>	</a:t>
            </a:r>
            <a:r>
              <a:rPr b="1" lang="fr-FR" sz="1600" spc="-1" strike="noStrike">
                <a:solidFill>
                  <a:srgbClr val="00cc00"/>
                </a:solidFill>
                <a:latin typeface="Courier New"/>
                <a:ea typeface="DejaVu Sans"/>
              </a:rPr>
              <a:t>&lt;/balise3&gt;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fr-FR" sz="1600" spc="-1" strike="noStrike">
                <a:solidFill>
                  <a:srgbClr val="ff6600"/>
                </a:solidFill>
                <a:latin typeface="Courier New"/>
                <a:ea typeface="DejaVu Sans"/>
              </a:rPr>
              <a:t>&lt;/body&gt;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600" spc="-1" strike="noStrike">
                <a:solidFill>
                  <a:srgbClr val="6666ff"/>
                </a:solidFill>
                <a:latin typeface="Courier New"/>
                <a:ea typeface="DejaVu Sans"/>
              </a:rPr>
              <a:t>&lt;/html&gt;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360000" y="720000"/>
            <a:ext cx="827712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1143000"/>
            <a:ext cx="8226720" cy="1063800"/>
          </a:xfrm>
          <a:custGeom>
            <a:avLst/>
            <a:gdLst>
              <a:gd name="textAreaLeft" fmla="*/ 0 w 8226720"/>
              <a:gd name="textAreaRight" fmla="*/ 8227440 w 8226720"/>
              <a:gd name="textAreaTop" fmla="*/ 0 h 1063800"/>
              <a:gd name="textAreaBottom" fmla="*/ 1064520 h 10638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La balise block &lt;p&gt;…&lt;/p&gt;, structure de paragraphe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467280" y="2704680"/>
            <a:ext cx="8226720" cy="4437360"/>
          </a:xfrm>
          <a:custGeom>
            <a:avLst/>
            <a:gdLst>
              <a:gd name="textAreaLeft" fmla="*/ 0 w 8226720"/>
              <a:gd name="textAreaRight" fmla="*/ 8227440 w 8226720"/>
              <a:gd name="textAreaTop" fmla="*/ 0 h 4437360"/>
              <a:gd name="textAreaBottom" fmla="*/ 4438080 h 4437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6666ff"/>
                </a:solidFill>
                <a:latin typeface="Courier New"/>
                <a:ea typeface="DejaVu Sans"/>
              </a:rPr>
              <a:t>&lt;html&gt;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6666ff"/>
                </a:solidFill>
                <a:latin typeface="Courier New"/>
                <a:ea typeface="DejaVu Sans"/>
              </a:rPr>
              <a:t>	</a:t>
            </a:r>
            <a:r>
              <a:rPr b="1" lang="fr-FR" sz="1800" spc="-1" strike="noStrike">
                <a:solidFill>
                  <a:srgbClr val="ff6600"/>
                </a:solidFill>
                <a:latin typeface="Courier New"/>
                <a:ea typeface="DejaVu Sans"/>
              </a:rPr>
              <a:t>&lt;body&gt;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fr-FR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fr-FR" sz="1800" spc="-1" strike="noStrike">
                <a:solidFill>
                  <a:srgbClr val="00cc33"/>
                </a:solidFill>
                <a:latin typeface="Courier New"/>
                <a:ea typeface="DejaVu Sans"/>
              </a:rPr>
              <a:t>&lt;p&gt;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Texte écrit dans mon premier paragraphe</a:t>
            </a:r>
            <a:r>
              <a:rPr b="1" lang="fr-FR" sz="1800" spc="-1" strike="noStrike">
                <a:solidFill>
                  <a:srgbClr val="00cc33"/>
                </a:solidFill>
                <a:latin typeface="Courier New"/>
                <a:ea typeface="DejaVu Sans"/>
              </a:rPr>
              <a:t>&lt;/p&gt;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fr-FR" sz="1800" spc="-1" strike="noStrike">
                <a:solidFill>
                  <a:srgbClr val="00cc33"/>
                </a:solidFill>
                <a:latin typeface="Courier New"/>
                <a:ea typeface="DejaVu Sans"/>
              </a:rPr>
              <a:t>&lt;p&gt;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Mon deuxième paragraphe</a:t>
            </a:r>
            <a:r>
              <a:rPr b="1" lang="fr-FR" sz="1800" spc="-1" strike="noStrike">
                <a:solidFill>
                  <a:srgbClr val="00cc33"/>
                </a:solidFill>
                <a:latin typeface="Courier New"/>
                <a:ea typeface="DejaVu Sans"/>
              </a:rPr>
              <a:t>&lt;/p&gt;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fr-FR" sz="1800" spc="-1" strike="noStrike">
                <a:solidFill>
                  <a:srgbClr val="ff6600"/>
                </a:solidFill>
                <a:latin typeface="Courier New"/>
                <a:ea typeface="DejaVu Sans"/>
              </a:rPr>
              <a:t>&lt;/body&gt;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6666ff"/>
                </a:solidFill>
                <a:latin typeface="Courier New"/>
                <a:ea typeface="DejaVu Sans"/>
              </a:rPr>
              <a:t>&lt;/html&gt;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7200" y="1143000"/>
            <a:ext cx="8226720" cy="1063800"/>
          </a:xfrm>
          <a:custGeom>
            <a:avLst/>
            <a:gdLst>
              <a:gd name="textAreaLeft" fmla="*/ 0 w 8226720"/>
              <a:gd name="textAreaRight" fmla="*/ 8227440 w 8226720"/>
              <a:gd name="textAreaTop" fmla="*/ 0 h 1063800"/>
              <a:gd name="textAreaBottom" fmla="*/ 1064520 h 10638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La balise inline </a:t>
            </a:r>
            <a:r>
              <a:rPr b="1" lang="fr-FR" sz="4000" spc="-1" strike="noStrike">
                <a:solidFill>
                  <a:srgbClr val="424456"/>
                </a:solidFill>
                <a:latin typeface="Courier New"/>
                <a:ea typeface="DejaVu Sans"/>
              </a:rPr>
              <a:t>&lt;b&gt;…&lt;/b&gt;</a:t>
            </a:r>
            <a:br>
              <a:rPr sz="1800"/>
            </a:br>
            <a:r>
              <a:rPr b="0" lang="fr-F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mettre en gras (bold)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424456"/>
                </a:solidFill>
                <a:latin typeface="Trebuchet MS"/>
                <a:ea typeface="DejaVu Sans"/>
              </a:rPr>
              <a:t>&lt;strong&gt; permet aussi de mettre en gras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457200" y="2277720"/>
            <a:ext cx="8226720" cy="4437360"/>
          </a:xfrm>
          <a:custGeom>
            <a:avLst/>
            <a:gdLst>
              <a:gd name="textAreaLeft" fmla="*/ 0 w 8226720"/>
              <a:gd name="textAreaRight" fmla="*/ 8227440 w 8226720"/>
              <a:gd name="textAreaTop" fmla="*/ 0 h 4437360"/>
              <a:gd name="textAreaBottom" fmla="*/ 4438080 h 4437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6666ff"/>
                </a:solidFill>
                <a:latin typeface="Courier New"/>
                <a:ea typeface="DejaVu Sans"/>
              </a:rPr>
              <a:t>&lt;html&gt;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fr-FR" sz="1800" spc="-1" strike="noStrike">
                <a:solidFill>
                  <a:srgbClr val="ff6600"/>
                </a:solidFill>
                <a:latin typeface="Courier New"/>
                <a:ea typeface="DejaVu Sans"/>
              </a:rPr>
              <a:t>&lt;body&gt;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fr-FR" sz="1800" spc="-1" strike="noStrike">
                <a:solidFill>
                  <a:srgbClr val="00cc33"/>
                </a:solidFill>
                <a:latin typeface="Courier New"/>
                <a:ea typeface="DejaVu Sans"/>
              </a:rPr>
              <a:t>&lt;p&gt;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fr-FR" sz="1500" spc="-1" strike="noStrike">
                <a:solidFill>
                  <a:srgbClr val="000000"/>
                </a:solidFill>
                <a:latin typeface="Arial"/>
                <a:ea typeface="DejaVu Sans"/>
              </a:rPr>
              <a:t>Dans ce paragraphe, je mets </a:t>
            </a:r>
            <a:r>
              <a:rPr b="1" lang="fr-FR" sz="1800" spc="-1" strike="noStrike">
                <a:solidFill>
                  <a:srgbClr val="ff33ff"/>
                </a:solidFill>
                <a:latin typeface="Courier New"/>
                <a:ea typeface="DejaVu Sans"/>
              </a:rPr>
              <a:t>&lt;b&gt;</a:t>
            </a:r>
            <a:r>
              <a:rPr b="0" lang="fr-FR" sz="1500" spc="-1" strike="noStrike">
                <a:solidFill>
                  <a:srgbClr val="000000"/>
                </a:solidFill>
                <a:latin typeface="Arial"/>
                <a:ea typeface="DejaVu Sans"/>
              </a:rPr>
              <a:t>un mot</a:t>
            </a:r>
            <a:r>
              <a:rPr b="1" lang="fr-FR" sz="1800" spc="-1" strike="noStrike">
                <a:solidFill>
                  <a:srgbClr val="ff33ff"/>
                </a:solidFill>
                <a:latin typeface="Courier New"/>
                <a:ea typeface="DejaVu Sans"/>
              </a:rPr>
              <a:t>&lt;/b&gt; </a:t>
            </a:r>
            <a:r>
              <a:rPr b="0" lang="fr-FR" sz="1500" spc="-1" strike="noStrike">
                <a:solidFill>
                  <a:srgbClr val="000000"/>
                </a:solidFill>
                <a:latin typeface="Arial"/>
                <a:ea typeface="DejaVu Sans"/>
              </a:rPr>
              <a:t>en gras.</a:t>
            </a: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fr-FR" sz="1800" spc="-1" strike="noStrike">
                <a:solidFill>
                  <a:srgbClr val="00cc33"/>
                </a:solidFill>
                <a:latin typeface="Courier New"/>
                <a:ea typeface="DejaVu Sans"/>
              </a:rPr>
              <a:t>&lt;/p&gt;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fr-FR" sz="1800" spc="-1" strike="noStrike">
                <a:solidFill>
                  <a:srgbClr val="ff6600"/>
                </a:solidFill>
                <a:latin typeface="Courier New"/>
                <a:ea typeface="DejaVu Sans"/>
              </a:rPr>
              <a:t>&lt;/body&gt;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6666ff"/>
                </a:solidFill>
                <a:latin typeface="Courier New"/>
                <a:ea typeface="DejaVu Sans"/>
              </a:rPr>
              <a:t>&lt;/html&gt;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57200" y="1143000"/>
            <a:ext cx="8226720" cy="1063800"/>
          </a:xfrm>
          <a:custGeom>
            <a:avLst/>
            <a:gdLst>
              <a:gd name="textAreaLeft" fmla="*/ 0 w 8226720"/>
              <a:gd name="textAreaRight" fmla="*/ 8227440 w 8226720"/>
              <a:gd name="textAreaTop" fmla="*/ 0 h 1063800"/>
              <a:gd name="textAreaBottom" fmla="*/ 1064520 h 10638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La balise orpheline </a:t>
            </a:r>
            <a:r>
              <a:rPr b="1" lang="fr-FR" sz="4000" spc="-1" strike="noStrike">
                <a:solidFill>
                  <a:srgbClr val="424456"/>
                </a:solidFill>
                <a:latin typeface="Courier New"/>
                <a:ea typeface="DejaVu Sans"/>
              </a:rPr>
              <a:t>&lt;br&gt;</a:t>
            </a:r>
            <a:br>
              <a:rPr sz="1800"/>
            </a:br>
            <a:r>
              <a:rPr b="0" lang="fr-F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pour faire un saut à la ligne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457200" y="2277720"/>
            <a:ext cx="8226720" cy="4437360"/>
          </a:xfrm>
          <a:custGeom>
            <a:avLst/>
            <a:gdLst>
              <a:gd name="textAreaLeft" fmla="*/ 0 w 8226720"/>
              <a:gd name="textAreaRight" fmla="*/ 8227440 w 8226720"/>
              <a:gd name="textAreaTop" fmla="*/ 0 h 4437360"/>
              <a:gd name="textAreaBottom" fmla="*/ 4438080 h 4437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6666ff"/>
                </a:solidFill>
                <a:latin typeface="Courier New"/>
                <a:ea typeface="DejaVu Sans"/>
              </a:rPr>
              <a:t>&lt;html&gt;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fr-FR" sz="1800" spc="-1" strike="noStrike">
                <a:solidFill>
                  <a:srgbClr val="ff6600"/>
                </a:solidFill>
                <a:latin typeface="Courier New"/>
                <a:ea typeface="DejaVu Sans"/>
              </a:rPr>
              <a:t>&lt;body&gt;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fr-FR" sz="1800" spc="-1" strike="noStrike">
                <a:solidFill>
                  <a:srgbClr val="00cc33"/>
                </a:solidFill>
                <a:latin typeface="Courier New"/>
                <a:ea typeface="DejaVu Sans"/>
              </a:rPr>
              <a:t>&lt;p&gt;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fr-FR" sz="1500" spc="-1" strike="noStrike">
                <a:solidFill>
                  <a:srgbClr val="000000"/>
                </a:solidFill>
                <a:latin typeface="Arial"/>
                <a:ea typeface="DejaVu Sans"/>
              </a:rPr>
              <a:t>Dans ce paragraphe,</a:t>
            </a:r>
            <a:r>
              <a:rPr b="1" lang="fr-FR" sz="1800" spc="-1" strike="noStrike">
                <a:solidFill>
                  <a:srgbClr val="ff33ff"/>
                </a:solidFill>
                <a:latin typeface="Courier New"/>
                <a:ea typeface="DejaVu Sans"/>
              </a:rPr>
              <a:t>&lt;br&gt; </a:t>
            </a:r>
            <a:r>
              <a:rPr b="0" lang="fr-FR" sz="1500" spc="-1" strike="noStrike">
                <a:solidFill>
                  <a:srgbClr val="000000"/>
                </a:solidFill>
                <a:latin typeface="Arial"/>
                <a:ea typeface="DejaVu Sans"/>
              </a:rPr>
              <a:t>je vais à la ligne.</a:t>
            </a: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fr-FR" sz="1800" spc="-1" strike="noStrike">
                <a:solidFill>
                  <a:srgbClr val="00cc33"/>
                </a:solidFill>
                <a:latin typeface="Courier New"/>
                <a:ea typeface="DejaVu Sans"/>
              </a:rPr>
              <a:t>&lt;/p&gt;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fr-FR" sz="1800" spc="-1" strike="noStrike">
                <a:solidFill>
                  <a:srgbClr val="ff6600"/>
                </a:solidFill>
                <a:latin typeface="Courier New"/>
                <a:ea typeface="DejaVu Sans"/>
              </a:rPr>
              <a:t>&lt;/body&gt;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6666ff"/>
                </a:solidFill>
                <a:latin typeface="Courier New"/>
                <a:ea typeface="DejaVu Sans"/>
              </a:rPr>
              <a:t>&lt;/html&gt;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2009160" y="2349000"/>
            <a:ext cx="6401160" cy="415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6666ff"/>
                </a:solidFill>
                <a:latin typeface="Courier New"/>
                <a:ea typeface="DejaVu Sans"/>
              </a:rPr>
              <a:t>&lt;html&gt;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6666ff"/>
                </a:solidFill>
                <a:latin typeface="Courier New"/>
                <a:ea typeface="DejaVu Sans"/>
              </a:rPr>
              <a:t>	</a:t>
            </a:r>
            <a:r>
              <a:rPr b="1" lang="fr-FR" sz="1800" spc="-1" strike="noStrike">
                <a:solidFill>
                  <a:srgbClr val="ff6600"/>
                </a:solidFill>
                <a:latin typeface="Courier New"/>
                <a:ea typeface="DejaVu Sans"/>
              </a:rPr>
              <a:t>&lt;body&gt;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56808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00cc33"/>
                </a:solidFill>
                <a:latin typeface="Courier New"/>
                <a:ea typeface="DejaVu Sans"/>
              </a:rPr>
              <a:t>	</a:t>
            </a:r>
            <a:r>
              <a:rPr b="1" lang="fr-FR" sz="1800" spc="-1" strike="noStrike">
                <a:solidFill>
                  <a:srgbClr val="00cc33"/>
                </a:solidFill>
                <a:latin typeface="Courier New"/>
                <a:ea typeface="DejaVu Sans"/>
              </a:rPr>
              <a:t>&lt;h1&gt;</a:t>
            </a:r>
            <a:r>
              <a:rPr b="1" lang="fr-FR" sz="1500" spc="-1" strike="noStrike">
                <a:solidFill>
                  <a:srgbClr val="000000"/>
                </a:solidFill>
                <a:latin typeface="Arial"/>
                <a:ea typeface="DejaVu Sans"/>
              </a:rPr>
              <a:t>Titre de niveau 1</a:t>
            </a:r>
            <a:r>
              <a:rPr b="1" lang="fr-FR" sz="1800" spc="-1" strike="noStrike">
                <a:solidFill>
                  <a:srgbClr val="00cc33"/>
                </a:solidFill>
                <a:latin typeface="Courier New"/>
                <a:ea typeface="DejaVu Sans"/>
              </a:rPr>
              <a:t>&lt;/h1&gt;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56808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00cc33"/>
                </a:solidFill>
                <a:latin typeface="Courier New"/>
                <a:ea typeface="DejaVu Sans"/>
              </a:rPr>
              <a:t>	</a:t>
            </a:r>
            <a:r>
              <a:rPr b="1" lang="fr-FR" sz="1800" spc="-1" strike="noStrike">
                <a:solidFill>
                  <a:srgbClr val="00cc33"/>
                </a:solidFill>
                <a:latin typeface="Courier New"/>
                <a:ea typeface="DejaVu Sans"/>
              </a:rPr>
              <a:t>&lt;h2&gt;</a:t>
            </a:r>
            <a:r>
              <a:rPr b="1" lang="fr-FR" sz="1500" spc="-1" strike="noStrike">
                <a:solidFill>
                  <a:srgbClr val="000000"/>
                </a:solidFill>
                <a:latin typeface="Arial"/>
                <a:ea typeface="DejaVu Sans"/>
              </a:rPr>
              <a:t>Titre de niveau 2</a:t>
            </a:r>
            <a:r>
              <a:rPr b="1" lang="fr-FR" sz="1800" spc="-1" strike="noStrike">
                <a:solidFill>
                  <a:srgbClr val="00cc33"/>
                </a:solidFill>
                <a:latin typeface="Courier New"/>
                <a:ea typeface="DejaVu Sans"/>
              </a:rPr>
              <a:t>&lt;/h2&gt;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56808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00cc33"/>
                </a:solidFill>
                <a:latin typeface="Courier New"/>
                <a:ea typeface="DejaVu Sans"/>
              </a:rPr>
              <a:t>	</a:t>
            </a:r>
            <a:r>
              <a:rPr b="1" lang="fr-FR" sz="1800" spc="-1" strike="noStrike">
                <a:solidFill>
                  <a:srgbClr val="00cc33"/>
                </a:solidFill>
                <a:latin typeface="Courier New"/>
                <a:ea typeface="DejaVu Sans"/>
              </a:rPr>
              <a:t>&lt;h3&gt;</a:t>
            </a:r>
            <a:r>
              <a:rPr b="1" lang="fr-FR" sz="1500" spc="-1" strike="noStrike">
                <a:solidFill>
                  <a:srgbClr val="000000"/>
                </a:solidFill>
                <a:latin typeface="Arial"/>
                <a:ea typeface="DejaVu Sans"/>
              </a:rPr>
              <a:t>Titre de niveau 3</a:t>
            </a:r>
            <a:r>
              <a:rPr b="1" lang="fr-FR" sz="1800" spc="-1" strike="noStrike">
                <a:solidFill>
                  <a:srgbClr val="00cc33"/>
                </a:solidFill>
                <a:latin typeface="Courier New"/>
                <a:ea typeface="DejaVu Sans"/>
              </a:rPr>
              <a:t>&lt;/h3&gt;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56808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00cc33"/>
                </a:solidFill>
                <a:latin typeface="Courier New"/>
                <a:ea typeface="DejaVu Sans"/>
              </a:rPr>
              <a:t>	</a:t>
            </a:r>
            <a:r>
              <a:rPr b="1" lang="fr-FR" sz="1800" spc="-1" strike="noStrike">
                <a:solidFill>
                  <a:srgbClr val="00cc33"/>
                </a:solidFill>
                <a:latin typeface="Courier New"/>
                <a:ea typeface="DejaVu Sans"/>
              </a:rPr>
              <a:t>&lt;h4&gt;</a:t>
            </a:r>
            <a:r>
              <a:rPr b="1" lang="fr-FR" sz="1500" spc="-1" strike="noStrike">
                <a:solidFill>
                  <a:srgbClr val="000000"/>
                </a:solidFill>
                <a:latin typeface="Arial"/>
                <a:ea typeface="DejaVu Sans"/>
              </a:rPr>
              <a:t>Titre de niveau 4</a:t>
            </a:r>
            <a:r>
              <a:rPr b="1" lang="fr-FR" sz="1800" spc="-1" strike="noStrike">
                <a:solidFill>
                  <a:srgbClr val="00cc33"/>
                </a:solidFill>
                <a:latin typeface="Courier New"/>
                <a:ea typeface="DejaVu Sans"/>
              </a:rPr>
              <a:t>&lt;/h4&gt;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56808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00cc33"/>
                </a:solidFill>
                <a:latin typeface="Courier New"/>
                <a:ea typeface="DejaVu Sans"/>
              </a:rPr>
              <a:t>	</a:t>
            </a:r>
            <a:r>
              <a:rPr b="1" lang="fr-FR" sz="1800" spc="-1" strike="noStrike">
                <a:solidFill>
                  <a:srgbClr val="00cc33"/>
                </a:solidFill>
                <a:latin typeface="Courier New"/>
                <a:ea typeface="DejaVu Sans"/>
              </a:rPr>
              <a:t>&lt;h5&gt;</a:t>
            </a:r>
            <a:r>
              <a:rPr b="1" lang="fr-FR" sz="1500" spc="-1" strike="noStrike">
                <a:solidFill>
                  <a:srgbClr val="000000"/>
                </a:solidFill>
                <a:latin typeface="Arial"/>
                <a:ea typeface="DejaVu Sans"/>
              </a:rPr>
              <a:t>Titre de niveau 5</a:t>
            </a:r>
            <a:r>
              <a:rPr b="1" lang="fr-FR" sz="1800" spc="-1" strike="noStrike">
                <a:solidFill>
                  <a:srgbClr val="00cc33"/>
                </a:solidFill>
                <a:latin typeface="Courier New"/>
                <a:ea typeface="DejaVu Sans"/>
              </a:rPr>
              <a:t>&lt;/h5&gt;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56808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00cc33"/>
                </a:solidFill>
                <a:latin typeface="Courier New"/>
                <a:ea typeface="DejaVu Sans"/>
              </a:rPr>
              <a:t>	</a:t>
            </a:r>
            <a:r>
              <a:rPr b="1" lang="fr-FR" sz="1800" spc="-1" strike="noStrike">
                <a:solidFill>
                  <a:srgbClr val="00cc33"/>
                </a:solidFill>
                <a:latin typeface="Courier New"/>
                <a:ea typeface="DejaVu Sans"/>
              </a:rPr>
              <a:t>&lt;h6&gt;</a:t>
            </a:r>
            <a:r>
              <a:rPr b="1" lang="fr-FR" sz="1500" spc="-1" strike="noStrike">
                <a:solidFill>
                  <a:srgbClr val="000000"/>
                </a:solidFill>
                <a:latin typeface="Arial"/>
                <a:ea typeface="DejaVu Sans"/>
              </a:rPr>
              <a:t>Titre de niveau 6</a:t>
            </a:r>
            <a:r>
              <a:rPr b="1" lang="fr-FR" sz="1800" spc="-1" strike="noStrike">
                <a:solidFill>
                  <a:srgbClr val="00cc33"/>
                </a:solidFill>
                <a:latin typeface="Courier New"/>
                <a:ea typeface="DejaVu Sans"/>
              </a:rPr>
              <a:t>&lt;/h6&gt;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fr-FR" sz="1800" spc="-1" strike="noStrike">
                <a:solidFill>
                  <a:srgbClr val="ff6600"/>
                </a:solidFill>
                <a:latin typeface="Courier New"/>
                <a:ea typeface="DejaVu Sans"/>
              </a:rPr>
              <a:t>&lt;/body&gt;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6666ff"/>
                </a:solidFill>
                <a:latin typeface="Courier New"/>
                <a:ea typeface="DejaVu Sans"/>
              </a:rPr>
              <a:t>&lt;/html&gt;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02240" y="936000"/>
            <a:ext cx="8318880" cy="191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424456"/>
                </a:solidFill>
                <a:latin typeface="Trebuchet MS"/>
                <a:ea typeface="DejaVu Sans"/>
              </a:rPr>
              <a:t>La balise heading </a:t>
            </a:r>
            <a:r>
              <a:rPr b="1" lang="fr-FR" sz="3200" spc="-1" strike="noStrike">
                <a:solidFill>
                  <a:srgbClr val="424456"/>
                </a:solidFill>
                <a:latin typeface="Courier New"/>
                <a:ea typeface="DejaVu Sans"/>
              </a:rPr>
              <a:t>&lt;h#&gt;…&lt;/h#&gt;</a:t>
            </a:r>
            <a:r>
              <a:rPr b="0" lang="fr-FR" sz="3200" spc="-1" strike="noStrike">
                <a:solidFill>
                  <a:srgbClr val="424456"/>
                </a:solidFill>
                <a:latin typeface="Trebuchet MS"/>
                <a:ea typeface="DejaVu Sans"/>
              </a:rPr>
              <a:t>, balise de type block, mise en forme des titres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1143000"/>
            <a:ext cx="8226720" cy="1063800"/>
          </a:xfrm>
          <a:custGeom>
            <a:avLst/>
            <a:gdLst>
              <a:gd name="textAreaLeft" fmla="*/ 0 w 8226720"/>
              <a:gd name="textAreaRight" fmla="*/ 8227440 w 8226720"/>
              <a:gd name="textAreaTop" fmla="*/ 0 h 1063800"/>
              <a:gd name="textAreaBottom" fmla="*/ 1064520 h 10638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Les attributs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57200" y="2249640"/>
            <a:ext cx="8226720" cy="4321440"/>
          </a:xfrm>
          <a:custGeom>
            <a:avLst/>
            <a:gdLst>
              <a:gd name="textAreaLeft" fmla="*/ 0 w 8226720"/>
              <a:gd name="textAreaRight" fmla="*/ 8227440 w 8226720"/>
              <a:gd name="textAreaTop" fmla="*/ 0 h 4321440"/>
              <a:gd name="textAreaBottom" fmla="*/ 4322160 h 43214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63240" indent="-25416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b="0" lang="fr-FR" sz="1400" spc="-1" strike="noStrike">
                <a:solidFill>
                  <a:srgbClr val="424456"/>
                </a:solidFill>
                <a:latin typeface="Georgia"/>
                <a:ea typeface="DejaVu Sans"/>
              </a:rPr>
              <a:t>Les attributs sont les options des balises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936000" y="2664000"/>
            <a:ext cx="6677640" cy="33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noAutofit/>
          </a:bodyPr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ff33ff"/>
                </a:solidFill>
                <a:latin typeface="Courrier"/>
                <a:ea typeface="DejaVu Sans"/>
              </a:rPr>
              <a:t>&lt;balise </a:t>
            </a:r>
            <a:r>
              <a:rPr b="1" lang="fr-FR" sz="1600" spc="-1" strike="noStrike">
                <a:solidFill>
                  <a:srgbClr val="ff9999"/>
                </a:solidFill>
                <a:latin typeface="Courrier"/>
                <a:ea typeface="DejaVu Sans"/>
              </a:rPr>
              <a:t>attribut="</a:t>
            </a:r>
            <a:r>
              <a:rPr b="0" lang="fr-FR" sz="1600" spc="-1" strike="noStrike">
                <a:solidFill>
                  <a:srgbClr val="424456"/>
                </a:solidFill>
                <a:latin typeface="Courrier"/>
                <a:ea typeface="DejaVu Sans"/>
              </a:rPr>
              <a:t>valeur_attribut</a:t>
            </a:r>
            <a:r>
              <a:rPr b="1" lang="fr-FR" sz="1600" spc="-1" strike="noStrike">
                <a:solidFill>
                  <a:srgbClr val="ff9999"/>
                </a:solidFill>
                <a:latin typeface="Courrier"/>
                <a:ea typeface="DejaVu Sans"/>
              </a:rPr>
              <a:t>"</a:t>
            </a:r>
            <a:r>
              <a:rPr b="1" lang="fr-FR" sz="1600" spc="-1" strike="noStrike">
                <a:solidFill>
                  <a:srgbClr val="ff33ff"/>
                </a:solidFill>
                <a:latin typeface="Courrier"/>
                <a:ea typeface="DejaVu Sans"/>
              </a:rPr>
              <a:t>&gt;</a:t>
            </a:r>
            <a:r>
              <a:rPr b="0" lang="fr-FR" sz="1600" spc="-1" strike="noStrike">
                <a:solidFill>
                  <a:srgbClr val="424456"/>
                </a:solidFill>
                <a:latin typeface="Courrier"/>
                <a:ea typeface="DejaVu Sans"/>
              </a:rPr>
              <a:t>Bonjour à tous</a:t>
            </a:r>
            <a:r>
              <a:rPr b="1" lang="fr-FR" sz="1600" spc="-1" strike="noStrike">
                <a:solidFill>
                  <a:srgbClr val="ff33ff"/>
                </a:solidFill>
                <a:latin typeface="Courrier"/>
                <a:ea typeface="DejaVu Sans"/>
              </a:rPr>
              <a:t>&lt;/balise&gt;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969840" y="3085200"/>
            <a:ext cx="4249800" cy="33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no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424456"/>
                </a:solidFill>
                <a:latin typeface="Courrier"/>
                <a:ea typeface="DejaVu Sans"/>
              </a:rPr>
              <a:t>Texte</a:t>
            </a:r>
            <a:r>
              <a:rPr b="1" lang="fr-FR" sz="1600" spc="-1" strike="noStrike">
                <a:solidFill>
                  <a:srgbClr val="ff33ff"/>
                </a:solidFill>
                <a:latin typeface="Courrier"/>
                <a:ea typeface="DejaVu Sans"/>
              </a:rPr>
              <a:t> &lt;balise </a:t>
            </a:r>
            <a:r>
              <a:rPr b="1" lang="fr-FR" sz="1600" spc="-1" strike="noStrike">
                <a:solidFill>
                  <a:srgbClr val="ff9999"/>
                </a:solidFill>
                <a:latin typeface="Courrier"/>
                <a:ea typeface="DejaVu Sans"/>
              </a:rPr>
              <a:t>attribut=''</a:t>
            </a:r>
            <a:r>
              <a:rPr b="0" lang="fr-FR" sz="1600" spc="-1" strike="noStrike">
                <a:solidFill>
                  <a:srgbClr val="424456"/>
                </a:solidFill>
                <a:latin typeface="Courrier"/>
                <a:ea typeface="DejaVu Sans"/>
              </a:rPr>
              <a:t>valeur_attribut</a:t>
            </a:r>
            <a:r>
              <a:rPr b="1" lang="fr-FR" sz="1600" spc="-1" strike="noStrike">
                <a:solidFill>
                  <a:srgbClr val="ff9999"/>
                </a:solidFill>
                <a:latin typeface="Courrier"/>
                <a:ea typeface="DejaVu Sans"/>
              </a:rPr>
              <a:t>''</a:t>
            </a:r>
            <a:r>
              <a:rPr b="1" lang="fr-FR" sz="1600" spc="-1" strike="noStrike">
                <a:solidFill>
                  <a:srgbClr val="ff33ff"/>
                </a:solidFill>
                <a:latin typeface="Courrier"/>
                <a:ea typeface="DejaVu Sans"/>
              </a:rPr>
              <a:t>&gt; </a:t>
            </a:r>
            <a:r>
              <a:rPr b="0" lang="fr-FR" sz="1600" spc="-1" strike="noStrike">
                <a:solidFill>
                  <a:srgbClr val="424456"/>
                </a:solidFill>
                <a:latin typeface="Courrier"/>
                <a:ea typeface="DejaVu Sans"/>
              </a:rPr>
              <a:t>texte texte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1143000"/>
            <a:ext cx="8226720" cy="1063800"/>
          </a:xfrm>
          <a:custGeom>
            <a:avLst/>
            <a:gdLst>
              <a:gd name="textAreaLeft" fmla="*/ 0 w 8226720"/>
              <a:gd name="textAreaRight" fmla="*/ 8227440 w 8226720"/>
              <a:gd name="textAreaTop" fmla="*/ 0 h 1063800"/>
              <a:gd name="textAreaBottom" fmla="*/ 1064520 h 10638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Définition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57200" y="2249640"/>
            <a:ext cx="8226720" cy="4321440"/>
          </a:xfrm>
          <a:custGeom>
            <a:avLst/>
            <a:gdLst>
              <a:gd name="textAreaLeft" fmla="*/ 0 w 8226720"/>
              <a:gd name="textAreaRight" fmla="*/ 8227440 w 8226720"/>
              <a:gd name="textAreaTop" fmla="*/ 0 h 4321440"/>
              <a:gd name="textAreaBottom" fmla="*/ 4322160 h 43214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63240" indent="-254160">
              <a:lnSpc>
                <a:spcPct val="90000"/>
              </a:lnSpc>
              <a:buClr>
                <a:srgbClr val="a04da3"/>
              </a:buClr>
              <a:buFont typeface="Georgia"/>
              <a:buChar char="•"/>
            </a:pPr>
            <a:r>
              <a:rPr b="1" lang="fr-FR" sz="2400" spc="-1" strike="noStrike">
                <a:solidFill>
                  <a:srgbClr val="424456"/>
                </a:solidFill>
                <a:latin typeface="Arial"/>
                <a:ea typeface="DejaVu Sans"/>
              </a:rPr>
              <a:t>HTML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90000"/>
              </a:lnSpc>
              <a:tabLst>
                <a:tab algn="l" pos="0"/>
              </a:tabLst>
            </a:pPr>
            <a:r>
              <a:rPr b="1" lang="fr-FR" sz="1900" spc="-1" strike="noStrike">
                <a:solidFill>
                  <a:srgbClr val="424456"/>
                </a:solidFill>
                <a:latin typeface="Arial"/>
                <a:ea typeface="DejaVu Sans"/>
              </a:rPr>
              <a:t>	</a:t>
            </a:r>
            <a:r>
              <a:rPr b="1" lang="fr-FR" sz="1500" spc="-1" strike="noStrike">
                <a:solidFill>
                  <a:srgbClr val="424456"/>
                </a:solidFill>
                <a:latin typeface="Arial"/>
                <a:ea typeface="DejaVu Sans"/>
              </a:rPr>
              <a:t>Hypertext Markup Language</a:t>
            </a: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90000"/>
              </a:lnSpc>
              <a:tabLst>
                <a:tab algn="l" pos="0"/>
              </a:tabLst>
            </a:pPr>
            <a:r>
              <a:rPr b="1" lang="fr-FR" sz="1100" spc="-1" strike="noStrike">
                <a:solidFill>
                  <a:srgbClr val="424456"/>
                </a:solidFill>
                <a:latin typeface="Arial"/>
                <a:ea typeface="DejaVu Sans"/>
              </a:rPr>
              <a:t>	</a:t>
            </a:r>
            <a:r>
              <a:rPr b="1" lang="fr-FR" sz="1100" spc="-1" strike="noStrike">
                <a:solidFill>
                  <a:srgbClr val="424456"/>
                </a:solidFill>
                <a:latin typeface="Arial"/>
                <a:ea typeface="DejaVu Sans"/>
              </a:rPr>
              <a:t>Langage de balisage d’hypertexte</a:t>
            </a:r>
            <a:r>
              <a:rPr b="1" lang="fr-FR" sz="1100" spc="-1" strike="noStrike">
                <a:solidFill>
                  <a:srgbClr val="424456"/>
                </a:solidFill>
                <a:latin typeface="Arial"/>
                <a:ea typeface="DejaVu Sans"/>
              </a:rPr>
              <a:t>	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90000"/>
              </a:lnSpc>
              <a:tabLst>
                <a:tab algn="l" pos="0"/>
              </a:tabLst>
            </a:pP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90000"/>
              </a:lnSpc>
              <a:tabLst>
                <a:tab algn="l" pos="0"/>
              </a:tabLst>
            </a:pP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63240" indent="-254160">
              <a:lnSpc>
                <a:spcPct val="90000"/>
              </a:lnSpc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1" lang="fr-FR" sz="2200" spc="-1" strike="noStrike">
                <a:solidFill>
                  <a:srgbClr val="424456"/>
                </a:solidFill>
                <a:latin typeface="Arial"/>
                <a:ea typeface="DejaVu Sans"/>
              </a:rPr>
              <a:t>Hypertexte</a:t>
            </a:r>
            <a:r>
              <a:rPr b="1" lang="fr-FR" sz="1100" spc="-1" strike="noStrike">
                <a:solidFill>
                  <a:srgbClr val="424456"/>
                </a:solidFill>
                <a:latin typeface="Arial"/>
                <a:ea typeface="DejaVu Sans"/>
              </a:rPr>
              <a:t> 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fr-FR" sz="1100" spc="-1" strike="noStrike">
                <a:solidFill>
                  <a:srgbClr val="424456"/>
                </a:solidFill>
                <a:latin typeface="Arial"/>
                <a:ea typeface="DejaVu Sans"/>
              </a:rPr>
              <a:t>Fonction qui permet de passer d'un document à l'autre grâce à un système de liens. 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fr-FR" sz="1100" spc="-1" strike="noStrike">
                <a:solidFill>
                  <a:srgbClr val="424456"/>
                </a:solidFill>
                <a:latin typeface="Arial"/>
                <a:ea typeface="DejaVu Sans"/>
              </a:rPr>
              <a:t>Un hypertexte est un document ou un ensemble de documents contenant des information liées entre elles par des hyperliens.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fr-FR" sz="1100" spc="-1" strike="noStrike">
                <a:solidFill>
                  <a:srgbClr val="424456"/>
                </a:solidFill>
                <a:latin typeface="Arial"/>
                <a:ea typeface="DejaVu Sans"/>
              </a:rPr>
              <a:t>Ce système est à la base du fonctionnement du web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90000"/>
              </a:lnSpc>
              <a:tabLst>
                <a:tab algn="l" pos="0"/>
              </a:tabLst>
            </a:pP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90000"/>
              </a:lnSpc>
              <a:tabLst>
                <a:tab algn="l" pos="0"/>
              </a:tabLst>
            </a:pP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63240" indent="-254160">
              <a:lnSpc>
                <a:spcPct val="90000"/>
              </a:lnSpc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1" lang="fr-FR" sz="1900" spc="-1" strike="noStrike">
                <a:solidFill>
                  <a:srgbClr val="424456"/>
                </a:solidFill>
                <a:latin typeface="Arial"/>
                <a:ea typeface="DejaVu Sans"/>
              </a:rPr>
              <a:t>WWW Word Wide, Web = HTTP + URL + Hypertexte </a:t>
            </a:r>
            <a:endParaRPr b="0" lang="fr-FR" sz="1900" spc="-1" strike="noStrike">
              <a:solidFill>
                <a:srgbClr val="000000"/>
              </a:solidFill>
              <a:latin typeface="Arial"/>
            </a:endParaRPr>
          </a:p>
          <a:p>
            <a:pPr lvl="1" marL="655560" indent="-243000">
              <a:lnSpc>
                <a:spcPct val="90000"/>
              </a:lnSpc>
              <a:buClr>
                <a:srgbClr val="438086"/>
              </a:buClr>
              <a:buFont typeface="Georgia"/>
              <a:buChar char="▫"/>
              <a:tabLst>
                <a:tab algn="l" pos="0"/>
              </a:tabLst>
            </a:pPr>
            <a:r>
              <a:rPr b="1" lang="fr-FR" sz="1300" spc="-1" strike="noStrike">
                <a:solidFill>
                  <a:srgbClr val="424456"/>
                </a:solidFill>
                <a:latin typeface="Arial"/>
                <a:ea typeface="Microsoft YaHei"/>
              </a:rPr>
              <a:t>HTTP </a:t>
            </a:r>
            <a:r>
              <a:rPr b="1" lang="fr-FR" sz="1300" spc="-1" strike="noStrike">
                <a:solidFill>
                  <a:srgbClr val="424456"/>
                </a:solidFill>
                <a:latin typeface="Arial"/>
                <a:ea typeface="Microsoft YaHei"/>
              </a:rPr>
              <a:t>	</a:t>
            </a:r>
            <a:r>
              <a:rPr b="1" lang="fr-FR" sz="1300" spc="-1" strike="noStrike">
                <a:solidFill>
                  <a:srgbClr val="424456"/>
                </a:solidFill>
                <a:latin typeface="Arial"/>
                <a:ea typeface="Microsoft YaHei"/>
              </a:rPr>
              <a:t>	</a:t>
            </a:r>
            <a:r>
              <a:rPr b="1" lang="fr-FR" sz="1300" spc="-1" strike="noStrike">
                <a:solidFill>
                  <a:srgbClr val="424456"/>
                </a:solidFill>
                <a:latin typeface="Arial"/>
                <a:ea typeface="Microsoft YaHei"/>
              </a:rPr>
              <a:t>:  HyperText Transfer Protocol (protocole de communication)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lvl="1" marL="655560" indent="-243000">
              <a:lnSpc>
                <a:spcPct val="90000"/>
              </a:lnSpc>
              <a:buClr>
                <a:srgbClr val="438086"/>
              </a:buClr>
              <a:buFont typeface="Georgia"/>
              <a:buChar char="▫"/>
              <a:tabLst>
                <a:tab algn="l" pos="0"/>
              </a:tabLst>
            </a:pPr>
            <a:r>
              <a:rPr b="1" lang="fr-FR" sz="1300" spc="-1" strike="noStrike">
                <a:solidFill>
                  <a:srgbClr val="424456"/>
                </a:solidFill>
                <a:latin typeface="Arial"/>
                <a:ea typeface="Microsoft YaHei"/>
              </a:rPr>
              <a:t>URL</a:t>
            </a:r>
            <a:r>
              <a:rPr b="1" lang="fr-FR" sz="1300" spc="-1" strike="noStrike">
                <a:solidFill>
                  <a:srgbClr val="424456"/>
                </a:solidFill>
                <a:latin typeface="Arial"/>
                <a:ea typeface="Microsoft YaHei"/>
              </a:rPr>
              <a:t>	</a:t>
            </a:r>
            <a:r>
              <a:rPr b="1" lang="fr-FR" sz="1300" spc="-1" strike="noStrike">
                <a:solidFill>
                  <a:srgbClr val="424456"/>
                </a:solidFill>
                <a:latin typeface="Arial"/>
                <a:ea typeface="Microsoft YaHei"/>
              </a:rPr>
              <a:t>  </a:t>
            </a:r>
            <a:r>
              <a:rPr b="1" lang="fr-FR" sz="1300" spc="-1" strike="noStrike">
                <a:solidFill>
                  <a:srgbClr val="424456"/>
                </a:solidFill>
                <a:latin typeface="Arial"/>
                <a:ea typeface="Microsoft YaHei"/>
              </a:rPr>
              <a:t>	</a:t>
            </a:r>
            <a:r>
              <a:rPr b="1" lang="fr-FR" sz="1300" spc="-1" strike="noStrike">
                <a:solidFill>
                  <a:srgbClr val="424456"/>
                </a:solidFill>
                <a:latin typeface="Arial"/>
                <a:ea typeface="Microsoft YaHei"/>
              </a:rPr>
              <a:t>:  adresse/domaine </a:t>
            </a:r>
            <a:r>
              <a:rPr b="0" lang="fr-FR" sz="1300" spc="-1" strike="noStrike">
                <a:solidFill>
                  <a:srgbClr val="438086"/>
                </a:solidFill>
                <a:latin typeface="Arial"/>
                <a:ea typeface="Microsoft YaHei"/>
              </a:rPr>
              <a:t>example.com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lvl="1" marL="655560" indent="-243000">
              <a:lnSpc>
                <a:spcPct val="90000"/>
              </a:lnSpc>
              <a:buClr>
                <a:srgbClr val="438086"/>
              </a:buClr>
              <a:buFont typeface="Georgia"/>
              <a:buChar char="▫"/>
              <a:tabLst>
                <a:tab algn="l" pos="0"/>
              </a:tabLst>
            </a:pPr>
            <a:r>
              <a:rPr b="1" lang="fr-FR" sz="1300" spc="-1" strike="noStrike">
                <a:solidFill>
                  <a:srgbClr val="424456"/>
                </a:solidFill>
                <a:latin typeface="Arial"/>
                <a:ea typeface="Microsoft YaHei"/>
              </a:rPr>
              <a:t>Hypertexte</a:t>
            </a:r>
            <a:r>
              <a:rPr b="1" lang="fr-FR" sz="1300" spc="-1" strike="noStrike">
                <a:solidFill>
                  <a:srgbClr val="424456"/>
                </a:solidFill>
                <a:latin typeface="Arial"/>
                <a:ea typeface="Microsoft YaHei"/>
              </a:rPr>
              <a:t>	</a:t>
            </a:r>
            <a:r>
              <a:rPr b="1" lang="fr-FR" sz="1300" spc="-1" strike="noStrike">
                <a:solidFill>
                  <a:srgbClr val="424456"/>
                </a:solidFill>
                <a:latin typeface="Arial"/>
                <a:ea typeface="Microsoft YaHei"/>
              </a:rPr>
              <a:t>	</a:t>
            </a:r>
            <a:r>
              <a:rPr b="1" lang="fr-FR" sz="1300" spc="-1" strike="noStrike">
                <a:solidFill>
                  <a:srgbClr val="424456"/>
                </a:solidFill>
                <a:latin typeface="Arial"/>
                <a:ea typeface="Microsoft YaHei"/>
              </a:rPr>
              <a:t>:  liens entre les pages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90000"/>
              </a:lnSpc>
              <a:tabLst>
                <a:tab algn="l" pos="0"/>
              </a:tabLst>
            </a:pP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363240" indent="-254160">
              <a:lnSpc>
                <a:spcPct val="90000"/>
              </a:lnSpc>
              <a:buClr>
                <a:srgbClr val="000000"/>
              </a:buClr>
              <a:buFont typeface="Georgia"/>
              <a:buChar char="•"/>
              <a:tabLst>
                <a:tab algn="l" pos="0"/>
              </a:tabLst>
            </a:pPr>
            <a:r>
              <a:rPr b="1" lang="fr-FR" sz="1900" spc="-1" strike="noStrike">
                <a:solidFill>
                  <a:srgbClr val="424456"/>
                </a:solidFill>
                <a:latin typeface="Arial"/>
                <a:ea typeface="Microsoft YaHei"/>
              </a:rPr>
              <a:t>Langage universel, multiplateforme </a:t>
            </a:r>
            <a:endParaRPr b="0" lang="fr-FR" sz="19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90000"/>
              </a:lnSpc>
              <a:tabLst>
                <a:tab algn="l" pos="0"/>
              </a:tabLst>
            </a:pPr>
            <a:endParaRPr b="0" lang="fr-FR" sz="19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90000"/>
              </a:lnSpc>
              <a:tabLst>
                <a:tab algn="l" pos="0"/>
              </a:tabLst>
            </a:pPr>
            <a:endParaRPr b="0" lang="fr-FR" sz="19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90000"/>
              </a:lnSpc>
              <a:tabLst>
                <a:tab algn="l" pos="0"/>
              </a:tabLst>
            </a:pPr>
            <a:r>
              <a:rPr b="1" lang="fr-FR" sz="1100" spc="-1" strike="noStrike">
                <a:solidFill>
                  <a:srgbClr val="424456"/>
                </a:solidFill>
                <a:latin typeface="Avenir 65"/>
                <a:ea typeface="DejaVu Sans"/>
              </a:rPr>
              <a:t>	</a:t>
            </a:r>
            <a:r>
              <a:rPr b="1" lang="fr-FR" sz="1100" spc="-1" strike="noStrike">
                <a:solidFill>
                  <a:srgbClr val="424456"/>
                </a:solidFill>
                <a:latin typeface="Avenir 65"/>
                <a:ea typeface="DejaVu Sans"/>
              </a:rPr>
              <a:t>	</a:t>
            </a:r>
            <a:r>
              <a:rPr b="1" lang="fr-FR" sz="1100" spc="-1" strike="noStrike">
                <a:solidFill>
                  <a:srgbClr val="424456"/>
                </a:solidFill>
                <a:latin typeface="Avenir 65"/>
                <a:ea typeface="DejaVu Sans"/>
              </a:rPr>
              <a:t>	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5488560" y="1609560"/>
            <a:ext cx="2861280" cy="155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"/>
          <p:cNvSpPr/>
          <p:nvPr/>
        </p:nvSpPr>
        <p:spPr>
          <a:xfrm>
            <a:off x="-5400" y="844920"/>
            <a:ext cx="9153360" cy="109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424456"/>
                </a:solidFill>
                <a:latin typeface="Trebuchet MS"/>
                <a:ea typeface="DejaVu Sans"/>
              </a:rPr>
              <a:t>La balise </a:t>
            </a:r>
            <a:r>
              <a:rPr b="1" lang="fr-FR" sz="3200" spc="-1" strike="noStrike">
                <a:solidFill>
                  <a:srgbClr val="424456"/>
                </a:solidFill>
                <a:latin typeface="Courier New"/>
                <a:ea typeface="DejaVu Sans"/>
              </a:rPr>
              <a:t>&lt;a&gt;…&lt;/a&gt;</a:t>
            </a:r>
            <a:r>
              <a:rPr b="0" lang="fr-FR" sz="3200" spc="-1" strike="noStrike">
                <a:solidFill>
                  <a:srgbClr val="424456"/>
                </a:solidFill>
                <a:latin typeface="Trebuchet MS"/>
                <a:ea typeface="DejaVu Sans"/>
              </a:rPr>
              <a:t> et son attribut </a:t>
            </a:r>
            <a:r>
              <a:rPr b="1" lang="fr-FR" sz="3200" spc="-1" strike="noStrike">
                <a:solidFill>
                  <a:srgbClr val="424456"/>
                </a:solidFill>
                <a:latin typeface="Courier New"/>
                <a:ea typeface="DejaVu Sans"/>
              </a:rPr>
              <a:t>href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424456"/>
                </a:solidFill>
                <a:latin typeface="Trebuchet MS"/>
                <a:ea typeface="DejaVu Sans"/>
              </a:rPr>
              <a:t>permettant</a:t>
            </a:r>
            <a:r>
              <a:rPr b="0" lang="fr-FR" sz="1400" spc="-1" strike="noStrike">
                <a:solidFill>
                  <a:srgbClr val="424456"/>
                </a:solidFill>
                <a:latin typeface="Georgia"/>
                <a:ea typeface="DejaVu Sans"/>
              </a:rPr>
              <a:t> </a:t>
            </a:r>
            <a:r>
              <a:rPr b="0" lang="fr-FR" sz="3200" spc="-1" strike="noStrike">
                <a:solidFill>
                  <a:srgbClr val="424456"/>
                </a:solidFill>
                <a:latin typeface="Trebuchet MS"/>
                <a:ea typeface="DejaVu Sans"/>
              </a:rPr>
              <a:t>de créer un lien, un hypertexte</a:t>
            </a:r>
            <a:r>
              <a:rPr b="1" lang="fr-FR" sz="3200" spc="-1" strike="noStrike">
                <a:solidFill>
                  <a:srgbClr val="424456"/>
                </a:solidFill>
                <a:latin typeface="Courier New"/>
                <a:ea typeface="DejaVu Sans"/>
              </a:rPr>
              <a:t> 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75960" y="2335320"/>
            <a:ext cx="8957160" cy="325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6666ff"/>
                </a:solidFill>
                <a:latin typeface="Courier New"/>
                <a:ea typeface="DejaVu Sans"/>
              </a:rPr>
              <a:t>&lt;html&gt;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6600"/>
                </a:solidFill>
                <a:latin typeface="Courier New"/>
                <a:ea typeface="DejaVu Sans"/>
              </a:rPr>
              <a:t>	</a:t>
            </a:r>
            <a:r>
              <a:rPr b="1" lang="fr-FR" sz="1800" spc="-1" strike="noStrike">
                <a:solidFill>
                  <a:srgbClr val="ff6600"/>
                </a:solidFill>
                <a:latin typeface="Courier New"/>
                <a:ea typeface="DejaVu Sans"/>
              </a:rPr>
              <a:t>&lt;body&gt;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ff33ff"/>
                </a:solidFill>
                <a:latin typeface="Courier New"/>
                <a:ea typeface="DejaVu Sans"/>
              </a:rPr>
              <a:t>	</a:t>
            </a:r>
            <a:r>
              <a:rPr b="0" lang="fr-FR" sz="1400" spc="-1" strike="noStrike">
                <a:solidFill>
                  <a:srgbClr val="424456"/>
                </a:solidFill>
                <a:latin typeface="Courier New"/>
                <a:ea typeface="DejaVu Sans"/>
              </a:rPr>
              <a:t>Voici un</a:t>
            </a:r>
            <a:r>
              <a:rPr b="1" lang="fr-FR" sz="1400" spc="-1" strike="noStrike">
                <a:solidFill>
                  <a:srgbClr val="ff33ff"/>
                </a:solidFill>
                <a:latin typeface="Courier New"/>
                <a:ea typeface="DejaVu Sans"/>
              </a:rPr>
              <a:t> &lt;a</a:t>
            </a:r>
            <a:r>
              <a:rPr b="1" lang="fr-FR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fr-FR" sz="1400" spc="-1" strike="noStrike">
                <a:solidFill>
                  <a:srgbClr val="ff9999"/>
                </a:solidFill>
                <a:latin typeface="Courier New"/>
                <a:ea typeface="DejaVu Sans"/>
              </a:rPr>
              <a:t>href="</a:t>
            </a:r>
            <a:r>
              <a:rPr b="1" lang="fr-FR" sz="1400" spc="-1" strike="noStrike">
                <a:solidFill>
                  <a:srgbClr val="424456"/>
                </a:solidFill>
                <a:latin typeface="Courier New"/>
                <a:ea typeface="DejaVu Sans"/>
              </a:rPr>
              <a:t>http://www.google.fr</a:t>
            </a:r>
            <a:r>
              <a:rPr b="1" lang="fr-FR" sz="1400" spc="-1" strike="noStrike">
                <a:solidFill>
                  <a:srgbClr val="ff9999"/>
                </a:solidFill>
                <a:latin typeface="Courier New"/>
                <a:ea typeface="DejaVu Sans"/>
              </a:rPr>
              <a:t>"</a:t>
            </a:r>
            <a:r>
              <a:rPr b="1" lang="fr-FR" sz="1400" spc="-1" strike="noStrike">
                <a:solidFill>
                  <a:srgbClr val="ff33ff"/>
                </a:solidFill>
                <a:latin typeface="Courier New"/>
                <a:ea typeface="DejaVu Sans"/>
              </a:rPr>
              <a:t>&gt;</a:t>
            </a:r>
            <a:r>
              <a:rPr b="0" lang="fr-FR" sz="1400" spc="-1" strike="noStrike">
                <a:solidFill>
                  <a:srgbClr val="424456"/>
                </a:solidFill>
                <a:latin typeface="Courier New"/>
                <a:ea typeface="DejaVu Sans"/>
              </a:rPr>
              <a:t>lien vers le site Google</a:t>
            </a:r>
            <a:r>
              <a:rPr b="1" lang="fr-FR" sz="1400" spc="-1" strike="noStrike">
                <a:solidFill>
                  <a:srgbClr val="ff33ff"/>
                </a:solidFill>
                <a:latin typeface="Courier New"/>
                <a:ea typeface="DejaVu Sans"/>
              </a:rPr>
              <a:t>&lt;/a&gt; </a:t>
            </a:r>
            <a:r>
              <a:rPr b="0" lang="fr-FR" sz="1400" spc="-1" strike="noStrike">
                <a:solidFill>
                  <a:srgbClr val="111111"/>
                </a:solidFill>
                <a:latin typeface="Courier New"/>
                <a:ea typeface="DejaVu Sans"/>
              </a:rPr>
              <a:t>que </a:t>
            </a:r>
            <a:br>
              <a:rPr sz="1400"/>
            </a:br>
            <a:r>
              <a:rPr b="0" lang="fr-FR" sz="1400" spc="-1" strike="noStrike">
                <a:solidFill>
                  <a:srgbClr val="111111"/>
                </a:solidFill>
                <a:latin typeface="Courier New"/>
                <a:ea typeface="DejaVu Sans"/>
              </a:rPr>
              <a:t>	</a:t>
            </a:r>
            <a:r>
              <a:rPr b="0" lang="fr-FR" sz="1400" spc="-1" strike="noStrike">
                <a:solidFill>
                  <a:srgbClr val="111111"/>
                </a:solidFill>
                <a:latin typeface="Courier New"/>
                <a:ea typeface="DejaVu Sans"/>
              </a:rPr>
              <a:t>vous pouvez cliquer.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6600"/>
                </a:solidFill>
                <a:latin typeface="Courier New"/>
                <a:ea typeface="DejaVu Sans"/>
              </a:rPr>
              <a:t>	</a:t>
            </a:r>
            <a:r>
              <a:rPr b="1" lang="fr-FR" sz="1800" spc="-1" strike="noStrike">
                <a:solidFill>
                  <a:srgbClr val="ff6600"/>
                </a:solidFill>
                <a:latin typeface="Courier New"/>
                <a:ea typeface="DejaVu Sans"/>
              </a:rPr>
              <a:t>&lt;/body&gt;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6666ff"/>
                </a:solidFill>
                <a:latin typeface="Courier New"/>
                <a:ea typeface="DejaVu Sans"/>
              </a:rPr>
              <a:t>&lt;/html&gt;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"/>
          <p:cNvSpPr/>
          <p:nvPr/>
        </p:nvSpPr>
        <p:spPr>
          <a:xfrm>
            <a:off x="-5400" y="844920"/>
            <a:ext cx="9153360" cy="109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424456"/>
                </a:solidFill>
                <a:latin typeface="Trebuchet MS"/>
                <a:ea typeface="DejaVu Sans"/>
              </a:rPr>
              <a:t>La balise </a:t>
            </a:r>
            <a:r>
              <a:rPr b="1" lang="fr-FR" sz="3200" spc="-1" strike="noStrike">
                <a:solidFill>
                  <a:srgbClr val="424456"/>
                </a:solidFill>
                <a:latin typeface="Courier New"/>
                <a:ea typeface="DejaVu Sans"/>
              </a:rPr>
              <a:t>&lt;img&gt;</a:t>
            </a:r>
            <a:r>
              <a:rPr b="0" lang="fr-FR" sz="3200" spc="-1" strike="noStrike">
                <a:solidFill>
                  <a:srgbClr val="424456"/>
                </a:solidFill>
                <a:latin typeface="Trebuchet MS"/>
                <a:ea typeface="DejaVu Sans"/>
              </a:rPr>
              <a:t> et son attribut </a:t>
            </a:r>
            <a:r>
              <a:rPr b="1" lang="fr-FR" sz="3200" spc="-1" strike="noStrike">
                <a:solidFill>
                  <a:srgbClr val="424456"/>
                </a:solidFill>
                <a:latin typeface="Courier New"/>
                <a:ea typeface="DejaVu Sans"/>
              </a:rPr>
              <a:t>src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424456"/>
                </a:solidFill>
                <a:latin typeface="Trebuchet MS"/>
                <a:ea typeface="DejaVu Sans"/>
              </a:rPr>
              <a:t>Permettant d’insérer une image</a:t>
            </a:r>
            <a:r>
              <a:rPr b="1" lang="fr-FR" sz="3200" spc="-1" strike="noStrike">
                <a:solidFill>
                  <a:srgbClr val="424456"/>
                </a:solidFill>
                <a:latin typeface="Courier New"/>
                <a:ea typeface="DejaVu Sans"/>
              </a:rPr>
              <a:t> 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75960" y="2335320"/>
            <a:ext cx="8957160" cy="325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6666ff"/>
                </a:solidFill>
                <a:latin typeface="Courier New"/>
                <a:ea typeface="DejaVu Sans"/>
              </a:rPr>
              <a:t>&lt;html&gt;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6600"/>
                </a:solidFill>
                <a:latin typeface="Courier New"/>
                <a:ea typeface="DejaVu Sans"/>
              </a:rPr>
              <a:t>	</a:t>
            </a:r>
            <a:r>
              <a:rPr b="1" lang="fr-FR" sz="1800" spc="-1" strike="noStrike">
                <a:solidFill>
                  <a:srgbClr val="ff6600"/>
                </a:solidFill>
                <a:latin typeface="Courier New"/>
                <a:ea typeface="DejaVu Sans"/>
              </a:rPr>
              <a:t>&lt;body&gt;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ff33ff"/>
                </a:solidFill>
                <a:latin typeface="Courier New"/>
                <a:ea typeface="DejaVu Sans"/>
              </a:rPr>
              <a:t>	</a:t>
            </a:r>
            <a:r>
              <a:rPr b="0" lang="fr-FR" sz="1600" spc="-1" strike="noStrike">
                <a:solidFill>
                  <a:srgbClr val="424456"/>
                </a:solidFill>
                <a:latin typeface="Courier New"/>
                <a:ea typeface="DejaVu Sans"/>
              </a:rPr>
              <a:t>Voici une image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424456"/>
                </a:solidFill>
                <a:latin typeface="Courier New"/>
                <a:ea typeface="DejaVu Sans"/>
              </a:rPr>
              <a:t>	</a:t>
            </a:r>
            <a:r>
              <a:rPr b="1" lang="fr-FR" sz="1600" spc="-1" strike="noStrike">
                <a:solidFill>
                  <a:srgbClr val="ff33ff"/>
                </a:solidFill>
                <a:latin typeface="Courrier"/>
                <a:ea typeface="DejaVu Sans"/>
              </a:rPr>
              <a:t>&lt;img</a:t>
            </a:r>
            <a:r>
              <a:rPr b="1" lang="fr-FR" sz="1600" spc="-1" strike="noStrike">
                <a:solidFill>
                  <a:srgbClr val="424456"/>
                </a:solidFill>
                <a:latin typeface="Courrier"/>
                <a:ea typeface="DejaVu Sans"/>
              </a:rPr>
              <a:t> </a:t>
            </a:r>
            <a:r>
              <a:rPr b="1" lang="fr-FR" sz="1600" spc="-1" strike="noStrike">
                <a:solidFill>
                  <a:srgbClr val="ff9999"/>
                </a:solidFill>
                <a:latin typeface="Courrier"/>
                <a:ea typeface="DejaVu Sans"/>
              </a:rPr>
              <a:t>src=''</a:t>
            </a:r>
            <a:r>
              <a:rPr b="0" lang="fr-FR" sz="1600" spc="-1" strike="noStrike">
                <a:solidFill>
                  <a:srgbClr val="424456"/>
                </a:solidFill>
                <a:latin typeface="Courrier"/>
                <a:ea typeface="DejaVu Sans"/>
              </a:rPr>
              <a:t>mon_image.jpg</a:t>
            </a:r>
            <a:r>
              <a:rPr b="1" lang="fr-FR" sz="1600" spc="-1" strike="noStrike">
                <a:solidFill>
                  <a:srgbClr val="ff9999"/>
                </a:solidFill>
                <a:latin typeface="Courrier"/>
                <a:ea typeface="DejaVu Sans"/>
              </a:rPr>
              <a:t>''</a:t>
            </a:r>
            <a:r>
              <a:rPr b="1" lang="fr-FR" sz="1600" spc="-1" strike="noStrike">
                <a:solidFill>
                  <a:srgbClr val="424456"/>
                </a:solidFill>
                <a:latin typeface="Courrier"/>
                <a:ea typeface="DejaVu Sans"/>
              </a:rPr>
              <a:t> </a:t>
            </a:r>
            <a:r>
              <a:rPr b="1" lang="fr-FR" sz="1600" spc="-1" strike="noStrike">
                <a:solidFill>
                  <a:srgbClr val="ff9999"/>
                </a:solidFill>
                <a:latin typeface="Courrier"/>
                <a:ea typeface="DejaVu Sans"/>
              </a:rPr>
              <a:t>height=''</a:t>
            </a:r>
            <a:r>
              <a:rPr b="0" lang="fr-FR" sz="1600" spc="-1" strike="noStrike">
                <a:solidFill>
                  <a:srgbClr val="424456"/>
                </a:solidFill>
                <a:latin typeface="Courrier"/>
                <a:ea typeface="DejaVu Sans"/>
              </a:rPr>
              <a:t>100px</a:t>
            </a:r>
            <a:r>
              <a:rPr b="1" lang="fr-FR" sz="1600" spc="-1" strike="noStrike">
                <a:solidFill>
                  <a:srgbClr val="ff9999"/>
                </a:solidFill>
                <a:latin typeface="Courrier"/>
                <a:ea typeface="DejaVu Sans"/>
              </a:rPr>
              <a:t>'' width=''</a:t>
            </a:r>
            <a:r>
              <a:rPr b="0" lang="fr-FR" sz="1600" spc="-1" strike="noStrike">
                <a:solidFill>
                  <a:srgbClr val="424456"/>
                </a:solidFill>
                <a:latin typeface="Courrier"/>
                <a:ea typeface="DejaVu Sans"/>
              </a:rPr>
              <a:t>100px</a:t>
            </a:r>
            <a:r>
              <a:rPr b="1" lang="fr-FR" sz="1600" spc="-1" strike="noStrike">
                <a:solidFill>
                  <a:srgbClr val="ff9999"/>
                </a:solidFill>
                <a:latin typeface="Courrier"/>
                <a:ea typeface="DejaVu Sans"/>
              </a:rPr>
              <a:t>''</a:t>
            </a:r>
            <a:r>
              <a:rPr b="1" lang="fr-FR" sz="1600" spc="-1" strike="noStrike">
                <a:solidFill>
                  <a:srgbClr val="ff33ff"/>
                </a:solidFill>
                <a:latin typeface="Courrier"/>
                <a:ea typeface="DejaVu Sans"/>
              </a:rPr>
              <a:t>&gt;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6600"/>
                </a:solidFill>
                <a:latin typeface="Courier New"/>
                <a:ea typeface="DejaVu Sans"/>
              </a:rPr>
              <a:t>	</a:t>
            </a:r>
            <a:r>
              <a:rPr b="1" lang="fr-FR" sz="1800" spc="-1" strike="noStrike">
                <a:solidFill>
                  <a:srgbClr val="ff6600"/>
                </a:solidFill>
                <a:latin typeface="Courier New"/>
                <a:ea typeface="DejaVu Sans"/>
              </a:rPr>
              <a:t>&lt;/body&gt;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6666ff"/>
                </a:solidFill>
                <a:latin typeface="Courier New"/>
                <a:ea typeface="DejaVu Sans"/>
              </a:rPr>
              <a:t>&lt;/html&gt;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908640"/>
            <a:ext cx="8226720" cy="1063800"/>
          </a:xfrm>
          <a:custGeom>
            <a:avLst/>
            <a:gdLst>
              <a:gd name="textAreaLeft" fmla="*/ 0 w 8226720"/>
              <a:gd name="textAreaRight" fmla="*/ 8227440 w 8226720"/>
              <a:gd name="textAreaTop" fmla="*/ 0 h 1063800"/>
              <a:gd name="textAreaBottom" fmla="*/ 1064520 h 10638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Structure de document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80240" y="1772640"/>
            <a:ext cx="8226720" cy="4437360"/>
          </a:xfrm>
          <a:custGeom>
            <a:avLst/>
            <a:gdLst>
              <a:gd name="textAreaLeft" fmla="*/ 0 w 8226720"/>
              <a:gd name="textAreaRight" fmla="*/ 8227440 w 8226720"/>
              <a:gd name="textAreaTop" fmla="*/ 0 h 4437360"/>
              <a:gd name="textAreaBottom" fmla="*/ 4438080 h 4437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500" spc="-1" strike="noStrike">
                <a:solidFill>
                  <a:srgbClr val="3399ff"/>
                </a:solidFill>
                <a:latin typeface="Courier New"/>
                <a:ea typeface="DejaVu Sans"/>
              </a:rPr>
              <a:t>&lt;html&gt;  </a:t>
            </a: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  <a:p>
            <a:pPr marL="8222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500" spc="-1" strike="noStrike">
                <a:solidFill>
                  <a:srgbClr val="ff6600"/>
                </a:solidFill>
                <a:latin typeface="Courier New"/>
                <a:ea typeface="DejaVu Sans"/>
              </a:rPr>
              <a:t>&lt;body&gt;</a:t>
            </a: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  <a:p>
            <a:pPr marL="102528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500" spc="-1" strike="noStrike">
                <a:solidFill>
                  <a:srgbClr val="ff33ff"/>
                </a:solidFill>
                <a:latin typeface="Courier New"/>
                <a:ea typeface="DejaVu Sans"/>
              </a:rPr>
              <a:t>&lt;h1&gt;</a:t>
            </a:r>
            <a:r>
              <a:rPr b="1" lang="fr-FR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Ma première page</a:t>
            </a:r>
            <a:r>
              <a:rPr b="1" lang="fr-FR" sz="1500" spc="-1" strike="noStrike">
                <a:solidFill>
                  <a:srgbClr val="ff33ff"/>
                </a:solidFill>
                <a:latin typeface="Courier New"/>
                <a:ea typeface="DejaVu Sans"/>
              </a:rPr>
              <a:t>&lt;/h1&gt;</a:t>
            </a:r>
            <a:r>
              <a:rPr b="1" lang="fr-FR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  <a:p>
            <a:pPr marL="102528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500" spc="-1" strike="noStrike">
                <a:solidFill>
                  <a:srgbClr val="ff33ff"/>
                </a:solidFill>
                <a:latin typeface="Courier New"/>
                <a:ea typeface="DejaVu Sans"/>
              </a:rPr>
              <a:t>&lt;p&gt;</a:t>
            </a:r>
            <a:r>
              <a:rPr b="1" lang="fr-FR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Ceci est une phrase avec un </a:t>
            </a: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  <a:p>
            <a:pPr marL="102528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500" spc="-1" strike="noStrike">
                <a:solidFill>
                  <a:srgbClr val="ff33ff"/>
                </a:solidFill>
                <a:latin typeface="Courier New"/>
                <a:ea typeface="DejaVu Sans"/>
              </a:rPr>
              <a:t>	</a:t>
            </a:r>
            <a:r>
              <a:rPr b="1" lang="fr-FR" sz="1500" spc="-1" strike="noStrike">
                <a:solidFill>
                  <a:srgbClr val="ff33ff"/>
                </a:solidFill>
                <a:latin typeface="Courier New"/>
                <a:ea typeface="DejaVu Sans"/>
              </a:rPr>
              <a:t>&lt;a</a:t>
            </a:r>
            <a:r>
              <a:rPr b="1" lang="fr-FR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fr-FR" sz="1500" spc="-1" strike="noStrike">
                <a:solidFill>
                  <a:srgbClr val="ff9999"/>
                </a:solidFill>
                <a:latin typeface="Courier New"/>
                <a:ea typeface="DejaVu Sans"/>
              </a:rPr>
              <a:t>href="</a:t>
            </a:r>
            <a:r>
              <a:rPr b="1" lang="fr-FR" sz="1500" spc="-1" strike="noStrike" u="sng">
                <a:solidFill>
                  <a:srgbClr val="0000ff"/>
                </a:solidFill>
                <a:uFillTx/>
                <a:latin typeface="Courier New"/>
                <a:ea typeface="DejaVu Sans"/>
                <a:hlinkClick r:id="rId1"/>
              </a:rPr>
              <a:t>http://www.google.fr</a:t>
            </a:r>
            <a:r>
              <a:rPr b="1" lang="fr-FR" sz="1500" spc="-1" strike="noStrike">
                <a:solidFill>
                  <a:srgbClr val="ff9999"/>
                </a:solidFill>
                <a:latin typeface="Courier New"/>
                <a:ea typeface="DejaVu Sans"/>
              </a:rPr>
              <a:t>"</a:t>
            </a:r>
            <a:r>
              <a:rPr b="1" lang="fr-FR" sz="1500" spc="-1" strike="noStrike">
                <a:solidFill>
                  <a:srgbClr val="ff33ff"/>
                </a:solidFill>
                <a:latin typeface="Courier New"/>
                <a:ea typeface="DejaVu Sans"/>
              </a:rPr>
              <a:t>&gt;</a:t>
            </a:r>
            <a:r>
              <a:rPr b="1" lang="fr-FR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lien vers Google</a:t>
            </a:r>
            <a:r>
              <a:rPr b="1" lang="fr-FR" sz="1500" spc="-1" strike="noStrike">
                <a:solidFill>
                  <a:srgbClr val="ff33ff"/>
                </a:solidFill>
                <a:latin typeface="Courier New"/>
                <a:ea typeface="DejaVu Sans"/>
              </a:rPr>
              <a:t>&lt;/a&gt;</a:t>
            </a:r>
            <a:r>
              <a:rPr b="1" lang="fr-FR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. </a:t>
            </a: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  <a:p>
            <a:pPr marL="102528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500" spc="-1" strike="noStrike">
                <a:solidFill>
                  <a:srgbClr val="ff33ff"/>
                </a:solidFill>
                <a:latin typeface="Courier New"/>
                <a:ea typeface="DejaVu Sans"/>
              </a:rPr>
              <a:t>&lt;/p&gt;</a:t>
            </a: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  <a:p>
            <a:pPr marL="102528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500" spc="-1" strike="noStrike">
                <a:solidFill>
                  <a:srgbClr val="ff33ff"/>
                </a:solidFill>
                <a:latin typeface="Courier New"/>
                <a:ea typeface="DejaVu Sans"/>
              </a:rPr>
              <a:t>&lt;p&gt;</a:t>
            </a:r>
            <a:r>
              <a:rPr b="1" lang="fr-FR" sz="1500" spc="-1" strike="noStrike">
                <a:solidFill>
                  <a:srgbClr val="000000"/>
                </a:solidFill>
                <a:latin typeface="Courier New"/>
                <a:ea typeface="DejaVu Sans"/>
              </a:rPr>
              <a:t> Ceci est un paragraphe dans lequel il n’y a pas d’hyperlien. </a:t>
            </a: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  <a:p>
            <a:pPr marL="102528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500" spc="-1" strike="noStrike">
                <a:solidFill>
                  <a:srgbClr val="ff33ff"/>
                </a:solidFill>
                <a:latin typeface="Courier New"/>
                <a:ea typeface="DejaVu Sans"/>
              </a:rPr>
              <a:t>&lt;/p&gt;</a:t>
            </a:r>
            <a:r>
              <a:rPr b="1" lang="fr-FR" sz="1500" spc="-1" strike="noStrike">
                <a:solidFill>
                  <a:srgbClr val="3399ff"/>
                </a:solidFill>
                <a:latin typeface="Courier New"/>
                <a:ea typeface="DejaVu Sans"/>
              </a:rPr>
              <a:t> </a:t>
            </a: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  <a:p>
            <a:pPr marL="8222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500" spc="-1" strike="noStrike">
                <a:solidFill>
                  <a:srgbClr val="ff6600"/>
                </a:solidFill>
                <a:latin typeface="Courier New"/>
                <a:ea typeface="DejaVu Sans"/>
              </a:rPr>
              <a:t>&lt;/body&gt;</a:t>
            </a:r>
            <a:r>
              <a:rPr b="1" lang="fr-FR" sz="1500" spc="-1" strike="noStrike">
                <a:solidFill>
                  <a:srgbClr val="3399ff"/>
                </a:solidFill>
                <a:latin typeface="Courier New"/>
                <a:ea typeface="DejaVu Sans"/>
              </a:rPr>
              <a:t> </a:t>
            </a: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500" spc="-1" strike="noStrike">
                <a:solidFill>
                  <a:srgbClr val="3399ff"/>
                </a:solidFill>
                <a:latin typeface="Courier New"/>
                <a:ea typeface="DejaVu Sans"/>
              </a:rPr>
              <a:t>&lt;/html&gt;</a:t>
            </a: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797040"/>
            <a:ext cx="8226720" cy="10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424456"/>
                </a:solidFill>
                <a:latin typeface="Trebuchet MS"/>
                <a:ea typeface="Microsoft YaHei"/>
              </a:rPr>
              <a:t>Informations lues par le navigateur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989000"/>
            <a:ext cx="8226720" cy="458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61800" indent="-254160">
              <a:lnSpc>
                <a:spcPct val="90000"/>
              </a:lnSpc>
              <a:buClr>
                <a:srgbClr val="a04da3"/>
              </a:buClr>
              <a:buFont typeface="Georgia"/>
              <a:buChar char="•"/>
            </a:pPr>
            <a:r>
              <a:rPr b="1" lang="fr-FR" sz="3700" spc="-1" strike="noStrike">
                <a:solidFill>
                  <a:srgbClr val="424456"/>
                </a:solidFill>
                <a:latin typeface="Arial"/>
                <a:ea typeface="Microsoft YaHei"/>
              </a:rPr>
              <a:t>Type de document &gt;&gt; Doctype</a:t>
            </a:r>
            <a:endParaRPr b="0" lang="fr-FR" sz="3700" spc="-1" strike="noStrike">
              <a:solidFill>
                <a:srgbClr val="000000"/>
              </a:solidFill>
              <a:latin typeface="Arial"/>
            </a:endParaRPr>
          </a:p>
          <a:p>
            <a:pPr marL="363600" indent="-252720">
              <a:lnSpc>
                <a:spcPct val="90000"/>
              </a:lnSpc>
              <a:tabLst>
                <a:tab algn="l" pos="0"/>
              </a:tabLst>
            </a:pPr>
            <a:r>
              <a:rPr b="1" lang="fr-FR" sz="1900" spc="-1" strike="noStrike">
                <a:solidFill>
                  <a:srgbClr val="424456"/>
                </a:solidFill>
                <a:latin typeface="Arial"/>
                <a:ea typeface="Microsoft YaHei"/>
              </a:rPr>
              <a:t>	</a:t>
            </a:r>
            <a:r>
              <a:rPr b="1" lang="fr-FR" sz="1300" spc="-1" strike="noStrike">
                <a:solidFill>
                  <a:srgbClr val="424456"/>
                </a:solidFill>
                <a:latin typeface="Arial"/>
                <a:ea typeface="Microsoft YaHei"/>
              </a:rPr>
              <a:t>indique  la version html 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363600" indent="-252720">
              <a:lnSpc>
                <a:spcPct val="90000"/>
              </a:lnSpc>
              <a:tabLst>
                <a:tab algn="l" pos="0"/>
              </a:tabLst>
            </a:pPr>
            <a:r>
              <a:rPr b="1" lang="fr-FR" sz="1300" spc="-1" strike="noStrike">
                <a:solidFill>
                  <a:srgbClr val="424456"/>
                </a:solidFill>
                <a:latin typeface="Arial"/>
                <a:ea typeface="Microsoft YaHei"/>
              </a:rPr>
              <a:t>	</a:t>
            </a:r>
            <a:r>
              <a:rPr b="1" lang="fr-FR" sz="1300" spc="-1" strike="noStrike">
                <a:solidFill>
                  <a:srgbClr val="424456"/>
                </a:solidFill>
                <a:latin typeface="Arial"/>
                <a:ea typeface="Microsoft YaHei"/>
              </a:rPr>
              <a:t>est placé en tout début de page, avant la balise &lt;html&gt;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363600" indent="-252720">
              <a:lnSpc>
                <a:spcPct val="90000"/>
              </a:lnSpc>
              <a:tabLst>
                <a:tab algn="l" pos="0"/>
              </a:tabLst>
            </a:pPr>
            <a:r>
              <a:rPr b="1" lang="fr-FR" sz="1300" spc="-1" strike="noStrike">
                <a:solidFill>
                  <a:srgbClr val="424456"/>
                </a:solidFill>
                <a:latin typeface="Arial"/>
                <a:ea typeface="Microsoft YaHei"/>
              </a:rPr>
              <a:t>	</a:t>
            </a:r>
            <a:r>
              <a:rPr b="1" lang="fr-FR" sz="1300" spc="-1" strike="noStrike">
                <a:solidFill>
                  <a:srgbClr val="424456"/>
                </a:solidFill>
                <a:latin typeface="Arial"/>
                <a:ea typeface="Microsoft YaHei"/>
              </a:rPr>
              <a:t>ce n’est pas une balise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363600" indent="-252720">
              <a:lnSpc>
                <a:spcPct val="90000"/>
              </a:lnSpc>
              <a:tabLst>
                <a:tab algn="l" pos="0"/>
              </a:tabLst>
            </a:pPr>
            <a:r>
              <a:rPr b="1" lang="fr-FR" sz="1300" spc="-1" strike="noStrike">
                <a:solidFill>
                  <a:srgbClr val="424456"/>
                </a:solidFill>
                <a:latin typeface="Arial"/>
                <a:ea typeface="Microsoft YaHei"/>
              </a:rPr>
              <a:t>	</a:t>
            </a:r>
            <a:r>
              <a:rPr b="1" lang="fr-FR" sz="1300" spc="-1" strike="noStrike">
                <a:solidFill>
                  <a:srgbClr val="424456"/>
                </a:solidFill>
                <a:latin typeface="Arial"/>
                <a:ea typeface="Microsoft YaHei"/>
              </a:rPr>
              <a:t>jusqu’à html 4 : référence à une DTD (définition du type de document : règles d’affichage)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363600" indent="-252720">
              <a:lnSpc>
                <a:spcPct val="90000"/>
              </a:lnSpc>
              <a:tabLst>
                <a:tab algn="l" pos="0"/>
              </a:tabLst>
            </a:pP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363600" indent="-252720">
              <a:lnSpc>
                <a:spcPct val="90000"/>
              </a:lnSpc>
              <a:tabLst>
                <a:tab algn="l" pos="0"/>
              </a:tabLst>
            </a:pPr>
            <a:r>
              <a:rPr b="0" lang="fr-FR" sz="1900" spc="-1" strike="noStrike">
                <a:solidFill>
                  <a:srgbClr val="000000"/>
                </a:solidFill>
                <a:latin typeface="Arial"/>
                <a:ea typeface="Microsoft YaHei"/>
              </a:rPr>
              <a:t>	</a:t>
            </a:r>
            <a:r>
              <a:rPr b="0" lang="fr-FR" sz="1900" spc="-1" strike="noStrike">
                <a:solidFill>
                  <a:srgbClr val="000000"/>
                </a:solidFill>
                <a:latin typeface="Arial"/>
                <a:ea typeface="Microsoft YaHei"/>
              </a:rPr>
              <a:t>&lt;!DOCTYPE HTML PUBLIC "-//W3C//DTD HTML 4.01 Transitional//EN" "http://www.w3.org/TR/html4/file.dtd"&gt;</a:t>
            </a:r>
            <a:endParaRPr b="0" lang="fr-FR" sz="1900" spc="-1" strike="noStrike">
              <a:solidFill>
                <a:srgbClr val="000000"/>
              </a:solidFill>
              <a:latin typeface="Arial"/>
            </a:endParaRPr>
          </a:p>
          <a:p>
            <a:pPr marL="363600" indent="-252720">
              <a:lnSpc>
                <a:spcPct val="90000"/>
              </a:lnSpc>
              <a:tabLst>
                <a:tab algn="l" pos="0"/>
              </a:tabLst>
            </a:pPr>
            <a:endParaRPr b="0" lang="fr-FR" sz="1900" spc="-1" strike="noStrike">
              <a:solidFill>
                <a:srgbClr val="000000"/>
              </a:solidFill>
              <a:latin typeface="Arial"/>
            </a:endParaRPr>
          </a:p>
          <a:p>
            <a:pPr marL="363600" indent="-252720">
              <a:lnSpc>
                <a:spcPct val="90000"/>
              </a:lnSpc>
              <a:tabLst>
                <a:tab algn="l" pos="0"/>
              </a:tabLst>
            </a:pPr>
            <a:r>
              <a:rPr b="1" lang="fr-FR" sz="1300" spc="-1" strike="noStrike">
                <a:solidFill>
                  <a:srgbClr val="424456"/>
                </a:solidFill>
                <a:latin typeface="Arial"/>
                <a:ea typeface="Microsoft YaHei"/>
              </a:rPr>
              <a:t>	</a:t>
            </a:r>
            <a:r>
              <a:rPr b="1" lang="fr-FR" sz="1300" spc="-1" strike="noStrike">
                <a:solidFill>
                  <a:srgbClr val="424456"/>
                </a:solidFill>
                <a:latin typeface="Arial"/>
                <a:ea typeface="Microsoft YaHei"/>
              </a:rPr>
              <a:t>depuis html 5 : 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363600" indent="-252720">
              <a:lnSpc>
                <a:spcPct val="90000"/>
              </a:lnSpc>
              <a:tabLst>
                <a:tab algn="l" pos="0"/>
              </a:tabLst>
            </a:pPr>
            <a:r>
              <a:rPr b="1" lang="fr-FR" sz="3000" spc="-1" strike="noStrike">
                <a:solidFill>
                  <a:srgbClr val="c9211e"/>
                </a:solidFill>
                <a:latin typeface="Arial"/>
                <a:ea typeface="Microsoft YaHei"/>
              </a:rPr>
              <a:t>&lt;!DOCTYPE html&gt;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  <a:p>
            <a:pPr marL="363600" indent="-252720">
              <a:lnSpc>
                <a:spcPct val="90000"/>
              </a:lnSpc>
              <a:tabLst>
                <a:tab algn="l" pos="0"/>
              </a:tabLst>
            </a:pP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  <a:p>
            <a:pPr marL="363600" indent="-252720">
              <a:lnSpc>
                <a:spcPct val="90000"/>
              </a:lnSpc>
              <a:tabLst>
                <a:tab algn="l" pos="0"/>
              </a:tabLst>
            </a:pP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  <a:p>
            <a:pPr marL="363600" indent="-252720">
              <a:lnSpc>
                <a:spcPct val="90000"/>
              </a:lnSpc>
              <a:tabLst>
                <a:tab algn="l" pos="0"/>
              </a:tabLst>
            </a:pP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  <a:p>
            <a:pPr marL="363600" indent="-252720">
              <a:lnSpc>
                <a:spcPct val="90000"/>
              </a:lnSpc>
              <a:tabLst>
                <a:tab algn="l" pos="0"/>
              </a:tabLst>
            </a:pP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  <a:p>
            <a:pPr marL="363600" indent="-252720">
              <a:lnSpc>
                <a:spcPct val="90000"/>
              </a:lnSpc>
              <a:tabLst>
                <a:tab algn="l" pos="0"/>
              </a:tabLst>
            </a:pP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  <a:p>
            <a:pPr marL="363600" indent="-252720">
              <a:lnSpc>
                <a:spcPct val="90000"/>
              </a:lnSpc>
              <a:tabLst>
                <a:tab algn="l" pos="0"/>
              </a:tabLst>
            </a:pP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  <a:p>
            <a:pPr marL="363600" indent="-252720">
              <a:lnSpc>
                <a:spcPct val="90000"/>
              </a:lnSpc>
              <a:tabLst>
                <a:tab algn="l" pos="0"/>
              </a:tabLst>
            </a:pPr>
            <a:r>
              <a:rPr b="1" lang="fr-FR" sz="1100" spc="-1" strike="noStrike">
                <a:solidFill>
                  <a:srgbClr val="424456"/>
                </a:solidFill>
                <a:latin typeface="Arial"/>
                <a:ea typeface="Microsoft YaHei"/>
              </a:rPr>
              <a:t>	</a:t>
            </a:r>
            <a:r>
              <a:rPr b="1" lang="fr-FR" sz="1100" spc="-1" strike="noStrike">
                <a:solidFill>
                  <a:srgbClr val="424456"/>
                </a:solidFill>
                <a:latin typeface="Arial"/>
                <a:ea typeface="Microsoft YaHei"/>
              </a:rPr>
              <a:t>	</a:t>
            </a:r>
            <a:r>
              <a:rPr b="1" lang="fr-FR" sz="1100" spc="-1" strike="noStrike">
                <a:solidFill>
                  <a:srgbClr val="424456"/>
                </a:solidFill>
                <a:latin typeface="Arial"/>
                <a:ea typeface="Microsoft YaHei"/>
              </a:rPr>
              <a:t>	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1143000"/>
            <a:ext cx="8226720" cy="10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424456"/>
                </a:solidFill>
                <a:latin typeface="Trebuchet MS"/>
                <a:ea typeface="Microsoft YaHei"/>
              </a:rPr>
              <a:t>Structure de document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57200" y="2133720"/>
            <a:ext cx="8226720" cy="44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65040" indent="-249480">
              <a:lnSpc>
                <a:spcPct val="100000"/>
              </a:lnSpc>
              <a:tabLst>
                <a:tab algn="l" pos="0"/>
              </a:tabLst>
            </a:pPr>
            <a:r>
              <a:rPr b="1" lang="fr-FR" sz="2200" spc="-1" strike="noStrike">
                <a:solidFill>
                  <a:srgbClr val="ff3333"/>
                </a:solidFill>
                <a:latin typeface="Courier New"/>
                <a:ea typeface="Microsoft YaHei"/>
              </a:rPr>
              <a:t>&lt;!DOCTYPE html&gt;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2200" spc="-1" strike="noStrike">
                <a:solidFill>
                  <a:srgbClr val="3399ff"/>
                </a:solidFill>
                <a:latin typeface="Courier New"/>
                <a:ea typeface="DejaVu Sans"/>
              </a:rPr>
              <a:t>&lt;html&gt; </a:t>
            </a:r>
            <a:r>
              <a:rPr b="1" lang="fr-FR" sz="2000" spc="-1" strike="noStrike">
                <a:solidFill>
                  <a:srgbClr val="3399ff"/>
                </a:solidFill>
                <a:latin typeface="Courier New"/>
                <a:ea typeface="DejaVu Sans"/>
              </a:rPr>
              <a:t> 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8222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2000" spc="-1" strike="noStrike">
                <a:solidFill>
                  <a:srgbClr val="ff6600"/>
                </a:solidFill>
                <a:latin typeface="Courier New"/>
                <a:ea typeface="DejaVu Sans"/>
              </a:rPr>
              <a:t>&lt;body&gt;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365040" indent="-249480">
              <a:lnSpc>
                <a:spcPct val="100000"/>
              </a:lnSpc>
              <a:tabLst>
                <a:tab algn="l" pos="0"/>
              </a:tabLst>
            </a:pPr>
            <a:r>
              <a:rPr b="1" lang="fr-FR" sz="22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	</a:t>
            </a:r>
            <a:r>
              <a:rPr b="1" lang="fr-FR" sz="22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	</a:t>
            </a:r>
            <a:r>
              <a:rPr b="1" lang="fr-FR" sz="22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&lt;h1&gt;</a:t>
            </a:r>
            <a:r>
              <a:rPr b="1" lang="fr-FR" sz="22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Mon premier titre</a:t>
            </a:r>
            <a:r>
              <a:rPr b="1" lang="fr-FR" sz="22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&lt;/h1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 marL="365040" indent="-249480">
              <a:lnSpc>
                <a:spcPct val="100000"/>
              </a:lnSpc>
              <a:tabLst>
                <a:tab algn="l" pos="0"/>
              </a:tabLst>
            </a:pPr>
            <a:r>
              <a:rPr b="1" lang="fr-FR" sz="22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	</a:t>
            </a:r>
            <a:r>
              <a:rPr b="1" lang="fr-FR" sz="22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	</a:t>
            </a:r>
            <a:r>
              <a:rPr b="1" lang="fr-FR" sz="22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&lt;p&gt;</a:t>
            </a:r>
            <a:r>
              <a:rPr b="1" lang="fr-FR" sz="22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Mon premier paragraphe</a:t>
            </a:r>
            <a:r>
              <a:rPr b="1" lang="fr-FR" sz="22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&lt;/p&gt;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 marL="365040" indent="-249480">
              <a:lnSpc>
                <a:spcPct val="100000"/>
              </a:lnSpc>
              <a:tabLst>
                <a:tab algn="l" pos="0"/>
              </a:tabLst>
            </a:pPr>
            <a:r>
              <a:rPr b="1" lang="fr-FR" sz="22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	</a:t>
            </a:r>
            <a:r>
              <a:rPr b="1" lang="fr-FR" sz="22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   </a:t>
            </a:r>
            <a:r>
              <a:rPr b="1" lang="fr-FR" sz="2200" spc="-1" strike="noStrike">
                <a:solidFill>
                  <a:srgbClr val="00cc33"/>
                </a:solidFill>
                <a:latin typeface="Courier New"/>
                <a:ea typeface="Microsoft YaHei"/>
              </a:rPr>
              <a:t>&lt;!--</a:t>
            </a:r>
            <a:r>
              <a:rPr b="1" lang="fr-FR" sz="22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 </a:t>
            </a:r>
            <a:r>
              <a:rPr b="1" lang="fr-FR" sz="2200" spc="-1" strike="noStrike">
                <a:solidFill>
                  <a:srgbClr val="b2b2b2"/>
                </a:solidFill>
                <a:latin typeface="Courier New"/>
                <a:ea typeface="Microsoft YaHei"/>
              </a:rPr>
              <a:t>commentaire invisible à l’écran</a:t>
            </a:r>
            <a:r>
              <a:rPr b="1" lang="fr-FR" sz="22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 </a:t>
            </a:r>
            <a:r>
              <a:rPr b="1" lang="fr-FR" sz="2200" spc="-1" strike="noStrike">
                <a:solidFill>
                  <a:srgbClr val="00cc33"/>
                </a:solidFill>
                <a:latin typeface="Courier New"/>
                <a:ea typeface="Microsoft YaHei"/>
              </a:rPr>
              <a:t>--&gt;</a:t>
            </a:r>
            <a:r>
              <a:rPr b="1" lang="fr-FR" sz="22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	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 marL="365040" indent="-249480">
              <a:lnSpc>
                <a:spcPct val="100000"/>
              </a:lnSpc>
              <a:tabLst>
                <a:tab algn="l" pos="0"/>
              </a:tabLst>
            </a:pP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 marL="365040" indent="-249480">
              <a:lnSpc>
                <a:spcPct val="100000"/>
              </a:lnSpc>
              <a:tabLst>
                <a:tab algn="l" pos="0"/>
              </a:tabLst>
            </a:pPr>
            <a:r>
              <a:rPr b="1" lang="fr-FR" sz="2000" spc="-1" strike="noStrike">
                <a:solidFill>
                  <a:srgbClr val="3399ff"/>
                </a:solidFill>
                <a:latin typeface="Courier New"/>
                <a:ea typeface="DejaVu Sans"/>
              </a:rPr>
              <a:t>	</a:t>
            </a:r>
            <a:r>
              <a:rPr b="1" lang="fr-FR" sz="2000" spc="-1" strike="noStrike">
                <a:solidFill>
                  <a:srgbClr val="ff6600"/>
                </a:solidFill>
                <a:latin typeface="Courier New"/>
                <a:ea typeface="DejaVu Sans"/>
              </a:rPr>
              <a:t>&lt;/body&gt;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2200" spc="-1" strike="noStrike">
                <a:solidFill>
                  <a:srgbClr val="3399ff"/>
                </a:solidFill>
                <a:latin typeface="Courier New"/>
                <a:ea typeface="DejaVu Sans"/>
              </a:rPr>
              <a:t>&lt;html&gt; 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39640" y="620640"/>
            <a:ext cx="8226720" cy="10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424456"/>
                </a:solidFill>
                <a:latin typeface="Trebuchet MS"/>
                <a:ea typeface="Microsoft YaHei"/>
              </a:rPr>
              <a:t>Structure de document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424456"/>
                </a:solidFill>
                <a:latin typeface="Trebuchet MS"/>
                <a:ea typeface="Microsoft YaHei"/>
              </a:rPr>
              <a:t>La balise &lt;head&gt;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684360" y="1700280"/>
            <a:ext cx="6564600" cy="6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424456"/>
                </a:solidFill>
                <a:latin typeface="Trebuchet MS"/>
                <a:ea typeface="Microsoft YaHei"/>
              </a:rPr>
              <a:t>Balise située au dessus du &lt;body&gt;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424456"/>
                </a:solidFill>
                <a:latin typeface="Trebuchet MS"/>
                <a:ea typeface="Microsoft YaHei"/>
              </a:rPr>
              <a:t>Informations sur la page html, listées en entête de document.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826920" y="2565360"/>
            <a:ext cx="7990200" cy="372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65040" indent="-249480">
              <a:lnSpc>
                <a:spcPct val="100000"/>
              </a:lnSpc>
              <a:tabLst>
                <a:tab algn="l" pos="0"/>
              </a:tabLst>
            </a:pPr>
            <a:r>
              <a:rPr b="1" lang="fr-FR" sz="2200" spc="-1" strike="noStrike">
                <a:solidFill>
                  <a:srgbClr val="ff3333"/>
                </a:solidFill>
                <a:latin typeface="Courier New"/>
                <a:ea typeface="Microsoft YaHei"/>
              </a:rPr>
              <a:t>&lt;!DOCTYPE html&gt;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2200" spc="-1" strike="noStrike">
                <a:solidFill>
                  <a:srgbClr val="3399ff"/>
                </a:solidFill>
                <a:latin typeface="Courier New"/>
                <a:ea typeface="DejaVu Sans"/>
              </a:rPr>
              <a:t>&lt;html&gt; 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2200" spc="-1" strike="noStrike">
                <a:solidFill>
                  <a:srgbClr val="3399ff"/>
                </a:solidFill>
                <a:latin typeface="Courier New"/>
                <a:ea typeface="DejaVu Sans"/>
              </a:rPr>
              <a:t>	</a:t>
            </a:r>
            <a:r>
              <a:rPr b="1" lang="fr-FR" sz="2200" spc="-1" strike="noStrike">
                <a:solidFill>
                  <a:srgbClr val="3399ff"/>
                </a:solidFill>
                <a:latin typeface="Courier New"/>
                <a:ea typeface="DejaVu Sans"/>
              </a:rPr>
              <a:t>	</a:t>
            </a:r>
            <a:r>
              <a:rPr b="1" lang="fr-FR" sz="2200" spc="-1" strike="noStrike">
                <a:solidFill>
                  <a:srgbClr val="ff6600"/>
                </a:solidFill>
                <a:latin typeface="Courier New"/>
                <a:ea typeface="DejaVu Sans"/>
              </a:rPr>
              <a:t>&lt;head&gt;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2200" spc="-1" strike="noStrike">
                <a:solidFill>
                  <a:srgbClr val="ff6600"/>
                </a:solidFill>
                <a:latin typeface="Courier New"/>
                <a:ea typeface="DejaVu Sans"/>
              </a:rPr>
              <a:t>	</a:t>
            </a:r>
            <a:r>
              <a:rPr b="1" lang="fr-FR" sz="2200" spc="-1" strike="noStrike">
                <a:solidFill>
                  <a:srgbClr val="ff6600"/>
                </a:solidFill>
                <a:latin typeface="Courier New"/>
                <a:ea typeface="DejaVu Sans"/>
              </a:rPr>
              <a:t>	</a:t>
            </a:r>
            <a:r>
              <a:rPr b="1" lang="fr-FR" sz="2200" spc="-1" strike="noStrike">
                <a:solidFill>
                  <a:srgbClr val="ff6600"/>
                </a:solidFill>
                <a:latin typeface="Courier New"/>
                <a:ea typeface="DejaVu Sans"/>
              </a:rPr>
              <a:t>	</a:t>
            </a:r>
            <a:r>
              <a:rPr b="1" lang="fr-FR" sz="2200" spc="-1" strike="noStrike">
                <a:solidFill>
                  <a:srgbClr val="ff6600"/>
                </a:solidFill>
                <a:latin typeface="Courier New"/>
                <a:ea typeface="DejaVu Sans"/>
              </a:rPr>
              <a:t>…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2000" spc="-1" strike="noStrike">
                <a:solidFill>
                  <a:srgbClr val="ff6600"/>
                </a:solidFill>
                <a:latin typeface="Courier New"/>
                <a:ea typeface="DejaVu Sans"/>
              </a:rPr>
              <a:t>	</a:t>
            </a:r>
            <a:r>
              <a:rPr b="1" lang="fr-FR" sz="2000" spc="-1" strike="noStrike">
                <a:solidFill>
                  <a:srgbClr val="ff6600"/>
                </a:solidFill>
                <a:latin typeface="Courier New"/>
                <a:ea typeface="DejaVu Sans"/>
              </a:rPr>
              <a:t>	</a:t>
            </a:r>
            <a:r>
              <a:rPr b="1" lang="fr-FR" sz="2000" spc="-1" strike="noStrike">
                <a:solidFill>
                  <a:srgbClr val="ff6600"/>
                </a:solidFill>
                <a:latin typeface="Courier New"/>
                <a:ea typeface="DejaVu Sans"/>
              </a:rPr>
              <a:t>&lt;/head&gt;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8222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2000" spc="-1" strike="noStrike">
                <a:solidFill>
                  <a:srgbClr val="ff6600"/>
                </a:solidFill>
                <a:latin typeface="Courier New"/>
                <a:ea typeface="DejaVu Sans"/>
              </a:rPr>
              <a:t>  </a:t>
            </a:r>
            <a:r>
              <a:rPr b="1" lang="fr-FR" sz="2000" spc="-1" strike="noStrike">
                <a:solidFill>
                  <a:srgbClr val="ff6600"/>
                </a:solidFill>
                <a:latin typeface="Courier New"/>
                <a:ea typeface="DejaVu Sans"/>
              </a:rPr>
              <a:t>&lt;body&gt;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1106640" indent="-533520">
              <a:lnSpc>
                <a:spcPct val="100000"/>
              </a:lnSpc>
              <a:tabLst>
                <a:tab algn="l" pos="0"/>
              </a:tabLst>
            </a:pPr>
            <a:r>
              <a:rPr b="1" lang="fr-FR" sz="22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     </a:t>
            </a:r>
            <a:r>
              <a:rPr b="1" lang="fr-FR" sz="22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&lt;h1&gt;</a:t>
            </a:r>
            <a:r>
              <a:rPr b="1" lang="fr-FR" sz="22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Mon premier titre</a:t>
            </a:r>
            <a:r>
              <a:rPr b="1" lang="fr-FR" sz="22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&lt;/h1&gt;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 marL="1106640" indent="-533520">
              <a:lnSpc>
                <a:spcPct val="100000"/>
              </a:lnSpc>
              <a:tabLst>
                <a:tab algn="l" pos="0"/>
              </a:tabLst>
            </a:pPr>
            <a:r>
              <a:rPr b="1" lang="fr-FR" sz="22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     </a:t>
            </a:r>
            <a:r>
              <a:rPr b="1" lang="fr-FR" sz="22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&lt;p&gt;</a:t>
            </a:r>
            <a:r>
              <a:rPr b="1" lang="fr-FR" sz="22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Mon premier paragraphe</a:t>
            </a:r>
            <a:r>
              <a:rPr b="1" lang="fr-FR" sz="22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&lt;/p&gt;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 marL="365040" indent="-249480">
              <a:lnSpc>
                <a:spcPct val="100000"/>
              </a:lnSpc>
              <a:tabLst>
                <a:tab algn="l" pos="0"/>
              </a:tabLst>
            </a:pPr>
            <a:r>
              <a:rPr b="1" lang="fr-FR" sz="2200" spc="-1" strike="noStrike">
                <a:solidFill>
                  <a:srgbClr val="3399ff"/>
                </a:solidFill>
                <a:latin typeface="Courier New"/>
                <a:ea typeface="Microsoft YaHei"/>
              </a:rPr>
              <a:t>   </a:t>
            </a:r>
            <a:r>
              <a:rPr b="1" lang="fr-FR" sz="2200" spc="-1" strike="noStrike">
                <a:solidFill>
                  <a:srgbClr val="ff6600"/>
                </a:solidFill>
                <a:latin typeface="Courier New"/>
                <a:ea typeface="Microsoft YaHei"/>
              </a:rPr>
              <a:t>&lt;/body&gt;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 marL="365040" indent="-249480">
              <a:lnSpc>
                <a:spcPct val="100000"/>
              </a:lnSpc>
              <a:tabLst>
                <a:tab algn="l" pos="0"/>
              </a:tabLst>
            </a:pPr>
            <a:r>
              <a:rPr b="1" lang="fr-FR" sz="2200" spc="-1" strike="noStrike">
                <a:solidFill>
                  <a:srgbClr val="3399ff"/>
                </a:solidFill>
                <a:latin typeface="Courier New"/>
                <a:ea typeface="Microsoft YaHei"/>
              </a:rPr>
              <a:t>&lt;/html&gt;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611280" y="1989000"/>
            <a:ext cx="7918920" cy="146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61800" indent="-25416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b="1" lang="fr-FR" sz="1800" spc="-1" strike="noStrike">
                <a:solidFill>
                  <a:srgbClr val="424456"/>
                </a:solidFill>
                <a:latin typeface="Arial"/>
                <a:ea typeface="Microsoft YaHei"/>
              </a:rPr>
              <a:t>Le titre de la page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3600" indent="-252720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fr-FR" sz="1800" spc="-1" strike="noStrike">
                <a:solidFill>
                  <a:srgbClr val="ff33ff"/>
                </a:solidFill>
                <a:latin typeface="Arial"/>
                <a:ea typeface="Microsoft YaHei"/>
              </a:rPr>
              <a:t>&lt;title&gt;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 Titre de la page </a:t>
            </a:r>
            <a:r>
              <a:rPr b="0" lang="fr-FR" sz="1800" spc="-1" strike="noStrike">
                <a:solidFill>
                  <a:srgbClr val="ff33ff"/>
                </a:solidFill>
                <a:latin typeface="Arial"/>
                <a:ea typeface="Microsoft YaHei"/>
              </a:rPr>
              <a:t>&lt;/title&gt;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3600" indent="-252720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3600" indent="-252720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Information visible par le visiteur du site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3600" indent="-252720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39640" y="620640"/>
            <a:ext cx="8226720" cy="10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424456"/>
                </a:solidFill>
                <a:latin typeface="Trebuchet MS"/>
                <a:ea typeface="Microsoft YaHei"/>
              </a:rPr>
              <a:t>Informations en entête de document (head)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424456"/>
                </a:solidFill>
                <a:latin typeface="Trebuchet MS"/>
                <a:ea typeface="Microsoft YaHei"/>
              </a:rPr>
              <a:t>Titre de la page affichée par le navigateur 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611280" y="1989000"/>
            <a:ext cx="8155440" cy="365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61800" indent="-25416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b="1" lang="fr-FR" sz="1800" spc="-1" strike="noStrike">
                <a:solidFill>
                  <a:srgbClr val="424456"/>
                </a:solidFill>
                <a:latin typeface="Arial"/>
                <a:ea typeface="Microsoft YaHei"/>
              </a:rPr>
              <a:t>La langue utilisée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3600" indent="-252720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fr-FR" sz="1800" spc="-1" strike="noStrike">
                <a:solidFill>
                  <a:srgbClr val="ff33ff"/>
                </a:solidFill>
                <a:latin typeface="Arial"/>
                <a:ea typeface="Microsoft YaHei"/>
              </a:rPr>
              <a:t>&lt;meta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fr-FR" sz="1800" spc="-1" strike="noStrike">
                <a:solidFill>
                  <a:srgbClr val="ff6d6d"/>
                </a:solidFill>
                <a:latin typeface="Arial"/>
                <a:ea typeface="Microsoft YaHei"/>
              </a:rPr>
              <a:t>name="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language</a:t>
            </a:r>
            <a:r>
              <a:rPr b="0" lang="fr-FR" sz="1800" spc="-1" strike="noStrike">
                <a:solidFill>
                  <a:srgbClr val="ff6d6d"/>
                </a:solidFill>
                <a:latin typeface="Arial"/>
                <a:ea typeface="Microsoft YaHei"/>
              </a:rPr>
              <a:t>" content="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fr</a:t>
            </a:r>
            <a:r>
              <a:rPr b="0" lang="fr-FR" sz="1800" spc="-1" strike="noStrike">
                <a:solidFill>
                  <a:srgbClr val="ff6d6d"/>
                </a:solidFill>
                <a:latin typeface="Arial"/>
                <a:ea typeface="Microsoft YaHei"/>
              </a:rPr>
              <a:t>"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fr-FR" sz="1800" spc="-1" strike="noStrike">
                <a:solidFill>
                  <a:srgbClr val="ff33ff"/>
                </a:solidFill>
                <a:latin typeface="Arial"/>
                <a:ea typeface="Microsoft YaHei"/>
              </a:rPr>
              <a:t>/&gt;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3600" indent="-252720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1800" indent="-254160">
              <a:lnSpc>
                <a:spcPct val="100000"/>
              </a:lnSpc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1" lang="fr-FR" sz="1800" spc="-1" strike="noStrike">
                <a:solidFill>
                  <a:srgbClr val="424456"/>
                </a:solidFill>
                <a:latin typeface="Arial"/>
                <a:ea typeface="Microsoft YaHei"/>
              </a:rPr>
              <a:t>Description du site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19000" indent="-254160">
              <a:lnSpc>
                <a:spcPct val="100000"/>
              </a:lnSpc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1" lang="fr-FR" sz="1800" spc="-1" strike="noStrike">
                <a:solidFill>
                  <a:srgbClr val="424456"/>
                </a:solidFill>
                <a:latin typeface="Arial"/>
                <a:ea typeface="Microsoft YaHei"/>
              </a:rPr>
              <a:t>informations lues par les moteurs de recherche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19000" indent="-254160">
              <a:lnSpc>
                <a:spcPct val="100000"/>
              </a:lnSpc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1" lang="fr-FR" sz="1800" spc="-1" strike="noStrike">
                <a:solidFill>
                  <a:srgbClr val="424456"/>
                </a:solidFill>
                <a:latin typeface="Arial"/>
                <a:ea typeface="Microsoft YaHei"/>
              </a:rPr>
              <a:t>Important pour la visibilité de la page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3600" indent="-252720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	</a:t>
            </a:r>
            <a:r>
              <a:rPr b="0" lang="fr-FR" sz="1800" spc="-1" strike="noStrike">
                <a:solidFill>
                  <a:srgbClr val="ff33ff"/>
                </a:solidFill>
                <a:latin typeface="Arial"/>
                <a:ea typeface="Microsoft YaHei"/>
              </a:rPr>
              <a:t>&lt;meta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fr-FR" sz="1800" spc="-1" strike="noStrike">
                <a:solidFill>
                  <a:srgbClr val="ff6d6d"/>
                </a:solidFill>
                <a:latin typeface="Arial"/>
                <a:ea typeface="Microsoft YaHei"/>
              </a:rPr>
              <a:t>name="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description</a:t>
            </a:r>
            <a:r>
              <a:rPr b="0" lang="fr-FR" sz="1800" spc="-1" strike="noStrike">
                <a:solidFill>
                  <a:srgbClr val="ff6d6d"/>
                </a:solidFill>
                <a:latin typeface="Arial"/>
                <a:ea typeface="Microsoft YaHei"/>
              </a:rPr>
              <a:t>" content="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texte de présentation de la page</a:t>
            </a:r>
            <a:r>
              <a:rPr b="0" lang="fr-FR" sz="1800" spc="-1" strike="noStrike">
                <a:solidFill>
                  <a:srgbClr val="ff6d6d"/>
                </a:solidFill>
                <a:latin typeface="Arial"/>
                <a:ea typeface="Microsoft YaHei"/>
              </a:rPr>
              <a:t>"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fr-FR" sz="1800" spc="-1" strike="noStrike">
                <a:solidFill>
                  <a:srgbClr val="ff33ff"/>
                </a:solidFill>
                <a:latin typeface="Arial"/>
                <a:ea typeface="Microsoft YaHei"/>
              </a:rPr>
              <a:t>/&gt;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3600" indent="-252720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1800" indent="-254160">
              <a:lnSpc>
                <a:spcPct val="100000"/>
              </a:lnSpc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1" lang="fr-FR" sz="1800" spc="-1" strike="noStrike">
                <a:solidFill>
                  <a:srgbClr val="424456"/>
                </a:solidFill>
                <a:latin typeface="Arial"/>
                <a:ea typeface="Microsoft YaHei"/>
              </a:rPr>
              <a:t>Mots clefs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3600" indent="-252720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ff33ff"/>
                </a:solidFill>
                <a:latin typeface="Arial"/>
                <a:ea typeface="Microsoft YaHei"/>
              </a:rPr>
              <a:t>&lt;meta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fr-FR" sz="1800" spc="-1" strike="noStrike">
                <a:solidFill>
                  <a:srgbClr val="ff6d6d"/>
                </a:solidFill>
                <a:latin typeface="Arial"/>
                <a:ea typeface="Microsoft YaHei"/>
              </a:rPr>
              <a:t>name="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keywords</a:t>
            </a:r>
            <a:r>
              <a:rPr b="0" lang="fr-FR" sz="1800" spc="-1" strike="noStrike">
                <a:solidFill>
                  <a:srgbClr val="ff6d6d"/>
                </a:solidFill>
                <a:latin typeface="Arial"/>
                <a:ea typeface="Microsoft YaHei"/>
              </a:rPr>
              <a:t>" content="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mot1, mot2</a:t>
            </a:r>
            <a:r>
              <a:rPr b="0" lang="fr-FR" sz="1800" spc="-1" strike="noStrike">
                <a:solidFill>
                  <a:srgbClr val="ff6d6d"/>
                </a:solidFill>
                <a:latin typeface="Arial"/>
                <a:ea typeface="Microsoft YaHei"/>
              </a:rPr>
              <a:t>"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fr-FR" sz="1800" spc="-1" strike="noStrike">
                <a:solidFill>
                  <a:srgbClr val="ff33ff"/>
                </a:solidFill>
                <a:latin typeface="Arial"/>
                <a:ea typeface="Microsoft YaHei"/>
              </a:rPr>
              <a:t>/&gt;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3600" indent="-252720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3600" indent="-252720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3600" indent="-252720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  <a:hlinkClick r:id="rId1"/>
              </a:rPr>
              <a:t>http://www.alsacreations.com/article/lire/628-balises-meta.html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539640" y="620640"/>
            <a:ext cx="8226720" cy="10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424456"/>
                </a:solidFill>
                <a:latin typeface="Trebuchet MS"/>
                <a:ea typeface="Microsoft YaHei"/>
              </a:rPr>
              <a:t>Informations lues par le navigateur 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424456"/>
                </a:solidFill>
                <a:latin typeface="Trebuchet MS"/>
                <a:ea typeface="Microsoft YaHei"/>
              </a:rPr>
              <a:t>balise META contenu dans le &lt;head&gt;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68360" y="404640"/>
            <a:ext cx="8226720" cy="10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424456"/>
                </a:solidFill>
                <a:latin typeface="Trebuchet MS"/>
                <a:ea typeface="Microsoft YaHei"/>
              </a:rPr>
              <a:t>Structure de document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08000" y="1197000"/>
            <a:ext cx="9033120" cy="53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65040" indent="-249480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4948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ff3333"/>
                </a:solidFill>
                <a:latin typeface="Courier New"/>
                <a:ea typeface="Microsoft YaHei"/>
              </a:rPr>
              <a:t>&lt;!DOCTYPE html&gt;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3399ff"/>
                </a:solidFill>
                <a:latin typeface="Courier New"/>
                <a:ea typeface="DejaVu Sans"/>
              </a:rPr>
              <a:t>&lt;html&gt;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3399ff"/>
                </a:solidFill>
                <a:latin typeface="Courier New"/>
                <a:ea typeface="DejaVu Sans"/>
              </a:rPr>
              <a:t>	</a:t>
            </a:r>
            <a:r>
              <a:rPr b="1" lang="fr-FR" sz="1800" spc="-1" strike="noStrike">
                <a:solidFill>
                  <a:srgbClr val="ff6600"/>
                </a:solidFill>
                <a:latin typeface="Courier New"/>
                <a:ea typeface="DejaVu Sans"/>
              </a:rPr>
              <a:t>&lt;head&gt;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3399ff"/>
                </a:solidFill>
                <a:latin typeface="Courier New"/>
                <a:ea typeface="DejaVu Sans"/>
              </a:rPr>
              <a:t>	</a:t>
            </a:r>
            <a:r>
              <a:rPr b="1" lang="fr-FR" sz="1800" spc="-1" strike="noStrike">
                <a:solidFill>
                  <a:srgbClr val="3399ff"/>
                </a:solidFill>
                <a:latin typeface="Courier New"/>
                <a:ea typeface="DejaVu Sans"/>
              </a:rPr>
              <a:t>	</a:t>
            </a:r>
            <a:r>
              <a:rPr b="1" lang="fr-FR" sz="18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&lt;title&gt;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Titre de la page</a:t>
            </a:r>
            <a:r>
              <a:rPr b="1" lang="fr-FR" sz="18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&lt;/title&gt;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4948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	</a:t>
            </a:r>
            <a:r>
              <a:rPr b="1" lang="fr-FR" sz="18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&lt;meta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 </a:t>
            </a:r>
            <a:r>
              <a:rPr b="1" lang="fr-FR" sz="1800" spc="-1" strike="noStrike">
                <a:solidFill>
                  <a:srgbClr val="ff9999"/>
                </a:solidFill>
                <a:latin typeface="Courier New"/>
                <a:ea typeface="Microsoft YaHei"/>
              </a:rPr>
              <a:t>name="</a:t>
            </a:r>
            <a:r>
              <a:rPr b="1" lang="fr-FR" sz="1800" spc="-1" strike="noStrike">
                <a:solidFill>
                  <a:srgbClr val="808080"/>
                </a:solidFill>
                <a:latin typeface="Courier New"/>
                <a:ea typeface="Microsoft YaHei"/>
              </a:rPr>
              <a:t>language</a:t>
            </a:r>
            <a:r>
              <a:rPr b="1" lang="fr-FR" sz="1800" spc="-1" strike="noStrike">
                <a:solidFill>
                  <a:srgbClr val="ff9999"/>
                </a:solidFill>
                <a:latin typeface="Courier New"/>
                <a:ea typeface="Microsoft YaHei"/>
              </a:rPr>
              <a:t>"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 </a:t>
            </a:r>
            <a:r>
              <a:rPr b="1" lang="fr-FR" sz="1800" spc="-1" strike="noStrike">
                <a:solidFill>
                  <a:srgbClr val="ff9999"/>
                </a:solidFill>
                <a:latin typeface="Courier New"/>
                <a:ea typeface="Microsoft YaHei"/>
              </a:rPr>
              <a:t>content="</a:t>
            </a:r>
            <a:r>
              <a:rPr b="1" lang="fr-FR" sz="1800" spc="-1" strike="noStrike">
                <a:solidFill>
                  <a:srgbClr val="808080"/>
                </a:solidFill>
                <a:latin typeface="Courier New"/>
                <a:ea typeface="Microsoft YaHei"/>
              </a:rPr>
              <a:t>fr</a:t>
            </a:r>
            <a:r>
              <a:rPr b="1" lang="fr-FR" sz="1800" spc="-1" strike="noStrike">
                <a:solidFill>
                  <a:srgbClr val="ff9999"/>
                </a:solidFill>
                <a:latin typeface="Courier New"/>
                <a:ea typeface="Microsoft YaHei"/>
              </a:rPr>
              <a:t>"</a:t>
            </a:r>
            <a:r>
              <a:rPr b="1" lang="fr-FR" sz="18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49480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	</a:t>
            </a:r>
            <a:r>
              <a:rPr b="1" lang="fr-FR" sz="18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&lt;meta </a:t>
            </a:r>
            <a:r>
              <a:rPr b="1" lang="fr-FR" sz="1800" spc="-1" strike="noStrike">
                <a:solidFill>
                  <a:srgbClr val="ff9999"/>
                </a:solidFill>
                <a:latin typeface="Courier New"/>
                <a:ea typeface="Microsoft YaHei"/>
              </a:rPr>
              <a:t>name="</a:t>
            </a:r>
            <a:r>
              <a:rPr b="1" lang="fr-FR" sz="1800" spc="-1" strike="noStrike">
                <a:solidFill>
                  <a:srgbClr val="808080"/>
                </a:solidFill>
                <a:latin typeface="Courier New"/>
                <a:ea typeface="Microsoft YaHei"/>
              </a:rPr>
              <a:t>description</a:t>
            </a:r>
            <a:r>
              <a:rPr b="1" lang="fr-FR" sz="1800" spc="-1" strike="noStrike">
                <a:solidFill>
                  <a:srgbClr val="ff9999"/>
                </a:solidFill>
                <a:latin typeface="Courier New"/>
                <a:ea typeface="Microsoft YaHei"/>
              </a:rPr>
              <a:t>" content="</a:t>
            </a:r>
            <a:r>
              <a:rPr b="1" lang="fr-FR" sz="1800" spc="-1" strike="noStrike">
                <a:solidFill>
                  <a:srgbClr val="808080"/>
                </a:solidFill>
                <a:latin typeface="Courier New"/>
                <a:ea typeface="Microsoft YaHei"/>
              </a:rPr>
              <a:t>la description</a:t>
            </a:r>
            <a:r>
              <a:rPr b="1" lang="fr-FR" sz="1800" spc="-1" strike="noStrike">
                <a:solidFill>
                  <a:srgbClr val="ff9999"/>
                </a:solidFill>
                <a:latin typeface="Courier New"/>
                <a:ea typeface="Microsoft YaHei"/>
              </a:rPr>
              <a:t>"</a:t>
            </a:r>
            <a:r>
              <a:rPr b="1" lang="fr-FR" sz="18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4948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	</a:t>
            </a:r>
            <a:r>
              <a:rPr b="1" lang="fr-FR" sz="18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&lt;meta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 </a:t>
            </a:r>
            <a:r>
              <a:rPr b="1" lang="fr-FR" sz="1800" spc="-1" strike="noStrike">
                <a:solidFill>
                  <a:srgbClr val="ff9999"/>
                </a:solidFill>
                <a:latin typeface="Courier New"/>
                <a:ea typeface="Microsoft YaHei"/>
              </a:rPr>
              <a:t>name="</a:t>
            </a:r>
            <a:r>
              <a:rPr b="1" lang="fr-FR" sz="1800" spc="-1" strike="noStrike">
                <a:solidFill>
                  <a:srgbClr val="808080"/>
                </a:solidFill>
                <a:latin typeface="Courier New"/>
                <a:ea typeface="Microsoft YaHei"/>
              </a:rPr>
              <a:t>keywords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" </a:t>
            </a:r>
            <a:r>
              <a:rPr b="1" lang="fr-FR" sz="1800" spc="-1" strike="noStrike">
                <a:solidFill>
                  <a:srgbClr val="ff9999"/>
                </a:solidFill>
                <a:latin typeface="Courier New"/>
                <a:ea typeface="Microsoft YaHei"/>
              </a:rPr>
              <a:t>content="</a:t>
            </a:r>
            <a:r>
              <a:rPr b="1" lang="fr-FR" sz="1800" spc="-1" strike="noStrike">
                <a:solidFill>
                  <a:srgbClr val="808080"/>
                </a:solidFill>
                <a:latin typeface="Courier New"/>
                <a:ea typeface="Microsoft YaHei"/>
              </a:rPr>
              <a:t>mot1, mot2</a:t>
            </a:r>
            <a:r>
              <a:rPr b="1" lang="fr-FR" sz="1800" spc="-1" strike="noStrike">
                <a:solidFill>
                  <a:srgbClr val="ff9999"/>
                </a:solidFill>
                <a:latin typeface="Courier New"/>
                <a:ea typeface="Microsoft YaHei"/>
              </a:rPr>
              <a:t>"</a:t>
            </a:r>
            <a:r>
              <a:rPr b="1" lang="fr-FR" sz="18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4948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3399ff"/>
                </a:solidFill>
                <a:latin typeface="Courier New"/>
                <a:ea typeface="Microsoft YaHei"/>
              </a:rPr>
              <a:t>	</a:t>
            </a:r>
            <a:r>
              <a:rPr b="1" lang="fr-FR" sz="1800" spc="-1" strike="noStrike">
                <a:solidFill>
                  <a:srgbClr val="ff6600"/>
                </a:solidFill>
                <a:latin typeface="Courier New"/>
                <a:ea typeface="Microsoft YaHei"/>
              </a:rPr>
              <a:t>&lt;/head&gt;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4948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ff6600"/>
                </a:solidFill>
                <a:latin typeface="Courier New"/>
                <a:ea typeface="Microsoft YaHei"/>
              </a:rPr>
              <a:t>	</a:t>
            </a:r>
            <a:r>
              <a:rPr b="1" lang="fr-FR" sz="1800" spc="-1" strike="noStrike">
                <a:solidFill>
                  <a:srgbClr val="ff6600"/>
                </a:solidFill>
                <a:latin typeface="Courier New"/>
                <a:ea typeface="Microsoft YaHei"/>
              </a:rPr>
              <a:t>&lt;body&gt;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1106640" indent="-53352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	</a:t>
            </a:r>
            <a:r>
              <a:rPr b="1" lang="fr-FR" sz="18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&lt;h1&gt;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Mon premier titre</a:t>
            </a:r>
            <a:r>
              <a:rPr b="1" lang="fr-FR" sz="18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&lt;/h1&gt;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1106640" indent="-53352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	</a:t>
            </a:r>
            <a:r>
              <a:rPr b="1" lang="fr-FR" sz="18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&lt;p&gt;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Mon premier paragraphe</a:t>
            </a:r>
            <a:r>
              <a:rPr b="1" lang="fr-FR" sz="18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&lt;/p&gt;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1106640" indent="-53352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 </a:t>
            </a:r>
            <a:r>
              <a:rPr b="1" lang="fr-FR" sz="1800" spc="-1" strike="noStrike">
                <a:solidFill>
                  <a:srgbClr val="00cc33"/>
                </a:solidFill>
                <a:latin typeface="Courier New"/>
                <a:ea typeface="Microsoft YaHei"/>
              </a:rPr>
              <a:t>&lt;!--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 </a:t>
            </a:r>
            <a:r>
              <a:rPr b="1" lang="fr-FR" sz="1800" spc="-1" strike="noStrike">
                <a:solidFill>
                  <a:srgbClr val="b2b2b2"/>
                </a:solidFill>
                <a:latin typeface="Courier New"/>
                <a:ea typeface="Microsoft YaHei"/>
              </a:rPr>
              <a:t>commentaire invisible à l’écran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 </a:t>
            </a:r>
            <a:r>
              <a:rPr b="1" lang="fr-FR" sz="1800" spc="-1" strike="noStrike">
                <a:solidFill>
                  <a:srgbClr val="00cc33"/>
                </a:solidFill>
                <a:latin typeface="Courier New"/>
                <a:ea typeface="Microsoft YaHei"/>
              </a:rPr>
              <a:t>--&gt;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	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4948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	</a:t>
            </a:r>
            <a:r>
              <a:rPr b="1" lang="fr-FR" sz="1800" spc="-1" strike="noStrike">
                <a:solidFill>
                  <a:srgbClr val="ff6600"/>
                </a:solidFill>
                <a:latin typeface="Courier New"/>
                <a:ea typeface="Microsoft YaHei"/>
              </a:rPr>
              <a:t>&lt;/body&gt;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4948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3399ff"/>
                </a:solidFill>
                <a:latin typeface="Courier New"/>
                <a:ea typeface="Microsoft YaHei"/>
              </a:rPr>
              <a:t>&lt;/html&gt;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57200" y="476280"/>
            <a:ext cx="8226720" cy="10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424456"/>
                </a:solidFill>
                <a:latin typeface="Trebuchet MS"/>
                <a:ea typeface="Microsoft YaHei"/>
              </a:rPr>
              <a:t>Informations lues par le navigateur 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424456"/>
                </a:solidFill>
                <a:latin typeface="Trebuchet MS"/>
                <a:ea typeface="Microsoft YaHei"/>
              </a:rPr>
              <a:t>balise META contenu dans le &lt;head&gt;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68360" y="1628640"/>
            <a:ext cx="8204400" cy="49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61800" indent="-25416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b="1" lang="fr-FR" sz="1600" spc="-1" strike="noStrike">
                <a:solidFill>
                  <a:srgbClr val="424456"/>
                </a:solidFill>
                <a:latin typeface="Arial"/>
                <a:ea typeface="Microsoft YaHei"/>
              </a:rPr>
              <a:t>Encodage 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819000" indent="-254160">
              <a:lnSpc>
                <a:spcPct val="100000"/>
              </a:lnSpc>
              <a:buClr>
                <a:srgbClr val="a04da3"/>
              </a:buClr>
              <a:buFont typeface="Arial"/>
              <a:buChar char="•"/>
            </a:pPr>
            <a:r>
              <a:rPr b="1" lang="fr-FR" sz="1800" spc="-1" strike="noStrike">
                <a:solidFill>
                  <a:srgbClr val="424456"/>
                </a:solidFill>
                <a:latin typeface="Arial"/>
                <a:ea typeface="Microsoft YaHei"/>
              </a:rPr>
              <a:t>Code qui indique à la page la bibliothèque de caractères à utiliser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19000" indent="-254160">
              <a:lnSpc>
                <a:spcPct val="100000"/>
              </a:lnSpc>
              <a:buClr>
                <a:srgbClr val="a04da3"/>
              </a:buClr>
              <a:buFont typeface="Arial"/>
              <a:buChar char="•"/>
            </a:pPr>
            <a:r>
              <a:rPr b="1" lang="fr-FR" sz="1800" spc="-1" strike="noStrike">
                <a:solidFill>
                  <a:srgbClr val="424456"/>
                </a:solidFill>
                <a:latin typeface="Arial"/>
                <a:ea typeface="Microsoft YaHei"/>
              </a:rPr>
              <a:t>Balise meta contenue dans l’entête &lt;head&gt;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820800" indent="-252720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1800" indent="-2541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Microsoft YaHei"/>
              </a:rPr>
              <a:t>l'ISO-8859-1 (parfois appelé latin1), qui permet d'enregistrer presque tous les caractères du français ;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1800" indent="-2541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Microsoft YaHei"/>
              </a:rPr>
              <a:t>l'ISO-8859-15 (parfois appelé latin9), qui rajoute le symbole « euro » et le « l'o dans l'e» ;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1800" indent="-2541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Microsoft YaHei"/>
              </a:rPr>
              <a:t>l'UTF-8, qui permet théoriquement d'encoder toutes les langues (accent, symbole)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820800" indent="-252720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19000" indent="-254160">
              <a:lnSpc>
                <a:spcPct val="100000"/>
              </a:lnSpc>
              <a:buClr>
                <a:srgbClr val="a04da3"/>
              </a:buClr>
              <a:buFont typeface="Arial"/>
              <a:buChar char="•"/>
              <a:tabLst>
                <a:tab algn="l" pos="0"/>
              </a:tabLst>
            </a:pPr>
            <a:r>
              <a:rPr b="1" lang="fr-FR" sz="1400" spc="-1" strike="noStrike">
                <a:solidFill>
                  <a:srgbClr val="424456"/>
                </a:solidFill>
                <a:latin typeface="Arial"/>
                <a:ea typeface="Microsoft YaHei"/>
              </a:rPr>
              <a:t>Jusqu’à html4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820800" indent="-252720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&lt;meta http-equiv="Content-Type" content="text/html; charset=UTF-8" /&gt;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19000" indent="-254160">
              <a:lnSpc>
                <a:spcPct val="100000"/>
              </a:lnSpc>
              <a:buClr>
                <a:srgbClr val="a04da3"/>
              </a:buClr>
              <a:buFont typeface="Arial"/>
              <a:buChar char="•"/>
              <a:tabLst>
                <a:tab algn="l" pos="0"/>
              </a:tabLst>
            </a:pPr>
            <a:r>
              <a:rPr b="1" lang="fr-FR" sz="1400" spc="-1" strike="noStrike">
                <a:solidFill>
                  <a:srgbClr val="424456"/>
                </a:solidFill>
                <a:latin typeface="Arial"/>
                <a:ea typeface="Microsoft YaHei"/>
              </a:rPr>
              <a:t>Html5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82080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ff6600"/>
                </a:solidFill>
                <a:latin typeface="Arial"/>
                <a:ea typeface="Microsoft YaHei"/>
              </a:rPr>
              <a:t>&lt;meta charset="UTF-8"&gt;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3600" indent="-252720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19000" indent="-254160">
              <a:lnSpc>
                <a:spcPct val="100000"/>
              </a:lnSpc>
              <a:buClr>
                <a:srgbClr val="a04da3"/>
              </a:buClr>
              <a:buFont typeface="Arial"/>
              <a:buChar char="•"/>
              <a:tabLst>
                <a:tab algn="l" pos="0"/>
              </a:tabLst>
            </a:pPr>
            <a:r>
              <a:rPr b="1" lang="fr-FR" sz="1800" spc="-1" strike="noStrike">
                <a:solidFill>
                  <a:srgbClr val="424456"/>
                </a:solidFill>
                <a:latin typeface="Arial"/>
                <a:ea typeface="Microsoft YaHei"/>
              </a:rPr>
              <a:t>Les caractères spéciaux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360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424456"/>
                </a:solidFill>
                <a:latin typeface="Arial"/>
                <a:ea typeface="Microsoft YaHei"/>
              </a:rPr>
              <a:t>	</a:t>
            </a:r>
            <a:r>
              <a:rPr b="1" lang="fr-FR" sz="1800" spc="-1" strike="noStrike">
                <a:solidFill>
                  <a:srgbClr val="424456"/>
                </a:solidFill>
                <a:latin typeface="Arial"/>
                <a:ea typeface="Microsoft YaHei"/>
              </a:rPr>
              <a:t>codes spécifiques pour caractères rares</a:t>
            </a:r>
            <a:r>
              <a:rPr b="1" lang="fr-FR" sz="1800" spc="-1" strike="noStrike">
                <a:solidFill>
                  <a:srgbClr val="424456"/>
                </a:solidFill>
                <a:latin typeface="Arial"/>
                <a:ea typeface="Microsoft YaHei"/>
              </a:rPr>
              <a:t>	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3600" indent="-252720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  <a:hlinkClick r:id="rId1"/>
              </a:rPr>
              <a:t>https://www.leptidigital.fr/productivite/caracteres-speciaux-html-2-19297/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3600" indent="-252720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1800" indent="-254160">
              <a:lnSpc>
                <a:spcPct val="100000"/>
              </a:lnSpc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1" lang="fr-FR" sz="2400" spc="-1" strike="noStrike">
                <a:solidFill>
                  <a:srgbClr val="424456"/>
                </a:solidFill>
                <a:latin typeface="Arial"/>
                <a:ea typeface="Microsoft YaHei"/>
              </a:rPr>
              <a:t>Attention à l’encodage réel de la page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1143000"/>
            <a:ext cx="8226720" cy="1063800"/>
          </a:xfrm>
          <a:custGeom>
            <a:avLst/>
            <a:gdLst>
              <a:gd name="textAreaLeft" fmla="*/ 0 w 8226720"/>
              <a:gd name="textAreaRight" fmla="*/ 8227440 w 8226720"/>
              <a:gd name="textAreaTop" fmla="*/ 0 h 1063800"/>
              <a:gd name="textAreaBottom" fmla="*/ 1064520 h 10638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Historique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57200" y="2249640"/>
            <a:ext cx="8226720" cy="4321440"/>
          </a:xfrm>
          <a:custGeom>
            <a:avLst/>
            <a:gdLst>
              <a:gd name="textAreaLeft" fmla="*/ 0 w 8226720"/>
              <a:gd name="textAreaRight" fmla="*/ 8227440 w 8226720"/>
              <a:gd name="textAreaTop" fmla="*/ 0 h 4321440"/>
              <a:gd name="textAreaBottom" fmla="*/ 4322160 h 43214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63240" indent="-25416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b="1" lang="fr-FR" sz="2000" spc="-1" strike="noStrike">
                <a:solidFill>
                  <a:srgbClr val="424456"/>
                </a:solidFill>
                <a:latin typeface="Arial"/>
                <a:ea typeface="DejaVu Sans"/>
              </a:rPr>
              <a:t>1989 – 1990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424456"/>
                </a:solidFill>
                <a:latin typeface="Arial"/>
                <a:ea typeface="DejaVu Sans"/>
              </a:rPr>
              <a:t>	</a:t>
            </a:r>
            <a:r>
              <a:rPr b="1" lang="fr-FR" sz="2000" spc="-1" strike="noStrike">
                <a:solidFill>
                  <a:srgbClr val="424456"/>
                </a:solidFill>
                <a:latin typeface="Arial"/>
                <a:ea typeface="DejaVu Sans"/>
              </a:rPr>
              <a:t>Invention par Tim Berners-Lee du Web</a:t>
            </a:r>
            <a:r>
              <a:rPr b="0" lang="fr-FR" sz="2000" spc="-1" strike="noStrike">
                <a:solidFill>
                  <a:srgbClr val="424456"/>
                </a:solidFill>
                <a:latin typeface="Arial"/>
                <a:ea typeface="DejaVu Sans"/>
              </a:rPr>
              <a:t> </a:t>
            </a:r>
            <a:br>
              <a:rPr sz="1800"/>
            </a:br>
            <a:r>
              <a:rPr b="0" lang="fr-FR" sz="2000" spc="-1" strike="noStrike">
                <a:solidFill>
                  <a:srgbClr val="424456"/>
                </a:solidFill>
                <a:latin typeface="Arial"/>
                <a:ea typeface="DejaVu Sans"/>
              </a:rPr>
              <a:t>www = http + url + langage HTML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424456"/>
                </a:solidFill>
                <a:latin typeface="Arial"/>
                <a:ea typeface="DejaVu Sans"/>
              </a:rPr>
              <a:t>	</a:t>
            </a:r>
            <a:r>
              <a:rPr b="0" lang="fr-FR" sz="1400" spc="-1" strike="noStrike">
                <a:solidFill>
                  <a:srgbClr val="424456"/>
                </a:solidFill>
                <a:latin typeface="Arial"/>
                <a:ea typeface="DejaVu Sans"/>
              </a:rPr>
              <a:t>Permettre la mise en forme de textes et le passage d’un document à l’autre (hypertexte)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424456"/>
                </a:solidFill>
                <a:latin typeface="Arial"/>
                <a:ea typeface="DejaVu Sans"/>
              </a:rPr>
              <a:t>	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363240" indent="-254160">
              <a:lnSpc>
                <a:spcPct val="100000"/>
              </a:lnSpc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1" lang="fr-FR" sz="1400" spc="-1" strike="noStrike">
                <a:solidFill>
                  <a:srgbClr val="424456"/>
                </a:solidFill>
                <a:latin typeface="Arial"/>
                <a:ea typeface="DejaVu Sans"/>
              </a:rPr>
              <a:t>1993</a:t>
            </a:r>
            <a:r>
              <a:rPr b="0" lang="fr-FR" sz="1400" spc="-1" strike="noStrike">
                <a:solidFill>
                  <a:srgbClr val="424456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424456"/>
                </a:solidFill>
                <a:latin typeface="Arial"/>
                <a:ea typeface="DejaVu Sans"/>
              </a:rPr>
              <a:t>	</a:t>
            </a:r>
            <a:r>
              <a:rPr b="0" lang="fr-FR" sz="1400" spc="-1" strike="noStrike">
                <a:solidFill>
                  <a:srgbClr val="424456"/>
                </a:solidFill>
                <a:latin typeface="Arial"/>
                <a:ea typeface="DejaVu Sans"/>
              </a:rPr>
              <a:t>	</a:t>
            </a:r>
            <a:r>
              <a:rPr b="0" lang="fr-FR" sz="1400" spc="-1" strike="noStrike">
                <a:solidFill>
                  <a:srgbClr val="424456"/>
                </a:solidFill>
                <a:latin typeface="Arial"/>
                <a:ea typeface="DejaVu Sans"/>
              </a:rPr>
              <a:t>HTML 1.0  images et formulaires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3240" indent="-254160">
              <a:lnSpc>
                <a:spcPct val="100000"/>
              </a:lnSpc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1" lang="fr-FR" sz="1400" spc="-1" strike="noStrike">
                <a:solidFill>
                  <a:srgbClr val="424456"/>
                </a:solidFill>
                <a:latin typeface="Arial"/>
                <a:ea typeface="DejaVu Sans"/>
              </a:rPr>
              <a:t>1994</a:t>
            </a:r>
            <a:r>
              <a:rPr b="0" lang="fr-FR" sz="1400" spc="-1" strike="noStrike">
                <a:solidFill>
                  <a:srgbClr val="424456"/>
                </a:solidFill>
                <a:latin typeface="Arial"/>
                <a:ea typeface="DejaVu Sans"/>
              </a:rPr>
              <a:t>	</a:t>
            </a:r>
            <a:r>
              <a:rPr b="0" lang="fr-FR" sz="1400" spc="-1" strike="noStrike">
                <a:solidFill>
                  <a:srgbClr val="424456"/>
                </a:solidFill>
                <a:latin typeface="Arial"/>
                <a:ea typeface="DejaVu Sans"/>
              </a:rPr>
              <a:t>	</a:t>
            </a:r>
            <a:r>
              <a:rPr b="0" lang="fr-FR" sz="1400" spc="-1" strike="noStrike">
                <a:solidFill>
                  <a:srgbClr val="424456"/>
                </a:solidFill>
                <a:latin typeface="Arial"/>
                <a:ea typeface="DejaVu Sans"/>
              </a:rPr>
              <a:t>Netscape, navigateur « évolué » permet le centrage, le clignotement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3240" indent="-254160">
              <a:lnSpc>
                <a:spcPct val="100000"/>
              </a:lnSpc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1" lang="fr-FR" sz="1400" spc="-1" strike="noStrike">
                <a:solidFill>
                  <a:srgbClr val="424456"/>
                </a:solidFill>
                <a:latin typeface="Arial"/>
                <a:ea typeface="DejaVu Sans"/>
              </a:rPr>
              <a:t>1996</a:t>
            </a:r>
            <a:r>
              <a:rPr b="0" lang="fr-FR" sz="1400" spc="-1" strike="noStrike">
                <a:solidFill>
                  <a:srgbClr val="424456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424456"/>
                </a:solidFill>
                <a:latin typeface="Arial"/>
                <a:ea typeface="DejaVu Sans"/>
              </a:rPr>
              <a:t>	</a:t>
            </a:r>
            <a:r>
              <a:rPr b="0" lang="fr-FR" sz="1400" spc="-1" strike="noStrike">
                <a:solidFill>
                  <a:srgbClr val="424456"/>
                </a:solidFill>
                <a:latin typeface="Arial"/>
                <a:ea typeface="DejaVu Sans"/>
              </a:rPr>
              <a:t>	</a:t>
            </a:r>
            <a:r>
              <a:rPr b="0" lang="fr-FR" sz="1400" spc="-1" strike="noStrike">
                <a:solidFill>
                  <a:srgbClr val="424456"/>
                </a:solidFill>
                <a:latin typeface="Arial"/>
                <a:ea typeface="DejaVu Sans"/>
              </a:rPr>
              <a:t>HTML 2.0 W3C, uniformisation, tableau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3240" indent="-254160">
              <a:lnSpc>
                <a:spcPct val="100000"/>
              </a:lnSpc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1" lang="fr-FR" sz="1400" spc="-1" strike="noStrike">
                <a:solidFill>
                  <a:srgbClr val="424456"/>
                </a:solidFill>
                <a:latin typeface="Arial"/>
                <a:ea typeface="DejaVu Sans"/>
              </a:rPr>
              <a:t>1997/2000</a:t>
            </a:r>
            <a:r>
              <a:rPr b="0" lang="fr-FR" sz="1400" spc="-1" strike="noStrike">
                <a:solidFill>
                  <a:srgbClr val="424456"/>
                </a:solidFill>
                <a:latin typeface="Arial"/>
                <a:ea typeface="DejaVu Sans"/>
              </a:rPr>
              <a:t>	</a:t>
            </a:r>
            <a:r>
              <a:rPr b="0" lang="fr-FR" sz="1400" spc="-1" strike="noStrike">
                <a:solidFill>
                  <a:srgbClr val="424456"/>
                </a:solidFill>
                <a:latin typeface="Arial"/>
                <a:ea typeface="DejaVu Sans"/>
              </a:rPr>
              <a:t>	</a:t>
            </a:r>
            <a:r>
              <a:rPr b="0" lang="fr-FR" sz="1400" spc="-1" strike="noStrike">
                <a:solidFill>
                  <a:srgbClr val="424456"/>
                </a:solidFill>
                <a:latin typeface="Arial"/>
                <a:ea typeface="DejaVu Sans"/>
              </a:rPr>
              <a:t>HTML 3 standardisation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424456"/>
                </a:solidFill>
                <a:latin typeface="Arial"/>
                <a:ea typeface="DejaVu Sans"/>
              </a:rPr>
              <a:t>	</a:t>
            </a:r>
            <a:r>
              <a:rPr b="0" lang="fr-FR" sz="1400" spc="-1" strike="noStrike">
                <a:solidFill>
                  <a:srgbClr val="424456"/>
                </a:solidFill>
                <a:latin typeface="Arial"/>
                <a:ea typeface="DejaVu Sans"/>
              </a:rPr>
              <a:t>	</a:t>
            </a:r>
            <a:r>
              <a:rPr b="0" lang="fr-FR" sz="1400" spc="-1" strike="noStrike">
                <a:solidFill>
                  <a:srgbClr val="424456"/>
                </a:solidFill>
                <a:latin typeface="Arial"/>
                <a:ea typeface="DejaVu Sans"/>
              </a:rPr>
              <a:t>	</a:t>
            </a:r>
            <a:r>
              <a:rPr b="0" lang="fr-FR" sz="1400" spc="-1" strike="noStrike">
                <a:solidFill>
                  <a:srgbClr val="424456"/>
                </a:solidFill>
                <a:latin typeface="Arial"/>
                <a:ea typeface="DejaVu Sans"/>
              </a:rPr>
              <a:t>HTML 4 séparation entre la structure et la présentation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3240" indent="-254160">
              <a:lnSpc>
                <a:spcPct val="100000"/>
              </a:lnSpc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1" lang="fr-FR" sz="1400" spc="-1" strike="noStrike">
                <a:solidFill>
                  <a:srgbClr val="424456"/>
                </a:solidFill>
                <a:latin typeface="Arial"/>
                <a:ea typeface="DejaVu Sans"/>
              </a:rPr>
              <a:t>2000/2006</a:t>
            </a:r>
            <a:r>
              <a:rPr b="0" lang="fr-FR" sz="1400" spc="-1" strike="noStrike">
                <a:solidFill>
                  <a:srgbClr val="424456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424456"/>
                </a:solidFill>
                <a:latin typeface="Arial"/>
                <a:ea typeface="DejaVu Sans"/>
              </a:rPr>
              <a:t>	</a:t>
            </a:r>
            <a:r>
              <a:rPr b="0" lang="fr-FR" sz="1400" spc="-1" strike="noStrike">
                <a:solidFill>
                  <a:srgbClr val="424456"/>
                </a:solidFill>
                <a:latin typeface="Arial"/>
                <a:ea typeface="DejaVu Sans"/>
              </a:rPr>
              <a:t>	</a:t>
            </a:r>
            <a:r>
              <a:rPr b="0" lang="fr-FR" sz="1400" spc="-1" strike="noStrike">
                <a:solidFill>
                  <a:srgbClr val="424456"/>
                </a:solidFill>
                <a:latin typeface="Arial"/>
                <a:ea typeface="DejaVu Sans"/>
              </a:rPr>
              <a:t>XHTML : eXtensible HyperText Markup Language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424456"/>
                </a:solidFill>
                <a:latin typeface="Arial"/>
                <a:ea typeface="DejaVu Sans"/>
              </a:rPr>
              <a:t>	</a:t>
            </a:r>
            <a:r>
              <a:rPr b="0" lang="fr-FR" sz="1400" spc="-1" strike="noStrike">
                <a:solidFill>
                  <a:srgbClr val="424456"/>
                </a:solidFill>
                <a:latin typeface="Arial"/>
                <a:ea typeface="DejaVu Sans"/>
              </a:rPr>
              <a:t>	</a:t>
            </a:r>
            <a:r>
              <a:rPr b="0" lang="fr-FR" sz="1400" spc="-1" strike="noStrike">
                <a:solidFill>
                  <a:srgbClr val="424456"/>
                </a:solidFill>
                <a:latin typeface="Arial"/>
                <a:ea typeface="DejaVu Sans"/>
              </a:rPr>
              <a:t>	</a:t>
            </a:r>
            <a:r>
              <a:rPr b="0" lang="fr-FR" sz="1400" spc="-1" strike="noStrike">
                <a:solidFill>
                  <a:srgbClr val="424456"/>
                </a:solidFill>
                <a:latin typeface="Arial"/>
                <a:ea typeface="DejaVu Sans"/>
              </a:rPr>
              <a:t>	</a:t>
            </a:r>
            <a:r>
              <a:rPr b="0" lang="fr-FR" sz="1400" spc="-1" strike="noStrike">
                <a:solidFill>
                  <a:srgbClr val="424456"/>
                </a:solidFill>
                <a:latin typeface="Arial"/>
                <a:ea typeface="DejaVu Sans"/>
              </a:rPr>
              <a:t>basé sur XML, moins permissif, mise en forme mobile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424456"/>
                </a:solidFill>
                <a:latin typeface="Arial"/>
                <a:ea typeface="DejaVu Sans"/>
              </a:rPr>
              <a:t>	</a:t>
            </a:r>
            <a:r>
              <a:rPr b="0" lang="fr-FR" sz="1400" spc="-1" strike="noStrike">
                <a:solidFill>
                  <a:srgbClr val="424456"/>
                </a:solidFill>
                <a:latin typeface="Arial"/>
                <a:ea typeface="DejaVu Sans"/>
              </a:rPr>
              <a:t>	</a:t>
            </a:r>
            <a:r>
              <a:rPr b="0" lang="fr-FR" sz="1400" spc="-1" strike="noStrike">
                <a:solidFill>
                  <a:srgbClr val="424456"/>
                </a:solidFill>
                <a:latin typeface="Arial"/>
                <a:ea typeface="DejaVu Sans"/>
              </a:rPr>
              <a:t>	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3240" indent="-254160">
              <a:lnSpc>
                <a:spcPct val="100000"/>
              </a:lnSpc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1" lang="fr-FR" sz="1400" spc="-1" strike="noStrike">
                <a:solidFill>
                  <a:srgbClr val="424456"/>
                </a:solidFill>
                <a:latin typeface="Arial"/>
                <a:ea typeface="DejaVu Sans"/>
              </a:rPr>
              <a:t>Aujourd’hui</a:t>
            </a:r>
            <a:r>
              <a:rPr b="1" lang="fr-FR" sz="1400" spc="-1" strike="noStrike">
                <a:solidFill>
                  <a:srgbClr val="424456"/>
                </a:solidFill>
                <a:latin typeface="Arial"/>
                <a:ea typeface="DejaVu Sans"/>
              </a:rPr>
              <a:t>	</a:t>
            </a:r>
            <a:r>
              <a:rPr b="1" lang="fr-FR" sz="1400" spc="-1" strike="noStrike">
                <a:solidFill>
                  <a:srgbClr val="424456"/>
                </a:solidFill>
                <a:latin typeface="Arial"/>
                <a:ea typeface="DejaVu Sans"/>
              </a:rPr>
              <a:t>HTML5</a:t>
            </a:r>
            <a:r>
              <a:rPr b="0" lang="fr-FR" sz="1400" spc="-1" strike="noStrike">
                <a:solidFill>
                  <a:srgbClr val="424456"/>
                </a:solidFill>
                <a:latin typeface="Arial"/>
                <a:ea typeface="DejaVu Sans"/>
              </a:rPr>
              <a:t> – Responsive Design – Framework html/css/js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6131160" y="1620000"/>
            <a:ext cx="2328120" cy="151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68360" y="404640"/>
            <a:ext cx="8226720" cy="10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424456"/>
                </a:solidFill>
                <a:latin typeface="Trebuchet MS"/>
                <a:ea typeface="Microsoft YaHei"/>
              </a:rPr>
              <a:t>Structure de document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08000" y="1197000"/>
            <a:ext cx="9033120" cy="53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65040" indent="-249480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49480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4948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ff3333"/>
                </a:solidFill>
                <a:latin typeface="Courier New"/>
                <a:ea typeface="Microsoft YaHei"/>
              </a:rPr>
              <a:t>&lt;!DOCTYPE html&gt;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3399ff"/>
                </a:solidFill>
                <a:latin typeface="Courier New"/>
                <a:ea typeface="DejaVu Sans"/>
              </a:rPr>
              <a:t>&lt;html&gt;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3399ff"/>
                </a:solidFill>
                <a:latin typeface="Courier New"/>
                <a:ea typeface="DejaVu Sans"/>
              </a:rPr>
              <a:t>	</a:t>
            </a:r>
            <a:r>
              <a:rPr b="1" lang="fr-FR" sz="1800" spc="-1" strike="noStrike">
                <a:solidFill>
                  <a:srgbClr val="ff6600"/>
                </a:solidFill>
                <a:latin typeface="Courier New"/>
                <a:ea typeface="DejaVu Sans"/>
              </a:rPr>
              <a:t>&lt;head&gt;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4948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	</a:t>
            </a:r>
            <a:r>
              <a:rPr b="1" lang="fr-FR" sz="18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&lt;title&gt;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Titre de la page</a:t>
            </a:r>
            <a:r>
              <a:rPr b="1" lang="fr-FR" sz="18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&lt;/title&gt;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4948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	</a:t>
            </a:r>
            <a:r>
              <a:rPr b="1" lang="fr-FR" sz="18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&lt;meta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 </a:t>
            </a:r>
            <a:r>
              <a:rPr b="1" lang="fr-FR" sz="1800" spc="-1" strike="noStrike">
                <a:solidFill>
                  <a:srgbClr val="ff9999"/>
                </a:solidFill>
                <a:latin typeface="Courier New"/>
                <a:ea typeface="Microsoft YaHei"/>
              </a:rPr>
              <a:t>name="</a:t>
            </a:r>
            <a:r>
              <a:rPr b="1" lang="fr-FR" sz="1800" spc="-1" strike="noStrike">
                <a:solidFill>
                  <a:srgbClr val="808080"/>
                </a:solidFill>
                <a:latin typeface="Courier New"/>
                <a:ea typeface="Microsoft YaHei"/>
              </a:rPr>
              <a:t>language</a:t>
            </a:r>
            <a:r>
              <a:rPr b="1" lang="fr-FR" sz="1800" spc="-1" strike="noStrike">
                <a:solidFill>
                  <a:srgbClr val="ff9999"/>
                </a:solidFill>
                <a:latin typeface="Courier New"/>
                <a:ea typeface="Microsoft YaHei"/>
              </a:rPr>
              <a:t>"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 </a:t>
            </a:r>
            <a:r>
              <a:rPr b="1" lang="fr-FR" sz="1800" spc="-1" strike="noStrike">
                <a:solidFill>
                  <a:srgbClr val="ff9999"/>
                </a:solidFill>
                <a:latin typeface="Courier New"/>
                <a:ea typeface="Microsoft YaHei"/>
              </a:rPr>
              <a:t>content="</a:t>
            </a:r>
            <a:r>
              <a:rPr b="1" lang="fr-FR" sz="1800" spc="-1" strike="noStrike">
                <a:solidFill>
                  <a:srgbClr val="808080"/>
                </a:solidFill>
                <a:latin typeface="Courier New"/>
                <a:ea typeface="Microsoft YaHei"/>
              </a:rPr>
              <a:t>fr</a:t>
            </a:r>
            <a:r>
              <a:rPr b="1" lang="fr-FR" sz="1800" spc="-1" strike="noStrike">
                <a:solidFill>
                  <a:srgbClr val="ff9999"/>
                </a:solidFill>
                <a:latin typeface="Courier New"/>
                <a:ea typeface="Microsoft YaHei"/>
              </a:rPr>
              <a:t>"</a:t>
            </a:r>
            <a:r>
              <a:rPr b="1" lang="fr-FR" sz="18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49480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	</a:t>
            </a:r>
            <a:r>
              <a:rPr b="1" lang="fr-FR" sz="18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&lt;meta </a:t>
            </a:r>
            <a:r>
              <a:rPr b="1" lang="fr-FR" sz="1800" spc="-1" strike="noStrike">
                <a:solidFill>
                  <a:srgbClr val="ff9999"/>
                </a:solidFill>
                <a:latin typeface="Courier New"/>
                <a:ea typeface="Microsoft YaHei"/>
              </a:rPr>
              <a:t>name="</a:t>
            </a:r>
            <a:r>
              <a:rPr b="1" lang="fr-FR" sz="1800" spc="-1" strike="noStrike">
                <a:solidFill>
                  <a:srgbClr val="808080"/>
                </a:solidFill>
                <a:latin typeface="Courier New"/>
                <a:ea typeface="Microsoft YaHei"/>
              </a:rPr>
              <a:t>description</a:t>
            </a:r>
            <a:r>
              <a:rPr b="1" lang="fr-FR" sz="1800" spc="-1" strike="noStrike">
                <a:solidFill>
                  <a:srgbClr val="ff9999"/>
                </a:solidFill>
                <a:latin typeface="Courier New"/>
                <a:ea typeface="Microsoft YaHei"/>
              </a:rPr>
              <a:t>" content="</a:t>
            </a:r>
            <a:r>
              <a:rPr b="1" lang="fr-FR" sz="1800" spc="-1" strike="noStrike">
                <a:solidFill>
                  <a:srgbClr val="808080"/>
                </a:solidFill>
                <a:latin typeface="Courier New"/>
                <a:ea typeface="Microsoft YaHei"/>
              </a:rPr>
              <a:t>la description</a:t>
            </a:r>
            <a:r>
              <a:rPr b="1" lang="fr-FR" sz="1800" spc="-1" strike="noStrike">
                <a:solidFill>
                  <a:srgbClr val="ff9999"/>
                </a:solidFill>
                <a:latin typeface="Courier New"/>
                <a:ea typeface="Microsoft YaHei"/>
              </a:rPr>
              <a:t>"</a:t>
            </a:r>
            <a:r>
              <a:rPr b="1" lang="fr-FR" sz="18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4948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	</a:t>
            </a:r>
            <a:r>
              <a:rPr b="1" lang="fr-FR" sz="18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&lt;meta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 </a:t>
            </a:r>
            <a:r>
              <a:rPr b="1" lang="fr-FR" sz="1800" spc="-1" strike="noStrike">
                <a:solidFill>
                  <a:srgbClr val="ff9999"/>
                </a:solidFill>
                <a:latin typeface="Courier New"/>
                <a:ea typeface="Microsoft YaHei"/>
              </a:rPr>
              <a:t>name="</a:t>
            </a:r>
            <a:r>
              <a:rPr b="1" lang="fr-FR" sz="1800" spc="-1" strike="noStrike">
                <a:solidFill>
                  <a:srgbClr val="808080"/>
                </a:solidFill>
                <a:latin typeface="Courier New"/>
                <a:ea typeface="Microsoft YaHei"/>
              </a:rPr>
              <a:t>keywords</a:t>
            </a:r>
            <a:r>
              <a:rPr b="1" lang="fr-FR" sz="1800" spc="-1" strike="noStrike">
                <a:solidFill>
                  <a:srgbClr val="ff9999"/>
                </a:solidFill>
                <a:latin typeface="Courier New"/>
                <a:ea typeface="Microsoft YaHei"/>
              </a:rPr>
              <a:t>"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 </a:t>
            </a:r>
            <a:r>
              <a:rPr b="1" lang="fr-FR" sz="1800" spc="-1" strike="noStrike">
                <a:solidFill>
                  <a:srgbClr val="ff9999"/>
                </a:solidFill>
                <a:latin typeface="Courier New"/>
                <a:ea typeface="Microsoft YaHei"/>
              </a:rPr>
              <a:t>content="</a:t>
            </a:r>
            <a:r>
              <a:rPr b="1" lang="fr-FR" sz="1800" spc="-1" strike="noStrike">
                <a:solidFill>
                  <a:srgbClr val="808080"/>
                </a:solidFill>
                <a:latin typeface="Courier New"/>
                <a:ea typeface="Microsoft YaHei"/>
              </a:rPr>
              <a:t>mot1, mot2</a:t>
            </a:r>
            <a:r>
              <a:rPr b="1" lang="fr-FR" sz="1800" spc="-1" strike="noStrike">
                <a:solidFill>
                  <a:srgbClr val="ff9999"/>
                </a:solidFill>
                <a:latin typeface="Courier New"/>
                <a:ea typeface="Microsoft YaHei"/>
              </a:rPr>
              <a:t>"</a:t>
            </a:r>
            <a:r>
              <a:rPr b="1" lang="fr-FR" sz="18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4948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	</a:t>
            </a:r>
            <a:r>
              <a:rPr b="1" lang="fr-FR" sz="18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&lt;meta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 </a:t>
            </a:r>
            <a:r>
              <a:rPr b="1" lang="fr-FR" sz="1800" spc="-1" strike="noStrike">
                <a:solidFill>
                  <a:srgbClr val="ff9999"/>
                </a:solidFill>
                <a:latin typeface="Courier New"/>
                <a:ea typeface="Microsoft YaHei"/>
              </a:rPr>
              <a:t>charset="</a:t>
            </a:r>
            <a:r>
              <a:rPr b="1" lang="fr-FR" sz="1800" spc="-1" strike="noStrike">
                <a:solidFill>
                  <a:srgbClr val="808080"/>
                </a:solidFill>
                <a:latin typeface="Courier New"/>
                <a:ea typeface="Microsoft YaHei"/>
              </a:rPr>
              <a:t>UTF-8</a:t>
            </a:r>
            <a:r>
              <a:rPr b="1" lang="fr-FR" sz="1800" spc="-1" strike="noStrike">
                <a:solidFill>
                  <a:srgbClr val="ff9999"/>
                </a:solidFill>
                <a:latin typeface="Courier New"/>
                <a:ea typeface="Microsoft YaHei"/>
              </a:rPr>
              <a:t>"</a:t>
            </a:r>
            <a:r>
              <a:rPr b="1" lang="fr-FR" sz="18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4948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3399ff"/>
                </a:solidFill>
                <a:latin typeface="Courier New"/>
                <a:ea typeface="Microsoft YaHei"/>
              </a:rPr>
              <a:t>	</a:t>
            </a:r>
            <a:r>
              <a:rPr b="1" lang="fr-FR" sz="1800" spc="-1" strike="noStrike">
                <a:solidFill>
                  <a:srgbClr val="ff6600"/>
                </a:solidFill>
                <a:latin typeface="Courier New"/>
                <a:ea typeface="Microsoft YaHei"/>
              </a:rPr>
              <a:t>&lt;/head&gt;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4948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ff6600"/>
                </a:solidFill>
                <a:latin typeface="Courier New"/>
                <a:ea typeface="Microsoft YaHei"/>
              </a:rPr>
              <a:t>	</a:t>
            </a:r>
            <a:r>
              <a:rPr b="1" lang="fr-FR" sz="1800" spc="-1" strike="noStrike">
                <a:solidFill>
                  <a:srgbClr val="ff6600"/>
                </a:solidFill>
                <a:latin typeface="Courier New"/>
                <a:ea typeface="Microsoft YaHei"/>
              </a:rPr>
              <a:t>&lt;body&gt;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1106640" indent="-53352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	</a:t>
            </a:r>
            <a:r>
              <a:rPr b="1" lang="fr-FR" sz="18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&lt;h1&gt;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Page avec accent</a:t>
            </a:r>
            <a:r>
              <a:rPr b="1" lang="fr-FR" sz="18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&lt;/h1&gt;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1106640" indent="-53352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	</a:t>
            </a:r>
            <a:r>
              <a:rPr b="1" lang="fr-FR" sz="18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&lt;p&gt;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C'est l'été</a:t>
            </a:r>
            <a:r>
              <a:rPr b="1" lang="fr-FR" sz="18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&lt;/p&gt;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4948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	</a:t>
            </a:r>
            <a:r>
              <a:rPr b="1" lang="fr-FR" sz="1800" spc="-1" strike="noStrike">
                <a:solidFill>
                  <a:srgbClr val="ff6600"/>
                </a:solidFill>
                <a:latin typeface="Courier New"/>
                <a:ea typeface="Microsoft YaHei"/>
              </a:rPr>
              <a:t>&lt;/body&gt;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4948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3399ff"/>
                </a:solidFill>
                <a:latin typeface="Courier New"/>
                <a:ea typeface="Microsoft YaHei"/>
              </a:rPr>
              <a:t>&lt;/html&gt;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68360" y="404640"/>
            <a:ext cx="8226720" cy="10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424456"/>
                </a:solidFill>
                <a:latin typeface="Trebuchet MS"/>
                <a:ea typeface="Microsoft YaHei"/>
              </a:rPr>
              <a:t>Structure de document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108000" y="1197000"/>
            <a:ext cx="9033120" cy="53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65040" indent="-249480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49480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4948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ff3333"/>
                </a:solidFill>
                <a:latin typeface="Courier New"/>
                <a:ea typeface="Microsoft YaHei"/>
              </a:rPr>
              <a:t>&lt;!DOCTYPE html&gt;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3399ff"/>
                </a:solidFill>
                <a:latin typeface="Courier New"/>
                <a:ea typeface="DejaVu Sans"/>
              </a:rPr>
              <a:t>&lt;html&gt;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3399ff"/>
                </a:solidFill>
                <a:latin typeface="Courier New"/>
                <a:ea typeface="DejaVu Sans"/>
              </a:rPr>
              <a:t>	</a:t>
            </a:r>
            <a:r>
              <a:rPr b="1" lang="fr-FR" sz="1800" spc="-1" strike="noStrike">
                <a:solidFill>
                  <a:srgbClr val="3399ff"/>
                </a:solidFill>
                <a:latin typeface="Courier New"/>
                <a:ea typeface="DejaVu Sans"/>
              </a:rPr>
              <a:t>&lt;head&gt;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4948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	</a:t>
            </a:r>
            <a:r>
              <a:rPr b="1" lang="fr-FR" sz="18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&lt;title&gt;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Titre de la page</a:t>
            </a:r>
            <a:r>
              <a:rPr b="1" lang="fr-FR" sz="18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&lt;/title&gt;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4948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	</a:t>
            </a:r>
            <a:r>
              <a:rPr b="1" lang="fr-FR" sz="18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&lt;meta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 </a:t>
            </a:r>
            <a:r>
              <a:rPr b="1" lang="fr-FR" sz="1800" spc="-1" strike="noStrike">
                <a:solidFill>
                  <a:srgbClr val="ff9999"/>
                </a:solidFill>
                <a:latin typeface="Courier New"/>
                <a:ea typeface="Microsoft YaHei"/>
              </a:rPr>
              <a:t>name="</a:t>
            </a:r>
            <a:r>
              <a:rPr b="1" lang="fr-FR" sz="1800" spc="-1" strike="noStrike">
                <a:solidFill>
                  <a:srgbClr val="808080"/>
                </a:solidFill>
                <a:latin typeface="Courier New"/>
                <a:ea typeface="Microsoft YaHei"/>
              </a:rPr>
              <a:t>language</a:t>
            </a:r>
            <a:r>
              <a:rPr b="1" lang="fr-FR" sz="1800" spc="-1" strike="noStrike">
                <a:solidFill>
                  <a:srgbClr val="ff9999"/>
                </a:solidFill>
                <a:latin typeface="Courier New"/>
                <a:ea typeface="Microsoft YaHei"/>
              </a:rPr>
              <a:t>"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 </a:t>
            </a:r>
            <a:r>
              <a:rPr b="1" lang="fr-FR" sz="1800" spc="-1" strike="noStrike">
                <a:solidFill>
                  <a:srgbClr val="ff9999"/>
                </a:solidFill>
                <a:latin typeface="Courier New"/>
                <a:ea typeface="Microsoft YaHei"/>
              </a:rPr>
              <a:t>content="</a:t>
            </a:r>
            <a:r>
              <a:rPr b="1" lang="fr-FR" sz="1800" spc="-1" strike="noStrike">
                <a:solidFill>
                  <a:srgbClr val="808080"/>
                </a:solidFill>
                <a:latin typeface="Courier New"/>
                <a:ea typeface="Microsoft YaHei"/>
              </a:rPr>
              <a:t>fr</a:t>
            </a:r>
            <a:r>
              <a:rPr b="1" lang="fr-FR" sz="1800" spc="-1" strike="noStrike">
                <a:solidFill>
                  <a:srgbClr val="ff9999"/>
                </a:solidFill>
                <a:latin typeface="Courier New"/>
                <a:ea typeface="Microsoft YaHei"/>
              </a:rPr>
              <a:t>"</a:t>
            </a:r>
            <a:r>
              <a:rPr b="1" lang="fr-FR" sz="18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49480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	</a:t>
            </a:r>
            <a:r>
              <a:rPr b="1" lang="fr-FR" sz="18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&lt;meta </a:t>
            </a:r>
            <a:r>
              <a:rPr b="1" lang="fr-FR" sz="1800" spc="-1" strike="noStrike">
                <a:solidFill>
                  <a:srgbClr val="ff9999"/>
                </a:solidFill>
                <a:latin typeface="Courier New"/>
                <a:ea typeface="Microsoft YaHei"/>
              </a:rPr>
              <a:t>name="</a:t>
            </a:r>
            <a:r>
              <a:rPr b="1" lang="fr-FR" sz="1800" spc="-1" strike="noStrike">
                <a:solidFill>
                  <a:srgbClr val="808080"/>
                </a:solidFill>
                <a:latin typeface="Courier New"/>
                <a:ea typeface="Microsoft YaHei"/>
              </a:rPr>
              <a:t>description</a:t>
            </a:r>
            <a:r>
              <a:rPr b="1" lang="fr-FR" sz="1800" spc="-1" strike="noStrike">
                <a:solidFill>
                  <a:srgbClr val="ff9999"/>
                </a:solidFill>
                <a:latin typeface="Courier New"/>
                <a:ea typeface="Microsoft YaHei"/>
              </a:rPr>
              <a:t>" content="</a:t>
            </a:r>
            <a:r>
              <a:rPr b="1" lang="fr-FR" sz="1800" spc="-1" strike="noStrike">
                <a:solidFill>
                  <a:srgbClr val="808080"/>
                </a:solidFill>
                <a:latin typeface="Courier New"/>
                <a:ea typeface="Microsoft YaHei"/>
              </a:rPr>
              <a:t>la description</a:t>
            </a:r>
            <a:r>
              <a:rPr b="1" lang="fr-FR" sz="1800" spc="-1" strike="noStrike">
                <a:solidFill>
                  <a:srgbClr val="ff9999"/>
                </a:solidFill>
                <a:latin typeface="Courier New"/>
                <a:ea typeface="Microsoft YaHei"/>
              </a:rPr>
              <a:t>"</a:t>
            </a:r>
            <a:r>
              <a:rPr b="1" lang="fr-FR" sz="18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4948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	</a:t>
            </a:r>
            <a:r>
              <a:rPr b="1" lang="fr-FR" sz="18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&lt;meta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 </a:t>
            </a:r>
            <a:r>
              <a:rPr b="1" lang="fr-FR" sz="1800" spc="-1" strike="noStrike">
                <a:solidFill>
                  <a:srgbClr val="ff9999"/>
                </a:solidFill>
                <a:latin typeface="Courier New"/>
                <a:ea typeface="Microsoft YaHei"/>
              </a:rPr>
              <a:t>name="</a:t>
            </a:r>
            <a:r>
              <a:rPr b="1" lang="fr-FR" sz="1800" spc="-1" strike="noStrike">
                <a:solidFill>
                  <a:srgbClr val="808080"/>
                </a:solidFill>
                <a:latin typeface="Courier New"/>
                <a:ea typeface="Microsoft YaHei"/>
              </a:rPr>
              <a:t>keywords</a:t>
            </a:r>
            <a:r>
              <a:rPr b="1" lang="fr-FR" sz="1800" spc="-1" strike="noStrike">
                <a:solidFill>
                  <a:srgbClr val="ff9999"/>
                </a:solidFill>
                <a:latin typeface="Courier New"/>
                <a:ea typeface="Microsoft YaHei"/>
              </a:rPr>
              <a:t>"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 </a:t>
            </a:r>
            <a:r>
              <a:rPr b="1" lang="fr-FR" sz="1800" spc="-1" strike="noStrike">
                <a:solidFill>
                  <a:srgbClr val="ff9999"/>
                </a:solidFill>
                <a:latin typeface="Courier New"/>
                <a:ea typeface="Microsoft YaHei"/>
              </a:rPr>
              <a:t>content="</a:t>
            </a:r>
            <a:r>
              <a:rPr b="1" lang="fr-FR" sz="1800" spc="-1" strike="noStrike">
                <a:solidFill>
                  <a:srgbClr val="808080"/>
                </a:solidFill>
                <a:latin typeface="Courier New"/>
                <a:ea typeface="Microsoft YaHei"/>
              </a:rPr>
              <a:t>mot1, mot2</a:t>
            </a:r>
            <a:r>
              <a:rPr b="1" lang="fr-FR" sz="1800" spc="-1" strike="noStrike">
                <a:solidFill>
                  <a:srgbClr val="ff9999"/>
                </a:solidFill>
                <a:latin typeface="Courier New"/>
                <a:ea typeface="Microsoft YaHei"/>
              </a:rPr>
              <a:t>"</a:t>
            </a:r>
            <a:r>
              <a:rPr b="1" lang="fr-FR" sz="18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4948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	</a:t>
            </a:r>
            <a:r>
              <a:rPr b="1" lang="fr-FR" sz="18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&lt;meta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 </a:t>
            </a:r>
            <a:r>
              <a:rPr b="1" lang="fr-FR" sz="1800" spc="-1" strike="noStrike">
                <a:solidFill>
                  <a:srgbClr val="ff9999"/>
                </a:solidFill>
                <a:latin typeface="Courier New"/>
                <a:ea typeface="Microsoft YaHei"/>
              </a:rPr>
              <a:t>charset="</a:t>
            </a:r>
            <a:r>
              <a:rPr b="1" lang="fr-FR" sz="1800" spc="-1" strike="noStrike">
                <a:solidFill>
                  <a:srgbClr val="808080"/>
                </a:solidFill>
                <a:latin typeface="Courier New"/>
                <a:ea typeface="Microsoft YaHei"/>
              </a:rPr>
              <a:t>UTF-8</a:t>
            </a:r>
            <a:r>
              <a:rPr b="1" lang="fr-FR" sz="1800" spc="-1" strike="noStrike">
                <a:solidFill>
                  <a:srgbClr val="ff9999"/>
                </a:solidFill>
                <a:latin typeface="Courier New"/>
                <a:ea typeface="Microsoft YaHei"/>
              </a:rPr>
              <a:t>"</a:t>
            </a:r>
            <a:r>
              <a:rPr b="1" lang="fr-FR" sz="18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4948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3399ff"/>
                </a:solidFill>
                <a:latin typeface="Courier New"/>
                <a:ea typeface="Microsoft YaHei"/>
              </a:rPr>
              <a:t>	</a:t>
            </a:r>
            <a:r>
              <a:rPr b="1" lang="fr-FR" sz="1800" spc="-1" strike="noStrike">
                <a:solidFill>
                  <a:srgbClr val="3399ff"/>
                </a:solidFill>
                <a:latin typeface="Courier New"/>
                <a:ea typeface="Microsoft YaHei"/>
              </a:rPr>
              <a:t>&lt;/head&gt;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4948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3399ff"/>
                </a:solidFill>
                <a:latin typeface="Courier New"/>
                <a:ea typeface="Microsoft YaHei"/>
              </a:rPr>
              <a:t>	</a:t>
            </a:r>
            <a:r>
              <a:rPr b="1" lang="fr-FR" sz="1800" spc="-1" strike="noStrike">
                <a:solidFill>
                  <a:srgbClr val="3399ff"/>
                </a:solidFill>
                <a:latin typeface="Courier New"/>
                <a:ea typeface="Microsoft YaHei"/>
              </a:rPr>
              <a:t>&lt;body&gt;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1106640" indent="-53352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ff33ff"/>
                </a:solidFill>
                <a:latin typeface="Courier New"/>
                <a:ea typeface="Microsoft YaHei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Contenu balisé de la page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4948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	</a:t>
            </a:r>
            <a:r>
              <a:rPr b="1" lang="fr-FR" sz="1800" spc="-1" strike="noStrike">
                <a:solidFill>
                  <a:srgbClr val="3399ff"/>
                </a:solidFill>
                <a:latin typeface="Courier New"/>
                <a:ea typeface="Microsoft YaHei"/>
              </a:rPr>
              <a:t>&lt;/body&gt;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49480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3399ff"/>
                </a:solidFill>
                <a:latin typeface="Courier New"/>
                <a:ea typeface="Microsoft YaHei"/>
              </a:rPr>
              <a:t>&lt;/html&gt;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360000" y="4117320"/>
            <a:ext cx="8226720" cy="1063800"/>
          </a:xfrm>
          <a:custGeom>
            <a:avLst/>
            <a:gdLst>
              <a:gd name="textAreaLeft" fmla="*/ 0 w 8226720"/>
              <a:gd name="textAreaRight" fmla="*/ 8227440 w 8226720"/>
              <a:gd name="textAreaTop" fmla="*/ 0 h 1063800"/>
              <a:gd name="textAreaBottom" fmla="*/ 1064520 h 10638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  <a:hlinkClick r:id="rId1"/>
              </a:rPr>
              <a:t> http://www.w3schools.com/html/html_examples.asp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60000" y="3608640"/>
            <a:ext cx="8733600" cy="6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https://course.oc-static.com/courses/1603881/Glossaire+des+balises+HTML.pdf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41640" y="1789200"/>
            <a:ext cx="8344080" cy="372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424456"/>
                </a:solidFill>
                <a:latin typeface="Trebuchet MS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424456"/>
                </a:solidFill>
                <a:latin typeface="Trebuchet MS"/>
                <a:ea typeface="DejaVu Sans"/>
              </a:rPr>
              <a:t>Des mots compliqués pour des choses simples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424456"/>
                </a:solidFill>
                <a:latin typeface="Trebuchet MS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424456"/>
                </a:solidFill>
                <a:latin typeface="Trebuchet MS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424456"/>
                </a:solidFill>
                <a:latin typeface="Trebuchet MS"/>
                <a:ea typeface="DejaVu Sans"/>
              </a:rPr>
              <a:t>	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solidFill>
                  <a:srgbClr val="424456"/>
                </a:solidFill>
                <a:latin typeface="Trebuchet MS"/>
                <a:ea typeface="DejaVu Sans"/>
              </a:rPr>
              <a:t>Des serveurs</a:t>
            </a:r>
            <a:br>
              <a:rPr sz="1800"/>
            </a:br>
            <a:r>
              <a:rPr b="0" lang="fr-FR" sz="1800" spc="-1" strike="noStrike">
                <a:solidFill>
                  <a:srgbClr val="424456"/>
                </a:solidFill>
                <a:latin typeface="Trebuchet MS"/>
                <a:ea typeface="DejaVu Sans"/>
              </a:rPr>
              <a:t>Des ordinateurs allumés en permanence, qui stockent des informations et délivrent des services.</a:t>
            </a:r>
            <a:r>
              <a:rPr b="0" lang="fr-FR" sz="1800" spc="-1" strike="noStrike">
                <a:solidFill>
                  <a:srgbClr val="424456"/>
                </a:solidFill>
                <a:latin typeface="Trebuchet MS"/>
                <a:ea typeface="DejaVu Sans"/>
              </a:rPr>
              <a:t>	</a:t>
            </a:r>
            <a:br>
              <a:rPr sz="1800"/>
            </a:br>
            <a:r>
              <a:rPr b="0" lang="fr-FR" sz="1800" spc="-1" strike="noStrike">
                <a:solidFill>
                  <a:srgbClr val="424456"/>
                </a:solidFill>
                <a:latin typeface="Trebuchet MS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solidFill>
                  <a:srgbClr val="424456"/>
                </a:solidFill>
                <a:latin typeface="Trebuchet MS"/>
                <a:ea typeface="DejaVu Sans"/>
              </a:rPr>
              <a:t>Des clients</a:t>
            </a:r>
            <a:br>
              <a:rPr sz="1800"/>
            </a:br>
            <a:r>
              <a:rPr b="0" lang="fr-FR" sz="1800" spc="-1" strike="noStrike">
                <a:solidFill>
                  <a:srgbClr val="424456"/>
                </a:solidFill>
                <a:latin typeface="Trebuchet MS"/>
                <a:ea typeface="DejaVu Sans"/>
              </a:rPr>
              <a:t>Sur d’autres ordinateurs, des logiciels spécialisés pour interagir avec des serveurs, recevoir des informations et utiliser des services.</a:t>
            </a:r>
            <a:br>
              <a:rPr sz="1800"/>
            </a:br>
            <a:r>
              <a:rPr b="0" lang="fr-FR" sz="1800" spc="-1" strike="noStrike">
                <a:solidFill>
                  <a:srgbClr val="424456"/>
                </a:solidFill>
                <a:latin typeface="Trebuchet MS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solidFill>
                  <a:srgbClr val="424456"/>
                </a:solidFill>
                <a:latin typeface="Trebuchet MS"/>
                <a:ea typeface="DejaVu Sans"/>
              </a:rPr>
              <a:t>Des paquets</a:t>
            </a:r>
            <a:br>
              <a:rPr sz="1800"/>
            </a:br>
            <a:r>
              <a:rPr b="0" lang="fr-FR" sz="1800" spc="-1" strike="noStrike">
                <a:solidFill>
                  <a:srgbClr val="424456"/>
                </a:solidFill>
                <a:latin typeface="Trebuchet MS"/>
                <a:ea typeface="DejaVu Sans"/>
              </a:rPr>
              <a:t>Pour communiquer, ces ordinateurs vont s'envoyer des données. </a:t>
            </a:r>
            <a:br>
              <a:rPr sz="1800"/>
            </a:br>
            <a:r>
              <a:rPr b="0" lang="fr-FR" sz="1800" spc="-1" strike="noStrike">
                <a:solidFill>
                  <a:srgbClr val="424456"/>
                </a:solidFill>
                <a:latin typeface="Trebuchet MS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solidFill>
                  <a:srgbClr val="424456"/>
                </a:solidFill>
                <a:latin typeface="Trebuchet MS"/>
                <a:ea typeface="DejaVu Sans"/>
              </a:rPr>
              <a:t>Des protocoles</a:t>
            </a:r>
            <a:br>
              <a:rPr sz="1800"/>
            </a:br>
            <a:r>
              <a:rPr b="0" lang="fr-FR" sz="1800" spc="-1" strike="noStrike">
                <a:solidFill>
                  <a:srgbClr val="424456"/>
                </a:solidFill>
                <a:latin typeface="Trebuchet MS"/>
                <a:ea typeface="DejaVu Sans"/>
              </a:rPr>
              <a:t>C'est plus facile de communiquer quand on parle la même langue.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729360" y="1258200"/>
            <a:ext cx="76582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3000" spc="-1" strike="noStrike">
                <a:solidFill>
                  <a:srgbClr val="424456"/>
                </a:solidFill>
                <a:latin typeface="Trebuchet MS"/>
                <a:ea typeface="Raleway"/>
              </a:rPr>
              <a:t>Internet = Architecture client-serveur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1143000"/>
            <a:ext cx="8226720" cy="1063800"/>
          </a:xfrm>
          <a:custGeom>
            <a:avLst/>
            <a:gdLst>
              <a:gd name="textAreaLeft" fmla="*/ 0 w 8226720"/>
              <a:gd name="textAreaRight" fmla="*/ 8227440 w 8226720"/>
              <a:gd name="textAreaTop" fmla="*/ 0 h 1063800"/>
              <a:gd name="textAreaBottom" fmla="*/ 1064520 h 10638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2200" spc="-1" strike="noStrike">
                <a:solidFill>
                  <a:srgbClr val="424456"/>
                </a:solidFill>
                <a:latin typeface="Arial"/>
                <a:ea typeface="DejaVu Sans"/>
              </a:rPr>
              <a:t>HTTP</a:t>
            </a:r>
            <a:r>
              <a:rPr b="0" lang="fr-FR" sz="2600" spc="-1" strike="noStrike">
                <a:solidFill>
                  <a:srgbClr val="424456"/>
                </a:solidFill>
                <a:latin typeface="Arial"/>
                <a:ea typeface="DejaVu Sans"/>
              </a:rPr>
              <a:t> </a:t>
            </a:r>
            <a:r>
              <a:rPr b="0" lang="fr-FR" sz="2600" spc="-1" strike="noStrike">
                <a:solidFill>
                  <a:srgbClr val="424456"/>
                </a:solidFill>
                <a:latin typeface="Arial"/>
                <a:ea typeface="DejaVu Sans"/>
              </a:rPr>
              <a:t>	</a:t>
            </a:r>
            <a:r>
              <a:rPr b="0" lang="fr-FR" sz="2600" spc="-1" strike="noStrike">
                <a:solidFill>
                  <a:srgbClr val="424456"/>
                </a:solidFill>
                <a:latin typeface="Arial"/>
                <a:ea typeface="DejaVu Sans"/>
              </a:rPr>
              <a:t>	</a:t>
            </a:r>
            <a:r>
              <a:rPr b="1" lang="fr-FR" sz="1300" spc="-1" strike="noStrike">
                <a:solidFill>
                  <a:srgbClr val="424456"/>
                </a:solidFill>
                <a:latin typeface="Arial"/>
                <a:ea typeface="Microsoft YaHei"/>
              </a:rPr>
              <a:t>HyperText Transfer Protocol (protocole de communication)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200" spc="-1" strike="noStrike">
                <a:solidFill>
                  <a:srgbClr val="424456"/>
                </a:solidFill>
                <a:latin typeface="Arial"/>
                <a:ea typeface="DejaVu Sans"/>
              </a:rPr>
              <a:t>URL</a:t>
            </a:r>
            <a:r>
              <a:rPr b="1" lang="fr-FR" sz="2600" spc="-1" strike="noStrike">
                <a:solidFill>
                  <a:srgbClr val="424456"/>
                </a:solidFill>
                <a:latin typeface="Arial"/>
                <a:ea typeface="Microsoft YaHei"/>
              </a:rPr>
              <a:t>	</a:t>
            </a:r>
            <a:r>
              <a:rPr b="1" lang="fr-FR" sz="2600" spc="-1" strike="noStrike">
                <a:solidFill>
                  <a:srgbClr val="424456"/>
                </a:solidFill>
                <a:latin typeface="Arial"/>
                <a:ea typeface="Microsoft YaHei"/>
              </a:rPr>
              <a:t>  </a:t>
            </a:r>
            <a:r>
              <a:rPr b="1" lang="fr-FR" sz="2600" spc="-1" strike="noStrike">
                <a:solidFill>
                  <a:srgbClr val="424456"/>
                </a:solidFill>
                <a:latin typeface="Arial"/>
                <a:ea typeface="Microsoft YaHei"/>
              </a:rPr>
              <a:t>	</a:t>
            </a:r>
            <a:r>
              <a:rPr b="1" lang="fr-FR" sz="1300" spc="-1" strike="noStrike">
                <a:solidFill>
                  <a:srgbClr val="424456"/>
                </a:solidFill>
                <a:latin typeface="Arial"/>
                <a:ea typeface="Microsoft YaHei"/>
              </a:rPr>
              <a:t>adresse/domaine </a:t>
            </a:r>
            <a:r>
              <a:rPr b="0" lang="fr-FR" sz="1300" spc="-1" strike="noStrike">
                <a:solidFill>
                  <a:srgbClr val="438086"/>
                </a:solidFill>
                <a:latin typeface="Arial"/>
                <a:ea typeface="Microsoft YaHei"/>
              </a:rPr>
              <a:t>example.com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200" spc="-1" strike="noStrike">
                <a:solidFill>
                  <a:srgbClr val="424456"/>
                </a:solidFill>
                <a:latin typeface="Arial"/>
                <a:ea typeface="DejaVu Sans"/>
              </a:rPr>
              <a:t>Hypertexte</a:t>
            </a:r>
            <a:r>
              <a:rPr b="1" lang="fr-FR" sz="2600" spc="-1" strike="noStrike">
                <a:solidFill>
                  <a:srgbClr val="424456"/>
                </a:solidFill>
                <a:latin typeface="Arial"/>
                <a:ea typeface="Microsoft YaHei"/>
              </a:rPr>
              <a:t> </a:t>
            </a:r>
            <a:r>
              <a:rPr b="1" lang="fr-FR" sz="2600" spc="-1" strike="noStrike">
                <a:solidFill>
                  <a:srgbClr val="424456"/>
                </a:solidFill>
                <a:latin typeface="Arial"/>
                <a:ea typeface="Microsoft YaHei"/>
              </a:rPr>
              <a:t>	</a:t>
            </a:r>
            <a:r>
              <a:rPr b="1" lang="fr-FR" sz="1300" spc="-1" strike="noStrike">
                <a:solidFill>
                  <a:srgbClr val="424456"/>
                </a:solidFill>
                <a:latin typeface="Arial"/>
                <a:ea typeface="Microsoft YaHei"/>
              </a:rPr>
              <a:t>lien entre les documents HTML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980640" y="5040000"/>
            <a:ext cx="63986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424456"/>
                </a:solidFill>
                <a:latin typeface="Arial"/>
                <a:ea typeface="DejaVu Sans"/>
              </a:rPr>
              <a:t>Client HTTP  : navigateur qui va interpréter les pages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900000" y="3773880"/>
            <a:ext cx="73681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424456"/>
                </a:solidFill>
                <a:latin typeface="Arial"/>
                <a:ea typeface="DejaVu Sans"/>
              </a:rPr>
              <a:t>Serveur HTTP  : machine sur laquelle sont hébergés les pages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1692360" y="756000"/>
            <a:ext cx="575928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1900" spc="-1" strike="noStrike">
                <a:solidFill>
                  <a:srgbClr val="424456"/>
                </a:solidFill>
                <a:latin typeface="Arial"/>
                <a:ea typeface="DejaVu Sans"/>
              </a:rPr>
              <a:t>Word Wide Web = HTTP + URL + Hypertexte</a:t>
            </a:r>
            <a:endParaRPr b="0" lang="fr-FR" sz="1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Image 225" descr=""/>
          <p:cNvPicPr/>
          <p:nvPr/>
        </p:nvPicPr>
        <p:blipFill>
          <a:blip r:embed="rId1"/>
          <a:stretch/>
        </p:blipFill>
        <p:spPr>
          <a:xfrm>
            <a:off x="2088000" y="2448000"/>
            <a:ext cx="4678200" cy="1870200"/>
          </a:xfrm>
          <a:prstGeom prst="rect">
            <a:avLst/>
          </a:prstGeom>
          <a:ln w="0">
            <a:noFill/>
          </a:ln>
        </p:spPr>
      </p:pic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2878920" y="5406120"/>
            <a:ext cx="2520360" cy="141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95280" y="981000"/>
            <a:ext cx="8226720" cy="4321440"/>
          </a:xfrm>
          <a:custGeom>
            <a:avLst/>
            <a:gdLst>
              <a:gd name="textAreaLeft" fmla="*/ 0 w 8226720"/>
              <a:gd name="textAreaRight" fmla="*/ 8227440 w 8226720"/>
              <a:gd name="textAreaTop" fmla="*/ 0 h 4321440"/>
              <a:gd name="textAreaBottom" fmla="*/ 4322160 h 43214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0" lang="fr-FR" sz="3600" spc="-1" strike="noStrike">
                <a:solidFill>
                  <a:srgbClr val="424456"/>
                </a:solidFill>
                <a:latin typeface="Arial"/>
                <a:ea typeface="DejaVu Sans"/>
              </a:rPr>
              <a:t>Le document HTML peut faire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0" lang="fr-FR" sz="3600" spc="-1" strike="noStrike">
                <a:solidFill>
                  <a:srgbClr val="424456"/>
                </a:solidFill>
                <a:latin typeface="Arial"/>
                <a:ea typeface="DejaVu Sans"/>
              </a:rPr>
              <a:t>appel à des fichiers externes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0" lang="fr-FR" sz="3600" spc="-1" strike="noStrike">
                <a:solidFill>
                  <a:srgbClr val="424456"/>
                </a:solidFill>
                <a:latin typeface="Arial"/>
                <a:ea typeface="DejaVu Sans"/>
              </a:rPr>
              <a:t> 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  <a:p>
            <a:pPr lvl="2" marL="920520" indent="-217440">
              <a:lnSpc>
                <a:spcPct val="100000"/>
              </a:lnSpc>
              <a:buClr>
                <a:srgbClr val="53548a"/>
              </a:buClr>
              <a:buFont typeface="Wingdings" charset="2"/>
              <a:buChar char=""/>
              <a:tabLst>
                <a:tab algn="l" pos="0"/>
              </a:tabLst>
            </a:pPr>
            <a:r>
              <a:rPr b="0" lang="fr-FR" sz="2400" spc="-1" strike="noStrike">
                <a:solidFill>
                  <a:srgbClr val="53548a"/>
                </a:solidFill>
                <a:latin typeface="Arial"/>
                <a:ea typeface="Microsoft YaHei"/>
              </a:rPr>
              <a:t>multimédias (images, audios, vidéos) 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2" marL="920520" indent="-217440">
              <a:lnSpc>
                <a:spcPct val="100000"/>
              </a:lnSpc>
              <a:buClr>
                <a:srgbClr val="53548a"/>
              </a:buClr>
              <a:buFont typeface="Wingdings" charset="2"/>
              <a:buChar char=""/>
              <a:tabLst>
                <a:tab algn="l" pos="0"/>
              </a:tabLst>
            </a:pPr>
            <a:r>
              <a:rPr b="0" lang="fr-FR" sz="2400" spc="-1" strike="noStrike">
                <a:solidFill>
                  <a:srgbClr val="53548a"/>
                </a:solidFill>
                <a:latin typeface="Arial"/>
                <a:ea typeface="Microsoft YaHei"/>
              </a:rPr>
              <a:t>feuille de styles (css)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2" marL="920520" indent="-217440">
              <a:lnSpc>
                <a:spcPct val="100000"/>
              </a:lnSpc>
              <a:buClr>
                <a:srgbClr val="53548a"/>
              </a:buClr>
              <a:buFont typeface="Wingdings" charset="2"/>
              <a:buChar char=""/>
              <a:tabLst>
                <a:tab algn="l" pos="0"/>
              </a:tabLst>
            </a:pPr>
            <a:r>
              <a:rPr b="0" lang="fr-FR" sz="2400" spc="-1" strike="noStrike">
                <a:solidFill>
                  <a:srgbClr val="53548a"/>
                </a:solidFill>
                <a:latin typeface="Arial"/>
                <a:ea typeface="Microsoft YaHei"/>
              </a:rPr>
              <a:t>programmation (javascript js)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Image 232" descr=""/>
          <p:cNvPicPr/>
          <p:nvPr/>
        </p:nvPicPr>
        <p:blipFill>
          <a:blip r:embed="rId1"/>
          <a:stretch/>
        </p:blipFill>
        <p:spPr>
          <a:xfrm>
            <a:off x="2370240" y="3960000"/>
            <a:ext cx="3569040" cy="279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95280" y="981000"/>
            <a:ext cx="8226720" cy="4321440"/>
          </a:xfrm>
          <a:custGeom>
            <a:avLst/>
            <a:gdLst>
              <a:gd name="textAreaLeft" fmla="*/ 0 w 8226720"/>
              <a:gd name="textAreaRight" fmla="*/ 8227440 w 8226720"/>
              <a:gd name="textAreaTop" fmla="*/ 0 h 4321440"/>
              <a:gd name="textAreaBottom" fmla="*/ 4322160 h 43214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0" lang="fr-FR" sz="3600" spc="-1" strike="noStrike">
                <a:solidFill>
                  <a:srgbClr val="424456"/>
                </a:solidFill>
                <a:latin typeface="Trebuchet MS"/>
                <a:ea typeface="DejaVu Sans"/>
              </a:rPr>
              <a:t>Logiciel pour « coder » en HTML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0" lang="fr-FR" sz="3600" spc="-1" strike="noStrike">
                <a:solidFill>
                  <a:srgbClr val="424456"/>
                </a:solidFill>
                <a:latin typeface="Trebuchet MS"/>
                <a:ea typeface="DejaVu Sans"/>
              </a:rPr>
              <a:t> 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  <a:p>
            <a:pPr lvl="2" marL="920520" indent="-217440">
              <a:lnSpc>
                <a:spcPct val="100000"/>
              </a:lnSpc>
              <a:buClr>
                <a:srgbClr val="53548a"/>
              </a:buClr>
              <a:buFont typeface="Wingdings" charset="2"/>
              <a:buChar char=""/>
              <a:tabLst>
                <a:tab algn="l" pos="0"/>
              </a:tabLst>
            </a:pPr>
            <a:r>
              <a:rPr b="0" lang="fr-FR" sz="2400" spc="-1" strike="noStrike">
                <a:solidFill>
                  <a:srgbClr val="53548a"/>
                </a:solidFill>
                <a:latin typeface="Arial"/>
                <a:ea typeface="Microsoft YaHei"/>
              </a:rPr>
              <a:t>Éditeur de texte pour coder (notepad, visual,...)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2" marL="920520" indent="-217440">
              <a:lnSpc>
                <a:spcPct val="100000"/>
              </a:lnSpc>
              <a:buClr>
                <a:srgbClr val="53548a"/>
              </a:buClr>
              <a:buFont typeface="Wingdings" charset="2"/>
              <a:buChar char=""/>
              <a:tabLst>
                <a:tab algn="l" pos="0"/>
              </a:tabLst>
            </a:pPr>
            <a:r>
              <a:rPr b="0" lang="fr-FR" sz="2400" spc="-1" strike="noStrike">
                <a:solidFill>
                  <a:srgbClr val="53548a"/>
                </a:solidFill>
                <a:latin typeface="Arial"/>
                <a:ea typeface="Microsoft YaHei"/>
              </a:rPr>
              <a:t>Navigateur pour afficher (Chrome, Firefox, Edge,...)</a:t>
            </a: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920520" indent="-217440">
              <a:lnSpc>
                <a:spcPct val="100000"/>
              </a:lnSpc>
              <a:buClr>
                <a:srgbClr val="53548a"/>
              </a:buClr>
              <a:buFont typeface="Wingdings" charset="2"/>
              <a:buChar char=""/>
              <a:tabLst>
                <a:tab algn="l" pos="0"/>
              </a:tabLst>
            </a:pPr>
            <a:r>
              <a:rPr b="0" lang="fr-FR" sz="2400" spc="-1" strike="noStrike">
                <a:solidFill>
                  <a:srgbClr val="53548a"/>
                </a:solidFill>
                <a:latin typeface="Arial"/>
                <a:ea typeface="Microsoft YaHei"/>
              </a:rPr>
              <a:t>Le navigateur va interpréter le code HMTL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1143000"/>
            <a:ext cx="8226720" cy="1063800"/>
          </a:xfrm>
          <a:custGeom>
            <a:avLst/>
            <a:gdLst>
              <a:gd name="textAreaLeft" fmla="*/ 0 w 8226720"/>
              <a:gd name="textAreaRight" fmla="*/ 8227440 w 8226720"/>
              <a:gd name="textAreaTop" fmla="*/ 0 h 1063800"/>
              <a:gd name="textAreaBottom" fmla="*/ 1064520 h 10638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Extension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500" spc="-1" strike="noStrike">
                <a:solidFill>
                  <a:srgbClr val="424456"/>
                </a:solidFill>
                <a:latin typeface="Trebuchet MS"/>
                <a:ea typeface="DejaVu Sans"/>
              </a:rPr>
              <a:t>Un document HTML est un fichier avec une extension .html</a:t>
            </a: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57200" y="2249640"/>
            <a:ext cx="8226720" cy="4321440"/>
          </a:xfrm>
          <a:custGeom>
            <a:avLst/>
            <a:gdLst>
              <a:gd name="textAreaLeft" fmla="*/ 0 w 8226720"/>
              <a:gd name="textAreaRight" fmla="*/ 8227440 w 8226720"/>
              <a:gd name="textAreaTop" fmla="*/ 0 h 4321440"/>
              <a:gd name="textAreaBottom" fmla="*/ 4322160 h 43214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63240" indent="-25416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b="0" lang="fr-FR" sz="2800" spc="-1" strike="noStrike">
                <a:solidFill>
                  <a:srgbClr val="424456"/>
                </a:solidFill>
                <a:latin typeface="Arial"/>
                <a:ea typeface="DejaVu Sans"/>
              </a:rPr>
              <a:t>nom-fichier.html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63240" indent="-254160">
              <a:lnSpc>
                <a:spcPct val="100000"/>
              </a:lnSpc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63240">
              <a:lnSpc>
                <a:spcPct val="100000"/>
              </a:lnSpc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63240"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424456"/>
                </a:solidFill>
                <a:latin typeface="Arial"/>
                <a:ea typeface="DejaVu Sans"/>
              </a:rPr>
              <a:t>Pas d’accent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63240"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424456"/>
                </a:solidFill>
                <a:latin typeface="Arial"/>
                <a:ea typeface="DejaVu Sans"/>
              </a:rPr>
              <a:t>Pas d’espace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95280" y="981000"/>
            <a:ext cx="8226720" cy="4321440"/>
          </a:xfrm>
          <a:custGeom>
            <a:avLst/>
            <a:gdLst>
              <a:gd name="textAreaLeft" fmla="*/ 0 w 8226720"/>
              <a:gd name="textAreaRight" fmla="*/ 8227440 w 8226720"/>
              <a:gd name="textAreaTop" fmla="*/ 0 h 4321440"/>
              <a:gd name="textAreaBottom" fmla="*/ 4322160 h 43214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0" lang="fr-FR" sz="3600" spc="-1" strike="noStrike">
                <a:solidFill>
                  <a:srgbClr val="424456"/>
                </a:solidFill>
                <a:latin typeface="Arial"/>
                <a:ea typeface="DejaVu Sans"/>
              </a:rPr>
              <a:t>Le langage HTLM permet de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  <a:p>
            <a:pPr marL="365040" indent="-252720">
              <a:lnSpc>
                <a:spcPct val="100000"/>
              </a:lnSpc>
              <a:tabLst>
                <a:tab algn="l" pos="0"/>
              </a:tabLst>
            </a:pPr>
            <a:r>
              <a:rPr b="0" lang="fr-FR" sz="3600" spc="-1" strike="noStrike">
                <a:solidFill>
                  <a:srgbClr val="424456"/>
                </a:solidFill>
                <a:latin typeface="Arial"/>
                <a:ea typeface="DejaVu Sans"/>
              </a:rPr>
              <a:t> 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  <a:p>
            <a:pPr lvl="2" marL="920520" indent="-217440">
              <a:lnSpc>
                <a:spcPct val="100000"/>
              </a:lnSpc>
              <a:buClr>
                <a:srgbClr val="53548a"/>
              </a:buClr>
              <a:buFont typeface="Wingdings" charset="2"/>
              <a:buChar char=""/>
              <a:tabLst>
                <a:tab algn="l" pos="0"/>
              </a:tabLst>
            </a:pPr>
            <a:r>
              <a:rPr b="0" lang="fr-FR" sz="2200" spc="-1" strike="noStrike">
                <a:solidFill>
                  <a:srgbClr val="53548a"/>
                </a:solidFill>
                <a:latin typeface="Arial"/>
                <a:ea typeface="Microsoft YaHei"/>
              </a:rPr>
              <a:t>mettre en forme un document </a:t>
            </a:r>
            <a:br>
              <a:rPr sz="2200"/>
            </a:br>
            <a:r>
              <a:rPr b="0" lang="fr-FR" sz="2200" spc="-1" strike="noStrike">
                <a:solidFill>
                  <a:srgbClr val="53548a"/>
                </a:solidFill>
                <a:latin typeface="Arial"/>
              </a:rPr>
              <a:t> 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 lvl="2" marL="920520" indent="-217440">
              <a:lnSpc>
                <a:spcPct val="100000"/>
              </a:lnSpc>
              <a:buClr>
                <a:srgbClr val="53548a"/>
              </a:buClr>
              <a:buFont typeface="Wingdings" charset="2"/>
              <a:buChar char=""/>
              <a:tabLst>
                <a:tab algn="l" pos="0"/>
              </a:tabLst>
            </a:pPr>
            <a:r>
              <a:rPr b="0" lang="fr-FR" sz="2200" spc="-1" strike="noStrike">
                <a:solidFill>
                  <a:srgbClr val="53548a"/>
                </a:solidFill>
                <a:latin typeface="Arial"/>
                <a:ea typeface="Microsoft YaHei"/>
              </a:rPr>
              <a:t>créer un hypertexte</a:t>
            </a:r>
            <a:br>
              <a:rPr sz="1800"/>
            </a:br>
            <a:r>
              <a:rPr b="0" lang="fr-FR" sz="2200" spc="-1" strike="noStrike">
                <a:solidFill>
                  <a:srgbClr val="53548a"/>
                </a:solidFill>
                <a:latin typeface="Arial"/>
                <a:ea typeface="Microsoft YaHei"/>
              </a:rPr>
              <a:t>un document avec des liens vers d’autres documents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br>
              <a:rPr sz="1800"/>
            </a:br>
            <a:r>
              <a:rPr b="0" lang="fr-FR" sz="2200" spc="-1" strike="noStrike">
                <a:solidFill>
                  <a:srgbClr val="53548a"/>
                </a:solidFill>
                <a:latin typeface="Arial"/>
                <a:ea typeface="DejaVu Sans"/>
              </a:rPr>
              <a:t> 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 lvl="2" marL="920520" indent="-217440">
              <a:lnSpc>
                <a:spcPct val="100000"/>
              </a:lnSpc>
              <a:buClr>
                <a:srgbClr val="53548a"/>
              </a:buClr>
              <a:buFont typeface="Wingdings" charset="2"/>
              <a:buChar char=""/>
              <a:tabLst>
                <a:tab algn="l" pos="0"/>
              </a:tabLst>
            </a:pPr>
            <a:r>
              <a:rPr b="0" lang="fr-FR" sz="2200" spc="-1" strike="noStrike">
                <a:solidFill>
                  <a:srgbClr val="53548a"/>
                </a:solidFill>
                <a:latin typeface="Arial"/>
                <a:ea typeface="Microsoft YaHei"/>
              </a:rPr>
              <a:t> </a:t>
            </a:r>
            <a:r>
              <a:rPr b="0" lang="fr-FR" sz="2400" spc="-1" strike="noStrike">
                <a:solidFill>
                  <a:srgbClr val="53548a"/>
                </a:solidFill>
                <a:latin typeface="Arial"/>
                <a:ea typeface="Microsoft YaHei"/>
              </a:rPr>
              <a:t> 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1226</TotalTime>
  <Application>LibreOffice/7.6.1.2$Windows_X86_64 LibreOffice_project/f5defcebd022c5bc36bbb79be232cb6926d8f674</Application>
  <AppVersion>15.0000</AppVersion>
  <Paragraphs>292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2012-10-15T18:55:15Z</dcterms:created>
  <dc:creator>isid</dc:creator>
  <dc:description/>
  <dc:language>fr-FR</dc:language>
  <cp:lastModifiedBy/>
  <dcterms:modified xsi:type="dcterms:W3CDTF">2023-10-08T20:00:02Z</dcterms:modified>
  <cp:revision>318</cp:revision>
  <dc:subject/>
  <dc:title>Langage HTML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10</vt:i4>
  </property>
  <property fmtid="{D5CDD505-2E9C-101B-9397-08002B2CF9AE}" pid="7" name="PresentationFormat">
    <vt:lpwstr>Affichage à l'écran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25</vt:i4>
  </property>
</Properties>
</file>