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772222F-D2C8-4EE3-BE10-A96F896D957B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65;p1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AF86614-F3DA-4D8C-AB5E-4739EC9012E3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  <a:ln w="0">
            <a:noFill/>
          </a:ln>
        </p:spPr>
      </p:sp>
      <p:sp>
        <p:nvSpPr>
          <p:cNvPr id="203" name="Google Shape;67;p1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27" name="Google Shape;134;p9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30" name="Google Shape;144;g1724cf37869_0_0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49;p10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6F2EE06-C331-4E1A-8314-9DDFFA586F6C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  <a:ln w="0">
            <a:noFill/>
          </a:ln>
        </p:spPr>
      </p:sp>
      <p:sp>
        <p:nvSpPr>
          <p:cNvPr id="234" name="Google Shape;151;p10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37" name="Google Shape;158;g1724cf37869_0_5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163;p11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A8E86E7-52D3-4125-86DC-D1320456E059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  <a:ln w="0">
            <a:noFill/>
          </a:ln>
        </p:spPr>
      </p:sp>
      <p:sp>
        <p:nvSpPr>
          <p:cNvPr id="241" name="Google Shape;165;p11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44" name="Google Shape;171;p12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47" name="Google Shape;177;p13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50" name="Google Shape;187;p14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53" name="Google Shape;219;p15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  <a:ln w="0">
            <a:noFill/>
          </a:ln>
        </p:spPr>
      </p:sp>
      <p:sp>
        <p:nvSpPr>
          <p:cNvPr id="256" name="Google Shape;236;p16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  <a:ln w="0">
            <a:noFill/>
          </a:ln>
        </p:spPr>
      </p:sp>
      <p:sp>
        <p:nvSpPr>
          <p:cNvPr id="206" name="Google Shape;80;p3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Google Shape;81;p3:notes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53CC96A-E9E3-4904-B789-7DCFAC03747F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  <a:ln w="0">
            <a:noFill/>
          </a:ln>
        </p:spPr>
      </p:sp>
      <p:sp>
        <p:nvSpPr>
          <p:cNvPr id="210" name="Google Shape;88;p4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89;p4:notes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003098-A6AC-4D21-A885-19076D40D582}" type="slidenum">
              <a:rPr b="0" lang="fr-F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  <a:ln w="0">
            <a:noFill/>
          </a:ln>
        </p:spPr>
      </p:sp>
      <p:sp>
        <p:nvSpPr>
          <p:cNvPr id="214" name="Google Shape;98;p5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99;p5:notes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11CA2C-68BB-484A-8C3E-0083CDA4A85A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18" name="Google Shape;107;p6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21" name="Google Shape;113;p7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224" name="Google Shape;124;p8:notes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BFD8D7-CDEE-449A-AE92-31D9111FD0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C5C44E-F1CF-4914-94DD-ED3C333765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A987ED-480A-4A2C-8CE9-C2E4D17DA4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0DEB79-42AD-40D0-B5E3-2BB8260898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BC2EAE-87BA-431E-886A-C507236497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F58065-2C04-46F4-AFDA-8221E751FB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DBB945-B99B-4D0F-8B96-C2A0641B8E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280D3F-FF14-49DD-9E86-22CEE383E7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984A5C-4ECD-4464-803B-67ABD3F2E8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07DD2D-4F30-421A-9319-A7AC18C2A0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47E51D-BC08-43C5-8FA7-81E5703E39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1CF9E1-B729-4F0A-8A04-BA507A815E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ADD4AA-BF51-4037-82EB-ACD324AB6A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F0A729-DFB7-46D5-AC7E-52B64CDA2F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044608-5B9D-43A4-A05A-BE09B0BED2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0D6A5F-7D5B-4C84-B8DB-28B57E534E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CE147B-9315-4705-883B-E27C0AED02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745B48-35F2-4558-A489-CC04EF1A1C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18C92-5E92-4370-88EE-1CE019B88E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E4E85D-5534-4C2D-8CFD-5B95B9F065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8B1BB-51D8-4241-9C74-F151F67636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CFA251-898F-453B-98EC-E21653A531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E862CC-2208-4B12-B7FF-D63B8F134C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F1E8B9-686F-4745-94A6-A8B2D9CC35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1;p17"/>
          <p:cNvSpPr/>
          <p:nvPr/>
        </p:nvSpPr>
        <p:spPr>
          <a:xfrm flipH="1" rot="10800000">
            <a:off x="5410080" y="3811680"/>
            <a:ext cx="3732480" cy="8892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Google Shape;22;p17"/>
          <p:cNvSpPr/>
          <p:nvPr/>
        </p:nvSpPr>
        <p:spPr>
          <a:xfrm flipH="1" rot="10800000">
            <a:off x="5410080" y="3898440"/>
            <a:ext cx="3732480" cy="190800"/>
          </a:xfrm>
          <a:prstGeom prst="rect">
            <a:avLst/>
          </a:prstGeom>
          <a:solidFill>
            <a:srgbClr val="438086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Google Shape;23;p17"/>
          <p:cNvSpPr/>
          <p:nvPr/>
        </p:nvSpPr>
        <p:spPr>
          <a:xfrm flipH="1" rot="10800000">
            <a:off x="5410080" y="4116240"/>
            <a:ext cx="3732480" cy="7920"/>
          </a:xfrm>
          <a:prstGeom prst="rect">
            <a:avLst/>
          </a:prstGeom>
          <a:solidFill>
            <a:srgbClr val="438086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60" bIns="3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Google Shape;24;p17"/>
          <p:cNvSpPr/>
          <p:nvPr/>
        </p:nvSpPr>
        <p:spPr>
          <a:xfrm flipH="1" rot="10800000">
            <a:off x="5410440" y="4165560"/>
            <a:ext cx="1963800" cy="17640"/>
          </a:xfrm>
          <a:prstGeom prst="rect">
            <a:avLst/>
          </a:prstGeom>
          <a:solidFill>
            <a:srgbClr val="438086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" bIns="9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Google Shape;25;p17"/>
          <p:cNvSpPr/>
          <p:nvPr/>
        </p:nvSpPr>
        <p:spPr>
          <a:xfrm flipH="1" rot="10800000">
            <a:off x="5410440" y="4200480"/>
            <a:ext cx="1963800" cy="7920"/>
          </a:xfrm>
          <a:prstGeom prst="rect">
            <a:avLst/>
          </a:prstGeom>
          <a:solidFill>
            <a:srgbClr val="438086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60" bIns="3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Google Shape;26;p17"/>
          <p:cNvSpPr/>
          <p:nvPr/>
        </p:nvSpPr>
        <p:spPr>
          <a:xfrm>
            <a:off x="5410080" y="3962520"/>
            <a:ext cx="3062520" cy="25560"/>
          </a:xfrm>
          <a:prstGeom prst="roundRect">
            <a:avLst>
              <a:gd name="adj" fmla="val 3600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600" bIns="126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Google Shape;27;p17"/>
          <p:cNvSpPr/>
          <p:nvPr/>
        </p:nvSpPr>
        <p:spPr>
          <a:xfrm>
            <a:off x="7377120" y="4060800"/>
            <a:ext cx="1598760" cy="34920"/>
          </a:xfrm>
          <a:prstGeom prst="roundRect">
            <a:avLst>
              <a:gd name="adj" fmla="val 3600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920" bIns="16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Google Shape;28;p17"/>
          <p:cNvSpPr/>
          <p:nvPr/>
        </p:nvSpPr>
        <p:spPr>
          <a:xfrm>
            <a:off x="0" y="3649680"/>
            <a:ext cx="9142560" cy="243000"/>
          </a:xfrm>
          <a:prstGeom prst="rect">
            <a:avLst/>
          </a:prstGeom>
          <a:solidFill>
            <a:srgbClr val="438086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Google Shape;29;p17"/>
          <p:cNvSpPr/>
          <p:nvPr/>
        </p:nvSpPr>
        <p:spPr>
          <a:xfrm>
            <a:off x="0" y="3675240"/>
            <a:ext cx="9142560" cy="13968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840" bIns="69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Google Shape;30;p17"/>
          <p:cNvSpPr/>
          <p:nvPr/>
        </p:nvSpPr>
        <p:spPr>
          <a:xfrm flipH="1" rot="10800000">
            <a:off x="6413400" y="3644640"/>
            <a:ext cx="2729160" cy="24624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Google Shape;31;p17"/>
          <p:cNvSpPr/>
          <p:nvPr/>
        </p:nvSpPr>
        <p:spPr>
          <a:xfrm>
            <a:off x="0" y="0"/>
            <a:ext cx="9142560" cy="3700440"/>
          </a:xfrm>
          <a:prstGeom prst="rect">
            <a:avLst/>
          </a:prstGeom>
          <a:solidFill>
            <a:srgbClr val="42445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Google Shape;34;p17"/>
          <p:cNvSpPr/>
          <p:nvPr/>
        </p:nvSpPr>
        <p:spPr>
          <a:xfrm>
            <a:off x="6705720" y="4206960"/>
            <a:ext cx="95724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Google Shape;35;p17"/>
          <p:cNvSpPr/>
          <p:nvPr/>
        </p:nvSpPr>
        <p:spPr>
          <a:xfrm>
            <a:off x="5410080" y="4205160"/>
            <a:ext cx="12938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2998440" cy="299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8319960" y="1440"/>
            <a:ext cx="730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ffffff"/>
                </a:solidFill>
                <a:latin typeface="Georgia"/>
                <a:ea typeface="Georgi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B0B1CF-8B8D-4B41-9632-30C5BADE3AE0}" type="slidenum">
              <a:rPr b="0" lang="en-US" sz="2400" spc="-1" strike="noStrike">
                <a:solidFill>
                  <a:srgbClr val="ffffff"/>
                </a:solidFill>
                <a:latin typeface="Georgia"/>
                <a:ea typeface="Georgia"/>
              </a:rPr>
              <a:t>19</a:t>
            </a:fld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2998440" cy="299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2;p19"/>
          <p:cNvSpPr/>
          <p:nvPr/>
        </p:nvSpPr>
        <p:spPr>
          <a:xfrm>
            <a:off x="0" y="366840"/>
            <a:ext cx="9142560" cy="82800"/>
          </a:xfrm>
          <a:prstGeom prst="rect">
            <a:avLst/>
          </a:prstGeom>
          <a:solidFill>
            <a:srgbClr val="438086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1400" bIns="41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Google Shape;43;p19"/>
          <p:cNvSpPr/>
          <p:nvPr/>
        </p:nvSpPr>
        <p:spPr>
          <a:xfrm>
            <a:off x="0" y="0"/>
            <a:ext cx="9142560" cy="309600"/>
          </a:xfrm>
          <a:prstGeom prst="rect">
            <a:avLst/>
          </a:prstGeom>
          <a:solidFill>
            <a:srgbClr val="42445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Google Shape;44;p19"/>
          <p:cNvSpPr/>
          <p:nvPr/>
        </p:nvSpPr>
        <p:spPr>
          <a:xfrm>
            <a:off x="0" y="307800"/>
            <a:ext cx="9142560" cy="9072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Google Shape;45;p19"/>
          <p:cNvSpPr/>
          <p:nvPr/>
        </p:nvSpPr>
        <p:spPr>
          <a:xfrm flipH="1" rot="10800000">
            <a:off x="5410080" y="361800"/>
            <a:ext cx="3732480" cy="88920"/>
          </a:xfrm>
          <a:prstGeom prst="rect">
            <a:avLst/>
          </a:prstGeom>
          <a:solidFill>
            <a:srgbClr val="43808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Google Shape;46;p19"/>
          <p:cNvSpPr/>
          <p:nvPr/>
        </p:nvSpPr>
        <p:spPr>
          <a:xfrm flipH="1" rot="10800000">
            <a:off x="5410080" y="439560"/>
            <a:ext cx="3732480" cy="179640"/>
          </a:xfrm>
          <a:prstGeom prst="rect">
            <a:avLst/>
          </a:prstGeom>
          <a:solidFill>
            <a:srgbClr val="438086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Google Shape;47;p19"/>
          <p:cNvSpPr/>
          <p:nvPr/>
        </p:nvSpPr>
        <p:spPr>
          <a:xfrm>
            <a:off x="5407200" y="496800"/>
            <a:ext cx="3062520" cy="27000"/>
          </a:xfrm>
          <a:prstGeom prst="roundRect">
            <a:avLst>
              <a:gd name="adj" fmla="val 3600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320" bIns="13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Google Shape;48;p19"/>
          <p:cNvSpPr/>
          <p:nvPr/>
        </p:nvSpPr>
        <p:spPr>
          <a:xfrm>
            <a:off x="7373880" y="588960"/>
            <a:ext cx="1598760" cy="34920"/>
          </a:xfrm>
          <a:prstGeom prst="roundRect">
            <a:avLst>
              <a:gd name="adj" fmla="val 3600"/>
            </a:avLst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920" bIns="16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Google Shape;49;p19"/>
          <p:cNvSpPr/>
          <p:nvPr/>
        </p:nvSpPr>
        <p:spPr>
          <a:xfrm>
            <a:off x="9085320" y="-1440"/>
            <a:ext cx="55800" cy="619200"/>
          </a:xfrm>
          <a:prstGeom prst="rect">
            <a:avLst/>
          </a:prstGeom>
          <a:solidFill>
            <a:srgbClr val="ffffff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Google Shape;50;p19"/>
          <p:cNvSpPr/>
          <p:nvPr/>
        </p:nvSpPr>
        <p:spPr>
          <a:xfrm>
            <a:off x="9043920" y="-1440"/>
            <a:ext cx="27000" cy="619200"/>
          </a:xfrm>
          <a:prstGeom prst="rect">
            <a:avLst/>
          </a:prstGeom>
          <a:solidFill>
            <a:srgbClr val="ffffff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Google Shape;51;p19"/>
          <p:cNvSpPr/>
          <p:nvPr/>
        </p:nvSpPr>
        <p:spPr>
          <a:xfrm>
            <a:off x="9024840" y="-1440"/>
            <a:ext cx="7920" cy="619200"/>
          </a:xfrm>
          <a:prstGeom prst="rect">
            <a:avLst/>
          </a:prstGeom>
          <a:solidFill>
            <a:srgbClr val="ffffff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Google Shape;52;p19"/>
          <p:cNvSpPr/>
          <p:nvPr/>
        </p:nvSpPr>
        <p:spPr>
          <a:xfrm>
            <a:off x="8975880" y="-1440"/>
            <a:ext cx="25560" cy="619200"/>
          </a:xfrm>
          <a:prstGeom prst="rect">
            <a:avLst/>
          </a:prstGeom>
          <a:solidFill>
            <a:srgbClr val="ffffff">
              <a:alpha val="4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Google Shape;53;p19"/>
          <p:cNvSpPr/>
          <p:nvPr/>
        </p:nvSpPr>
        <p:spPr>
          <a:xfrm>
            <a:off x="8915400" y="0"/>
            <a:ext cx="5400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Google Shape;54;p19"/>
          <p:cNvSpPr/>
          <p:nvPr/>
        </p:nvSpPr>
        <p:spPr>
          <a:xfrm>
            <a:off x="8874000" y="0"/>
            <a:ext cx="6480" cy="58428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Google Shape;57;p19"/>
          <p:cNvSpPr/>
          <p:nvPr/>
        </p:nvSpPr>
        <p:spPr>
          <a:xfrm>
            <a:off x="6586560" y="612720"/>
            <a:ext cx="95436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Google Shape;58;p19"/>
          <p:cNvSpPr/>
          <p:nvPr/>
        </p:nvSpPr>
        <p:spPr>
          <a:xfrm>
            <a:off x="5257800" y="612720"/>
            <a:ext cx="13240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2998440" cy="299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5"/>
          </p:nvPr>
        </p:nvSpPr>
        <p:spPr>
          <a:xfrm>
            <a:off x="8174160" y="1440"/>
            <a:ext cx="7448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094C873-7F0E-4D24-89E7-5DA9833E0A58}" type="slidenum"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2998440" cy="299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ducom.me/hema/creation-site/Topics/04d-principes.html" TargetMode="External"/><Relationship Id="rId2" Type="http://schemas.openxmlformats.org/officeDocument/2006/relationships/hyperlink" Target="https://ducom.me/hema/creation-site/Topics/04d-principes.html" TargetMode="External"/><Relationship Id="rId3" Type="http://schemas.openxmlformats.org/officeDocument/2006/relationships/hyperlink" Target="https://course.oc-static.com/courses/1603881/Glossaire+des+balises+HTML.pdf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adresse@mail.com" TargetMode="External"/><Relationship Id="rId2" Type="http://schemas.openxmlformats.org/officeDocument/2006/relationships/hyperlink" Target="mailto:adresse1@mail1.com" TargetMode="External"/><Relationship Id="rId3" Type="http://schemas.openxmlformats.org/officeDocument/2006/relationships/hyperlink" Target="mailto:adresse2@mail2.com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0;p1"/>
          <p:cNvSpPr/>
          <p:nvPr/>
        </p:nvSpPr>
        <p:spPr>
          <a:xfrm>
            <a:off x="2317680" y="2349360"/>
            <a:ext cx="396900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400" spc="-1" strike="noStrike">
                <a:solidFill>
                  <a:srgbClr val="ffffff"/>
                </a:solidFill>
                <a:latin typeface="Trebuchet MS"/>
                <a:ea typeface="Trebuchet MS"/>
              </a:rPr>
              <a:t>Langage HTML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71;p1"/>
          <p:cNvSpPr/>
          <p:nvPr/>
        </p:nvSpPr>
        <p:spPr>
          <a:xfrm>
            <a:off x="2955960" y="4365720"/>
            <a:ext cx="264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2b4a5e"/>
                </a:solidFill>
                <a:latin typeface="Trebuchet MS"/>
                <a:ea typeface="Trebuchet MS"/>
              </a:rPr>
              <a:t>2</a:t>
            </a:r>
            <a:r>
              <a:rPr b="0" lang="fr-FR" sz="3200" spc="-1" strike="noStrike" baseline="30000">
                <a:solidFill>
                  <a:srgbClr val="2b4a5e"/>
                </a:solidFill>
                <a:latin typeface="Trebuchet MS"/>
                <a:ea typeface="Trebuchet MS"/>
              </a:rPr>
              <a:t>ème</a:t>
            </a:r>
            <a:r>
              <a:rPr b="0" lang="fr-FR" sz="3200" spc="-1" strike="noStrike">
                <a:solidFill>
                  <a:srgbClr val="2b4a5e"/>
                </a:solidFill>
                <a:latin typeface="Trebuchet MS"/>
                <a:ea typeface="Trebuchet MS"/>
              </a:rPr>
              <a:t> séance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37;p9"/>
          <p:cNvSpPr/>
          <p:nvPr/>
        </p:nvSpPr>
        <p:spPr>
          <a:xfrm>
            <a:off x="468360" y="40464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tableaux  &lt;table&gt;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138;p9"/>
          <p:cNvSpPr/>
          <p:nvPr/>
        </p:nvSpPr>
        <p:spPr>
          <a:xfrm>
            <a:off x="830160" y="1485720"/>
            <a:ext cx="61596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39;p9"/>
          <p:cNvSpPr/>
          <p:nvPr/>
        </p:nvSpPr>
        <p:spPr>
          <a:xfrm>
            <a:off x="-46080" y="4973400"/>
            <a:ext cx="8505360" cy="10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&lt;caption&gt;&lt;/caption&gt; titre du tableau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(placé juste après la balise &lt;table&gt; ouvrante)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40;p9"/>
          <p:cNvSpPr/>
          <p:nvPr/>
        </p:nvSpPr>
        <p:spPr>
          <a:xfrm>
            <a:off x="971640" y="1484280"/>
            <a:ext cx="612000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Attributs de la balise table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144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border :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taille de la bordure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144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cellpadding :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marge à l’intérieure des cellules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144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cellspacing :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espacement entre les cellules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1448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align :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alignement dans la page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41;p9"/>
          <p:cNvSpPr/>
          <p:nvPr/>
        </p:nvSpPr>
        <p:spPr>
          <a:xfrm>
            <a:off x="71280" y="3422520"/>
            <a:ext cx="9429840" cy="82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ff33ff"/>
                </a:solidFill>
                <a:latin typeface="Arial"/>
                <a:ea typeface="Arial"/>
              </a:rPr>
              <a:t>&lt;table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1600" spc="-1" strike="noStrike">
                <a:solidFill>
                  <a:srgbClr val="00ccff"/>
                </a:solidFill>
                <a:latin typeface="Arial"/>
                <a:ea typeface="Arial"/>
              </a:rPr>
              <a:t>cellpadding="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10px</a:t>
            </a:r>
            <a:r>
              <a:rPr b="1" lang="fr-FR" sz="1600" spc="-1" strike="noStrike">
                <a:solidFill>
                  <a:srgbClr val="00ccff"/>
                </a:solidFill>
                <a:latin typeface="Arial"/>
                <a:ea typeface="Arial"/>
              </a:rPr>
              <a:t>"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1600" spc="-1" strike="noStrike">
                <a:solidFill>
                  <a:srgbClr val="00ccff"/>
                </a:solidFill>
                <a:latin typeface="Arial"/>
                <a:ea typeface="Arial"/>
              </a:rPr>
              <a:t>cellspacing="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20px</a:t>
            </a:r>
            <a:r>
              <a:rPr b="1" lang="fr-FR" sz="1600" spc="-1" strike="noStrike">
                <a:solidFill>
                  <a:srgbClr val="00ccff"/>
                </a:solidFill>
                <a:latin typeface="Arial"/>
                <a:ea typeface="Arial"/>
              </a:rPr>
              <a:t>"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1600" spc="-1" strike="noStrike">
                <a:solidFill>
                  <a:srgbClr val="00ccff"/>
                </a:solidFill>
                <a:latin typeface="Arial"/>
                <a:ea typeface="Arial"/>
              </a:rPr>
              <a:t>border="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1px</a:t>
            </a:r>
            <a:r>
              <a:rPr b="1" lang="fr-FR" sz="1600" spc="-1" strike="noStrike">
                <a:solidFill>
                  <a:srgbClr val="00ccff"/>
                </a:solidFill>
                <a:latin typeface="Arial"/>
                <a:ea typeface="Arial"/>
              </a:rPr>
              <a:t>" width="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500px</a:t>
            </a:r>
            <a:r>
              <a:rPr b="1" lang="fr-FR" sz="1600" spc="-1" strike="noStrike">
                <a:solidFill>
                  <a:srgbClr val="00ccff"/>
                </a:solidFill>
                <a:latin typeface="Arial"/>
                <a:ea typeface="Arial"/>
              </a:rPr>
              <a:t>" align="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center</a:t>
            </a:r>
            <a:r>
              <a:rPr b="1" lang="fr-FR" sz="1600" spc="-1" strike="noStrike">
                <a:solidFill>
                  <a:srgbClr val="00ccff"/>
                </a:solidFill>
                <a:latin typeface="Arial"/>
                <a:ea typeface="Arial"/>
              </a:rPr>
              <a:t>"</a:t>
            </a:r>
            <a:r>
              <a:rPr b="1" lang="fr-FR" sz="1600" spc="-1" strike="noStrike">
                <a:solidFill>
                  <a:srgbClr val="ff33ff"/>
                </a:solidFill>
                <a:latin typeface="Arial"/>
                <a:ea typeface="Arial"/>
              </a:rPr>
              <a:t>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ff33ff"/>
                </a:solidFill>
                <a:latin typeface="Arial"/>
                <a:ea typeface="Arial"/>
              </a:rPr>
              <a:t>&lt;/table&gt;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7;g1724cf37869_0_0"/>
          <p:cNvSpPr/>
          <p:nvPr/>
        </p:nvSpPr>
        <p:spPr>
          <a:xfrm>
            <a:off x="539640" y="263700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balises de structure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chemeClr val="dk1"/>
                </a:solidFill>
                <a:latin typeface="Arial"/>
                <a:ea typeface="Arial"/>
              </a:rPr>
              <a:t>Pour construire la structure principale de la page HTML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54;p10"/>
          <p:cNvSpPr/>
          <p:nvPr/>
        </p:nvSpPr>
        <p:spPr>
          <a:xfrm>
            <a:off x="395280" y="981000"/>
            <a:ext cx="8228160" cy="52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920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Arial"/>
              </a:rPr>
              <a:t>Balises de structure (block)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Regrouper des éléments et structurer la page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Construire le squelette du site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0" name="Google Shape;155;p10"/>
          <p:cNvGraphicFramePr/>
          <p:nvPr/>
        </p:nvGraphicFramePr>
        <p:xfrm>
          <a:off x="611280" y="2492280"/>
          <a:ext cx="7560360" cy="3335040"/>
        </p:xfrm>
        <a:graphic>
          <a:graphicData uri="http://schemas.openxmlformats.org/drawingml/2006/table">
            <a:tbl>
              <a:tblPr/>
              <a:tblGrid>
                <a:gridCol w="3781080"/>
                <a:gridCol w="3779640"/>
              </a:tblGrid>
              <a:tr h="527040">
                <a:tc>
                  <a:txBody>
                    <a:bodyPr lIns="90000" rIns="90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468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1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&lt;header&gt;…&lt;/header&gt;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4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</a:rPr>
                        <a:t>En-tête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468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1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&lt;nav&gt;…&lt;/nav&gt;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4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</a:rPr>
                        <a:t>Liens principaux de navigation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  <a:tr h="468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1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&lt;footer&gt;…&lt;/footer&gt;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4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</a:rPr>
                        <a:t>Pied de page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468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1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&lt;section&gt;…&lt;/section&gt;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4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</a:rPr>
                        <a:t>Section de page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  <a:tr h="468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1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&lt;article&gt;…&lt;/article&gt;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64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</a:rPr>
                        <a:t>Article (contenu autonome)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</a:tr>
              <a:tr h="468000">
                <a:tc>
                  <a:txBody>
                    <a:bodyPr lIns="90000" rIns="90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ffffff"/>
                      </a:solidFill>
                      <a:prstDash val="solid"/>
                    </a:lnT>
                    <a:lnB w="936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61;g1724cf37869_0_5"/>
          <p:cNvSpPr/>
          <p:nvPr/>
        </p:nvSpPr>
        <p:spPr>
          <a:xfrm>
            <a:off x="539640" y="263700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balises génériques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 </a:t>
            </a:r>
            <a:r>
              <a:rPr b="0" lang="fr-FR" sz="1600" spc="-1" strike="noStrike">
                <a:solidFill>
                  <a:schemeClr val="dk1"/>
                </a:solidFill>
                <a:latin typeface="Arial"/>
                <a:ea typeface="Arial"/>
              </a:rPr>
              <a:t>Pour remplacer tout type de balise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68;p11"/>
          <p:cNvSpPr/>
          <p:nvPr/>
        </p:nvSpPr>
        <p:spPr>
          <a:xfrm>
            <a:off x="395280" y="981000"/>
            <a:ext cx="8228160" cy="52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Arial"/>
              </a:rPr>
              <a:t>Balises génériques ou universelles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Arial"/>
              </a:rPr>
              <a:t>Boîte sans mise en forme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&lt;div&gt;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r>
              <a:rPr b="1" lang="fr-FR" sz="28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&lt;/div&gt;</a:t>
            </a: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Arial"/>
              </a:rPr>
              <a:t> </a:t>
            </a: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Arial"/>
              </a:rPr>
              <a:t>	</a:t>
            </a: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Arial"/>
              </a:rPr>
              <a:t>	</a:t>
            </a:r>
            <a:r>
              <a:rPr b="0" lang="fr-FR" sz="2100" spc="-1" strike="noStrike">
                <a:solidFill>
                  <a:srgbClr val="424456"/>
                </a:solidFill>
                <a:latin typeface="Arial"/>
                <a:ea typeface="Arial"/>
              </a:rPr>
              <a:t>balise générique de type block</a:t>
            </a: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&lt;span&gt;</a:t>
            </a:r>
            <a:r>
              <a:rPr b="0" lang="fr-FR" sz="2400" spc="-1" strike="noStrike">
                <a:solidFill>
                  <a:srgbClr val="424456"/>
                </a:solidFill>
                <a:latin typeface="Courier New"/>
                <a:ea typeface="Courier New"/>
              </a:rPr>
              <a:t>...</a:t>
            </a:r>
            <a:r>
              <a:rPr b="1" lang="fr-FR" sz="28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&lt;/span&gt;</a:t>
            </a: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Arial"/>
              </a:rPr>
              <a:t> </a:t>
            </a:r>
            <a:r>
              <a:rPr b="0" lang="fr-FR" sz="2800" spc="-1" strike="noStrike">
                <a:solidFill>
                  <a:srgbClr val="424456"/>
                </a:solidFill>
                <a:latin typeface="Arial"/>
                <a:ea typeface="Arial"/>
              </a:rPr>
              <a:t>	</a:t>
            </a:r>
            <a:r>
              <a:rPr b="0" lang="fr-FR" sz="2000" spc="-1" strike="noStrike">
                <a:solidFill>
                  <a:srgbClr val="424456"/>
                </a:solidFill>
                <a:latin typeface="Arial"/>
                <a:ea typeface="Arial"/>
              </a:rPr>
              <a:t>balise générique de type inline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0068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 indent="-2556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9200">
              <a:lnSpc>
                <a:spcPct val="100000"/>
              </a:lnSpc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74;p12" descr=""/>
          <p:cNvPicPr/>
          <p:nvPr/>
        </p:nvPicPr>
        <p:blipFill>
          <a:blip r:embed="rId1"/>
          <a:stretch/>
        </p:blipFill>
        <p:spPr>
          <a:xfrm>
            <a:off x="108000" y="333360"/>
            <a:ext cx="8926560" cy="62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80;p13" descr=""/>
          <p:cNvPicPr/>
          <p:nvPr/>
        </p:nvPicPr>
        <p:blipFill>
          <a:blip r:embed="rId1"/>
          <a:stretch/>
        </p:blipFill>
        <p:spPr>
          <a:xfrm>
            <a:off x="108000" y="333360"/>
            <a:ext cx="8926560" cy="6289920"/>
          </a:xfrm>
          <a:prstGeom prst="rect">
            <a:avLst/>
          </a:prstGeom>
          <a:ln w="0">
            <a:noFill/>
          </a:ln>
        </p:spPr>
      </p:pic>
      <p:sp>
        <p:nvSpPr>
          <p:cNvPr id="155" name="Google Shape;181;p13"/>
          <p:cNvSpPr/>
          <p:nvPr/>
        </p:nvSpPr>
        <p:spPr>
          <a:xfrm>
            <a:off x="684360" y="333360"/>
            <a:ext cx="7558200" cy="1078200"/>
          </a:xfrm>
          <a:prstGeom prst="roundRect">
            <a:avLst>
              <a:gd name="adj" fmla="val 3600"/>
            </a:avLst>
          </a:prstGeom>
          <a:solidFill>
            <a:srgbClr val="00cc99"/>
          </a:solidFill>
          <a:ln cap="sq" w="2555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Georgia"/>
                <a:ea typeface="Georgia"/>
              </a:rPr>
              <a:t>Zone d’entête [header]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182;p13"/>
          <p:cNvSpPr/>
          <p:nvPr/>
        </p:nvSpPr>
        <p:spPr>
          <a:xfrm>
            <a:off x="684360" y="1484280"/>
            <a:ext cx="7558200" cy="295560"/>
          </a:xfrm>
          <a:prstGeom prst="roundRect">
            <a:avLst>
              <a:gd name="adj" fmla="val 3600"/>
            </a:avLst>
          </a:prstGeom>
          <a:solidFill>
            <a:srgbClr val="00cc99"/>
          </a:solidFill>
          <a:ln cap="sq" w="2555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Georgia"/>
                <a:ea typeface="Georgia"/>
              </a:rPr>
              <a:t>Zone de navigation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Google Shape;183;p13"/>
          <p:cNvSpPr/>
          <p:nvPr/>
        </p:nvSpPr>
        <p:spPr>
          <a:xfrm>
            <a:off x="684360" y="1844640"/>
            <a:ext cx="7558200" cy="3095640"/>
          </a:xfrm>
          <a:prstGeom prst="roundRect">
            <a:avLst>
              <a:gd name="adj" fmla="val 3600"/>
            </a:avLst>
          </a:prstGeom>
          <a:solidFill>
            <a:srgbClr val="00cc99"/>
          </a:solidFill>
          <a:ln cap="sq" w="2555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Georgia"/>
                <a:ea typeface="Georgia"/>
              </a:rPr>
              <a:t>Zone de contenu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184;p13"/>
          <p:cNvSpPr/>
          <p:nvPr/>
        </p:nvSpPr>
        <p:spPr>
          <a:xfrm>
            <a:off x="684360" y="5013360"/>
            <a:ext cx="7558200" cy="574920"/>
          </a:xfrm>
          <a:prstGeom prst="roundRect">
            <a:avLst>
              <a:gd name="adj" fmla="val 3600"/>
            </a:avLst>
          </a:prstGeom>
          <a:solidFill>
            <a:srgbClr val="00cc99"/>
          </a:solidFill>
          <a:ln cap="sq" w="25550">
            <a:solidFill>
              <a:srgbClr val="00956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marL="743040" indent="-271440"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Georgia"/>
                <a:ea typeface="Georgia"/>
              </a:rPr>
              <a:t>Pied de page [footer]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90;p14" descr=""/>
          <p:cNvPicPr/>
          <p:nvPr/>
        </p:nvPicPr>
        <p:blipFill>
          <a:blip r:embed="rId1"/>
          <a:stretch/>
        </p:blipFill>
        <p:spPr>
          <a:xfrm>
            <a:off x="108000" y="304920"/>
            <a:ext cx="8926560" cy="6291360"/>
          </a:xfrm>
          <a:prstGeom prst="rect">
            <a:avLst/>
          </a:prstGeom>
          <a:ln w="0">
            <a:noFill/>
          </a:ln>
        </p:spPr>
      </p:pic>
      <p:sp>
        <p:nvSpPr>
          <p:cNvPr id="160" name="Google Shape;191;p14"/>
          <p:cNvSpPr/>
          <p:nvPr/>
        </p:nvSpPr>
        <p:spPr>
          <a:xfrm>
            <a:off x="324000" y="692280"/>
            <a:ext cx="81144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Image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Google Shape;192;p14"/>
          <p:cNvSpPr/>
          <p:nvPr/>
        </p:nvSpPr>
        <p:spPr>
          <a:xfrm>
            <a:off x="3132000" y="404640"/>
            <a:ext cx="184968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Titre de niveau 1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Google Shape;193;p14"/>
          <p:cNvSpPr/>
          <p:nvPr/>
        </p:nvSpPr>
        <p:spPr>
          <a:xfrm>
            <a:off x="3276720" y="836640"/>
            <a:ext cx="187992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Titre de niveau 2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Google Shape;194;p14"/>
          <p:cNvSpPr/>
          <p:nvPr/>
        </p:nvSpPr>
        <p:spPr>
          <a:xfrm>
            <a:off x="1476360" y="1413000"/>
            <a:ext cx="63180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Lien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Google Shape;195;p14"/>
          <p:cNvSpPr/>
          <p:nvPr/>
        </p:nvSpPr>
        <p:spPr>
          <a:xfrm>
            <a:off x="395280" y="2565360"/>
            <a:ext cx="81144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Image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Google Shape;196;p14"/>
          <p:cNvSpPr/>
          <p:nvPr/>
        </p:nvSpPr>
        <p:spPr>
          <a:xfrm>
            <a:off x="4067280" y="2565360"/>
            <a:ext cx="144144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Paragraphes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197;p14"/>
          <p:cNvSpPr/>
          <p:nvPr/>
        </p:nvSpPr>
        <p:spPr>
          <a:xfrm>
            <a:off x="5724360" y="3645000"/>
            <a:ext cx="217188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Ligne de séparation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Google Shape;198;p14"/>
          <p:cNvSpPr/>
          <p:nvPr/>
        </p:nvSpPr>
        <p:spPr>
          <a:xfrm>
            <a:off x="1835280" y="3716280"/>
            <a:ext cx="187812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Titre de niveau 3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Google Shape;199;p14"/>
          <p:cNvSpPr/>
          <p:nvPr/>
        </p:nvSpPr>
        <p:spPr>
          <a:xfrm>
            <a:off x="2411280" y="4221000"/>
            <a:ext cx="67500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Liste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Google Shape;200;p14"/>
          <p:cNvSpPr/>
          <p:nvPr/>
        </p:nvSpPr>
        <p:spPr>
          <a:xfrm>
            <a:off x="1944720" y="5013360"/>
            <a:ext cx="1981440" cy="307440"/>
          </a:xfrm>
          <a:prstGeom prst="rect">
            <a:avLst/>
          </a:prstGeom>
          <a:solidFill>
            <a:srgbClr val="2d2db9"/>
          </a:solidFill>
          <a:ln cap="sq" w="38150">
            <a:solidFill>
              <a:srgbClr val="ffffff"/>
            </a:solidFill>
            <a:miter/>
          </a:ln>
          <a:effectLst>
            <a:outerShdw blurRad="63360"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Georgia"/>
              </a:rPr>
              <a:t>Images cliquables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Google Shape;201;p14"/>
          <p:cNvSpPr/>
          <p:nvPr/>
        </p:nvSpPr>
        <p:spPr>
          <a:xfrm>
            <a:off x="8101080" y="404640"/>
            <a:ext cx="141480" cy="935280"/>
          </a:xfrm>
          <a:prstGeom prst="rightBrace">
            <a:avLst>
              <a:gd name="adj1" fmla="val 275"/>
              <a:gd name="adj2" fmla="val 10800"/>
            </a:avLst>
          </a:prstGeom>
          <a:noFill/>
          <a:ln cap="sq" w="9525">
            <a:solidFill>
              <a:srgbClr val="00cc9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71" name="Google Shape;202;p14"/>
          <p:cNvGrpSpPr/>
          <p:nvPr/>
        </p:nvGrpSpPr>
        <p:grpSpPr>
          <a:xfrm>
            <a:off x="8191080" y="585720"/>
            <a:ext cx="951120" cy="368280"/>
            <a:chOff x="8191080" y="585720"/>
            <a:chExt cx="951120" cy="368280"/>
          </a:xfrm>
        </p:grpSpPr>
        <p:pic>
          <p:nvPicPr>
            <p:cNvPr id="172" name="Google Shape;203;p14" descr=""/>
            <p:cNvPicPr/>
            <p:nvPr/>
          </p:nvPicPr>
          <p:blipFill>
            <a:blip r:embed="rId2"/>
            <a:stretch/>
          </p:blipFill>
          <p:spPr>
            <a:xfrm>
              <a:off x="8237160" y="585720"/>
              <a:ext cx="752760" cy="368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Google Shape;204;p14"/>
            <p:cNvSpPr/>
            <p:nvPr/>
          </p:nvSpPr>
          <p:spPr>
            <a:xfrm>
              <a:off x="8191080" y="620640"/>
              <a:ext cx="951120" cy="27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Arail"/>
                  <a:ea typeface="Georgia"/>
                </a:rPr>
                <a:t>header</a:t>
              </a:r>
              <a:endParaRPr b="0" lang="fr-FR" sz="1200" spc="-1" strike="noStrike">
                <a:solidFill>
                  <a:srgbClr val="000000"/>
                </a:solidFill>
                <a:latin typeface="Arail"/>
              </a:endParaRPr>
            </a:p>
          </p:txBody>
        </p:sp>
      </p:grpSp>
      <p:sp>
        <p:nvSpPr>
          <p:cNvPr id="174" name="Google Shape;205;p14"/>
          <p:cNvSpPr/>
          <p:nvPr/>
        </p:nvSpPr>
        <p:spPr>
          <a:xfrm>
            <a:off x="8101080" y="1465200"/>
            <a:ext cx="136800" cy="306360"/>
          </a:xfrm>
          <a:prstGeom prst="rightBrace">
            <a:avLst>
              <a:gd name="adj1" fmla="val 807"/>
              <a:gd name="adj2" fmla="val 10800"/>
            </a:avLst>
          </a:prstGeom>
          <a:noFill/>
          <a:ln cap="sq" w="9525">
            <a:solidFill>
              <a:srgbClr val="00cc9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75" name="Google Shape;206;p14"/>
          <p:cNvGrpSpPr/>
          <p:nvPr/>
        </p:nvGrpSpPr>
        <p:grpSpPr>
          <a:xfrm>
            <a:off x="8237520" y="1371600"/>
            <a:ext cx="593640" cy="374760"/>
            <a:chOff x="8237520" y="1371600"/>
            <a:chExt cx="593640" cy="374760"/>
          </a:xfrm>
        </p:grpSpPr>
        <p:pic>
          <p:nvPicPr>
            <p:cNvPr id="176" name="Google Shape;207;p14" descr=""/>
            <p:cNvPicPr/>
            <p:nvPr/>
          </p:nvPicPr>
          <p:blipFill>
            <a:blip r:embed="rId3"/>
            <a:stretch/>
          </p:blipFill>
          <p:spPr>
            <a:xfrm>
              <a:off x="8297640" y="1371600"/>
              <a:ext cx="533520" cy="37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7" name="Google Shape;208;p14"/>
            <p:cNvSpPr/>
            <p:nvPr/>
          </p:nvSpPr>
          <p:spPr>
            <a:xfrm>
              <a:off x="8237520" y="1413000"/>
              <a:ext cx="474840" cy="27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Georgia"/>
                </a:rPr>
                <a:t>nav</a:t>
              </a:r>
              <a:endParaRPr b="0" lang="fr-F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8" name="Google Shape;209;p14"/>
          <p:cNvSpPr/>
          <p:nvPr/>
        </p:nvSpPr>
        <p:spPr>
          <a:xfrm>
            <a:off x="8028000" y="1844640"/>
            <a:ext cx="203400" cy="3022920"/>
          </a:xfrm>
          <a:prstGeom prst="rightBrace">
            <a:avLst>
              <a:gd name="adj1" fmla="val 122"/>
              <a:gd name="adj2" fmla="val 10800"/>
            </a:avLst>
          </a:prstGeom>
          <a:noFill/>
          <a:ln cap="sq" w="9525">
            <a:solidFill>
              <a:srgbClr val="00cc9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79" name="Google Shape;210;p14"/>
          <p:cNvGrpSpPr/>
          <p:nvPr/>
        </p:nvGrpSpPr>
        <p:grpSpPr>
          <a:xfrm>
            <a:off x="8244000" y="3071880"/>
            <a:ext cx="1130040" cy="374760"/>
            <a:chOff x="8244000" y="3071880"/>
            <a:chExt cx="1130040" cy="374760"/>
          </a:xfrm>
        </p:grpSpPr>
        <p:pic>
          <p:nvPicPr>
            <p:cNvPr id="180" name="Google Shape;211;p14" descr=""/>
            <p:cNvPicPr/>
            <p:nvPr/>
          </p:nvPicPr>
          <p:blipFill>
            <a:blip r:embed="rId4"/>
            <a:stretch/>
          </p:blipFill>
          <p:spPr>
            <a:xfrm>
              <a:off x="8244000" y="3071880"/>
              <a:ext cx="1130040" cy="37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1" name="Google Shape;212;p14"/>
            <p:cNvSpPr/>
            <p:nvPr/>
          </p:nvSpPr>
          <p:spPr>
            <a:xfrm>
              <a:off x="8321040" y="3111480"/>
              <a:ext cx="701280" cy="27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Georgia"/>
                </a:rPr>
                <a:t>section</a:t>
              </a:r>
              <a:endParaRPr b="0" lang="fr-F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2" name="Google Shape;213;p14"/>
          <p:cNvSpPr/>
          <p:nvPr/>
        </p:nvSpPr>
        <p:spPr>
          <a:xfrm>
            <a:off x="8064360" y="5035680"/>
            <a:ext cx="138240" cy="306360"/>
          </a:xfrm>
          <a:prstGeom prst="rightBrace">
            <a:avLst>
              <a:gd name="adj1" fmla="val 816"/>
              <a:gd name="adj2" fmla="val 10800"/>
            </a:avLst>
          </a:prstGeom>
          <a:noFill/>
          <a:ln cap="sq" w="9525">
            <a:solidFill>
              <a:srgbClr val="00cc9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83" name="Google Shape;214;p14"/>
          <p:cNvGrpSpPr/>
          <p:nvPr/>
        </p:nvGrpSpPr>
        <p:grpSpPr>
          <a:xfrm>
            <a:off x="8290080" y="4943520"/>
            <a:ext cx="692280" cy="374760"/>
            <a:chOff x="8290080" y="4943520"/>
            <a:chExt cx="692280" cy="374760"/>
          </a:xfrm>
        </p:grpSpPr>
        <p:pic>
          <p:nvPicPr>
            <p:cNvPr id="184" name="Google Shape;215;p14" descr=""/>
            <p:cNvPicPr/>
            <p:nvPr/>
          </p:nvPicPr>
          <p:blipFill>
            <a:blip r:embed="rId5"/>
            <a:stretch/>
          </p:blipFill>
          <p:spPr>
            <a:xfrm>
              <a:off x="8290080" y="4943520"/>
              <a:ext cx="692280" cy="374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5" name="Google Shape;216;p14"/>
            <p:cNvSpPr/>
            <p:nvPr/>
          </p:nvSpPr>
          <p:spPr>
            <a:xfrm>
              <a:off x="8350200" y="4983120"/>
              <a:ext cx="581040" cy="27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Arial"/>
                  <a:ea typeface="Georgia"/>
                </a:rPr>
                <a:t>footer</a:t>
              </a:r>
              <a:endParaRPr b="0" lang="fr-F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222;p15"/>
          <p:cNvSpPr/>
          <p:nvPr/>
        </p:nvSpPr>
        <p:spPr>
          <a:xfrm>
            <a:off x="457200" y="1143000"/>
            <a:ext cx="822672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Google Shape;223;p15"/>
          <p:cNvSpPr/>
          <p:nvPr/>
        </p:nvSpPr>
        <p:spPr>
          <a:xfrm>
            <a:off x="457200" y="2249640"/>
            <a:ext cx="8226720" cy="43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8" name="Google Shape;224;p15" descr=""/>
          <p:cNvPicPr/>
          <p:nvPr/>
        </p:nvPicPr>
        <p:blipFill>
          <a:blip r:embed="rId1"/>
          <a:stretch/>
        </p:blipFill>
        <p:spPr>
          <a:xfrm>
            <a:off x="108000" y="304920"/>
            <a:ext cx="8926560" cy="629136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25;p15"/>
          <p:cNvSpPr/>
          <p:nvPr/>
        </p:nvSpPr>
        <p:spPr>
          <a:xfrm>
            <a:off x="4067280" y="5950080"/>
            <a:ext cx="145584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# d9d1c6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26;p15"/>
          <p:cNvSpPr/>
          <p:nvPr/>
        </p:nvSpPr>
        <p:spPr>
          <a:xfrm>
            <a:off x="6972480" y="765000"/>
            <a:ext cx="1231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#b9c0c6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27;p15"/>
          <p:cNvSpPr/>
          <p:nvPr/>
        </p:nvSpPr>
        <p:spPr>
          <a:xfrm>
            <a:off x="6972480" y="1413000"/>
            <a:ext cx="1231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#b9c0c6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28;p15"/>
          <p:cNvSpPr/>
          <p:nvPr/>
        </p:nvSpPr>
        <p:spPr>
          <a:xfrm>
            <a:off x="6972480" y="5013360"/>
            <a:ext cx="1231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#b9c0c6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229;p15"/>
          <p:cNvSpPr/>
          <p:nvPr/>
        </p:nvSpPr>
        <p:spPr>
          <a:xfrm>
            <a:off x="3333600" y="692280"/>
            <a:ext cx="13186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#2a455b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230;p15"/>
          <p:cNvSpPr/>
          <p:nvPr/>
        </p:nvSpPr>
        <p:spPr>
          <a:xfrm>
            <a:off x="1403280" y="1413000"/>
            <a:ext cx="13186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#2a455b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31;p15"/>
          <p:cNvSpPr/>
          <p:nvPr/>
        </p:nvSpPr>
        <p:spPr>
          <a:xfrm>
            <a:off x="2556000" y="4149720"/>
            <a:ext cx="145584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#2a455b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32;p15"/>
          <p:cNvSpPr/>
          <p:nvPr/>
        </p:nvSpPr>
        <p:spPr>
          <a:xfrm>
            <a:off x="2340000" y="4076640"/>
            <a:ext cx="214560" cy="574920"/>
          </a:xfrm>
          <a:prstGeom prst="rightBrace">
            <a:avLst>
              <a:gd name="adj1" fmla="val 674"/>
              <a:gd name="adj2" fmla="val 10800"/>
            </a:avLst>
          </a:prstGeom>
          <a:noFill/>
          <a:ln cap="sq" w="9525">
            <a:solidFill>
              <a:srgbClr val="00cc9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Google Shape;233;p15"/>
          <p:cNvSpPr/>
          <p:nvPr/>
        </p:nvSpPr>
        <p:spPr>
          <a:xfrm>
            <a:off x="3132000" y="549360"/>
            <a:ext cx="214560" cy="646200"/>
          </a:xfrm>
          <a:prstGeom prst="rightBrace">
            <a:avLst>
              <a:gd name="adj1" fmla="val 600"/>
              <a:gd name="adj2" fmla="val 10800"/>
            </a:avLst>
          </a:prstGeom>
          <a:noFill/>
          <a:ln cap="sq" w="9525">
            <a:solidFill>
              <a:srgbClr val="00cc9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239;p16"/>
          <p:cNvSpPr/>
          <p:nvPr/>
        </p:nvSpPr>
        <p:spPr>
          <a:xfrm>
            <a:off x="220680" y="3122640"/>
            <a:ext cx="8734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Google Shape;240;p16"/>
          <p:cNvSpPr/>
          <p:nvPr/>
        </p:nvSpPr>
        <p:spPr>
          <a:xfrm>
            <a:off x="457200" y="114300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 u="sng">
                <a:solidFill>
                  <a:srgbClr val="3333cc"/>
                </a:solidFill>
                <a:uFillTx/>
                <a:latin typeface="Trebuchet MS"/>
                <a:ea typeface="Trebuchet MS"/>
                <a:hlinkClick r:id="rId1"/>
              </a:rPr>
              <a:t>Memento styles css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 u="sng">
                <a:solidFill>
                  <a:srgbClr val="3333cc"/>
                </a:solidFill>
                <a:uFillTx/>
                <a:latin typeface="Arial"/>
                <a:ea typeface="Trebuchet MS"/>
                <a:hlinkClick r:id="rId2"/>
              </a:rPr>
              <a:t>Lien vers le memento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720000" y="3060000"/>
            <a:ext cx="828144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 u="sng">
                <a:solidFill>
                  <a:srgbClr val="3333cc"/>
                </a:solidFill>
                <a:uFillTx/>
                <a:latin typeface="Arial"/>
                <a:ea typeface="DejaVu Sans"/>
                <a:hlinkClick r:id="rId3"/>
              </a:rPr>
              <a:t>Glossaire des balises HTML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6;p2"/>
          <p:cNvSpPr/>
          <p:nvPr/>
        </p:nvSpPr>
        <p:spPr>
          <a:xfrm>
            <a:off x="431640" y="58896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liens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77;p2"/>
          <p:cNvSpPr/>
          <p:nvPr/>
        </p:nvSpPr>
        <p:spPr>
          <a:xfrm>
            <a:off x="0" y="1679400"/>
            <a:ext cx="8926560" cy="40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41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24456"/>
                </a:solidFill>
                <a:latin typeface="Georgia"/>
                <a:ea typeface="Georgia"/>
              </a:rPr>
              <a:t>Balise </a:t>
            </a:r>
            <a:r>
              <a:rPr b="1" lang="en-US" sz="2400" spc="-1" strike="noStrike">
                <a:solidFill>
                  <a:srgbClr val="ff33ff"/>
                </a:solidFill>
                <a:latin typeface="Georgia"/>
                <a:ea typeface="Georgia"/>
              </a:rPr>
              <a:t>&lt;a&gt;&lt;/a&gt;</a:t>
            </a:r>
            <a:r>
              <a:rPr b="1" lang="en-US" sz="2400" spc="-1" strike="noStrike">
                <a:solidFill>
                  <a:srgbClr val="424456"/>
                </a:solidFill>
                <a:latin typeface="Georgia"/>
                <a:ea typeface="Georgia"/>
              </a:rPr>
              <a:t> et son attribut </a:t>
            </a:r>
            <a:r>
              <a:rPr b="1" lang="en-US" sz="2400" spc="-1" strike="noStrike">
                <a:solidFill>
                  <a:srgbClr val="3399ff"/>
                </a:solidFill>
                <a:latin typeface="Georgia"/>
                <a:ea typeface="Georgia"/>
              </a:rPr>
              <a:t>href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 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&lt;a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en-US" sz="1400" spc="-1" strike="noStrike">
                <a:solidFill>
                  <a:srgbClr val="3399ff"/>
                </a:solidFill>
                <a:latin typeface="Courier New"/>
                <a:ea typeface="Courier New"/>
              </a:rPr>
              <a:t>href="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cible-du-lien</a:t>
            </a:r>
            <a:r>
              <a:rPr b="1" lang="en-US" sz="14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&gt;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texte cliquable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&lt;/a&gt;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texte texte texte 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&lt;a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en-US" sz="1400" spc="-1" strike="noStrike">
                <a:solidFill>
                  <a:srgbClr val="3399ff"/>
                </a:solidFill>
                <a:latin typeface="Courier New"/>
                <a:ea typeface="Courier New"/>
              </a:rPr>
              <a:t>href="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cible-du-lien</a:t>
            </a:r>
            <a:r>
              <a:rPr b="1" lang="en-US" sz="14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&gt;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texte cliquable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&lt;/a&gt;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 texte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424456"/>
                </a:solidFill>
                <a:latin typeface="Georgia"/>
                <a:ea typeface="Georgia"/>
              </a:rPr>
              <a:t>Attributs</a:t>
            </a:r>
            <a:r>
              <a:rPr b="1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target</a:t>
            </a:r>
            <a:r>
              <a:rPr b="1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0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: fenêtre du navigateur dans laquelle va s’ouvrir la cible du lien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_self : fenêtre en cours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_blank : nouvelle fenêtre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title </a:t>
            </a:r>
            <a:r>
              <a:rPr b="1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0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: texte d'information relatif à l'élément auquel il est rattaché  (accessibilité)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&lt;a</a:t>
            </a:r>
            <a:r>
              <a:rPr b="1" lang="en-US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href="</a:t>
            </a:r>
            <a:r>
              <a:rPr b="1" lang="en-US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cible-du-lien</a:t>
            </a:r>
            <a:r>
              <a:rPr b="1" lang="en-US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" target="</a:t>
            </a:r>
            <a:r>
              <a:rPr b="1" lang="en-US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_blank</a:t>
            </a:r>
            <a:r>
              <a:rPr b="1" lang="en-US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en-US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en-US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title="</a:t>
            </a:r>
            <a:r>
              <a:rPr b="1" lang="en-US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information sur le lien</a:t>
            </a:r>
            <a:r>
              <a:rPr b="1" lang="en-US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en-US" sz="1200" spc="-1" strike="noStrike">
                <a:solidFill>
                  <a:srgbClr val="ff33ff"/>
                </a:solidFill>
                <a:latin typeface="Courier New"/>
                <a:ea typeface="Courier New"/>
              </a:rPr>
              <a:t>&gt;</a:t>
            </a:r>
            <a:r>
              <a:rPr b="1" lang="en-US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Intitulé du lien</a:t>
            </a:r>
            <a:r>
              <a:rPr b="1" lang="en-US" sz="12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&lt;/a&gt;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6;p 1"/>
          <p:cNvSpPr/>
          <p:nvPr/>
        </p:nvSpPr>
        <p:spPr>
          <a:xfrm>
            <a:off x="431640" y="58896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liens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77;p 1"/>
          <p:cNvSpPr/>
          <p:nvPr/>
        </p:nvSpPr>
        <p:spPr>
          <a:xfrm>
            <a:off x="0" y="1679400"/>
            <a:ext cx="9143280" cy="40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41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24456"/>
                </a:solidFill>
                <a:latin typeface="Georgia"/>
                <a:ea typeface="Georgia"/>
              </a:rPr>
              <a:t>Balise </a:t>
            </a:r>
            <a:r>
              <a:rPr b="1" lang="en-US" sz="2400" spc="-1" strike="noStrike">
                <a:solidFill>
                  <a:srgbClr val="ff33ff"/>
                </a:solidFill>
                <a:latin typeface="Georgia"/>
                <a:ea typeface="Georgia"/>
              </a:rPr>
              <a:t>&lt;a&gt;&lt;/a&gt;</a:t>
            </a:r>
            <a:r>
              <a:rPr b="1" lang="en-US" sz="2400" spc="-1" strike="noStrike">
                <a:solidFill>
                  <a:srgbClr val="424456"/>
                </a:solidFill>
                <a:latin typeface="Georgia"/>
                <a:ea typeface="Georgia"/>
              </a:rPr>
              <a:t> et son attribut </a:t>
            </a:r>
            <a:r>
              <a:rPr b="1" lang="en-US" sz="2400" spc="-1" strike="noStrike">
                <a:solidFill>
                  <a:srgbClr val="3399ff"/>
                </a:solidFill>
                <a:latin typeface="Georgia"/>
                <a:ea typeface="Georgia"/>
              </a:rPr>
              <a:t>href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Lien vers une adresse email 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&lt;a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en-US" sz="1400" spc="-1" strike="noStrike">
                <a:solidFill>
                  <a:srgbClr val="3399ff"/>
                </a:solidFill>
                <a:latin typeface="Courier New"/>
                <a:ea typeface="Courier New"/>
              </a:rPr>
              <a:t>href="</a:t>
            </a:r>
            <a:r>
              <a:rPr b="1" lang="en-US" sz="1400" spc="-1" strike="noStrike" u="sng">
                <a:solidFill>
                  <a:srgbClr val="ccccff"/>
                </a:solidFill>
                <a:uFillTx/>
                <a:latin typeface="Courier New"/>
                <a:ea typeface="Courier New"/>
                <a:hlinkClick r:id="rId1"/>
              </a:rPr>
              <a:t>mailto:adresse@mail.com</a:t>
            </a:r>
            <a:r>
              <a:rPr b="1" lang="en-US" sz="14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&gt;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Contact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&lt;/a&gt;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424456"/>
                </a:solidFill>
                <a:latin typeface="Georgia"/>
                <a:ea typeface="Georgia"/>
              </a:rPr>
              <a:t>Plusieurs options possibles :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&lt;a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en-US" sz="1400" spc="-1" strike="noStrike">
                <a:solidFill>
                  <a:srgbClr val="3399ff"/>
                </a:solidFill>
                <a:latin typeface="Courier New"/>
                <a:ea typeface="Courier New"/>
              </a:rPr>
              <a:t>href="</a:t>
            </a:r>
            <a:r>
              <a:rPr b="1" lang="en-US" sz="1400" spc="-1" strike="noStrike" u="sng">
                <a:solidFill>
                  <a:srgbClr val="ccccff"/>
                </a:solidFill>
                <a:uFillTx/>
                <a:latin typeface="Courier New"/>
                <a:ea typeface="Courier New"/>
                <a:hlinkClick r:id="rId2"/>
              </a:rPr>
              <a:t>mailto:adresse1@mail1.com</a:t>
            </a:r>
            <a:r>
              <a:rPr b="1" lang="en-US" sz="1400" spc="-1" strike="noStrike">
                <a:solidFill>
                  <a:srgbClr val="3333cc"/>
                </a:solidFill>
                <a:latin typeface="Courier New"/>
                <a:ea typeface="Courier New"/>
              </a:rPr>
              <a:t>, </a:t>
            </a:r>
            <a:r>
              <a:rPr b="1" lang="en-US" sz="1400" spc="-1" strike="noStrike" u="sng">
                <a:solidFill>
                  <a:srgbClr val="ccccff"/>
                </a:solidFill>
                <a:uFillTx/>
                <a:latin typeface="Courier New"/>
                <a:ea typeface="Courier New"/>
                <a:hlinkClick r:id="rId3"/>
              </a:rPr>
              <a:t>adresse2@mail2.com</a:t>
            </a:r>
            <a:r>
              <a:rPr b="1" lang="en-US" sz="14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&gt;</a:t>
            </a:r>
            <a:r>
              <a:rPr b="1" lang="en-US" sz="1400" spc="-1" strike="noStrike">
                <a:solidFill>
                  <a:srgbClr val="424456"/>
                </a:solidFill>
                <a:latin typeface="Courier New"/>
                <a:ea typeface="Courier New"/>
              </a:rPr>
              <a:t>Contact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&lt;/a&gt;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&lt;a </a:t>
            </a:r>
            <a:r>
              <a:rPr b="1" lang="en-US" sz="1400" spc="-1" strike="noStrike">
                <a:solidFill>
                  <a:srgbClr val="54d6f0"/>
                </a:solidFill>
                <a:latin typeface="Courier New"/>
                <a:ea typeface="Courier New"/>
              </a:rPr>
              <a:t>href="</a:t>
            </a:r>
            <a:r>
              <a:rPr b="1" lang="en-US" sz="1400" spc="-1" strike="noStrike">
                <a:solidFill>
                  <a:srgbClr val="3333cc"/>
                </a:solidFill>
                <a:latin typeface="Courier New"/>
                <a:ea typeface="Courier New"/>
              </a:rPr>
              <a:t>mailto:email@example.com?subject=Mail de notre site Web</a:t>
            </a:r>
            <a:r>
              <a:rPr b="1" lang="en-US" sz="1400" spc="-1" strike="noStrike">
                <a:solidFill>
                  <a:srgbClr val="54d6f0"/>
                </a:solidFill>
                <a:latin typeface="Courier New"/>
                <a:ea typeface="Courier New"/>
              </a:rPr>
              <a:t>"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&gt;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Contact</a:t>
            </a:r>
            <a:r>
              <a:rPr b="1" lang="en-US" sz="14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&lt;/a&gt;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84;p3"/>
          <p:cNvSpPr/>
          <p:nvPr/>
        </p:nvSpPr>
        <p:spPr>
          <a:xfrm>
            <a:off x="457200" y="43668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images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85;p3"/>
          <p:cNvSpPr/>
          <p:nvPr/>
        </p:nvSpPr>
        <p:spPr>
          <a:xfrm>
            <a:off x="190440" y="1440000"/>
            <a:ext cx="8748000" cy="51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41200"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Georgia"/>
                <a:ea typeface="Georgia"/>
              </a:rPr>
              <a:t>Balise </a:t>
            </a:r>
            <a:r>
              <a:rPr b="1" lang="fr-FR" sz="1400" spc="-1" strike="noStrike">
                <a:solidFill>
                  <a:srgbClr val="ff00ff"/>
                </a:solidFill>
                <a:latin typeface="Georgia"/>
                <a:ea typeface="Georgia"/>
              </a:rPr>
              <a:t>img</a:t>
            </a:r>
            <a:r>
              <a:rPr b="1" lang="fr-FR" sz="1400" spc="-1" strike="noStrike">
                <a:solidFill>
                  <a:srgbClr val="424456"/>
                </a:solidFill>
                <a:latin typeface="Georgia"/>
                <a:ea typeface="Georgia"/>
              </a:rPr>
              <a:t> et son attribut </a:t>
            </a:r>
            <a:r>
              <a:rPr b="1" lang="fr-FR" sz="1400" spc="-1" strike="noStrike">
                <a:solidFill>
                  <a:srgbClr val="3399ff"/>
                </a:solidFill>
                <a:latin typeface="Georgia"/>
                <a:ea typeface="Georgia"/>
              </a:rPr>
              <a:t>src </a:t>
            </a:r>
            <a:r>
              <a:rPr b="1" lang="fr-FR" sz="1400" spc="-1" strike="noStrike">
                <a:solidFill>
                  <a:srgbClr val="000000"/>
                </a:solidFill>
                <a:latin typeface="Georgia"/>
                <a:ea typeface="Georgia"/>
              </a:rPr>
              <a:t>(balise orpheline)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&lt;img</a:t>
            </a:r>
            <a:r>
              <a:rPr b="1" lang="fr-FR" sz="18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Courier New"/>
              </a:rPr>
              <a:t>src="</a:t>
            </a:r>
            <a:r>
              <a:rPr b="1" lang="fr-FR" sz="1800" spc="-1" strike="noStrike">
                <a:solidFill>
                  <a:srgbClr val="424456"/>
                </a:solidFill>
                <a:latin typeface="Courier New"/>
                <a:ea typeface="Courier New"/>
              </a:rPr>
              <a:t>chemin/vers/image.extension</a:t>
            </a: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Courier New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Types supportés (la manière dont le visuel sera exporté)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jpg : format léger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gif : images animées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png : fond transparent, bonne qualité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svg : image vectorielle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WebP : format plus récent, créé par Google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L’image est compressée, légère pour être affichée rapidement.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Attribut de la balise image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alt : 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texte alternatif (accessibilité, référencement)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width :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hauteur en unité pixel (px)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height : 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hauteur en unité pixel (px)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border :  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bordure autour de l’image, par défaut 0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align :  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position par rapport au texte , valeurs : left, right, middle, top, bottom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1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&lt;img </a:t>
            </a:r>
            <a:r>
              <a:rPr b="1" lang="fr-FR" sz="1100" spc="-1" strike="noStrike">
                <a:solidFill>
                  <a:srgbClr val="3399ff"/>
                </a:solidFill>
                <a:latin typeface="Courier New"/>
                <a:ea typeface="Courier New"/>
              </a:rPr>
              <a:t>src="</a:t>
            </a:r>
            <a:r>
              <a:rPr b="1" lang="fr-FR" sz="1100" spc="-1" strike="noStrike">
                <a:solidFill>
                  <a:srgbClr val="424456"/>
                </a:solidFill>
                <a:latin typeface="Courier New"/>
                <a:ea typeface="Courier New"/>
              </a:rPr>
              <a:t>logo.jpg</a:t>
            </a:r>
            <a:r>
              <a:rPr b="1" lang="fr-FR" sz="1100" spc="-1" strike="noStrike">
                <a:solidFill>
                  <a:srgbClr val="3399ff"/>
                </a:solidFill>
                <a:latin typeface="Courier New"/>
                <a:ea typeface="Courier New"/>
              </a:rPr>
              <a:t>" alt="</a:t>
            </a:r>
            <a:r>
              <a:rPr b="1" lang="fr-FR" sz="1100" spc="-1" strike="noStrike">
                <a:solidFill>
                  <a:srgbClr val="000000"/>
                </a:solidFill>
                <a:latin typeface="Courier New"/>
                <a:ea typeface="Courier New"/>
              </a:rPr>
              <a:t>Logo du site</a:t>
            </a:r>
            <a:r>
              <a:rPr b="1" lang="fr-FR" sz="1100" spc="-1" strike="noStrike">
                <a:solidFill>
                  <a:srgbClr val="3399ff"/>
                </a:solidFill>
                <a:latin typeface="Courier New"/>
                <a:ea typeface="Courier New"/>
              </a:rPr>
              <a:t>" width="</a:t>
            </a:r>
            <a:r>
              <a:rPr b="1" lang="fr-FR" sz="1100" spc="-1" strike="noStrike">
                <a:solidFill>
                  <a:srgbClr val="424456"/>
                </a:solidFill>
                <a:latin typeface="Courier New"/>
                <a:ea typeface="Courier New"/>
              </a:rPr>
              <a:t>40px</a:t>
            </a:r>
            <a:r>
              <a:rPr b="1" lang="fr-FR" sz="1100" spc="-1" strike="noStrike">
                <a:solidFill>
                  <a:srgbClr val="3399ff"/>
                </a:solidFill>
                <a:latin typeface="Courier New"/>
                <a:ea typeface="Courier New"/>
              </a:rPr>
              <a:t>" height="</a:t>
            </a:r>
            <a:r>
              <a:rPr b="1" lang="fr-FR" sz="1100" spc="-1" strike="noStrike">
                <a:solidFill>
                  <a:srgbClr val="424456"/>
                </a:solidFill>
                <a:latin typeface="Courier New"/>
                <a:ea typeface="Courier New"/>
              </a:rPr>
              <a:t>20px</a:t>
            </a:r>
            <a:r>
              <a:rPr b="1" lang="fr-FR" sz="1100" spc="-1" strike="noStrike">
                <a:solidFill>
                  <a:srgbClr val="3399ff"/>
                </a:solidFill>
                <a:latin typeface="Courier New"/>
                <a:ea typeface="Courier New"/>
              </a:rPr>
              <a:t>" border="</a:t>
            </a:r>
            <a:r>
              <a:rPr b="1" lang="fr-FR" sz="1100" spc="-1" strike="noStrike">
                <a:solidFill>
                  <a:srgbClr val="424456"/>
                </a:solidFill>
                <a:latin typeface="Courier New"/>
                <a:ea typeface="Courier New"/>
              </a:rPr>
              <a:t>3px</a:t>
            </a:r>
            <a:r>
              <a:rPr b="1" lang="fr-FR" sz="1100" spc="-1" strike="noStrike">
                <a:solidFill>
                  <a:srgbClr val="3399ff"/>
                </a:solidFill>
                <a:latin typeface="Courier New"/>
                <a:ea typeface="Courier New"/>
              </a:rPr>
              <a:t>" align="</a:t>
            </a:r>
            <a:r>
              <a:rPr b="1" lang="fr-FR" sz="1100" spc="-1" strike="noStrike">
                <a:solidFill>
                  <a:srgbClr val="424456"/>
                </a:solidFill>
                <a:latin typeface="Courier New"/>
                <a:ea typeface="Courier New"/>
              </a:rPr>
              <a:t>left</a:t>
            </a:r>
            <a:r>
              <a:rPr b="1" lang="fr-FR" sz="11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fr-FR" sz="1100" spc="-1" strike="noStrike">
                <a:solidFill>
                  <a:srgbClr val="ff00ff"/>
                </a:solidFill>
                <a:latin typeface="Courier New"/>
                <a:ea typeface="Courier New"/>
              </a:rPr>
              <a:t>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0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0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0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92;p4"/>
          <p:cNvSpPr/>
          <p:nvPr/>
        </p:nvSpPr>
        <p:spPr>
          <a:xfrm>
            <a:off x="468360" y="40464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images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93;p4"/>
          <p:cNvSpPr/>
          <p:nvPr/>
        </p:nvSpPr>
        <p:spPr>
          <a:xfrm>
            <a:off x="457200" y="1341360"/>
            <a:ext cx="8228160" cy="52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41200"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424456"/>
                </a:solidFill>
                <a:latin typeface="Georgia"/>
                <a:ea typeface="Georgia"/>
              </a:rPr>
              <a:t>Balise </a:t>
            </a:r>
            <a:r>
              <a:rPr b="1" lang="fr-FR" sz="1400" spc="-1" strike="noStrike">
                <a:solidFill>
                  <a:srgbClr val="ff00ff"/>
                </a:solidFill>
                <a:latin typeface="Georgia"/>
                <a:ea typeface="Georgia"/>
              </a:rPr>
              <a:t>img</a:t>
            </a:r>
            <a:r>
              <a:rPr b="1" lang="fr-FR" sz="1400" spc="-1" strike="noStrike">
                <a:solidFill>
                  <a:srgbClr val="424456"/>
                </a:solidFill>
                <a:latin typeface="Georgia"/>
                <a:ea typeface="Georgia"/>
              </a:rPr>
              <a:t> et son attribut </a:t>
            </a:r>
            <a:r>
              <a:rPr b="1" lang="fr-FR" sz="1400" spc="-1" strike="noStrike">
                <a:solidFill>
                  <a:srgbClr val="3399ff"/>
                </a:solidFill>
                <a:latin typeface="Georgia"/>
                <a:ea typeface="Georgia"/>
              </a:rPr>
              <a:t>src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&lt;img</a:t>
            </a:r>
            <a:r>
              <a:rPr b="1" lang="fr-FR" sz="18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Courier New"/>
              </a:rPr>
              <a:t>src="</a:t>
            </a:r>
            <a:r>
              <a:rPr b="1" lang="fr-FR" sz="1800" spc="-1" strike="noStrike">
                <a:solidFill>
                  <a:srgbClr val="424456"/>
                </a:solidFill>
                <a:latin typeface="Courier New"/>
                <a:ea typeface="Courier New"/>
              </a:rPr>
              <a:t>chemin/vers/image.extension</a:t>
            </a:r>
            <a:r>
              <a:rPr b="1" lang="fr-FR" sz="18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fr-FR" sz="1800" spc="-1" strike="noStrike">
                <a:solidFill>
                  <a:srgbClr val="ff33ff"/>
                </a:solidFill>
                <a:latin typeface="Courier New"/>
                <a:ea typeface="Courier New"/>
              </a:rPr>
              <a:t>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600" spc="-1" strike="noStrike">
                <a:solidFill>
                  <a:srgbClr val="424456"/>
                </a:solidFill>
                <a:latin typeface="Georgia"/>
                <a:ea typeface="Georgia"/>
              </a:rPr>
              <a:t>Arborescence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La page et l’image sont au même niveau :  </a:t>
            </a:r>
            <a:r>
              <a:rPr b="1" lang="fr-FR" sz="1200" spc="-1" strike="noStrike">
                <a:solidFill>
                  <a:srgbClr val="ff33ff"/>
                </a:solidFill>
                <a:latin typeface="Courier New"/>
                <a:ea typeface="Courier New"/>
              </a:rPr>
              <a:t>&lt;img </a:t>
            </a:r>
            <a:r>
              <a:rPr b="1" lang="fr-FR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src="</a:t>
            </a:r>
            <a:r>
              <a:rPr b="1" lang="fr-FR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logo.jpg</a:t>
            </a:r>
            <a:r>
              <a:rPr b="1" lang="fr-FR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fr-FR" sz="1200" spc="-1" strike="noStrike">
                <a:solidFill>
                  <a:srgbClr val="ff33ff"/>
                </a:solidFill>
                <a:latin typeface="Courier New"/>
                <a:ea typeface="Courier New"/>
              </a:rPr>
              <a:t>&gt;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L’image est rangée dans un dossier : </a:t>
            </a:r>
            <a:r>
              <a:rPr b="1" lang="fr-FR" sz="1200" spc="-1" strike="noStrike">
                <a:solidFill>
                  <a:srgbClr val="ff00ff"/>
                </a:solidFill>
                <a:latin typeface="Georgia"/>
                <a:ea typeface="Georgia"/>
              </a:rPr>
              <a:t> </a:t>
            </a:r>
            <a:r>
              <a:rPr b="1" lang="fr-FR" sz="12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&lt;img</a:t>
            </a:r>
            <a:r>
              <a:rPr b="1" lang="fr-FR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 </a:t>
            </a:r>
            <a:r>
              <a:rPr b="1" lang="fr-FR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src="</a:t>
            </a:r>
            <a:r>
              <a:rPr b="1" lang="fr-FR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images/logo.jpg</a:t>
            </a:r>
            <a:r>
              <a:rPr b="1" lang="fr-FR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fr-FR" sz="1200" spc="-1" strike="noStrike">
                <a:solidFill>
                  <a:srgbClr val="ff00ff"/>
                </a:solidFill>
                <a:latin typeface="Courier New"/>
                <a:ea typeface="Courier New"/>
              </a:rPr>
              <a:t>&gt;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>
              <a:lnSpc>
                <a:spcPct val="100000"/>
              </a:lnSpc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94;p4" descr=""/>
          <p:cNvPicPr/>
          <p:nvPr/>
        </p:nvPicPr>
        <p:blipFill>
          <a:blip r:embed="rId1"/>
          <a:stretch/>
        </p:blipFill>
        <p:spPr>
          <a:xfrm>
            <a:off x="611280" y="3284640"/>
            <a:ext cx="7228080" cy="116064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95;p4" descr=""/>
          <p:cNvPicPr/>
          <p:nvPr/>
        </p:nvPicPr>
        <p:blipFill>
          <a:blip r:embed="rId2"/>
          <a:stretch/>
        </p:blipFill>
        <p:spPr>
          <a:xfrm>
            <a:off x="647640" y="5240160"/>
            <a:ext cx="7142400" cy="10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02;p5"/>
          <p:cNvSpPr/>
          <p:nvPr/>
        </p:nvSpPr>
        <p:spPr>
          <a:xfrm>
            <a:off x="468360" y="40464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images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03;p5"/>
          <p:cNvSpPr/>
          <p:nvPr/>
        </p:nvSpPr>
        <p:spPr>
          <a:xfrm>
            <a:off x="457200" y="1341360"/>
            <a:ext cx="8228160" cy="52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040" indent="-241200">
              <a:lnSpc>
                <a:spcPct val="100000"/>
              </a:lnSpc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Arborescence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La page et l’image sont dans 2 dossiers distincts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&lt;img </a:t>
            </a:r>
            <a:r>
              <a:rPr b="1" lang="fr-FR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src="</a:t>
            </a:r>
            <a:r>
              <a:rPr b="1" lang="fr-FR" sz="1200" spc="-1" strike="noStrike">
                <a:solidFill>
                  <a:srgbClr val="424456"/>
                </a:solidFill>
                <a:latin typeface="Courier New"/>
                <a:ea typeface="Courier New"/>
              </a:rPr>
              <a:t>../images/logo.jpg</a:t>
            </a:r>
            <a:r>
              <a:rPr b="1" lang="fr-FR" sz="1200" spc="-1" strike="noStrike">
                <a:solidFill>
                  <a:srgbClr val="3399ff"/>
                </a:solidFill>
                <a:latin typeface="Courier New"/>
                <a:ea typeface="Courier New"/>
              </a:rPr>
              <a:t>"</a:t>
            </a:r>
            <a:r>
              <a:rPr b="1" lang="fr-FR" sz="1200" spc="-1" strike="noStrike">
                <a:solidFill>
                  <a:srgbClr val="ff00ff"/>
                </a:solidFill>
                <a:latin typeface="Courier New"/>
                <a:ea typeface="Courier New"/>
              </a:rPr>
              <a:t>&gt;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	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Le double point ../ permet de remonter d’un niveau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65040" indent="-241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fr-FR" sz="1200" spc="-1" strike="noStrike">
                <a:solidFill>
                  <a:srgbClr val="424456"/>
                </a:solidFill>
                <a:latin typeface="Georgia"/>
                <a:ea typeface="Georgia"/>
              </a:rPr>
              <a:t>../../ Permet de remonter de 2 niveaux, etc...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104;p5" descr=""/>
          <p:cNvPicPr/>
          <p:nvPr/>
        </p:nvPicPr>
        <p:blipFill>
          <a:blip r:embed="rId1"/>
          <a:stretch/>
        </p:blipFill>
        <p:spPr>
          <a:xfrm>
            <a:off x="611280" y="2781360"/>
            <a:ext cx="7218360" cy="125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10;p6"/>
          <p:cNvSpPr/>
          <p:nvPr/>
        </p:nvSpPr>
        <p:spPr>
          <a:xfrm>
            <a:off x="539640" y="263700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balises d’organisation de l’information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Objet HTML complexe imbriquant plusieurs niveaux de balises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16;p7"/>
          <p:cNvSpPr/>
          <p:nvPr/>
        </p:nvSpPr>
        <p:spPr>
          <a:xfrm>
            <a:off x="468360" y="40464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Trebuchet MS"/>
              </a:rPr>
              <a:t>Liste ordonnée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17;p7"/>
          <p:cNvSpPr/>
          <p:nvPr/>
        </p:nvSpPr>
        <p:spPr>
          <a:xfrm>
            <a:off x="830160" y="1485720"/>
            <a:ext cx="61596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18;p7"/>
          <p:cNvSpPr/>
          <p:nvPr/>
        </p:nvSpPr>
        <p:spPr>
          <a:xfrm>
            <a:off x="262080" y="3318840"/>
            <a:ext cx="3768840" cy="12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Trebuchet MS"/>
              </a:rPr>
              <a:t> </a:t>
            </a:r>
            <a:r>
              <a:rPr b="0" lang="fr-FR" sz="3200" spc="-1" strike="noStrike">
                <a:solidFill>
                  <a:srgbClr val="424456"/>
                </a:solidFill>
                <a:latin typeface="Trebuchet MS"/>
                <a:ea typeface="Trebuchet MS"/>
              </a:rPr>
              <a:t>Liste numérotée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19;p7"/>
          <p:cNvSpPr/>
          <p:nvPr/>
        </p:nvSpPr>
        <p:spPr>
          <a:xfrm>
            <a:off x="971640" y="1484280"/>
            <a:ext cx="612000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&lt;ul&gt;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8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&lt;li&gt;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 1</a:t>
            </a:r>
            <a:r>
              <a:rPr b="1" lang="fr-FR" sz="18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&lt;/li&gt;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fr-FR" sz="18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&lt;li&gt;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 2</a:t>
            </a:r>
            <a:r>
              <a:rPr b="1" lang="fr-FR" sz="18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&lt;/li&gt;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fr-FR" sz="18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&lt;li&gt;</a:t>
            </a:r>
            <a:r>
              <a:rPr b="1" lang="fr-F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item 3</a:t>
            </a:r>
            <a:r>
              <a:rPr b="1" lang="fr-FR" sz="18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&lt;/li&gt;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&lt;/ul&gt;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20;p7"/>
          <p:cNvSpPr/>
          <p:nvPr/>
        </p:nvSpPr>
        <p:spPr>
          <a:xfrm>
            <a:off x="1054080" y="4005360"/>
            <a:ext cx="612000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00ff"/>
                </a:solidFill>
                <a:latin typeface="Arial"/>
                <a:ea typeface="Arial"/>
              </a:rPr>
              <a:t>&lt;ol&gt;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00ff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ff00ff"/>
                </a:solidFill>
                <a:latin typeface="Arial"/>
                <a:ea typeface="Arial"/>
              </a:rPr>
              <a:t>&lt;li&gt;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item 1</a:t>
            </a:r>
            <a:r>
              <a:rPr b="0" lang="fr-FR" sz="1800" spc="-1" strike="noStrike">
                <a:solidFill>
                  <a:srgbClr val="ff00ff"/>
                </a:solidFill>
                <a:latin typeface="Arial"/>
                <a:ea typeface="Arial"/>
              </a:rPr>
              <a:t>&lt;/li&gt;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ff00ff"/>
                </a:solidFill>
                <a:latin typeface="Arial"/>
                <a:ea typeface="Arial"/>
              </a:rPr>
              <a:t>&lt;li&gt;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item 2</a:t>
            </a:r>
            <a:r>
              <a:rPr b="0" lang="fr-FR" sz="1800" spc="-1" strike="noStrike">
                <a:solidFill>
                  <a:srgbClr val="ff00ff"/>
                </a:solidFill>
                <a:latin typeface="Arial"/>
                <a:ea typeface="Arial"/>
              </a:rPr>
              <a:t>&lt;/li&gt;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ff00ff"/>
                </a:solidFill>
                <a:latin typeface="Arial"/>
                <a:ea typeface="Arial"/>
              </a:rPr>
              <a:t>&lt;li&gt;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item 3</a:t>
            </a:r>
            <a:r>
              <a:rPr b="0" lang="fr-FR" sz="1800" spc="-1" strike="noStrike">
                <a:solidFill>
                  <a:srgbClr val="ff00ff"/>
                </a:solidFill>
                <a:latin typeface="Arial"/>
                <a:ea typeface="Arial"/>
              </a:rPr>
              <a:t>&lt;/li&gt;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00ff"/>
                </a:solidFill>
                <a:latin typeface="Arial"/>
                <a:ea typeface="Arial"/>
              </a:rPr>
              <a:t>&lt;/ol&gt;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21;p7" descr=""/>
          <p:cNvPicPr/>
          <p:nvPr/>
        </p:nvPicPr>
        <p:blipFill>
          <a:blip r:embed="rId1"/>
          <a:stretch/>
        </p:blipFill>
        <p:spPr>
          <a:xfrm>
            <a:off x="5327640" y="1171440"/>
            <a:ext cx="3135600" cy="50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27;p8"/>
          <p:cNvSpPr/>
          <p:nvPr/>
        </p:nvSpPr>
        <p:spPr>
          <a:xfrm>
            <a:off x="468360" y="404640"/>
            <a:ext cx="8228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424456"/>
                </a:solidFill>
                <a:latin typeface="Trebuchet MS"/>
                <a:ea typeface="Trebuchet MS"/>
              </a:rPr>
              <a:t>Les tableaux  &lt;table&gt;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28;p8"/>
          <p:cNvSpPr/>
          <p:nvPr/>
        </p:nvSpPr>
        <p:spPr>
          <a:xfrm>
            <a:off x="3267000" y="1364040"/>
            <a:ext cx="677880" cy="5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29;p8"/>
          <p:cNvSpPr/>
          <p:nvPr/>
        </p:nvSpPr>
        <p:spPr>
          <a:xfrm>
            <a:off x="412200" y="1440360"/>
            <a:ext cx="8047080" cy="11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marL="741240" indent="-281160"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808080"/>
                </a:solidFill>
                <a:latin typeface="Courier New"/>
                <a:ea typeface="Courier New"/>
              </a:rPr>
              <a:t>&lt;table&gt; &lt;/table&gt;</a:t>
            </a:r>
            <a:r>
              <a:rPr b="1" lang="fr-FR" sz="1400" spc="-1" strike="noStrike">
                <a:solidFill>
                  <a:srgbClr val="808080"/>
                </a:solid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indique le début et la fin d'un tableau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41240" indent="-281160"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808080"/>
                </a:solidFill>
                <a:latin typeface="Courier New"/>
                <a:ea typeface="Courier New"/>
              </a:rPr>
              <a:t>&lt;tr&gt; &lt;/tr&gt;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indique le début et la fin d'une ligne du tableau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41240" indent="-281160"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808080"/>
                </a:solidFill>
                <a:latin typeface="Courier New"/>
                <a:ea typeface="Courier New"/>
              </a:rPr>
              <a:t>&lt;th&gt; &lt;/th&gt;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indique le début et la fin du contenu d'une entête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41240" indent="-281160"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808080"/>
                </a:solidFill>
                <a:latin typeface="Courier New"/>
                <a:ea typeface="Courier New"/>
              </a:rPr>
              <a:t>&lt;td&gt; &lt;/td&gt;</a:t>
            </a:r>
            <a:r>
              <a:rPr b="1" lang="fr-FR" sz="1400" spc="-1" strike="noStrike">
                <a:solidFill>
                  <a:srgbClr val="808080"/>
                </a:solidFill>
                <a:latin typeface="Courier New"/>
                <a:ea typeface="Courier New"/>
              </a:rPr>
              <a:t>	</a:t>
            </a:r>
            <a:r>
              <a:rPr b="1" lang="fr-FR" sz="1400" spc="-1" strike="noStrike">
                <a:solidFill>
                  <a:srgbClr val="808080"/>
                </a:solidFill>
                <a:latin typeface="Courier New"/>
                <a:ea typeface="Courier New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 indique le début et la fin du contenu d'une cellule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41240">
              <a:lnSpc>
                <a:spcPct val="100000"/>
              </a:lnSpc>
              <a:tabLst>
                <a:tab algn="l" pos="0"/>
              </a:tabLst>
            </a:pP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30;p8"/>
          <p:cNvSpPr/>
          <p:nvPr/>
        </p:nvSpPr>
        <p:spPr>
          <a:xfrm>
            <a:off x="2160000" y="2616840"/>
            <a:ext cx="6696360" cy="44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&lt;table&gt;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&lt;tr&gt;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&lt;th&gt;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Prénom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&lt;/th&gt;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&lt;th&gt;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Nom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&lt;/th&gt;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&lt;th&gt;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Points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&lt;/th&gt;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&lt;/tr&gt;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&lt;tr&gt;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&lt;td&gt;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Jill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&lt;/td&gt;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&lt;td&gt;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Smith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&lt;/td&gt;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&lt;td&gt;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50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&lt;/td&gt;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&lt;/tr&gt;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&lt;tr&gt;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&lt;td&gt;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Eve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&lt;/td&gt;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&lt;td&gt;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Jackson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&lt;/td&gt;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&lt;td&gt;</a:t>
            </a:r>
            <a:r>
              <a:rPr b="1" lang="fr-FR" sz="1500" spc="-1" strike="noStrike">
                <a:solidFill>
                  <a:srgbClr val="000000"/>
                </a:solidFill>
                <a:latin typeface="Courier New"/>
                <a:ea typeface="Courier New"/>
              </a:rPr>
              <a:t>94&lt;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/td&gt;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&lt;/tr&gt;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	</a:t>
            </a:r>
            <a:r>
              <a:rPr b="1" lang="fr-FR" sz="1500" spc="-1" strike="noStrike">
                <a:solidFill>
                  <a:srgbClr val="ff00ff"/>
                </a:solidFill>
                <a:latin typeface="Courier New"/>
                <a:ea typeface="Courier New"/>
              </a:rPr>
              <a:t>&lt;/table&gt;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31;p8" descr=""/>
          <p:cNvPicPr/>
          <p:nvPr/>
        </p:nvPicPr>
        <p:blipFill>
          <a:blip r:embed="rId1"/>
          <a:stretch/>
        </p:blipFill>
        <p:spPr>
          <a:xfrm>
            <a:off x="113760" y="3420000"/>
            <a:ext cx="4205520" cy="156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LibreOffice/7.6.1.2$Windows_X86_64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2012-10-15T16:55:15Z</dcterms:created>
  <dc:creator>isid</dc:creator>
  <dc:description/>
  <dc:language>fr-FR</dc:language>
  <cp:lastModifiedBy/>
  <dcterms:modified xsi:type="dcterms:W3CDTF">2024-10-20T17:12:40Z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