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handoutMasterIdLst>
    <p:handoutMasterId r:id="rId37"/>
  </p:handoutMasterIdLst>
  <p:sldIdLst>
    <p:sldId id="256" r:id="rId5"/>
    <p:sldId id="261" r:id="rId6"/>
    <p:sldId id="290" r:id="rId7"/>
    <p:sldId id="257" r:id="rId8"/>
    <p:sldId id="291" r:id="rId9"/>
    <p:sldId id="292" r:id="rId10"/>
    <p:sldId id="293" r:id="rId11"/>
    <p:sldId id="295" r:id="rId12"/>
    <p:sldId id="297" r:id="rId13"/>
    <p:sldId id="330" r:id="rId14"/>
    <p:sldId id="331" r:id="rId15"/>
    <p:sldId id="294" r:id="rId16"/>
    <p:sldId id="298" r:id="rId17"/>
    <p:sldId id="296" r:id="rId18"/>
    <p:sldId id="332" r:id="rId19"/>
    <p:sldId id="299" r:id="rId20"/>
    <p:sldId id="300" r:id="rId21"/>
    <p:sldId id="301" r:id="rId22"/>
    <p:sldId id="302" r:id="rId23"/>
    <p:sldId id="303" r:id="rId24"/>
    <p:sldId id="304" r:id="rId25"/>
    <p:sldId id="305" r:id="rId26"/>
    <p:sldId id="306" r:id="rId27"/>
    <p:sldId id="307" r:id="rId28"/>
    <p:sldId id="333" r:id="rId29"/>
    <p:sldId id="308" r:id="rId30"/>
    <p:sldId id="309" r:id="rId31"/>
    <p:sldId id="310" r:id="rId32"/>
    <p:sldId id="311" r:id="rId33"/>
    <p:sldId id="313" r:id="rId34"/>
    <p:sldId id="312" r:id="rId35"/>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23A61"/>
    <a:srgbClr val="3198E5"/>
    <a:srgbClr val="00A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F5077-02D9-4810-9C87-DCB597AA8D10}" v="1" dt="2024-11-04T15:22:09.11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6433" autoAdjust="0"/>
  </p:normalViewPr>
  <p:slideViewPr>
    <p:cSldViewPr snapToGrid="0" snapToObjects="1">
      <p:cViewPr varScale="1">
        <p:scale>
          <a:sx n="104" d="100"/>
          <a:sy n="104" d="100"/>
        </p:scale>
        <p:origin x="1315"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230A23-3E98-F64D-859B-DE462771A158}" type="datetimeFigureOut">
              <a:t>04/11/2024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8DBF0C-04E2-7C4F-92D3-BB9F31F7BD3A}" type="slidenum">
              <a:t>‹N°›</a:t>
            </a:fld>
            <a:endParaRPr lang="fr-FR"/>
          </a:p>
        </p:txBody>
      </p:sp>
    </p:spTree>
    <p:extLst>
      <p:ext uri="{BB962C8B-B14F-4D97-AF65-F5344CB8AC3E}">
        <p14:creationId xmlns:p14="http://schemas.microsoft.com/office/powerpoint/2010/main" val="3561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899D0-C3C4-4BF3-AE52-6A336E0289E5}" type="datetimeFigureOut">
              <a:rPr lang="fr-FR" smtClean="0"/>
              <a:t>04/11/2024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FEEEF-14CA-4F3B-BF45-6493E3643B2D}" type="slidenum">
              <a:rPr lang="fr-FR" smtClean="0"/>
              <a:t>‹N°›</a:t>
            </a:fld>
            <a:endParaRPr lang="fr-FR"/>
          </a:p>
        </p:txBody>
      </p:sp>
    </p:spTree>
    <p:extLst>
      <p:ext uri="{BB962C8B-B14F-4D97-AF65-F5344CB8AC3E}">
        <p14:creationId xmlns:p14="http://schemas.microsoft.com/office/powerpoint/2010/main" val="397293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a:t>
            </a:fld>
            <a:endParaRPr lang="fr-FR"/>
          </a:p>
        </p:txBody>
      </p:sp>
    </p:spTree>
    <p:extLst>
      <p:ext uri="{BB962C8B-B14F-4D97-AF65-F5344CB8AC3E}">
        <p14:creationId xmlns:p14="http://schemas.microsoft.com/office/powerpoint/2010/main" val="332531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13</a:t>
            </a:fld>
            <a:endParaRPr lang="fr-FR"/>
          </a:p>
        </p:txBody>
      </p:sp>
    </p:spTree>
    <p:extLst>
      <p:ext uri="{BB962C8B-B14F-4D97-AF65-F5344CB8AC3E}">
        <p14:creationId xmlns:p14="http://schemas.microsoft.com/office/powerpoint/2010/main" val="228706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14</a:t>
            </a:fld>
            <a:endParaRPr lang="fr-FR"/>
          </a:p>
        </p:txBody>
      </p:sp>
    </p:spTree>
    <p:extLst>
      <p:ext uri="{BB962C8B-B14F-4D97-AF65-F5344CB8AC3E}">
        <p14:creationId xmlns:p14="http://schemas.microsoft.com/office/powerpoint/2010/main" val="109804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15</a:t>
            </a:fld>
            <a:endParaRPr lang="fr-FR"/>
          </a:p>
        </p:txBody>
      </p:sp>
    </p:spTree>
    <p:extLst>
      <p:ext uri="{BB962C8B-B14F-4D97-AF65-F5344CB8AC3E}">
        <p14:creationId xmlns:p14="http://schemas.microsoft.com/office/powerpoint/2010/main" val="49016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16</a:t>
            </a:fld>
            <a:endParaRPr lang="fr-FR"/>
          </a:p>
        </p:txBody>
      </p:sp>
    </p:spTree>
    <p:extLst>
      <p:ext uri="{BB962C8B-B14F-4D97-AF65-F5344CB8AC3E}">
        <p14:creationId xmlns:p14="http://schemas.microsoft.com/office/powerpoint/2010/main" val="242559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18</a:t>
            </a:fld>
            <a:endParaRPr lang="fr-FR"/>
          </a:p>
        </p:txBody>
      </p:sp>
    </p:spTree>
    <p:extLst>
      <p:ext uri="{BB962C8B-B14F-4D97-AF65-F5344CB8AC3E}">
        <p14:creationId xmlns:p14="http://schemas.microsoft.com/office/powerpoint/2010/main" val="289681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19</a:t>
            </a:fld>
            <a:endParaRPr lang="fr-FR"/>
          </a:p>
        </p:txBody>
      </p:sp>
    </p:spTree>
    <p:extLst>
      <p:ext uri="{BB962C8B-B14F-4D97-AF65-F5344CB8AC3E}">
        <p14:creationId xmlns:p14="http://schemas.microsoft.com/office/powerpoint/2010/main" val="187505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20</a:t>
            </a:fld>
            <a:endParaRPr lang="fr-FR"/>
          </a:p>
        </p:txBody>
      </p:sp>
    </p:spTree>
    <p:extLst>
      <p:ext uri="{BB962C8B-B14F-4D97-AF65-F5344CB8AC3E}">
        <p14:creationId xmlns:p14="http://schemas.microsoft.com/office/powerpoint/2010/main" val="12505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21</a:t>
            </a:fld>
            <a:endParaRPr lang="fr-FR"/>
          </a:p>
        </p:txBody>
      </p:sp>
    </p:spTree>
    <p:extLst>
      <p:ext uri="{BB962C8B-B14F-4D97-AF65-F5344CB8AC3E}">
        <p14:creationId xmlns:p14="http://schemas.microsoft.com/office/powerpoint/2010/main" val="62410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22</a:t>
            </a:fld>
            <a:endParaRPr lang="fr-FR"/>
          </a:p>
        </p:txBody>
      </p:sp>
    </p:spTree>
    <p:extLst>
      <p:ext uri="{BB962C8B-B14F-4D97-AF65-F5344CB8AC3E}">
        <p14:creationId xmlns:p14="http://schemas.microsoft.com/office/powerpoint/2010/main" val="3947225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23</a:t>
            </a:fld>
            <a:endParaRPr lang="fr-FR"/>
          </a:p>
        </p:txBody>
      </p:sp>
    </p:spTree>
    <p:extLst>
      <p:ext uri="{BB962C8B-B14F-4D97-AF65-F5344CB8AC3E}">
        <p14:creationId xmlns:p14="http://schemas.microsoft.com/office/powerpoint/2010/main" val="276534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4</a:t>
            </a:fld>
            <a:endParaRPr lang="fr-FR"/>
          </a:p>
        </p:txBody>
      </p:sp>
    </p:spTree>
    <p:extLst>
      <p:ext uri="{BB962C8B-B14F-4D97-AF65-F5344CB8AC3E}">
        <p14:creationId xmlns:p14="http://schemas.microsoft.com/office/powerpoint/2010/main" val="1162481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24</a:t>
            </a:fld>
            <a:endParaRPr lang="fr-FR"/>
          </a:p>
        </p:txBody>
      </p:sp>
    </p:spTree>
    <p:extLst>
      <p:ext uri="{BB962C8B-B14F-4D97-AF65-F5344CB8AC3E}">
        <p14:creationId xmlns:p14="http://schemas.microsoft.com/office/powerpoint/2010/main" val="3214850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25</a:t>
            </a:fld>
            <a:endParaRPr lang="fr-FR"/>
          </a:p>
        </p:txBody>
      </p:sp>
    </p:spTree>
    <p:extLst>
      <p:ext uri="{BB962C8B-B14F-4D97-AF65-F5344CB8AC3E}">
        <p14:creationId xmlns:p14="http://schemas.microsoft.com/office/powerpoint/2010/main" val="132023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26</a:t>
            </a:fld>
            <a:endParaRPr lang="fr-FR"/>
          </a:p>
        </p:txBody>
      </p:sp>
    </p:spTree>
    <p:extLst>
      <p:ext uri="{BB962C8B-B14F-4D97-AF65-F5344CB8AC3E}">
        <p14:creationId xmlns:p14="http://schemas.microsoft.com/office/powerpoint/2010/main" val="1998209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27</a:t>
            </a:fld>
            <a:endParaRPr lang="fr-FR"/>
          </a:p>
        </p:txBody>
      </p:sp>
    </p:spTree>
    <p:extLst>
      <p:ext uri="{BB962C8B-B14F-4D97-AF65-F5344CB8AC3E}">
        <p14:creationId xmlns:p14="http://schemas.microsoft.com/office/powerpoint/2010/main" val="275510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28</a:t>
            </a:fld>
            <a:endParaRPr lang="fr-FR"/>
          </a:p>
        </p:txBody>
      </p:sp>
    </p:spTree>
    <p:extLst>
      <p:ext uri="{BB962C8B-B14F-4D97-AF65-F5344CB8AC3E}">
        <p14:creationId xmlns:p14="http://schemas.microsoft.com/office/powerpoint/2010/main" val="3017740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29</a:t>
            </a:fld>
            <a:endParaRPr lang="fr-FR"/>
          </a:p>
        </p:txBody>
      </p:sp>
    </p:spTree>
    <p:extLst>
      <p:ext uri="{BB962C8B-B14F-4D97-AF65-F5344CB8AC3E}">
        <p14:creationId xmlns:p14="http://schemas.microsoft.com/office/powerpoint/2010/main" val="3350230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30</a:t>
            </a:fld>
            <a:endParaRPr lang="fr-FR"/>
          </a:p>
        </p:txBody>
      </p:sp>
    </p:spTree>
    <p:extLst>
      <p:ext uri="{BB962C8B-B14F-4D97-AF65-F5344CB8AC3E}">
        <p14:creationId xmlns:p14="http://schemas.microsoft.com/office/powerpoint/2010/main" val="2148266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31</a:t>
            </a:fld>
            <a:endParaRPr lang="fr-FR"/>
          </a:p>
        </p:txBody>
      </p:sp>
    </p:spTree>
    <p:extLst>
      <p:ext uri="{BB962C8B-B14F-4D97-AF65-F5344CB8AC3E}">
        <p14:creationId xmlns:p14="http://schemas.microsoft.com/office/powerpoint/2010/main" val="351621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6</a:t>
            </a:fld>
            <a:endParaRPr lang="fr-FR"/>
          </a:p>
        </p:txBody>
      </p:sp>
    </p:spTree>
    <p:extLst>
      <p:ext uri="{BB962C8B-B14F-4D97-AF65-F5344CB8AC3E}">
        <p14:creationId xmlns:p14="http://schemas.microsoft.com/office/powerpoint/2010/main" val="265713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7</a:t>
            </a:fld>
            <a:endParaRPr lang="fr-FR"/>
          </a:p>
        </p:txBody>
      </p:sp>
    </p:spTree>
    <p:extLst>
      <p:ext uri="{BB962C8B-B14F-4D97-AF65-F5344CB8AC3E}">
        <p14:creationId xmlns:p14="http://schemas.microsoft.com/office/powerpoint/2010/main" val="257149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8</a:t>
            </a:fld>
            <a:endParaRPr lang="fr-FR"/>
          </a:p>
        </p:txBody>
      </p:sp>
    </p:spTree>
    <p:extLst>
      <p:ext uri="{BB962C8B-B14F-4D97-AF65-F5344CB8AC3E}">
        <p14:creationId xmlns:p14="http://schemas.microsoft.com/office/powerpoint/2010/main" val="104539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9</a:t>
            </a:fld>
            <a:endParaRPr lang="fr-FR"/>
          </a:p>
        </p:txBody>
      </p:sp>
    </p:spTree>
    <p:extLst>
      <p:ext uri="{BB962C8B-B14F-4D97-AF65-F5344CB8AC3E}">
        <p14:creationId xmlns:p14="http://schemas.microsoft.com/office/powerpoint/2010/main" val="205775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10</a:t>
            </a:fld>
            <a:endParaRPr lang="fr-FR"/>
          </a:p>
        </p:txBody>
      </p:sp>
    </p:spTree>
    <p:extLst>
      <p:ext uri="{BB962C8B-B14F-4D97-AF65-F5344CB8AC3E}">
        <p14:creationId xmlns:p14="http://schemas.microsoft.com/office/powerpoint/2010/main" val="334055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11</a:t>
            </a:fld>
            <a:endParaRPr lang="fr-FR"/>
          </a:p>
        </p:txBody>
      </p:sp>
    </p:spTree>
    <p:extLst>
      <p:ext uri="{BB962C8B-B14F-4D97-AF65-F5344CB8AC3E}">
        <p14:creationId xmlns:p14="http://schemas.microsoft.com/office/powerpoint/2010/main" val="236354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78FEEEF-14CA-4F3B-BF45-6493E3643B2D}" type="slidenum">
              <a:rPr lang="fr-FR" smtClean="0"/>
              <a:t>12</a:t>
            </a:fld>
            <a:endParaRPr lang="fr-FR"/>
          </a:p>
        </p:txBody>
      </p:sp>
    </p:spTree>
    <p:extLst>
      <p:ext uri="{BB962C8B-B14F-4D97-AF65-F5344CB8AC3E}">
        <p14:creationId xmlns:p14="http://schemas.microsoft.com/office/powerpoint/2010/main" val="8376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90441" y="662334"/>
            <a:ext cx="7793216" cy="487434"/>
          </a:xfrm>
          <a:prstGeom prst="rect">
            <a:avLst/>
          </a:prstGeom>
        </p:spPr>
        <p:txBody>
          <a:bodyPr tIns="0" bIns="0" anchor="t" anchorCtr="0">
            <a:noAutofit/>
          </a:bodyPr>
          <a:lstStyle>
            <a:lvl1pPr marL="457200" indent="-457200" algn="l">
              <a:buFontTx/>
              <a:buBlip>
                <a:blip r:embed="rId3"/>
              </a:buBlip>
              <a:defRPr sz="30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TITRE DE VOTRE PRÉSENTATION</a:t>
            </a:r>
          </a:p>
        </p:txBody>
      </p:sp>
      <p:sp>
        <p:nvSpPr>
          <p:cNvPr id="3" name="Sous-titre 2"/>
          <p:cNvSpPr>
            <a:spLocks noGrp="1"/>
          </p:cNvSpPr>
          <p:nvPr>
            <p:ph type="subTitle" idx="1" hasCustomPrompt="1"/>
          </p:nvPr>
        </p:nvSpPr>
        <p:spPr>
          <a:xfrm>
            <a:off x="1181101" y="1149768"/>
            <a:ext cx="5181600" cy="338554"/>
          </a:xfrm>
          <a:prstGeom prst="rect">
            <a:avLst/>
          </a:prstGeom>
        </p:spPr>
        <p:txBody>
          <a:bodyPr wrap="square" lIns="0" tIns="0" bIns="0">
            <a:spAutoFit/>
          </a:bodyPr>
          <a:lstStyle>
            <a:lvl1pPr marL="0" indent="0" algn="l">
              <a:buNone/>
              <a:defRPr sz="220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PLACEZ VOTRE SOUS TITRE ICI</a:t>
            </a:r>
          </a:p>
        </p:txBody>
      </p:sp>
      <p:sp>
        <p:nvSpPr>
          <p:cNvPr id="4" name="Espace réservé de la date 3"/>
          <p:cNvSpPr>
            <a:spLocks noGrp="1"/>
          </p:cNvSpPr>
          <p:nvPr>
            <p:ph type="dt" sz="half" idx="10"/>
          </p:nvPr>
        </p:nvSpPr>
        <p:spPr>
          <a:xfrm>
            <a:off x="8171560" y="4767263"/>
            <a:ext cx="972440" cy="273844"/>
          </a:xfrm>
        </p:spPr>
        <p:txBody>
          <a:bodyPr/>
          <a:lstStyle>
            <a:lvl1pPr>
              <a:defRPr sz="800">
                <a:solidFill>
                  <a:srgbClr val="3198E5"/>
                </a:solidFill>
                <a:latin typeface="Segoe UI Semilight" panose="020B0402040204020203" pitchFamily="34" charset="0"/>
                <a:cs typeface="Segoe UI Semilight" panose="020B0402040204020203" pitchFamily="34" charset="0"/>
              </a:defRPr>
            </a:lvl1pPr>
          </a:lstStyle>
          <a:p>
            <a:fld id="{660B0FB4-C98F-4A50-BFE8-DA54B0997583}" type="datetime1">
              <a:rPr lang="fr-FR" smtClean="0"/>
              <a:t>04/11/2024</a:t>
            </a:fld>
            <a:endParaRPr lang="fr-FR"/>
          </a:p>
        </p:txBody>
      </p:sp>
    </p:spTree>
    <p:extLst>
      <p:ext uri="{BB962C8B-B14F-4D97-AF65-F5344CB8AC3E}">
        <p14:creationId xmlns:p14="http://schemas.microsoft.com/office/powerpoint/2010/main" val="89069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3812977"/>
            <a:ext cx="5486400" cy="425054"/>
          </a:xfrm>
          <a:prstGeom prst="rect">
            <a:avLst/>
          </a:prstGeom>
        </p:spPr>
        <p:txBody>
          <a:bodyPr anchor="b">
            <a:noAutofit/>
          </a:bodyPr>
          <a:lstStyle>
            <a:lvl1pPr marL="457200" indent="-457200" algn="l">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Contenu</a:t>
            </a:r>
          </a:p>
        </p:txBody>
      </p:sp>
      <p:sp>
        <p:nvSpPr>
          <p:cNvPr id="3" name="Espace réservé pour une image  2"/>
          <p:cNvSpPr>
            <a:spLocks noGrp="1"/>
          </p:cNvSpPr>
          <p:nvPr>
            <p:ph type="pic" idx="1"/>
          </p:nvPr>
        </p:nvSpPr>
        <p:spPr>
          <a:xfrm>
            <a:off x="1792288" y="962121"/>
            <a:ext cx="5486400" cy="2747818"/>
          </a:xfrm>
          <a:prstGeom prst="rect">
            <a:avLst/>
          </a:prstGeom>
          <a:ln w="57150" cap="sq" cmpd="sng">
            <a:solidFill>
              <a:srgbClr val="3198E5"/>
            </a:solidFill>
            <a:miter lim="800000"/>
          </a:ln>
        </p:spPr>
        <p:txBody>
          <a:bodyPr anchor="ctr" anchorCtr="0">
            <a:normAutofit/>
          </a:bodyPr>
          <a:lstStyle>
            <a:lvl1pPr marL="0" indent="0" algn="ctr">
              <a:buNone/>
              <a:defRPr sz="1800">
                <a:solidFill>
                  <a:srgbClr val="3198E5"/>
                </a:solidFill>
                <a:latin typeface="Segoe UI Semilight" panose="020B0402040204020203" pitchFamily="34" charset="0"/>
                <a:cs typeface="Segoe UI Semilight" panose="020B04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286000" y="4238030"/>
            <a:ext cx="4992688" cy="438739"/>
          </a:xfrm>
          <a:prstGeom prst="rect">
            <a:avLst/>
          </a:prstGeom>
        </p:spPr>
        <p:txBody>
          <a:bodyPr/>
          <a:lstStyle>
            <a:lvl1pPr marL="0" indent="0">
              <a:buNone/>
              <a:defRPr sz="1400">
                <a:latin typeface="Segoe UI Semilight" panose="020B0402040204020203" pitchFamily="34" charset="0"/>
                <a:cs typeface="Segoe UI Semilight" panose="020B04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C575989C-020B-431C-BC30-F330662FE4BF}" type="datetime1">
              <a:rPr lang="fr-FR" smtClean="0"/>
              <a:t>04/11/2024</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10"/>
          <p:cNvSpPr>
            <a:spLocks noGrp="1"/>
          </p:cNvSpPr>
          <p:nvPr>
            <p:ph type="body" sz="quarter" idx="15" hasCustomPrompt="1"/>
          </p:nvPr>
        </p:nvSpPr>
        <p:spPr>
          <a:xfrm>
            <a:off x="317421" y="116918"/>
            <a:ext cx="2273379" cy="241394"/>
          </a:xfrm>
          <a:prstGeom prst="rect">
            <a:avLst/>
          </a:prstGeom>
        </p:spPr>
        <p:txBody>
          <a:bodyPr lIns="0" tIns="0" rIns="0" bIns="0">
            <a:noAutofit/>
          </a:bodyPr>
          <a:lstStyle>
            <a:lvl1pPr marL="0" indent="0">
              <a:buFontTx/>
              <a:buNone/>
              <a:defRPr sz="1600">
                <a:solidFill>
                  <a:schemeClr val="bg1"/>
                </a:solidFill>
                <a:latin typeface="Segoe UI Semilight" panose="020B0402040204020203" pitchFamily="34" charset="0"/>
                <a:cs typeface="Segoe UI Semilight" panose="020B0402040204020203" pitchFamily="34" charset="0"/>
              </a:defRPr>
            </a:lvl1pPr>
          </a:lstStyle>
          <a:p>
            <a:pPr lvl="0"/>
            <a:r>
              <a:rPr lang="fr-FR"/>
              <a:t>Chapitre 1</a:t>
            </a:r>
          </a:p>
        </p:txBody>
      </p:sp>
    </p:spTree>
    <p:extLst>
      <p:ext uri="{BB962C8B-B14F-4D97-AF65-F5344CB8AC3E}">
        <p14:creationId xmlns:p14="http://schemas.microsoft.com/office/powerpoint/2010/main" val="303493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hap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0753" y="1488323"/>
            <a:ext cx="4280049" cy="1291587"/>
          </a:xfrm>
          <a:prstGeom prst="rect">
            <a:avLst/>
          </a:prstGeom>
        </p:spPr>
        <p:txBody>
          <a:bodyPr tIns="0" bIns="0" anchor="t">
            <a:normAutofit/>
          </a:bodyPr>
          <a:lstStyle>
            <a:lvl1pPr algn="l">
              <a:lnSpc>
                <a:spcPts val="3780"/>
              </a:lnSpc>
              <a:defRPr sz="3400" b="0" cap="all">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PLACEZ LE TITRE </a:t>
            </a:r>
            <a:br>
              <a:rPr lang="fr-FR" dirty="0"/>
            </a:br>
            <a:r>
              <a:rPr lang="fr-FR" dirty="0"/>
              <a:t>DU CHAPITRE ICI</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40DB3B48-7344-4C7E-A850-37051E9CA9C3}" type="datetime1">
              <a:rPr lang="fr-FR" smtClean="0"/>
              <a:t>04/11/2024</a:t>
            </a:fld>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Sous-titre 2"/>
          <p:cNvSpPr>
            <a:spLocks noGrp="1"/>
          </p:cNvSpPr>
          <p:nvPr>
            <p:ph type="subTitle" idx="13" hasCustomPrompt="1"/>
          </p:nvPr>
        </p:nvSpPr>
        <p:spPr>
          <a:xfrm>
            <a:off x="3358120" y="1027282"/>
            <a:ext cx="3188535" cy="400110"/>
          </a:xfrm>
          <a:prstGeom prst="rect">
            <a:avLst/>
          </a:prstGeom>
        </p:spPr>
        <p:txBody>
          <a:bodyPr wrap="square" lIns="0" tIns="0" bIns="0">
            <a:spAutoFit/>
          </a:bodyPr>
          <a:lstStyle>
            <a:lvl1pPr marL="342900" indent="-342900" algn="l">
              <a:buSzPct val="120000"/>
              <a:buFontTx/>
              <a:buBlip>
                <a:blip r:embed="rId3"/>
              </a:buBlip>
              <a:defRPr sz="2600" baseline="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 Chapitre 1</a:t>
            </a:r>
          </a:p>
        </p:txBody>
      </p:sp>
    </p:spTree>
    <p:extLst>
      <p:ext uri="{BB962C8B-B14F-4D97-AF65-F5344CB8AC3E}">
        <p14:creationId xmlns:p14="http://schemas.microsoft.com/office/powerpoint/2010/main" val="91873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56B939A-A1C6-47B0-B78B-80D743748FE2}" type="datetime1">
              <a:rPr lang="fr-FR" smtClean="0"/>
              <a:t>04/11/2024</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2"/>
          <p:cNvSpPr>
            <a:spLocks noGrp="1"/>
          </p:cNvSpPr>
          <p:nvPr>
            <p:ph type="body" sz="quarter" idx="14" hasCustomPrompt="1"/>
          </p:nvPr>
        </p:nvSpPr>
        <p:spPr>
          <a:xfrm>
            <a:off x="2657341" y="2281999"/>
            <a:ext cx="3309937" cy="453402"/>
          </a:xfrm>
          <a:prstGeom prst="rect">
            <a:avLst/>
          </a:prstGeom>
        </p:spPr>
        <p:txBody>
          <a:bodyPr vert="horz" lIns="0" bIns="0"/>
          <a:lstStyle>
            <a:lvl1pPr marL="342900" indent="-342900">
              <a:buSzPct val="120000"/>
              <a:buFontTx/>
              <a:buBlip>
                <a:blip r:embed="rId3"/>
              </a:buBlip>
              <a:defRPr sz="2600">
                <a:solidFill>
                  <a:srgbClr val="3198E5"/>
                </a:solidFill>
                <a:latin typeface="Segoe UI Semilight" panose="020B0402040204020203" pitchFamily="34" charset="0"/>
                <a:cs typeface="Segoe UI Semilight" panose="020B0402040204020203" pitchFamily="34" charset="0"/>
              </a:defRPr>
            </a:lvl1pPr>
          </a:lstStyle>
          <a:p>
            <a:pPr lvl="0"/>
            <a:r>
              <a:rPr lang="fr-FR" dirty="0"/>
              <a:t> Chapitre 1</a:t>
            </a:r>
          </a:p>
        </p:txBody>
      </p:sp>
      <p:sp>
        <p:nvSpPr>
          <p:cNvPr id="15" name="Espace réservé du texte 14"/>
          <p:cNvSpPr>
            <a:spLocks noGrp="1"/>
          </p:cNvSpPr>
          <p:nvPr>
            <p:ph type="body" sz="quarter" idx="15" hasCustomPrompt="1"/>
          </p:nvPr>
        </p:nvSpPr>
        <p:spPr>
          <a:xfrm>
            <a:off x="3168606" y="2770738"/>
            <a:ext cx="4201449" cy="1269460"/>
          </a:xfrm>
          <a:prstGeom prst="rect">
            <a:avLst/>
          </a:prstGeom>
        </p:spPr>
        <p:txBody>
          <a:bodyPr vert="horz" lIns="0" tIns="0" bIns="0"/>
          <a:lstStyle>
            <a:lvl1pPr marL="0" indent="0">
              <a:lnSpc>
                <a:spcPts val="3840"/>
              </a:lnSpc>
              <a:buFontTx/>
              <a:buNone/>
              <a:defRPr sz="34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dirty="0"/>
              <a:t>PLACEZ LE TITRE DU CHAPITRE ICI</a:t>
            </a:r>
          </a:p>
        </p:txBody>
      </p:sp>
    </p:spTree>
    <p:extLst>
      <p:ext uri="{BB962C8B-B14F-4D97-AF65-F5344CB8AC3E}">
        <p14:creationId xmlns:p14="http://schemas.microsoft.com/office/powerpoint/2010/main" val="271222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09039" y="114258"/>
            <a:ext cx="1467142" cy="244053"/>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dirty="0"/>
              <a:t>Chapitre 1</a:t>
            </a:r>
          </a:p>
        </p:txBody>
      </p:sp>
      <p:sp>
        <p:nvSpPr>
          <p:cNvPr id="3" name="Espace réservé du contenu 2"/>
          <p:cNvSpPr>
            <a:spLocks noGrp="1"/>
          </p:cNvSpPr>
          <p:nvPr>
            <p:ph idx="1" hasCustomPrompt="1"/>
          </p:nvPr>
        </p:nvSpPr>
        <p:spPr>
          <a:xfrm>
            <a:off x="562517" y="1119615"/>
            <a:ext cx="7887629" cy="3394472"/>
          </a:xfrm>
          <a:prstGeom prst="rect">
            <a:avLst/>
          </a:prstGeom>
        </p:spPr>
        <p:txBody>
          <a:bodyPr/>
          <a:lstStyle>
            <a:lvl1pPr marL="342900" indent="-342900">
              <a:buSzPct val="120000"/>
              <a:buFontTx/>
              <a:buBlip>
                <a:blip r:embed="rId3"/>
              </a:buBlip>
              <a:defRPr sz="26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sz="2000">
                <a:solidFill>
                  <a:srgbClr val="000000"/>
                </a:solidFill>
                <a:latin typeface="Segoe UI Semilight" panose="020B0402040204020203" pitchFamily="34" charset="0"/>
                <a:cs typeface="Segoe UI Semilight" panose="020B0402040204020203" pitchFamily="34" charset="0"/>
              </a:defRPr>
            </a:lvl2pPr>
            <a:lvl3pPr>
              <a:defRPr sz="1800">
                <a:solidFill>
                  <a:srgbClr val="000000"/>
                </a:solidFill>
                <a:latin typeface="Segoe UI Semilight" panose="020B0402040204020203" pitchFamily="34" charset="0"/>
                <a:cs typeface="Segoe UI Semilight" panose="020B0402040204020203" pitchFamily="34" charset="0"/>
              </a:defRPr>
            </a:lvl3pPr>
            <a:lvl4pPr>
              <a:defRPr sz="1600">
                <a:solidFill>
                  <a:schemeClr val="tx1"/>
                </a:solidFill>
                <a:latin typeface="Segoe UI Semilight" panose="020B0402040204020203" pitchFamily="34" charset="0"/>
                <a:cs typeface="Segoe UI Semilight" panose="020B0402040204020203" pitchFamily="34" charset="0"/>
              </a:defRPr>
            </a:lvl4pPr>
            <a:lvl5pPr>
              <a:defRPr sz="1600">
                <a:solidFill>
                  <a:schemeClr val="tx1"/>
                </a:solidFill>
                <a:latin typeface="Segoe UI Semilight" panose="020B0402040204020203" pitchFamily="34" charset="0"/>
                <a:cs typeface="Segoe UI Semilight" panose="020B0402040204020203" pitchFamily="34" charset="0"/>
              </a:defRPr>
            </a:lvl5pPr>
          </a:lstStyle>
          <a:p>
            <a:pPr lvl="0"/>
            <a:r>
              <a:rPr lang="fr-FR" dirty="0"/>
              <a:t> Contenu</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B13DFC44-15E0-4CEE-A6CD-FBFAF93FF728}" type="datetime1">
              <a:rPr lang="fr-FR" smtClean="0"/>
              <a:t>04/11/2024</a:t>
            </a:fld>
            <a:endParaRPr lang="fr-FR"/>
          </a:p>
        </p:txBody>
      </p:sp>
      <p:sp>
        <p:nvSpPr>
          <p:cNvPr id="5" name="Espace réservé du pied de page 4"/>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dirty="0"/>
              <a:t>RAPPEL DU TITRE DU CHAPITRE</a:t>
            </a:r>
          </a:p>
        </p:txBody>
      </p:sp>
    </p:spTree>
    <p:extLst>
      <p:ext uri="{BB962C8B-B14F-4D97-AF65-F5344CB8AC3E}">
        <p14:creationId xmlns:p14="http://schemas.microsoft.com/office/powerpoint/2010/main" val="329466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3" name="Espace réservé du contenu 2"/>
          <p:cNvSpPr>
            <a:spLocks noGrp="1"/>
          </p:cNvSpPr>
          <p:nvPr>
            <p:ph sz="half" idx="1"/>
          </p:nvPr>
        </p:nvSpPr>
        <p:spPr>
          <a:xfrm>
            <a:off x="1087320" y="1694935"/>
            <a:ext cx="3251110" cy="2545556"/>
          </a:xfrm>
          <a:prstGeom prst="rect">
            <a:avLst/>
          </a:prstGeom>
        </p:spPr>
        <p:txBody>
          <a:bodyPr lIns="0" tIns="0" rIns="0" bIns="0">
            <a:normAutofit/>
          </a:bodyPr>
          <a:lstStyle>
            <a:lvl1pPr marL="0" indent="0">
              <a:buFontTx/>
              <a:buNone/>
              <a:defRPr sz="1400">
                <a:latin typeface="Segoe UI Semilight" panose="020B0402040204020203" pitchFamily="34" charset="0"/>
                <a:cs typeface="Segoe UI Semilight" panose="020B0402040204020203"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p:txBody>
      </p:sp>
      <p:sp>
        <p:nvSpPr>
          <p:cNvPr id="4" name="Espace réservé du contenu 3"/>
          <p:cNvSpPr>
            <a:spLocks noGrp="1"/>
          </p:cNvSpPr>
          <p:nvPr>
            <p:ph sz="half" idx="2"/>
          </p:nvPr>
        </p:nvSpPr>
        <p:spPr>
          <a:xfrm>
            <a:off x="5136530" y="1694935"/>
            <a:ext cx="3296822" cy="2545556"/>
          </a:xfrm>
          <a:prstGeom prst="rect">
            <a:avLst/>
          </a:prstGeom>
        </p:spPr>
        <p:txBody>
          <a:bodyPr vert="horz" lIns="0" tIns="0" rIns="0" bIns="0" rtlCol="0">
            <a:normAutofit/>
          </a:bodyPr>
          <a:lstStyle>
            <a:lvl1pPr marL="342900" indent="-342900">
              <a:buFontTx/>
              <a:buNone/>
              <a:defRPr lang="fr-FR" sz="1400">
                <a:latin typeface="Segoe UI Semilight" panose="020B0402040204020203" pitchFamily="34" charset="0"/>
                <a:cs typeface="Segoe UI Semilight" panose="020B0402040204020203" pitchFamily="34" charset="0"/>
              </a:defRPr>
            </a:lvl1pPr>
            <a:lvl2pPr>
              <a:defRPr lang="fr-FR" sz="2400"/>
            </a:lvl2pPr>
            <a:lvl3pPr>
              <a:defRPr lang="fr-FR" sz="2000"/>
            </a:lvl3pPr>
            <a:lvl4pPr>
              <a:defRPr lang="fr-FR" sz="1800"/>
            </a:lvl4pPr>
            <a:lvl5pPr>
              <a:defRPr lang="fr-FR" sz="1800"/>
            </a:lvl5pPr>
          </a:lstStyle>
          <a:p>
            <a:pPr marL="0" lvl="0" indent="0">
              <a:buFontTx/>
              <a:buNone/>
            </a:pPr>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84F1E16C-81BE-4B1F-968E-5904445F3B4A}" type="datetime1">
              <a:rPr lang="fr-FR" smtClean="0"/>
              <a:t>04/11/2024</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2" name="Titre 11"/>
          <p:cNvSpPr>
            <a:spLocks noGrp="1"/>
          </p:cNvSpPr>
          <p:nvPr>
            <p:ph type="title" hasCustomPrompt="1"/>
          </p:nvPr>
        </p:nvSpPr>
        <p:spPr>
          <a:xfrm>
            <a:off x="314226" y="116388"/>
            <a:ext cx="2491325" cy="229512"/>
          </a:xfrm>
          <a:prstGeom prst="rect">
            <a:avLst/>
          </a:prstGeom>
        </p:spPr>
        <p:txBody>
          <a:bodyPr vert="horz" lIns="0" tIns="0" rIns="0" bIns="0" rtlCol="0" anchor="t" anchorCtr="0">
            <a:noAutofit/>
          </a:bodyPr>
          <a:lstStyle>
            <a:lvl1pPr algn="l">
              <a:lnSpc>
                <a:spcPts val="1920"/>
              </a:lnSpc>
              <a:defRPr lang="fr-FR" sz="1600">
                <a:solidFill>
                  <a:schemeClr val="bg1"/>
                </a:solidFill>
                <a:latin typeface="Segoe UI Semilight" panose="020B0402040204020203" pitchFamily="34" charset="0"/>
                <a:cs typeface="Segoe UI Semilight" panose="020B0402040204020203" pitchFamily="34" charset="0"/>
              </a:defRPr>
            </a:lvl1pPr>
          </a:lstStyle>
          <a:p>
            <a:pPr marL="0" lvl="0" algn="l"/>
            <a:r>
              <a:rPr lang="fr-FR" dirty="0"/>
              <a:t>Chapitre 1</a:t>
            </a:r>
          </a:p>
        </p:txBody>
      </p:sp>
      <p:sp>
        <p:nvSpPr>
          <p:cNvPr id="15" name="Espace réservé du texte 14"/>
          <p:cNvSpPr>
            <a:spLocks noGrp="1"/>
          </p:cNvSpPr>
          <p:nvPr>
            <p:ph type="body" sz="quarter" idx="15" hasCustomPrompt="1"/>
          </p:nvPr>
        </p:nvSpPr>
        <p:spPr>
          <a:xfrm>
            <a:off x="4569646" y="1105372"/>
            <a:ext cx="3124904" cy="589563"/>
          </a:xfrm>
          <a:prstGeom prst="rect">
            <a:avLst/>
          </a:prstGeom>
        </p:spPr>
        <p:txBody>
          <a:bodyPr vert="horz" lIns="91440" tIns="45720" rIns="91440" bIns="45720" rtlCol="0">
            <a:normAutofit/>
          </a:bodyPr>
          <a:lstStyle>
            <a:lvl1pPr marL="342900" indent="-342900">
              <a:buSzPct val="120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lang="fr-FR" sz="2000">
                <a:solidFill>
                  <a:srgbClr val="000000"/>
                </a:solidFill>
                <a:latin typeface="SegoeBook"/>
                <a:cs typeface="SegoeBook"/>
              </a:defRPr>
            </a:lvl2pPr>
            <a:lvl3pPr>
              <a:defRPr lang="fr-FR" sz="1800">
                <a:solidFill>
                  <a:srgbClr val="000000"/>
                </a:solidFill>
                <a:latin typeface="SegoeBook"/>
                <a:cs typeface="SegoeBook"/>
              </a:defRPr>
            </a:lvl3pPr>
            <a:lvl4pPr>
              <a:defRPr lang="fr-FR" sz="1600">
                <a:latin typeface="SegoeBook"/>
                <a:cs typeface="SegoeBook"/>
              </a:defRPr>
            </a:lvl4pPr>
            <a:lvl5pPr>
              <a:defRPr lang="fr-FR" sz="1600">
                <a:latin typeface="SegoeBook"/>
                <a:cs typeface="SegoeBook"/>
              </a:defRPr>
            </a:lvl5pPr>
          </a:lstStyle>
          <a:p>
            <a:pPr lvl="0">
              <a:buSzPct val="120000"/>
              <a:buFontTx/>
              <a:buBlip>
                <a:blip r:embed="rId3"/>
              </a:buBlip>
            </a:pPr>
            <a:r>
              <a:rPr lang="fr-FR" dirty="0"/>
              <a:t> Contenu</a:t>
            </a:r>
          </a:p>
        </p:txBody>
      </p:sp>
      <p:sp>
        <p:nvSpPr>
          <p:cNvPr id="16" name="Espace réservé du texte 14"/>
          <p:cNvSpPr>
            <a:spLocks noGrp="1"/>
          </p:cNvSpPr>
          <p:nvPr>
            <p:ph type="body" sz="quarter" idx="16" hasCustomPrompt="1"/>
          </p:nvPr>
        </p:nvSpPr>
        <p:spPr>
          <a:xfrm>
            <a:off x="611560" y="1105372"/>
            <a:ext cx="3124904" cy="589563"/>
          </a:xfrm>
          <a:prstGeom prst="rect">
            <a:avLst/>
          </a:prstGeom>
        </p:spPr>
        <p:txBody>
          <a:bodyPr vert="horz" lIns="91440" tIns="45720" rIns="91440" bIns="45720" rtlCol="0">
            <a:normAutofit/>
          </a:bodyPr>
          <a:lstStyle>
            <a:lvl1pPr marL="457200" indent="-457200">
              <a:buSzPct val="121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buSzPct val="120000"/>
              <a:buFontTx/>
              <a:buBlip>
                <a:blip r:embed="rId3"/>
              </a:buBlip>
            </a:pPr>
            <a:r>
              <a:rPr lang="fr-FR"/>
              <a:t>Contenu</a:t>
            </a:r>
          </a:p>
        </p:txBody>
      </p:sp>
    </p:spTree>
    <p:extLst>
      <p:ext uri="{BB962C8B-B14F-4D97-AF65-F5344CB8AC3E}">
        <p14:creationId xmlns:p14="http://schemas.microsoft.com/office/powerpoint/2010/main" val="10875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17421" y="109206"/>
            <a:ext cx="1479899" cy="225959"/>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dirty="0"/>
              <a:t>Chapitre 1</a:t>
            </a:r>
          </a:p>
        </p:txBody>
      </p:sp>
      <p:sp>
        <p:nvSpPr>
          <p:cNvPr id="3" name="Espace réservé du texte 2"/>
          <p:cNvSpPr>
            <a:spLocks noGrp="1"/>
          </p:cNvSpPr>
          <p:nvPr>
            <p:ph type="body" idx="1" hasCustomPrompt="1"/>
          </p:nvPr>
        </p:nvSpPr>
        <p:spPr>
          <a:xfrm>
            <a:off x="457200" y="1151335"/>
            <a:ext cx="4040188"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Contenu</a:t>
            </a:r>
          </a:p>
        </p:txBody>
      </p:sp>
      <p:sp>
        <p:nvSpPr>
          <p:cNvPr id="5" name="Espace réservé du texte 4"/>
          <p:cNvSpPr>
            <a:spLocks noGrp="1"/>
          </p:cNvSpPr>
          <p:nvPr>
            <p:ph type="body" sz="quarter" idx="3" hasCustomPrompt="1"/>
          </p:nvPr>
        </p:nvSpPr>
        <p:spPr>
          <a:xfrm>
            <a:off x="4645026" y="1151335"/>
            <a:ext cx="3813123"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7" name="Espace réservé de la date 6"/>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6F215724-31D0-48C0-9598-F5D087C9984F}" type="datetime1">
              <a:rPr lang="fr-FR" smtClean="0"/>
              <a:t>04/11/2024</a:t>
            </a:fld>
            <a:endParaRPr lang="fr-FR"/>
          </a:p>
        </p:txBody>
      </p:sp>
      <p:sp>
        <p:nvSpPr>
          <p:cNvPr id="8" name="Espace réservé du pied de page 7"/>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9" name="Espace réservé du numéro de diapositive 8"/>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3" name="Espace réservé du graphique 12"/>
          <p:cNvSpPr>
            <a:spLocks noGrp="1"/>
          </p:cNvSpPr>
          <p:nvPr>
            <p:ph type="chart" sz="quarter" idx="15"/>
          </p:nvPr>
        </p:nvSpPr>
        <p:spPr>
          <a:xfrm>
            <a:off x="528638" y="1928813"/>
            <a:ext cx="3656012"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
        <p:nvSpPr>
          <p:cNvPr id="15" name="Espace réservé du graphique 14"/>
          <p:cNvSpPr>
            <a:spLocks noGrp="1"/>
          </p:cNvSpPr>
          <p:nvPr>
            <p:ph type="chart" sz="quarter" idx="16"/>
          </p:nvPr>
        </p:nvSpPr>
        <p:spPr>
          <a:xfrm>
            <a:off x="4705350" y="1928813"/>
            <a:ext cx="3752799"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Tree>
    <p:extLst>
      <p:ext uri="{BB962C8B-B14F-4D97-AF65-F5344CB8AC3E}">
        <p14:creationId xmlns:p14="http://schemas.microsoft.com/office/powerpoint/2010/main" val="37430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6EAD2989-5D5C-48B7-98D4-C598E4F6DF63}" type="datetime1">
              <a:rPr lang="fr-FR" smtClean="0"/>
              <a:t>04/11/2024</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7"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9"/>
          <p:cNvSpPr>
            <a:spLocks noGrp="1"/>
          </p:cNvSpPr>
          <p:nvPr>
            <p:ph type="body" sz="quarter" idx="14" hasCustomPrompt="1"/>
          </p:nvPr>
        </p:nvSpPr>
        <p:spPr>
          <a:xfrm>
            <a:off x="314912" y="115910"/>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dirty="0"/>
              <a:t>Chapitre 1</a:t>
            </a:r>
          </a:p>
        </p:txBody>
      </p:sp>
    </p:spTree>
    <p:extLst>
      <p:ext uri="{BB962C8B-B14F-4D97-AF65-F5344CB8AC3E}">
        <p14:creationId xmlns:p14="http://schemas.microsoft.com/office/powerpoint/2010/main" val="388252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92C9E7D6-94EF-43F8-A020-251D49F4B526}" type="datetime1">
              <a:rPr lang="fr-FR" smtClean="0"/>
              <a:t>04/11/2024</a:t>
            </a:fld>
            <a:endParaRPr lang="fr-FR"/>
          </a:p>
        </p:txBody>
      </p:sp>
      <p:sp>
        <p:nvSpPr>
          <p:cNvPr id="4" name="Espace réservé du numéro de diapositive 3"/>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6" name="Espace réservé du pied de page 3"/>
          <p:cNvSpPr>
            <a:spLocks noGrp="1"/>
          </p:cNvSpPr>
          <p:nvPr>
            <p:ph type="ftr" sz="quarter" idx="11"/>
          </p:nvPr>
        </p:nvSpPr>
        <p:spPr>
          <a:xfrm>
            <a:off x="3124200" y="4767263"/>
            <a:ext cx="2895600" cy="273844"/>
          </a:xfrm>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Tree>
    <p:extLst>
      <p:ext uri="{BB962C8B-B14F-4D97-AF65-F5344CB8AC3E}">
        <p14:creationId xmlns:p14="http://schemas.microsoft.com/office/powerpoint/2010/main" val="30862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au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039091" y="1685636"/>
            <a:ext cx="2247515" cy="2801697"/>
          </a:xfrm>
          <a:prstGeom prst="rect">
            <a:avLst/>
          </a:prstGeom>
        </p:spPr>
        <p:txBody>
          <a:bodyPr vert="horz" lIns="0" tIns="0" rIns="0" bIns="0" rtlCol="0">
            <a:noAutofit/>
          </a:bodyPr>
          <a:lstStyle>
            <a:lvl1pPr marL="0" indent="-342900">
              <a:spcBef>
                <a:spcPts val="300"/>
              </a:spcBef>
              <a:buFontTx/>
              <a:buNone/>
              <a:defRPr lang="fr-FR" sz="1400">
                <a:latin typeface="Segoe UI Semilight" panose="020B0402040204020203" pitchFamily="34" charset="0"/>
                <a:cs typeface="Segoe UI Semilight" panose="020B0402040204020203" pitchFamily="34" charset="0"/>
              </a:defRPr>
            </a:lvl1pPr>
          </a:lstStyle>
          <a:p>
            <a:pPr marL="0" lvl="0" indent="0">
              <a:buFontTx/>
              <a:buNone/>
            </a:pPr>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8C51B4C0-C338-47AB-9BE0-5002C17FD288}" type="datetime1">
              <a:rPr lang="fr-FR" smtClean="0"/>
              <a:t>04/11/2024</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4" name="Espace réservé du texte 9"/>
          <p:cNvSpPr>
            <a:spLocks noGrp="1"/>
          </p:cNvSpPr>
          <p:nvPr>
            <p:ph type="body" sz="quarter" idx="15" hasCustomPrompt="1"/>
          </p:nvPr>
        </p:nvSpPr>
        <p:spPr>
          <a:xfrm>
            <a:off x="323793" y="124792"/>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dirty="0"/>
              <a:t>Chapitre 1</a:t>
            </a:r>
          </a:p>
        </p:txBody>
      </p:sp>
      <p:sp>
        <p:nvSpPr>
          <p:cNvPr id="18" name="Espace réservé du texte 17"/>
          <p:cNvSpPr>
            <a:spLocks noGrp="1"/>
          </p:cNvSpPr>
          <p:nvPr>
            <p:ph type="body" sz="quarter" idx="17" hasCustomPrompt="1"/>
          </p:nvPr>
        </p:nvSpPr>
        <p:spPr>
          <a:xfrm>
            <a:off x="568807" y="1176866"/>
            <a:ext cx="2694708" cy="501073"/>
          </a:xfrm>
          <a:prstGeom prst="rect">
            <a:avLst/>
          </a:prstGeom>
        </p:spPr>
        <p:txBody>
          <a:bodyPr lIns="0" tIns="0" rIns="0" bIns="0">
            <a:noAutofit/>
          </a:bodyPr>
          <a:lstStyle>
            <a:lvl1pPr marL="342900" indent="-342900">
              <a:buSzPct val="120000"/>
              <a:buFontTx/>
              <a:buBlip>
                <a:blip r:embed="rId3"/>
              </a:buBlip>
              <a:defRP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 Contenu</a:t>
            </a:r>
          </a:p>
        </p:txBody>
      </p:sp>
      <p:sp>
        <p:nvSpPr>
          <p:cNvPr id="22" name="Espace réservé du tableau 21"/>
          <p:cNvSpPr>
            <a:spLocks noGrp="1"/>
          </p:cNvSpPr>
          <p:nvPr>
            <p:ph type="tbl" sz="quarter" idx="19"/>
          </p:nvPr>
        </p:nvSpPr>
        <p:spPr>
          <a:xfrm>
            <a:off x="4210243" y="1190962"/>
            <a:ext cx="4476558" cy="3296371"/>
          </a:xfrm>
          <a:prstGeom prst="rect">
            <a:avLst/>
          </a:prstGeom>
          <a:ln w="57150" cap="sq" cmpd="sng">
            <a:solidFill>
              <a:srgbClr val="3198E5"/>
            </a:solidFill>
            <a:miter lim="800000"/>
          </a:ln>
        </p:spPr>
        <p:txBody>
          <a:bodyPr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tableau</a:t>
            </a:r>
          </a:p>
        </p:txBody>
      </p:sp>
    </p:spTree>
    <p:extLst>
      <p:ext uri="{BB962C8B-B14F-4D97-AF65-F5344CB8AC3E}">
        <p14:creationId xmlns:p14="http://schemas.microsoft.com/office/powerpoint/2010/main" val="12481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81F5B7AE-443C-483D-8865-F11B812DAD07}" type="datetime1">
              <a:rPr lang="fr-FR" smtClean="0"/>
              <a:t>04/11/2024</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a:solidFill>
                  <a:schemeClr val="tx1">
                    <a:tint val="75000"/>
                  </a:schemeClr>
                </a:solidFill>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Tree>
    <p:extLst>
      <p:ext uri="{BB962C8B-B14F-4D97-AF65-F5344CB8AC3E}">
        <p14:creationId xmlns:p14="http://schemas.microsoft.com/office/powerpoint/2010/main" val="744477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0" r:id="rId4"/>
    <p:sldLayoutId id="2147483652" r:id="rId5"/>
    <p:sldLayoutId id="2147483653" r:id="rId6"/>
    <p:sldLayoutId id="2147483654" r:id="rId7"/>
    <p:sldLayoutId id="2147483655" r:id="rId8"/>
    <p:sldLayoutId id="2147483656" r:id="rId9"/>
    <p:sldLayoutId id="2147483657"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isongagna@hot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4695" y="590145"/>
            <a:ext cx="7793216" cy="487434"/>
          </a:xfrm>
        </p:spPr>
        <p:txBody>
          <a:bodyPr/>
          <a:lstStyle/>
          <a:p>
            <a:pPr marL="0" indent="0">
              <a:buNone/>
            </a:pPr>
            <a:r>
              <a:rPr lang="fr-FR" sz="3600" dirty="0"/>
              <a:t>Cours de Base de données</a:t>
            </a:r>
          </a:p>
        </p:txBody>
      </p:sp>
      <p:sp>
        <p:nvSpPr>
          <p:cNvPr id="3" name="Sous-titre 2"/>
          <p:cNvSpPr>
            <a:spLocks noGrp="1"/>
          </p:cNvSpPr>
          <p:nvPr>
            <p:ph type="subTitle" idx="1"/>
          </p:nvPr>
        </p:nvSpPr>
        <p:spPr>
          <a:xfrm>
            <a:off x="368968" y="1265163"/>
            <a:ext cx="6697579" cy="615553"/>
          </a:xfrm>
        </p:spPr>
        <p:txBody>
          <a:bodyPr/>
          <a:lstStyle/>
          <a:p>
            <a:r>
              <a:rPr lang="fr-FR" sz="2000" dirty="0"/>
              <a:t>Mots clés : Modélisation, MPD, Document, Oracle, PostgreSQL, MySQL</a:t>
            </a:r>
          </a:p>
        </p:txBody>
      </p:sp>
      <p:sp>
        <p:nvSpPr>
          <p:cNvPr id="4" name="ZoneTexte 3"/>
          <p:cNvSpPr txBox="1"/>
          <p:nvPr/>
        </p:nvSpPr>
        <p:spPr>
          <a:xfrm>
            <a:off x="368968" y="2278521"/>
            <a:ext cx="4010526" cy="1046440"/>
          </a:xfrm>
          <a:prstGeom prst="rect">
            <a:avLst/>
          </a:prstGeom>
        </p:spPr>
        <p:txBody>
          <a:bodyPr wrap="square" lIns="0" tIns="0" bIns="0">
            <a:spAutoFit/>
          </a:bodyPr>
          <a:lstStyle>
            <a:lvl1pPr indent="0">
              <a:spcBef>
                <a:spcPct val="20000"/>
              </a:spcBef>
              <a:buFont typeface="Arial"/>
              <a:buNone/>
              <a:defRPr sz="2000">
                <a:solidFill>
                  <a:srgbClr val="3198E5"/>
                </a:solidFill>
                <a:latin typeface="Segoe UI Semilight" panose="020B0402040204020203" pitchFamily="34" charset="0"/>
                <a:cs typeface="Segoe UI Semilight" panose="020B0402040204020203" pitchFamily="34" charset="0"/>
              </a:defRPr>
            </a:lvl1pPr>
            <a:lvl2pPr indent="0" algn="ctr">
              <a:spcBef>
                <a:spcPct val="20000"/>
              </a:spcBef>
              <a:buFont typeface="Arial"/>
              <a:buNone/>
              <a:defRPr sz="2800">
                <a:solidFill>
                  <a:schemeClr val="tx1">
                    <a:tint val="75000"/>
                  </a:schemeClr>
                </a:solidFill>
              </a:defRPr>
            </a:lvl2pPr>
            <a:lvl3pPr indent="0" algn="ctr">
              <a:spcBef>
                <a:spcPct val="20000"/>
              </a:spcBef>
              <a:buFont typeface="Arial"/>
              <a:buNone/>
              <a:defRPr sz="2400">
                <a:solidFill>
                  <a:schemeClr val="tx1">
                    <a:tint val="75000"/>
                  </a:schemeClr>
                </a:solidFill>
              </a:defRPr>
            </a:lvl3pPr>
            <a:lvl4pPr indent="0" algn="ctr">
              <a:spcBef>
                <a:spcPct val="20000"/>
              </a:spcBef>
              <a:buFont typeface="Arial"/>
              <a:buNone/>
              <a:defRPr sz="2000">
                <a:solidFill>
                  <a:schemeClr val="tx1">
                    <a:tint val="75000"/>
                  </a:schemeClr>
                </a:solidFill>
              </a:defRPr>
            </a:lvl4pPr>
            <a:lvl5pPr indent="0" algn="ctr">
              <a:spcBef>
                <a:spcPct val="20000"/>
              </a:spcBef>
              <a:buFont typeface="Arial"/>
              <a:buNone/>
              <a:defRPr sz="200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r>
              <a:rPr lang="fr-FR" dirty="0"/>
              <a:t>Par </a:t>
            </a:r>
            <a:r>
              <a:rPr lang="fr-FR" b="1" dirty="0"/>
              <a:t>Alexis ONGAGNA</a:t>
            </a:r>
          </a:p>
          <a:p>
            <a:pPr marL="342900" indent="-342900">
              <a:buFont typeface="Wingdings" panose="05000000000000000000" pitchFamily="2" charset="2"/>
              <a:buChar char="*"/>
            </a:pPr>
            <a:r>
              <a:rPr lang="fr-FR" dirty="0">
                <a:sym typeface="Wingdings" panose="05000000000000000000" pitchFamily="2" charset="2"/>
                <a:hlinkClick r:id="rId3"/>
              </a:rPr>
              <a:t>alexisongagna@hotmail.com</a:t>
            </a:r>
            <a:endParaRPr lang="fr-FR" dirty="0">
              <a:sym typeface="Wingdings" panose="05000000000000000000" pitchFamily="2" charset="2"/>
            </a:endParaRPr>
          </a:p>
          <a:p>
            <a:r>
              <a:rPr lang="fr-FR" dirty="0"/>
              <a:t>Année universitaire 2024 - 2025</a:t>
            </a:r>
          </a:p>
        </p:txBody>
      </p:sp>
      <p:pic>
        <p:nvPicPr>
          <p:cNvPr id="5" name="Image 4" descr="logo-Paris-7.png"/>
          <p:cNvPicPr>
            <a:picLocks noChangeAspect="1"/>
          </p:cNvPicPr>
          <p:nvPr/>
        </p:nvPicPr>
        <p:blipFill>
          <a:blip r:embed="rId4" cstate="print"/>
          <a:stretch>
            <a:fillRect/>
          </a:stretch>
        </p:blipFill>
        <p:spPr>
          <a:xfrm>
            <a:off x="8676456" y="1"/>
            <a:ext cx="467544" cy="1206566"/>
          </a:xfrm>
          <a:prstGeom prst="rect">
            <a:avLst/>
          </a:prstGeom>
        </p:spPr>
      </p:pic>
    </p:spTree>
    <p:extLst>
      <p:ext uri="{BB962C8B-B14F-4D97-AF65-F5344CB8AC3E}">
        <p14:creationId xmlns:p14="http://schemas.microsoft.com/office/powerpoint/2010/main" val="267866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756702" cy="4242964"/>
          </a:xfrm>
        </p:spPr>
        <p:txBody>
          <a:bodyPr/>
          <a:lstStyle/>
          <a:p>
            <a:pPr marL="0" indent="0" algn="just">
              <a:buNone/>
            </a:pPr>
            <a:r>
              <a:rPr lang="fr-FR" sz="1800" b="1" dirty="0">
                <a:solidFill>
                  <a:srgbClr val="002060"/>
                </a:solidFill>
              </a:rPr>
              <a:t>Requête de création d’un schéma</a:t>
            </a:r>
          </a:p>
          <a:p>
            <a:pPr marL="0" indent="0" algn="just">
              <a:buNone/>
            </a:pPr>
            <a:endParaRPr lang="fr-FR" sz="1800" b="1" dirty="0">
              <a:solidFill>
                <a:srgbClr val="002060"/>
              </a:solidFill>
            </a:endParaRPr>
          </a:p>
          <a:p>
            <a:pPr>
              <a:buFont typeface="Wingdings" pitchFamily="2" charset="2"/>
              <a:buChar char="§"/>
            </a:pPr>
            <a:r>
              <a:rPr lang="fr-FR" sz="1500" dirty="0">
                <a:solidFill>
                  <a:schemeClr val="tx1"/>
                </a:solidFill>
                <a:latin typeface="+mn-lt"/>
              </a:rPr>
              <a:t>Création d’un schéma sous Oracle</a:t>
            </a:r>
          </a:p>
          <a:p>
            <a:pPr marL="0" indent="0">
              <a:buNone/>
            </a:pPr>
            <a:r>
              <a:rPr lang="fr-FR" sz="1500" b="1" dirty="0">
                <a:solidFill>
                  <a:schemeClr val="tx1"/>
                </a:solidFill>
                <a:latin typeface="+mn-lt"/>
                <a:cs typeface="Courier New" pitchFamily="49" charset="0"/>
              </a:rPr>
              <a:t>	</a:t>
            </a:r>
            <a:r>
              <a:rPr lang="fr-FR" sz="1600" b="1" dirty="0">
                <a:solidFill>
                  <a:srgbClr val="3333FF"/>
                </a:solidFill>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CREATE USER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IDENTIFIED BY </a:t>
            </a:r>
            <a:r>
              <a:rPr lang="fr-FR" sz="1200" dirty="0" err="1">
                <a:latin typeface="Courier New" pitchFamily="49" charset="0"/>
                <a:cs typeface="Courier New" pitchFamily="49" charset="0"/>
              </a:rPr>
              <a:t>mot_de_passe</a:t>
            </a:r>
            <a:r>
              <a:rPr lang="fr-FR" sz="1200" dirty="0">
                <a:latin typeface="Courier New" pitchFamily="49" charset="0"/>
                <a:cs typeface="Courier New" pitchFamily="49" charset="0"/>
              </a:rPr>
              <a:t> ;</a:t>
            </a:r>
            <a:endParaRPr lang="fr-FR" sz="1200" dirty="0">
              <a:solidFill>
                <a:srgbClr val="3333FF"/>
              </a:solidFill>
              <a:latin typeface="Courier New" pitchFamily="49" charset="0"/>
              <a:cs typeface="Courier New" pitchFamily="49" charset="0"/>
            </a:endParaRPr>
          </a:p>
          <a:p>
            <a:pPr marL="0" indent="0">
              <a:buNone/>
            </a:pPr>
            <a:r>
              <a:rPr lang="fr-FR" sz="1200" dirty="0">
                <a:solidFill>
                  <a:srgbClr val="3333FF"/>
                </a:solidFill>
                <a:latin typeface="Courier New" pitchFamily="49" charset="0"/>
                <a:cs typeface="Courier New" pitchFamily="49" charset="0"/>
              </a:rPr>
              <a:t>		GRANT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connect</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 </a:t>
            </a:r>
          </a:p>
          <a:p>
            <a:pPr marL="0" indent="0">
              <a:buNone/>
            </a:pPr>
            <a:r>
              <a:rPr lang="fr-FR" sz="1200" dirty="0">
                <a:solidFill>
                  <a:srgbClr val="3333FF"/>
                </a:solidFill>
                <a:latin typeface="Courier New" pitchFamily="49" charset="0"/>
                <a:cs typeface="Courier New" pitchFamily="49" charset="0"/>
              </a:rPr>
              <a:t>		</a:t>
            </a:r>
            <a:r>
              <a:rPr lang="fr-FR" sz="1200" b="1" dirty="0">
                <a:solidFill>
                  <a:srgbClr val="3333FF"/>
                </a:solidFill>
                <a:latin typeface="Courier New" pitchFamily="49" charset="0"/>
                <a:cs typeface="Courier New" pitchFamily="49" charset="0"/>
              </a:rPr>
              <a:t>GRANT</a:t>
            </a:r>
            <a:r>
              <a:rPr lang="fr-FR" sz="1200" b="1" dirty="0">
                <a:latin typeface="Courier New" pitchFamily="49" charset="0"/>
                <a:cs typeface="Courier New" pitchFamily="49" charset="0"/>
              </a:rPr>
              <a:t>  </a:t>
            </a:r>
            <a:r>
              <a:rPr lang="fr-FR" sz="1200" b="1" dirty="0" err="1">
                <a:latin typeface="Courier New" pitchFamily="49" charset="0"/>
                <a:cs typeface="Courier New" pitchFamily="49" charset="0"/>
              </a:rPr>
              <a:t>create</a:t>
            </a:r>
            <a:r>
              <a:rPr lang="fr-FR" sz="1200" b="1" dirty="0">
                <a:latin typeface="Courier New" pitchFamily="49" charset="0"/>
                <a:cs typeface="Courier New" pitchFamily="49" charset="0"/>
              </a:rPr>
              <a:t> table </a:t>
            </a:r>
            <a:r>
              <a:rPr lang="fr-FR" sz="1200" b="1" dirty="0">
                <a:solidFill>
                  <a:srgbClr val="3333FF"/>
                </a:solidFill>
                <a:latin typeface="Courier New" pitchFamily="49" charset="0"/>
                <a:cs typeface="Courier New" pitchFamily="49" charset="0"/>
              </a:rPr>
              <a:t>TO</a:t>
            </a:r>
            <a:r>
              <a:rPr lang="fr-FR" sz="1200" b="1" dirty="0">
                <a:latin typeface="Courier New" pitchFamily="49" charset="0"/>
                <a:cs typeface="Courier New" pitchFamily="49" charset="0"/>
              </a:rPr>
              <a:t> </a:t>
            </a:r>
            <a:r>
              <a:rPr lang="fr-FR" sz="1200" b="1" dirty="0" err="1">
                <a:latin typeface="Courier New" pitchFamily="49" charset="0"/>
                <a:cs typeface="Courier New" pitchFamily="49" charset="0"/>
              </a:rPr>
              <a:t>nom_schema</a:t>
            </a:r>
            <a:r>
              <a:rPr lang="fr-FR" sz="1200" b="1" dirty="0">
                <a:latin typeface="Courier New" pitchFamily="49" charset="0"/>
                <a:cs typeface="Courier New" pitchFamily="49" charset="0"/>
              </a:rPr>
              <a:t> ;</a:t>
            </a:r>
          </a:p>
          <a:p>
            <a:pPr marL="0" indent="0">
              <a:buNone/>
            </a:pPr>
            <a:r>
              <a:rPr lang="fr-FR" sz="1200" dirty="0">
                <a:solidFill>
                  <a:srgbClr val="3333FF"/>
                </a:solidFill>
                <a:latin typeface="Courier New" pitchFamily="49" charset="0"/>
                <a:cs typeface="Courier New" pitchFamily="49" charset="0"/>
              </a:rPr>
              <a:t>		GRANT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create</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view</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a:t>
            </a:r>
          </a:p>
          <a:p>
            <a:pPr marL="0" indent="0">
              <a:buNone/>
            </a:pPr>
            <a:r>
              <a:rPr lang="fr-FR" sz="1200" dirty="0">
                <a:solidFill>
                  <a:srgbClr val="3333FF"/>
                </a:solidFill>
                <a:latin typeface="Courier New" pitchFamily="49" charset="0"/>
                <a:cs typeface="Courier New" pitchFamily="49" charset="0"/>
              </a:rPr>
              <a:t>		GRANT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create</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any</a:t>
            </a:r>
            <a:r>
              <a:rPr lang="fr-FR" sz="1200" dirty="0">
                <a:latin typeface="Courier New" pitchFamily="49" charset="0"/>
                <a:cs typeface="Courier New" pitchFamily="49" charset="0"/>
              </a:rPr>
              <a:t> index </a:t>
            </a:r>
            <a:r>
              <a:rPr lang="fr-FR" sz="1200" dirty="0">
                <a:solidFill>
                  <a:srgbClr val="3333FF"/>
                </a:solidFill>
                <a:latin typeface="Courier New" pitchFamily="49" charset="0"/>
                <a:cs typeface="Courier New" pitchFamily="49" charset="0"/>
              </a:rPr>
              <a:t>TO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a:t>
            </a:r>
          </a:p>
          <a:p>
            <a:pPr marL="0" indent="0">
              <a:buNone/>
            </a:pPr>
            <a:r>
              <a:rPr lang="fr-FR" sz="1200" dirty="0">
                <a:solidFill>
                  <a:srgbClr val="3333FF"/>
                </a:solidFill>
                <a:latin typeface="Courier New" pitchFamily="49" charset="0"/>
                <a:cs typeface="Courier New" pitchFamily="49" charset="0"/>
              </a:rPr>
              <a:t>		GRANT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create</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synonym</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a:t>
            </a:r>
          </a:p>
          <a:p>
            <a:pPr marL="0" indent="0">
              <a:buNone/>
            </a:pP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GRANT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create</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sequence</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nom_schema</a:t>
            </a:r>
            <a:r>
              <a:rPr lang="fr-FR" sz="1200" dirty="0">
                <a:latin typeface="Courier New" pitchFamily="49" charset="0"/>
                <a:cs typeface="Courier New" pitchFamily="49" charset="0"/>
              </a:rPr>
              <a:t> ;</a:t>
            </a:r>
          </a:p>
          <a:p>
            <a:pPr marL="0" indent="0">
              <a:buNone/>
            </a:pPr>
            <a:endParaRPr lang="fr-FR" sz="1200" dirty="0">
              <a:latin typeface="Courier New" pitchFamily="49" charset="0"/>
              <a:cs typeface="Courier New" pitchFamily="49" charset="0"/>
            </a:endParaRPr>
          </a:p>
          <a:p>
            <a:pPr>
              <a:buFont typeface="Wingdings" pitchFamily="2" charset="2"/>
              <a:buChar char="§"/>
            </a:pPr>
            <a:r>
              <a:rPr lang="fr-FR" sz="1500" dirty="0">
                <a:solidFill>
                  <a:schemeClr val="tx1"/>
                </a:solidFill>
                <a:latin typeface="+mn-lt"/>
              </a:rPr>
              <a:t>Création d’un schéma sous </a:t>
            </a:r>
            <a:r>
              <a:rPr lang="fr-FR" sz="1500" dirty="0" err="1">
                <a:solidFill>
                  <a:schemeClr val="tx1"/>
                </a:solidFill>
                <a:latin typeface="+mn-lt"/>
              </a:rPr>
              <a:t>Postgresql</a:t>
            </a:r>
            <a:endParaRPr lang="fr-FR" sz="1500" dirty="0">
              <a:solidFill>
                <a:schemeClr val="tx1"/>
              </a:solidFill>
              <a:latin typeface="+mn-lt"/>
              <a:cs typeface="Segoe UI Semilight" panose="020B0402040204020203" pitchFamily="34" charset="0"/>
            </a:endParaRPr>
          </a:p>
          <a:p>
            <a:pPr marL="0" indent="0">
              <a:buNone/>
            </a:pPr>
            <a:r>
              <a:rPr lang="fr-FR" sz="1200" dirty="0">
                <a:solidFill>
                  <a:srgbClr val="3333FF"/>
                </a:solidFill>
                <a:latin typeface="Courier New" panose="02070309020205020404" pitchFamily="49" charset="0"/>
                <a:cs typeface="Courier New" pitchFamily="49" charset="0"/>
              </a:rPr>
              <a:t>          CREATE ROLE </a:t>
            </a:r>
            <a:r>
              <a:rPr lang="fr-FR" sz="1200" dirty="0" err="1">
                <a:latin typeface="Courier New" pitchFamily="49" charset="0"/>
                <a:cs typeface="Courier New" pitchFamily="49" charset="0"/>
              </a:rPr>
              <a:t>nom_schema</a:t>
            </a:r>
            <a:r>
              <a:rPr lang="fr-FR" sz="1200" dirty="0">
                <a:solidFill>
                  <a:srgbClr val="3333FF"/>
                </a:solidFill>
                <a:latin typeface="Courier New" panose="02070309020205020404" pitchFamily="49" charset="0"/>
                <a:cs typeface="Courier New" pitchFamily="49" charset="0"/>
              </a:rPr>
              <a:t> LOGIN PASSWORD '</a:t>
            </a:r>
            <a:r>
              <a:rPr lang="fr-FR" sz="1200" dirty="0" err="1">
                <a:latin typeface="Courier New" pitchFamily="49" charset="0"/>
                <a:cs typeface="Courier New" pitchFamily="49" charset="0"/>
              </a:rPr>
              <a:t>mot_de_passe</a:t>
            </a:r>
            <a:r>
              <a:rPr lang="fr-FR" sz="1200" dirty="0">
                <a:solidFill>
                  <a:srgbClr val="3333FF"/>
                </a:solidFill>
                <a:latin typeface="Courier New" pitchFamily="49" charset="0"/>
                <a:cs typeface="Courier New" pitchFamily="49" charset="0"/>
              </a:rPr>
              <a:t>’;</a:t>
            </a:r>
          </a:p>
          <a:p>
            <a:pPr marL="0" indent="0">
              <a:buNone/>
            </a:pPr>
            <a:r>
              <a:rPr lang="fr-FR" sz="1200" dirty="0">
                <a:solidFill>
                  <a:srgbClr val="3333FF"/>
                </a:solidFill>
                <a:latin typeface="Courier New" pitchFamily="49" charset="0"/>
                <a:cs typeface="Courier New" pitchFamily="49" charset="0"/>
              </a:rPr>
              <a:t>          CREATE SCHEMA IF NOT EXISTS </a:t>
            </a:r>
            <a:r>
              <a:rPr lang="fr-FR" sz="1200" dirty="0" err="1">
                <a:latin typeface="Courier New" pitchFamily="49" charset="0"/>
                <a:cs typeface="Courier New" pitchFamily="49" charset="0"/>
              </a:rPr>
              <a:t>nom_schema</a:t>
            </a:r>
            <a:r>
              <a:rPr lang="fr-FR" sz="1200" dirty="0">
                <a:solidFill>
                  <a:srgbClr val="3333FF"/>
                </a:solidFill>
                <a:latin typeface="Courier New" panose="02070309020205020404" pitchFamily="49" charset="0"/>
                <a:cs typeface="Courier New" pitchFamily="49" charset="0"/>
              </a:rPr>
              <a:t> AUTHORIZATION </a:t>
            </a:r>
            <a:r>
              <a:rPr lang="fr-FR" sz="1200" dirty="0" err="1">
                <a:latin typeface="Courier New" pitchFamily="49" charset="0"/>
                <a:cs typeface="Courier New" pitchFamily="49" charset="0"/>
              </a:rPr>
              <a:t>nom_schema</a:t>
            </a:r>
            <a:r>
              <a:rPr lang="fr-FR" sz="1200" dirty="0">
                <a:solidFill>
                  <a:srgbClr val="3333FF"/>
                </a:solidFill>
                <a:latin typeface="Courier New" pitchFamily="49" charset="0"/>
                <a:cs typeface="Courier New" pitchFamily="49" charset="0"/>
              </a:rPr>
              <a:t>;</a:t>
            </a:r>
          </a:p>
          <a:p>
            <a:pPr marL="0" indent="0">
              <a:buNone/>
            </a:pPr>
            <a:r>
              <a:rPr lang="fr-FR" sz="1200" dirty="0">
                <a:solidFill>
                  <a:srgbClr val="3333FF"/>
                </a:solidFill>
                <a:latin typeface="Courier New" pitchFamily="49" charset="0"/>
                <a:cs typeface="Courier New" pitchFamily="49" charset="0"/>
              </a:rPr>
              <a:t>          GRANT CONNECT ON DATABASE PISE TO </a:t>
            </a:r>
            <a:r>
              <a:rPr lang="fr-FR" sz="1200" dirty="0" err="1">
                <a:latin typeface="Courier New" pitchFamily="49" charset="0"/>
                <a:cs typeface="Courier New" pitchFamily="49" charset="0"/>
              </a:rPr>
              <a:t>nom_schema</a:t>
            </a:r>
            <a:r>
              <a:rPr lang="fr-FR" sz="1200" dirty="0">
                <a:solidFill>
                  <a:srgbClr val="3333FF"/>
                </a:solidFill>
                <a:latin typeface="Courier New" pitchFamily="49" charset="0"/>
                <a:cs typeface="Courier New" pitchFamily="49" charset="0"/>
              </a:rPr>
              <a:t>;</a:t>
            </a:r>
          </a:p>
          <a:p>
            <a:pPr marL="0" indent="0">
              <a:buNone/>
            </a:pPr>
            <a:r>
              <a:rPr lang="fr-FR" sz="1200" dirty="0">
                <a:solidFill>
                  <a:srgbClr val="3333FF"/>
                </a:solidFill>
                <a:latin typeface="Courier New" pitchFamily="49" charset="0"/>
                <a:cs typeface="Courier New" pitchFamily="49" charset="0"/>
              </a:rPr>
              <a:t>          GRANT USAGE ON SCHEMA </a:t>
            </a:r>
            <a:r>
              <a:rPr lang="fr-FR" sz="1200" dirty="0" err="1">
                <a:latin typeface="Courier New" pitchFamily="49" charset="0"/>
                <a:cs typeface="Courier New" pitchFamily="49" charset="0"/>
              </a:rPr>
              <a:t>nom_schema</a:t>
            </a:r>
            <a:r>
              <a:rPr lang="fr-FR" sz="1200" dirty="0">
                <a:solidFill>
                  <a:srgbClr val="3333FF"/>
                </a:solidFill>
                <a:latin typeface="Courier New" panose="02070309020205020404" pitchFamily="49" charset="0"/>
                <a:cs typeface="Courier New" pitchFamily="49" charset="0"/>
              </a:rPr>
              <a:t> TO </a:t>
            </a:r>
            <a:r>
              <a:rPr lang="fr-FR" sz="1200" dirty="0" err="1">
                <a:latin typeface="Courier New" pitchFamily="49" charset="0"/>
                <a:cs typeface="Courier New" pitchFamily="49" charset="0"/>
              </a:rPr>
              <a:t>nom_schema</a:t>
            </a:r>
            <a:r>
              <a:rPr lang="fr-FR" sz="1200" dirty="0">
                <a:solidFill>
                  <a:srgbClr val="3333FF"/>
                </a:solidFill>
                <a:latin typeface="Courier New" pitchFamily="49" charset="0"/>
                <a:cs typeface="Courier New" pitchFamily="49" charset="0"/>
              </a:rPr>
              <a:t>;</a:t>
            </a:r>
          </a:p>
          <a:p>
            <a:pPr marL="0" indent="0">
              <a:buNone/>
            </a:pPr>
            <a:r>
              <a:rPr lang="fr-FR" sz="1200" dirty="0">
                <a:solidFill>
                  <a:srgbClr val="3333FF"/>
                </a:solidFill>
                <a:latin typeface="Courier New" pitchFamily="49" charset="0"/>
                <a:cs typeface="Courier New" pitchFamily="49" charset="0"/>
              </a:rPr>
              <a:t>          GRANT ALL PRIVILEGES ON ALL TABLES IN SCHEMA </a:t>
            </a:r>
            <a:r>
              <a:rPr lang="fr-FR" sz="1200" dirty="0" err="1">
                <a:latin typeface="Courier New" pitchFamily="49" charset="0"/>
                <a:cs typeface="Courier New" pitchFamily="49" charset="0"/>
              </a:rPr>
              <a:t>nom_schema</a:t>
            </a:r>
            <a:r>
              <a:rPr lang="fr-FR" sz="1200" dirty="0">
                <a:solidFill>
                  <a:srgbClr val="3333FF"/>
                </a:solidFill>
                <a:latin typeface="Courier New" panose="02070309020205020404" pitchFamily="49" charset="0"/>
                <a:cs typeface="Courier New" pitchFamily="49" charset="0"/>
              </a:rPr>
              <a:t> TO </a:t>
            </a:r>
            <a:r>
              <a:rPr lang="fr-FR" sz="1200" dirty="0" err="1">
                <a:latin typeface="Courier New" pitchFamily="49" charset="0"/>
                <a:cs typeface="Courier New" pitchFamily="49" charset="0"/>
              </a:rPr>
              <a:t>nom_schema</a:t>
            </a:r>
            <a:r>
              <a:rPr lang="fr-FR" sz="1200" dirty="0">
                <a:solidFill>
                  <a:srgbClr val="3333FF"/>
                </a:solidFill>
                <a:latin typeface="Courier New" panose="02070309020205020404" pitchFamily="49" charset="0"/>
                <a:cs typeface="Courier New" pitchFamily="49" charset="0"/>
              </a:rPr>
              <a:t>;</a:t>
            </a:r>
          </a:p>
          <a:p>
            <a:pPr marL="0" indent="0">
              <a:buNone/>
            </a:pPr>
            <a:endParaRPr lang="fr-FR" sz="1200"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10</a:t>
            </a:fld>
            <a:endParaRPr lang="fr-FR" dirty="0"/>
          </a:p>
        </p:txBody>
      </p:sp>
    </p:spTree>
    <p:extLst>
      <p:ext uri="{BB962C8B-B14F-4D97-AF65-F5344CB8AC3E}">
        <p14:creationId xmlns:p14="http://schemas.microsoft.com/office/powerpoint/2010/main" val="260147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756702" cy="420289"/>
          </a:xfrm>
        </p:spPr>
        <p:txBody>
          <a:bodyPr/>
          <a:lstStyle/>
          <a:p>
            <a:pPr marL="0" indent="0" algn="just">
              <a:buNone/>
            </a:pPr>
            <a:r>
              <a:rPr lang="fr-FR" sz="1800" b="1" dirty="0">
                <a:solidFill>
                  <a:srgbClr val="002060"/>
                </a:solidFill>
              </a:rPr>
              <a:t>Requête de création d’un schéma</a:t>
            </a:r>
            <a:endParaRPr lang="fr-FR" sz="1200"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11</a:t>
            </a:fld>
            <a:endParaRPr lang="fr-FR" dirty="0"/>
          </a:p>
        </p:txBody>
      </p:sp>
      <p:pic>
        <p:nvPicPr>
          <p:cNvPr id="10" name="Image 9">
            <a:extLst>
              <a:ext uri="{FF2B5EF4-FFF2-40B4-BE49-F238E27FC236}">
                <a16:creationId xmlns:a16="http://schemas.microsoft.com/office/drawing/2014/main" id="{595E1704-556D-4EA1-59CD-F629B0D18BAD}"/>
              </a:ext>
            </a:extLst>
          </p:cNvPr>
          <p:cNvPicPr>
            <a:picLocks noChangeAspect="1"/>
          </p:cNvPicPr>
          <p:nvPr/>
        </p:nvPicPr>
        <p:blipFill>
          <a:blip r:embed="rId4"/>
          <a:stretch>
            <a:fillRect/>
          </a:stretch>
        </p:blipFill>
        <p:spPr>
          <a:xfrm>
            <a:off x="177085" y="1238605"/>
            <a:ext cx="4250931" cy="3647141"/>
          </a:xfrm>
          <a:prstGeom prst="rect">
            <a:avLst/>
          </a:prstGeom>
        </p:spPr>
      </p:pic>
      <p:pic>
        <p:nvPicPr>
          <p:cNvPr id="12" name="Image 11">
            <a:extLst>
              <a:ext uri="{FF2B5EF4-FFF2-40B4-BE49-F238E27FC236}">
                <a16:creationId xmlns:a16="http://schemas.microsoft.com/office/drawing/2014/main" id="{793CB2A7-0091-0591-FDA4-ED2AEFAD0203}"/>
              </a:ext>
            </a:extLst>
          </p:cNvPr>
          <p:cNvPicPr>
            <a:picLocks noChangeAspect="1"/>
          </p:cNvPicPr>
          <p:nvPr/>
        </p:nvPicPr>
        <p:blipFill>
          <a:blip r:embed="rId5"/>
          <a:stretch>
            <a:fillRect/>
          </a:stretch>
        </p:blipFill>
        <p:spPr>
          <a:xfrm>
            <a:off x="4664366" y="1221315"/>
            <a:ext cx="4250931" cy="3647371"/>
          </a:xfrm>
          <a:prstGeom prst="rect">
            <a:avLst/>
          </a:prstGeom>
        </p:spPr>
      </p:pic>
    </p:spTree>
    <p:extLst>
      <p:ext uri="{BB962C8B-B14F-4D97-AF65-F5344CB8AC3E}">
        <p14:creationId xmlns:p14="http://schemas.microsoft.com/office/powerpoint/2010/main" val="385244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4622584" cy="4357222"/>
          </a:xfrm>
        </p:spPr>
        <p:txBody>
          <a:bodyPr/>
          <a:lstStyle/>
          <a:p>
            <a:pPr marL="0" indent="0" algn="just">
              <a:buNone/>
            </a:pPr>
            <a:r>
              <a:rPr lang="fr-FR" sz="1500" b="1" dirty="0">
                <a:solidFill>
                  <a:srgbClr val="002060"/>
                </a:solidFill>
              </a:rPr>
              <a:t>Notion de tablespace</a:t>
            </a:r>
          </a:p>
          <a:p>
            <a:pPr marL="0" indent="0">
              <a:buNone/>
            </a:pPr>
            <a:endParaRPr lang="fr-FR" sz="1500" b="1" dirty="0">
              <a:solidFill>
                <a:schemeClr val="tx1"/>
              </a:solidFill>
              <a:latin typeface="+mn-lt"/>
            </a:endParaRPr>
          </a:p>
          <a:p>
            <a:pPr marL="0" indent="0">
              <a:buNone/>
            </a:pPr>
            <a:r>
              <a:rPr lang="fr-FR" sz="1500" b="1" u="sng" dirty="0">
                <a:solidFill>
                  <a:schemeClr val="tx1"/>
                </a:solidFill>
                <a:latin typeface="+mn-lt"/>
              </a:rPr>
              <a:t>Sous Oracle</a:t>
            </a:r>
          </a:p>
          <a:p>
            <a:pPr>
              <a:buFont typeface="Wingdings" panose="05000000000000000000" pitchFamily="2" charset="2"/>
              <a:buChar char="§"/>
            </a:pPr>
            <a:r>
              <a:rPr lang="fr-FR" sz="1500" dirty="0">
                <a:solidFill>
                  <a:schemeClr val="tx1"/>
                </a:solidFill>
                <a:latin typeface="+mn-lt"/>
              </a:rPr>
              <a:t>C’est le conteneur de tables et d’index,</a:t>
            </a:r>
          </a:p>
          <a:p>
            <a:pPr>
              <a:buFont typeface="Wingdings" panose="05000000000000000000" pitchFamily="2" charset="2"/>
              <a:buChar char="§"/>
            </a:pPr>
            <a:r>
              <a:rPr lang="fr-FR" sz="1500" dirty="0">
                <a:solidFill>
                  <a:schemeClr val="tx1"/>
                </a:solidFill>
                <a:latin typeface="+mn-lt"/>
              </a:rPr>
              <a:t>Vision logique sous Oracle,</a:t>
            </a:r>
          </a:p>
          <a:p>
            <a:pPr>
              <a:buFont typeface="Wingdings" panose="05000000000000000000" pitchFamily="2" charset="2"/>
              <a:buChar char="§"/>
            </a:pPr>
            <a:r>
              <a:rPr lang="fr-FR" sz="1500" dirty="0">
                <a:solidFill>
                  <a:schemeClr val="tx1"/>
                </a:solidFill>
                <a:latin typeface="+mn-lt"/>
              </a:rPr>
              <a:t>Vision physique sur disque,</a:t>
            </a:r>
          </a:p>
          <a:p>
            <a:pPr>
              <a:buFont typeface="Wingdings" panose="05000000000000000000" pitchFamily="2" charset="2"/>
              <a:buChar char="§"/>
            </a:pPr>
            <a:r>
              <a:rPr lang="fr-FR" sz="1500" dirty="0">
                <a:solidFill>
                  <a:schemeClr val="tx1"/>
                </a:solidFill>
                <a:latin typeface="+mn-lt"/>
              </a:rPr>
              <a:t>Fait référence aux fichiers de données (</a:t>
            </a:r>
            <a:r>
              <a:rPr lang="fr-FR" sz="1500" dirty="0" err="1">
                <a:solidFill>
                  <a:schemeClr val="tx1"/>
                </a:solidFill>
                <a:latin typeface="+mn-lt"/>
              </a:rPr>
              <a:t>datafiles</a:t>
            </a:r>
            <a:r>
              <a:rPr lang="fr-FR" sz="1500" dirty="0">
                <a:solidFill>
                  <a:schemeClr val="tx1"/>
                </a:solidFill>
                <a:latin typeface="+mn-lt"/>
              </a:rPr>
              <a:t>),</a:t>
            </a:r>
          </a:p>
          <a:p>
            <a:pPr>
              <a:buFont typeface="Wingdings" panose="05000000000000000000" pitchFamily="2" charset="2"/>
              <a:buChar char="§"/>
            </a:pPr>
            <a:r>
              <a:rPr lang="fr-FR" sz="1500" dirty="0">
                <a:solidFill>
                  <a:schemeClr val="tx1"/>
                </a:solidFill>
                <a:latin typeface="+mn-lt"/>
              </a:rPr>
              <a:t>A une taille définie à la création,</a:t>
            </a:r>
          </a:p>
          <a:p>
            <a:pPr>
              <a:buFont typeface="Wingdings" panose="05000000000000000000" pitchFamily="2" charset="2"/>
              <a:buChar char="§"/>
            </a:pPr>
            <a:r>
              <a:rPr lang="fr-FR" sz="1500" dirty="0">
                <a:solidFill>
                  <a:schemeClr val="tx1"/>
                </a:solidFill>
                <a:latin typeface="+mn-lt"/>
              </a:rPr>
              <a:t>Peut avoir une taille illimitée,</a:t>
            </a:r>
          </a:p>
          <a:p>
            <a:pPr>
              <a:buFont typeface="Wingdings" panose="05000000000000000000" pitchFamily="2" charset="2"/>
              <a:buChar char="§"/>
            </a:pPr>
            <a:r>
              <a:rPr lang="fr-FR" sz="1500" dirty="0">
                <a:solidFill>
                  <a:schemeClr val="tx1"/>
                </a:solidFill>
                <a:latin typeface="+mn-lt"/>
              </a:rPr>
              <a:t>Un schéma dispose d’un tablespace par défaut</a:t>
            </a:r>
          </a:p>
          <a:p>
            <a:pPr marL="0" indent="0">
              <a:buNone/>
            </a:pPr>
            <a:endParaRPr lang="fr-FR" sz="1500" b="1" dirty="0">
              <a:solidFill>
                <a:schemeClr val="tx1"/>
              </a:solidFill>
              <a:latin typeface="+mn-lt"/>
            </a:endParaRPr>
          </a:p>
          <a:p>
            <a:pPr marL="0" indent="0">
              <a:buNone/>
            </a:pPr>
            <a:r>
              <a:rPr lang="fr-FR" sz="1500" b="1" u="sng" dirty="0">
                <a:solidFill>
                  <a:schemeClr val="tx1"/>
                </a:solidFill>
                <a:latin typeface="+mn-lt"/>
              </a:rPr>
              <a:t>Sous PostgreSQL</a:t>
            </a:r>
          </a:p>
          <a:p>
            <a:pPr>
              <a:buFont typeface="Wingdings" panose="05000000000000000000" pitchFamily="2" charset="2"/>
              <a:buChar char="§"/>
            </a:pPr>
            <a:r>
              <a:rPr lang="fr-FR" sz="1500" dirty="0">
                <a:solidFill>
                  <a:schemeClr val="tx1"/>
                </a:solidFill>
                <a:latin typeface="+mn-lt"/>
              </a:rPr>
              <a:t>Vision physique sur disque : répertoire où sont stockées les données,</a:t>
            </a:r>
          </a:p>
          <a:p>
            <a:pPr>
              <a:buFont typeface="Wingdings" panose="05000000000000000000" pitchFamily="2" charset="2"/>
              <a:buChar char="§"/>
            </a:pPr>
            <a:r>
              <a:rPr lang="fr-FR" sz="1500" dirty="0">
                <a:solidFill>
                  <a:schemeClr val="tx1"/>
                </a:solidFill>
                <a:latin typeface="+mn-lt"/>
              </a:rPr>
              <a:t>N’a pas de taille,</a:t>
            </a:r>
          </a:p>
          <a:p>
            <a:pPr>
              <a:buFont typeface="Wingdings" panose="05000000000000000000" pitchFamily="2" charset="2"/>
              <a:buChar char="§"/>
            </a:pPr>
            <a:r>
              <a:rPr lang="fr-FR" sz="1500" dirty="0">
                <a:solidFill>
                  <a:schemeClr val="tx1"/>
                </a:solidFill>
                <a:latin typeface="+mn-lt"/>
              </a:rPr>
              <a:t>Appartient à un schéma</a:t>
            </a:r>
          </a:p>
          <a:p>
            <a:pPr>
              <a:buFont typeface="Arial" panose="020B0604020202020204" pitchFamily="34" charset="0"/>
              <a:buChar char="•"/>
            </a:pPr>
            <a:endParaRPr lang="fr-FR" sz="1500"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12</a:t>
            </a:fld>
            <a:endParaRPr lang="fr-FR" dirty="0"/>
          </a:p>
        </p:txBody>
      </p:sp>
      <p:sp>
        <p:nvSpPr>
          <p:cNvPr id="8" name="Espace réservé du contenu 2"/>
          <p:cNvSpPr txBox="1">
            <a:spLocks/>
          </p:cNvSpPr>
          <p:nvPr/>
        </p:nvSpPr>
        <p:spPr>
          <a:xfrm>
            <a:off x="4586229" y="772312"/>
            <a:ext cx="4538871" cy="3648516"/>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500" b="1" dirty="0">
                <a:solidFill>
                  <a:srgbClr val="002060"/>
                </a:solidFill>
              </a:rPr>
              <a:t>Création d’un tablespace</a:t>
            </a:r>
          </a:p>
          <a:p>
            <a:pPr marL="457200" lvl="1" indent="0">
              <a:buNone/>
            </a:pPr>
            <a:endParaRPr lang="fr-FR" sz="1500" dirty="0"/>
          </a:p>
          <a:p>
            <a:pPr>
              <a:buFont typeface="Wingdings" pitchFamily="2" charset="2"/>
              <a:buChar char="§"/>
            </a:pPr>
            <a:r>
              <a:rPr lang="fr-FR" sz="1500" b="1" dirty="0">
                <a:solidFill>
                  <a:schemeClr val="tx1"/>
                </a:solidFill>
                <a:latin typeface="+mn-lt"/>
              </a:rPr>
              <a:t>A la charge du DBA de production</a:t>
            </a:r>
            <a:r>
              <a:rPr lang="fr-FR" sz="1500" dirty="0">
                <a:solidFill>
                  <a:schemeClr val="tx1"/>
                </a:solidFill>
                <a:latin typeface="+mn-lt"/>
              </a:rPr>
              <a:t>,</a:t>
            </a:r>
          </a:p>
          <a:p>
            <a:pPr>
              <a:buFont typeface="Wingdings" pitchFamily="2" charset="2"/>
              <a:buChar char="§"/>
            </a:pPr>
            <a:r>
              <a:rPr lang="fr-FR" sz="1500" dirty="0">
                <a:solidFill>
                  <a:schemeClr val="tx1"/>
                </a:solidFill>
                <a:latin typeface="+mn-lt"/>
              </a:rPr>
              <a:t>Nécessite de connaitre l’emplacement des </a:t>
            </a:r>
            <a:r>
              <a:rPr lang="fr-FR" sz="1500" dirty="0" err="1">
                <a:solidFill>
                  <a:schemeClr val="tx1"/>
                </a:solidFill>
                <a:latin typeface="+mn-lt"/>
              </a:rPr>
              <a:t>datafiles</a:t>
            </a:r>
            <a:r>
              <a:rPr lang="fr-FR" sz="1500" dirty="0">
                <a:solidFill>
                  <a:schemeClr val="tx1"/>
                </a:solidFill>
                <a:latin typeface="+mn-lt"/>
              </a:rPr>
              <a:t> de la base,</a:t>
            </a:r>
          </a:p>
          <a:p>
            <a:pPr>
              <a:buFont typeface="Wingdings" pitchFamily="2" charset="2"/>
              <a:buChar char="§"/>
            </a:pPr>
            <a:r>
              <a:rPr lang="fr-FR" sz="1500" dirty="0">
                <a:solidFill>
                  <a:schemeClr val="tx1"/>
                </a:solidFill>
                <a:latin typeface="+mn-lt"/>
              </a:rPr>
              <a:t>Il existe les tablespaces « système » et les tablespaces applicatifs,</a:t>
            </a:r>
          </a:p>
          <a:p>
            <a:pPr>
              <a:buFont typeface="Wingdings" pitchFamily="2" charset="2"/>
              <a:buChar char="§"/>
            </a:pPr>
            <a:r>
              <a:rPr lang="fr-FR" sz="1500" dirty="0">
                <a:solidFill>
                  <a:schemeClr val="tx1"/>
                </a:solidFill>
                <a:latin typeface="+mn-lt"/>
              </a:rPr>
              <a:t>Seuls les tablespaces applicatifs seront étudiés dans le cadre de ce cours,</a:t>
            </a:r>
          </a:p>
          <a:p>
            <a:pPr>
              <a:buFont typeface="Wingdings" pitchFamily="2" charset="2"/>
              <a:buChar char="§"/>
            </a:pPr>
            <a:r>
              <a:rPr lang="fr-FR" sz="1500" dirty="0">
                <a:solidFill>
                  <a:schemeClr val="tx1"/>
                </a:solidFill>
                <a:latin typeface="+mn-lt"/>
              </a:rPr>
              <a:t>Abréviation pour la suite du cours : </a:t>
            </a:r>
            <a:r>
              <a:rPr lang="fr-FR" sz="1500" dirty="0" err="1">
                <a:solidFill>
                  <a:schemeClr val="tx1"/>
                </a:solidFill>
                <a:latin typeface="+mn-lt"/>
              </a:rPr>
              <a:t>tbs</a:t>
            </a:r>
            <a:endParaRPr lang="fr-FR" sz="1500" dirty="0">
              <a:solidFill>
                <a:schemeClr val="tx1"/>
              </a:solidFill>
              <a:latin typeface="+mn-lt"/>
            </a:endParaRPr>
          </a:p>
          <a:p>
            <a:pPr marL="0" indent="0" algn="just">
              <a:buFontTx/>
              <a:buNone/>
            </a:pPr>
            <a:endParaRPr lang="fr-FR" sz="1500" dirty="0">
              <a:solidFill>
                <a:schemeClr val="tx1"/>
              </a:solidFill>
              <a:latin typeface="+mn-lt"/>
            </a:endParaRPr>
          </a:p>
        </p:txBody>
      </p:sp>
    </p:spTree>
    <p:extLst>
      <p:ext uri="{BB962C8B-B14F-4D97-AF65-F5344CB8AC3E}">
        <p14:creationId xmlns:p14="http://schemas.microsoft.com/office/powerpoint/2010/main" val="183190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13</a:t>
            </a:fld>
            <a:endParaRPr lang="fr-FR" dirty="0"/>
          </a:p>
        </p:txBody>
      </p:sp>
      <p:sp>
        <p:nvSpPr>
          <p:cNvPr id="8" name="Espace réservé du contenu 2"/>
          <p:cNvSpPr txBox="1">
            <a:spLocks/>
          </p:cNvSpPr>
          <p:nvPr/>
        </p:nvSpPr>
        <p:spPr>
          <a:xfrm>
            <a:off x="49747" y="786279"/>
            <a:ext cx="4921630" cy="4357222"/>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fr-FR" sz="1600" b="1" dirty="0">
                <a:solidFill>
                  <a:srgbClr val="002060"/>
                </a:solidFill>
              </a:rPr>
              <a:t>Requête de création de tablespace</a:t>
            </a:r>
          </a:p>
          <a:p>
            <a:pPr marL="0" indent="0" algn="just">
              <a:buNone/>
            </a:pPr>
            <a:endParaRPr lang="fr-FR" sz="1600" b="1" dirty="0">
              <a:solidFill>
                <a:srgbClr val="002060"/>
              </a:solidFill>
            </a:endParaRPr>
          </a:p>
          <a:p>
            <a:pPr marL="0" indent="0">
              <a:buNone/>
            </a:pPr>
            <a:r>
              <a:rPr lang="fr-FR" sz="1200" b="1" u="sng" dirty="0">
                <a:solidFill>
                  <a:schemeClr val="tx1"/>
                </a:solidFill>
                <a:latin typeface="+mn-lt"/>
              </a:rPr>
              <a:t>Sous Oracle</a:t>
            </a:r>
          </a:p>
          <a:p>
            <a:pPr marL="0" indent="0" algn="just">
              <a:buFontTx/>
              <a:buNone/>
            </a:pPr>
            <a:endParaRPr lang="fr-FR" sz="1200" b="1" dirty="0">
              <a:solidFill>
                <a:srgbClr val="002060"/>
              </a:solidFill>
            </a:endParaRPr>
          </a:p>
          <a:p>
            <a:pPr>
              <a:buFont typeface="Wingdings" pitchFamily="2" charset="2"/>
              <a:buChar char="§"/>
            </a:pPr>
            <a:r>
              <a:rPr lang="fr-FR" sz="1050" b="1" dirty="0">
                <a:latin typeface="+mn-lt"/>
              </a:rPr>
              <a:t> Tablespace avec un seul </a:t>
            </a:r>
            <a:r>
              <a:rPr lang="fr-FR" sz="1050" b="1" dirty="0" err="1">
                <a:latin typeface="+mn-lt"/>
              </a:rPr>
              <a:t>datafile</a:t>
            </a:r>
            <a:r>
              <a:rPr lang="fr-FR" sz="1050" b="1" dirty="0">
                <a:latin typeface="+mn-lt"/>
              </a:rPr>
              <a:t> d’une taille d’un giga octet</a:t>
            </a:r>
            <a:endParaRPr lang="fr-FR" sz="1050" dirty="0">
              <a:latin typeface="Courier New" pitchFamily="49" charset="0"/>
              <a:cs typeface="Courier New" pitchFamily="49" charset="0"/>
            </a:endParaRPr>
          </a:p>
          <a:p>
            <a:pPr marL="0" indent="0">
              <a:buNone/>
            </a:pPr>
            <a:r>
              <a:rPr lang="fr-FR" sz="1000" b="1" dirty="0">
                <a:solidFill>
                  <a:srgbClr val="3333FF"/>
                </a:solidFill>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CREATE TABLESPACE </a:t>
            </a:r>
            <a:r>
              <a:rPr lang="fr-FR" sz="800" dirty="0">
                <a:latin typeface="Courier New" pitchFamily="49" charset="0"/>
                <a:cs typeface="Courier New" pitchFamily="49" charset="0"/>
              </a:rPr>
              <a:t>nom_tablespace</a:t>
            </a:r>
          </a:p>
          <a:p>
            <a:pPr marL="0" indent="0">
              <a:buNone/>
            </a:pP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DATAFILE</a:t>
            </a:r>
            <a:r>
              <a:rPr lang="fr-FR" sz="800" dirty="0">
                <a:latin typeface="Courier New" pitchFamily="49" charset="0"/>
                <a:cs typeface="Courier New" pitchFamily="49" charset="0"/>
              </a:rPr>
              <a:t> 'C:/Apps/Oracle/</a:t>
            </a:r>
            <a:r>
              <a:rPr lang="fr-FR" sz="800" dirty="0" err="1">
                <a:latin typeface="Courier New" pitchFamily="49" charset="0"/>
                <a:cs typeface="Courier New" pitchFamily="49" charset="0"/>
              </a:rPr>
              <a:t>oradata</a:t>
            </a:r>
            <a:r>
              <a:rPr lang="fr-FR" sz="800" dirty="0">
                <a:latin typeface="Courier New" pitchFamily="49" charset="0"/>
                <a:cs typeface="Courier New" pitchFamily="49" charset="0"/>
              </a:rPr>
              <a:t>/</a:t>
            </a:r>
            <a:r>
              <a:rPr lang="fr-FR" sz="800" dirty="0" err="1">
                <a:latin typeface="Courier New" pitchFamily="49" charset="0"/>
                <a:cs typeface="Courier New" pitchFamily="49" charset="0"/>
              </a:rPr>
              <a:t>nom_tablespace.dbf</a:t>
            </a: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SIZE</a:t>
            </a:r>
            <a:r>
              <a:rPr lang="fr-FR" sz="800" dirty="0">
                <a:latin typeface="Courier New" pitchFamily="49" charset="0"/>
                <a:cs typeface="Courier New" pitchFamily="49" charset="0"/>
              </a:rPr>
              <a:t> 1 G</a:t>
            </a:r>
          </a:p>
          <a:p>
            <a:pPr marL="0" indent="0">
              <a:buNone/>
            </a:pP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SEGMENT SPACE MANAGEMENT AUTO</a:t>
            </a:r>
            <a:r>
              <a:rPr lang="fr-FR" sz="800" dirty="0">
                <a:latin typeface="Courier New" pitchFamily="49" charset="0"/>
                <a:cs typeface="Courier New" pitchFamily="49" charset="0"/>
              </a:rPr>
              <a:t>;</a:t>
            </a:r>
          </a:p>
          <a:p>
            <a:pPr marL="0" indent="0">
              <a:buNone/>
            </a:pPr>
            <a:endParaRPr lang="fr-FR" sz="800" dirty="0">
              <a:latin typeface="Courier New" pitchFamily="49" charset="0"/>
              <a:cs typeface="Courier New" pitchFamily="49" charset="0"/>
            </a:endParaRPr>
          </a:p>
          <a:p>
            <a:pPr>
              <a:buFont typeface="Wingdings" pitchFamily="2" charset="2"/>
              <a:buChar char="§"/>
            </a:pPr>
            <a:r>
              <a:rPr lang="fr-FR" sz="1100" b="1" dirty="0">
                <a:latin typeface="+mn-lt"/>
              </a:rPr>
              <a:t> </a:t>
            </a:r>
            <a:r>
              <a:rPr lang="fr-FR" sz="1050" b="1" dirty="0">
                <a:latin typeface="+mn-lt"/>
              </a:rPr>
              <a:t>Tablespace avec trois </a:t>
            </a:r>
            <a:r>
              <a:rPr lang="fr-FR" sz="1050" b="1" dirty="0" err="1">
                <a:latin typeface="+mn-lt"/>
              </a:rPr>
              <a:t>datafiles</a:t>
            </a:r>
            <a:r>
              <a:rPr lang="fr-FR" sz="1050" b="1" dirty="0">
                <a:latin typeface="+mn-lt"/>
              </a:rPr>
              <a:t> de taille variable</a:t>
            </a:r>
          </a:p>
          <a:p>
            <a:pPr marL="0" indent="0">
              <a:buNone/>
            </a:pPr>
            <a:r>
              <a:rPr lang="fr-FR" sz="900" b="1" dirty="0">
                <a:solidFill>
                  <a:srgbClr val="3333FF"/>
                </a:solidFill>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CREATE TABLESPACE </a:t>
            </a:r>
            <a:r>
              <a:rPr lang="fr-FR" sz="800" dirty="0">
                <a:latin typeface="Courier New" pitchFamily="49" charset="0"/>
                <a:cs typeface="Courier New" pitchFamily="49" charset="0"/>
              </a:rPr>
              <a:t>nom_tablespace</a:t>
            </a:r>
          </a:p>
          <a:p>
            <a:pPr marL="0" indent="0">
              <a:buNone/>
            </a:pP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DATAFILE </a:t>
            </a:r>
          </a:p>
          <a:p>
            <a:pPr marL="0" indent="0">
              <a:buNone/>
            </a:pPr>
            <a:r>
              <a:rPr lang="fr-FR" sz="800" dirty="0">
                <a:latin typeface="Courier New" pitchFamily="49" charset="0"/>
                <a:cs typeface="Courier New" pitchFamily="49" charset="0"/>
              </a:rPr>
              <a:t>		'C:/Apps/Oracle/</a:t>
            </a:r>
            <a:r>
              <a:rPr lang="fr-FR" sz="800" dirty="0" err="1">
                <a:latin typeface="Courier New" pitchFamily="49" charset="0"/>
                <a:cs typeface="Courier New" pitchFamily="49" charset="0"/>
              </a:rPr>
              <a:t>oradata</a:t>
            </a:r>
            <a:r>
              <a:rPr lang="fr-FR" sz="800" dirty="0">
                <a:latin typeface="Courier New" pitchFamily="49" charset="0"/>
                <a:cs typeface="Courier New" pitchFamily="49" charset="0"/>
              </a:rPr>
              <a:t>/nom_tablespace_1.dbf' </a:t>
            </a:r>
            <a:r>
              <a:rPr lang="fr-FR" sz="800" dirty="0">
                <a:solidFill>
                  <a:srgbClr val="3333FF"/>
                </a:solidFill>
                <a:latin typeface="Courier New" pitchFamily="49" charset="0"/>
                <a:cs typeface="Courier New" pitchFamily="49" charset="0"/>
              </a:rPr>
              <a:t>SIZE</a:t>
            </a:r>
            <a:r>
              <a:rPr lang="fr-FR" sz="800" dirty="0">
                <a:latin typeface="Courier New" pitchFamily="49" charset="0"/>
                <a:cs typeface="Courier New" pitchFamily="49" charset="0"/>
              </a:rPr>
              <a:t> 64 m,</a:t>
            </a:r>
          </a:p>
          <a:p>
            <a:pPr marL="0" indent="0">
              <a:buNone/>
            </a:pPr>
            <a:r>
              <a:rPr lang="fr-FR" sz="800" dirty="0">
                <a:latin typeface="Courier New" pitchFamily="49" charset="0"/>
                <a:cs typeface="Courier New" pitchFamily="49" charset="0"/>
              </a:rPr>
              <a:t>    		'C:/Apps/Oracle/</a:t>
            </a:r>
            <a:r>
              <a:rPr lang="fr-FR" sz="800" dirty="0" err="1">
                <a:latin typeface="Courier New" pitchFamily="49" charset="0"/>
                <a:cs typeface="Courier New" pitchFamily="49" charset="0"/>
              </a:rPr>
              <a:t>oradata</a:t>
            </a:r>
            <a:r>
              <a:rPr lang="fr-FR" sz="800" dirty="0">
                <a:latin typeface="Courier New" pitchFamily="49" charset="0"/>
                <a:cs typeface="Courier New" pitchFamily="49" charset="0"/>
              </a:rPr>
              <a:t>/nom_tablespace_2.dbf' </a:t>
            </a:r>
            <a:r>
              <a:rPr lang="fr-FR" sz="800" dirty="0">
                <a:solidFill>
                  <a:srgbClr val="3333FF"/>
                </a:solidFill>
                <a:latin typeface="Courier New" pitchFamily="49" charset="0"/>
                <a:cs typeface="Courier New" pitchFamily="49" charset="0"/>
              </a:rPr>
              <a:t>SIZE</a:t>
            </a:r>
            <a:r>
              <a:rPr lang="fr-FR" sz="800" dirty="0">
                <a:latin typeface="Courier New" pitchFamily="49" charset="0"/>
                <a:cs typeface="Courier New" pitchFamily="49" charset="0"/>
              </a:rPr>
              <a:t> </a:t>
            </a:r>
            <a:r>
              <a:rPr lang="fr-FR" sz="800" dirty="0">
                <a:solidFill>
                  <a:srgbClr val="FF0000"/>
                </a:solidFill>
                <a:latin typeface="Courier New" pitchFamily="49" charset="0"/>
                <a:cs typeface="Courier New" pitchFamily="49" charset="0"/>
              </a:rPr>
              <a:t>1024 m,</a:t>
            </a:r>
          </a:p>
          <a:p>
            <a:pPr marL="0" indent="0">
              <a:buNone/>
            </a:pPr>
            <a:r>
              <a:rPr lang="fr-FR" sz="800" dirty="0">
                <a:latin typeface="Courier New" pitchFamily="49" charset="0"/>
                <a:cs typeface="Courier New" pitchFamily="49" charset="0"/>
              </a:rPr>
              <a:t>		'C:/Apps/Oracle/</a:t>
            </a:r>
            <a:r>
              <a:rPr lang="fr-FR" sz="800" dirty="0" err="1">
                <a:latin typeface="Courier New" pitchFamily="49" charset="0"/>
                <a:cs typeface="Courier New" pitchFamily="49" charset="0"/>
              </a:rPr>
              <a:t>oradata</a:t>
            </a:r>
            <a:r>
              <a:rPr lang="fr-FR" sz="800" dirty="0">
                <a:latin typeface="Courier New" pitchFamily="49" charset="0"/>
                <a:cs typeface="Courier New" pitchFamily="49" charset="0"/>
              </a:rPr>
              <a:t>/nom_tablespace_3.dbf' </a:t>
            </a:r>
            <a:r>
              <a:rPr lang="fr-FR" sz="800" dirty="0">
                <a:solidFill>
                  <a:srgbClr val="3333FF"/>
                </a:solidFill>
                <a:latin typeface="Courier New" pitchFamily="49" charset="0"/>
                <a:cs typeface="Courier New" pitchFamily="49" charset="0"/>
              </a:rPr>
              <a:t>SIZE</a:t>
            </a:r>
            <a:r>
              <a:rPr lang="fr-FR" sz="800" dirty="0">
                <a:latin typeface="Courier New" pitchFamily="49" charset="0"/>
                <a:cs typeface="Courier New" pitchFamily="49" charset="0"/>
              </a:rPr>
              <a:t> 512 m</a:t>
            </a:r>
          </a:p>
          <a:p>
            <a:pPr marL="0" indent="0">
              <a:buNone/>
            </a:pP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SEGMENT SPACE MANAGEMENT AUTO</a:t>
            </a:r>
            <a:r>
              <a:rPr lang="fr-FR" sz="800" dirty="0">
                <a:latin typeface="Courier New" pitchFamily="49" charset="0"/>
                <a:cs typeface="Courier New" pitchFamily="49" charset="0"/>
              </a:rPr>
              <a:t>;</a:t>
            </a:r>
          </a:p>
          <a:p>
            <a:pPr>
              <a:buFont typeface="Wingdings" pitchFamily="2" charset="2"/>
              <a:buChar char="§"/>
            </a:pPr>
            <a:r>
              <a:rPr lang="fr-FR" sz="1100" b="1" dirty="0">
                <a:latin typeface="+mn-lt"/>
              </a:rPr>
              <a:t>Suppression d’un tablespace</a:t>
            </a:r>
          </a:p>
          <a:p>
            <a:pPr marL="0" indent="0">
              <a:buNone/>
            </a:pPr>
            <a:r>
              <a:rPr lang="fr-FR" sz="800" dirty="0">
                <a:latin typeface="Courier New" pitchFamily="49" charset="0"/>
                <a:cs typeface="Courier New" pitchFamily="49" charset="0"/>
              </a:rPr>
              <a:t>	</a:t>
            </a:r>
            <a:r>
              <a:rPr lang="fr-FR" sz="800" dirty="0">
                <a:solidFill>
                  <a:srgbClr val="3333FF"/>
                </a:solidFill>
                <a:latin typeface="Courier New" pitchFamily="49" charset="0"/>
                <a:cs typeface="Courier New" pitchFamily="49" charset="0"/>
              </a:rPr>
              <a:t>DROP TABLESPACE </a:t>
            </a:r>
            <a:r>
              <a:rPr lang="fr-FR" sz="800" dirty="0">
                <a:latin typeface="Courier New" pitchFamily="49" charset="0"/>
                <a:cs typeface="Courier New" pitchFamily="49" charset="0"/>
              </a:rPr>
              <a:t>nom_tablespace </a:t>
            </a:r>
            <a:r>
              <a:rPr lang="fr-FR" sz="800" dirty="0">
                <a:solidFill>
                  <a:srgbClr val="0000FF"/>
                </a:solidFill>
                <a:latin typeface="Courier New" pitchFamily="49" charset="0"/>
                <a:cs typeface="Courier New" pitchFamily="49" charset="0"/>
              </a:rPr>
              <a:t>INCLUDING CONTENTS AND DATAFILES </a:t>
            </a:r>
            <a:r>
              <a:rPr lang="fr-FR" sz="800" dirty="0">
                <a:latin typeface="Courier New" pitchFamily="49" charset="0"/>
                <a:cs typeface="Courier New" pitchFamily="49" charset="0"/>
              </a:rPr>
              <a:t>;</a:t>
            </a:r>
          </a:p>
          <a:p>
            <a:pPr marL="0" indent="0">
              <a:buNone/>
            </a:pPr>
            <a:endParaRPr lang="fr-FR" sz="800" dirty="0">
              <a:latin typeface="Courier New" pitchFamily="49" charset="0"/>
              <a:cs typeface="Courier New" pitchFamily="49" charset="0"/>
            </a:endParaRPr>
          </a:p>
          <a:p>
            <a:pPr>
              <a:buFont typeface="Wingdings" pitchFamily="2" charset="2"/>
              <a:buChar char="§"/>
            </a:pPr>
            <a:r>
              <a:rPr lang="fr-FR" sz="1050" b="1" dirty="0">
                <a:latin typeface="+mn-lt"/>
              </a:rPr>
              <a:t>Attribution d’un tablespace par défaut à un schéma</a:t>
            </a:r>
          </a:p>
          <a:p>
            <a:pPr marL="0" indent="0" algn="just">
              <a:buNone/>
            </a:pPr>
            <a:r>
              <a:rPr lang="fr-FR" sz="900" dirty="0">
                <a:solidFill>
                  <a:srgbClr val="3333FF"/>
                </a:solidFill>
                <a:latin typeface="Courier New" pitchFamily="49" charset="0"/>
                <a:cs typeface="Courier New" pitchFamily="49" charset="0"/>
              </a:rPr>
              <a:t>	ALTER USER </a:t>
            </a:r>
            <a:r>
              <a:rPr lang="fr-FR" sz="800" dirty="0">
                <a:latin typeface="Courier New" pitchFamily="49" charset="0"/>
                <a:cs typeface="Courier New" pitchFamily="49" charset="0"/>
              </a:rPr>
              <a:t>nom_schema</a:t>
            </a:r>
            <a:r>
              <a:rPr lang="fr-FR" sz="900" dirty="0">
                <a:solidFill>
                  <a:srgbClr val="3333FF"/>
                </a:solidFill>
                <a:latin typeface="Courier New" pitchFamily="49" charset="0"/>
                <a:cs typeface="Courier New" pitchFamily="49" charset="0"/>
              </a:rPr>
              <a:t> DEFAULT TABLESPACE </a:t>
            </a:r>
            <a:r>
              <a:rPr lang="fr-FR" sz="800" dirty="0">
                <a:latin typeface="Courier New" pitchFamily="49" charset="0"/>
                <a:cs typeface="Courier New" pitchFamily="49" charset="0"/>
              </a:rPr>
              <a:t>nom_tablespace</a:t>
            </a:r>
            <a:r>
              <a:rPr lang="fr-FR" sz="900" dirty="0">
                <a:solidFill>
                  <a:srgbClr val="3333FF"/>
                </a:solidFill>
                <a:latin typeface="Courier New" pitchFamily="49" charset="0"/>
                <a:cs typeface="Courier New" pitchFamily="49" charset="0"/>
              </a:rPr>
              <a:t> ;</a:t>
            </a:r>
            <a:endParaRPr lang="fr-FR" sz="900" dirty="0">
              <a:latin typeface="Courier New" pitchFamily="49" charset="0"/>
              <a:cs typeface="Courier New" pitchFamily="49" charset="0"/>
            </a:endParaRPr>
          </a:p>
          <a:p>
            <a:pPr marL="0" indent="0" algn="just">
              <a:buFontTx/>
              <a:buNone/>
            </a:pPr>
            <a:endParaRPr lang="fr-FR" sz="900" b="1" dirty="0">
              <a:solidFill>
                <a:schemeClr val="tx1"/>
              </a:solidFill>
              <a:latin typeface="+mn-lt"/>
            </a:endParaRPr>
          </a:p>
          <a:p>
            <a:pPr>
              <a:buFont typeface="Wingdings" pitchFamily="2" charset="2"/>
              <a:buChar char="§"/>
            </a:pPr>
            <a:r>
              <a:rPr lang="fr-FR" sz="1050" b="1" dirty="0">
                <a:latin typeface="+mn-lt"/>
              </a:rPr>
              <a:t>Attribution à un schéma un quota d’utilisation illimité sur un tablespace</a:t>
            </a:r>
          </a:p>
          <a:p>
            <a:pPr marL="0" indent="0" algn="just">
              <a:buNone/>
            </a:pPr>
            <a:r>
              <a:rPr lang="fr-FR" sz="900" dirty="0">
                <a:solidFill>
                  <a:srgbClr val="3333FF"/>
                </a:solidFill>
                <a:latin typeface="Courier New" pitchFamily="49" charset="0"/>
                <a:cs typeface="Courier New" pitchFamily="49" charset="0"/>
              </a:rPr>
              <a:t>	ALTER USER </a:t>
            </a:r>
            <a:r>
              <a:rPr lang="fr-FR" sz="800" dirty="0">
                <a:latin typeface="Courier New" pitchFamily="49" charset="0"/>
                <a:cs typeface="Courier New" pitchFamily="49" charset="0"/>
              </a:rPr>
              <a:t>nom_schema</a:t>
            </a:r>
            <a:r>
              <a:rPr lang="fr-FR" sz="900" dirty="0">
                <a:solidFill>
                  <a:srgbClr val="3333FF"/>
                </a:solidFill>
                <a:latin typeface="Courier New" pitchFamily="49" charset="0"/>
                <a:cs typeface="Courier New" pitchFamily="49" charset="0"/>
              </a:rPr>
              <a:t> QUOTA UNLIMITED ON </a:t>
            </a:r>
            <a:r>
              <a:rPr lang="fr-FR" sz="800" dirty="0">
                <a:latin typeface="Courier New" pitchFamily="49" charset="0"/>
                <a:cs typeface="Courier New" pitchFamily="49" charset="0"/>
              </a:rPr>
              <a:t>nom_tablespace</a:t>
            </a:r>
            <a:r>
              <a:rPr lang="fr-FR" sz="900" dirty="0">
                <a:solidFill>
                  <a:srgbClr val="3333FF"/>
                </a:solidFill>
                <a:latin typeface="Courier New" pitchFamily="49" charset="0"/>
                <a:cs typeface="Courier New" pitchFamily="49" charset="0"/>
              </a:rPr>
              <a:t> ;</a:t>
            </a:r>
            <a:endParaRPr lang="fr-FR" sz="900" dirty="0">
              <a:latin typeface="Courier New" pitchFamily="49" charset="0"/>
              <a:cs typeface="Courier New" pitchFamily="49" charset="0"/>
            </a:endParaRPr>
          </a:p>
          <a:p>
            <a:pPr marL="0" indent="0" algn="just">
              <a:buNone/>
            </a:pPr>
            <a:endParaRPr lang="fr-FR" sz="900" b="1" dirty="0">
              <a:solidFill>
                <a:schemeClr val="tx1"/>
              </a:solidFill>
            </a:endParaRPr>
          </a:p>
        </p:txBody>
      </p:sp>
      <p:sp>
        <p:nvSpPr>
          <p:cNvPr id="3" name="Espace réservé du contenu 2">
            <a:extLst>
              <a:ext uri="{FF2B5EF4-FFF2-40B4-BE49-F238E27FC236}">
                <a16:creationId xmlns:a16="http://schemas.microsoft.com/office/drawing/2014/main" id="{55CF0BCC-9851-3DE0-118D-3C3A8D041BC2}"/>
              </a:ext>
            </a:extLst>
          </p:cNvPr>
          <p:cNvSpPr txBox="1">
            <a:spLocks/>
          </p:cNvSpPr>
          <p:nvPr/>
        </p:nvSpPr>
        <p:spPr>
          <a:xfrm>
            <a:off x="4971376" y="1303654"/>
            <a:ext cx="4143127" cy="287014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400" b="1" u="sng" dirty="0">
                <a:solidFill>
                  <a:schemeClr val="tx1"/>
                </a:solidFill>
                <a:latin typeface="+mn-lt"/>
              </a:rPr>
              <a:t>Sous PostgreSQL</a:t>
            </a:r>
          </a:p>
          <a:p>
            <a:pPr marL="0" indent="0">
              <a:buNone/>
            </a:pPr>
            <a:endParaRPr lang="fr-FR" sz="1400" b="1" u="sng" dirty="0">
              <a:solidFill>
                <a:schemeClr val="tx1"/>
              </a:solidFill>
              <a:latin typeface="+mn-lt"/>
            </a:endParaRPr>
          </a:p>
          <a:p>
            <a:pPr>
              <a:buFont typeface="Wingdings" pitchFamily="2" charset="2"/>
              <a:buChar char="§"/>
            </a:pPr>
            <a:r>
              <a:rPr lang="fr-FR" sz="1050" b="1" dirty="0">
                <a:latin typeface="+mn-lt"/>
              </a:rPr>
              <a:t>Création de tablespace </a:t>
            </a:r>
          </a:p>
          <a:p>
            <a:pPr marL="0" indent="0">
              <a:buNone/>
            </a:pPr>
            <a:endParaRPr lang="fr-FR" sz="1400" b="1" u="sng" dirty="0">
              <a:solidFill>
                <a:schemeClr val="tx1"/>
              </a:solidFill>
              <a:latin typeface="+mn-lt"/>
              <a:cs typeface="Courier New" pitchFamily="49" charset="0"/>
            </a:endParaRPr>
          </a:p>
          <a:p>
            <a:pPr marL="0" indent="0">
              <a:buNone/>
            </a:pPr>
            <a:r>
              <a:rPr lang="fr-FR" sz="900" dirty="0">
                <a:solidFill>
                  <a:srgbClr val="3333FF"/>
                </a:solidFill>
                <a:latin typeface="Courier New" pitchFamily="49" charset="0"/>
                <a:cs typeface="Courier New" pitchFamily="49" charset="0"/>
              </a:rPr>
              <a:t>	CREATE TABLESPACE </a:t>
            </a:r>
            <a:r>
              <a:rPr lang="fr-FR" sz="900" dirty="0" err="1">
                <a:latin typeface="Courier New" pitchFamily="49" charset="0"/>
                <a:cs typeface="Courier New" pitchFamily="49" charset="0"/>
              </a:rPr>
              <a:t>nom_tablespace</a:t>
            </a:r>
            <a:endParaRPr lang="fr-FR" sz="900" dirty="0">
              <a:solidFill>
                <a:srgbClr val="3333FF"/>
              </a:solidFill>
              <a:latin typeface="Courier New" pitchFamily="49" charset="0"/>
              <a:cs typeface="Courier New" pitchFamily="49" charset="0"/>
            </a:endParaRPr>
          </a:p>
          <a:p>
            <a:pPr marL="0" indent="0">
              <a:buNone/>
            </a:pPr>
            <a:r>
              <a:rPr lang="fr-FR" sz="900" dirty="0">
                <a:solidFill>
                  <a:srgbClr val="3333FF"/>
                </a:solidFill>
                <a:latin typeface="Courier New" pitchFamily="49" charset="0"/>
                <a:cs typeface="Courier New" pitchFamily="49" charset="0"/>
              </a:rPr>
              <a:t>	LOCATION </a:t>
            </a:r>
          </a:p>
          <a:p>
            <a:pPr marL="0" indent="0">
              <a:buNone/>
            </a:pPr>
            <a:r>
              <a:rPr lang="fr-FR" sz="900" dirty="0">
                <a:solidFill>
                  <a:srgbClr val="3333FF"/>
                </a:solidFill>
                <a:latin typeface="Courier New" pitchFamily="49" charset="0"/>
                <a:cs typeface="Courier New" pitchFamily="49" charset="0"/>
              </a:rPr>
              <a:t>	'C:\Program Files\PostgreSQL\14\data\</a:t>
            </a:r>
            <a:r>
              <a:rPr lang="fr-FR" sz="900" dirty="0" err="1">
                <a:solidFill>
                  <a:srgbClr val="3333FF"/>
                </a:solidFill>
                <a:latin typeface="Courier New" pitchFamily="49" charset="0"/>
                <a:cs typeface="Courier New" pitchFamily="49" charset="0"/>
              </a:rPr>
              <a:t>pg_tblspc</a:t>
            </a:r>
            <a:r>
              <a:rPr lang="fr-FR" sz="900" dirty="0">
                <a:solidFill>
                  <a:srgbClr val="3333FF"/>
                </a:solidFill>
                <a:latin typeface="Courier New" pitchFamily="49" charset="0"/>
                <a:cs typeface="Courier New" pitchFamily="49" charset="0"/>
              </a:rPr>
              <a:t>’ ;</a:t>
            </a:r>
          </a:p>
          <a:p>
            <a:pPr marL="0" indent="0">
              <a:buNone/>
            </a:pPr>
            <a:endParaRPr lang="fr-FR" sz="900" dirty="0">
              <a:solidFill>
                <a:srgbClr val="3333FF"/>
              </a:solidFill>
              <a:latin typeface="Courier New" pitchFamily="49" charset="0"/>
              <a:cs typeface="Courier New" pitchFamily="49" charset="0"/>
            </a:endParaRPr>
          </a:p>
          <a:p>
            <a:pPr>
              <a:buFont typeface="Wingdings" pitchFamily="2" charset="2"/>
              <a:buChar char="§"/>
            </a:pPr>
            <a:r>
              <a:rPr lang="fr-FR" sz="1050" b="1" dirty="0">
                <a:latin typeface="+mn-lt"/>
              </a:rPr>
              <a:t>Affectation du propriétaire du schéma</a:t>
            </a:r>
          </a:p>
          <a:p>
            <a:pPr marL="0" indent="0">
              <a:buNone/>
            </a:pPr>
            <a:r>
              <a:rPr lang="fr-FR" sz="1000" b="1" dirty="0">
                <a:solidFill>
                  <a:srgbClr val="3333FF"/>
                </a:solidFill>
                <a:latin typeface="Courier New" pitchFamily="49" charset="0"/>
                <a:cs typeface="Courier New" pitchFamily="49" charset="0"/>
              </a:rPr>
              <a:t>	</a:t>
            </a:r>
            <a:r>
              <a:rPr lang="en-US" sz="1000" dirty="0">
                <a:solidFill>
                  <a:srgbClr val="3333FF"/>
                </a:solidFill>
                <a:latin typeface="Courier New" pitchFamily="49" charset="0"/>
                <a:cs typeface="Courier New" pitchFamily="49" charset="0"/>
              </a:rPr>
              <a:t>ALTER TABLESPACE </a:t>
            </a:r>
            <a:r>
              <a:rPr lang="fr-FR" sz="1000" dirty="0" err="1">
                <a:latin typeface="Courier New" pitchFamily="49" charset="0"/>
                <a:cs typeface="Courier New" pitchFamily="49" charset="0"/>
              </a:rPr>
              <a:t>nom_tablespace</a:t>
            </a:r>
            <a:r>
              <a:rPr lang="fr-FR" sz="1000" dirty="0">
                <a:latin typeface="Courier New" pitchFamily="49" charset="0"/>
                <a:cs typeface="Courier New" pitchFamily="49" charset="0"/>
              </a:rPr>
              <a:t> </a:t>
            </a:r>
          </a:p>
          <a:p>
            <a:pPr marL="0" indent="0">
              <a:buNone/>
            </a:pPr>
            <a:r>
              <a:rPr lang="fr-FR" sz="1000" dirty="0">
                <a:solidFill>
                  <a:srgbClr val="3333FF"/>
                </a:solidFill>
                <a:latin typeface="Courier New" pitchFamily="49" charset="0"/>
                <a:cs typeface="Courier New" pitchFamily="49" charset="0"/>
              </a:rPr>
              <a:t>	</a:t>
            </a:r>
            <a:r>
              <a:rPr lang="en-US" sz="1000" dirty="0">
                <a:solidFill>
                  <a:srgbClr val="3333FF"/>
                </a:solidFill>
                <a:latin typeface="Courier New" pitchFamily="49" charset="0"/>
                <a:cs typeface="Courier New" pitchFamily="49" charset="0"/>
              </a:rPr>
              <a:t>OWNER TO </a:t>
            </a:r>
            <a:r>
              <a:rPr lang="fr-FR" sz="1000" dirty="0" err="1">
                <a:latin typeface="Courier New" pitchFamily="49" charset="0"/>
                <a:cs typeface="Courier New" pitchFamily="49" charset="0"/>
              </a:rPr>
              <a:t>nom_schema</a:t>
            </a:r>
            <a:r>
              <a:rPr lang="en-US" sz="1000" dirty="0">
                <a:solidFill>
                  <a:srgbClr val="3333FF"/>
                </a:solidFill>
                <a:latin typeface="Courier New" pitchFamily="49" charset="0"/>
                <a:cs typeface="Courier New" pitchFamily="49" charset="0"/>
              </a:rPr>
              <a:t> ;</a:t>
            </a:r>
          </a:p>
          <a:p>
            <a:pPr marL="0" indent="0">
              <a:buNone/>
            </a:pPr>
            <a:endParaRPr lang="en-US" sz="1000" dirty="0">
              <a:solidFill>
                <a:srgbClr val="3333FF"/>
              </a:solidFill>
              <a:latin typeface="Courier New" pitchFamily="49" charset="0"/>
              <a:cs typeface="Courier New" pitchFamily="49" charset="0"/>
            </a:endParaRPr>
          </a:p>
          <a:p>
            <a:pPr>
              <a:buFont typeface="Wingdings" pitchFamily="2" charset="2"/>
              <a:buChar char="§"/>
            </a:pPr>
            <a:r>
              <a:rPr lang="fr-FR" sz="1050" b="1" dirty="0">
                <a:latin typeface="+mn-lt"/>
              </a:rPr>
              <a:t>Suppression d’un tablespace</a:t>
            </a:r>
          </a:p>
          <a:p>
            <a:pPr marL="0" indent="0">
              <a:buNone/>
            </a:pPr>
            <a:r>
              <a:rPr lang="fr-FR" sz="900" dirty="0">
                <a:latin typeface="Courier New" pitchFamily="49" charset="0"/>
                <a:cs typeface="Courier New" pitchFamily="49" charset="0"/>
              </a:rPr>
              <a:t>	</a:t>
            </a:r>
            <a:r>
              <a:rPr lang="fr-FR" sz="900" dirty="0">
                <a:solidFill>
                  <a:srgbClr val="3333FF"/>
                </a:solidFill>
                <a:latin typeface="Courier New" pitchFamily="49" charset="0"/>
                <a:cs typeface="Courier New" pitchFamily="49" charset="0"/>
              </a:rPr>
              <a:t>DROP TABLESPACE </a:t>
            </a:r>
            <a:r>
              <a:rPr lang="fr-FR" sz="900" dirty="0" err="1">
                <a:latin typeface="Courier New" pitchFamily="49" charset="0"/>
                <a:cs typeface="Courier New" pitchFamily="49" charset="0"/>
              </a:rPr>
              <a:t>nom_tablespace</a:t>
            </a:r>
            <a:r>
              <a:rPr lang="fr-FR" sz="900" dirty="0">
                <a:latin typeface="Courier New" pitchFamily="49" charset="0"/>
                <a:cs typeface="Courier New" pitchFamily="49" charset="0"/>
              </a:rPr>
              <a:t> ;</a:t>
            </a:r>
          </a:p>
          <a:p>
            <a:pPr marL="0" indent="0">
              <a:buNone/>
            </a:pPr>
            <a:endParaRPr lang="fr-FR" sz="900" dirty="0">
              <a:latin typeface="Courier New" pitchFamily="49" charset="0"/>
              <a:cs typeface="Courier New" pitchFamily="49" charset="0"/>
            </a:endParaRPr>
          </a:p>
          <a:p>
            <a:pPr marL="0" indent="0" algn="just">
              <a:buNone/>
            </a:pPr>
            <a:endParaRPr lang="fr-FR" sz="1000" b="1" dirty="0">
              <a:solidFill>
                <a:schemeClr val="tx1"/>
              </a:solidFill>
            </a:endParaRPr>
          </a:p>
        </p:txBody>
      </p:sp>
    </p:spTree>
    <p:extLst>
      <p:ext uri="{BB962C8B-B14F-4D97-AF65-F5344CB8AC3E}">
        <p14:creationId xmlns:p14="http://schemas.microsoft.com/office/powerpoint/2010/main" val="6114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821096" cy="4357222"/>
          </a:xfrm>
        </p:spPr>
        <p:txBody>
          <a:bodyPr/>
          <a:lstStyle/>
          <a:p>
            <a:pPr marL="0" indent="0" algn="just">
              <a:buNone/>
            </a:pPr>
            <a:r>
              <a:rPr lang="fr-FR" sz="1800" b="1" dirty="0">
                <a:solidFill>
                  <a:srgbClr val="002060"/>
                </a:solidFill>
              </a:rPr>
              <a:t>En résumé</a:t>
            </a:r>
          </a:p>
          <a:p>
            <a:pPr marL="0" indent="0">
              <a:buNone/>
            </a:pPr>
            <a:endParaRPr lang="fr-FR" sz="1600" dirty="0">
              <a:solidFill>
                <a:schemeClr val="tx1"/>
              </a:solidFill>
              <a:latin typeface="+mn-lt"/>
            </a:endParaRPr>
          </a:p>
          <a:p>
            <a:pPr marL="0" indent="0">
              <a:buNone/>
            </a:pPr>
            <a:r>
              <a:rPr lang="fr-FR" sz="1600" dirty="0">
                <a:solidFill>
                  <a:schemeClr val="tx1"/>
                </a:solidFill>
                <a:latin typeface="+mn-lt"/>
              </a:rPr>
              <a:t>Le DBA de production vient de</a:t>
            </a:r>
          </a:p>
          <a:p>
            <a:pPr marL="0" indent="0">
              <a:buNone/>
            </a:pPr>
            <a:endParaRPr lang="fr-FR" sz="1600" dirty="0">
              <a:solidFill>
                <a:schemeClr val="tx1"/>
              </a:solidFill>
              <a:latin typeface="+mn-lt"/>
            </a:endParaRPr>
          </a:p>
          <a:p>
            <a:pPr>
              <a:buFont typeface="+mj-lt"/>
              <a:buAutoNum type="arabicPeriod"/>
            </a:pPr>
            <a:r>
              <a:rPr lang="fr-FR" sz="1600" dirty="0">
                <a:solidFill>
                  <a:schemeClr val="tx1"/>
                </a:solidFill>
                <a:latin typeface="+mn-lt"/>
              </a:rPr>
              <a:t>Créer une base de données,</a:t>
            </a:r>
          </a:p>
          <a:p>
            <a:pPr>
              <a:buFont typeface="+mj-lt"/>
              <a:buAutoNum type="arabicPeriod"/>
            </a:pPr>
            <a:r>
              <a:rPr lang="fr-FR" sz="1600" dirty="0">
                <a:solidFill>
                  <a:schemeClr val="tx1"/>
                </a:solidFill>
                <a:latin typeface="+mn-lt"/>
              </a:rPr>
              <a:t>Créer un schéma pourvu de privilèges nécessaires,</a:t>
            </a:r>
          </a:p>
          <a:p>
            <a:pPr>
              <a:buFont typeface="+mj-lt"/>
              <a:buAutoNum type="arabicPeriod"/>
            </a:pPr>
            <a:r>
              <a:rPr lang="fr-FR" sz="1600" dirty="0">
                <a:solidFill>
                  <a:schemeClr val="tx1"/>
                </a:solidFill>
                <a:latin typeface="+mn-lt"/>
              </a:rPr>
              <a:t>Créer un ou des tablespaces,</a:t>
            </a:r>
          </a:p>
          <a:p>
            <a:pPr>
              <a:buFont typeface="+mj-lt"/>
              <a:buAutoNum type="arabicPeriod"/>
            </a:pPr>
            <a:r>
              <a:rPr lang="fr-FR" sz="1600" dirty="0">
                <a:solidFill>
                  <a:schemeClr val="tx1"/>
                </a:solidFill>
                <a:latin typeface="+mn-lt"/>
              </a:rPr>
              <a:t>Attribuer un tablespace par défaut au schéma,</a:t>
            </a:r>
          </a:p>
          <a:p>
            <a:pPr>
              <a:buFont typeface="+mj-lt"/>
              <a:buAutoNum type="arabicPeriod"/>
            </a:pPr>
            <a:r>
              <a:rPr lang="fr-FR" sz="1600" dirty="0">
                <a:solidFill>
                  <a:schemeClr val="tx1"/>
                </a:solidFill>
                <a:latin typeface="+mn-lt"/>
              </a:rPr>
              <a:t>Attribuer éventuellement un quota illimité d’utilisation d’un tablespace</a:t>
            </a:r>
          </a:p>
          <a:p>
            <a:pPr marL="0" indent="0">
              <a:buNone/>
            </a:pPr>
            <a:endParaRPr lang="fr-FR" sz="1600" dirty="0">
              <a:latin typeface="Courier New" pitchFamily="49" charset="0"/>
              <a:cs typeface="Courier New" pitchFamily="49" charset="0"/>
            </a:endParaRPr>
          </a:p>
          <a:p>
            <a:pPr marL="0" indent="0">
              <a:buNone/>
            </a:pPr>
            <a:r>
              <a:rPr lang="fr-FR" sz="1600" dirty="0">
                <a:solidFill>
                  <a:schemeClr val="tx1"/>
                </a:solidFill>
                <a:latin typeface="+mn-lt"/>
                <a:cs typeface="Courier New" pitchFamily="49" charset="0"/>
              </a:rPr>
              <a:t>Dès lors que ces 5 actions sont réalisées par le DBA de production, tous les autres exploitants peuvent</a:t>
            </a:r>
          </a:p>
          <a:p>
            <a:pPr>
              <a:buFont typeface="+mj-lt"/>
              <a:buAutoNum type="arabicPeriod"/>
            </a:pPr>
            <a:r>
              <a:rPr lang="fr-FR" sz="1600" dirty="0">
                <a:solidFill>
                  <a:schemeClr val="tx1"/>
                </a:solidFill>
                <a:latin typeface="+mn-lt"/>
                <a:cs typeface="Courier New" pitchFamily="49" charset="0"/>
              </a:rPr>
              <a:t>Créer et alimenter les structures de données telles que les tables</a:t>
            </a:r>
          </a:p>
          <a:p>
            <a:pPr>
              <a:buFont typeface="+mj-lt"/>
              <a:buAutoNum type="arabicPeriod"/>
            </a:pPr>
            <a:r>
              <a:rPr lang="fr-FR" sz="1600" dirty="0">
                <a:solidFill>
                  <a:schemeClr val="tx1"/>
                </a:solidFill>
                <a:latin typeface="+mn-lt"/>
                <a:cs typeface="Courier New" pitchFamily="49" charset="0"/>
              </a:rPr>
              <a:t>Exploiter les données </a:t>
            </a:r>
          </a:p>
          <a:p>
            <a:pPr marL="0" indent="0">
              <a:buNone/>
            </a:pPr>
            <a:endParaRPr lang="fr-FR" sz="1600" b="1"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14</a:t>
            </a:fld>
            <a:endParaRPr lang="fr-FR" dirty="0"/>
          </a:p>
        </p:txBody>
      </p:sp>
    </p:spTree>
    <p:extLst>
      <p:ext uri="{BB962C8B-B14F-4D97-AF65-F5344CB8AC3E}">
        <p14:creationId xmlns:p14="http://schemas.microsoft.com/office/powerpoint/2010/main" val="388539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643327" cy="364096"/>
          </a:xfrm>
        </p:spPr>
        <p:txBody>
          <a:bodyPr/>
          <a:lstStyle/>
          <a:p>
            <a:pPr marL="0" indent="0" algn="just">
              <a:buNone/>
            </a:pPr>
            <a:r>
              <a:rPr lang="fr-FR" sz="1800" b="1" dirty="0">
                <a:solidFill>
                  <a:srgbClr val="002060"/>
                </a:solidFill>
              </a:rPr>
              <a:t>Pour schématiser</a:t>
            </a: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15</a:t>
            </a:fld>
            <a:endParaRPr lang="fr-FR" dirty="0"/>
          </a:p>
        </p:txBody>
      </p:sp>
      <p:sp>
        <p:nvSpPr>
          <p:cNvPr id="51" name="Rectangle 50">
            <a:extLst>
              <a:ext uri="{FF2B5EF4-FFF2-40B4-BE49-F238E27FC236}">
                <a16:creationId xmlns:a16="http://schemas.microsoft.com/office/drawing/2014/main" id="{F6596E25-D305-A7C6-0440-CFFD193CB109}"/>
              </a:ext>
            </a:extLst>
          </p:cNvPr>
          <p:cNvSpPr/>
          <p:nvPr/>
        </p:nvSpPr>
        <p:spPr>
          <a:xfrm>
            <a:off x="2657234" y="1753525"/>
            <a:ext cx="3799634" cy="3891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dirty="0">
                <a:solidFill>
                  <a:srgbClr val="0000FF"/>
                </a:solidFill>
                <a:latin typeface="Courier New" panose="02070309020205020404" pitchFamily="49" charset="0"/>
                <a:cs typeface="Courier New" panose="02070309020205020404" pitchFamily="49" charset="0"/>
              </a:rPr>
              <a:t>CREATE USER, GRANT, CREATE TABLESPACE, ALTER USER</a:t>
            </a:r>
          </a:p>
        </p:txBody>
      </p:sp>
      <p:sp>
        <p:nvSpPr>
          <p:cNvPr id="54" name="Rectangle 53">
            <a:extLst>
              <a:ext uri="{FF2B5EF4-FFF2-40B4-BE49-F238E27FC236}">
                <a16:creationId xmlns:a16="http://schemas.microsoft.com/office/drawing/2014/main" id="{709D3F78-8D5E-2A4A-998F-B50B5B8E9B0B}"/>
              </a:ext>
            </a:extLst>
          </p:cNvPr>
          <p:cNvSpPr/>
          <p:nvPr/>
        </p:nvSpPr>
        <p:spPr>
          <a:xfrm>
            <a:off x="2100623" y="3208983"/>
            <a:ext cx="4617065" cy="3891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dirty="0">
                <a:solidFill>
                  <a:srgbClr val="0000FF"/>
                </a:solidFill>
                <a:latin typeface="Courier New" panose="02070309020205020404" pitchFamily="49" charset="0"/>
                <a:cs typeface="Courier New" panose="02070309020205020404" pitchFamily="49" charset="0"/>
              </a:rPr>
              <a:t>CREATE ROLE, CREATE SCHEMA,GRANT,CREATE TABLESPACE, </a:t>
            </a:r>
          </a:p>
          <a:p>
            <a:pPr algn="ctr"/>
            <a:r>
              <a:rPr lang="fr-FR" sz="900" dirty="0">
                <a:solidFill>
                  <a:srgbClr val="0000FF"/>
                </a:solidFill>
                <a:latin typeface="Courier New" panose="02070309020205020404" pitchFamily="49" charset="0"/>
                <a:cs typeface="Courier New" panose="02070309020205020404" pitchFamily="49" charset="0"/>
              </a:rPr>
              <a:t>ALTER TABLESPACE</a:t>
            </a:r>
          </a:p>
        </p:txBody>
      </p:sp>
      <p:grpSp>
        <p:nvGrpSpPr>
          <p:cNvPr id="58" name="Groupe 57">
            <a:extLst>
              <a:ext uri="{FF2B5EF4-FFF2-40B4-BE49-F238E27FC236}">
                <a16:creationId xmlns:a16="http://schemas.microsoft.com/office/drawing/2014/main" id="{C0541BD0-E44C-E850-E1E3-8CD687CEAF45}"/>
              </a:ext>
            </a:extLst>
          </p:cNvPr>
          <p:cNvGrpSpPr/>
          <p:nvPr/>
        </p:nvGrpSpPr>
        <p:grpSpPr>
          <a:xfrm>
            <a:off x="458917" y="1421394"/>
            <a:ext cx="2076135" cy="2309993"/>
            <a:chOff x="1262682" y="1340358"/>
            <a:chExt cx="2076135" cy="2309993"/>
          </a:xfrm>
        </p:grpSpPr>
        <p:grpSp>
          <p:nvGrpSpPr>
            <p:cNvPr id="55" name="Groupe 54">
              <a:extLst>
                <a:ext uri="{FF2B5EF4-FFF2-40B4-BE49-F238E27FC236}">
                  <a16:creationId xmlns:a16="http://schemas.microsoft.com/office/drawing/2014/main" id="{FCC7A41C-2607-300D-5708-991374DB0223}"/>
                </a:ext>
              </a:extLst>
            </p:cNvPr>
            <p:cNvGrpSpPr/>
            <p:nvPr/>
          </p:nvGrpSpPr>
          <p:grpSpPr>
            <a:xfrm>
              <a:off x="1389399" y="1602623"/>
              <a:ext cx="1949418" cy="2047728"/>
              <a:chOff x="1111299" y="1578341"/>
              <a:chExt cx="1949418" cy="2047728"/>
            </a:xfrm>
          </p:grpSpPr>
          <p:sp>
            <p:nvSpPr>
              <p:cNvPr id="29" name="Rectangle 28">
                <a:extLst>
                  <a:ext uri="{FF2B5EF4-FFF2-40B4-BE49-F238E27FC236}">
                    <a16:creationId xmlns:a16="http://schemas.microsoft.com/office/drawing/2014/main" id="{AB87B7E3-70F6-FFB7-1B0E-112319206545}"/>
                  </a:ext>
                </a:extLst>
              </p:cNvPr>
              <p:cNvSpPr/>
              <p:nvPr/>
            </p:nvSpPr>
            <p:spPr>
              <a:xfrm>
                <a:off x="1111299" y="1578341"/>
                <a:ext cx="1949418" cy="2047728"/>
              </a:xfrm>
              <a:prstGeom prst="rect">
                <a:avLst/>
              </a:prstGeom>
              <a:gradFill>
                <a:gsLst>
                  <a:gs pos="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9" name="Rectangle : coins arrondis 8">
                <a:extLst>
                  <a:ext uri="{FF2B5EF4-FFF2-40B4-BE49-F238E27FC236}">
                    <a16:creationId xmlns:a16="http://schemas.microsoft.com/office/drawing/2014/main" id="{861E40FE-8234-C0EB-0470-979EC39434CF}"/>
                  </a:ext>
                </a:extLst>
              </p:cNvPr>
              <p:cNvSpPr/>
              <p:nvPr/>
            </p:nvSpPr>
            <p:spPr>
              <a:xfrm>
                <a:off x="1218885" y="1720286"/>
                <a:ext cx="1669655" cy="4184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dirty="0"/>
                  <a:t>sqlplus system/Pise2023*</a:t>
                </a:r>
              </a:p>
            </p:txBody>
          </p:sp>
          <p:sp>
            <p:nvSpPr>
              <p:cNvPr id="28" name="Rectangle : coins arrondis 27">
                <a:extLst>
                  <a:ext uri="{FF2B5EF4-FFF2-40B4-BE49-F238E27FC236}">
                    <a16:creationId xmlns:a16="http://schemas.microsoft.com/office/drawing/2014/main" id="{A51782C6-9D10-279D-D5D1-CEEBC1C375CD}"/>
                  </a:ext>
                </a:extLst>
              </p:cNvPr>
              <p:cNvSpPr/>
              <p:nvPr/>
            </p:nvSpPr>
            <p:spPr>
              <a:xfrm>
                <a:off x="1218884" y="3081389"/>
                <a:ext cx="1669655" cy="4184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dirty="0"/>
                  <a:t>psql -U postgres -pise</a:t>
                </a:r>
              </a:p>
            </p:txBody>
          </p:sp>
        </p:grpSp>
        <p:sp>
          <p:nvSpPr>
            <p:cNvPr id="56" name="Rectangle : avec coin rogné 55">
              <a:extLst>
                <a:ext uri="{FF2B5EF4-FFF2-40B4-BE49-F238E27FC236}">
                  <a16:creationId xmlns:a16="http://schemas.microsoft.com/office/drawing/2014/main" id="{B6746DA9-B8CE-00BC-B968-9A796E920C9D}"/>
                </a:ext>
              </a:extLst>
            </p:cNvPr>
            <p:cNvSpPr/>
            <p:nvPr/>
          </p:nvSpPr>
          <p:spPr>
            <a:xfrm>
              <a:off x="1262682" y="1340358"/>
              <a:ext cx="1069038" cy="262265"/>
            </a:xfrm>
            <a:prstGeom prst="snip1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b="1" dirty="0">
                  <a:solidFill>
                    <a:srgbClr val="0000FF"/>
                  </a:solidFill>
                </a:rPr>
                <a:t>Machine client</a:t>
              </a:r>
            </a:p>
          </p:txBody>
        </p:sp>
      </p:grpSp>
      <p:grpSp>
        <p:nvGrpSpPr>
          <p:cNvPr id="61" name="Groupe 60">
            <a:extLst>
              <a:ext uri="{FF2B5EF4-FFF2-40B4-BE49-F238E27FC236}">
                <a16:creationId xmlns:a16="http://schemas.microsoft.com/office/drawing/2014/main" id="{29B4DD9D-92E8-4648-DED3-9E7F34774334}"/>
              </a:ext>
            </a:extLst>
          </p:cNvPr>
          <p:cNvGrpSpPr/>
          <p:nvPr/>
        </p:nvGrpSpPr>
        <p:grpSpPr>
          <a:xfrm>
            <a:off x="6620889" y="988886"/>
            <a:ext cx="1914648" cy="3217354"/>
            <a:chOff x="6620889" y="988886"/>
            <a:chExt cx="1914648" cy="3217354"/>
          </a:xfrm>
        </p:grpSpPr>
        <p:grpSp>
          <p:nvGrpSpPr>
            <p:cNvPr id="59" name="Groupe 58">
              <a:extLst>
                <a:ext uri="{FF2B5EF4-FFF2-40B4-BE49-F238E27FC236}">
                  <a16:creationId xmlns:a16="http://schemas.microsoft.com/office/drawing/2014/main" id="{4E9EA970-069A-868E-2946-232C93397C97}"/>
                </a:ext>
              </a:extLst>
            </p:cNvPr>
            <p:cNvGrpSpPr/>
            <p:nvPr/>
          </p:nvGrpSpPr>
          <p:grpSpPr>
            <a:xfrm>
              <a:off x="6743700" y="1227947"/>
              <a:ext cx="1791837" cy="2978293"/>
              <a:chOff x="6743700" y="1227947"/>
              <a:chExt cx="1791837" cy="2978293"/>
            </a:xfrm>
          </p:grpSpPr>
          <p:sp>
            <p:nvSpPr>
              <p:cNvPr id="57" name="Rectangle 56">
                <a:extLst>
                  <a:ext uri="{FF2B5EF4-FFF2-40B4-BE49-F238E27FC236}">
                    <a16:creationId xmlns:a16="http://schemas.microsoft.com/office/drawing/2014/main" id="{5D7E170B-95C8-9A28-1B57-A14963EEF427}"/>
                  </a:ext>
                </a:extLst>
              </p:cNvPr>
              <p:cNvSpPr/>
              <p:nvPr/>
            </p:nvSpPr>
            <p:spPr>
              <a:xfrm>
                <a:off x="6743700" y="1227947"/>
                <a:ext cx="1791837" cy="2978293"/>
              </a:xfrm>
              <a:prstGeom prst="rect">
                <a:avLst/>
              </a:prstGeom>
              <a:gradFill flip="none" rotWithShape="1">
                <a:gsLst>
                  <a:gs pos="0">
                    <a:schemeClr val="bg1">
                      <a:lumMod val="95000"/>
                    </a:schemeClr>
                  </a:gs>
                  <a:gs pos="100000">
                    <a:schemeClr val="accent1">
                      <a:tint val="50000"/>
                      <a:shade val="100000"/>
                      <a:satMod val="35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41" name="Groupe 40">
                <a:extLst>
                  <a:ext uri="{FF2B5EF4-FFF2-40B4-BE49-F238E27FC236}">
                    <a16:creationId xmlns:a16="http://schemas.microsoft.com/office/drawing/2014/main" id="{9E0CF4B7-5C25-A802-2244-C985B40079A7}"/>
                  </a:ext>
                </a:extLst>
              </p:cNvPr>
              <p:cNvGrpSpPr/>
              <p:nvPr/>
            </p:nvGrpSpPr>
            <p:grpSpPr>
              <a:xfrm>
                <a:off x="6936310" y="1356101"/>
                <a:ext cx="1450427" cy="1321729"/>
                <a:chOff x="6865882" y="1174531"/>
                <a:chExt cx="1450427" cy="1370947"/>
              </a:xfrm>
            </p:grpSpPr>
            <p:sp>
              <p:nvSpPr>
                <p:cNvPr id="39" name="Organigramme : Disque magnétique 38">
                  <a:extLst>
                    <a:ext uri="{FF2B5EF4-FFF2-40B4-BE49-F238E27FC236}">
                      <a16:creationId xmlns:a16="http://schemas.microsoft.com/office/drawing/2014/main" id="{6A83A490-8F72-2971-19F4-C0724E03C13A}"/>
                    </a:ext>
                  </a:extLst>
                </p:cNvPr>
                <p:cNvSpPr/>
                <p:nvPr/>
              </p:nvSpPr>
              <p:spPr>
                <a:xfrm>
                  <a:off x="6865882" y="1174531"/>
                  <a:ext cx="1450427" cy="1370947"/>
                </a:xfrm>
                <a:prstGeom prst="flowChartMagneticDisk">
                  <a:avLst/>
                </a:prstGeom>
                <a:gradFill>
                  <a:gsLst>
                    <a:gs pos="0">
                      <a:schemeClr val="accent6">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66EB223F-8C34-FE04-F7C4-F3A06EC0E67C}"/>
                    </a:ext>
                  </a:extLst>
                </p:cNvPr>
                <p:cNvSpPr/>
                <p:nvPr/>
              </p:nvSpPr>
              <p:spPr>
                <a:xfrm>
                  <a:off x="7152714" y="1788678"/>
                  <a:ext cx="879987" cy="4692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i="1" dirty="0"/>
                    <a:t>Schéma</a:t>
                  </a:r>
                  <a:r>
                    <a:rPr lang="fr-FR" sz="1400" dirty="0"/>
                    <a:t> </a:t>
                  </a:r>
                </a:p>
                <a:p>
                  <a:pPr algn="ctr"/>
                  <a:r>
                    <a:rPr lang="fr-FR" sz="1400" b="1" dirty="0">
                      <a:solidFill>
                        <a:srgbClr val="0000FF"/>
                      </a:solidFill>
                    </a:rPr>
                    <a:t>Jessica</a:t>
                  </a:r>
                </a:p>
              </p:txBody>
            </p:sp>
            <p:sp>
              <p:nvSpPr>
                <p:cNvPr id="40" name="Rectangle : avec coin rogné 39">
                  <a:extLst>
                    <a:ext uri="{FF2B5EF4-FFF2-40B4-BE49-F238E27FC236}">
                      <a16:creationId xmlns:a16="http://schemas.microsoft.com/office/drawing/2014/main" id="{977E64FB-AE42-18B6-72A4-EEE85DF5C33D}"/>
                    </a:ext>
                  </a:extLst>
                </p:cNvPr>
                <p:cNvSpPr/>
                <p:nvPr/>
              </p:nvSpPr>
              <p:spPr>
                <a:xfrm>
                  <a:off x="7206282" y="1222168"/>
                  <a:ext cx="761746" cy="219247"/>
                </a:xfrm>
                <a:prstGeom prst="snip1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dirty="0"/>
                    <a:t>BDD pise</a:t>
                  </a:r>
                </a:p>
              </p:txBody>
            </p:sp>
          </p:grpSp>
          <p:grpSp>
            <p:nvGrpSpPr>
              <p:cNvPr id="42" name="Groupe 41">
                <a:extLst>
                  <a:ext uri="{FF2B5EF4-FFF2-40B4-BE49-F238E27FC236}">
                    <a16:creationId xmlns:a16="http://schemas.microsoft.com/office/drawing/2014/main" id="{C5B98FF9-D809-576B-FC63-53B79B06A7BD}"/>
                  </a:ext>
                </a:extLst>
              </p:cNvPr>
              <p:cNvGrpSpPr/>
              <p:nvPr/>
            </p:nvGrpSpPr>
            <p:grpSpPr>
              <a:xfrm>
                <a:off x="6979939" y="2723757"/>
                <a:ext cx="1450427" cy="1370947"/>
                <a:chOff x="6865882" y="1174531"/>
                <a:chExt cx="1450427" cy="1370947"/>
              </a:xfrm>
            </p:grpSpPr>
            <p:sp>
              <p:nvSpPr>
                <p:cNvPr id="43" name="Organigramme : Disque magnétique 42">
                  <a:extLst>
                    <a:ext uri="{FF2B5EF4-FFF2-40B4-BE49-F238E27FC236}">
                      <a16:creationId xmlns:a16="http://schemas.microsoft.com/office/drawing/2014/main" id="{3A066F0B-245F-BB6D-D71B-A64972512336}"/>
                    </a:ext>
                  </a:extLst>
                </p:cNvPr>
                <p:cNvSpPr/>
                <p:nvPr/>
              </p:nvSpPr>
              <p:spPr>
                <a:xfrm>
                  <a:off x="6865882" y="1174531"/>
                  <a:ext cx="1450427" cy="1370947"/>
                </a:xfrm>
                <a:prstGeom prst="flowChartMagneticDisk">
                  <a:avLst/>
                </a:prstGeom>
                <a:gradFill>
                  <a:gsLst>
                    <a:gs pos="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D4E8FB23-7EA0-6E12-AD13-47ED2CA9E709}"/>
                    </a:ext>
                  </a:extLst>
                </p:cNvPr>
                <p:cNvSpPr/>
                <p:nvPr/>
              </p:nvSpPr>
              <p:spPr>
                <a:xfrm>
                  <a:off x="7152714" y="1788678"/>
                  <a:ext cx="879987" cy="4692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i="1" dirty="0"/>
                    <a:t>Schéma</a:t>
                  </a:r>
                  <a:r>
                    <a:rPr lang="fr-FR" sz="1400" dirty="0"/>
                    <a:t> </a:t>
                  </a:r>
                </a:p>
                <a:p>
                  <a:pPr algn="ctr"/>
                  <a:r>
                    <a:rPr lang="fr-FR" sz="1400" b="1" dirty="0">
                      <a:solidFill>
                        <a:srgbClr val="0000FF"/>
                      </a:solidFill>
                    </a:rPr>
                    <a:t>Jessica</a:t>
                  </a:r>
                </a:p>
              </p:txBody>
            </p:sp>
            <p:sp>
              <p:nvSpPr>
                <p:cNvPr id="45" name="Rectangle : avec coin rogné 44">
                  <a:extLst>
                    <a:ext uri="{FF2B5EF4-FFF2-40B4-BE49-F238E27FC236}">
                      <a16:creationId xmlns:a16="http://schemas.microsoft.com/office/drawing/2014/main" id="{9D85073F-9BE2-2D7D-5A1A-E54F2EA685C3}"/>
                    </a:ext>
                  </a:extLst>
                </p:cNvPr>
                <p:cNvSpPr/>
                <p:nvPr/>
              </p:nvSpPr>
              <p:spPr>
                <a:xfrm>
                  <a:off x="7206282" y="1222168"/>
                  <a:ext cx="761746" cy="219247"/>
                </a:xfrm>
                <a:prstGeom prst="snip1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dirty="0"/>
                    <a:t>BDD pise</a:t>
                  </a:r>
                </a:p>
              </p:txBody>
            </p:sp>
          </p:grpSp>
        </p:grpSp>
        <p:sp>
          <p:nvSpPr>
            <p:cNvPr id="60" name="Rectangle : avec coin rogné 59">
              <a:extLst>
                <a:ext uri="{FF2B5EF4-FFF2-40B4-BE49-F238E27FC236}">
                  <a16:creationId xmlns:a16="http://schemas.microsoft.com/office/drawing/2014/main" id="{6DDE5799-D06D-FA38-471B-687FA651F930}"/>
                </a:ext>
              </a:extLst>
            </p:cNvPr>
            <p:cNvSpPr/>
            <p:nvPr/>
          </p:nvSpPr>
          <p:spPr>
            <a:xfrm>
              <a:off x="6620889" y="988886"/>
              <a:ext cx="1250572" cy="262265"/>
            </a:xfrm>
            <a:prstGeom prst="snip1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50" b="1" dirty="0">
                  <a:solidFill>
                    <a:srgbClr val="0000FF"/>
                  </a:solidFill>
                </a:rPr>
                <a:t>Machine serveur</a:t>
              </a:r>
            </a:p>
          </p:txBody>
        </p:sp>
      </p:grpSp>
      <p:graphicFrame>
        <p:nvGraphicFramePr>
          <p:cNvPr id="62" name="Tableau 62">
            <a:extLst>
              <a:ext uri="{FF2B5EF4-FFF2-40B4-BE49-F238E27FC236}">
                <a16:creationId xmlns:a16="http://schemas.microsoft.com/office/drawing/2014/main" id="{BBCD50E7-BE76-78AB-C20C-4180D968B115}"/>
              </a:ext>
            </a:extLst>
          </p:cNvPr>
          <p:cNvGraphicFramePr>
            <a:graphicFrameLocks noGrp="1"/>
          </p:cNvGraphicFramePr>
          <p:nvPr>
            <p:extLst>
              <p:ext uri="{D42A27DB-BD31-4B8C-83A1-F6EECF244321}">
                <p14:modId xmlns:p14="http://schemas.microsoft.com/office/powerpoint/2010/main" val="4162657347"/>
              </p:ext>
            </p:extLst>
          </p:nvPr>
        </p:nvGraphicFramePr>
        <p:xfrm>
          <a:off x="585634" y="4206282"/>
          <a:ext cx="3012187" cy="822960"/>
        </p:xfrm>
        <a:graphic>
          <a:graphicData uri="http://schemas.openxmlformats.org/drawingml/2006/table">
            <a:tbl>
              <a:tblPr firstRow="1" bandRow="1">
                <a:tableStyleId>{5C22544A-7EE6-4342-B048-85BDC9FD1C3A}</a:tableStyleId>
              </a:tblPr>
              <a:tblGrid>
                <a:gridCol w="919036">
                  <a:extLst>
                    <a:ext uri="{9D8B030D-6E8A-4147-A177-3AD203B41FA5}">
                      <a16:colId xmlns:a16="http://schemas.microsoft.com/office/drawing/2014/main" val="4059715933"/>
                    </a:ext>
                  </a:extLst>
                </a:gridCol>
                <a:gridCol w="806958">
                  <a:extLst>
                    <a:ext uri="{9D8B030D-6E8A-4147-A177-3AD203B41FA5}">
                      <a16:colId xmlns:a16="http://schemas.microsoft.com/office/drawing/2014/main" val="112942225"/>
                    </a:ext>
                  </a:extLst>
                </a:gridCol>
                <a:gridCol w="1286193">
                  <a:extLst>
                    <a:ext uri="{9D8B030D-6E8A-4147-A177-3AD203B41FA5}">
                      <a16:colId xmlns:a16="http://schemas.microsoft.com/office/drawing/2014/main" val="3612455115"/>
                    </a:ext>
                  </a:extLst>
                </a:gridCol>
              </a:tblGrid>
              <a:tr h="201318">
                <a:tc>
                  <a:txBody>
                    <a:bodyPr/>
                    <a:lstStyle/>
                    <a:p>
                      <a:r>
                        <a:rPr lang="fr-FR" sz="1200" dirty="0"/>
                        <a:t>SGBD</a:t>
                      </a:r>
                    </a:p>
                  </a:txBody>
                  <a:tcPr/>
                </a:tc>
                <a:tc>
                  <a:txBody>
                    <a:bodyPr/>
                    <a:lstStyle/>
                    <a:p>
                      <a:r>
                        <a:rPr lang="fr-FR" sz="1200" dirty="0"/>
                        <a:t>Client CLI</a:t>
                      </a:r>
                    </a:p>
                  </a:txBody>
                  <a:tcPr/>
                </a:tc>
                <a:tc>
                  <a:txBody>
                    <a:bodyPr/>
                    <a:lstStyle/>
                    <a:p>
                      <a:r>
                        <a:rPr lang="fr-FR" sz="1200" dirty="0"/>
                        <a:t>Client Graphique</a:t>
                      </a:r>
                    </a:p>
                  </a:txBody>
                  <a:tcPr/>
                </a:tc>
                <a:extLst>
                  <a:ext uri="{0D108BD9-81ED-4DB2-BD59-A6C34878D82A}">
                    <a16:rowId xmlns:a16="http://schemas.microsoft.com/office/drawing/2014/main" val="2715522967"/>
                  </a:ext>
                </a:extLst>
              </a:tr>
              <a:tr h="201318">
                <a:tc>
                  <a:txBody>
                    <a:bodyPr/>
                    <a:lstStyle/>
                    <a:p>
                      <a:r>
                        <a:rPr lang="fr-FR" sz="1200" dirty="0"/>
                        <a:t>Oracle</a:t>
                      </a:r>
                    </a:p>
                  </a:txBody>
                  <a:tcPr/>
                </a:tc>
                <a:tc>
                  <a:txBody>
                    <a:bodyPr/>
                    <a:lstStyle/>
                    <a:p>
                      <a:r>
                        <a:rPr lang="fr-FR" sz="1200" dirty="0"/>
                        <a:t>sqlplus</a:t>
                      </a:r>
                    </a:p>
                  </a:txBody>
                  <a:tcPr/>
                </a:tc>
                <a:tc>
                  <a:txBody>
                    <a:bodyPr/>
                    <a:lstStyle/>
                    <a:p>
                      <a:r>
                        <a:rPr lang="fr-FR" sz="1200" dirty="0"/>
                        <a:t>SQLDeveloper</a:t>
                      </a:r>
                    </a:p>
                  </a:txBody>
                  <a:tcPr/>
                </a:tc>
                <a:extLst>
                  <a:ext uri="{0D108BD9-81ED-4DB2-BD59-A6C34878D82A}">
                    <a16:rowId xmlns:a16="http://schemas.microsoft.com/office/drawing/2014/main" val="2400177590"/>
                  </a:ext>
                </a:extLst>
              </a:tr>
              <a:tr h="201318">
                <a:tc>
                  <a:txBody>
                    <a:bodyPr/>
                    <a:lstStyle/>
                    <a:p>
                      <a:r>
                        <a:rPr lang="fr-FR" sz="1200" dirty="0"/>
                        <a:t>PostgreSQL</a:t>
                      </a:r>
                    </a:p>
                  </a:txBody>
                  <a:tcPr/>
                </a:tc>
                <a:tc>
                  <a:txBody>
                    <a:bodyPr/>
                    <a:lstStyle/>
                    <a:p>
                      <a:r>
                        <a:rPr lang="fr-FR" sz="1200" dirty="0"/>
                        <a:t>psql</a:t>
                      </a:r>
                    </a:p>
                  </a:txBody>
                  <a:tcPr/>
                </a:tc>
                <a:tc>
                  <a:txBody>
                    <a:bodyPr/>
                    <a:lstStyle/>
                    <a:p>
                      <a:r>
                        <a:rPr lang="fr-FR" sz="1200" dirty="0"/>
                        <a:t>pgAdmin</a:t>
                      </a:r>
                    </a:p>
                  </a:txBody>
                  <a:tcPr/>
                </a:tc>
                <a:extLst>
                  <a:ext uri="{0D108BD9-81ED-4DB2-BD59-A6C34878D82A}">
                    <a16:rowId xmlns:a16="http://schemas.microsoft.com/office/drawing/2014/main" val="384105761"/>
                  </a:ext>
                </a:extLst>
              </a:tr>
            </a:tbl>
          </a:graphicData>
        </a:graphic>
      </p:graphicFrame>
      <p:cxnSp>
        <p:nvCxnSpPr>
          <p:cNvPr id="47" name="Connecteur droit avec flèche 46">
            <a:extLst>
              <a:ext uri="{FF2B5EF4-FFF2-40B4-BE49-F238E27FC236}">
                <a16:creationId xmlns:a16="http://schemas.microsoft.com/office/drawing/2014/main" id="{1A76AE61-FA6F-3A0F-FE06-DAA3695818CF}"/>
              </a:ext>
            </a:extLst>
          </p:cNvPr>
          <p:cNvCxnSpPr>
            <a:stCxn id="9" idx="3"/>
            <a:endCxn id="39" idx="2"/>
          </p:cNvCxnSpPr>
          <p:nvPr/>
        </p:nvCxnSpPr>
        <p:spPr>
          <a:xfrm flipV="1">
            <a:off x="2362875" y="2016966"/>
            <a:ext cx="4573435" cy="178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Connecteur droit avec flèche 47">
            <a:extLst>
              <a:ext uri="{FF2B5EF4-FFF2-40B4-BE49-F238E27FC236}">
                <a16:creationId xmlns:a16="http://schemas.microsoft.com/office/drawing/2014/main" id="{73379F60-DCB4-2955-5000-4F0116FD8CB9}"/>
              </a:ext>
            </a:extLst>
          </p:cNvPr>
          <p:cNvCxnSpPr>
            <a:cxnSpLocks/>
            <a:stCxn id="28" idx="3"/>
            <a:endCxn id="43" idx="2"/>
          </p:cNvCxnSpPr>
          <p:nvPr/>
        </p:nvCxnSpPr>
        <p:spPr>
          <a:xfrm>
            <a:off x="2362874" y="3395950"/>
            <a:ext cx="4617065" cy="132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52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821096" cy="4307316"/>
          </a:xfrm>
        </p:spPr>
        <p:txBody>
          <a:bodyPr/>
          <a:lstStyle/>
          <a:p>
            <a:pPr marL="0" indent="0" algn="ctr">
              <a:buNone/>
            </a:pPr>
            <a:endParaRPr lang="fr-FR" sz="1800" b="1" dirty="0">
              <a:solidFill>
                <a:srgbClr val="002060"/>
              </a:solidFill>
            </a:endParaRPr>
          </a:p>
          <a:p>
            <a:pPr marL="0" indent="0" algn="ctr">
              <a:buNone/>
            </a:pPr>
            <a:endParaRPr lang="fr-FR" sz="3600" b="1" dirty="0">
              <a:solidFill>
                <a:srgbClr val="002060"/>
              </a:solidFill>
            </a:endParaRPr>
          </a:p>
          <a:p>
            <a:pPr marL="0" indent="0" algn="ctr">
              <a:buNone/>
            </a:pPr>
            <a:r>
              <a:rPr lang="fr-FR" sz="3600" b="1" dirty="0">
                <a:solidFill>
                  <a:srgbClr val="002060"/>
                </a:solidFill>
              </a:rPr>
              <a:t>DEMO</a:t>
            </a:r>
            <a:endParaRPr lang="fr-FR" sz="3200" dirty="0">
              <a:solidFill>
                <a:schemeClr val="tx1"/>
              </a:solidFill>
              <a:latin typeface="+mn-lt"/>
            </a:endParaRPr>
          </a:p>
          <a:p>
            <a:pPr marL="0" indent="0" algn="ctr">
              <a:buNone/>
            </a:pPr>
            <a:r>
              <a:rPr lang="fr-FR" sz="3200" dirty="0">
                <a:solidFill>
                  <a:schemeClr val="tx1"/>
                </a:solidFill>
                <a:latin typeface="+mn-lt"/>
              </a:rPr>
              <a:t>Création d’une base de données sous Oracle</a:t>
            </a:r>
          </a:p>
          <a:p>
            <a:pPr marL="0" indent="0" algn="ctr">
              <a:buNone/>
            </a:pPr>
            <a:r>
              <a:rPr lang="fr-FR" sz="3200" dirty="0">
                <a:solidFill>
                  <a:schemeClr val="tx1"/>
                </a:solidFill>
                <a:latin typeface="+mn-lt"/>
              </a:rPr>
              <a:t>Création de 2 tablespaces</a:t>
            </a:r>
          </a:p>
          <a:p>
            <a:pPr marL="0" indent="0" algn="ctr">
              <a:buNone/>
            </a:pPr>
            <a:r>
              <a:rPr lang="fr-FR" sz="3200" dirty="0">
                <a:solidFill>
                  <a:schemeClr val="tx1"/>
                </a:solidFill>
                <a:latin typeface="+mn-lt"/>
              </a:rPr>
              <a:t>Création d’un schéma</a:t>
            </a:r>
          </a:p>
          <a:p>
            <a:pPr marL="0" indent="0" algn="ctr">
              <a:buNone/>
            </a:pPr>
            <a:r>
              <a:rPr lang="fr-FR" sz="3200" dirty="0">
                <a:solidFill>
                  <a:schemeClr val="tx1"/>
                </a:solidFill>
                <a:latin typeface="+mn-lt"/>
              </a:rPr>
              <a:t>Attribution de privilèges au schéma</a:t>
            </a:r>
          </a:p>
          <a:p>
            <a:pPr marL="0" indent="0">
              <a:buNone/>
            </a:pPr>
            <a:endParaRPr lang="fr-FR" sz="3200" b="1"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16</a:t>
            </a:fld>
            <a:endParaRPr lang="fr-FR" dirty="0"/>
          </a:p>
        </p:txBody>
      </p:sp>
    </p:spTree>
    <p:extLst>
      <p:ext uri="{BB962C8B-B14F-4D97-AF65-F5344CB8AC3E}">
        <p14:creationId xmlns:p14="http://schemas.microsoft.com/office/powerpoint/2010/main" val="383214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717442" y="2429450"/>
            <a:ext cx="6426557" cy="646230"/>
          </a:xfrm>
        </p:spPr>
        <p:txBody>
          <a:bodyPr/>
          <a:lstStyle/>
          <a:p>
            <a:pPr marL="514350" indent="-514350">
              <a:buFont typeface="+mj-lt"/>
              <a:buAutoNum type="arabicPeriod" startAt="3"/>
            </a:pPr>
            <a:r>
              <a:rPr lang="fr-FR" sz="2400" dirty="0"/>
              <a:t>Le modèle relationnel / Langage SQL</a:t>
            </a:r>
          </a:p>
          <a:p>
            <a:pPr marL="342900" indent="-342900">
              <a:lnSpc>
                <a:spcPct val="150000"/>
              </a:lnSpc>
              <a:buFont typeface="Arial" panose="020B0604020202020204" pitchFamily="34" charset="0"/>
              <a:buChar char="•"/>
            </a:pPr>
            <a:r>
              <a:rPr lang="fr-FR" sz="2000" dirty="0">
                <a:latin typeface="+mn-lt"/>
              </a:rPr>
              <a:t>Quelques rappels</a:t>
            </a:r>
          </a:p>
          <a:p>
            <a:pPr marL="342900" indent="-342900">
              <a:lnSpc>
                <a:spcPct val="150000"/>
              </a:lnSpc>
              <a:buFont typeface="Arial" panose="020B0604020202020204" pitchFamily="34" charset="0"/>
              <a:buChar char="•"/>
            </a:pPr>
            <a:r>
              <a:rPr lang="fr-FR" sz="2000" dirty="0">
                <a:latin typeface="+mn-lt"/>
              </a:rPr>
              <a:t>SQL : langage pour l’administration des BD</a:t>
            </a:r>
          </a:p>
          <a:p>
            <a:pPr marL="342900" indent="-342900">
              <a:lnSpc>
                <a:spcPct val="150000"/>
              </a:lnSpc>
              <a:buFont typeface="Wingdings" panose="05000000000000000000" pitchFamily="2" charset="2"/>
              <a:buChar char="Ø"/>
            </a:pPr>
            <a:r>
              <a:rPr lang="fr-FR" sz="2000" b="1" dirty="0">
                <a:solidFill>
                  <a:srgbClr val="0000FF"/>
                </a:solidFill>
                <a:latin typeface="+mn-lt"/>
              </a:rPr>
              <a:t>SQL : langage pour l’exploitation des BD</a:t>
            </a:r>
          </a:p>
          <a:p>
            <a:pPr marL="342900" indent="-342900">
              <a:lnSpc>
                <a:spcPct val="150000"/>
              </a:lnSpc>
              <a:buFont typeface="Arial" panose="020B0604020202020204" pitchFamily="34" charset="0"/>
              <a:buChar char="•"/>
            </a:pPr>
            <a:r>
              <a:rPr lang="fr-FR" sz="2000" dirty="0">
                <a:latin typeface="+mn-lt"/>
              </a:rPr>
              <a:t>Application sur le SGBD Oracle</a:t>
            </a:r>
          </a:p>
        </p:txBody>
      </p:sp>
      <p:pic>
        <p:nvPicPr>
          <p:cNvPr id="4" name="Image 3" descr="logo-Paris-7.png"/>
          <p:cNvPicPr>
            <a:picLocks noChangeAspect="1"/>
          </p:cNvPicPr>
          <p:nvPr/>
        </p:nvPicPr>
        <p:blipFill>
          <a:blip r:embed="rId2" cstate="print"/>
          <a:stretch>
            <a:fillRect/>
          </a:stretch>
        </p:blipFill>
        <p:spPr>
          <a:xfrm>
            <a:off x="8676456" y="1"/>
            <a:ext cx="467544" cy="1206566"/>
          </a:xfrm>
          <a:prstGeom prst="rect">
            <a:avLst/>
          </a:prstGeom>
        </p:spPr>
      </p:pic>
      <p:sp>
        <p:nvSpPr>
          <p:cNvPr id="5" name="Espace réservé du numéro de diapositive 4"/>
          <p:cNvSpPr>
            <a:spLocks noGrp="1"/>
          </p:cNvSpPr>
          <p:nvPr>
            <p:ph type="sldNum" sz="quarter" idx="12"/>
          </p:nvPr>
        </p:nvSpPr>
        <p:spPr/>
        <p:txBody>
          <a:bodyPr/>
          <a:lstStyle/>
          <a:p>
            <a:fld id="{604F9983-238B-5A48-87F7-46742A2BA19E}" type="slidenum">
              <a:rPr lang="fr-FR" smtClean="0"/>
              <a:pPr/>
              <a:t>17</a:t>
            </a:fld>
            <a:endParaRPr lang="fr-FR"/>
          </a:p>
        </p:txBody>
      </p:sp>
    </p:spTree>
    <p:extLst>
      <p:ext uri="{BB962C8B-B14F-4D97-AF65-F5344CB8AC3E}">
        <p14:creationId xmlns:p14="http://schemas.microsoft.com/office/powerpoint/2010/main" val="407317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l’exploitation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18</a:t>
            </a:fld>
            <a:endParaRPr lang="fr-FR" dirty="0"/>
          </a:p>
        </p:txBody>
      </p:sp>
      <p:sp>
        <p:nvSpPr>
          <p:cNvPr id="8" name="Espace réservé du contenu 2"/>
          <p:cNvSpPr txBox="1">
            <a:spLocks/>
          </p:cNvSpPr>
          <p:nvPr/>
        </p:nvSpPr>
        <p:spPr>
          <a:xfrm>
            <a:off x="49746" y="908627"/>
            <a:ext cx="8626710" cy="4234873"/>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800" b="1" dirty="0">
                <a:solidFill>
                  <a:srgbClr val="002060"/>
                </a:solidFill>
              </a:rPr>
              <a:t>Nous aborderons </a:t>
            </a:r>
            <a:endParaRPr lang="fr-FR" sz="1400" b="1" dirty="0">
              <a:solidFill>
                <a:srgbClr val="002060"/>
              </a:solidFill>
            </a:endParaRPr>
          </a:p>
          <a:p>
            <a:pPr marL="0" indent="0">
              <a:buNone/>
            </a:pPr>
            <a:r>
              <a:rPr lang="fr-FR" sz="1600" b="1" u="sng" dirty="0">
                <a:solidFill>
                  <a:schemeClr val="tx1"/>
                </a:solidFill>
                <a:latin typeface="+mn-lt"/>
              </a:rPr>
              <a:t>En ce qui concerne la création des structures (rappel DDL)</a:t>
            </a:r>
          </a:p>
          <a:p>
            <a:pPr>
              <a:buFont typeface="Wingdings" pitchFamily="2" charset="2"/>
              <a:buChar char="§"/>
            </a:pPr>
            <a:r>
              <a:rPr lang="fr-FR" sz="1600" dirty="0">
                <a:solidFill>
                  <a:schemeClr val="tx1"/>
                </a:solidFill>
                <a:latin typeface="+mn-lt"/>
              </a:rPr>
              <a:t>Création / Suppression de table</a:t>
            </a:r>
          </a:p>
          <a:p>
            <a:pPr>
              <a:buFont typeface="Wingdings" pitchFamily="2" charset="2"/>
              <a:buChar char="§"/>
            </a:pPr>
            <a:r>
              <a:rPr lang="fr-FR" sz="1600" dirty="0">
                <a:solidFill>
                  <a:schemeClr val="tx1"/>
                </a:solidFill>
                <a:latin typeface="+mn-lt"/>
              </a:rPr>
              <a:t>Création de contraints PK / Création de contraints FK</a:t>
            </a:r>
          </a:p>
          <a:p>
            <a:pPr>
              <a:buFont typeface="Wingdings" pitchFamily="2" charset="2"/>
              <a:buChar char="§"/>
            </a:pPr>
            <a:r>
              <a:rPr lang="fr-FR" sz="1600" dirty="0">
                <a:solidFill>
                  <a:schemeClr val="tx1"/>
                </a:solidFill>
                <a:latin typeface="+mn-lt"/>
              </a:rPr>
              <a:t>Modification de la structure d'une table</a:t>
            </a:r>
          </a:p>
          <a:p>
            <a:pPr>
              <a:buFont typeface="Wingdings" pitchFamily="2" charset="2"/>
              <a:buChar char="§"/>
            </a:pPr>
            <a:r>
              <a:rPr lang="fr-FR" sz="1600" dirty="0">
                <a:solidFill>
                  <a:schemeClr val="tx1"/>
                </a:solidFill>
                <a:latin typeface="+mn-lt"/>
              </a:rPr>
              <a:t>Création / Suppression d'un index sur une colonne de table</a:t>
            </a:r>
          </a:p>
          <a:p>
            <a:pPr>
              <a:buFont typeface="Wingdings" pitchFamily="2" charset="2"/>
              <a:buChar char="§"/>
            </a:pPr>
            <a:r>
              <a:rPr lang="fr-FR" sz="1600" dirty="0">
                <a:solidFill>
                  <a:schemeClr val="tx1"/>
                </a:solidFill>
                <a:latin typeface="+mn-lt"/>
              </a:rPr>
              <a:t>Création / suppression d’une séquence</a:t>
            </a:r>
          </a:p>
          <a:p>
            <a:pPr>
              <a:buFont typeface="Wingdings" pitchFamily="2" charset="2"/>
              <a:buChar char="§"/>
            </a:pPr>
            <a:r>
              <a:rPr lang="fr-FR" sz="1600" dirty="0">
                <a:solidFill>
                  <a:schemeClr val="tx1"/>
                </a:solidFill>
                <a:latin typeface="+mn-lt"/>
              </a:rPr>
              <a:t>Création / suppression d’un synonyme</a:t>
            </a:r>
          </a:p>
          <a:p>
            <a:pPr marL="0" indent="0">
              <a:buNone/>
            </a:pPr>
            <a:r>
              <a:rPr lang="fr-FR" sz="1600" b="1" u="sng" dirty="0">
                <a:solidFill>
                  <a:schemeClr val="tx1"/>
                </a:solidFill>
                <a:latin typeface="+mn-lt"/>
              </a:rPr>
              <a:t>En ce qui concerne la manipulation des données (rappel DML)</a:t>
            </a:r>
          </a:p>
          <a:p>
            <a:pPr>
              <a:buFont typeface="Wingdings" pitchFamily="2" charset="2"/>
              <a:buChar char="§"/>
            </a:pPr>
            <a:r>
              <a:rPr lang="fr-FR" sz="1600" dirty="0">
                <a:solidFill>
                  <a:schemeClr val="tx1"/>
                </a:solidFill>
                <a:latin typeface="+mn-lt"/>
              </a:rPr>
              <a:t>Insertion de données</a:t>
            </a:r>
          </a:p>
          <a:p>
            <a:pPr>
              <a:buFont typeface="Wingdings" pitchFamily="2" charset="2"/>
              <a:buChar char="§"/>
            </a:pPr>
            <a:r>
              <a:rPr lang="fr-FR" sz="1600" dirty="0">
                <a:solidFill>
                  <a:schemeClr val="tx1"/>
                </a:solidFill>
                <a:latin typeface="+mn-lt"/>
              </a:rPr>
              <a:t>Mise à jour / Suppression de données</a:t>
            </a:r>
          </a:p>
          <a:p>
            <a:pPr>
              <a:buFont typeface="Wingdings" pitchFamily="2" charset="2"/>
              <a:buChar char="§"/>
            </a:pPr>
            <a:r>
              <a:rPr lang="fr-FR" sz="1600" dirty="0">
                <a:solidFill>
                  <a:schemeClr val="tx1"/>
                </a:solidFill>
                <a:latin typeface="+mn-lt"/>
              </a:rPr>
              <a:t>Interrogation des données</a:t>
            </a:r>
          </a:p>
          <a:p>
            <a:pPr>
              <a:buFont typeface="Wingdings" pitchFamily="2" charset="2"/>
              <a:buChar char="§"/>
            </a:pPr>
            <a:r>
              <a:rPr lang="fr-FR" sz="1600" dirty="0">
                <a:solidFill>
                  <a:schemeClr val="tx1"/>
                </a:solidFill>
                <a:latin typeface="+mn-lt"/>
              </a:rPr>
              <a:t>Notions de jointure</a:t>
            </a:r>
          </a:p>
          <a:p>
            <a:pPr>
              <a:buFont typeface="Wingdings" pitchFamily="2" charset="2"/>
              <a:buChar char="§"/>
            </a:pPr>
            <a:r>
              <a:rPr lang="fr-FR" sz="1600" dirty="0">
                <a:solidFill>
                  <a:schemeClr val="tx1"/>
                </a:solidFill>
                <a:latin typeface="+mn-lt"/>
              </a:rPr>
              <a:t>Les ordres de regroupement / Quelques fonctions analytiques</a:t>
            </a:r>
            <a:endParaRPr lang="fr-FR" sz="1200" dirty="0">
              <a:solidFill>
                <a:schemeClr val="tx1"/>
              </a:solidFill>
            </a:endParaRPr>
          </a:p>
        </p:txBody>
      </p:sp>
    </p:spTree>
    <p:extLst>
      <p:ext uri="{BB962C8B-B14F-4D97-AF65-F5344CB8AC3E}">
        <p14:creationId xmlns:p14="http://schemas.microsoft.com/office/powerpoint/2010/main" val="75322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184579" cy="272821"/>
          </a:xfrm>
        </p:spPr>
        <p:txBody>
          <a:bodyPr>
            <a:noAutofit/>
          </a:bodyPr>
          <a:lstStyle/>
          <a:p>
            <a:pPr>
              <a:lnSpc>
                <a:spcPct val="150000"/>
              </a:lnSpc>
            </a:pPr>
            <a:r>
              <a:rPr lang="fr-FR" sz="1600" dirty="0"/>
              <a:t>SQL : langage pour l’exploitation des BD / DDL/ Création d’une table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19</a:t>
            </a:fld>
            <a:endParaRPr lang="fr-FR" dirty="0"/>
          </a:p>
        </p:txBody>
      </p:sp>
      <p:sp>
        <p:nvSpPr>
          <p:cNvPr id="8" name="Espace réservé du contenu 2"/>
          <p:cNvSpPr txBox="1">
            <a:spLocks/>
          </p:cNvSpPr>
          <p:nvPr/>
        </p:nvSpPr>
        <p:spPr>
          <a:xfrm>
            <a:off x="49746" y="786279"/>
            <a:ext cx="8626710" cy="4357222"/>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800" b="1" dirty="0">
                <a:solidFill>
                  <a:srgbClr val="002060"/>
                </a:solidFill>
              </a:rPr>
              <a:t>Création d’une table</a:t>
            </a:r>
          </a:p>
          <a:p>
            <a:pPr marL="57150" indent="0" algn="just">
              <a:buNone/>
            </a:pPr>
            <a:r>
              <a:rPr lang="fr-FR" sz="1400" dirty="0">
                <a:latin typeface="+mn-lt"/>
              </a:rPr>
              <a:t>On doit indiquer :</a:t>
            </a:r>
          </a:p>
          <a:p>
            <a:pPr algn="just">
              <a:buFont typeface="Arial" panose="020B0604020202020204" pitchFamily="34" charset="0"/>
              <a:buChar char="•"/>
            </a:pPr>
            <a:r>
              <a:rPr lang="fr-FR" sz="1400" dirty="0">
                <a:solidFill>
                  <a:schemeClr val="tx1"/>
                </a:solidFill>
                <a:latin typeface="+mn-lt"/>
              </a:rPr>
              <a:t>Le nom de la table,</a:t>
            </a:r>
          </a:p>
          <a:p>
            <a:pPr algn="just">
              <a:buFont typeface="Arial" panose="020B0604020202020204" pitchFamily="34" charset="0"/>
              <a:buChar char="•"/>
            </a:pPr>
            <a:r>
              <a:rPr lang="fr-FR" sz="1400" dirty="0">
                <a:solidFill>
                  <a:schemeClr val="tx1"/>
                </a:solidFill>
                <a:latin typeface="+mn-lt"/>
              </a:rPr>
              <a:t>Le tablespace où stocker la table,</a:t>
            </a:r>
          </a:p>
          <a:p>
            <a:pPr algn="just">
              <a:buFont typeface="Arial" panose="020B0604020202020204" pitchFamily="34" charset="0"/>
              <a:buChar char="•"/>
            </a:pPr>
            <a:r>
              <a:rPr lang="fr-FR" sz="1400" dirty="0">
                <a:solidFill>
                  <a:schemeClr val="tx1"/>
                </a:solidFill>
                <a:latin typeface="+mn-lt"/>
              </a:rPr>
              <a:t>Pour chaque colonne de la table son type de données ainsi que sa propriété </a:t>
            </a:r>
            <a:r>
              <a:rPr lang="fr-FR" sz="1400" dirty="0" err="1">
                <a:solidFill>
                  <a:schemeClr val="tx1"/>
                </a:solidFill>
                <a:latin typeface="+mn-lt"/>
              </a:rPr>
              <a:t>nullable</a:t>
            </a:r>
            <a:endParaRPr lang="fr-FR" sz="1400" dirty="0">
              <a:solidFill>
                <a:schemeClr val="tx1"/>
              </a:solidFill>
              <a:latin typeface="+mn-lt"/>
            </a:endParaRPr>
          </a:p>
          <a:p>
            <a:pPr lvl="1" algn="just"/>
            <a:endParaRPr lang="fr-FR" sz="1400" dirty="0">
              <a:solidFill>
                <a:srgbClr val="3333FF"/>
              </a:solidFill>
              <a:latin typeface="Courier New" pitchFamily="49" charset="0"/>
              <a:cs typeface="Courier New" pitchFamily="49" charset="0"/>
            </a:endParaRPr>
          </a:p>
          <a:p>
            <a:pPr marL="457200" lvl="1" indent="0" algn="just">
              <a:buNone/>
            </a:pPr>
            <a:r>
              <a:rPr lang="fr-FR" sz="1200" dirty="0">
                <a:solidFill>
                  <a:srgbClr val="3333FF"/>
                </a:solidFill>
                <a:latin typeface="Courier New" pitchFamily="49" charset="0"/>
                <a:cs typeface="Courier New" pitchFamily="49" charset="0"/>
              </a:rPr>
              <a:t>CREATE TABLE  </a:t>
            </a:r>
            <a:r>
              <a:rPr lang="fr-FR" sz="1200" i="1" dirty="0" err="1">
                <a:latin typeface="Courier New" pitchFamily="49" charset="0"/>
                <a:cs typeface="Courier New" pitchFamily="49" charset="0"/>
              </a:rPr>
              <a:t>ma_table</a:t>
            </a:r>
            <a:endParaRPr lang="fr-FR" sz="1200" i="1" dirty="0">
              <a:latin typeface="Courier New" pitchFamily="49" charset="0"/>
              <a:cs typeface="Courier New" pitchFamily="49" charset="0"/>
            </a:endParaRPr>
          </a:p>
          <a:p>
            <a:pPr marL="457200" lvl="1" indent="0" algn="just">
              <a:buNone/>
            </a:pPr>
            <a:r>
              <a:rPr lang="fr-FR" sz="1200" dirty="0">
                <a:latin typeface="Courier New" pitchFamily="49" charset="0"/>
                <a:cs typeface="Courier New" pitchFamily="49" charset="0"/>
              </a:rPr>
              <a:t>(</a:t>
            </a:r>
          </a:p>
          <a:p>
            <a:pPr marL="457200" lvl="1" indent="0" algn="just">
              <a:buNone/>
            </a:pPr>
            <a:r>
              <a:rPr lang="fr-FR" sz="1200" dirty="0">
                <a:latin typeface="Courier New" pitchFamily="49" charset="0"/>
                <a:cs typeface="Courier New" pitchFamily="49" charset="0"/>
              </a:rPr>
              <a:t>  nom_colonne_1 	</a:t>
            </a:r>
            <a:r>
              <a:rPr lang="fr-FR" sz="1200" dirty="0">
                <a:solidFill>
                  <a:srgbClr val="3333FF"/>
                </a:solidFill>
                <a:latin typeface="Courier New" pitchFamily="49" charset="0"/>
                <a:cs typeface="Courier New" pitchFamily="49" charset="0"/>
              </a:rPr>
              <a:t>NUMBER</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NOT NULL</a:t>
            </a:r>
            <a:r>
              <a:rPr lang="fr-FR" sz="1200" dirty="0">
                <a:latin typeface="Courier New" pitchFamily="49" charset="0"/>
                <a:cs typeface="Courier New" pitchFamily="49" charset="0"/>
              </a:rPr>
              <a:t>,</a:t>
            </a:r>
          </a:p>
          <a:p>
            <a:pPr marL="457200" lvl="1" indent="0" algn="just">
              <a:buNone/>
            </a:pPr>
            <a:r>
              <a:rPr lang="fr-FR" sz="1200" dirty="0">
                <a:latin typeface="Courier New" pitchFamily="49" charset="0"/>
                <a:cs typeface="Courier New" pitchFamily="49" charset="0"/>
              </a:rPr>
              <a:t>  nom_colonne_2	</a:t>
            </a:r>
            <a:r>
              <a:rPr lang="fr-FR" sz="1200" dirty="0">
                <a:solidFill>
                  <a:srgbClr val="3333FF"/>
                </a:solidFill>
                <a:latin typeface="Courier New" pitchFamily="49" charset="0"/>
                <a:cs typeface="Courier New" pitchFamily="49" charset="0"/>
              </a:rPr>
              <a:t>DATE</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NULL</a:t>
            </a:r>
            <a:r>
              <a:rPr lang="fr-FR" sz="1200" dirty="0">
                <a:latin typeface="Courier New" pitchFamily="49" charset="0"/>
                <a:cs typeface="Courier New" pitchFamily="49" charset="0"/>
              </a:rPr>
              <a:t>,</a:t>
            </a:r>
          </a:p>
          <a:p>
            <a:pPr marL="457200" lvl="1" indent="0" algn="just">
              <a:buNone/>
            </a:pPr>
            <a:r>
              <a:rPr lang="fr-FR" sz="1200" dirty="0">
                <a:latin typeface="Courier New" pitchFamily="49" charset="0"/>
                <a:cs typeface="Courier New" pitchFamily="49" charset="0"/>
              </a:rPr>
              <a:t>  nom_colonne_3	</a:t>
            </a:r>
            <a:r>
              <a:rPr lang="fr-FR" sz="1200" dirty="0">
                <a:solidFill>
                  <a:srgbClr val="3333FF"/>
                </a:solidFill>
                <a:latin typeface="Courier New" pitchFamily="49" charset="0"/>
                <a:cs typeface="Courier New" pitchFamily="49" charset="0"/>
              </a:rPr>
              <a:t>VARCHAR2(10)</a:t>
            </a:r>
          </a:p>
          <a:p>
            <a:pPr marL="457200" lvl="1" indent="0" algn="just">
              <a:buNone/>
            </a:pP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TABLESPACE</a:t>
            </a:r>
            <a:r>
              <a:rPr lang="fr-FR" sz="1200" dirty="0">
                <a:latin typeface="Courier New" pitchFamily="49" charset="0"/>
                <a:cs typeface="Courier New" pitchFamily="49" charset="0"/>
              </a:rPr>
              <a:t> </a:t>
            </a:r>
            <a:r>
              <a:rPr lang="fr-FR" sz="1200" i="1" dirty="0" err="1">
                <a:latin typeface="Courier New" pitchFamily="49" charset="0"/>
                <a:cs typeface="Courier New" pitchFamily="49" charset="0"/>
              </a:rPr>
              <a:t>nom_tablespace_data</a:t>
            </a:r>
            <a:r>
              <a:rPr lang="fr-FR" sz="1200" i="1" dirty="0">
                <a:latin typeface="Courier New" pitchFamily="49" charset="0"/>
                <a:cs typeface="Courier New" pitchFamily="49" charset="0"/>
              </a:rPr>
              <a:t> </a:t>
            </a:r>
            <a:r>
              <a:rPr lang="fr-FR" sz="1200" dirty="0">
                <a:latin typeface="Courier New" pitchFamily="49" charset="0"/>
                <a:cs typeface="Courier New" pitchFamily="49" charset="0"/>
              </a:rPr>
              <a:t>;</a:t>
            </a:r>
          </a:p>
          <a:p>
            <a:pPr marL="57150" indent="0" algn="just">
              <a:buNone/>
            </a:pPr>
            <a:r>
              <a:rPr lang="fr-FR" sz="1400" dirty="0">
                <a:solidFill>
                  <a:schemeClr val="tx1"/>
                </a:solidFill>
                <a:latin typeface="+mn-lt"/>
              </a:rPr>
              <a:t>Nous ne manipulerons que les types suivants qui sont généralement les plus utilisés :</a:t>
            </a:r>
          </a:p>
          <a:p>
            <a:pPr algn="just">
              <a:buFont typeface="Arial" panose="020B0604020202020204" pitchFamily="34" charset="0"/>
              <a:buChar char="•"/>
            </a:pPr>
            <a:r>
              <a:rPr lang="fr-FR" sz="1400" dirty="0">
                <a:solidFill>
                  <a:schemeClr val="tx1"/>
                </a:solidFill>
                <a:latin typeface="+mn-lt"/>
              </a:rPr>
              <a:t>NUMBER et INTEGER : pour toutes les données de type numériques</a:t>
            </a:r>
          </a:p>
          <a:p>
            <a:pPr algn="just">
              <a:buFont typeface="Arial" panose="020B0604020202020204" pitchFamily="34" charset="0"/>
              <a:buChar char="•"/>
            </a:pPr>
            <a:r>
              <a:rPr lang="fr-FR" sz="1400" dirty="0">
                <a:solidFill>
                  <a:schemeClr val="tx1"/>
                </a:solidFill>
                <a:latin typeface="+mn-lt"/>
              </a:rPr>
              <a:t>DATE : pour toutes les données de type date</a:t>
            </a:r>
          </a:p>
          <a:p>
            <a:pPr algn="just">
              <a:buFont typeface="Arial" panose="020B0604020202020204" pitchFamily="34" charset="0"/>
              <a:buChar char="•"/>
            </a:pPr>
            <a:r>
              <a:rPr lang="fr-FR" sz="1400" dirty="0">
                <a:solidFill>
                  <a:schemeClr val="tx1"/>
                </a:solidFill>
                <a:latin typeface="+mn-lt"/>
              </a:rPr>
              <a:t>VARCHAR, VARCHAR2 et TEXT : pour toutes les données de type alphabétique ou alphanumérique</a:t>
            </a:r>
          </a:p>
          <a:p>
            <a:pPr algn="just">
              <a:buFont typeface="Arial" panose="020B0604020202020204" pitchFamily="34" charset="0"/>
              <a:buChar char="•"/>
            </a:pPr>
            <a:r>
              <a:rPr lang="fr-FR" sz="1400" dirty="0">
                <a:solidFill>
                  <a:schemeClr val="tx1"/>
                </a:solidFill>
                <a:latin typeface="+mn-lt"/>
              </a:rPr>
              <a:t>Pour les types VARCHAR et VARCHAR2, il faut préciser la taille maximale du champ</a:t>
            </a:r>
            <a:endParaRPr lang="fr-FR" sz="1400" b="1" u="sng" dirty="0">
              <a:solidFill>
                <a:schemeClr val="tx1"/>
              </a:solidFill>
              <a:latin typeface="+mn-lt"/>
            </a:endParaRPr>
          </a:p>
          <a:p>
            <a:pPr marL="0" indent="0" algn="just">
              <a:buFontTx/>
              <a:buNone/>
            </a:pPr>
            <a:endParaRPr lang="fr-FR" sz="1800" b="1" dirty="0">
              <a:solidFill>
                <a:srgbClr val="002060"/>
              </a:solidFill>
            </a:endParaRPr>
          </a:p>
        </p:txBody>
      </p:sp>
    </p:spTree>
    <p:extLst>
      <p:ext uri="{BB962C8B-B14F-4D97-AF65-F5344CB8AC3E}">
        <p14:creationId xmlns:p14="http://schemas.microsoft.com/office/powerpoint/2010/main" val="223854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717442" y="2429450"/>
            <a:ext cx="6426557" cy="646230"/>
          </a:xfrm>
        </p:spPr>
        <p:txBody>
          <a:bodyPr/>
          <a:lstStyle/>
          <a:p>
            <a:pPr marL="514350" indent="-514350">
              <a:buFont typeface="+mj-lt"/>
              <a:buAutoNum type="arabicPeriod" startAt="3"/>
            </a:pPr>
            <a:r>
              <a:rPr lang="fr-FR" sz="2400" dirty="0"/>
              <a:t>Le modèle relationnel / Langage SQL</a:t>
            </a:r>
          </a:p>
          <a:p>
            <a:pPr marL="342900" indent="-342900">
              <a:lnSpc>
                <a:spcPct val="150000"/>
              </a:lnSpc>
              <a:buFont typeface="Arial" panose="020B0604020202020204" pitchFamily="34" charset="0"/>
              <a:buChar char="•"/>
            </a:pPr>
            <a:r>
              <a:rPr lang="fr-FR" sz="2000" dirty="0">
                <a:latin typeface="+mn-lt"/>
              </a:rPr>
              <a:t>Quelques rappels</a:t>
            </a:r>
          </a:p>
          <a:p>
            <a:pPr marL="342900" indent="-342900">
              <a:lnSpc>
                <a:spcPct val="150000"/>
              </a:lnSpc>
              <a:buFont typeface="Arial" panose="020B0604020202020204" pitchFamily="34" charset="0"/>
              <a:buChar char="•"/>
            </a:pPr>
            <a:r>
              <a:rPr lang="fr-FR" sz="2000" dirty="0">
                <a:latin typeface="+mn-lt"/>
              </a:rPr>
              <a:t>SQL : langage pour l’administration des BD</a:t>
            </a:r>
          </a:p>
          <a:p>
            <a:pPr marL="342900" indent="-342900">
              <a:lnSpc>
                <a:spcPct val="150000"/>
              </a:lnSpc>
              <a:buFont typeface="Arial" panose="020B0604020202020204" pitchFamily="34" charset="0"/>
              <a:buChar char="•"/>
            </a:pPr>
            <a:r>
              <a:rPr lang="fr-FR" sz="2000" dirty="0">
                <a:latin typeface="+mn-lt"/>
              </a:rPr>
              <a:t>SQL : langage pour l’exploitation des BD</a:t>
            </a:r>
          </a:p>
          <a:p>
            <a:pPr marL="342900" indent="-342900">
              <a:lnSpc>
                <a:spcPct val="150000"/>
              </a:lnSpc>
              <a:buFont typeface="Arial" panose="020B0604020202020204" pitchFamily="34" charset="0"/>
              <a:buChar char="•"/>
            </a:pPr>
            <a:r>
              <a:rPr lang="fr-FR" sz="2000" dirty="0">
                <a:latin typeface="+mn-lt"/>
              </a:rPr>
              <a:t>Application sur le SGBD Oracle</a:t>
            </a:r>
          </a:p>
        </p:txBody>
      </p:sp>
      <p:pic>
        <p:nvPicPr>
          <p:cNvPr id="4" name="Image 3" descr="logo-Paris-7.png"/>
          <p:cNvPicPr>
            <a:picLocks noChangeAspect="1"/>
          </p:cNvPicPr>
          <p:nvPr/>
        </p:nvPicPr>
        <p:blipFill>
          <a:blip r:embed="rId2" cstate="print"/>
          <a:stretch>
            <a:fillRect/>
          </a:stretch>
        </p:blipFill>
        <p:spPr>
          <a:xfrm>
            <a:off x="8676456" y="1"/>
            <a:ext cx="467544" cy="1206566"/>
          </a:xfrm>
          <a:prstGeom prst="rect">
            <a:avLst/>
          </a:prstGeom>
        </p:spPr>
      </p:pic>
      <p:sp>
        <p:nvSpPr>
          <p:cNvPr id="5" name="Espace réservé du numéro de diapositive 4"/>
          <p:cNvSpPr>
            <a:spLocks noGrp="1"/>
          </p:cNvSpPr>
          <p:nvPr>
            <p:ph type="sldNum" sz="quarter" idx="12"/>
          </p:nvPr>
        </p:nvSpPr>
        <p:spPr/>
        <p:txBody>
          <a:bodyPr/>
          <a:lstStyle/>
          <a:p>
            <a:fld id="{604F9983-238B-5A48-87F7-46742A2BA19E}" type="slidenum">
              <a:rPr lang="fr-FR" smtClean="0"/>
              <a:pPr/>
              <a:t>2</a:t>
            </a:fld>
            <a:endParaRPr lang="fr-FR"/>
          </a:p>
        </p:txBody>
      </p:sp>
    </p:spTree>
    <p:extLst>
      <p:ext uri="{BB962C8B-B14F-4D97-AF65-F5344CB8AC3E}">
        <p14:creationId xmlns:p14="http://schemas.microsoft.com/office/powerpoint/2010/main" val="264716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sz="1600" dirty="0"/>
              <a:t>SQL : langage pour l’exploitation des BD / DDL / Création d’une table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20</a:t>
            </a:fld>
            <a:endParaRPr lang="fr-FR" dirty="0"/>
          </a:p>
        </p:txBody>
      </p:sp>
      <p:sp>
        <p:nvSpPr>
          <p:cNvPr id="8" name="Espace réservé du contenu 2"/>
          <p:cNvSpPr txBox="1">
            <a:spLocks/>
          </p:cNvSpPr>
          <p:nvPr/>
        </p:nvSpPr>
        <p:spPr>
          <a:xfrm>
            <a:off x="49746" y="786279"/>
            <a:ext cx="8626710" cy="4357222"/>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800" b="1" dirty="0">
                <a:solidFill>
                  <a:srgbClr val="002060"/>
                </a:solidFill>
              </a:rPr>
              <a:t>Ajout d’une contrainte de clé primaire</a:t>
            </a:r>
          </a:p>
          <a:p>
            <a:pPr marL="0" indent="0" algn="just">
              <a:buFontTx/>
              <a:buNone/>
            </a:pPr>
            <a:endParaRPr lang="fr-FR" sz="1800" b="1" dirty="0">
              <a:solidFill>
                <a:srgbClr val="002060"/>
              </a:solidFill>
              <a:latin typeface="+mn-lt"/>
            </a:endParaRPr>
          </a:p>
          <a:p>
            <a:pPr marL="0" indent="0" algn="just">
              <a:buFontTx/>
              <a:buNone/>
            </a:pPr>
            <a:r>
              <a:rPr lang="fr-FR" sz="1400" dirty="0">
                <a:solidFill>
                  <a:schemeClr val="tx1"/>
                </a:solidFill>
                <a:latin typeface="+mn-lt"/>
              </a:rPr>
              <a:t>Deux manières de déclarer une PK dans une table :</a:t>
            </a:r>
          </a:p>
          <a:p>
            <a:pPr marL="0" indent="0" algn="just">
              <a:buFontTx/>
              <a:buNone/>
            </a:pPr>
            <a:endParaRPr lang="fr-FR" sz="1400" dirty="0">
              <a:solidFill>
                <a:schemeClr val="tx1"/>
              </a:solidFill>
              <a:latin typeface="+mn-lt"/>
            </a:endParaRPr>
          </a:p>
          <a:p>
            <a:pPr algn="just">
              <a:buFont typeface="+mj-lt"/>
              <a:buAutoNum type="arabicPeriod"/>
            </a:pPr>
            <a:r>
              <a:rPr lang="fr-FR" sz="1400" dirty="0">
                <a:latin typeface="+mn-lt"/>
              </a:rPr>
              <a:t>Directement dans la requête de création d’une table</a:t>
            </a:r>
          </a:p>
          <a:p>
            <a:pPr marL="0" indent="0" algn="just">
              <a:buNone/>
            </a:pPr>
            <a:endParaRPr lang="fr-FR" sz="1400" dirty="0">
              <a:solidFill>
                <a:schemeClr val="tx1"/>
              </a:solidFill>
              <a:latin typeface="+mn-lt"/>
            </a:endParaRPr>
          </a:p>
          <a:p>
            <a:pPr marL="0" indent="0" algn="just">
              <a:buNone/>
            </a:pPr>
            <a:r>
              <a:rPr lang="fr-FR" sz="1400" dirty="0">
                <a:solidFill>
                  <a:schemeClr val="tx1"/>
                </a:solidFill>
                <a:latin typeface="+mn-lt"/>
              </a:rPr>
              <a:t>Dans ce cas, Oracle crée une contrainte qu’il nomme SYSXXXYYY (nom insignifiant pour un humain !!) et crée l’index associé dans le même tablespace que celui de la table.</a:t>
            </a:r>
            <a:endParaRPr lang="fr-FR" sz="1400" dirty="0">
              <a:solidFill>
                <a:srgbClr val="3333FF"/>
              </a:solidFill>
              <a:latin typeface="Courier New" pitchFamily="49" charset="0"/>
              <a:cs typeface="Courier New" pitchFamily="49" charset="0"/>
            </a:endParaRPr>
          </a:p>
          <a:p>
            <a:pPr marL="457200" lvl="1" indent="0" algn="just">
              <a:buNone/>
            </a:pPr>
            <a:endParaRPr lang="fr-FR" sz="1400" dirty="0">
              <a:solidFill>
                <a:srgbClr val="3333FF"/>
              </a:solidFill>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CREATE TABLE  </a:t>
            </a:r>
            <a:r>
              <a:rPr lang="fr-FR" sz="1400" i="1" dirty="0" err="1">
                <a:latin typeface="Courier New" pitchFamily="49" charset="0"/>
                <a:cs typeface="Courier New" pitchFamily="49" charset="0"/>
              </a:rPr>
              <a:t>ma_table</a:t>
            </a:r>
            <a:endParaRPr lang="fr-FR" sz="1400" i="1" dirty="0">
              <a:latin typeface="Courier New" pitchFamily="49" charset="0"/>
              <a:cs typeface="Courier New" pitchFamily="49" charset="0"/>
            </a:endParaRPr>
          </a:p>
          <a:p>
            <a:pPr marL="457200" lvl="1" indent="0" algn="just">
              <a:buNone/>
            </a:pPr>
            <a:r>
              <a:rPr lang="fr-FR" sz="1400" dirty="0">
                <a:latin typeface="Courier New" pitchFamily="49" charset="0"/>
                <a:cs typeface="Courier New" pitchFamily="49" charset="0"/>
              </a:rPr>
              <a:t>(</a:t>
            </a:r>
          </a:p>
          <a:p>
            <a:pPr marL="457200" lvl="1" indent="0" algn="just">
              <a:buNone/>
            </a:pPr>
            <a:r>
              <a:rPr lang="fr-FR" sz="1400" dirty="0">
                <a:latin typeface="Courier New" pitchFamily="49" charset="0"/>
                <a:cs typeface="Courier New" pitchFamily="49" charset="0"/>
              </a:rPr>
              <a:t>	nom_colonne_1 	</a:t>
            </a:r>
            <a:r>
              <a:rPr lang="fr-FR" sz="1400" dirty="0">
                <a:solidFill>
                  <a:srgbClr val="3333FF"/>
                </a:solidFill>
                <a:latin typeface="Courier New" pitchFamily="49" charset="0"/>
                <a:cs typeface="Courier New" pitchFamily="49" charset="0"/>
              </a:rPr>
              <a:t>NUMBER</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NOT NULL </a:t>
            </a:r>
            <a:r>
              <a:rPr lang="fr-FR" sz="1400" b="1" dirty="0">
                <a:solidFill>
                  <a:srgbClr val="3333FF"/>
                </a:solidFill>
                <a:latin typeface="Courier New" pitchFamily="49" charset="0"/>
                <a:cs typeface="Courier New" pitchFamily="49" charset="0"/>
              </a:rPr>
              <a:t>PRIMARY KEY</a:t>
            </a:r>
            <a:r>
              <a:rPr lang="fr-FR" sz="1400" dirty="0">
                <a:latin typeface="Courier New" pitchFamily="49" charset="0"/>
                <a:cs typeface="Courier New" pitchFamily="49" charset="0"/>
              </a:rPr>
              <a:t>,</a:t>
            </a:r>
          </a:p>
          <a:p>
            <a:pPr marL="457200" lvl="1" indent="0" algn="just">
              <a:buNone/>
            </a:pPr>
            <a:r>
              <a:rPr lang="fr-FR" sz="1400" dirty="0">
                <a:latin typeface="Courier New" pitchFamily="49" charset="0"/>
                <a:cs typeface="Courier New" pitchFamily="49" charset="0"/>
              </a:rPr>
              <a:t>	nom_colonne_2	</a:t>
            </a:r>
            <a:r>
              <a:rPr lang="fr-FR" sz="1400" dirty="0">
                <a:solidFill>
                  <a:srgbClr val="3333FF"/>
                </a:solidFill>
                <a:latin typeface="Courier New" pitchFamily="49" charset="0"/>
                <a:cs typeface="Courier New" pitchFamily="49" charset="0"/>
              </a:rPr>
              <a:t>DATE</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NULL</a:t>
            </a:r>
            <a:r>
              <a:rPr lang="fr-FR" sz="1400" dirty="0">
                <a:latin typeface="Courier New" pitchFamily="49" charset="0"/>
                <a:cs typeface="Courier New" pitchFamily="49" charset="0"/>
              </a:rPr>
              <a:t>,</a:t>
            </a:r>
          </a:p>
          <a:p>
            <a:pPr marL="457200" lvl="1" indent="0" algn="just">
              <a:buNone/>
            </a:pPr>
            <a:r>
              <a:rPr lang="fr-FR" sz="1400" dirty="0">
                <a:latin typeface="Courier New" pitchFamily="49" charset="0"/>
                <a:cs typeface="Courier New" pitchFamily="49" charset="0"/>
              </a:rPr>
              <a:t>	nom_colonne_3	</a:t>
            </a:r>
            <a:r>
              <a:rPr lang="fr-FR" sz="1400" dirty="0">
                <a:solidFill>
                  <a:srgbClr val="3333FF"/>
                </a:solidFill>
                <a:latin typeface="Courier New" pitchFamily="49" charset="0"/>
                <a:cs typeface="Courier New" pitchFamily="49" charset="0"/>
              </a:rPr>
              <a:t>VARCHAR2(10</a:t>
            </a:r>
            <a:r>
              <a:rPr lang="fr-FR" sz="1400" dirty="0">
                <a:latin typeface="Courier New" pitchFamily="49" charset="0"/>
                <a:cs typeface="Courier New" pitchFamily="49" charset="0"/>
              </a:rPr>
              <a:t>)</a:t>
            </a:r>
          </a:p>
          <a:p>
            <a:pPr marL="457200" lvl="1" indent="0" algn="just">
              <a:buNone/>
            </a:pP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TABLESPACE</a:t>
            </a:r>
            <a:r>
              <a:rPr lang="fr-FR" sz="1400" dirty="0">
                <a:latin typeface="Courier New" pitchFamily="49" charset="0"/>
                <a:cs typeface="Courier New" pitchFamily="49" charset="0"/>
              </a:rPr>
              <a:t> </a:t>
            </a:r>
            <a:r>
              <a:rPr lang="fr-FR" sz="1400" i="1" dirty="0" err="1">
                <a:latin typeface="Courier New" pitchFamily="49" charset="0"/>
                <a:cs typeface="Courier New" pitchFamily="49" charset="0"/>
              </a:rPr>
              <a:t>nom_tablespace_data</a:t>
            </a:r>
            <a:r>
              <a:rPr lang="fr-FR" sz="1400" i="1" dirty="0">
                <a:latin typeface="Courier New" pitchFamily="49" charset="0"/>
                <a:cs typeface="Courier New" pitchFamily="49" charset="0"/>
              </a:rPr>
              <a:t> </a:t>
            </a:r>
            <a:r>
              <a:rPr lang="fr-FR" sz="1400" dirty="0">
                <a:latin typeface="Courier New" pitchFamily="49" charset="0"/>
                <a:cs typeface="Courier New" pitchFamily="49" charset="0"/>
              </a:rPr>
              <a:t>;</a:t>
            </a:r>
            <a:endParaRPr lang="fr-FR" sz="1600" dirty="0"/>
          </a:p>
          <a:p>
            <a:pPr marL="57150" indent="0" algn="just">
              <a:buNone/>
            </a:pPr>
            <a:r>
              <a:rPr lang="fr-FR" sz="1400" dirty="0">
                <a:solidFill>
                  <a:schemeClr val="tx1"/>
                </a:solidFill>
                <a:latin typeface="+mn-lt"/>
              </a:rPr>
              <a:t>Retour d’expérience :  Il n’y a rien de syntaxiquement faux dans cette manière de faire mais je vous la déconseille.</a:t>
            </a:r>
            <a:endParaRPr lang="fr-FR" sz="1400" b="1" u="sng" dirty="0">
              <a:solidFill>
                <a:schemeClr val="tx1"/>
              </a:solidFill>
              <a:latin typeface="+mn-lt"/>
            </a:endParaRPr>
          </a:p>
          <a:p>
            <a:pPr marL="0" indent="0" algn="just">
              <a:buFontTx/>
              <a:buNone/>
            </a:pPr>
            <a:endParaRPr lang="fr-FR" sz="1800" b="1" dirty="0">
              <a:solidFill>
                <a:srgbClr val="002060"/>
              </a:solidFill>
            </a:endParaRPr>
          </a:p>
        </p:txBody>
      </p:sp>
    </p:spTree>
    <p:extLst>
      <p:ext uri="{BB962C8B-B14F-4D97-AF65-F5344CB8AC3E}">
        <p14:creationId xmlns:p14="http://schemas.microsoft.com/office/powerpoint/2010/main" val="36040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sz="1600" dirty="0"/>
              <a:t>SQL : langage pour l’exploitation des BD / DDL/ Création d’une table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21</a:t>
            </a:fld>
            <a:endParaRPr lang="fr-FR" dirty="0"/>
          </a:p>
        </p:txBody>
      </p:sp>
      <p:sp>
        <p:nvSpPr>
          <p:cNvPr id="8" name="Espace réservé du contenu 2"/>
          <p:cNvSpPr txBox="1">
            <a:spLocks/>
          </p:cNvSpPr>
          <p:nvPr/>
        </p:nvSpPr>
        <p:spPr>
          <a:xfrm>
            <a:off x="49746" y="786279"/>
            <a:ext cx="8626710" cy="4357222"/>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800" b="1" dirty="0">
                <a:solidFill>
                  <a:srgbClr val="002060"/>
                </a:solidFill>
              </a:rPr>
              <a:t>Ajout d’une contrainte de clé primaire</a:t>
            </a:r>
          </a:p>
          <a:p>
            <a:pPr marL="0" indent="0" algn="just">
              <a:buFontTx/>
              <a:buNone/>
            </a:pPr>
            <a:endParaRPr lang="fr-FR" sz="1800" b="1" dirty="0">
              <a:solidFill>
                <a:srgbClr val="002060"/>
              </a:solidFill>
              <a:latin typeface="+mn-lt"/>
            </a:endParaRPr>
          </a:p>
          <a:p>
            <a:pPr marL="0" indent="0" algn="just">
              <a:buFontTx/>
              <a:buNone/>
            </a:pPr>
            <a:r>
              <a:rPr lang="fr-FR" sz="1400" dirty="0">
                <a:solidFill>
                  <a:schemeClr val="tx1"/>
                </a:solidFill>
                <a:latin typeface="+mn-lt"/>
              </a:rPr>
              <a:t>Deux manières de déclarer une PK dans une table :</a:t>
            </a:r>
          </a:p>
          <a:p>
            <a:pPr marL="0" indent="0" algn="just">
              <a:buFontTx/>
              <a:buNone/>
            </a:pPr>
            <a:endParaRPr lang="fr-FR" sz="1400" dirty="0">
              <a:solidFill>
                <a:schemeClr val="tx1"/>
              </a:solidFill>
              <a:latin typeface="+mn-lt"/>
            </a:endParaRPr>
          </a:p>
          <a:p>
            <a:pPr algn="just">
              <a:buFont typeface="+mj-lt"/>
              <a:buAutoNum type="arabicPeriod" startAt="2"/>
            </a:pPr>
            <a:r>
              <a:rPr lang="fr-FR" sz="1400" dirty="0">
                <a:latin typeface="+mn-lt"/>
              </a:rPr>
              <a:t>Après création de la table, via une requête de modification de structure (ALTER TABLE)</a:t>
            </a:r>
          </a:p>
          <a:p>
            <a:pPr marL="457200" lvl="1" indent="0" algn="just">
              <a:buNone/>
            </a:pPr>
            <a:r>
              <a:rPr lang="fr-FR" sz="1400" u="sng" dirty="0">
                <a:solidFill>
                  <a:schemeClr val="tx1"/>
                </a:solidFill>
                <a:latin typeface="+mn-lt"/>
                <a:ea typeface="Segoe UI Black" panose="020B0A02040204020203" pitchFamily="34" charset="0"/>
              </a:rPr>
              <a:t>Sous Oracle </a:t>
            </a:r>
          </a:p>
          <a:p>
            <a:pPr marL="457200" lvl="1" indent="0" algn="just">
              <a:buNone/>
            </a:pPr>
            <a:r>
              <a:rPr lang="fr-FR" sz="1100" dirty="0">
                <a:solidFill>
                  <a:srgbClr val="3333FF"/>
                </a:solidFill>
                <a:latin typeface="Courier New" pitchFamily="49" charset="0"/>
                <a:cs typeface="Courier New" pitchFamily="49" charset="0"/>
              </a:rPr>
              <a:t>	ALTER TABLE </a:t>
            </a:r>
            <a:r>
              <a:rPr lang="fr-FR" sz="1100" i="1" dirty="0" err="1">
                <a:latin typeface="Courier New" pitchFamily="49" charset="0"/>
                <a:cs typeface="Courier New" pitchFamily="49" charset="0"/>
              </a:rPr>
              <a:t>ma_table</a:t>
            </a:r>
            <a:r>
              <a:rPr lang="fr-FR" sz="1100" dirty="0">
                <a:latin typeface="Courier New" pitchFamily="49" charset="0"/>
                <a:cs typeface="Courier New" pitchFamily="49" charset="0"/>
              </a:rPr>
              <a:t> </a:t>
            </a:r>
            <a:r>
              <a:rPr lang="fr-FR" sz="1100" dirty="0">
                <a:solidFill>
                  <a:srgbClr val="3333FF"/>
                </a:solidFill>
                <a:latin typeface="Courier New" pitchFamily="49" charset="0"/>
                <a:cs typeface="Courier New" pitchFamily="49" charset="0"/>
              </a:rPr>
              <a:t>ADD CONSTRAINT </a:t>
            </a:r>
            <a:r>
              <a:rPr lang="fr-FR" sz="1100" i="1" dirty="0" err="1">
                <a:latin typeface="Courier New" pitchFamily="49" charset="0"/>
                <a:cs typeface="Courier New" pitchFamily="49" charset="0"/>
              </a:rPr>
              <a:t>ma_table_PK</a:t>
            </a:r>
            <a:r>
              <a:rPr lang="fr-FR" sz="1100" dirty="0">
                <a:latin typeface="Courier New" pitchFamily="49" charset="0"/>
                <a:cs typeface="Courier New" pitchFamily="49" charset="0"/>
              </a:rPr>
              <a:t> </a:t>
            </a:r>
          </a:p>
          <a:p>
            <a:pPr marL="457200" lvl="1" indent="0" algn="just">
              <a:buNone/>
            </a:pPr>
            <a:r>
              <a:rPr lang="fr-FR" sz="1100" dirty="0">
                <a:solidFill>
                  <a:srgbClr val="3333FF"/>
                </a:solidFill>
                <a:latin typeface="Courier New" pitchFamily="49" charset="0"/>
                <a:cs typeface="Courier New" pitchFamily="49" charset="0"/>
              </a:rPr>
              <a:t>	PRIMARY KEY </a:t>
            </a:r>
            <a:r>
              <a:rPr lang="fr-FR" sz="1100" dirty="0">
                <a:latin typeface="Courier New" pitchFamily="49" charset="0"/>
                <a:cs typeface="Courier New" pitchFamily="49" charset="0"/>
              </a:rPr>
              <a:t>(</a:t>
            </a:r>
            <a:r>
              <a:rPr lang="fr-FR" sz="1100" i="1" dirty="0">
                <a:latin typeface="Courier New" pitchFamily="49" charset="0"/>
                <a:cs typeface="Courier New" pitchFamily="49" charset="0"/>
              </a:rPr>
              <a:t>nom_colonne_1</a:t>
            </a:r>
            <a:r>
              <a:rPr lang="fr-FR" sz="1100" dirty="0">
                <a:latin typeface="Courier New" pitchFamily="49" charset="0"/>
                <a:cs typeface="Courier New" pitchFamily="49" charset="0"/>
              </a:rPr>
              <a:t>) </a:t>
            </a:r>
            <a:r>
              <a:rPr lang="fr-FR" sz="1100" dirty="0">
                <a:solidFill>
                  <a:srgbClr val="3333FF"/>
                </a:solidFill>
                <a:latin typeface="Courier New" pitchFamily="49" charset="0"/>
                <a:cs typeface="Courier New" pitchFamily="49" charset="0"/>
              </a:rPr>
              <a:t>USING INDEX TABLESPACE </a:t>
            </a:r>
            <a:r>
              <a:rPr lang="fr-FR" sz="1100" i="1" dirty="0" err="1">
                <a:latin typeface="Courier New" pitchFamily="49" charset="0"/>
                <a:cs typeface="Courier New" pitchFamily="49" charset="0"/>
              </a:rPr>
              <a:t>nom_tablespace_index</a:t>
            </a:r>
            <a:r>
              <a:rPr lang="fr-FR" sz="1100" dirty="0">
                <a:latin typeface="Courier New" pitchFamily="49" charset="0"/>
                <a:cs typeface="Courier New" pitchFamily="49" charset="0"/>
              </a:rPr>
              <a:t> ;</a:t>
            </a:r>
            <a:endParaRPr lang="fr-FR" sz="1400" dirty="0">
              <a:latin typeface="Courier New" pitchFamily="49" charset="0"/>
              <a:cs typeface="Courier New" pitchFamily="49" charset="0"/>
            </a:endParaRPr>
          </a:p>
          <a:p>
            <a:pPr marL="457200" lvl="1" indent="0" algn="just">
              <a:buNone/>
            </a:pPr>
            <a:endParaRPr lang="fr-FR" sz="1400" u="sng" dirty="0">
              <a:solidFill>
                <a:schemeClr val="tx1"/>
              </a:solidFill>
              <a:latin typeface="+mn-lt"/>
              <a:ea typeface="Segoe UI Black" panose="020B0A02040204020203" pitchFamily="34" charset="0"/>
            </a:endParaRPr>
          </a:p>
          <a:p>
            <a:pPr marL="457200" lvl="1" indent="0" algn="just">
              <a:buNone/>
            </a:pPr>
            <a:r>
              <a:rPr lang="fr-FR" sz="1400" u="sng" dirty="0">
                <a:solidFill>
                  <a:schemeClr val="tx1"/>
                </a:solidFill>
                <a:latin typeface="+mn-lt"/>
                <a:ea typeface="Segoe UI Black" panose="020B0A02040204020203" pitchFamily="34" charset="0"/>
              </a:rPr>
              <a:t>Sous PostgreSQL</a:t>
            </a:r>
            <a:endParaRPr lang="fr-FR" sz="1100" dirty="0">
              <a:solidFill>
                <a:srgbClr val="3333FF"/>
              </a:solidFill>
              <a:latin typeface="Courier New" pitchFamily="49" charset="0"/>
              <a:cs typeface="Courier New" pitchFamily="49" charset="0"/>
            </a:endParaRPr>
          </a:p>
          <a:p>
            <a:pPr marL="457200" lvl="1" indent="0" algn="just">
              <a:buNone/>
            </a:pPr>
            <a:r>
              <a:rPr lang="fr-FR" sz="1100" dirty="0">
                <a:solidFill>
                  <a:srgbClr val="3333FF"/>
                </a:solidFill>
                <a:latin typeface="Courier New" pitchFamily="49" charset="0"/>
                <a:cs typeface="Courier New" pitchFamily="49" charset="0"/>
              </a:rPr>
              <a:t>	ALTER TABLE </a:t>
            </a:r>
            <a:r>
              <a:rPr lang="fr-FR" sz="1100" i="1" dirty="0" err="1">
                <a:latin typeface="Courier New" pitchFamily="49" charset="0"/>
                <a:cs typeface="Courier New" pitchFamily="49" charset="0"/>
              </a:rPr>
              <a:t>ma_table</a:t>
            </a:r>
            <a:r>
              <a:rPr lang="fr-FR" sz="1100" dirty="0">
                <a:latin typeface="Courier New" pitchFamily="49" charset="0"/>
                <a:cs typeface="Courier New" pitchFamily="49" charset="0"/>
              </a:rPr>
              <a:t> </a:t>
            </a:r>
            <a:r>
              <a:rPr lang="fr-FR" sz="1100" dirty="0">
                <a:solidFill>
                  <a:srgbClr val="3333FF"/>
                </a:solidFill>
                <a:latin typeface="Courier New" pitchFamily="49" charset="0"/>
                <a:cs typeface="Courier New" pitchFamily="49" charset="0"/>
              </a:rPr>
              <a:t>ADD CONSTRAINT </a:t>
            </a:r>
            <a:r>
              <a:rPr lang="fr-FR" sz="1100" i="1" dirty="0" err="1">
                <a:latin typeface="Courier New" pitchFamily="49" charset="0"/>
                <a:cs typeface="Courier New" pitchFamily="49" charset="0"/>
              </a:rPr>
              <a:t>ma_table_PK</a:t>
            </a:r>
            <a:r>
              <a:rPr lang="fr-FR" sz="1100" dirty="0">
                <a:latin typeface="Courier New" pitchFamily="49" charset="0"/>
                <a:cs typeface="Courier New" pitchFamily="49" charset="0"/>
              </a:rPr>
              <a:t> </a:t>
            </a:r>
            <a:r>
              <a:rPr lang="fr-FR" sz="1100" dirty="0">
                <a:solidFill>
                  <a:srgbClr val="3333FF"/>
                </a:solidFill>
                <a:latin typeface="Courier New" pitchFamily="49" charset="0"/>
                <a:cs typeface="Courier New" pitchFamily="49" charset="0"/>
              </a:rPr>
              <a:t>PRIMARY KEY </a:t>
            </a:r>
            <a:r>
              <a:rPr lang="fr-FR" sz="1100" dirty="0">
                <a:latin typeface="Courier New" pitchFamily="49" charset="0"/>
                <a:cs typeface="Courier New" pitchFamily="49" charset="0"/>
              </a:rPr>
              <a:t>(</a:t>
            </a:r>
            <a:r>
              <a:rPr lang="fr-FR" sz="1100" i="1" dirty="0">
                <a:latin typeface="Courier New" pitchFamily="49" charset="0"/>
                <a:cs typeface="Courier New" pitchFamily="49" charset="0"/>
              </a:rPr>
              <a:t>nom_colonne_1</a:t>
            </a:r>
            <a:r>
              <a:rPr lang="fr-FR" sz="1100" dirty="0">
                <a:latin typeface="Courier New" pitchFamily="49" charset="0"/>
                <a:cs typeface="Courier New" pitchFamily="49" charset="0"/>
              </a:rPr>
              <a:t>) ;</a:t>
            </a:r>
            <a:endParaRPr lang="fr-FR" sz="1100" dirty="0"/>
          </a:p>
          <a:p>
            <a:pPr marL="57150" indent="0" algn="just">
              <a:buNone/>
            </a:pPr>
            <a:endParaRPr lang="fr-FR" sz="1400" dirty="0">
              <a:solidFill>
                <a:schemeClr val="tx1"/>
              </a:solidFill>
              <a:latin typeface="+mn-lt"/>
            </a:endParaRPr>
          </a:p>
          <a:p>
            <a:pPr marL="57150" indent="0" algn="just">
              <a:buNone/>
            </a:pPr>
            <a:r>
              <a:rPr lang="fr-FR" sz="1400" dirty="0">
                <a:solidFill>
                  <a:schemeClr val="tx1"/>
                </a:solidFill>
                <a:latin typeface="+mn-lt"/>
              </a:rPr>
              <a:t>Retour d’expérience concernant :</a:t>
            </a:r>
          </a:p>
          <a:p>
            <a:pPr marL="57150" indent="0" algn="just">
              <a:buNone/>
            </a:pPr>
            <a:r>
              <a:rPr lang="fr-FR" sz="1600" dirty="0">
                <a:solidFill>
                  <a:schemeClr val="tx1"/>
                </a:solidFill>
                <a:latin typeface="+mn-lt"/>
              </a:rPr>
              <a:t>Je conseille cette manière de faire. </a:t>
            </a:r>
          </a:p>
          <a:p>
            <a:pPr marL="57150" indent="0" algn="just">
              <a:buNone/>
            </a:pPr>
            <a:r>
              <a:rPr lang="fr-FR" sz="1600" dirty="0">
                <a:solidFill>
                  <a:schemeClr val="tx1"/>
                </a:solidFill>
                <a:latin typeface="+mn-lt"/>
              </a:rPr>
              <a:t>Le développeur maitrise ce qu’il écrit. Il nomme la contrainte selon les règles de nomenclature en vigueur (</a:t>
            </a:r>
            <a:r>
              <a:rPr lang="fr-FR" sz="1600" i="1" dirty="0" err="1">
                <a:solidFill>
                  <a:schemeClr val="tx1"/>
                </a:solidFill>
                <a:latin typeface="Courier New" panose="02070309020205020404" pitchFamily="49" charset="0"/>
                <a:cs typeface="Courier New" panose="02070309020205020404" pitchFamily="49" charset="0"/>
              </a:rPr>
              <a:t>ma_table_PK</a:t>
            </a:r>
            <a:r>
              <a:rPr lang="fr-FR" sz="1600" dirty="0">
                <a:solidFill>
                  <a:schemeClr val="tx1"/>
                </a:solidFill>
                <a:latin typeface="+mn-lt"/>
              </a:rPr>
              <a:t>) et surtout demande à Oracle de stocker l’index associé à la PK dans le tablespace des index de son choix </a:t>
            </a:r>
            <a:r>
              <a:rPr lang="fr-FR" sz="1400" dirty="0">
                <a:solidFill>
                  <a:schemeClr val="tx1"/>
                </a:solidFill>
                <a:latin typeface="Courier New" panose="02070309020205020404" pitchFamily="49" charset="0"/>
                <a:cs typeface="Courier New" panose="02070309020205020404" pitchFamily="49" charset="0"/>
              </a:rPr>
              <a:t>(</a:t>
            </a:r>
            <a:r>
              <a:rPr lang="fr-FR" sz="1400" dirty="0" err="1">
                <a:solidFill>
                  <a:schemeClr val="tx1"/>
                </a:solidFill>
                <a:latin typeface="Courier New" panose="02070309020205020404" pitchFamily="49" charset="0"/>
                <a:cs typeface="Courier New" panose="02070309020205020404" pitchFamily="49" charset="0"/>
              </a:rPr>
              <a:t>nom_tablespace_index</a:t>
            </a:r>
            <a:r>
              <a:rPr lang="fr-FR" sz="1400" dirty="0">
                <a:solidFill>
                  <a:schemeClr val="tx1"/>
                </a:solidFill>
                <a:latin typeface="Courier New" panose="02070309020205020404" pitchFamily="49" charset="0"/>
                <a:cs typeface="Courier New" panose="02070309020205020404" pitchFamily="49" charset="0"/>
              </a:rPr>
              <a:t>).</a:t>
            </a:r>
            <a:endParaRPr lang="fr-FR" sz="1400" u="sng" dirty="0">
              <a:solidFill>
                <a:schemeClr val="tx1"/>
              </a:solidFill>
              <a:latin typeface="Courier New" panose="02070309020205020404" pitchFamily="49" charset="0"/>
              <a:cs typeface="Courier New" panose="02070309020205020404" pitchFamily="49" charset="0"/>
            </a:endParaRPr>
          </a:p>
          <a:p>
            <a:pPr marL="57150" indent="0" algn="just">
              <a:buNone/>
            </a:pPr>
            <a:endParaRPr lang="fr-FR" sz="1800" b="1" dirty="0">
              <a:solidFill>
                <a:srgbClr val="002060"/>
              </a:solidFill>
            </a:endParaRPr>
          </a:p>
        </p:txBody>
      </p:sp>
    </p:spTree>
    <p:extLst>
      <p:ext uri="{BB962C8B-B14F-4D97-AF65-F5344CB8AC3E}">
        <p14:creationId xmlns:p14="http://schemas.microsoft.com/office/powerpoint/2010/main" val="139890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sz="1600" dirty="0"/>
              <a:t>SQL : langage pour l’exploitation des BD / DDL / Création d’une table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22</a:t>
            </a:fld>
            <a:endParaRPr lang="fr-FR" dirty="0"/>
          </a:p>
        </p:txBody>
      </p:sp>
      <p:sp>
        <p:nvSpPr>
          <p:cNvPr id="8" name="Espace réservé du contenu 2"/>
          <p:cNvSpPr txBox="1">
            <a:spLocks/>
          </p:cNvSpPr>
          <p:nvPr/>
        </p:nvSpPr>
        <p:spPr>
          <a:xfrm>
            <a:off x="49746" y="786280"/>
            <a:ext cx="8626710" cy="1966884"/>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fr-FR" sz="1800" b="1" dirty="0">
                <a:solidFill>
                  <a:srgbClr val="002060"/>
                </a:solidFill>
              </a:rPr>
              <a:t>Ajout d’une contrainte de clé étrangère</a:t>
            </a:r>
          </a:p>
          <a:p>
            <a:pPr marL="0" indent="0" algn="just">
              <a:buFontTx/>
              <a:buNone/>
            </a:pPr>
            <a:endParaRPr lang="fr-FR" sz="1400" dirty="0">
              <a:latin typeface="+mn-lt"/>
            </a:endParaRPr>
          </a:p>
          <a:p>
            <a:pPr marL="0" indent="0" algn="just">
              <a:buFontTx/>
              <a:buNone/>
            </a:pPr>
            <a:r>
              <a:rPr lang="fr-FR" sz="1400" dirty="0">
                <a:solidFill>
                  <a:schemeClr val="tx1"/>
                </a:solidFill>
                <a:latin typeface="+mn-lt"/>
              </a:rPr>
              <a:t>Une clé étrangère dans une table A, rappelez vous, est une contrainte sur une colonne qui fait référence à une autre colonne dans la table B où elle porte une contrainte de clé primaire. Considérons le MLD suivant :</a:t>
            </a:r>
          </a:p>
          <a:p>
            <a:pPr marL="0" indent="0" algn="just">
              <a:buFontTx/>
              <a:buNone/>
            </a:pPr>
            <a:r>
              <a:rPr lang="fr-FR" sz="1600" dirty="0">
                <a:latin typeface="Courier New" panose="02070309020205020404" pitchFamily="49" charset="0"/>
                <a:cs typeface="Courier New" panose="02070309020205020404" pitchFamily="49" charset="0"/>
              </a:rPr>
              <a:t>Ma_Table_A (</a:t>
            </a:r>
            <a:r>
              <a:rPr lang="fr-FR" sz="1600" u="sng" dirty="0">
                <a:latin typeface="Courier New" panose="02070309020205020404" pitchFamily="49" charset="0"/>
                <a:cs typeface="Courier New" panose="02070309020205020404" pitchFamily="49" charset="0"/>
              </a:rPr>
              <a:t>col_pk_A</a:t>
            </a:r>
            <a:r>
              <a:rPr lang="fr-FR" sz="1600" dirty="0">
                <a:latin typeface="Courier New" panose="02070309020205020404" pitchFamily="49" charset="0"/>
                <a:cs typeface="Courier New" panose="02070309020205020404" pitchFamily="49" charset="0"/>
              </a:rPr>
              <a:t>, col_2, col_3, #col_pk_B)  </a:t>
            </a:r>
          </a:p>
          <a:p>
            <a:pPr marL="0" indent="0" algn="just">
              <a:buFontTx/>
              <a:buNone/>
            </a:pPr>
            <a:r>
              <a:rPr lang="fr-FR" sz="1600" dirty="0">
                <a:latin typeface="Courier New" panose="02070309020205020404" pitchFamily="49" charset="0"/>
                <a:cs typeface="Courier New" panose="02070309020205020404" pitchFamily="49" charset="0"/>
              </a:rPr>
              <a:t>Ma_Table_B (</a:t>
            </a:r>
            <a:r>
              <a:rPr lang="fr-FR" sz="1600" u="sng" dirty="0">
                <a:latin typeface="Courier New" panose="02070309020205020404" pitchFamily="49" charset="0"/>
                <a:cs typeface="Courier New" panose="02070309020205020404" pitchFamily="49" charset="0"/>
              </a:rPr>
              <a:t>col_pk_B</a:t>
            </a:r>
            <a:r>
              <a:rPr lang="fr-FR" sz="1600" dirty="0">
                <a:latin typeface="Courier New" panose="02070309020205020404" pitchFamily="49" charset="0"/>
                <a:cs typeface="Courier New" panose="02070309020205020404" pitchFamily="49" charset="0"/>
              </a:rPr>
              <a:t>, col_4, col_5)</a:t>
            </a:r>
          </a:p>
          <a:p>
            <a:pPr marL="0" indent="0" algn="just">
              <a:buFontTx/>
              <a:buNone/>
            </a:pPr>
            <a:r>
              <a:rPr lang="fr-FR" sz="1600" dirty="0">
                <a:solidFill>
                  <a:schemeClr val="tx1"/>
                </a:solidFill>
                <a:latin typeface="+mn-lt"/>
                <a:cs typeface="Courier New" panose="02070309020205020404" pitchFamily="49" charset="0"/>
              </a:rPr>
              <a:t>On créera dans l’ordre :</a:t>
            </a:r>
          </a:p>
          <a:p>
            <a:pPr marL="0" indent="0" algn="just">
              <a:buFontTx/>
              <a:buNone/>
            </a:pPr>
            <a:endParaRPr lang="fr-FR" sz="1400" b="1" dirty="0">
              <a:solidFill>
                <a:srgbClr val="002060"/>
              </a:solidFill>
              <a:latin typeface="+mn-lt"/>
            </a:endParaRPr>
          </a:p>
        </p:txBody>
      </p:sp>
      <p:sp>
        <p:nvSpPr>
          <p:cNvPr id="3" name="ZoneTexte 2"/>
          <p:cNvSpPr txBox="1"/>
          <p:nvPr/>
        </p:nvSpPr>
        <p:spPr>
          <a:xfrm>
            <a:off x="49746" y="2726166"/>
            <a:ext cx="3470694" cy="2462213"/>
          </a:xfrm>
          <a:prstGeom prst="rect">
            <a:avLst/>
          </a:prstGeom>
          <a:noFill/>
        </p:spPr>
        <p:txBody>
          <a:bodyPr wrap="square" rtlCol="0">
            <a:spAutoFit/>
          </a:bodyPr>
          <a:lstStyle/>
          <a:p>
            <a:r>
              <a:rPr lang="fr-FR" sz="1100" dirty="0">
                <a:solidFill>
                  <a:srgbClr val="0000FF"/>
                </a:solidFill>
                <a:latin typeface="Courier New" panose="02070309020205020404" pitchFamily="49" charset="0"/>
                <a:cs typeface="Courier New" panose="02070309020205020404" pitchFamily="49" charset="0"/>
              </a:rPr>
              <a:t>CREATE TABLE </a:t>
            </a:r>
            <a:r>
              <a:rPr lang="fr-FR" sz="1100" b="1" dirty="0">
                <a:solidFill>
                  <a:srgbClr val="0000FF"/>
                </a:solidFill>
                <a:latin typeface="Courier New" panose="02070309020205020404" pitchFamily="49" charset="0"/>
                <a:cs typeface="Courier New" panose="02070309020205020404" pitchFamily="49" charset="0"/>
              </a:rPr>
              <a:t>MA_TABLE_B</a:t>
            </a:r>
          </a:p>
          <a:p>
            <a:r>
              <a:rPr lang="fr-FR" sz="1100" dirty="0">
                <a:solidFill>
                  <a:srgbClr val="0000FF"/>
                </a:solidFill>
                <a:latin typeface="Courier New" panose="02070309020205020404" pitchFamily="49" charset="0"/>
                <a:cs typeface="Courier New" panose="02070309020205020404" pitchFamily="49" charset="0"/>
              </a:rPr>
              <a:t>(</a:t>
            </a:r>
          </a:p>
          <a:p>
            <a:r>
              <a:rPr lang="fr-FR" sz="1100" dirty="0">
                <a:solidFill>
                  <a:srgbClr val="0000FF"/>
                </a:solidFill>
                <a:latin typeface="Courier New" panose="02070309020205020404" pitchFamily="49" charset="0"/>
                <a:cs typeface="Courier New" panose="02070309020205020404" pitchFamily="49" charset="0"/>
              </a:rPr>
              <a:t>    col_pk_B   NUMBER Not NULL,</a:t>
            </a:r>
          </a:p>
          <a:p>
            <a:r>
              <a:rPr lang="fr-FR" sz="1100" dirty="0">
                <a:solidFill>
                  <a:srgbClr val="0000FF"/>
                </a:solidFill>
                <a:latin typeface="Courier New" panose="02070309020205020404" pitchFamily="49" charset="0"/>
                <a:cs typeface="Courier New" panose="02070309020205020404" pitchFamily="49" charset="0"/>
              </a:rPr>
              <a:t>    col_4      VARCHAR2(10),</a:t>
            </a:r>
          </a:p>
          <a:p>
            <a:r>
              <a:rPr lang="fr-FR" sz="1100" dirty="0">
                <a:solidFill>
                  <a:srgbClr val="0000FF"/>
                </a:solidFill>
                <a:latin typeface="Courier New" panose="02070309020205020404" pitchFamily="49" charset="0"/>
                <a:cs typeface="Courier New" panose="02070309020205020404" pitchFamily="49" charset="0"/>
              </a:rPr>
              <a:t>    col_5      DATE</a:t>
            </a:r>
          </a:p>
          <a:p>
            <a:r>
              <a:rPr lang="fr-FR" sz="1100" dirty="0">
                <a:solidFill>
                  <a:srgbClr val="0000FF"/>
                </a:solidFill>
                <a:latin typeface="Courier New" panose="02070309020205020404" pitchFamily="49" charset="0"/>
                <a:cs typeface="Courier New" panose="02070309020205020404" pitchFamily="49" charset="0"/>
              </a:rPr>
              <a:t>) TABLESPACE  </a:t>
            </a:r>
            <a:r>
              <a:rPr lang="fr-FR" sz="1100" dirty="0" err="1">
                <a:solidFill>
                  <a:srgbClr val="0000FF"/>
                </a:solidFill>
                <a:latin typeface="Courier New" panose="02070309020205020404" pitchFamily="49" charset="0"/>
                <a:cs typeface="Courier New" panose="02070309020205020404" pitchFamily="49" charset="0"/>
              </a:rPr>
              <a:t>nom_tablespace_data</a:t>
            </a:r>
            <a:r>
              <a:rPr lang="fr-FR" sz="1100" dirty="0">
                <a:solidFill>
                  <a:srgbClr val="0000FF"/>
                </a:solidFill>
                <a:latin typeface="Courier New" panose="02070309020205020404" pitchFamily="49" charset="0"/>
                <a:cs typeface="Courier New" panose="02070309020205020404" pitchFamily="49" charset="0"/>
              </a:rPr>
              <a:t> ;</a:t>
            </a:r>
          </a:p>
          <a:p>
            <a:endParaRPr lang="fr-FR" sz="1100" dirty="0">
              <a:solidFill>
                <a:srgbClr val="0000FF"/>
              </a:solidFill>
              <a:latin typeface="Courier New" panose="02070309020205020404" pitchFamily="49" charset="0"/>
              <a:cs typeface="Courier New" panose="02070309020205020404" pitchFamily="49" charset="0"/>
            </a:endParaRPr>
          </a:p>
          <a:p>
            <a:r>
              <a:rPr lang="fr-FR" sz="1100" dirty="0">
                <a:solidFill>
                  <a:srgbClr val="0000FF"/>
                </a:solidFill>
                <a:latin typeface="Courier New" panose="02070309020205020404" pitchFamily="49" charset="0"/>
                <a:cs typeface="Courier New" panose="02070309020205020404" pitchFamily="49" charset="0"/>
              </a:rPr>
              <a:t>CREATE TABLE </a:t>
            </a:r>
            <a:r>
              <a:rPr lang="fr-FR" sz="1100" b="1" dirty="0">
                <a:solidFill>
                  <a:srgbClr val="0000FF"/>
                </a:solidFill>
                <a:latin typeface="Courier New" panose="02070309020205020404" pitchFamily="49" charset="0"/>
                <a:cs typeface="Courier New" panose="02070309020205020404" pitchFamily="49" charset="0"/>
              </a:rPr>
              <a:t>MA_TABLE_A</a:t>
            </a:r>
          </a:p>
          <a:p>
            <a:r>
              <a:rPr lang="fr-FR" sz="1100" dirty="0">
                <a:solidFill>
                  <a:srgbClr val="0000FF"/>
                </a:solidFill>
                <a:latin typeface="Courier New" panose="02070309020205020404" pitchFamily="49" charset="0"/>
                <a:cs typeface="Courier New" panose="02070309020205020404" pitchFamily="49" charset="0"/>
              </a:rPr>
              <a:t>(</a:t>
            </a:r>
          </a:p>
          <a:p>
            <a:r>
              <a:rPr lang="fr-FR" sz="1100" dirty="0">
                <a:solidFill>
                  <a:srgbClr val="0000FF"/>
                </a:solidFill>
                <a:latin typeface="Courier New" panose="02070309020205020404" pitchFamily="49" charset="0"/>
                <a:cs typeface="Courier New" panose="02070309020205020404" pitchFamily="49" charset="0"/>
              </a:rPr>
              <a:t>    col_pk_A   NUMBER Not NULL,</a:t>
            </a:r>
          </a:p>
          <a:p>
            <a:r>
              <a:rPr lang="fr-FR" sz="1100" dirty="0">
                <a:solidFill>
                  <a:srgbClr val="0000FF"/>
                </a:solidFill>
                <a:latin typeface="Courier New" panose="02070309020205020404" pitchFamily="49" charset="0"/>
                <a:cs typeface="Courier New" panose="02070309020205020404" pitchFamily="49" charset="0"/>
              </a:rPr>
              <a:t>    col_2      VARCHAR2(10),</a:t>
            </a:r>
          </a:p>
          <a:p>
            <a:r>
              <a:rPr lang="fr-FR" sz="1100" dirty="0">
                <a:solidFill>
                  <a:srgbClr val="0000FF"/>
                </a:solidFill>
                <a:latin typeface="Courier New" panose="02070309020205020404" pitchFamily="49" charset="0"/>
                <a:cs typeface="Courier New" panose="02070309020205020404" pitchFamily="49" charset="0"/>
              </a:rPr>
              <a:t>    col_3      DATE,</a:t>
            </a:r>
          </a:p>
          <a:p>
            <a:r>
              <a:rPr lang="fr-FR" sz="1100" dirty="0">
                <a:solidFill>
                  <a:srgbClr val="0000FF"/>
                </a:solidFill>
                <a:latin typeface="Courier New" panose="02070309020205020404" pitchFamily="49" charset="0"/>
                <a:cs typeface="Courier New" panose="02070309020205020404" pitchFamily="49" charset="0"/>
              </a:rPr>
              <a:t>    col_pk_B   NUMBER</a:t>
            </a:r>
          </a:p>
          <a:p>
            <a:r>
              <a:rPr lang="fr-FR" sz="1100" dirty="0">
                <a:solidFill>
                  <a:srgbClr val="0000FF"/>
                </a:solidFill>
                <a:latin typeface="Courier New" panose="02070309020205020404" pitchFamily="49" charset="0"/>
                <a:cs typeface="Courier New" panose="02070309020205020404" pitchFamily="49" charset="0"/>
              </a:rPr>
              <a:t>) TABLESPACE  </a:t>
            </a:r>
            <a:r>
              <a:rPr lang="fr-FR" sz="1100" dirty="0" err="1">
                <a:solidFill>
                  <a:srgbClr val="0000FF"/>
                </a:solidFill>
                <a:latin typeface="Courier New" panose="02070309020205020404" pitchFamily="49" charset="0"/>
                <a:cs typeface="Courier New" panose="02070309020205020404" pitchFamily="49" charset="0"/>
              </a:rPr>
              <a:t>nom_tablespace_data</a:t>
            </a:r>
            <a:r>
              <a:rPr lang="fr-FR" sz="1100" dirty="0">
                <a:solidFill>
                  <a:srgbClr val="0000FF"/>
                </a:solidFill>
                <a:latin typeface="Courier New" panose="02070309020205020404" pitchFamily="49" charset="0"/>
                <a:cs typeface="Courier New" panose="02070309020205020404" pitchFamily="49" charset="0"/>
              </a:rPr>
              <a:t> ;</a:t>
            </a:r>
          </a:p>
        </p:txBody>
      </p:sp>
      <p:sp>
        <p:nvSpPr>
          <p:cNvPr id="9" name="ZoneTexte 8"/>
          <p:cNvSpPr txBox="1"/>
          <p:nvPr/>
        </p:nvSpPr>
        <p:spPr>
          <a:xfrm>
            <a:off x="3578659" y="3030846"/>
            <a:ext cx="5275891" cy="1446550"/>
          </a:xfrm>
          <a:prstGeom prst="rect">
            <a:avLst/>
          </a:prstGeom>
          <a:noFill/>
        </p:spPr>
        <p:txBody>
          <a:bodyPr wrap="square" rtlCol="0">
            <a:spAutoFit/>
          </a:bodyPr>
          <a:lstStyle/>
          <a:p>
            <a:r>
              <a:rPr lang="fr-FR" sz="1100" dirty="0">
                <a:solidFill>
                  <a:srgbClr val="0000FF"/>
                </a:solidFill>
                <a:latin typeface="Courier New" panose="02070309020205020404" pitchFamily="49" charset="0"/>
                <a:cs typeface="Courier New" panose="02070309020205020404" pitchFamily="49" charset="0"/>
              </a:rPr>
              <a:t>ALTER TABLE </a:t>
            </a:r>
            <a:r>
              <a:rPr lang="fr-FR" sz="1100" b="1" dirty="0">
                <a:solidFill>
                  <a:srgbClr val="0000FF"/>
                </a:solidFill>
                <a:latin typeface="Courier New" panose="02070309020205020404" pitchFamily="49" charset="0"/>
                <a:cs typeface="Courier New" panose="02070309020205020404" pitchFamily="49" charset="0"/>
              </a:rPr>
              <a:t>MA_TABLE_B</a:t>
            </a:r>
            <a:r>
              <a:rPr lang="fr-FR" sz="1100" dirty="0">
                <a:solidFill>
                  <a:srgbClr val="0000FF"/>
                </a:solidFill>
                <a:latin typeface="Courier New" panose="02070309020205020404" pitchFamily="49" charset="0"/>
                <a:cs typeface="Courier New" panose="02070309020205020404" pitchFamily="49" charset="0"/>
              </a:rPr>
              <a:t> ADD CONSTRAINT MA_TABLE_B_PK PRIMARY KEY (col_pk_B) USING INDEX TABLESPACE </a:t>
            </a:r>
            <a:r>
              <a:rPr lang="fr-FR" sz="1100" dirty="0" err="1">
                <a:solidFill>
                  <a:srgbClr val="0000FF"/>
                </a:solidFill>
                <a:latin typeface="Courier New" panose="02070309020205020404" pitchFamily="49" charset="0"/>
                <a:cs typeface="Courier New" panose="02070309020205020404" pitchFamily="49" charset="0"/>
              </a:rPr>
              <a:t>nom_tablespace_index</a:t>
            </a:r>
            <a:r>
              <a:rPr lang="fr-FR" sz="1100" dirty="0">
                <a:solidFill>
                  <a:srgbClr val="0000FF"/>
                </a:solidFill>
                <a:latin typeface="Courier New" panose="02070309020205020404" pitchFamily="49" charset="0"/>
                <a:cs typeface="Courier New" panose="02070309020205020404" pitchFamily="49" charset="0"/>
              </a:rPr>
              <a:t> ;</a:t>
            </a:r>
          </a:p>
          <a:p>
            <a:endParaRPr lang="fr-FR" sz="1100" dirty="0">
              <a:solidFill>
                <a:srgbClr val="0000FF"/>
              </a:solidFill>
              <a:latin typeface="Courier New" panose="02070309020205020404" pitchFamily="49" charset="0"/>
              <a:cs typeface="Courier New" panose="02070309020205020404" pitchFamily="49" charset="0"/>
            </a:endParaRPr>
          </a:p>
          <a:p>
            <a:r>
              <a:rPr lang="fr-FR" sz="1100" dirty="0">
                <a:solidFill>
                  <a:srgbClr val="0000FF"/>
                </a:solidFill>
                <a:latin typeface="Courier New" panose="02070309020205020404" pitchFamily="49" charset="0"/>
                <a:cs typeface="Courier New" panose="02070309020205020404" pitchFamily="49" charset="0"/>
              </a:rPr>
              <a:t>ALTER TABLE </a:t>
            </a:r>
            <a:r>
              <a:rPr lang="fr-FR" sz="1100" b="1" dirty="0">
                <a:solidFill>
                  <a:srgbClr val="0000FF"/>
                </a:solidFill>
                <a:latin typeface="Courier New" panose="02070309020205020404" pitchFamily="49" charset="0"/>
                <a:cs typeface="Courier New" panose="02070309020205020404" pitchFamily="49" charset="0"/>
              </a:rPr>
              <a:t>MA_TABLE_A</a:t>
            </a:r>
            <a:r>
              <a:rPr lang="fr-FR" sz="1100" dirty="0">
                <a:solidFill>
                  <a:srgbClr val="0000FF"/>
                </a:solidFill>
                <a:latin typeface="Courier New" panose="02070309020205020404" pitchFamily="49" charset="0"/>
                <a:cs typeface="Courier New" panose="02070309020205020404" pitchFamily="49" charset="0"/>
              </a:rPr>
              <a:t> ADD CONSTRAINT MA_TABLE_A_PK PRIMARY KEY (col_pk_A) USING INDEX TABLESPACE </a:t>
            </a:r>
            <a:r>
              <a:rPr lang="fr-FR" sz="1100" dirty="0" err="1">
                <a:solidFill>
                  <a:srgbClr val="0000FF"/>
                </a:solidFill>
                <a:latin typeface="Courier New" panose="02070309020205020404" pitchFamily="49" charset="0"/>
                <a:cs typeface="Courier New" panose="02070309020205020404" pitchFamily="49" charset="0"/>
              </a:rPr>
              <a:t>nom_tablespace_index</a:t>
            </a:r>
            <a:r>
              <a:rPr lang="fr-FR" sz="1100" dirty="0">
                <a:solidFill>
                  <a:srgbClr val="0000FF"/>
                </a:solidFill>
                <a:latin typeface="Courier New" panose="02070309020205020404" pitchFamily="49" charset="0"/>
                <a:cs typeface="Courier New" panose="02070309020205020404" pitchFamily="49" charset="0"/>
              </a:rPr>
              <a:t> ;</a:t>
            </a:r>
          </a:p>
          <a:p>
            <a:endParaRPr lang="fr-FR" sz="1100" dirty="0">
              <a:solidFill>
                <a:srgbClr val="0000FF"/>
              </a:solidFill>
              <a:latin typeface="Courier New" panose="02070309020205020404" pitchFamily="49" charset="0"/>
              <a:cs typeface="Courier New" panose="02070309020205020404" pitchFamily="49" charset="0"/>
            </a:endParaRPr>
          </a:p>
          <a:p>
            <a:r>
              <a:rPr lang="fr-FR" sz="1100" dirty="0">
                <a:solidFill>
                  <a:srgbClr val="0000FF"/>
                </a:solidFill>
                <a:latin typeface="Courier New" panose="02070309020205020404" pitchFamily="49" charset="0"/>
                <a:cs typeface="Courier New" panose="02070309020205020404" pitchFamily="49" charset="0"/>
              </a:rPr>
              <a:t>ALTER TABLE </a:t>
            </a:r>
            <a:r>
              <a:rPr lang="fr-FR" sz="1100" b="1" dirty="0">
                <a:solidFill>
                  <a:srgbClr val="0000FF"/>
                </a:solidFill>
                <a:latin typeface="Courier New" panose="02070309020205020404" pitchFamily="49" charset="0"/>
                <a:cs typeface="Courier New" panose="02070309020205020404" pitchFamily="49" charset="0"/>
              </a:rPr>
              <a:t>MA_TABLE_A</a:t>
            </a:r>
            <a:r>
              <a:rPr lang="fr-FR" sz="1100" dirty="0">
                <a:solidFill>
                  <a:srgbClr val="0000FF"/>
                </a:solidFill>
                <a:latin typeface="Courier New" panose="02070309020205020404" pitchFamily="49" charset="0"/>
                <a:cs typeface="Courier New" panose="02070309020205020404" pitchFamily="49" charset="0"/>
              </a:rPr>
              <a:t> ADD CONSTRAINT MA_TABLE_A_FK</a:t>
            </a:r>
          </a:p>
          <a:p>
            <a:r>
              <a:rPr lang="fr-FR" sz="1100" dirty="0">
                <a:solidFill>
                  <a:srgbClr val="0000FF"/>
                </a:solidFill>
                <a:latin typeface="Courier New" panose="02070309020205020404" pitchFamily="49" charset="0"/>
                <a:cs typeface="Courier New" panose="02070309020205020404" pitchFamily="49" charset="0"/>
              </a:rPr>
              <a:t>FOREIGN KEY (</a:t>
            </a:r>
            <a:r>
              <a:rPr lang="fr-FR" sz="1100" dirty="0" err="1">
                <a:solidFill>
                  <a:srgbClr val="0000FF"/>
                </a:solidFill>
                <a:latin typeface="Courier New" panose="02070309020205020404" pitchFamily="49" charset="0"/>
                <a:cs typeface="Courier New" panose="02070309020205020404" pitchFamily="49" charset="0"/>
              </a:rPr>
              <a:t>col_pk_b</a:t>
            </a:r>
            <a:r>
              <a:rPr lang="fr-FR" sz="1100" dirty="0">
                <a:solidFill>
                  <a:srgbClr val="0000FF"/>
                </a:solidFill>
                <a:latin typeface="Courier New" panose="02070309020205020404" pitchFamily="49" charset="0"/>
                <a:cs typeface="Courier New" panose="02070309020205020404" pitchFamily="49" charset="0"/>
              </a:rPr>
              <a:t>) REFERENCES MA_TABLE_B(col_pk_B) ;</a:t>
            </a:r>
          </a:p>
        </p:txBody>
      </p:sp>
    </p:spTree>
    <p:extLst>
      <p:ext uri="{BB962C8B-B14F-4D97-AF65-F5344CB8AC3E}">
        <p14:creationId xmlns:p14="http://schemas.microsoft.com/office/powerpoint/2010/main" val="32773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699734" cy="272821"/>
          </a:xfrm>
        </p:spPr>
        <p:txBody>
          <a:bodyPr>
            <a:noAutofit/>
          </a:bodyPr>
          <a:lstStyle/>
          <a:p>
            <a:pPr>
              <a:lnSpc>
                <a:spcPct val="150000"/>
              </a:lnSpc>
            </a:pPr>
            <a:r>
              <a:rPr lang="fr-FR" dirty="0"/>
              <a:t>SQL : langage pour l’exploitation des BD / DDL/ Suppression d’une table/contrainte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23</a:t>
            </a:fld>
            <a:endParaRPr lang="fr-FR" dirty="0"/>
          </a:p>
        </p:txBody>
      </p:sp>
      <p:sp>
        <p:nvSpPr>
          <p:cNvPr id="8" name="Espace réservé du contenu 2"/>
          <p:cNvSpPr txBox="1">
            <a:spLocks/>
          </p:cNvSpPr>
          <p:nvPr/>
        </p:nvSpPr>
        <p:spPr>
          <a:xfrm>
            <a:off x="49746" y="786280"/>
            <a:ext cx="8626710" cy="424292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gn="just">
              <a:buNone/>
            </a:pPr>
            <a:r>
              <a:rPr lang="fr-FR" sz="1600" b="1" u="sng" dirty="0"/>
              <a:t>Suppression d’une table</a:t>
            </a:r>
          </a:p>
          <a:p>
            <a:pPr marL="457200" lvl="1" indent="0" algn="just">
              <a:buNone/>
            </a:pPr>
            <a:endParaRPr lang="fr-FR" sz="1600" b="1" u="sng" dirty="0"/>
          </a:p>
          <a:p>
            <a:pPr marL="457200" lvl="1" indent="0" algn="just">
              <a:buNone/>
            </a:pPr>
            <a:r>
              <a:rPr lang="fr-FR" sz="1400" dirty="0">
                <a:solidFill>
                  <a:srgbClr val="3333FF"/>
                </a:solidFill>
                <a:latin typeface="Courier New" pitchFamily="49" charset="0"/>
                <a:cs typeface="Courier New" pitchFamily="49" charset="0"/>
              </a:rPr>
              <a:t>DROP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p>
          <a:p>
            <a:pPr marL="457200" lvl="1" indent="0" algn="just">
              <a:buNone/>
            </a:pPr>
            <a:r>
              <a:rPr lang="fr-FR" sz="1400" dirty="0">
                <a:solidFill>
                  <a:srgbClr val="3333FF"/>
                </a:solidFill>
                <a:latin typeface="Courier New" pitchFamily="49" charset="0"/>
                <a:cs typeface="Courier New" pitchFamily="49" charset="0"/>
              </a:rPr>
              <a:t>DROP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PURGE</a:t>
            </a:r>
            <a:r>
              <a:rPr lang="fr-FR" sz="1400" dirty="0">
                <a:latin typeface="Courier New" pitchFamily="49" charset="0"/>
                <a:cs typeface="Courier New" pitchFamily="49" charset="0"/>
              </a:rPr>
              <a:t>;  </a:t>
            </a:r>
            <a:r>
              <a:rPr lang="fr-FR" sz="1200" dirty="0">
                <a:latin typeface="Courier New" pitchFamily="49" charset="0"/>
                <a:cs typeface="Courier New" pitchFamily="49" charset="0"/>
              </a:rPr>
              <a:t>(pour oracle uniquement)</a:t>
            </a:r>
          </a:p>
          <a:p>
            <a:pPr marL="457200" lvl="1" indent="0" algn="just">
              <a:buNone/>
            </a:pPr>
            <a:endParaRPr lang="fr-FR" sz="1600" dirty="0">
              <a:latin typeface="Courier New" pitchFamily="49" charset="0"/>
              <a:cs typeface="Courier New" pitchFamily="49" charset="0"/>
            </a:endParaRPr>
          </a:p>
          <a:p>
            <a:pPr marL="457200" lvl="1" indent="0" algn="just">
              <a:buNone/>
            </a:pPr>
            <a:r>
              <a:rPr lang="fr-FR" sz="1600" b="1" u="sng" dirty="0"/>
              <a:t>Suppression d’une clé primaire</a:t>
            </a:r>
          </a:p>
          <a:p>
            <a:pPr marL="457200" lvl="1" indent="0" algn="just">
              <a:buNone/>
            </a:pPr>
            <a:endParaRPr lang="fr-FR" sz="1600" b="1" u="sng" dirty="0"/>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DROP CONSTRAINT  </a:t>
            </a:r>
            <a:r>
              <a:rPr lang="fr-FR" sz="1400" dirty="0" err="1">
                <a:latin typeface="Courier New" pitchFamily="49" charset="0"/>
                <a:cs typeface="Courier New" pitchFamily="49" charset="0"/>
              </a:rPr>
              <a:t>nom_contrainte_pk</a:t>
            </a:r>
            <a:r>
              <a:rPr lang="fr-FR" sz="1400" dirty="0">
                <a:latin typeface="Courier New" pitchFamily="49" charset="0"/>
                <a:cs typeface="Courier New" pitchFamily="49" charset="0"/>
              </a:rPr>
              <a:t> ;</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DROP PRIMARY KEY CASCADE </a:t>
            </a:r>
            <a:r>
              <a:rPr lang="fr-FR" sz="1400" dirty="0">
                <a:latin typeface="Courier New" pitchFamily="49" charset="0"/>
                <a:cs typeface="Courier New" pitchFamily="49" charset="0"/>
              </a:rPr>
              <a:t>; </a:t>
            </a:r>
            <a:r>
              <a:rPr lang="fr-FR" sz="1200" dirty="0">
                <a:latin typeface="Courier New" pitchFamily="49" charset="0"/>
                <a:cs typeface="Courier New" pitchFamily="49" charset="0"/>
              </a:rPr>
              <a:t>(pour oracle uniquement)</a:t>
            </a:r>
            <a:endParaRPr lang="fr-FR" sz="1600" dirty="0">
              <a:latin typeface="Courier New" pitchFamily="49" charset="0"/>
              <a:cs typeface="Courier New" pitchFamily="49" charset="0"/>
            </a:endParaRPr>
          </a:p>
          <a:p>
            <a:pPr marL="457200" lvl="1" indent="0" algn="just">
              <a:buNone/>
            </a:pPr>
            <a:endParaRPr lang="fr-FR" sz="1600" dirty="0">
              <a:latin typeface="Courier New" pitchFamily="49" charset="0"/>
              <a:cs typeface="Courier New" pitchFamily="49" charset="0"/>
            </a:endParaRPr>
          </a:p>
          <a:p>
            <a:pPr marL="457200" lvl="1" indent="0" algn="just">
              <a:buNone/>
            </a:pPr>
            <a:r>
              <a:rPr lang="fr-FR" sz="1600" b="1" u="sng" dirty="0"/>
              <a:t>Suppression d’une contrainte de FK</a:t>
            </a:r>
          </a:p>
          <a:p>
            <a:pPr marL="457200" lvl="1" indent="0" algn="just">
              <a:buNone/>
            </a:pPr>
            <a:endParaRPr lang="fr-FR" sz="1600" b="1" u="sng" dirty="0"/>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DROP CONSTRAINT  </a:t>
            </a:r>
            <a:r>
              <a:rPr lang="fr-FR" sz="1400" dirty="0" err="1">
                <a:latin typeface="Courier New" pitchFamily="49" charset="0"/>
                <a:cs typeface="Courier New" pitchFamily="49" charset="0"/>
              </a:rPr>
              <a:t>nom_contrainte_fk</a:t>
            </a:r>
            <a:r>
              <a:rPr lang="fr-FR" sz="1400" dirty="0">
                <a:latin typeface="Courier New" pitchFamily="49" charset="0"/>
                <a:cs typeface="Courier New" pitchFamily="49" charset="0"/>
              </a:rPr>
              <a:t> ;</a:t>
            </a:r>
          </a:p>
          <a:p>
            <a:pPr marL="457200" lvl="1" indent="0" algn="just">
              <a:buNone/>
            </a:pPr>
            <a:endParaRPr lang="fr-FR" sz="1800" dirty="0">
              <a:latin typeface="Courier New" pitchFamily="49" charset="0"/>
              <a:cs typeface="Courier New" pitchFamily="49" charset="0"/>
            </a:endParaRPr>
          </a:p>
          <a:p>
            <a:pPr marL="457200" lvl="1" indent="0" algn="just">
              <a:buNone/>
            </a:pPr>
            <a:r>
              <a:rPr lang="fr-FR" sz="1600" dirty="0">
                <a:solidFill>
                  <a:schemeClr val="tx1"/>
                </a:solidFill>
                <a:latin typeface="+mn-lt"/>
                <a:cs typeface="Courier New" pitchFamily="49" charset="0"/>
              </a:rPr>
              <a:t>NB : On ne peut pas modifier une contrainte existante. Il faut la supprimer et la recréer</a:t>
            </a:r>
            <a:endParaRPr lang="fr-FR" dirty="0">
              <a:solidFill>
                <a:schemeClr val="tx1"/>
              </a:solidFill>
              <a:latin typeface="+mn-lt"/>
            </a:endParaRPr>
          </a:p>
          <a:p>
            <a:pPr marL="0" indent="0" algn="just">
              <a:buFontTx/>
              <a:buNone/>
            </a:pPr>
            <a:endParaRPr lang="fr-FR" sz="1400" b="1" dirty="0">
              <a:solidFill>
                <a:srgbClr val="002060"/>
              </a:solidFill>
              <a:latin typeface="+mn-lt"/>
            </a:endParaRPr>
          </a:p>
        </p:txBody>
      </p:sp>
    </p:spTree>
    <p:extLst>
      <p:ext uri="{BB962C8B-B14F-4D97-AF65-F5344CB8AC3E}">
        <p14:creationId xmlns:p14="http://schemas.microsoft.com/office/powerpoint/2010/main" val="97872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sz="1600" dirty="0"/>
              <a:t>SQL : langage pour l’exploitation des BD / DDL/ Complément sur les tables</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24</a:t>
            </a:fld>
            <a:endParaRPr lang="fr-FR" dirty="0"/>
          </a:p>
        </p:txBody>
      </p:sp>
      <p:sp>
        <p:nvSpPr>
          <p:cNvPr id="8" name="Espace réservé du contenu 2"/>
          <p:cNvSpPr txBox="1">
            <a:spLocks/>
          </p:cNvSpPr>
          <p:nvPr/>
        </p:nvSpPr>
        <p:spPr>
          <a:xfrm>
            <a:off x="49746" y="786280"/>
            <a:ext cx="8626710" cy="435722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200" b="1" u="sng" dirty="0">
                <a:latin typeface="Calibri" panose="020F0502020204030204" pitchFamily="34" charset="0"/>
                <a:ea typeface="Calibri" panose="020F0502020204030204" pitchFamily="34" charset="0"/>
                <a:cs typeface="Calibri" panose="020F0502020204030204" pitchFamily="34" charset="0"/>
              </a:rPr>
              <a:t>Pour Oracle</a:t>
            </a:r>
          </a:p>
          <a:p>
            <a:pPr marL="457200" lvl="1" indent="0" algn="just">
              <a:buNone/>
            </a:pPr>
            <a:r>
              <a:rPr lang="fr-FR" sz="1400" b="1" u="sng" dirty="0"/>
              <a:t>Modifier le nom d’une table</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ancien_nom_table</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RENAME</a:t>
            </a:r>
            <a:r>
              <a:rPr lang="fr-FR" sz="1400" dirty="0">
                <a:latin typeface="Courier New" pitchFamily="49" charset="0"/>
                <a:cs typeface="Courier New" pitchFamily="49" charset="0"/>
              </a:rPr>
              <a:t> TO </a:t>
            </a:r>
            <a:r>
              <a:rPr lang="fr-FR" sz="1400" dirty="0" err="1">
                <a:latin typeface="Courier New" pitchFamily="49" charset="0"/>
                <a:cs typeface="Courier New" pitchFamily="49" charset="0"/>
              </a:rPr>
              <a:t>nouveau_nom_table</a:t>
            </a:r>
            <a:r>
              <a:rPr lang="fr-FR" sz="1400" dirty="0">
                <a:latin typeface="Courier New" pitchFamily="49" charset="0"/>
                <a:cs typeface="Courier New" pitchFamily="49" charset="0"/>
              </a:rPr>
              <a:t> ;</a:t>
            </a:r>
          </a:p>
          <a:p>
            <a:pPr marL="457200" lvl="1" indent="0" algn="just">
              <a:buNone/>
            </a:pPr>
            <a:endParaRPr lang="fr-FR" sz="1400" dirty="0">
              <a:latin typeface="Courier New" pitchFamily="49" charset="0"/>
              <a:cs typeface="Courier New" pitchFamily="49" charset="0"/>
            </a:endParaRPr>
          </a:p>
          <a:p>
            <a:pPr marL="457200" lvl="1" indent="0" algn="just">
              <a:buNone/>
            </a:pPr>
            <a:r>
              <a:rPr lang="fr-FR" sz="1400" b="1" u="sng" dirty="0"/>
              <a:t>Modifier la taille d’une colonne de type VARCHAR</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MODIFY </a:t>
            </a:r>
            <a:r>
              <a:rPr lang="fr-FR" sz="1400" dirty="0" err="1">
                <a:solidFill>
                  <a:schemeClr val="tx1"/>
                </a:solidFill>
                <a:latin typeface="Courier New" pitchFamily="49" charset="0"/>
                <a:cs typeface="Courier New" pitchFamily="49" charset="0"/>
              </a:rPr>
              <a:t>nom_colonne</a:t>
            </a:r>
            <a:r>
              <a:rPr lang="fr-FR" sz="1400" dirty="0">
                <a:solidFill>
                  <a:schemeClr val="tx1"/>
                </a:solidFill>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VARCHAR2(taille);</a:t>
            </a:r>
            <a:endParaRPr lang="fr-FR" sz="1400" dirty="0">
              <a:latin typeface="Courier New" pitchFamily="49" charset="0"/>
              <a:cs typeface="Courier New" pitchFamily="49" charset="0"/>
            </a:endParaRPr>
          </a:p>
          <a:p>
            <a:pPr marL="457200" lvl="1" indent="0" algn="just">
              <a:buNone/>
            </a:pPr>
            <a:endParaRPr lang="fr-FR" sz="1400" dirty="0">
              <a:latin typeface="Courier New" pitchFamily="49" charset="0"/>
              <a:cs typeface="Courier New" pitchFamily="49" charset="0"/>
            </a:endParaRPr>
          </a:p>
          <a:p>
            <a:pPr marL="457200" lvl="1" indent="0" algn="just">
              <a:buNone/>
            </a:pPr>
            <a:r>
              <a:rPr lang="fr-FR" sz="1400" b="1" u="sng" dirty="0"/>
              <a:t>Rendre une colonne obligatoire</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MODIFY </a:t>
            </a:r>
            <a:r>
              <a:rPr lang="fr-FR" sz="1400" dirty="0" err="1">
                <a:solidFill>
                  <a:srgbClr val="3333FF"/>
                </a:solidFill>
                <a:latin typeface="Courier New" pitchFamily="49" charset="0"/>
                <a:cs typeface="Courier New" pitchFamily="49" charset="0"/>
              </a:rPr>
              <a:t>nom_colonne</a:t>
            </a:r>
            <a:r>
              <a:rPr lang="fr-FR" sz="1400" dirty="0">
                <a:solidFill>
                  <a:srgbClr val="3333FF"/>
                </a:solidFill>
                <a:latin typeface="Courier New" pitchFamily="49" charset="0"/>
                <a:cs typeface="Courier New" pitchFamily="49" charset="0"/>
              </a:rPr>
              <a:t> NOT NULL ;</a:t>
            </a:r>
          </a:p>
          <a:p>
            <a:pPr marL="457200" lvl="1" indent="0" algn="just">
              <a:buNone/>
            </a:pPr>
            <a:endParaRPr lang="fr-FR" sz="1400" b="1" u="sng" dirty="0">
              <a:solidFill>
                <a:srgbClr val="3333FF"/>
              </a:solidFill>
              <a:latin typeface="Courier New" pitchFamily="49" charset="0"/>
              <a:cs typeface="Courier New" pitchFamily="49" charset="0"/>
            </a:endParaRPr>
          </a:p>
          <a:p>
            <a:pPr marL="457200" lvl="1" indent="0" algn="just">
              <a:buNone/>
            </a:pPr>
            <a:r>
              <a:rPr lang="fr-FR" sz="1400" b="1" u="sng" dirty="0"/>
              <a:t>Ajouter  une colonne</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a:latin typeface="Courier New" pitchFamily="49" charset="0"/>
                <a:cs typeface="Courier New" pitchFamily="49" charset="0"/>
              </a:rPr>
              <a:t>TABLE_A</a:t>
            </a:r>
            <a:r>
              <a:rPr lang="fr-FR" sz="1400" dirty="0">
                <a:solidFill>
                  <a:schemeClr val="accent1">
                    <a:lumMod val="75000"/>
                  </a:schemeClr>
                </a:solidFill>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ADD</a:t>
            </a:r>
            <a:r>
              <a:rPr lang="fr-FR" sz="1400" dirty="0">
                <a:solidFill>
                  <a:schemeClr val="accent1">
                    <a:lumMod val="75000"/>
                  </a:schemeClr>
                </a:solidFill>
                <a:latin typeface="Courier New" pitchFamily="49" charset="0"/>
                <a:cs typeface="Courier New" pitchFamily="49" charset="0"/>
              </a:rPr>
              <a:t> </a:t>
            </a:r>
            <a:r>
              <a:rPr lang="fr-FR" sz="1400" dirty="0" err="1">
                <a:solidFill>
                  <a:schemeClr val="accent1">
                    <a:lumMod val="75000"/>
                  </a:schemeClr>
                </a:solidFill>
                <a:latin typeface="Courier New" pitchFamily="49" charset="0"/>
                <a:cs typeface="Courier New" pitchFamily="49" charset="0"/>
              </a:rPr>
              <a:t>nom_</a:t>
            </a:r>
            <a:r>
              <a:rPr lang="fr-FR" sz="1400" dirty="0" err="1">
                <a:latin typeface="Courier New" pitchFamily="49" charset="0"/>
                <a:cs typeface="Courier New" pitchFamily="49" charset="0"/>
              </a:rPr>
              <a:t>colonne</a:t>
            </a:r>
            <a:r>
              <a:rPr lang="fr-FR" sz="1400" dirty="0">
                <a:solidFill>
                  <a:schemeClr val="accent1">
                    <a:lumMod val="75000"/>
                  </a:schemeClr>
                </a:solidFill>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VARCHAR2(15)</a:t>
            </a:r>
            <a:r>
              <a:rPr lang="fr-FR" sz="1400" dirty="0">
                <a:solidFill>
                  <a:schemeClr val="accent1">
                    <a:lumMod val="75000"/>
                  </a:schemeClr>
                </a:solidFill>
                <a:latin typeface="Courier New" pitchFamily="49" charset="0"/>
                <a:cs typeface="Courier New" pitchFamily="49" charset="0"/>
              </a:rPr>
              <a:t> ;</a:t>
            </a:r>
          </a:p>
          <a:p>
            <a:pPr marL="457200" lvl="1" indent="0" algn="just">
              <a:buNone/>
            </a:pPr>
            <a:endParaRPr lang="fr-FR" sz="1400" b="1" u="sng" dirty="0"/>
          </a:p>
          <a:p>
            <a:pPr marL="457200" lvl="1" indent="0" algn="just">
              <a:buNone/>
            </a:pPr>
            <a:r>
              <a:rPr lang="fr-FR" sz="1400" b="1" u="sng" dirty="0"/>
              <a:t>Supprimer  une colonne</a:t>
            </a:r>
            <a:endParaRPr lang="fr-FR" sz="1400" dirty="0">
              <a:solidFill>
                <a:srgbClr val="3333FF"/>
              </a:solidFill>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a:latin typeface="Courier New" pitchFamily="49" charset="0"/>
                <a:cs typeface="Courier New" pitchFamily="49" charset="0"/>
              </a:rPr>
              <a:t>TABLE_A </a:t>
            </a:r>
            <a:r>
              <a:rPr lang="fr-FR" sz="1400" dirty="0">
                <a:solidFill>
                  <a:srgbClr val="3333FF"/>
                </a:solidFill>
                <a:latin typeface="Courier New" pitchFamily="49" charset="0"/>
                <a:cs typeface="Courier New" pitchFamily="49" charset="0"/>
              </a:rPr>
              <a:t>DROP COLUMN  </a:t>
            </a:r>
            <a:r>
              <a:rPr lang="fr-FR" sz="1400" dirty="0" err="1">
                <a:latin typeface="Courier New" pitchFamily="49" charset="0"/>
                <a:cs typeface="Courier New" pitchFamily="49" charset="0"/>
              </a:rPr>
              <a:t>nom_colonne</a:t>
            </a:r>
            <a:r>
              <a:rPr lang="fr-FR" sz="1400" dirty="0">
                <a:latin typeface="Courier New" pitchFamily="49" charset="0"/>
                <a:cs typeface="Courier New" pitchFamily="49" charset="0"/>
              </a:rPr>
              <a:t> ;</a:t>
            </a:r>
            <a:endParaRPr lang="fr-FR" sz="1400" dirty="0">
              <a:solidFill>
                <a:schemeClr val="tx1"/>
              </a:solidFill>
              <a:latin typeface="+mn-lt"/>
              <a:cs typeface="Courier New" pitchFamily="49" charset="0"/>
            </a:endParaRPr>
          </a:p>
          <a:p>
            <a:pPr marL="457200" lvl="1" indent="0" algn="just">
              <a:buNone/>
            </a:pPr>
            <a:endParaRPr lang="fr-FR" sz="1100" dirty="0">
              <a:solidFill>
                <a:schemeClr val="tx1"/>
              </a:solidFill>
              <a:latin typeface="+mn-lt"/>
              <a:cs typeface="Courier New" pitchFamily="49" charset="0"/>
            </a:endParaRPr>
          </a:p>
          <a:p>
            <a:pPr marL="457200" lvl="1" indent="0" algn="just">
              <a:buNone/>
            </a:pPr>
            <a:r>
              <a:rPr lang="fr-FR" sz="1100" dirty="0">
                <a:solidFill>
                  <a:schemeClr val="tx1"/>
                </a:solidFill>
                <a:latin typeface="+mn-lt"/>
                <a:cs typeface="Courier New" pitchFamily="49" charset="0"/>
              </a:rPr>
              <a:t>NB : Jusqu’à la version 11G d’Oracle, les noms des composants étaient limités à 30 caractères maximum. Depuis la version 12C, cette restriction n’existe plus.</a:t>
            </a:r>
            <a:endParaRPr lang="fr-FR" sz="1100" dirty="0">
              <a:solidFill>
                <a:schemeClr val="tx1"/>
              </a:solidFill>
              <a:latin typeface="+mn-lt"/>
            </a:endParaRPr>
          </a:p>
          <a:p>
            <a:pPr marL="0" indent="0" algn="just">
              <a:buFontTx/>
              <a:buNone/>
            </a:pPr>
            <a:endParaRPr lang="fr-FR" sz="1400" b="1" dirty="0">
              <a:solidFill>
                <a:srgbClr val="002060"/>
              </a:solidFill>
              <a:latin typeface="+mn-lt"/>
            </a:endParaRPr>
          </a:p>
        </p:txBody>
      </p:sp>
    </p:spTree>
    <p:extLst>
      <p:ext uri="{BB962C8B-B14F-4D97-AF65-F5344CB8AC3E}">
        <p14:creationId xmlns:p14="http://schemas.microsoft.com/office/powerpoint/2010/main" val="42060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sz="1600" dirty="0"/>
              <a:t>SQL : langage pour l’exploitation des BD / DDL/ Complément sur les tables</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25</a:t>
            </a:fld>
            <a:endParaRPr lang="fr-FR" dirty="0"/>
          </a:p>
        </p:txBody>
      </p:sp>
      <p:sp>
        <p:nvSpPr>
          <p:cNvPr id="8" name="Espace réservé du contenu 2"/>
          <p:cNvSpPr txBox="1">
            <a:spLocks/>
          </p:cNvSpPr>
          <p:nvPr/>
        </p:nvSpPr>
        <p:spPr>
          <a:xfrm>
            <a:off x="49746" y="786280"/>
            <a:ext cx="8626710" cy="435722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200" b="1" u="sng" dirty="0">
                <a:latin typeface="Calibri" panose="020F0502020204030204" pitchFamily="34" charset="0"/>
                <a:ea typeface="Calibri" panose="020F0502020204030204" pitchFamily="34" charset="0"/>
                <a:cs typeface="Calibri" panose="020F0502020204030204" pitchFamily="34" charset="0"/>
              </a:rPr>
              <a:t>Pour PostgreSQL</a:t>
            </a:r>
          </a:p>
          <a:p>
            <a:pPr marL="457200" lvl="1" indent="0" algn="just">
              <a:buNone/>
            </a:pPr>
            <a:r>
              <a:rPr lang="fr-FR" sz="1400" b="1" u="sng" dirty="0"/>
              <a:t>Modifier le nom d’une table</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ancien_nom_table</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RENAME</a:t>
            </a:r>
            <a:r>
              <a:rPr lang="fr-FR" sz="1400" dirty="0">
                <a:latin typeface="Courier New" pitchFamily="49" charset="0"/>
                <a:cs typeface="Courier New" pitchFamily="49" charset="0"/>
              </a:rPr>
              <a:t> TO </a:t>
            </a:r>
            <a:r>
              <a:rPr lang="fr-FR" sz="1400" dirty="0" err="1">
                <a:latin typeface="Courier New" pitchFamily="49" charset="0"/>
                <a:cs typeface="Courier New" pitchFamily="49" charset="0"/>
              </a:rPr>
              <a:t>nouveau_nom_table</a:t>
            </a:r>
            <a:r>
              <a:rPr lang="fr-FR" sz="1400" dirty="0">
                <a:latin typeface="Courier New" pitchFamily="49" charset="0"/>
                <a:cs typeface="Courier New" pitchFamily="49" charset="0"/>
              </a:rPr>
              <a:t> ;</a:t>
            </a:r>
          </a:p>
          <a:p>
            <a:pPr marL="457200" lvl="1" indent="0" algn="just">
              <a:buNone/>
            </a:pPr>
            <a:endParaRPr lang="fr-FR" sz="1400" dirty="0">
              <a:latin typeface="Courier New" pitchFamily="49" charset="0"/>
              <a:cs typeface="Courier New" pitchFamily="49" charset="0"/>
            </a:endParaRPr>
          </a:p>
          <a:p>
            <a:pPr marL="457200" lvl="1" indent="0" algn="just">
              <a:buNone/>
            </a:pPr>
            <a:r>
              <a:rPr lang="fr-FR" sz="1400" b="1" u="sng" dirty="0"/>
              <a:t>Modifier la taille d’une colonne de type VARCHAR</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err="1">
                <a:latin typeface="Courier New" pitchFamily="49" charset="0"/>
                <a:cs typeface="Courier New" pitchFamily="49" charset="0"/>
              </a:rPr>
              <a:t>ma_table_a</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ALTER COLUMN </a:t>
            </a:r>
            <a:r>
              <a:rPr lang="fr-FR" sz="1400" dirty="0" err="1">
                <a:solidFill>
                  <a:schemeClr val="accent1">
                    <a:lumMod val="75000"/>
                  </a:schemeClr>
                </a:solidFill>
                <a:latin typeface="Courier New" pitchFamily="49" charset="0"/>
                <a:cs typeface="Courier New" pitchFamily="49" charset="0"/>
              </a:rPr>
              <a:t>nom_</a:t>
            </a:r>
            <a:r>
              <a:rPr lang="fr-FR" sz="1400" dirty="0" err="1">
                <a:latin typeface="Courier New" pitchFamily="49" charset="0"/>
                <a:cs typeface="Courier New" pitchFamily="49" charset="0"/>
              </a:rPr>
              <a:t>colonne</a:t>
            </a:r>
            <a:r>
              <a:rPr lang="fr-FR" sz="1400" dirty="0">
                <a:solidFill>
                  <a:schemeClr val="accent1">
                    <a:lumMod val="75000"/>
                  </a:schemeClr>
                </a:solidFill>
                <a:latin typeface="Courier New" pitchFamily="49" charset="0"/>
                <a:cs typeface="Courier New" pitchFamily="49" charset="0"/>
              </a:rPr>
              <a:t> </a:t>
            </a:r>
          </a:p>
          <a:p>
            <a:pPr marL="457200" lvl="1" indent="0" algn="just">
              <a:buNone/>
            </a:pPr>
            <a:r>
              <a:rPr lang="fr-FR" sz="1400" dirty="0">
                <a:solidFill>
                  <a:srgbClr val="3333FF"/>
                </a:solidFill>
                <a:latin typeface="Courier New" pitchFamily="49" charset="0"/>
                <a:cs typeface="Courier New" pitchFamily="49" charset="0"/>
              </a:rPr>
              <a:t>TYPE VARCHAR(100) USING </a:t>
            </a:r>
            <a:r>
              <a:rPr lang="fr-FR" sz="1400" dirty="0" err="1">
                <a:solidFill>
                  <a:schemeClr val="accent1">
                    <a:lumMod val="75000"/>
                  </a:schemeClr>
                </a:solidFill>
                <a:latin typeface="Courier New" pitchFamily="49" charset="0"/>
                <a:cs typeface="Courier New" pitchFamily="49" charset="0"/>
              </a:rPr>
              <a:t>nom_</a:t>
            </a:r>
            <a:r>
              <a:rPr lang="fr-FR" sz="1400" dirty="0" err="1">
                <a:latin typeface="Courier New" pitchFamily="49" charset="0"/>
                <a:cs typeface="Courier New" pitchFamily="49" charset="0"/>
              </a:rPr>
              <a:t>colonne</a:t>
            </a:r>
            <a:r>
              <a:rPr lang="fr-FR" sz="1400" dirty="0">
                <a:solidFill>
                  <a:srgbClr val="3333FF"/>
                </a:solidFill>
                <a:latin typeface="Courier New" pitchFamily="49" charset="0"/>
                <a:cs typeface="Courier New" pitchFamily="49" charset="0"/>
              </a:rPr>
              <a:t>::VARCHAR(100);</a:t>
            </a:r>
          </a:p>
          <a:p>
            <a:pPr marL="457200" lvl="1" indent="0" algn="just">
              <a:buNone/>
            </a:pPr>
            <a:endParaRPr lang="fr-FR" sz="1400" dirty="0">
              <a:latin typeface="Courier New" pitchFamily="49" charset="0"/>
              <a:cs typeface="Courier New" pitchFamily="49" charset="0"/>
            </a:endParaRPr>
          </a:p>
          <a:p>
            <a:pPr marL="457200" lvl="1" indent="0" algn="just">
              <a:buNone/>
            </a:pPr>
            <a:r>
              <a:rPr lang="fr-FR" sz="1400" b="1" u="sng" dirty="0"/>
              <a:t>Rendre une colonne obligatoire</a:t>
            </a:r>
          </a:p>
          <a:p>
            <a:pPr marL="457200" lvl="1" indent="0" algn="just">
              <a:buNone/>
            </a:pPr>
            <a:r>
              <a:rPr lang="fr-FR" sz="1200" dirty="0">
                <a:solidFill>
                  <a:srgbClr val="3333FF"/>
                </a:solidFill>
                <a:latin typeface="Courier New" pitchFamily="49" charset="0"/>
                <a:cs typeface="Courier New" pitchFamily="49" charset="0"/>
              </a:rPr>
              <a:t>ALTER TABLE </a:t>
            </a:r>
            <a:r>
              <a:rPr lang="fr-FR" sz="1200" dirty="0" err="1">
                <a:latin typeface="Courier New" pitchFamily="49" charset="0"/>
                <a:cs typeface="Courier New" pitchFamily="49" charset="0"/>
              </a:rPr>
              <a:t>ma_table_a</a:t>
            </a:r>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ALTER COLUMN </a:t>
            </a:r>
            <a:r>
              <a:rPr lang="fr-FR" sz="1200" dirty="0" err="1">
                <a:solidFill>
                  <a:schemeClr val="accent1">
                    <a:lumMod val="75000"/>
                  </a:schemeClr>
                </a:solidFill>
                <a:latin typeface="Courier New" pitchFamily="49" charset="0"/>
                <a:cs typeface="Courier New" pitchFamily="49" charset="0"/>
              </a:rPr>
              <a:t>nom_</a:t>
            </a:r>
            <a:r>
              <a:rPr lang="fr-FR" sz="1200" dirty="0" err="1">
                <a:latin typeface="Courier New" pitchFamily="49" charset="0"/>
                <a:cs typeface="Courier New" pitchFamily="49" charset="0"/>
              </a:rPr>
              <a:t>colonne</a:t>
            </a:r>
            <a:r>
              <a:rPr lang="fr-FR" sz="1200" dirty="0">
                <a:solidFill>
                  <a:schemeClr val="accent1">
                    <a:lumMod val="75000"/>
                  </a:schemeClr>
                </a:solidFill>
                <a:latin typeface="Courier New" pitchFamily="49" charset="0"/>
                <a:cs typeface="Courier New" pitchFamily="49" charset="0"/>
              </a:rPr>
              <a:t> </a:t>
            </a:r>
            <a:r>
              <a:rPr lang="en-US" sz="1400" dirty="0">
                <a:solidFill>
                  <a:srgbClr val="3333FF"/>
                </a:solidFill>
                <a:latin typeface="Courier New" pitchFamily="49" charset="0"/>
                <a:cs typeface="Courier New" pitchFamily="49" charset="0"/>
              </a:rPr>
              <a:t>SET NOT NULL;</a:t>
            </a:r>
          </a:p>
          <a:p>
            <a:pPr marL="457200" lvl="1" indent="0" algn="just">
              <a:buNone/>
            </a:pPr>
            <a:endParaRPr lang="fr-FR" sz="1400" b="1" u="sng" dirty="0">
              <a:solidFill>
                <a:srgbClr val="3333FF"/>
              </a:solidFill>
              <a:latin typeface="Courier New" pitchFamily="49" charset="0"/>
              <a:cs typeface="Courier New" pitchFamily="49" charset="0"/>
            </a:endParaRPr>
          </a:p>
          <a:p>
            <a:pPr marL="457200" lvl="1" indent="0" algn="just">
              <a:buNone/>
            </a:pPr>
            <a:r>
              <a:rPr lang="fr-FR" sz="1400" b="1" u="sng" dirty="0"/>
              <a:t>Ajouter  une colonne</a:t>
            </a: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a:latin typeface="Courier New" pitchFamily="49" charset="0"/>
                <a:cs typeface="Courier New" pitchFamily="49" charset="0"/>
              </a:rPr>
              <a:t>TABLE_A</a:t>
            </a:r>
            <a:r>
              <a:rPr lang="fr-FR" sz="1400" dirty="0">
                <a:solidFill>
                  <a:schemeClr val="accent1">
                    <a:lumMod val="75000"/>
                  </a:schemeClr>
                </a:solidFill>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ADD</a:t>
            </a:r>
            <a:r>
              <a:rPr lang="fr-FR" sz="1400" dirty="0">
                <a:solidFill>
                  <a:schemeClr val="accent1">
                    <a:lumMod val="75000"/>
                  </a:schemeClr>
                </a:solidFill>
                <a:latin typeface="Courier New" pitchFamily="49" charset="0"/>
                <a:cs typeface="Courier New" pitchFamily="49" charset="0"/>
              </a:rPr>
              <a:t> </a:t>
            </a:r>
            <a:r>
              <a:rPr lang="fr-FR" sz="1400" dirty="0" err="1">
                <a:solidFill>
                  <a:schemeClr val="accent1">
                    <a:lumMod val="75000"/>
                  </a:schemeClr>
                </a:solidFill>
                <a:latin typeface="Courier New" pitchFamily="49" charset="0"/>
                <a:cs typeface="Courier New" pitchFamily="49" charset="0"/>
              </a:rPr>
              <a:t>nom_</a:t>
            </a:r>
            <a:r>
              <a:rPr lang="fr-FR" sz="1400" dirty="0" err="1">
                <a:latin typeface="Courier New" pitchFamily="49" charset="0"/>
                <a:cs typeface="Courier New" pitchFamily="49" charset="0"/>
              </a:rPr>
              <a:t>colonne</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DATE</a:t>
            </a:r>
            <a:r>
              <a:rPr lang="fr-FR" sz="1400" dirty="0">
                <a:solidFill>
                  <a:schemeClr val="accent1">
                    <a:lumMod val="75000"/>
                  </a:schemeClr>
                </a:solidFill>
                <a:latin typeface="Courier New" pitchFamily="49" charset="0"/>
                <a:cs typeface="Courier New" pitchFamily="49" charset="0"/>
              </a:rPr>
              <a:t>;</a:t>
            </a:r>
          </a:p>
          <a:p>
            <a:pPr marL="457200" lvl="1" indent="0" algn="just">
              <a:buNone/>
            </a:pPr>
            <a:endParaRPr lang="fr-FR" sz="1400" b="1" u="sng" dirty="0"/>
          </a:p>
          <a:p>
            <a:pPr marL="457200" lvl="1" indent="0" algn="just">
              <a:buNone/>
            </a:pPr>
            <a:r>
              <a:rPr lang="fr-FR" sz="1400" b="1" u="sng" dirty="0"/>
              <a:t>Supprimer  une colonne</a:t>
            </a:r>
            <a:endParaRPr lang="fr-FR" sz="1400" dirty="0">
              <a:solidFill>
                <a:srgbClr val="3333FF"/>
              </a:solidFill>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ALTER TABLE </a:t>
            </a:r>
            <a:r>
              <a:rPr lang="fr-FR" sz="1400" dirty="0">
                <a:latin typeface="Courier New" pitchFamily="49" charset="0"/>
                <a:cs typeface="Courier New" pitchFamily="49" charset="0"/>
              </a:rPr>
              <a:t>TABLE_A </a:t>
            </a:r>
            <a:r>
              <a:rPr lang="fr-FR" sz="1400" dirty="0">
                <a:solidFill>
                  <a:srgbClr val="3333FF"/>
                </a:solidFill>
                <a:latin typeface="Courier New" pitchFamily="49" charset="0"/>
                <a:cs typeface="Courier New" pitchFamily="49" charset="0"/>
              </a:rPr>
              <a:t>DROP COLUMN  </a:t>
            </a:r>
            <a:r>
              <a:rPr lang="fr-FR" sz="1400" dirty="0" err="1">
                <a:solidFill>
                  <a:schemeClr val="accent1">
                    <a:lumMod val="75000"/>
                  </a:schemeClr>
                </a:solidFill>
                <a:latin typeface="Courier New" pitchFamily="49" charset="0"/>
                <a:cs typeface="Courier New" pitchFamily="49" charset="0"/>
              </a:rPr>
              <a:t>nom_colonne</a:t>
            </a:r>
            <a:r>
              <a:rPr lang="fr-FR" sz="1400" dirty="0">
                <a:solidFill>
                  <a:schemeClr val="accent1">
                    <a:lumMod val="75000"/>
                  </a:schemeClr>
                </a:solidFill>
                <a:latin typeface="Courier New" pitchFamily="49" charset="0"/>
                <a:cs typeface="Courier New" pitchFamily="49" charset="0"/>
              </a:rPr>
              <a:t> </a:t>
            </a:r>
            <a:r>
              <a:rPr lang="fr-FR" sz="1400" dirty="0">
                <a:latin typeface="Courier New" pitchFamily="49" charset="0"/>
                <a:cs typeface="Courier New" pitchFamily="49" charset="0"/>
              </a:rPr>
              <a:t>;</a:t>
            </a:r>
            <a:endParaRPr lang="fr-FR" sz="1400" dirty="0">
              <a:solidFill>
                <a:schemeClr val="tx1"/>
              </a:solidFill>
              <a:latin typeface="+mn-lt"/>
              <a:cs typeface="Courier New" pitchFamily="49" charset="0"/>
            </a:endParaRPr>
          </a:p>
          <a:p>
            <a:pPr marL="457200" lvl="1" indent="0" algn="just">
              <a:buNone/>
            </a:pPr>
            <a:endParaRPr lang="fr-FR" sz="1100" dirty="0">
              <a:solidFill>
                <a:schemeClr val="tx1"/>
              </a:solidFill>
              <a:latin typeface="+mn-lt"/>
              <a:cs typeface="Courier New" pitchFamily="49" charset="0"/>
            </a:endParaRPr>
          </a:p>
          <a:p>
            <a:pPr marL="0" indent="0" algn="just">
              <a:buFontTx/>
              <a:buNone/>
            </a:pPr>
            <a:endParaRPr lang="fr-FR" sz="1400" b="1" dirty="0">
              <a:solidFill>
                <a:srgbClr val="002060"/>
              </a:solidFill>
              <a:latin typeface="+mn-lt"/>
            </a:endParaRPr>
          </a:p>
        </p:txBody>
      </p:sp>
    </p:spTree>
    <p:extLst>
      <p:ext uri="{BB962C8B-B14F-4D97-AF65-F5344CB8AC3E}">
        <p14:creationId xmlns:p14="http://schemas.microsoft.com/office/powerpoint/2010/main" val="326717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8010714" cy="272821"/>
          </a:xfrm>
        </p:spPr>
        <p:txBody>
          <a:bodyPr>
            <a:noAutofit/>
          </a:bodyPr>
          <a:lstStyle/>
          <a:p>
            <a:pPr>
              <a:lnSpc>
                <a:spcPct val="150000"/>
              </a:lnSpc>
            </a:pPr>
            <a:r>
              <a:rPr lang="fr-FR" dirty="0"/>
              <a:t>SQL : langage pour l’exploitation des BD / DDL / Création et suppression d’un index</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26</a:t>
            </a:fld>
            <a:endParaRPr lang="fr-FR" dirty="0"/>
          </a:p>
        </p:txBody>
      </p:sp>
      <p:sp>
        <p:nvSpPr>
          <p:cNvPr id="8" name="Espace réservé du contenu 2"/>
          <p:cNvSpPr txBox="1">
            <a:spLocks/>
          </p:cNvSpPr>
          <p:nvPr/>
        </p:nvSpPr>
        <p:spPr>
          <a:xfrm>
            <a:off x="49746" y="786280"/>
            <a:ext cx="8626710" cy="424292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600" dirty="0">
                <a:solidFill>
                  <a:schemeClr val="tx1"/>
                </a:solidFill>
                <a:latin typeface="+mn-lt"/>
              </a:rPr>
              <a:t>Un index est un composant qui permet d’accélérer la recherche d’information dans une table. On le crée sur une colonne ou un ensemble de colonnes de la table concernée. On le stocke dans un tablespace différent du tablespace qui contient les données. </a:t>
            </a:r>
          </a:p>
          <a:p>
            <a:pPr marL="57150" indent="0" algn="just">
              <a:buNone/>
            </a:pPr>
            <a:endParaRPr lang="fr-FR" sz="1600" dirty="0">
              <a:solidFill>
                <a:schemeClr val="tx1"/>
              </a:solidFill>
              <a:latin typeface="+mn-lt"/>
              <a:cs typeface="Courier New" pitchFamily="49" charset="0"/>
            </a:endParaRPr>
          </a:p>
          <a:p>
            <a:pPr marL="57150" indent="0" algn="just">
              <a:buNone/>
            </a:pPr>
            <a:r>
              <a:rPr lang="fr-FR" sz="1600" b="1" u="sng" dirty="0">
                <a:solidFill>
                  <a:schemeClr val="tx1"/>
                </a:solidFill>
                <a:latin typeface="+mn-lt"/>
                <a:cs typeface="Courier New" pitchFamily="49" charset="0"/>
              </a:rPr>
              <a:t>Création d’un index</a:t>
            </a:r>
            <a:endParaRPr lang="fr-FR" sz="1600" b="1" u="sng" dirty="0">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CREATE INDEX </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nom_index</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ON</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nom_table</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nom_colonne_table</a:t>
            </a:r>
            <a:r>
              <a:rPr lang="fr-FR" sz="1400" dirty="0">
                <a:latin typeface="Courier New" pitchFamily="49" charset="0"/>
                <a:cs typeface="Courier New" pitchFamily="49" charset="0"/>
              </a:rPr>
              <a:t>)</a:t>
            </a:r>
          </a:p>
          <a:p>
            <a:pPr marL="457200" lvl="1" indent="0" algn="just">
              <a:buNone/>
            </a:pPr>
            <a:r>
              <a:rPr lang="fr-FR" sz="1400" dirty="0">
                <a:solidFill>
                  <a:srgbClr val="3333FF"/>
                </a:solidFill>
                <a:latin typeface="Courier New" pitchFamily="49" charset="0"/>
                <a:cs typeface="Courier New" pitchFamily="49" charset="0"/>
              </a:rPr>
              <a:t>TABLESPACE</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nom_tablespace_index</a:t>
            </a:r>
            <a:r>
              <a:rPr lang="fr-FR" sz="1400" dirty="0">
                <a:latin typeface="Courier New" pitchFamily="49" charset="0"/>
                <a:cs typeface="Courier New" pitchFamily="49" charset="0"/>
              </a:rPr>
              <a:t> ;</a:t>
            </a:r>
          </a:p>
          <a:p>
            <a:pPr marL="457200" lvl="1" indent="0" algn="just">
              <a:buNone/>
            </a:pPr>
            <a:endParaRPr lang="fr-FR" sz="1600" dirty="0">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CREATE INDEX </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nom_index</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ON</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nom_table</a:t>
            </a:r>
            <a:r>
              <a:rPr lang="fr-FR" sz="1400" dirty="0">
                <a:latin typeface="Courier New" pitchFamily="49" charset="0"/>
                <a:cs typeface="Courier New" pitchFamily="49" charset="0"/>
              </a:rPr>
              <a:t> (nom_colonne1, nom_colonne2)</a:t>
            </a:r>
          </a:p>
          <a:p>
            <a:pPr marL="457200" lvl="1" indent="0" algn="just">
              <a:buNone/>
            </a:pPr>
            <a:r>
              <a:rPr lang="fr-FR" sz="1400" dirty="0">
                <a:solidFill>
                  <a:srgbClr val="3333FF"/>
                </a:solidFill>
                <a:latin typeface="Courier New" pitchFamily="49" charset="0"/>
                <a:cs typeface="Courier New" pitchFamily="49" charset="0"/>
              </a:rPr>
              <a:t>TABLESPACE</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nom_tablespace_index</a:t>
            </a:r>
            <a:r>
              <a:rPr lang="fr-FR" sz="1400" dirty="0">
                <a:latin typeface="Courier New" pitchFamily="49" charset="0"/>
                <a:cs typeface="Courier New" pitchFamily="49" charset="0"/>
              </a:rPr>
              <a:t> ;</a:t>
            </a:r>
          </a:p>
          <a:p>
            <a:pPr marL="457200" lvl="1" indent="0" algn="just">
              <a:buNone/>
            </a:pPr>
            <a:endParaRPr lang="fr-FR" sz="1600" dirty="0">
              <a:latin typeface="Courier New" pitchFamily="49" charset="0"/>
              <a:cs typeface="Courier New" pitchFamily="49" charset="0"/>
            </a:endParaRPr>
          </a:p>
          <a:p>
            <a:pPr marL="57150" lvl="1" indent="0" algn="just">
              <a:buSzPct val="120000"/>
              <a:buNone/>
            </a:pPr>
            <a:r>
              <a:rPr lang="fr-FR" sz="1600" b="1" u="sng" dirty="0">
                <a:solidFill>
                  <a:schemeClr val="tx1"/>
                </a:solidFill>
                <a:latin typeface="+mn-lt"/>
                <a:ea typeface="Segoe UI Black" panose="020B0A02040204020203" pitchFamily="34" charset="0"/>
                <a:cs typeface="Courier New" pitchFamily="49" charset="0"/>
              </a:rPr>
              <a:t>Suppression d’un index</a:t>
            </a:r>
          </a:p>
          <a:p>
            <a:pPr marL="457200" lvl="1" indent="0" algn="just">
              <a:buNone/>
            </a:pPr>
            <a:r>
              <a:rPr lang="fr-FR" sz="1600" dirty="0">
                <a:solidFill>
                  <a:srgbClr val="3333FF"/>
                </a:solidFill>
                <a:latin typeface="Courier New" pitchFamily="49" charset="0"/>
                <a:cs typeface="Courier New" pitchFamily="49" charset="0"/>
              </a:rPr>
              <a:t>DROP INDEX </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nom_index</a:t>
            </a:r>
            <a:r>
              <a:rPr lang="fr-FR" sz="1600" dirty="0">
                <a:latin typeface="Courier New" pitchFamily="49" charset="0"/>
                <a:cs typeface="Courier New" pitchFamily="49" charset="0"/>
              </a:rPr>
              <a:t> ;</a:t>
            </a:r>
          </a:p>
          <a:p>
            <a:pPr marL="457200" lvl="1" indent="0" algn="just">
              <a:buNone/>
            </a:pPr>
            <a:endParaRPr lang="fr-FR" sz="1600" dirty="0">
              <a:latin typeface="Courier New" pitchFamily="49" charset="0"/>
              <a:cs typeface="Courier New" pitchFamily="49" charset="0"/>
            </a:endParaRPr>
          </a:p>
          <a:p>
            <a:pPr marL="0" indent="0" algn="just">
              <a:buFontTx/>
              <a:buNone/>
            </a:pPr>
            <a:r>
              <a:rPr lang="fr-FR" sz="1400" b="1" dirty="0">
                <a:solidFill>
                  <a:srgbClr val="002060"/>
                </a:solidFill>
                <a:latin typeface="+mn-lt"/>
              </a:rPr>
              <a:t>NB : Le SGBD crée implicitement un index sur une colonne qui porte une contrainte de clé primaire.</a:t>
            </a:r>
          </a:p>
        </p:txBody>
      </p:sp>
    </p:spTree>
    <p:extLst>
      <p:ext uri="{BB962C8B-B14F-4D97-AF65-F5344CB8AC3E}">
        <p14:creationId xmlns:p14="http://schemas.microsoft.com/office/powerpoint/2010/main" val="2730837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7" y="435884"/>
            <a:ext cx="8294049" cy="272821"/>
          </a:xfrm>
        </p:spPr>
        <p:txBody>
          <a:bodyPr>
            <a:noAutofit/>
          </a:bodyPr>
          <a:lstStyle/>
          <a:p>
            <a:pPr>
              <a:lnSpc>
                <a:spcPct val="150000"/>
              </a:lnSpc>
            </a:pPr>
            <a:r>
              <a:rPr lang="fr-FR" dirty="0"/>
              <a:t>SQL : langage pour l’exploitation des BD / DDL / Création et suppression d’un synonyme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27</a:t>
            </a:fld>
            <a:endParaRPr lang="fr-FR" dirty="0"/>
          </a:p>
        </p:txBody>
      </p:sp>
      <p:sp>
        <p:nvSpPr>
          <p:cNvPr id="8" name="Espace réservé du contenu 2"/>
          <p:cNvSpPr txBox="1">
            <a:spLocks/>
          </p:cNvSpPr>
          <p:nvPr/>
        </p:nvSpPr>
        <p:spPr>
          <a:xfrm>
            <a:off x="49746" y="786280"/>
            <a:ext cx="8626710" cy="4242920"/>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600" dirty="0">
                <a:solidFill>
                  <a:schemeClr val="tx1"/>
                </a:solidFill>
                <a:latin typeface="+mn-lt"/>
              </a:rPr>
              <a:t>Un synonyme est un objet qui fait référence à un autre objet  existant. </a:t>
            </a:r>
          </a:p>
          <a:p>
            <a:pPr marL="57150" indent="0" algn="just">
              <a:buNone/>
            </a:pPr>
            <a:r>
              <a:rPr lang="fr-FR" sz="1600" dirty="0">
                <a:solidFill>
                  <a:schemeClr val="tx1"/>
                </a:solidFill>
                <a:latin typeface="+mn-lt"/>
              </a:rPr>
              <a:t>On utilise souvent les synonymes pour permettre à un schéma d’utiliser les objets d’un autre schéma.</a:t>
            </a:r>
          </a:p>
          <a:p>
            <a:pPr marL="57150" indent="0" algn="just">
              <a:buNone/>
            </a:pPr>
            <a:endParaRPr lang="fr-FR" sz="1600" dirty="0">
              <a:solidFill>
                <a:schemeClr val="tx1"/>
              </a:solidFill>
              <a:latin typeface="+mn-lt"/>
            </a:endParaRPr>
          </a:p>
          <a:p>
            <a:pPr marL="57150" indent="0" algn="just">
              <a:buNone/>
            </a:pPr>
            <a:r>
              <a:rPr lang="fr-FR" sz="1600" u="sng" dirty="0">
                <a:solidFill>
                  <a:schemeClr val="tx1"/>
                </a:solidFill>
                <a:latin typeface="+mn-lt"/>
              </a:rPr>
              <a:t>Création d’un synonyme</a:t>
            </a:r>
            <a:endParaRPr lang="fr-FR" u="sng" dirty="0">
              <a:solidFill>
                <a:schemeClr val="tx1"/>
              </a:solidFill>
            </a:endParaRPr>
          </a:p>
          <a:p>
            <a:pPr marL="457200" lvl="1" indent="0" algn="just">
              <a:buNone/>
            </a:pPr>
            <a:endParaRPr lang="fr-FR" dirty="0">
              <a:solidFill>
                <a:srgbClr val="3333FF"/>
              </a:solidFill>
              <a:latin typeface="Courier New" pitchFamily="49" charset="0"/>
              <a:cs typeface="Courier New" pitchFamily="49" charset="0"/>
            </a:endParaRPr>
          </a:p>
          <a:p>
            <a:pPr marL="57150" indent="0" algn="just">
              <a:buNone/>
            </a:pPr>
            <a:r>
              <a:rPr lang="fr-FR" sz="1800" dirty="0">
                <a:solidFill>
                  <a:srgbClr val="3333FF"/>
                </a:solidFill>
                <a:latin typeface="Courier New" pitchFamily="49" charset="0"/>
                <a:cs typeface="Courier New" pitchFamily="49" charset="0"/>
              </a:rPr>
              <a:t>CREATE SYNPNYM </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nom_synonyme</a:t>
            </a:r>
            <a:r>
              <a:rPr lang="fr-FR" sz="1800" dirty="0">
                <a:latin typeface="Courier New" pitchFamily="49" charset="0"/>
                <a:cs typeface="Courier New" pitchFamily="49" charset="0"/>
              </a:rPr>
              <a:t> </a:t>
            </a:r>
            <a:r>
              <a:rPr lang="fr-FR" sz="1800" dirty="0">
                <a:solidFill>
                  <a:srgbClr val="3333FF"/>
                </a:solidFill>
                <a:latin typeface="Courier New" pitchFamily="49" charset="0"/>
                <a:cs typeface="Courier New" pitchFamily="49" charset="0"/>
              </a:rPr>
              <a:t>FOR</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PROPRIETAIRE.nom_objet</a:t>
            </a:r>
            <a:r>
              <a:rPr lang="fr-FR" sz="1800" dirty="0">
                <a:latin typeface="Courier New" pitchFamily="49" charset="0"/>
                <a:cs typeface="Courier New" pitchFamily="49" charset="0"/>
              </a:rPr>
              <a:t> ;</a:t>
            </a:r>
            <a:endParaRPr lang="fr-FR" sz="1800" dirty="0">
              <a:cs typeface="Courier New" pitchFamily="49" charset="0"/>
            </a:endParaRPr>
          </a:p>
          <a:p>
            <a:pPr marL="57150" indent="0" algn="just">
              <a:buNone/>
            </a:pPr>
            <a:r>
              <a:rPr lang="fr-FR" sz="1600" dirty="0">
                <a:solidFill>
                  <a:schemeClr val="tx1"/>
                </a:solidFill>
                <a:latin typeface="+mn-lt"/>
                <a:cs typeface="Courier New" pitchFamily="49" charset="0"/>
              </a:rPr>
              <a:t>Avec :</a:t>
            </a:r>
          </a:p>
          <a:p>
            <a:pPr indent="-285750" algn="just">
              <a:buFont typeface="Arial" panose="020B0604020202020204" pitchFamily="34" charset="0"/>
              <a:buChar char="•"/>
            </a:pPr>
            <a:r>
              <a:rPr lang="fr-FR" sz="1600" dirty="0">
                <a:solidFill>
                  <a:schemeClr val="tx1"/>
                </a:solidFill>
                <a:latin typeface="+mn-lt"/>
                <a:cs typeface="Courier New" pitchFamily="49" charset="0"/>
              </a:rPr>
              <a:t>Propriétaire est le schéma dans lequel se trouve l’objet</a:t>
            </a:r>
          </a:p>
          <a:p>
            <a:pPr indent="-285750" algn="just">
              <a:buFont typeface="Arial" panose="020B0604020202020204" pitchFamily="34" charset="0"/>
              <a:buChar char="•"/>
            </a:pPr>
            <a:r>
              <a:rPr lang="fr-FR" sz="1600" dirty="0" err="1">
                <a:solidFill>
                  <a:schemeClr val="tx1"/>
                </a:solidFill>
                <a:latin typeface="+mn-lt"/>
                <a:cs typeface="Courier New" panose="02070309020205020404" pitchFamily="49" charset="0"/>
              </a:rPr>
              <a:t>nom_objet</a:t>
            </a:r>
            <a:r>
              <a:rPr lang="fr-FR" sz="1600" dirty="0">
                <a:solidFill>
                  <a:schemeClr val="tx1"/>
                </a:solidFill>
                <a:latin typeface="+mn-lt"/>
              </a:rPr>
              <a:t> peut bien désigner une table, une vue, ou une séquence.</a:t>
            </a:r>
          </a:p>
          <a:p>
            <a:pPr marL="457200" lvl="1" indent="0" algn="just">
              <a:buNone/>
            </a:pPr>
            <a:endParaRPr lang="fr-FR" b="1" u="sng" dirty="0">
              <a:solidFill>
                <a:schemeClr val="accent1">
                  <a:lumMod val="75000"/>
                </a:schemeClr>
              </a:solidFill>
            </a:endParaRPr>
          </a:p>
          <a:p>
            <a:pPr marL="57150" indent="0" algn="just">
              <a:buNone/>
            </a:pPr>
            <a:r>
              <a:rPr lang="fr-FR" sz="1600" u="sng" dirty="0">
                <a:solidFill>
                  <a:schemeClr val="tx1"/>
                </a:solidFill>
                <a:latin typeface="+mn-lt"/>
              </a:rPr>
              <a:t>Suppression d’un synonyme</a:t>
            </a:r>
          </a:p>
          <a:p>
            <a:pPr marL="57150" indent="0" algn="just">
              <a:buNone/>
            </a:pPr>
            <a:endParaRPr lang="fr-FR" sz="1600" u="sng" dirty="0">
              <a:solidFill>
                <a:schemeClr val="tx1"/>
              </a:solidFill>
              <a:latin typeface="+mn-lt"/>
            </a:endParaRPr>
          </a:p>
          <a:p>
            <a:pPr marL="57150" lvl="1" indent="0" algn="just">
              <a:buSzPct val="120000"/>
              <a:buNone/>
            </a:pPr>
            <a:r>
              <a:rPr lang="fr-FR" dirty="0">
                <a:solidFill>
                  <a:srgbClr val="3333FF"/>
                </a:solidFill>
                <a:latin typeface="Courier New" pitchFamily="49" charset="0"/>
                <a:cs typeface="Courier New" pitchFamily="49" charset="0"/>
              </a:rPr>
              <a:t>DROP SYNPNYM </a:t>
            </a:r>
            <a:r>
              <a:rPr lang="fr-FR" dirty="0">
                <a:latin typeface="Courier New" pitchFamily="49" charset="0"/>
                <a:cs typeface="Courier New" pitchFamily="49" charset="0"/>
              </a:rPr>
              <a:t> </a:t>
            </a:r>
            <a:r>
              <a:rPr lang="fr-FR" dirty="0" err="1">
                <a:latin typeface="Courier New" pitchFamily="49" charset="0"/>
                <a:cs typeface="Courier New" pitchFamily="49" charset="0"/>
              </a:rPr>
              <a:t>nom_synonyme</a:t>
            </a:r>
            <a:r>
              <a:rPr lang="fr-FR" dirty="0">
                <a:latin typeface="Courier New" pitchFamily="49" charset="0"/>
                <a:cs typeface="Courier New" pitchFamily="49" charset="0"/>
              </a:rPr>
              <a:t> ;</a:t>
            </a:r>
            <a:endParaRPr lang="fr-FR" dirty="0"/>
          </a:p>
          <a:p>
            <a:pPr marL="57150" indent="0" algn="just">
              <a:buNone/>
            </a:pPr>
            <a:endParaRPr lang="fr-FR" sz="1600" u="sng" dirty="0">
              <a:solidFill>
                <a:schemeClr val="tx1"/>
              </a:solidFill>
              <a:latin typeface="+mn-lt"/>
            </a:endParaRPr>
          </a:p>
          <a:p>
            <a:pPr marL="457200" lvl="1" indent="0" algn="just">
              <a:buNone/>
            </a:pPr>
            <a:endParaRPr lang="fr-FR" b="1" u="sng" dirty="0">
              <a:solidFill>
                <a:schemeClr val="accent1">
                  <a:lumMod val="75000"/>
                </a:schemeClr>
              </a:solidFill>
            </a:endParaRPr>
          </a:p>
        </p:txBody>
      </p:sp>
    </p:spTree>
    <p:extLst>
      <p:ext uri="{BB962C8B-B14F-4D97-AF65-F5344CB8AC3E}">
        <p14:creationId xmlns:p14="http://schemas.microsoft.com/office/powerpoint/2010/main" val="86204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7" y="435884"/>
            <a:ext cx="8294049" cy="272821"/>
          </a:xfrm>
        </p:spPr>
        <p:txBody>
          <a:bodyPr>
            <a:noAutofit/>
          </a:bodyPr>
          <a:lstStyle/>
          <a:p>
            <a:pPr>
              <a:lnSpc>
                <a:spcPct val="150000"/>
              </a:lnSpc>
            </a:pPr>
            <a:r>
              <a:rPr lang="fr-FR" sz="1600" dirty="0"/>
              <a:t>SQL : langage pour l’exploitation des BD / DDL/ Création et suppression d’une vue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28</a:t>
            </a:fld>
            <a:endParaRPr lang="fr-FR" dirty="0"/>
          </a:p>
        </p:txBody>
      </p:sp>
      <p:sp>
        <p:nvSpPr>
          <p:cNvPr id="8" name="Espace réservé du contenu 2"/>
          <p:cNvSpPr txBox="1">
            <a:spLocks/>
          </p:cNvSpPr>
          <p:nvPr/>
        </p:nvSpPr>
        <p:spPr>
          <a:xfrm>
            <a:off x="36868" y="850670"/>
            <a:ext cx="8626710" cy="958807"/>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600" dirty="0">
                <a:solidFill>
                  <a:schemeClr val="tx1"/>
                </a:solidFill>
                <a:latin typeface="+mn-lt"/>
              </a:rPr>
              <a:t>	Une vue est une représentation d’une partie d’une table ou d’un ensemble de table.  </a:t>
            </a:r>
          </a:p>
          <a:p>
            <a:pPr marL="57150" indent="0" algn="just">
              <a:buNone/>
            </a:pPr>
            <a:r>
              <a:rPr lang="fr-FR" sz="1600" dirty="0">
                <a:solidFill>
                  <a:schemeClr val="tx1"/>
                </a:solidFill>
                <a:latin typeface="+mn-lt"/>
              </a:rPr>
              <a:t>Elle représente la « sauvegarde » du texte d’une requête de sélection. Une vue </a:t>
            </a:r>
            <a:r>
              <a:rPr lang="fr-FR" sz="1600" u="sng" dirty="0">
                <a:solidFill>
                  <a:schemeClr val="tx1"/>
                </a:solidFill>
                <a:latin typeface="+mn-lt"/>
              </a:rPr>
              <a:t>n’est pas </a:t>
            </a:r>
            <a:r>
              <a:rPr lang="fr-FR" sz="1600" dirty="0">
                <a:solidFill>
                  <a:schemeClr val="tx1"/>
                </a:solidFill>
                <a:latin typeface="+mn-lt"/>
              </a:rPr>
              <a:t>stockée sur disque.</a:t>
            </a:r>
          </a:p>
          <a:p>
            <a:pPr marL="57150" indent="0" algn="just">
              <a:buNone/>
            </a:pPr>
            <a:endParaRPr lang="fr-FR" sz="1600" u="sng" dirty="0">
              <a:solidFill>
                <a:schemeClr val="tx1"/>
              </a:solidFill>
              <a:latin typeface="+mn-lt"/>
            </a:endParaRPr>
          </a:p>
          <a:p>
            <a:pPr marL="57150" indent="0" algn="just">
              <a:buNone/>
            </a:pPr>
            <a:r>
              <a:rPr lang="fr-FR" sz="1600" u="sng" dirty="0">
                <a:solidFill>
                  <a:schemeClr val="tx1"/>
                </a:solidFill>
                <a:latin typeface="+mn-lt"/>
              </a:rPr>
              <a:t>Création d’une vue</a:t>
            </a:r>
            <a:endParaRPr lang="fr-FR" b="1" u="sng" dirty="0">
              <a:solidFill>
                <a:schemeClr val="accent1">
                  <a:lumMod val="75000"/>
                </a:schemeClr>
              </a:solidFill>
            </a:endParaRPr>
          </a:p>
        </p:txBody>
      </p:sp>
      <p:sp>
        <p:nvSpPr>
          <p:cNvPr id="3" name="ZoneTexte 2"/>
          <p:cNvSpPr txBox="1"/>
          <p:nvPr/>
        </p:nvSpPr>
        <p:spPr>
          <a:xfrm>
            <a:off x="49746" y="2173056"/>
            <a:ext cx="4487372" cy="1893194"/>
          </a:xfrm>
          <a:prstGeom prst="rect">
            <a:avLst/>
          </a:prstGeom>
          <a:noFill/>
        </p:spPr>
        <p:txBody>
          <a:bodyPr wrap="square" rtlCol="0">
            <a:spAutoFit/>
          </a:bodyPr>
          <a:lstStyle/>
          <a:p>
            <a:pPr marL="57150" indent="0" algn="just">
              <a:buNone/>
            </a:pPr>
            <a:r>
              <a:rPr lang="fr-FR" sz="1600" dirty="0"/>
              <a:t>Soit la table  TABLE_A suivante :</a:t>
            </a:r>
            <a:endParaRPr lang="fr-FR" dirty="0"/>
          </a:p>
          <a:p>
            <a:pPr lvl="1" algn="just"/>
            <a:r>
              <a:rPr lang="fr-FR" sz="1200" dirty="0">
                <a:solidFill>
                  <a:srgbClr val="3333FF"/>
                </a:solidFill>
                <a:latin typeface="Courier New" panose="02070309020205020404" pitchFamily="49" charset="0"/>
                <a:cs typeface="Courier New" pitchFamily="49" charset="0"/>
              </a:rPr>
              <a:t>CREATE TABLE</a:t>
            </a:r>
            <a:r>
              <a:rPr lang="fr-FR" sz="1200" dirty="0">
                <a:latin typeface="Courier New" pitchFamily="49" charset="0"/>
                <a:cs typeface="Courier New" pitchFamily="49" charset="0"/>
              </a:rPr>
              <a:t> TABLE_A</a:t>
            </a:r>
          </a:p>
          <a:p>
            <a:pPr lvl="1" algn="just"/>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pk_table_a</a:t>
            </a:r>
            <a:r>
              <a:rPr lang="fr-FR" sz="1200" dirty="0">
                <a:latin typeface="Courier New" pitchFamily="49" charset="0"/>
                <a:cs typeface="Courier New" pitchFamily="49" charset="0"/>
              </a:rPr>
              <a:t>   NUMBER,</a:t>
            </a:r>
          </a:p>
          <a:p>
            <a:pPr lvl="1" algn="just"/>
            <a:r>
              <a:rPr lang="fr-FR" sz="1200" dirty="0">
                <a:latin typeface="Courier New" pitchFamily="49" charset="0"/>
                <a:cs typeface="Courier New" pitchFamily="49" charset="0"/>
              </a:rPr>
              <a:t>	colonne_1    VARCHAR2(50),</a:t>
            </a:r>
          </a:p>
          <a:p>
            <a:pPr lvl="1" algn="just"/>
            <a:r>
              <a:rPr lang="fr-FR" sz="1200" dirty="0">
                <a:latin typeface="Courier New" pitchFamily="49" charset="0"/>
                <a:cs typeface="Courier New" pitchFamily="49" charset="0"/>
              </a:rPr>
              <a:t>	colonne_2    DATE,</a:t>
            </a:r>
          </a:p>
          <a:p>
            <a:pPr lvl="1" algn="just"/>
            <a:r>
              <a:rPr lang="fr-FR" sz="1200" dirty="0">
                <a:latin typeface="Courier New" pitchFamily="49" charset="0"/>
                <a:cs typeface="Courier New" pitchFamily="49" charset="0"/>
              </a:rPr>
              <a:t>    	colonne_3    VARCHAR2(15),</a:t>
            </a:r>
          </a:p>
          <a:p>
            <a:pPr lvl="1" algn="just"/>
            <a:r>
              <a:rPr lang="fr-FR" sz="1200" dirty="0">
                <a:latin typeface="Courier New" pitchFamily="49" charset="0"/>
                <a:cs typeface="Courier New" pitchFamily="49" charset="0"/>
              </a:rPr>
              <a:t>    	colonne_4	  NUMBER</a:t>
            </a:r>
          </a:p>
          <a:p>
            <a:pPr lvl="1" algn="just"/>
            <a:r>
              <a:rPr lang="fr-FR" sz="1200" dirty="0">
                <a:latin typeface="Courier New" pitchFamily="49" charset="0"/>
                <a:cs typeface="Courier New" pitchFamily="49" charset="0"/>
              </a:rPr>
              <a:t>) </a:t>
            </a:r>
            <a:r>
              <a:rPr lang="fr-FR" sz="1200" dirty="0">
                <a:solidFill>
                  <a:srgbClr val="3333FF"/>
                </a:solidFill>
                <a:latin typeface="Courier New" pitchFamily="49" charset="0"/>
                <a:cs typeface="Courier New" pitchFamily="49" charset="0"/>
              </a:rPr>
              <a:t>TABLESPACE </a:t>
            </a:r>
            <a:r>
              <a:rPr lang="fr-FR" sz="1200" dirty="0" err="1">
                <a:latin typeface="Courier New" pitchFamily="49" charset="0"/>
                <a:cs typeface="Courier New" pitchFamily="49" charset="0"/>
              </a:rPr>
              <a:t>nom_tablespace_data</a:t>
            </a:r>
            <a:r>
              <a:rPr lang="fr-FR" sz="1200" dirty="0">
                <a:latin typeface="Courier New" pitchFamily="49" charset="0"/>
                <a:cs typeface="Courier New" pitchFamily="49" charset="0"/>
              </a:rPr>
              <a:t> ;</a:t>
            </a:r>
            <a:endParaRPr lang="fr-FR" sz="1200" b="1" u="sng" dirty="0">
              <a:solidFill>
                <a:schemeClr val="accent1">
                  <a:lumMod val="75000"/>
                </a:schemeClr>
              </a:solidFill>
              <a:latin typeface="Courier New" panose="02070309020205020404" pitchFamily="49" charset="0"/>
              <a:cs typeface="Courier New" panose="02070309020205020404" pitchFamily="49" charset="0"/>
            </a:endParaRPr>
          </a:p>
          <a:p>
            <a:endParaRPr lang="fr-FR" dirty="0"/>
          </a:p>
        </p:txBody>
      </p:sp>
      <p:sp>
        <p:nvSpPr>
          <p:cNvPr id="9" name="ZoneTexte 8"/>
          <p:cNvSpPr txBox="1"/>
          <p:nvPr/>
        </p:nvSpPr>
        <p:spPr>
          <a:xfrm>
            <a:off x="4463748" y="2156704"/>
            <a:ext cx="4139338" cy="1969770"/>
          </a:xfrm>
          <a:prstGeom prst="rect">
            <a:avLst/>
          </a:prstGeom>
          <a:noFill/>
        </p:spPr>
        <p:txBody>
          <a:bodyPr wrap="none" rtlCol="0">
            <a:spAutoFit/>
          </a:bodyPr>
          <a:lstStyle/>
          <a:p>
            <a:pPr marL="57150" lvl="1" indent="0" algn="just">
              <a:buSzPct val="120000"/>
              <a:buNone/>
            </a:pPr>
            <a:r>
              <a:rPr lang="fr-FR" sz="1600" dirty="0"/>
              <a:t>Créons une vue qui expose les deux premières </a:t>
            </a:r>
          </a:p>
          <a:p>
            <a:pPr marL="57150" lvl="1" indent="0" algn="just">
              <a:buSzPct val="120000"/>
              <a:buNone/>
            </a:pPr>
            <a:r>
              <a:rPr lang="fr-FR" sz="1600" dirty="0"/>
              <a:t>colonnes  de la table TABLE_A :</a:t>
            </a:r>
          </a:p>
          <a:p>
            <a:pPr marL="57150" lvl="1" indent="0" algn="just">
              <a:buSzPct val="120000"/>
              <a:buNone/>
            </a:pPr>
            <a:endParaRPr lang="fr-FR" sz="1600" dirty="0"/>
          </a:p>
          <a:p>
            <a:pPr lvl="1" algn="just"/>
            <a:r>
              <a:rPr lang="fr-FR" sz="1400" dirty="0">
                <a:solidFill>
                  <a:srgbClr val="3333FF"/>
                </a:solidFill>
                <a:latin typeface="Courier New" pitchFamily="49" charset="0"/>
                <a:cs typeface="Courier New" pitchFamily="49" charset="0"/>
              </a:rPr>
              <a:t>CREATE VIEW </a:t>
            </a:r>
            <a:r>
              <a:rPr lang="fr-FR" sz="1400" dirty="0">
                <a:latin typeface="Courier New" pitchFamily="49" charset="0"/>
                <a:cs typeface="Courier New" pitchFamily="49" charset="0"/>
              </a:rPr>
              <a:t>VIEW_TABLE_A </a:t>
            </a:r>
          </a:p>
          <a:p>
            <a:pPr lvl="1" algn="just"/>
            <a:r>
              <a:rPr lang="fr-FR" sz="1400" dirty="0">
                <a:solidFill>
                  <a:srgbClr val="3333FF"/>
                </a:solidFill>
                <a:latin typeface="Courier New" pitchFamily="49" charset="0"/>
                <a:cs typeface="Courier New" pitchFamily="49" charset="0"/>
              </a:rPr>
              <a:t>AS</a:t>
            </a:r>
            <a:r>
              <a:rPr lang="fr-FR" sz="1400" dirty="0">
                <a:latin typeface="Courier New" pitchFamily="49" charset="0"/>
                <a:cs typeface="Courier New" pitchFamily="49" charset="0"/>
              </a:rPr>
              <a:t> </a:t>
            </a:r>
          </a:p>
          <a:p>
            <a:pPr lvl="1" algn="just"/>
            <a:r>
              <a:rPr lang="fr-FR" sz="1400" dirty="0">
                <a:solidFill>
                  <a:srgbClr val="3333FF"/>
                </a:solidFill>
                <a:latin typeface="Courier New" pitchFamily="49" charset="0"/>
                <a:cs typeface="Courier New" pitchFamily="49" charset="0"/>
              </a:rPr>
              <a:t>SELECT</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pk_table_a</a:t>
            </a:r>
            <a:r>
              <a:rPr lang="fr-FR" sz="1400" dirty="0">
                <a:latin typeface="Courier New" pitchFamily="49" charset="0"/>
                <a:cs typeface="Courier New" pitchFamily="49" charset="0"/>
              </a:rPr>
              <a:t>, colonne_1</a:t>
            </a:r>
          </a:p>
          <a:p>
            <a:pPr lvl="1" algn="just"/>
            <a:r>
              <a:rPr lang="fr-FR" sz="1400" dirty="0">
                <a:solidFill>
                  <a:srgbClr val="3333FF"/>
                </a:solidFill>
                <a:latin typeface="Courier New" pitchFamily="49" charset="0"/>
                <a:cs typeface="Courier New" pitchFamily="49" charset="0"/>
              </a:rPr>
              <a:t>FROM</a:t>
            </a:r>
            <a:r>
              <a:rPr lang="fr-FR" sz="1400" dirty="0">
                <a:latin typeface="Courier New" pitchFamily="49" charset="0"/>
                <a:cs typeface="Courier New" pitchFamily="49" charset="0"/>
              </a:rPr>
              <a:t>  TABLE_A ;</a:t>
            </a:r>
          </a:p>
          <a:p>
            <a:endParaRPr lang="fr-FR" dirty="0"/>
          </a:p>
        </p:txBody>
      </p:sp>
      <p:sp>
        <p:nvSpPr>
          <p:cNvPr id="10" name="ZoneTexte 9"/>
          <p:cNvSpPr txBox="1"/>
          <p:nvPr/>
        </p:nvSpPr>
        <p:spPr>
          <a:xfrm>
            <a:off x="128789" y="4063285"/>
            <a:ext cx="7849673" cy="861774"/>
          </a:xfrm>
          <a:prstGeom prst="rect">
            <a:avLst/>
          </a:prstGeom>
          <a:noFill/>
        </p:spPr>
        <p:txBody>
          <a:bodyPr wrap="square" rtlCol="0">
            <a:spAutoFit/>
          </a:bodyPr>
          <a:lstStyle/>
          <a:p>
            <a:r>
              <a:rPr lang="fr-FR" sz="1600" u="sng" dirty="0"/>
              <a:t>Suppression d’une vue</a:t>
            </a:r>
          </a:p>
          <a:p>
            <a:endParaRPr lang="fr-FR" sz="1600" u="sng" dirty="0"/>
          </a:p>
          <a:p>
            <a:r>
              <a:rPr lang="fr-FR" sz="1600" dirty="0">
                <a:solidFill>
                  <a:srgbClr val="3333FF"/>
                </a:solidFill>
                <a:latin typeface="Courier New" pitchFamily="49" charset="0"/>
                <a:cs typeface="Courier New" pitchFamily="49" charset="0"/>
              </a:rPr>
              <a:t>DROP VIEW </a:t>
            </a:r>
            <a:r>
              <a:rPr lang="fr-FR" sz="1600" dirty="0" err="1">
                <a:latin typeface="Courier New" pitchFamily="49" charset="0"/>
                <a:cs typeface="Courier New" pitchFamily="49" charset="0"/>
              </a:rPr>
              <a:t>nom_view</a:t>
            </a:r>
            <a:r>
              <a:rPr lang="fr-FR" sz="1600" dirty="0">
                <a:latin typeface="Courier New" pitchFamily="49" charset="0"/>
                <a:cs typeface="Courier New" pitchFamily="49" charset="0"/>
              </a:rPr>
              <a:t> ;</a:t>
            </a:r>
            <a:endParaRPr lang="fr-FR" sz="1600" u="sng" dirty="0"/>
          </a:p>
        </p:txBody>
      </p:sp>
    </p:spTree>
    <p:extLst>
      <p:ext uri="{BB962C8B-B14F-4D97-AF65-F5344CB8AC3E}">
        <p14:creationId xmlns:p14="http://schemas.microsoft.com/office/powerpoint/2010/main" val="18484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7" y="435884"/>
            <a:ext cx="8294049" cy="272821"/>
          </a:xfrm>
        </p:spPr>
        <p:txBody>
          <a:bodyPr>
            <a:noAutofit/>
          </a:bodyPr>
          <a:lstStyle/>
          <a:p>
            <a:pPr>
              <a:lnSpc>
                <a:spcPct val="150000"/>
              </a:lnSpc>
            </a:pPr>
            <a:r>
              <a:rPr lang="fr-FR" dirty="0"/>
              <a:t>SQL : langage pour l’exploitation des BD / DDL/ Création et suppression d’une séquence</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29</a:t>
            </a:fld>
            <a:endParaRPr lang="fr-FR" dirty="0"/>
          </a:p>
        </p:txBody>
      </p:sp>
      <p:sp>
        <p:nvSpPr>
          <p:cNvPr id="8" name="Espace réservé du contenu 2"/>
          <p:cNvSpPr txBox="1">
            <a:spLocks/>
          </p:cNvSpPr>
          <p:nvPr/>
        </p:nvSpPr>
        <p:spPr>
          <a:xfrm>
            <a:off x="36868" y="850670"/>
            <a:ext cx="8626710" cy="4242924"/>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400" dirty="0">
                <a:solidFill>
                  <a:schemeClr val="tx1"/>
                </a:solidFill>
                <a:latin typeface="+mn-lt"/>
              </a:rPr>
              <a:t>Une séquence est un réservoir de numéro qui agit comme un compteur qui s’auto incrémente. Elle sert à l’alimentation de colonne de type NUMBER. On utilise souvent une séquence pour renseigner les colonnes sur lesquelles une contrainte </a:t>
            </a:r>
            <a:r>
              <a:rPr lang="fr-FR" sz="1400">
                <a:solidFill>
                  <a:schemeClr val="tx1"/>
                </a:solidFill>
                <a:latin typeface="+mn-lt"/>
              </a:rPr>
              <a:t>de clé </a:t>
            </a:r>
            <a:r>
              <a:rPr lang="fr-FR" sz="1400" dirty="0">
                <a:solidFill>
                  <a:schemeClr val="tx1"/>
                </a:solidFill>
                <a:latin typeface="+mn-lt"/>
              </a:rPr>
              <a:t>primaire a été créée.</a:t>
            </a:r>
          </a:p>
          <a:p>
            <a:pPr marL="57150" indent="0" algn="just">
              <a:buNone/>
            </a:pPr>
            <a:r>
              <a:rPr lang="fr-FR" sz="1400" u="sng" dirty="0">
                <a:solidFill>
                  <a:schemeClr val="tx1"/>
                </a:solidFill>
                <a:latin typeface="+mn-lt"/>
              </a:rPr>
              <a:t>Création d’une séquence</a:t>
            </a:r>
          </a:p>
          <a:p>
            <a:pPr marL="457200" lvl="1" indent="0" algn="just">
              <a:buNone/>
            </a:pPr>
            <a:r>
              <a:rPr lang="fr-FR" sz="1400" dirty="0">
                <a:solidFill>
                  <a:srgbClr val="3333FF"/>
                </a:solidFill>
                <a:latin typeface="Courier New" pitchFamily="49" charset="0"/>
                <a:cs typeface="Courier New" pitchFamily="49" charset="0"/>
              </a:rPr>
              <a:t>CREATE SEQUENCE </a:t>
            </a:r>
            <a:r>
              <a:rPr lang="fr-FR" sz="1400" dirty="0" err="1">
                <a:latin typeface="Courier New" pitchFamily="49" charset="0"/>
                <a:cs typeface="Courier New" pitchFamily="49" charset="0"/>
              </a:rPr>
              <a:t>nom_sequence</a:t>
            </a:r>
            <a:endParaRPr lang="fr-FR" sz="1400" dirty="0">
              <a:latin typeface="Courier New" pitchFamily="49" charset="0"/>
              <a:cs typeface="Courier New" pitchFamily="49" charset="0"/>
            </a:endParaRPr>
          </a:p>
          <a:p>
            <a:pPr marL="457200" lvl="1" indent="0" algn="just">
              <a:buNone/>
            </a:pPr>
            <a:r>
              <a:rPr lang="fr-FR" sz="1400" dirty="0">
                <a:solidFill>
                  <a:srgbClr val="3333FF"/>
                </a:solidFill>
                <a:latin typeface="Courier New" pitchFamily="49" charset="0"/>
                <a:cs typeface="Courier New" pitchFamily="49" charset="0"/>
              </a:rPr>
              <a:t>START WITH </a:t>
            </a:r>
            <a:r>
              <a:rPr lang="fr-FR" sz="1400" dirty="0">
                <a:latin typeface="Courier New" pitchFamily="49" charset="0"/>
                <a:cs typeface="Courier New" pitchFamily="49" charset="0"/>
              </a:rPr>
              <a:t>1 </a:t>
            </a:r>
            <a:r>
              <a:rPr lang="fr-FR" sz="1400" dirty="0">
                <a:solidFill>
                  <a:srgbClr val="3333FF"/>
                </a:solidFill>
                <a:latin typeface="Courier New" pitchFamily="49" charset="0"/>
                <a:cs typeface="Courier New" pitchFamily="49" charset="0"/>
              </a:rPr>
              <a:t>INCREMENT BY </a:t>
            </a:r>
            <a:r>
              <a:rPr lang="fr-FR" sz="1400" dirty="0">
                <a:latin typeface="Courier New" pitchFamily="49" charset="0"/>
                <a:cs typeface="Courier New" pitchFamily="49" charset="0"/>
              </a:rPr>
              <a:t>1 </a:t>
            </a:r>
            <a:r>
              <a:rPr lang="fr-FR" sz="1400" dirty="0">
                <a:solidFill>
                  <a:srgbClr val="3333FF"/>
                </a:solidFill>
                <a:latin typeface="Courier New" pitchFamily="49" charset="0"/>
                <a:cs typeface="Courier New" pitchFamily="49" charset="0"/>
              </a:rPr>
              <a:t>MINVALUE </a:t>
            </a:r>
            <a:r>
              <a:rPr lang="fr-FR" sz="1400" dirty="0">
                <a:latin typeface="Courier New" pitchFamily="49" charset="0"/>
                <a:cs typeface="Courier New" pitchFamily="49" charset="0"/>
              </a:rPr>
              <a:t>1 </a:t>
            </a:r>
            <a:r>
              <a:rPr lang="fr-FR" sz="1400" dirty="0">
                <a:solidFill>
                  <a:srgbClr val="3333FF"/>
                </a:solidFill>
                <a:latin typeface="Courier New" pitchFamily="49" charset="0"/>
                <a:cs typeface="Courier New" pitchFamily="49" charset="0"/>
              </a:rPr>
              <a:t>MAXVALUE </a:t>
            </a:r>
            <a:r>
              <a:rPr lang="fr-FR" sz="1400" dirty="0">
                <a:latin typeface="Courier New" pitchFamily="49" charset="0"/>
                <a:cs typeface="Courier New" pitchFamily="49" charset="0"/>
              </a:rPr>
              <a:t>999999999</a:t>
            </a:r>
            <a:r>
              <a:rPr lang="fr-FR" sz="1400" dirty="0">
                <a:solidFill>
                  <a:srgbClr val="3333FF"/>
                </a:solidFill>
                <a:latin typeface="Courier New" pitchFamily="49" charset="0"/>
                <a:cs typeface="Courier New" pitchFamily="49" charset="0"/>
              </a:rPr>
              <a:t> ; </a:t>
            </a:r>
          </a:p>
          <a:p>
            <a:pPr marL="57150" indent="0" algn="just">
              <a:buNone/>
            </a:pPr>
            <a:endParaRPr lang="fr-FR" sz="1400" u="sng" dirty="0">
              <a:solidFill>
                <a:schemeClr val="tx1"/>
              </a:solidFill>
              <a:latin typeface="+mn-lt"/>
            </a:endParaRPr>
          </a:p>
          <a:p>
            <a:pPr marL="57150" indent="0" algn="just">
              <a:buNone/>
            </a:pPr>
            <a:r>
              <a:rPr lang="fr-FR" sz="1400" u="sng" dirty="0">
                <a:solidFill>
                  <a:schemeClr val="tx1"/>
                </a:solidFill>
                <a:latin typeface="+mn-lt"/>
              </a:rPr>
              <a:t>Connaitre la valeur courante de la séquence</a:t>
            </a:r>
          </a:p>
          <a:p>
            <a:pPr marL="457200" lvl="1" indent="0" algn="just">
              <a:buNone/>
            </a:pPr>
            <a:r>
              <a:rPr lang="fr-FR" sz="1400" dirty="0">
                <a:solidFill>
                  <a:srgbClr val="3333FF"/>
                </a:solidFill>
                <a:latin typeface="Courier New" pitchFamily="49" charset="0"/>
                <a:cs typeface="Courier New" pitchFamily="49" charset="0"/>
              </a:rPr>
              <a:t>SELECT</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nom_sequence.curval</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FROM</a:t>
            </a:r>
            <a:r>
              <a:rPr lang="fr-FR" sz="1400" dirty="0">
                <a:latin typeface="Courier New" pitchFamily="49" charset="0"/>
                <a:cs typeface="Courier New" pitchFamily="49" charset="0"/>
              </a:rPr>
              <a:t> DUAL ;</a:t>
            </a:r>
            <a:endParaRPr lang="fr-FR" sz="1400" u="sng" dirty="0">
              <a:solidFill>
                <a:schemeClr val="tx1"/>
              </a:solidFill>
              <a:latin typeface="+mn-lt"/>
              <a:cs typeface="Courier New" pitchFamily="49" charset="0"/>
            </a:endParaRPr>
          </a:p>
          <a:p>
            <a:pPr marL="57150" indent="0" algn="just">
              <a:buNone/>
            </a:pPr>
            <a:endParaRPr lang="fr-FR" sz="1400" u="sng" dirty="0">
              <a:solidFill>
                <a:schemeClr val="tx1"/>
              </a:solidFill>
              <a:latin typeface="+mn-lt"/>
              <a:cs typeface="Courier New" pitchFamily="49" charset="0"/>
            </a:endParaRPr>
          </a:p>
          <a:p>
            <a:pPr marL="57150" indent="0" algn="just">
              <a:buNone/>
            </a:pPr>
            <a:r>
              <a:rPr lang="fr-FR" sz="1400" u="sng" dirty="0">
                <a:solidFill>
                  <a:schemeClr val="tx1"/>
                </a:solidFill>
                <a:latin typeface="+mn-lt"/>
                <a:cs typeface="Courier New" pitchFamily="49" charset="0"/>
              </a:rPr>
              <a:t>Utiliser une valeur de la séquence</a:t>
            </a:r>
          </a:p>
          <a:p>
            <a:pPr marL="457200" lvl="1" indent="0" algn="just">
              <a:buNone/>
            </a:pPr>
            <a:r>
              <a:rPr lang="fr-FR" sz="1400" dirty="0">
                <a:solidFill>
                  <a:srgbClr val="3333FF"/>
                </a:solidFill>
                <a:latin typeface="Courier New" pitchFamily="49" charset="0"/>
                <a:cs typeface="Courier New" pitchFamily="49" charset="0"/>
              </a:rPr>
              <a:t>SELECT</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nom_sequence.nextval</a:t>
            </a:r>
            <a:r>
              <a:rPr lang="fr-FR" sz="1400" dirty="0">
                <a:latin typeface="Courier New" pitchFamily="49" charset="0"/>
                <a:cs typeface="Courier New" pitchFamily="49" charset="0"/>
              </a:rPr>
              <a:t> </a:t>
            </a:r>
            <a:r>
              <a:rPr lang="fr-FR" sz="1400" dirty="0">
                <a:solidFill>
                  <a:srgbClr val="3333FF"/>
                </a:solidFill>
                <a:latin typeface="Courier New" pitchFamily="49" charset="0"/>
                <a:cs typeface="Courier New" pitchFamily="49" charset="0"/>
              </a:rPr>
              <a:t>FROM</a:t>
            </a:r>
            <a:r>
              <a:rPr lang="fr-FR" sz="1400" dirty="0">
                <a:latin typeface="Courier New" pitchFamily="49" charset="0"/>
                <a:cs typeface="Courier New" pitchFamily="49" charset="0"/>
              </a:rPr>
              <a:t> DUAL ;</a:t>
            </a:r>
            <a:endParaRPr lang="fr-FR" sz="1600" u="sng" dirty="0">
              <a:solidFill>
                <a:schemeClr val="tx1"/>
              </a:solidFill>
              <a:latin typeface="+mn-lt"/>
            </a:endParaRPr>
          </a:p>
          <a:p>
            <a:pPr marL="57150" indent="0" algn="just">
              <a:buNone/>
            </a:pPr>
            <a:endParaRPr lang="fr-FR" sz="1600" u="sng" dirty="0">
              <a:solidFill>
                <a:schemeClr val="tx1"/>
              </a:solidFill>
              <a:latin typeface="+mn-lt"/>
            </a:endParaRPr>
          </a:p>
          <a:p>
            <a:pPr marL="57150" indent="0" algn="just">
              <a:buNone/>
            </a:pPr>
            <a:r>
              <a:rPr lang="fr-FR" sz="1600" u="sng" dirty="0">
                <a:solidFill>
                  <a:schemeClr val="tx1"/>
                </a:solidFill>
                <a:latin typeface="+mn-lt"/>
              </a:rPr>
              <a:t>Supprimer une </a:t>
            </a:r>
            <a:r>
              <a:rPr lang="fr-FR" sz="1600" u="sng" dirty="0" err="1">
                <a:solidFill>
                  <a:schemeClr val="tx1"/>
                </a:solidFill>
                <a:latin typeface="+mn-lt"/>
              </a:rPr>
              <a:t>sequence</a:t>
            </a:r>
            <a:endParaRPr lang="fr-FR" sz="1600" u="sng" dirty="0">
              <a:solidFill>
                <a:schemeClr val="tx1"/>
              </a:solidFill>
              <a:latin typeface="+mn-lt"/>
            </a:endParaRPr>
          </a:p>
          <a:p>
            <a:pPr marL="457200" lvl="1" indent="0" algn="just">
              <a:spcBef>
                <a:spcPts val="0"/>
              </a:spcBef>
              <a:buNone/>
            </a:pPr>
            <a:r>
              <a:rPr lang="fr-FR" sz="1400" dirty="0">
                <a:solidFill>
                  <a:srgbClr val="3333FF"/>
                </a:solidFill>
                <a:latin typeface="Courier New" pitchFamily="49" charset="0"/>
                <a:cs typeface="Courier New" pitchFamily="49" charset="0"/>
              </a:rPr>
              <a:t>DROP SEQUENCE </a:t>
            </a:r>
            <a:r>
              <a:rPr lang="fr-FR" sz="1400" dirty="0" err="1">
                <a:latin typeface="Courier New" pitchFamily="49" charset="0"/>
                <a:cs typeface="Courier New" pitchFamily="49" charset="0"/>
              </a:rPr>
              <a:t>nom_sequence</a:t>
            </a:r>
            <a:r>
              <a:rPr lang="fr-FR" sz="1400" dirty="0">
                <a:latin typeface="Courier New" pitchFamily="49" charset="0"/>
                <a:cs typeface="Courier New" pitchFamily="49" charset="0"/>
              </a:rPr>
              <a:t> ;</a:t>
            </a:r>
          </a:p>
          <a:p>
            <a:pPr marL="57150" indent="0" algn="just">
              <a:spcBef>
                <a:spcPts val="0"/>
              </a:spcBef>
              <a:buNone/>
            </a:pPr>
            <a:endParaRPr lang="fr-FR" sz="1600" dirty="0">
              <a:solidFill>
                <a:schemeClr val="tx1"/>
              </a:solidFill>
              <a:latin typeface="+mn-lt"/>
              <a:cs typeface="Courier New" pitchFamily="49" charset="0"/>
            </a:endParaRPr>
          </a:p>
          <a:p>
            <a:pPr marL="57150" indent="0" algn="just">
              <a:spcBef>
                <a:spcPts val="0"/>
              </a:spcBef>
              <a:buNone/>
            </a:pPr>
            <a:r>
              <a:rPr lang="fr-FR" sz="1400" dirty="0">
                <a:solidFill>
                  <a:schemeClr val="tx1"/>
                </a:solidFill>
                <a:latin typeface="+mn-lt"/>
                <a:cs typeface="Courier New" pitchFamily="49" charset="0"/>
              </a:rPr>
              <a:t>NB : Il n’y a aucun lien physique qui lie une séquence et une table.</a:t>
            </a:r>
            <a:endParaRPr lang="fr-FR" sz="1200" dirty="0">
              <a:latin typeface="Courier New" pitchFamily="49" charset="0"/>
              <a:cs typeface="Courier New" pitchFamily="49" charset="0"/>
            </a:endParaRPr>
          </a:p>
        </p:txBody>
      </p:sp>
    </p:spTree>
    <p:extLst>
      <p:ext uri="{BB962C8B-B14F-4D97-AF65-F5344CB8AC3E}">
        <p14:creationId xmlns:p14="http://schemas.microsoft.com/office/powerpoint/2010/main" val="54490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717442" y="2429450"/>
            <a:ext cx="6426557" cy="646230"/>
          </a:xfrm>
        </p:spPr>
        <p:txBody>
          <a:bodyPr/>
          <a:lstStyle/>
          <a:p>
            <a:pPr marL="514350" indent="-514350">
              <a:buFont typeface="+mj-lt"/>
              <a:buAutoNum type="arabicPeriod" startAt="3"/>
            </a:pPr>
            <a:r>
              <a:rPr lang="fr-FR" sz="2400" dirty="0"/>
              <a:t>Le modèle relationnel / Langage SQL</a:t>
            </a:r>
          </a:p>
          <a:p>
            <a:pPr marL="342900" indent="-342900">
              <a:lnSpc>
                <a:spcPct val="150000"/>
              </a:lnSpc>
              <a:buFont typeface="Wingdings" panose="05000000000000000000" pitchFamily="2" charset="2"/>
              <a:buChar char="Ø"/>
            </a:pPr>
            <a:r>
              <a:rPr lang="fr-FR" sz="2000" b="1" dirty="0">
                <a:solidFill>
                  <a:srgbClr val="0000FF"/>
                </a:solidFill>
                <a:latin typeface="+mn-lt"/>
              </a:rPr>
              <a:t>Quelques rappels</a:t>
            </a:r>
          </a:p>
          <a:p>
            <a:pPr marL="342900" indent="-342900">
              <a:lnSpc>
                <a:spcPct val="150000"/>
              </a:lnSpc>
              <a:buFont typeface="Arial" panose="020B0604020202020204" pitchFamily="34" charset="0"/>
              <a:buChar char="•"/>
            </a:pPr>
            <a:r>
              <a:rPr lang="fr-FR" sz="2000" dirty="0">
                <a:latin typeface="+mn-lt"/>
              </a:rPr>
              <a:t>SQL : langage pour l’administration des BD</a:t>
            </a:r>
          </a:p>
          <a:p>
            <a:pPr marL="342900" indent="-342900">
              <a:lnSpc>
                <a:spcPct val="150000"/>
              </a:lnSpc>
              <a:buFont typeface="Arial" panose="020B0604020202020204" pitchFamily="34" charset="0"/>
              <a:buChar char="•"/>
            </a:pPr>
            <a:r>
              <a:rPr lang="fr-FR" sz="2000" dirty="0">
                <a:latin typeface="+mn-lt"/>
              </a:rPr>
              <a:t>SQL : langage pour l’exploitation des BD</a:t>
            </a:r>
          </a:p>
          <a:p>
            <a:pPr marL="342900" indent="-342900">
              <a:lnSpc>
                <a:spcPct val="150000"/>
              </a:lnSpc>
              <a:buFont typeface="Arial" panose="020B0604020202020204" pitchFamily="34" charset="0"/>
              <a:buChar char="•"/>
            </a:pPr>
            <a:r>
              <a:rPr lang="fr-FR" sz="2000" dirty="0">
                <a:latin typeface="+mn-lt"/>
              </a:rPr>
              <a:t>Application sur les SGBD Oracle, PostgreSQL et MySQL</a:t>
            </a:r>
          </a:p>
        </p:txBody>
      </p:sp>
      <p:pic>
        <p:nvPicPr>
          <p:cNvPr id="4" name="Image 3" descr="logo-Paris-7.png"/>
          <p:cNvPicPr>
            <a:picLocks noChangeAspect="1"/>
          </p:cNvPicPr>
          <p:nvPr/>
        </p:nvPicPr>
        <p:blipFill>
          <a:blip r:embed="rId2" cstate="print"/>
          <a:stretch>
            <a:fillRect/>
          </a:stretch>
        </p:blipFill>
        <p:spPr>
          <a:xfrm>
            <a:off x="8676456" y="1"/>
            <a:ext cx="467544" cy="1206566"/>
          </a:xfrm>
          <a:prstGeom prst="rect">
            <a:avLst/>
          </a:prstGeom>
        </p:spPr>
      </p:pic>
      <p:sp>
        <p:nvSpPr>
          <p:cNvPr id="5" name="Espace réservé du numéro de diapositive 4"/>
          <p:cNvSpPr>
            <a:spLocks noGrp="1"/>
          </p:cNvSpPr>
          <p:nvPr>
            <p:ph type="sldNum" sz="quarter" idx="12"/>
          </p:nvPr>
        </p:nvSpPr>
        <p:spPr/>
        <p:txBody>
          <a:bodyPr/>
          <a:lstStyle/>
          <a:p>
            <a:fld id="{604F9983-238B-5A48-87F7-46742A2BA19E}" type="slidenum">
              <a:rPr lang="fr-FR" smtClean="0"/>
              <a:pPr/>
              <a:t>3</a:t>
            </a:fld>
            <a:endParaRPr lang="fr-FR"/>
          </a:p>
        </p:txBody>
      </p:sp>
    </p:spTree>
    <p:extLst>
      <p:ext uri="{BB962C8B-B14F-4D97-AF65-F5344CB8AC3E}">
        <p14:creationId xmlns:p14="http://schemas.microsoft.com/office/powerpoint/2010/main" val="101622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7" y="435884"/>
            <a:ext cx="8294049" cy="272821"/>
          </a:xfrm>
        </p:spPr>
        <p:txBody>
          <a:bodyPr>
            <a:noAutofit/>
          </a:bodyPr>
          <a:lstStyle/>
          <a:p>
            <a:pPr>
              <a:lnSpc>
                <a:spcPct val="150000"/>
              </a:lnSpc>
            </a:pPr>
            <a:r>
              <a:rPr lang="fr-FR" sz="1600" dirty="0"/>
              <a:t>SQL : langage pour l’exploitation des BD / DDL</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30</a:t>
            </a:fld>
            <a:endParaRPr lang="fr-FR" dirty="0"/>
          </a:p>
        </p:txBody>
      </p:sp>
      <p:sp>
        <p:nvSpPr>
          <p:cNvPr id="8" name="Espace réservé du contenu 2"/>
          <p:cNvSpPr txBox="1">
            <a:spLocks/>
          </p:cNvSpPr>
          <p:nvPr/>
        </p:nvSpPr>
        <p:spPr>
          <a:xfrm>
            <a:off x="36868" y="850670"/>
            <a:ext cx="8626710" cy="1197071"/>
          </a:xfrm>
          <a:prstGeom prst="rect">
            <a:avLst/>
          </a:prstGeom>
        </p:spPr>
        <p:txBody>
          <a:bodyPr/>
          <a:lstStyle>
            <a:lvl1pPr marL="342900" indent="-342900" algn="l" defTabSz="457200" rtl="0" eaLnBrk="1" latinLnBrk="0" hangingPunct="1">
              <a:spcBef>
                <a:spcPct val="20000"/>
              </a:spcBef>
              <a:buSzPct val="120000"/>
              <a:buFontTx/>
              <a:buBlip>
                <a:blip r:embed="rId4"/>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None/>
            </a:pPr>
            <a:r>
              <a:rPr lang="fr-FR" sz="1600" b="1" u="sng" dirty="0">
                <a:solidFill>
                  <a:schemeClr val="tx1"/>
                </a:solidFill>
                <a:latin typeface="+mn-lt"/>
                <a:cs typeface="Courier New" pitchFamily="49" charset="0"/>
              </a:rPr>
              <a:t>En résumé</a:t>
            </a:r>
          </a:p>
          <a:p>
            <a:pPr marL="57150" indent="0" algn="just">
              <a:buNone/>
            </a:pPr>
            <a:endParaRPr lang="fr-FR" sz="1600" dirty="0">
              <a:solidFill>
                <a:schemeClr val="tx1"/>
              </a:solidFill>
              <a:latin typeface="+mn-lt"/>
              <a:cs typeface="Courier New" pitchFamily="49" charset="0"/>
            </a:endParaRPr>
          </a:p>
          <a:p>
            <a:pPr marL="57150" indent="0" algn="just">
              <a:buNone/>
            </a:pPr>
            <a:r>
              <a:rPr lang="fr-FR" sz="1600" dirty="0">
                <a:solidFill>
                  <a:schemeClr val="tx1"/>
                </a:solidFill>
                <a:latin typeface="+mn-lt"/>
                <a:cs typeface="Courier New" pitchFamily="49" charset="0"/>
              </a:rPr>
              <a:t>Le langage SQL est un </a:t>
            </a:r>
            <a:r>
              <a:rPr lang="fr-FR" sz="1600" b="1" dirty="0">
                <a:solidFill>
                  <a:schemeClr val="tx1"/>
                </a:solidFill>
                <a:latin typeface="+mn-lt"/>
                <a:cs typeface="Courier New" pitchFamily="49" charset="0"/>
              </a:rPr>
              <a:t>DDL</a:t>
            </a:r>
            <a:r>
              <a:rPr lang="fr-FR" sz="1600" dirty="0">
                <a:solidFill>
                  <a:schemeClr val="tx1"/>
                </a:solidFill>
                <a:latin typeface="+mn-lt"/>
                <a:cs typeface="Courier New" pitchFamily="49" charset="0"/>
              </a:rPr>
              <a:t>, c’est-à-dire </a:t>
            </a:r>
            <a:r>
              <a:rPr lang="fr-FR" sz="1600" b="1" dirty="0">
                <a:solidFill>
                  <a:schemeClr val="tx1"/>
                </a:solidFill>
                <a:latin typeface="+mn-lt"/>
                <a:cs typeface="Courier New" pitchFamily="49" charset="0"/>
              </a:rPr>
              <a:t>D</a:t>
            </a:r>
            <a:r>
              <a:rPr lang="fr-FR" sz="1600" dirty="0">
                <a:solidFill>
                  <a:schemeClr val="tx1"/>
                </a:solidFill>
                <a:latin typeface="+mn-lt"/>
                <a:cs typeface="Courier New" pitchFamily="49" charset="0"/>
              </a:rPr>
              <a:t>ata </a:t>
            </a:r>
            <a:r>
              <a:rPr lang="fr-FR" sz="1600" b="1" dirty="0">
                <a:solidFill>
                  <a:schemeClr val="tx1"/>
                </a:solidFill>
                <a:latin typeface="+mn-lt"/>
                <a:cs typeface="Courier New" pitchFamily="49" charset="0"/>
              </a:rPr>
              <a:t>D</a:t>
            </a:r>
            <a:r>
              <a:rPr lang="fr-FR" sz="1600" dirty="0">
                <a:solidFill>
                  <a:schemeClr val="tx1"/>
                </a:solidFill>
                <a:latin typeface="+mn-lt"/>
                <a:cs typeface="Courier New" pitchFamily="49" charset="0"/>
              </a:rPr>
              <a:t>efinition </a:t>
            </a:r>
            <a:r>
              <a:rPr lang="fr-FR" sz="1600" b="1" dirty="0">
                <a:solidFill>
                  <a:schemeClr val="tx1"/>
                </a:solidFill>
                <a:latin typeface="+mn-lt"/>
                <a:cs typeface="Courier New" pitchFamily="49" charset="0"/>
              </a:rPr>
              <a:t>L</a:t>
            </a:r>
            <a:r>
              <a:rPr lang="fr-FR" sz="1600" dirty="0">
                <a:solidFill>
                  <a:schemeClr val="tx1"/>
                </a:solidFill>
                <a:latin typeface="+mn-lt"/>
                <a:cs typeface="Courier New" pitchFamily="49" charset="0"/>
              </a:rPr>
              <a:t>anguage. Il nous permet de créer et modifier des structures grâce aux ordres suivants :</a:t>
            </a:r>
          </a:p>
        </p:txBody>
      </p:sp>
      <p:graphicFrame>
        <p:nvGraphicFramePr>
          <p:cNvPr id="3" name="Tableau 2"/>
          <p:cNvGraphicFramePr>
            <a:graphicFrameLocks noGrp="1"/>
          </p:cNvGraphicFramePr>
          <p:nvPr>
            <p:extLst>
              <p:ext uri="{D42A27DB-BD31-4B8C-83A1-F6EECF244321}">
                <p14:modId xmlns:p14="http://schemas.microsoft.com/office/powerpoint/2010/main" val="1081315356"/>
              </p:ext>
            </p:extLst>
          </p:nvPr>
        </p:nvGraphicFramePr>
        <p:xfrm>
          <a:off x="203915" y="2053018"/>
          <a:ext cx="8682508" cy="3045460"/>
        </p:xfrm>
        <a:graphic>
          <a:graphicData uri="http://schemas.openxmlformats.org/drawingml/2006/table">
            <a:tbl>
              <a:tblPr firstRow="1" bandRow="1">
                <a:tableStyleId>{5C22544A-7EE6-4342-B048-85BDC9FD1C3A}</a:tableStyleId>
              </a:tblPr>
              <a:tblGrid>
                <a:gridCol w="1431702">
                  <a:extLst>
                    <a:ext uri="{9D8B030D-6E8A-4147-A177-3AD203B41FA5}">
                      <a16:colId xmlns:a16="http://schemas.microsoft.com/office/drawing/2014/main" val="20000"/>
                    </a:ext>
                  </a:extLst>
                </a:gridCol>
                <a:gridCol w="1390918">
                  <a:extLst>
                    <a:ext uri="{9D8B030D-6E8A-4147-A177-3AD203B41FA5}">
                      <a16:colId xmlns:a16="http://schemas.microsoft.com/office/drawing/2014/main" val="20001"/>
                    </a:ext>
                  </a:extLst>
                </a:gridCol>
                <a:gridCol w="5859888">
                  <a:extLst>
                    <a:ext uri="{9D8B030D-6E8A-4147-A177-3AD203B41FA5}">
                      <a16:colId xmlns:a16="http://schemas.microsoft.com/office/drawing/2014/main" val="20002"/>
                    </a:ext>
                  </a:extLst>
                </a:gridCol>
              </a:tblGrid>
              <a:tr h="370840">
                <a:tc>
                  <a:txBody>
                    <a:bodyPr/>
                    <a:lstStyle/>
                    <a:p>
                      <a:pPr algn="l"/>
                      <a:r>
                        <a:rPr lang="fr-FR" sz="1100" dirty="0">
                          <a:latin typeface="Courier New" panose="02070309020205020404" pitchFamily="49" charset="0"/>
                          <a:cs typeface="Courier New" panose="02070309020205020404" pitchFamily="49" charset="0"/>
                        </a:rPr>
                        <a:t>Ordre</a:t>
                      </a:r>
                    </a:p>
                  </a:txBody>
                  <a:tcPr/>
                </a:tc>
                <a:tc>
                  <a:txBody>
                    <a:bodyPr/>
                    <a:lstStyle/>
                    <a:p>
                      <a:pPr algn="l"/>
                      <a:r>
                        <a:rPr lang="fr-FR" sz="1100" dirty="0">
                          <a:latin typeface="Courier New" panose="02070309020205020404" pitchFamily="49" charset="0"/>
                          <a:cs typeface="Courier New" panose="02070309020205020404" pitchFamily="49" charset="0"/>
                        </a:rPr>
                        <a:t>S’applique à</a:t>
                      </a:r>
                    </a:p>
                  </a:txBody>
                  <a:tcPr/>
                </a:tc>
                <a:tc>
                  <a:txBody>
                    <a:bodyPr/>
                    <a:lstStyle/>
                    <a:p>
                      <a:r>
                        <a:rPr lang="fr-FR" sz="1100" dirty="0">
                          <a:latin typeface="Courier New" panose="02070309020205020404" pitchFamily="49" charset="0"/>
                          <a:cs typeface="Courier New" panose="02070309020205020404" pitchFamily="49" charset="0"/>
                        </a:rPr>
                        <a:t>Forme de la requête</a:t>
                      </a:r>
                    </a:p>
                  </a:txBody>
                  <a:tcPr/>
                </a:tc>
                <a:extLst>
                  <a:ext uri="{0D108BD9-81ED-4DB2-BD59-A6C34878D82A}">
                    <a16:rowId xmlns:a16="http://schemas.microsoft.com/office/drawing/2014/main" val="10000"/>
                  </a:ext>
                </a:extLst>
              </a:tr>
              <a:tr h="370840">
                <a:tc>
                  <a:txBody>
                    <a:bodyPr/>
                    <a:lstStyle/>
                    <a:p>
                      <a:pPr algn="l"/>
                      <a:r>
                        <a:rPr lang="fr-FR" sz="1050" dirty="0">
                          <a:latin typeface="Courier New" panose="02070309020205020404" pitchFamily="49" charset="0"/>
                          <a:cs typeface="Courier New" panose="02070309020205020404" pitchFamily="49" charset="0"/>
                        </a:rPr>
                        <a:t>CREATE</a:t>
                      </a:r>
                    </a:p>
                  </a:txBody>
                  <a:tcPr/>
                </a:tc>
                <a:tc>
                  <a:txBody>
                    <a:bodyPr/>
                    <a:lstStyle/>
                    <a:p>
                      <a:pPr algn="l"/>
                      <a:r>
                        <a:rPr lang="fr-FR" sz="1050" dirty="0">
                          <a:latin typeface="Courier New" panose="02070309020205020404" pitchFamily="49" charset="0"/>
                          <a:cs typeface="Courier New" panose="02070309020205020404" pitchFamily="49" charset="0"/>
                        </a:rPr>
                        <a:t>TABLE</a:t>
                      </a:r>
                    </a:p>
                    <a:p>
                      <a:pPr algn="l"/>
                      <a:r>
                        <a:rPr lang="fr-FR" sz="1050" dirty="0">
                          <a:latin typeface="Courier New" panose="02070309020205020404" pitchFamily="49" charset="0"/>
                          <a:cs typeface="Courier New" panose="02070309020205020404" pitchFamily="49" charset="0"/>
                        </a:rPr>
                        <a:t>INDEX</a:t>
                      </a:r>
                    </a:p>
                    <a:p>
                      <a:pPr algn="l"/>
                      <a:r>
                        <a:rPr lang="fr-FR" sz="1050" dirty="0">
                          <a:latin typeface="Courier New" panose="02070309020205020404" pitchFamily="49" charset="0"/>
                          <a:cs typeface="Courier New" panose="02070309020205020404" pitchFamily="49" charset="0"/>
                        </a:rPr>
                        <a:t>VUE</a:t>
                      </a:r>
                    </a:p>
                    <a:p>
                      <a:pPr algn="l"/>
                      <a:r>
                        <a:rPr lang="fr-FR" sz="1050" dirty="0">
                          <a:latin typeface="Courier New" panose="02070309020205020404" pitchFamily="49" charset="0"/>
                          <a:cs typeface="Courier New" panose="02070309020205020404" pitchFamily="49" charset="0"/>
                        </a:rPr>
                        <a:t>SYNONYME</a:t>
                      </a:r>
                    </a:p>
                    <a:p>
                      <a:pPr algn="l"/>
                      <a:r>
                        <a:rPr lang="fr-FR" sz="1050" dirty="0">
                          <a:latin typeface="Courier New" panose="02070309020205020404" pitchFamily="49" charset="0"/>
                          <a:cs typeface="Courier New" panose="02070309020205020404" pitchFamily="49" charset="0"/>
                        </a:rPr>
                        <a:t>SEQUENCE</a:t>
                      </a:r>
                    </a:p>
                  </a:txBody>
                  <a:tcPr/>
                </a:tc>
                <a:tc>
                  <a:txBody>
                    <a:bodyPr/>
                    <a:lstStyle/>
                    <a:p>
                      <a:r>
                        <a:rPr lang="fr-FR" sz="1050" dirty="0">
                          <a:latin typeface="Courier New" panose="02070309020205020404" pitchFamily="49" charset="0"/>
                          <a:cs typeface="Courier New" panose="02070309020205020404" pitchFamily="49" charset="0"/>
                        </a:rPr>
                        <a:t>CREATE TABLE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 (…)</a:t>
                      </a:r>
                      <a:r>
                        <a:rPr lang="fr-FR" sz="1050" baseline="0" dirty="0">
                          <a:latin typeface="Courier New" panose="02070309020205020404" pitchFamily="49" charset="0"/>
                          <a:cs typeface="Courier New" panose="02070309020205020404" pitchFamily="49" charset="0"/>
                        </a:rPr>
                        <a:t> TABLESPACE nom_tablespace ;</a:t>
                      </a:r>
                      <a:endParaRPr lang="fr-FR" sz="1050" dirty="0">
                        <a:latin typeface="Courier New" panose="02070309020205020404" pitchFamily="49" charset="0"/>
                        <a:cs typeface="Courier New" panose="02070309020205020404" pitchFamily="49" charset="0"/>
                      </a:endParaRPr>
                    </a:p>
                    <a:p>
                      <a:r>
                        <a:rPr lang="fr-FR" sz="1050" dirty="0">
                          <a:latin typeface="Courier New" panose="02070309020205020404" pitchFamily="49" charset="0"/>
                          <a:cs typeface="Courier New" panose="02070309020205020404" pitchFamily="49" charset="0"/>
                        </a:rPr>
                        <a:t>CREATE INDEX </a:t>
                      </a:r>
                      <a:r>
                        <a:rPr lang="fr-FR" sz="1050" dirty="0" err="1">
                          <a:latin typeface="Courier New" panose="02070309020205020404" pitchFamily="49" charset="0"/>
                          <a:cs typeface="Courier New" panose="02070309020205020404" pitchFamily="49" charset="0"/>
                        </a:rPr>
                        <a:t>nom_index</a:t>
                      </a:r>
                      <a:r>
                        <a:rPr lang="fr-FR" sz="1050" dirty="0">
                          <a:latin typeface="Courier New" panose="02070309020205020404" pitchFamily="49" charset="0"/>
                          <a:cs typeface="Courier New" panose="02070309020205020404" pitchFamily="49" charset="0"/>
                        </a:rPr>
                        <a:t> ON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a:t>
                      </a:r>
                      <a:r>
                        <a:rPr lang="fr-FR" sz="1050" dirty="0" err="1">
                          <a:latin typeface="Courier New" panose="02070309020205020404" pitchFamily="49" charset="0"/>
                          <a:cs typeface="Courier New" panose="02070309020205020404" pitchFamily="49" charset="0"/>
                        </a:rPr>
                        <a:t>nom_colonne</a:t>
                      </a:r>
                      <a:r>
                        <a:rPr lang="fr-FR" sz="1050" dirty="0">
                          <a:latin typeface="Courier New" panose="02070309020205020404" pitchFamily="49" charset="0"/>
                          <a:cs typeface="Courier New" panose="02070309020205020404" pitchFamily="49" charset="0"/>
                        </a:rPr>
                        <a:t>) ;</a:t>
                      </a:r>
                    </a:p>
                    <a:p>
                      <a:r>
                        <a:rPr lang="fr-FR" sz="1050" dirty="0">
                          <a:latin typeface="Courier New" panose="02070309020205020404" pitchFamily="49" charset="0"/>
                          <a:cs typeface="Courier New" panose="02070309020205020404" pitchFamily="49" charset="0"/>
                        </a:rPr>
                        <a:t>CREATE VIEW</a:t>
                      </a:r>
                      <a:r>
                        <a:rPr lang="fr-FR" sz="1050" baseline="0" dirty="0">
                          <a:latin typeface="Courier New" panose="02070309020205020404" pitchFamily="49" charset="0"/>
                          <a:cs typeface="Courier New" panose="02070309020205020404" pitchFamily="49" charset="0"/>
                        </a:rPr>
                        <a:t> </a:t>
                      </a:r>
                      <a:r>
                        <a:rPr lang="fr-FR" sz="1050" baseline="0" dirty="0" err="1">
                          <a:latin typeface="Courier New" panose="02070309020205020404" pitchFamily="49" charset="0"/>
                          <a:cs typeface="Courier New" panose="02070309020205020404" pitchFamily="49" charset="0"/>
                        </a:rPr>
                        <a:t>nom_vue</a:t>
                      </a:r>
                      <a:r>
                        <a:rPr lang="fr-FR" sz="1050" baseline="0" dirty="0">
                          <a:latin typeface="Courier New" panose="02070309020205020404" pitchFamily="49" charset="0"/>
                          <a:cs typeface="Courier New" panose="02070309020205020404" pitchFamily="49" charset="0"/>
                        </a:rPr>
                        <a:t> AS SELECT … FROM </a:t>
                      </a:r>
                      <a:r>
                        <a:rPr lang="fr-FR" sz="1050" baseline="0" dirty="0" err="1">
                          <a:latin typeface="Courier New" panose="02070309020205020404" pitchFamily="49" charset="0"/>
                          <a:cs typeface="Courier New" panose="02070309020205020404" pitchFamily="49" charset="0"/>
                        </a:rPr>
                        <a:t>nom_table</a:t>
                      </a:r>
                      <a:r>
                        <a:rPr lang="fr-FR" sz="1050" baseline="0" dirty="0">
                          <a:latin typeface="Courier New" panose="02070309020205020404" pitchFamily="49" charset="0"/>
                          <a:cs typeface="Courier New" panose="02070309020205020404" pitchFamily="49" charset="0"/>
                        </a:rPr>
                        <a:t> ;</a:t>
                      </a:r>
                    </a:p>
                    <a:p>
                      <a:r>
                        <a:rPr lang="fr-FR" sz="1050" baseline="0" dirty="0">
                          <a:latin typeface="Courier New" panose="02070309020205020404" pitchFamily="49" charset="0"/>
                          <a:cs typeface="Courier New" panose="02070309020205020404" pitchFamily="49" charset="0"/>
                        </a:rPr>
                        <a:t>CREATE SYNONYM </a:t>
                      </a:r>
                      <a:r>
                        <a:rPr lang="fr-FR" sz="1050" baseline="0" dirty="0" err="1">
                          <a:latin typeface="Courier New" panose="02070309020205020404" pitchFamily="49" charset="0"/>
                          <a:cs typeface="Courier New" panose="02070309020205020404" pitchFamily="49" charset="0"/>
                        </a:rPr>
                        <a:t>nom_synonyme</a:t>
                      </a:r>
                      <a:r>
                        <a:rPr lang="fr-FR" sz="1050" baseline="0" dirty="0">
                          <a:latin typeface="Courier New" panose="02070309020205020404" pitchFamily="49" charset="0"/>
                          <a:cs typeface="Courier New" panose="02070309020205020404" pitchFamily="49" charset="0"/>
                        </a:rPr>
                        <a:t> FOR </a:t>
                      </a:r>
                      <a:r>
                        <a:rPr lang="fr-FR" sz="1050" baseline="0" dirty="0" err="1">
                          <a:latin typeface="Courier New" panose="02070309020205020404" pitchFamily="49" charset="0"/>
                          <a:cs typeface="Courier New" panose="02070309020205020404" pitchFamily="49" charset="0"/>
                        </a:rPr>
                        <a:t>PROPRIETAIRE.nom_objet</a:t>
                      </a:r>
                      <a:r>
                        <a:rPr lang="fr-FR" sz="1050" baseline="0" dirty="0">
                          <a:latin typeface="Courier New" panose="02070309020205020404" pitchFamily="49" charset="0"/>
                          <a:cs typeface="Courier New" panose="02070309020205020404" pitchFamily="49" charset="0"/>
                        </a:rPr>
                        <a:t> ;</a:t>
                      </a:r>
                    </a:p>
                    <a:p>
                      <a:r>
                        <a:rPr lang="fr-FR" sz="1050" baseline="0" dirty="0">
                          <a:latin typeface="Courier New" panose="02070309020205020404" pitchFamily="49" charset="0"/>
                          <a:cs typeface="Courier New" panose="02070309020205020404" pitchFamily="49" charset="0"/>
                        </a:rPr>
                        <a:t>CREATE SEQUENCE </a:t>
                      </a:r>
                      <a:r>
                        <a:rPr lang="fr-FR" sz="1050" baseline="0" dirty="0" err="1">
                          <a:latin typeface="Courier New" panose="02070309020205020404" pitchFamily="49" charset="0"/>
                          <a:cs typeface="Courier New" panose="02070309020205020404" pitchFamily="49" charset="0"/>
                        </a:rPr>
                        <a:t>nom_sequence</a:t>
                      </a:r>
                      <a:r>
                        <a:rPr lang="fr-FR" sz="1050" baseline="0" dirty="0">
                          <a:latin typeface="Courier New" panose="02070309020205020404" pitchFamily="49" charset="0"/>
                          <a:cs typeface="Courier New" panose="02070309020205020404" pitchFamily="49" charset="0"/>
                        </a:rPr>
                        <a:t> START WITH 1 INCREMENT BY 1 … ;</a:t>
                      </a:r>
                      <a:endParaRPr lang="fr-FR" sz="105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pPr algn="l"/>
                      <a:r>
                        <a:rPr lang="fr-FR" sz="1050" dirty="0">
                          <a:latin typeface="Courier New" panose="02070309020205020404" pitchFamily="49" charset="0"/>
                          <a:cs typeface="Courier New" panose="02070309020205020404" pitchFamily="49" charset="0"/>
                        </a:rPr>
                        <a:t>ALTER</a:t>
                      </a:r>
                    </a:p>
                  </a:txBody>
                  <a:tcPr/>
                </a:tc>
                <a:tc>
                  <a:txBody>
                    <a:bodyPr/>
                    <a:lstStyle/>
                    <a:p>
                      <a:pPr algn="l"/>
                      <a:r>
                        <a:rPr lang="fr-FR" sz="1050" dirty="0">
                          <a:latin typeface="Courier New" panose="02070309020205020404" pitchFamily="49" charset="0"/>
                          <a:cs typeface="Courier New" panose="02070309020205020404" pitchFamily="49" charset="0"/>
                        </a:rPr>
                        <a:t>TABLE</a:t>
                      </a:r>
                    </a:p>
                  </a:txBody>
                  <a:tcPr/>
                </a:tc>
                <a:tc>
                  <a:txBody>
                    <a:bodyPr/>
                    <a:lstStyle/>
                    <a:p>
                      <a:r>
                        <a:rPr lang="fr-FR" sz="1050" dirty="0">
                          <a:latin typeface="Courier New" panose="02070309020205020404" pitchFamily="49" charset="0"/>
                          <a:cs typeface="Courier New" panose="02070309020205020404" pitchFamily="49" charset="0"/>
                        </a:rPr>
                        <a:t>ALTER TABLE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 ADD CONSTRAINT … ;</a:t>
                      </a:r>
                    </a:p>
                    <a:p>
                      <a:r>
                        <a:rPr lang="fr-FR" sz="1050" dirty="0">
                          <a:latin typeface="Courier New" panose="02070309020205020404" pitchFamily="49" charset="0"/>
                          <a:cs typeface="Courier New" panose="02070309020205020404" pitchFamily="49" charset="0"/>
                        </a:rPr>
                        <a:t>ALTER TABLE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 DROP CONSTRAINT … ;</a:t>
                      </a:r>
                    </a:p>
                    <a:p>
                      <a:r>
                        <a:rPr lang="fr-FR" sz="1050" dirty="0">
                          <a:latin typeface="Courier New" panose="02070309020205020404" pitchFamily="49" charset="0"/>
                          <a:cs typeface="Courier New" panose="02070309020205020404" pitchFamily="49" charset="0"/>
                        </a:rPr>
                        <a:t>ALTER TABLE </a:t>
                      </a:r>
                      <a:r>
                        <a:rPr lang="fr-FR" sz="1050" dirty="0" err="1">
                          <a:latin typeface="Courier New" panose="02070309020205020404" pitchFamily="49" charset="0"/>
                          <a:cs typeface="Courier New" panose="02070309020205020404" pitchFamily="49" charset="0"/>
                        </a:rPr>
                        <a:t>ancien_nom</a:t>
                      </a:r>
                      <a:r>
                        <a:rPr lang="fr-FR" sz="1050" baseline="0" dirty="0">
                          <a:latin typeface="Courier New" panose="02070309020205020404" pitchFamily="49" charset="0"/>
                          <a:cs typeface="Courier New" panose="02070309020205020404" pitchFamily="49" charset="0"/>
                        </a:rPr>
                        <a:t> RENAME TO </a:t>
                      </a:r>
                      <a:r>
                        <a:rPr lang="fr-FR" sz="1050" baseline="0" dirty="0" err="1">
                          <a:latin typeface="Courier New" panose="02070309020205020404" pitchFamily="49" charset="0"/>
                          <a:cs typeface="Courier New" panose="02070309020205020404" pitchFamily="49" charset="0"/>
                        </a:rPr>
                        <a:t>nouveau_nom</a:t>
                      </a:r>
                      <a:r>
                        <a:rPr lang="fr-FR" sz="1050" baseline="0" dirty="0">
                          <a:latin typeface="Courier New" panose="02070309020205020404" pitchFamily="49" charset="0"/>
                          <a:cs typeface="Courier New" panose="02070309020205020404" pitchFamily="49" charset="0"/>
                        </a:rPr>
                        <a:t> ;</a:t>
                      </a:r>
                    </a:p>
                    <a:p>
                      <a:r>
                        <a:rPr lang="fr-FR" sz="1050" baseline="0" dirty="0">
                          <a:latin typeface="Courier New" panose="02070309020205020404" pitchFamily="49" charset="0"/>
                          <a:cs typeface="Courier New" panose="02070309020205020404" pitchFamily="49" charset="0"/>
                        </a:rPr>
                        <a:t>ALTER TABLE </a:t>
                      </a:r>
                      <a:r>
                        <a:rPr lang="fr-FR" sz="1050" baseline="0" dirty="0" err="1">
                          <a:latin typeface="Courier New" panose="02070309020205020404" pitchFamily="49" charset="0"/>
                          <a:cs typeface="Courier New" panose="02070309020205020404" pitchFamily="49" charset="0"/>
                        </a:rPr>
                        <a:t>nom_table</a:t>
                      </a:r>
                      <a:r>
                        <a:rPr lang="fr-FR" sz="1050" baseline="0" dirty="0">
                          <a:latin typeface="Courier New" panose="02070309020205020404" pitchFamily="49" charset="0"/>
                          <a:cs typeface="Courier New" panose="02070309020205020404" pitchFamily="49" charset="0"/>
                        </a:rPr>
                        <a:t> ADD </a:t>
                      </a:r>
                      <a:r>
                        <a:rPr lang="fr-FR" sz="1050" baseline="0" dirty="0" err="1">
                          <a:latin typeface="Courier New" panose="02070309020205020404" pitchFamily="49" charset="0"/>
                          <a:cs typeface="Courier New" panose="02070309020205020404" pitchFamily="49" charset="0"/>
                        </a:rPr>
                        <a:t>nouvelle_colonne</a:t>
                      </a:r>
                      <a:r>
                        <a:rPr lang="fr-FR" sz="1050" baseline="0" dirty="0">
                          <a:latin typeface="Courier New" panose="02070309020205020404" pitchFamily="49" charset="0"/>
                          <a:cs typeface="Courier New" panose="02070309020205020404" pitchFamily="49" charset="0"/>
                        </a:rPr>
                        <a:t> … ;</a:t>
                      </a:r>
                    </a:p>
                    <a:p>
                      <a:r>
                        <a:rPr lang="fr-FR" sz="1050" baseline="0" dirty="0">
                          <a:latin typeface="Courier New" panose="02070309020205020404" pitchFamily="49" charset="0"/>
                          <a:cs typeface="Courier New" panose="02070309020205020404" pitchFamily="49" charset="0"/>
                        </a:rPr>
                        <a:t>ALTER TABLE </a:t>
                      </a:r>
                      <a:r>
                        <a:rPr lang="fr-FR" sz="1050" baseline="0" dirty="0" err="1">
                          <a:latin typeface="Courier New" panose="02070309020205020404" pitchFamily="49" charset="0"/>
                          <a:cs typeface="Courier New" panose="02070309020205020404" pitchFamily="49" charset="0"/>
                        </a:rPr>
                        <a:t>nom_table</a:t>
                      </a:r>
                      <a:r>
                        <a:rPr lang="fr-FR" sz="1050" baseline="0" dirty="0">
                          <a:latin typeface="Courier New" panose="02070309020205020404" pitchFamily="49" charset="0"/>
                          <a:cs typeface="Courier New" panose="02070309020205020404" pitchFamily="49" charset="0"/>
                        </a:rPr>
                        <a:t> DROP COLUMN </a:t>
                      </a:r>
                      <a:r>
                        <a:rPr lang="fr-FR" sz="1050" baseline="0" dirty="0" err="1">
                          <a:latin typeface="Courier New" panose="02070309020205020404" pitchFamily="49" charset="0"/>
                          <a:cs typeface="Courier New" panose="02070309020205020404" pitchFamily="49" charset="0"/>
                        </a:rPr>
                        <a:t>nom_colonne</a:t>
                      </a:r>
                      <a:r>
                        <a:rPr lang="fr-FR" sz="1050" baseline="0" dirty="0">
                          <a:latin typeface="Courier New" panose="02070309020205020404" pitchFamily="49" charset="0"/>
                          <a:cs typeface="Courier New" panose="02070309020205020404" pitchFamily="49" charset="0"/>
                        </a:rPr>
                        <a:t> ;</a:t>
                      </a:r>
                      <a:endParaRPr lang="fr-FR" sz="105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70840">
                <a:tc>
                  <a:txBody>
                    <a:bodyPr/>
                    <a:lstStyle/>
                    <a:p>
                      <a:pPr algn="l"/>
                      <a:r>
                        <a:rPr lang="fr-FR" sz="1050" dirty="0">
                          <a:latin typeface="Courier New" panose="02070309020205020404" pitchFamily="49" charset="0"/>
                          <a:cs typeface="Courier New" panose="02070309020205020404" pitchFamily="49" charset="0"/>
                        </a:rPr>
                        <a:t>DROP</a:t>
                      </a:r>
                    </a:p>
                  </a:txBody>
                  <a:tcPr/>
                </a:tc>
                <a:tc>
                  <a:txBody>
                    <a:bodyPr/>
                    <a:lstStyle/>
                    <a:p>
                      <a:pPr algn="l"/>
                      <a:r>
                        <a:rPr lang="fr-FR" sz="1050" dirty="0">
                          <a:latin typeface="Courier New" panose="02070309020205020404" pitchFamily="49" charset="0"/>
                          <a:cs typeface="Courier New" panose="02070309020205020404" pitchFamily="49" charset="0"/>
                        </a:rPr>
                        <a:t>TABLE</a:t>
                      </a:r>
                    </a:p>
                    <a:p>
                      <a:pPr algn="l"/>
                      <a:r>
                        <a:rPr lang="fr-FR" sz="1050" dirty="0">
                          <a:latin typeface="Courier New" panose="02070309020205020404" pitchFamily="49" charset="0"/>
                          <a:cs typeface="Courier New" panose="02070309020205020404" pitchFamily="49" charset="0"/>
                        </a:rPr>
                        <a:t>INDEX</a:t>
                      </a:r>
                    </a:p>
                    <a:p>
                      <a:pPr algn="l"/>
                      <a:r>
                        <a:rPr lang="fr-FR" sz="1050" dirty="0">
                          <a:latin typeface="Courier New" panose="02070309020205020404" pitchFamily="49" charset="0"/>
                          <a:cs typeface="Courier New" panose="02070309020205020404" pitchFamily="49" charset="0"/>
                        </a:rPr>
                        <a:t>VUE</a:t>
                      </a:r>
                    </a:p>
                    <a:p>
                      <a:pPr algn="l"/>
                      <a:r>
                        <a:rPr lang="fr-FR" sz="1050" dirty="0">
                          <a:latin typeface="Courier New" panose="02070309020205020404" pitchFamily="49" charset="0"/>
                          <a:cs typeface="Courier New" panose="02070309020205020404" pitchFamily="49" charset="0"/>
                        </a:rPr>
                        <a:t>SYNONYME</a:t>
                      </a:r>
                    </a:p>
                    <a:p>
                      <a:pPr algn="l"/>
                      <a:r>
                        <a:rPr lang="fr-FR" sz="1050" dirty="0">
                          <a:latin typeface="Courier New" panose="02070309020205020404" pitchFamily="49" charset="0"/>
                          <a:cs typeface="Courier New" panose="02070309020205020404" pitchFamily="49" charset="0"/>
                        </a:rPr>
                        <a:t>SEQUENCE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050" dirty="0">
                          <a:latin typeface="Courier New" panose="02070309020205020404" pitchFamily="49" charset="0"/>
                          <a:cs typeface="Courier New" panose="02070309020205020404" pitchFamily="49" charset="0"/>
                        </a:rPr>
                        <a:t>DROP TABLE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 ; ou DROP TABLE </a:t>
                      </a:r>
                      <a:r>
                        <a:rPr lang="fr-FR" sz="1050" dirty="0" err="1">
                          <a:latin typeface="Courier New" panose="02070309020205020404" pitchFamily="49" charset="0"/>
                          <a:cs typeface="Courier New" panose="02070309020205020404" pitchFamily="49" charset="0"/>
                        </a:rPr>
                        <a:t>nom_table</a:t>
                      </a:r>
                      <a:r>
                        <a:rPr lang="fr-FR" sz="1050" dirty="0">
                          <a:latin typeface="Courier New" panose="02070309020205020404" pitchFamily="49" charset="0"/>
                          <a:cs typeface="Courier New" panose="02070309020205020404" pitchFamily="49" charset="0"/>
                        </a:rPr>
                        <a:t> PURGE ;</a:t>
                      </a:r>
                    </a:p>
                    <a:p>
                      <a:r>
                        <a:rPr lang="fr-FR" sz="1050" dirty="0">
                          <a:latin typeface="Courier New" panose="02070309020205020404" pitchFamily="49" charset="0"/>
                          <a:cs typeface="Courier New" panose="02070309020205020404" pitchFamily="49" charset="0"/>
                        </a:rPr>
                        <a:t>DROP INDEX </a:t>
                      </a:r>
                      <a:r>
                        <a:rPr lang="fr-FR" sz="1050" dirty="0" err="1">
                          <a:latin typeface="Courier New" panose="02070309020205020404" pitchFamily="49" charset="0"/>
                          <a:cs typeface="Courier New" panose="02070309020205020404" pitchFamily="49" charset="0"/>
                        </a:rPr>
                        <a:t>nom_index</a:t>
                      </a:r>
                      <a:r>
                        <a:rPr lang="fr-FR" sz="1050" dirty="0">
                          <a:latin typeface="Courier New" panose="02070309020205020404" pitchFamily="49" charset="0"/>
                          <a:cs typeface="Courier New" panose="02070309020205020404" pitchFamily="49" charset="0"/>
                        </a:rPr>
                        <a:t> ;</a:t>
                      </a:r>
                    </a:p>
                    <a:p>
                      <a:r>
                        <a:rPr lang="fr-FR" sz="1050" dirty="0">
                          <a:latin typeface="Courier New" panose="02070309020205020404" pitchFamily="49" charset="0"/>
                          <a:cs typeface="Courier New" panose="02070309020205020404" pitchFamily="49" charset="0"/>
                        </a:rPr>
                        <a:t>DROP VIEW ;</a:t>
                      </a:r>
                    </a:p>
                    <a:p>
                      <a:r>
                        <a:rPr lang="fr-FR" sz="1050" dirty="0">
                          <a:latin typeface="Courier New" panose="02070309020205020404" pitchFamily="49" charset="0"/>
                          <a:cs typeface="Courier New" panose="02070309020205020404" pitchFamily="49" charset="0"/>
                        </a:rPr>
                        <a:t>DROP SYNONYM </a:t>
                      </a:r>
                      <a:r>
                        <a:rPr lang="fr-FR" sz="1050" dirty="0" err="1">
                          <a:latin typeface="Courier New" panose="02070309020205020404" pitchFamily="49" charset="0"/>
                          <a:cs typeface="Courier New" panose="02070309020205020404" pitchFamily="49" charset="0"/>
                        </a:rPr>
                        <a:t>nom_synonyme</a:t>
                      </a:r>
                      <a:r>
                        <a:rPr lang="fr-FR" sz="1050" dirty="0">
                          <a:latin typeface="Courier New" panose="02070309020205020404" pitchFamily="49" charset="0"/>
                          <a:cs typeface="Courier New" panose="02070309020205020404" pitchFamily="49" charset="0"/>
                        </a:rPr>
                        <a:t>;</a:t>
                      </a:r>
                    </a:p>
                    <a:p>
                      <a:r>
                        <a:rPr lang="fr-FR" sz="1050" dirty="0">
                          <a:latin typeface="Courier New" panose="02070309020205020404" pitchFamily="49" charset="0"/>
                          <a:cs typeface="Courier New" panose="02070309020205020404" pitchFamily="49" charset="0"/>
                        </a:rPr>
                        <a:t>DROP SEQUENCE </a:t>
                      </a:r>
                      <a:r>
                        <a:rPr lang="fr-FR" sz="1050" dirty="0" err="1">
                          <a:latin typeface="Courier New" panose="02070309020205020404" pitchFamily="49" charset="0"/>
                          <a:cs typeface="Courier New" panose="02070309020205020404" pitchFamily="49" charset="0"/>
                        </a:rPr>
                        <a:t>nom_sequence</a:t>
                      </a:r>
                      <a:r>
                        <a:rPr lang="fr-FR" sz="1050" dirty="0">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9463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l’exploitation des BD </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821096" cy="4307316"/>
          </a:xfrm>
        </p:spPr>
        <p:txBody>
          <a:bodyPr/>
          <a:lstStyle/>
          <a:p>
            <a:pPr marL="0" indent="0" algn="ctr">
              <a:buNone/>
            </a:pPr>
            <a:endParaRPr lang="fr-FR" sz="1800" b="1" dirty="0">
              <a:solidFill>
                <a:srgbClr val="002060"/>
              </a:solidFill>
            </a:endParaRPr>
          </a:p>
          <a:p>
            <a:pPr marL="0" indent="0" algn="ctr">
              <a:buNone/>
            </a:pPr>
            <a:endParaRPr lang="fr-FR" sz="3600" b="1" dirty="0">
              <a:solidFill>
                <a:srgbClr val="002060"/>
              </a:solidFill>
            </a:endParaRPr>
          </a:p>
          <a:p>
            <a:pPr marL="0" indent="0" algn="ctr">
              <a:buNone/>
            </a:pPr>
            <a:r>
              <a:rPr lang="fr-FR" sz="3600" b="1" dirty="0">
                <a:solidFill>
                  <a:srgbClr val="002060"/>
                </a:solidFill>
              </a:rPr>
              <a:t>DEMO</a:t>
            </a:r>
            <a:endParaRPr lang="fr-FR" sz="3200" dirty="0">
              <a:solidFill>
                <a:schemeClr val="tx1"/>
              </a:solidFill>
              <a:latin typeface="+mn-lt"/>
            </a:endParaRPr>
          </a:p>
          <a:p>
            <a:pPr marL="0" indent="0" algn="ctr">
              <a:buNone/>
            </a:pPr>
            <a:r>
              <a:rPr lang="fr-FR" sz="2400" dirty="0">
                <a:solidFill>
                  <a:schemeClr val="tx1"/>
                </a:solidFill>
                <a:latin typeface="+mn-lt"/>
              </a:rPr>
              <a:t>Connexion à la base via un schéma crée par le DBA</a:t>
            </a:r>
          </a:p>
          <a:p>
            <a:pPr marL="0" indent="0" algn="ctr">
              <a:buNone/>
            </a:pPr>
            <a:r>
              <a:rPr lang="fr-FR" sz="2400" dirty="0">
                <a:solidFill>
                  <a:schemeClr val="tx1"/>
                </a:solidFill>
                <a:latin typeface="+mn-lt"/>
              </a:rPr>
              <a:t>Création de tables</a:t>
            </a:r>
          </a:p>
          <a:p>
            <a:pPr marL="0" indent="0" algn="ctr">
              <a:buNone/>
            </a:pPr>
            <a:r>
              <a:rPr lang="fr-FR" sz="2400" dirty="0">
                <a:solidFill>
                  <a:schemeClr val="tx1"/>
                </a:solidFill>
                <a:latin typeface="+mn-lt"/>
              </a:rPr>
              <a:t>Création de contraintes PK / Création de contraintes FK</a:t>
            </a:r>
          </a:p>
          <a:p>
            <a:pPr marL="0" indent="0" algn="ctr">
              <a:buNone/>
            </a:pPr>
            <a:r>
              <a:rPr lang="fr-FR" sz="2400" dirty="0">
                <a:solidFill>
                  <a:schemeClr val="tx1"/>
                </a:solidFill>
                <a:latin typeface="+mn-lt"/>
              </a:rPr>
              <a:t>Création d’index</a:t>
            </a:r>
          </a:p>
          <a:p>
            <a:pPr marL="0" indent="0" algn="ctr">
              <a:buNone/>
            </a:pPr>
            <a:r>
              <a:rPr lang="fr-FR" sz="2400" dirty="0">
                <a:solidFill>
                  <a:schemeClr val="tx1"/>
                </a:solidFill>
                <a:latin typeface="+mn-lt"/>
              </a:rPr>
              <a:t>Création de synonyme</a:t>
            </a:r>
          </a:p>
          <a:p>
            <a:pPr marL="0" indent="0" algn="ctr">
              <a:buNone/>
            </a:pPr>
            <a:r>
              <a:rPr lang="fr-FR" sz="2400" dirty="0">
                <a:solidFill>
                  <a:schemeClr val="tx1"/>
                </a:solidFill>
                <a:latin typeface="+mn-lt"/>
              </a:rPr>
              <a:t>Création de séquence</a:t>
            </a:r>
          </a:p>
          <a:p>
            <a:pPr marL="0" indent="0">
              <a:buNone/>
            </a:pPr>
            <a:endParaRPr lang="fr-FR" sz="3200" b="1"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31</a:t>
            </a:fld>
            <a:endParaRPr lang="fr-FR" dirty="0"/>
          </a:p>
        </p:txBody>
      </p:sp>
    </p:spTree>
    <p:extLst>
      <p:ext uri="{BB962C8B-B14F-4D97-AF65-F5344CB8AC3E}">
        <p14:creationId xmlns:p14="http://schemas.microsoft.com/office/powerpoint/2010/main" val="229088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r>
              <a:rPr lang="fr-FR" sz="1600" dirty="0"/>
              <a:t>Quelques rappels</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7462375" cy="4357222"/>
          </a:xfrm>
        </p:spPr>
        <p:txBody>
          <a:bodyPr/>
          <a:lstStyle/>
          <a:p>
            <a:pPr marL="0" indent="0">
              <a:buNone/>
            </a:pPr>
            <a:r>
              <a:rPr lang="fr-FR" sz="1800" b="1" dirty="0">
                <a:latin typeface="+mn-lt"/>
              </a:rPr>
              <a:t>Nous avons vu dans les deux premiers chapitres</a:t>
            </a:r>
          </a:p>
          <a:p>
            <a:pPr marL="914400" lvl="1" indent="-514350">
              <a:buFont typeface="+mj-lt"/>
              <a:buAutoNum type="alphaLcPeriod"/>
            </a:pPr>
            <a:r>
              <a:rPr lang="fr-FR" sz="1500" dirty="0">
                <a:latin typeface="+mn-lt"/>
              </a:rPr>
              <a:t>Ce qu’est une base de données</a:t>
            </a:r>
          </a:p>
          <a:p>
            <a:pPr marL="914400" lvl="1" indent="-514350">
              <a:buFont typeface="+mj-lt"/>
              <a:buAutoNum type="alphaLcPeriod"/>
            </a:pPr>
            <a:r>
              <a:rPr lang="fr-FR" sz="1500" dirty="0">
                <a:latin typeface="+mn-lt"/>
              </a:rPr>
              <a:t>Ce qu’est un SGBD ainsi que les différents critères de choix d’un SGBD</a:t>
            </a:r>
          </a:p>
          <a:p>
            <a:pPr marL="914400" lvl="1" indent="-514350">
              <a:buFont typeface="+mj-lt"/>
              <a:buAutoNum type="alphaLcPeriod"/>
            </a:pPr>
            <a:r>
              <a:rPr lang="fr-FR" sz="1500" dirty="0">
                <a:latin typeface="+mn-lt"/>
              </a:rPr>
              <a:t>Les différents types de base de données</a:t>
            </a:r>
          </a:p>
          <a:p>
            <a:pPr marL="914400" lvl="1" indent="-514350">
              <a:buFont typeface="+mj-lt"/>
              <a:buAutoNum type="alphaLcPeriod"/>
            </a:pPr>
            <a:r>
              <a:rPr lang="fr-FR" sz="1500" dirty="0">
                <a:latin typeface="+mn-lt"/>
              </a:rPr>
              <a:t>La modélisation Entité-Relation pour les bases de données relationnelles</a:t>
            </a:r>
          </a:p>
          <a:p>
            <a:pPr marL="914400" lvl="1" indent="-514350">
              <a:buFont typeface="+mj-lt"/>
              <a:buAutoNum type="alphaLcPeriod"/>
            </a:pPr>
            <a:r>
              <a:rPr lang="fr-FR" sz="1500" dirty="0">
                <a:latin typeface="+mn-lt"/>
              </a:rPr>
              <a:t>Les modèles à créer lors de la modélisation d’un besoin :</a:t>
            </a:r>
          </a:p>
          <a:p>
            <a:pPr marL="1085850" lvl="2" indent="-285750">
              <a:buFont typeface="Courier New" panose="02070309020205020404" pitchFamily="49" charset="0"/>
              <a:buChar char="o"/>
            </a:pPr>
            <a:r>
              <a:rPr lang="fr-FR" sz="1500" dirty="0">
                <a:latin typeface="+mn-lt"/>
              </a:rPr>
              <a:t>MCD : Modèle conceptuel de Données</a:t>
            </a:r>
          </a:p>
          <a:p>
            <a:pPr marL="1085850" lvl="2" indent="-285750">
              <a:buFont typeface="Courier New" panose="02070309020205020404" pitchFamily="49" charset="0"/>
              <a:buChar char="o"/>
            </a:pPr>
            <a:r>
              <a:rPr lang="fr-FR" sz="1500" dirty="0">
                <a:latin typeface="+mn-lt"/>
              </a:rPr>
              <a:t>MLD : Modèle Logique de Données</a:t>
            </a:r>
          </a:p>
          <a:p>
            <a:pPr marL="0" lvl="1" indent="0">
              <a:buSzPct val="120000"/>
              <a:buNone/>
            </a:pPr>
            <a:endParaRPr lang="fr-FR" sz="1800" b="1" dirty="0">
              <a:solidFill>
                <a:srgbClr val="123A61"/>
              </a:solidFill>
              <a:latin typeface="+mn-lt"/>
              <a:ea typeface="Segoe UI Black" panose="020B0A02040204020203" pitchFamily="34" charset="0"/>
              <a:cs typeface="Segoe UI Black" panose="020B0A02040204020203" pitchFamily="34" charset="0"/>
            </a:endParaRPr>
          </a:p>
          <a:p>
            <a:pPr marL="0" lvl="1" indent="0">
              <a:buSzPct val="120000"/>
              <a:buNone/>
            </a:pPr>
            <a:r>
              <a:rPr lang="fr-FR" sz="1800" b="1" dirty="0">
                <a:solidFill>
                  <a:srgbClr val="123A61"/>
                </a:solidFill>
                <a:latin typeface="+mn-lt"/>
                <a:ea typeface="Segoe UI Black" panose="020B0A02040204020203" pitchFamily="34" charset="0"/>
                <a:cs typeface="Segoe UI Black" panose="020B0A02040204020203" pitchFamily="34" charset="0"/>
              </a:rPr>
              <a:t>Nous aborderons dans ce chapitre</a:t>
            </a:r>
          </a:p>
          <a:p>
            <a:pPr marL="914400" lvl="1" indent="-514350">
              <a:buSzPct val="120000"/>
              <a:buFont typeface="+mj-lt"/>
              <a:buAutoNum type="alphaLcPeriod"/>
            </a:pPr>
            <a:r>
              <a:rPr lang="fr-FR" sz="1500" dirty="0">
                <a:latin typeface="+mn-lt"/>
              </a:rPr>
              <a:t>L’aspect technique des bases de données</a:t>
            </a:r>
          </a:p>
          <a:p>
            <a:pPr marL="914400" lvl="1" indent="-514350">
              <a:buSzPct val="120000"/>
              <a:buFont typeface="+mj-lt"/>
              <a:buAutoNum type="alphaLcPeriod"/>
            </a:pPr>
            <a:r>
              <a:rPr lang="fr-FR" sz="1500" dirty="0">
                <a:latin typeface="+mn-lt"/>
              </a:rPr>
              <a:t>Le Langage SQL et ses différents usages à savoir</a:t>
            </a:r>
          </a:p>
          <a:p>
            <a:pPr marL="1085850" lvl="2" indent="-285750">
              <a:buSzPct val="120000"/>
              <a:buFont typeface="Courier New" panose="02070309020205020404" pitchFamily="49" charset="0"/>
              <a:buChar char="o"/>
            </a:pPr>
            <a:r>
              <a:rPr lang="fr-FR" sz="1500" dirty="0">
                <a:latin typeface="+mn-lt"/>
              </a:rPr>
              <a:t>L’administration d’une base de données</a:t>
            </a:r>
          </a:p>
          <a:p>
            <a:pPr marL="1085850" lvl="2" indent="-285750">
              <a:buSzPct val="120000"/>
              <a:buFont typeface="Courier New" panose="02070309020205020404" pitchFamily="49" charset="0"/>
              <a:buChar char="o"/>
            </a:pPr>
            <a:r>
              <a:rPr lang="fr-FR" sz="1500" dirty="0">
                <a:latin typeface="+mn-lt"/>
              </a:rPr>
              <a:t>L’exploitation d’une base de données</a:t>
            </a:r>
          </a:p>
          <a:p>
            <a:pPr marL="914400" lvl="1" indent="-514350">
              <a:buSzPct val="120000"/>
              <a:buFont typeface="+mj-lt"/>
              <a:buAutoNum type="alphaLcPeriod"/>
            </a:pPr>
            <a:r>
              <a:rPr lang="fr-FR" sz="1500" dirty="0">
                <a:latin typeface="+mn-lt"/>
              </a:rPr>
              <a:t>Mise en pratique tour à tour avec les SGBD Oracle, PostgreSQL et MySQL</a:t>
            </a:r>
          </a:p>
          <a:p>
            <a:pPr marL="400050" lvl="1" indent="0">
              <a:buNone/>
            </a:pPr>
            <a:endParaRPr lang="fr-FR" dirty="0"/>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4</a:t>
            </a:fld>
            <a:endParaRPr lang="fr-FR" dirty="0"/>
          </a:p>
        </p:txBody>
      </p:sp>
    </p:spTree>
    <p:extLst>
      <p:ext uri="{BB962C8B-B14F-4D97-AF65-F5344CB8AC3E}">
        <p14:creationId xmlns:p14="http://schemas.microsoft.com/office/powerpoint/2010/main" val="28552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717442" y="2429450"/>
            <a:ext cx="6426557" cy="646230"/>
          </a:xfrm>
        </p:spPr>
        <p:txBody>
          <a:bodyPr/>
          <a:lstStyle/>
          <a:p>
            <a:pPr marL="514350" indent="-514350">
              <a:buFont typeface="+mj-lt"/>
              <a:buAutoNum type="arabicPeriod" startAt="3"/>
            </a:pPr>
            <a:r>
              <a:rPr lang="fr-FR" sz="2400" dirty="0"/>
              <a:t>Le modèle relationnel / Langage SQL</a:t>
            </a:r>
          </a:p>
          <a:p>
            <a:pPr marL="342900" indent="-342900">
              <a:lnSpc>
                <a:spcPct val="150000"/>
              </a:lnSpc>
              <a:buFont typeface="Arial" panose="020B0604020202020204" pitchFamily="34" charset="0"/>
              <a:buChar char="•"/>
            </a:pPr>
            <a:r>
              <a:rPr lang="fr-FR" sz="2000" dirty="0">
                <a:latin typeface="+mn-lt"/>
              </a:rPr>
              <a:t>Quelques rappels</a:t>
            </a:r>
          </a:p>
          <a:p>
            <a:pPr marL="342900" indent="-342900">
              <a:lnSpc>
                <a:spcPct val="150000"/>
              </a:lnSpc>
              <a:buFont typeface="Wingdings" panose="05000000000000000000" pitchFamily="2" charset="2"/>
              <a:buChar char="Ø"/>
            </a:pPr>
            <a:r>
              <a:rPr lang="fr-FR" sz="2000" b="1" dirty="0">
                <a:solidFill>
                  <a:srgbClr val="0000FF"/>
                </a:solidFill>
                <a:latin typeface="+mn-lt"/>
              </a:rPr>
              <a:t>SQL : langage pour l’administration des BD</a:t>
            </a:r>
          </a:p>
          <a:p>
            <a:pPr marL="342900" indent="-342900">
              <a:lnSpc>
                <a:spcPct val="150000"/>
              </a:lnSpc>
              <a:buFont typeface="Arial" panose="020B0604020202020204" pitchFamily="34" charset="0"/>
              <a:buChar char="•"/>
            </a:pPr>
            <a:r>
              <a:rPr lang="fr-FR" sz="2000" dirty="0">
                <a:latin typeface="+mn-lt"/>
              </a:rPr>
              <a:t>SQL : langage pour l’exploitation des BD</a:t>
            </a:r>
          </a:p>
          <a:p>
            <a:pPr marL="342900" indent="-342900">
              <a:lnSpc>
                <a:spcPct val="150000"/>
              </a:lnSpc>
              <a:buFont typeface="Arial" panose="020B0604020202020204" pitchFamily="34" charset="0"/>
              <a:buChar char="•"/>
            </a:pPr>
            <a:r>
              <a:rPr lang="fr-FR" sz="2000" dirty="0">
                <a:latin typeface="+mn-lt"/>
              </a:rPr>
              <a:t>Application sur le SGBD Oracle</a:t>
            </a:r>
          </a:p>
        </p:txBody>
      </p:sp>
      <p:pic>
        <p:nvPicPr>
          <p:cNvPr id="4" name="Image 3" descr="logo-Paris-7.png"/>
          <p:cNvPicPr>
            <a:picLocks noChangeAspect="1"/>
          </p:cNvPicPr>
          <p:nvPr/>
        </p:nvPicPr>
        <p:blipFill>
          <a:blip r:embed="rId2" cstate="print"/>
          <a:stretch>
            <a:fillRect/>
          </a:stretch>
        </p:blipFill>
        <p:spPr>
          <a:xfrm>
            <a:off x="8676456" y="1"/>
            <a:ext cx="467544" cy="1206566"/>
          </a:xfrm>
          <a:prstGeom prst="rect">
            <a:avLst/>
          </a:prstGeom>
        </p:spPr>
      </p:pic>
      <p:sp>
        <p:nvSpPr>
          <p:cNvPr id="5" name="Espace réservé du numéro de diapositive 4"/>
          <p:cNvSpPr>
            <a:spLocks noGrp="1"/>
          </p:cNvSpPr>
          <p:nvPr>
            <p:ph type="sldNum" sz="quarter" idx="12"/>
          </p:nvPr>
        </p:nvSpPr>
        <p:spPr/>
        <p:txBody>
          <a:bodyPr/>
          <a:lstStyle/>
          <a:p>
            <a:fld id="{604F9983-238B-5A48-87F7-46742A2BA19E}" type="slidenum">
              <a:rPr lang="fr-FR" smtClean="0"/>
              <a:pPr/>
              <a:t>5</a:t>
            </a:fld>
            <a:endParaRPr lang="fr-FR"/>
          </a:p>
        </p:txBody>
      </p:sp>
    </p:spTree>
    <p:extLst>
      <p:ext uri="{BB962C8B-B14F-4D97-AF65-F5344CB8AC3E}">
        <p14:creationId xmlns:p14="http://schemas.microsoft.com/office/powerpoint/2010/main" val="262366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872612" cy="4357222"/>
          </a:xfrm>
        </p:spPr>
        <p:txBody>
          <a:bodyPr/>
          <a:lstStyle/>
          <a:p>
            <a:pPr marL="0" indent="0" algn="just">
              <a:buNone/>
            </a:pPr>
            <a:r>
              <a:rPr lang="fr-FR" sz="1800" b="1" dirty="0">
                <a:solidFill>
                  <a:srgbClr val="002060"/>
                </a:solidFill>
              </a:rPr>
              <a:t>SQL : Structured </a:t>
            </a:r>
            <a:r>
              <a:rPr lang="fr-FR" sz="1800" b="1" dirty="0" err="1">
                <a:solidFill>
                  <a:srgbClr val="002060"/>
                </a:solidFill>
              </a:rPr>
              <a:t>Query</a:t>
            </a:r>
            <a:r>
              <a:rPr lang="fr-FR" sz="1800" b="1" dirty="0">
                <a:solidFill>
                  <a:srgbClr val="002060"/>
                </a:solidFill>
              </a:rPr>
              <a:t> Language, en français Langage de requête structurée</a:t>
            </a:r>
          </a:p>
          <a:p>
            <a:pPr marL="0" indent="0" algn="just">
              <a:buNone/>
            </a:pPr>
            <a:endParaRPr lang="fr-FR" sz="1800" b="1" dirty="0">
              <a:solidFill>
                <a:srgbClr val="002060"/>
              </a:solidFill>
            </a:endParaRPr>
          </a:p>
          <a:p>
            <a:pPr algn="just">
              <a:buFont typeface="Wingdings" pitchFamily="2" charset="2"/>
              <a:buChar char="§"/>
            </a:pPr>
            <a:r>
              <a:rPr lang="fr-FR" sz="1800" dirty="0">
                <a:solidFill>
                  <a:schemeClr val="tx1"/>
                </a:solidFill>
                <a:latin typeface="+mn-lt"/>
              </a:rPr>
              <a:t>Créé en 1974,</a:t>
            </a:r>
          </a:p>
          <a:p>
            <a:pPr algn="just">
              <a:buFont typeface="Wingdings" pitchFamily="2" charset="2"/>
              <a:buChar char="§"/>
            </a:pPr>
            <a:r>
              <a:rPr lang="fr-FR" sz="1800" dirty="0">
                <a:solidFill>
                  <a:schemeClr val="tx1"/>
                </a:solidFill>
                <a:latin typeface="+mn-lt"/>
              </a:rPr>
              <a:t>Normalisé depuis 1986,</a:t>
            </a:r>
          </a:p>
          <a:p>
            <a:pPr algn="just">
              <a:buFont typeface="Wingdings" pitchFamily="2" charset="2"/>
              <a:buChar char="§"/>
            </a:pPr>
            <a:r>
              <a:rPr lang="fr-FR" sz="1800" dirty="0">
                <a:solidFill>
                  <a:schemeClr val="tx1"/>
                </a:solidFill>
                <a:latin typeface="+mn-lt"/>
              </a:rPr>
              <a:t>Reconnu par la grande majorité des SGBD relationnelles du marché,</a:t>
            </a:r>
          </a:p>
          <a:p>
            <a:pPr algn="just">
              <a:buFont typeface="Wingdings" pitchFamily="2" charset="2"/>
              <a:buChar char="§"/>
            </a:pPr>
            <a:r>
              <a:rPr lang="fr-FR" sz="1800" dirty="0">
                <a:solidFill>
                  <a:schemeClr val="tx1"/>
                </a:solidFill>
                <a:latin typeface="+mn-lt"/>
              </a:rPr>
              <a:t>SQL est un DDL et un DML</a:t>
            </a:r>
          </a:p>
          <a:p>
            <a:pPr lvl="1" algn="just"/>
            <a:r>
              <a:rPr lang="fr-FR" sz="1800" dirty="0">
                <a:solidFill>
                  <a:schemeClr val="tx1"/>
                </a:solidFill>
                <a:latin typeface="+mn-lt"/>
              </a:rPr>
              <a:t>DDL : </a:t>
            </a:r>
            <a:r>
              <a:rPr lang="fr-FR" sz="1800" b="1" dirty="0">
                <a:solidFill>
                  <a:schemeClr val="tx1"/>
                </a:solidFill>
              </a:rPr>
              <a:t>Data </a:t>
            </a:r>
            <a:r>
              <a:rPr lang="fr-FR" sz="1800" b="1" dirty="0" err="1">
                <a:solidFill>
                  <a:schemeClr val="tx1"/>
                </a:solidFill>
              </a:rPr>
              <a:t>Definition</a:t>
            </a:r>
            <a:r>
              <a:rPr lang="fr-FR" sz="1800" b="1" dirty="0">
                <a:solidFill>
                  <a:schemeClr val="tx1"/>
                </a:solidFill>
              </a:rPr>
              <a:t> </a:t>
            </a:r>
            <a:r>
              <a:rPr lang="fr-FR" sz="1800" b="1" dirty="0" err="1">
                <a:solidFill>
                  <a:schemeClr val="tx1"/>
                </a:solidFill>
              </a:rPr>
              <a:t>Language</a:t>
            </a:r>
            <a:r>
              <a:rPr lang="fr-FR" sz="1800" b="1" dirty="0">
                <a:solidFill>
                  <a:schemeClr val="tx1"/>
                </a:solidFill>
              </a:rPr>
              <a:t>      </a:t>
            </a:r>
            <a:r>
              <a:rPr lang="fr-FR" sz="1800" dirty="0">
                <a:solidFill>
                  <a:schemeClr val="tx1"/>
                </a:solidFill>
              </a:rPr>
              <a:t>=&gt; </a:t>
            </a:r>
            <a:r>
              <a:rPr lang="fr-FR" sz="1800" dirty="0">
                <a:solidFill>
                  <a:schemeClr val="tx1"/>
                </a:solidFill>
                <a:latin typeface="+mn-lt"/>
              </a:rPr>
              <a:t>SQL permet la définition des données</a:t>
            </a:r>
          </a:p>
          <a:p>
            <a:pPr lvl="1" algn="just"/>
            <a:r>
              <a:rPr lang="fr-FR" sz="1800" dirty="0">
                <a:solidFill>
                  <a:schemeClr val="tx1"/>
                </a:solidFill>
                <a:latin typeface="+mn-lt"/>
              </a:rPr>
              <a:t>DML: </a:t>
            </a:r>
            <a:r>
              <a:rPr lang="fr-FR" sz="1800" b="1" dirty="0">
                <a:solidFill>
                  <a:schemeClr val="tx1"/>
                </a:solidFill>
              </a:rPr>
              <a:t>Data Manipulation Language </a:t>
            </a:r>
            <a:r>
              <a:rPr lang="fr-FR" sz="1800" dirty="0">
                <a:solidFill>
                  <a:schemeClr val="tx1"/>
                </a:solidFill>
              </a:rPr>
              <a:t>=&gt; </a:t>
            </a:r>
            <a:r>
              <a:rPr lang="fr-FR" sz="1800" dirty="0">
                <a:solidFill>
                  <a:schemeClr val="tx1"/>
                </a:solidFill>
                <a:latin typeface="+mn-lt"/>
              </a:rPr>
              <a:t>SQL permet la manipulation des données</a:t>
            </a:r>
          </a:p>
          <a:p>
            <a:pPr marL="457200" lvl="1" indent="0" algn="just">
              <a:buNone/>
            </a:pPr>
            <a:endParaRPr lang="fr-FR" sz="1800" dirty="0">
              <a:solidFill>
                <a:schemeClr val="tx1"/>
              </a:solidFill>
              <a:latin typeface="+mn-lt"/>
            </a:endParaRPr>
          </a:p>
          <a:p>
            <a:pPr marL="57150" indent="0" algn="just">
              <a:buNone/>
            </a:pPr>
            <a:r>
              <a:rPr lang="fr-FR" sz="1800" b="1" dirty="0">
                <a:solidFill>
                  <a:srgbClr val="002060"/>
                </a:solidFill>
              </a:rPr>
              <a:t>Qui utilise le langage SQL ?</a:t>
            </a:r>
          </a:p>
          <a:p>
            <a:pPr marL="57150" indent="0" algn="just">
              <a:buNone/>
            </a:pPr>
            <a:endParaRPr lang="fr-FR" sz="1800" b="1" dirty="0">
              <a:solidFill>
                <a:srgbClr val="002060"/>
              </a:solidFill>
            </a:endParaRPr>
          </a:p>
          <a:p>
            <a:pPr indent="-285750" algn="just">
              <a:buFont typeface="Wingdings" panose="05000000000000000000" pitchFamily="2" charset="2"/>
              <a:buChar char="§"/>
            </a:pPr>
            <a:r>
              <a:rPr lang="fr-FR" sz="1800" dirty="0">
                <a:solidFill>
                  <a:schemeClr val="tx1"/>
                </a:solidFill>
                <a:latin typeface="+mn-lt"/>
              </a:rPr>
              <a:t>Les DBA de production/Système utilisent le SQL pour l’administration </a:t>
            </a:r>
          </a:p>
          <a:p>
            <a:pPr indent="-285750" algn="just">
              <a:buFont typeface="Wingdings" panose="05000000000000000000" pitchFamily="2" charset="2"/>
              <a:buChar char="§"/>
            </a:pPr>
            <a:r>
              <a:rPr lang="fr-FR" sz="1800" dirty="0">
                <a:solidFill>
                  <a:schemeClr val="tx1"/>
                </a:solidFill>
                <a:latin typeface="+mn-lt"/>
              </a:rPr>
              <a:t>Les DBA études/les data engineers/les data analysts utilisent le SQL pour l’exploitation</a:t>
            </a:r>
          </a:p>
          <a:p>
            <a:pPr marL="400050" lvl="1" indent="0">
              <a:buNone/>
            </a:pPr>
            <a:endParaRPr lang="fr-FR" dirty="0"/>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6</a:t>
            </a:fld>
            <a:endParaRPr lang="fr-FR" dirty="0"/>
          </a:p>
        </p:txBody>
      </p:sp>
    </p:spTree>
    <p:extLst>
      <p:ext uri="{BB962C8B-B14F-4D97-AF65-F5344CB8AC3E}">
        <p14:creationId xmlns:p14="http://schemas.microsoft.com/office/powerpoint/2010/main" val="357783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8"/>
            <a:ext cx="8872612" cy="4357222"/>
          </a:xfrm>
        </p:spPr>
        <p:txBody>
          <a:bodyPr/>
          <a:lstStyle/>
          <a:p>
            <a:pPr marL="0" indent="0" algn="just">
              <a:buNone/>
            </a:pPr>
            <a:r>
              <a:rPr lang="fr-FR" sz="1800" b="1" dirty="0">
                <a:solidFill>
                  <a:srgbClr val="002060"/>
                </a:solidFill>
              </a:rPr>
              <a:t>Administrer une base de données c’est</a:t>
            </a:r>
          </a:p>
          <a:p>
            <a:pPr marL="0" indent="0" algn="just">
              <a:buNone/>
            </a:pPr>
            <a:endParaRPr lang="fr-FR" sz="1800" b="1" dirty="0">
              <a:solidFill>
                <a:srgbClr val="002060"/>
              </a:solidFill>
            </a:endParaRPr>
          </a:p>
          <a:p>
            <a:pPr algn="just">
              <a:buFont typeface="+mj-lt"/>
              <a:buAutoNum type="arabicPeriod"/>
            </a:pPr>
            <a:r>
              <a:rPr lang="fr-FR" sz="1800" dirty="0">
                <a:solidFill>
                  <a:schemeClr val="tx1"/>
                </a:solidFill>
                <a:latin typeface="+mn-lt"/>
              </a:rPr>
              <a:t>Définir les paramètres techniques utiles pour la création,</a:t>
            </a:r>
          </a:p>
          <a:p>
            <a:pPr algn="just">
              <a:buFont typeface="+mj-lt"/>
              <a:buAutoNum type="arabicPeriod"/>
            </a:pPr>
            <a:r>
              <a:rPr lang="fr-FR" sz="1800" b="1" dirty="0">
                <a:solidFill>
                  <a:srgbClr val="00B050"/>
                </a:solidFill>
                <a:latin typeface="+mn-lt"/>
              </a:rPr>
              <a:t>Définir les noms et les tailles des tablespaces techniques,</a:t>
            </a:r>
          </a:p>
          <a:p>
            <a:pPr algn="just">
              <a:buFont typeface="+mj-lt"/>
              <a:buAutoNum type="arabicPeriod"/>
            </a:pPr>
            <a:r>
              <a:rPr lang="fr-FR" sz="1800" dirty="0">
                <a:solidFill>
                  <a:schemeClr val="tx1"/>
                </a:solidFill>
                <a:latin typeface="+mn-lt"/>
              </a:rPr>
              <a:t>Créer la base de données</a:t>
            </a:r>
          </a:p>
          <a:p>
            <a:pPr algn="just">
              <a:buFont typeface="+mj-lt"/>
              <a:buAutoNum type="arabicPeriod"/>
            </a:pPr>
            <a:r>
              <a:rPr lang="fr-FR" sz="1800" b="1" dirty="0">
                <a:solidFill>
                  <a:srgbClr val="00B050"/>
                </a:solidFill>
                <a:latin typeface="+mn-lt"/>
              </a:rPr>
              <a:t>Créer les schémas</a:t>
            </a:r>
          </a:p>
          <a:p>
            <a:pPr algn="just">
              <a:buFont typeface="+mj-lt"/>
              <a:buAutoNum type="arabicPeriod"/>
            </a:pPr>
            <a:r>
              <a:rPr lang="fr-FR" sz="1800" dirty="0">
                <a:solidFill>
                  <a:schemeClr val="tx1"/>
                </a:solidFill>
                <a:latin typeface="+mn-lt"/>
              </a:rPr>
              <a:t>Définir et mettre en place les traitements de sauvegarde</a:t>
            </a:r>
          </a:p>
          <a:p>
            <a:pPr algn="just">
              <a:buFont typeface="+mj-lt"/>
              <a:buAutoNum type="arabicPeriod"/>
            </a:pPr>
            <a:r>
              <a:rPr lang="fr-FR" sz="1800" dirty="0">
                <a:solidFill>
                  <a:schemeClr val="tx1"/>
                </a:solidFill>
                <a:latin typeface="+mn-lt"/>
              </a:rPr>
              <a:t>Définir et mettre en place une politique de sécurité</a:t>
            </a:r>
          </a:p>
          <a:p>
            <a:pPr algn="just">
              <a:buFont typeface="+mj-lt"/>
              <a:buAutoNum type="arabicPeriod"/>
            </a:pPr>
            <a:r>
              <a:rPr lang="fr-FR" sz="1800" dirty="0">
                <a:solidFill>
                  <a:schemeClr val="tx1"/>
                </a:solidFill>
                <a:latin typeface="+mn-lt"/>
              </a:rPr>
              <a:t>Mettre en place des traitements de surveillance (monitoring) de la base</a:t>
            </a:r>
          </a:p>
          <a:p>
            <a:pPr algn="just">
              <a:buFont typeface="+mj-lt"/>
              <a:buAutoNum type="arabicPeriod"/>
            </a:pPr>
            <a:r>
              <a:rPr lang="fr-FR" sz="1800" dirty="0">
                <a:solidFill>
                  <a:schemeClr val="tx1"/>
                </a:solidFill>
                <a:latin typeface="+mn-lt"/>
              </a:rPr>
              <a:t>…</a:t>
            </a:r>
          </a:p>
          <a:p>
            <a:pPr algn="just">
              <a:buFont typeface="Wingdings" pitchFamily="2" charset="2"/>
              <a:buChar char="§"/>
            </a:pPr>
            <a:endParaRPr lang="fr-FR" sz="1800" dirty="0">
              <a:solidFill>
                <a:schemeClr val="tx1"/>
              </a:solidFill>
              <a:latin typeface="+mn-lt"/>
            </a:endParaRPr>
          </a:p>
          <a:p>
            <a:pPr marL="0" indent="0" algn="just">
              <a:buNone/>
            </a:pPr>
            <a:r>
              <a:rPr lang="fr-FR" sz="1800" dirty="0">
                <a:solidFill>
                  <a:schemeClr val="tx1"/>
                </a:solidFill>
                <a:latin typeface="+mn-lt"/>
              </a:rPr>
              <a:t>Dans le cadre de ce cours, seuls les taches 2 et 4 seront abordées en tant que DBA system.</a:t>
            </a:r>
          </a:p>
          <a:p>
            <a:pPr marL="0" indent="0" algn="just">
              <a:buNone/>
            </a:pPr>
            <a:endParaRPr lang="fr-FR" dirty="0"/>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7</a:t>
            </a:fld>
            <a:endParaRPr lang="fr-FR" dirty="0"/>
          </a:p>
        </p:txBody>
      </p:sp>
    </p:spTree>
    <p:extLst>
      <p:ext uri="{BB962C8B-B14F-4D97-AF65-F5344CB8AC3E}">
        <p14:creationId xmlns:p14="http://schemas.microsoft.com/office/powerpoint/2010/main" val="151907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9"/>
            <a:ext cx="8898370" cy="1889338"/>
          </a:xfrm>
        </p:spPr>
        <p:txBody>
          <a:bodyPr/>
          <a:lstStyle/>
          <a:p>
            <a:pPr marL="0" indent="0" algn="just">
              <a:buNone/>
            </a:pPr>
            <a:r>
              <a:rPr lang="fr-FR" sz="1800" b="1" dirty="0">
                <a:solidFill>
                  <a:srgbClr val="002060"/>
                </a:solidFill>
              </a:rPr>
              <a:t>Notion de schéma</a:t>
            </a:r>
          </a:p>
          <a:p>
            <a:pPr marL="0" indent="0">
              <a:buNone/>
            </a:pPr>
            <a:endParaRPr lang="fr-FR" sz="1600" b="1" dirty="0">
              <a:solidFill>
                <a:schemeClr val="tx1"/>
              </a:solidFill>
              <a:latin typeface="+mn-lt"/>
            </a:endParaRPr>
          </a:p>
          <a:p>
            <a:pPr marL="0" indent="0">
              <a:buNone/>
            </a:pPr>
            <a:r>
              <a:rPr lang="fr-FR" sz="1600" dirty="0">
                <a:solidFill>
                  <a:schemeClr val="tx1"/>
                </a:solidFill>
                <a:latin typeface="+mn-lt"/>
              </a:rPr>
              <a:t>Selon le SGBD, un schéma peut être une des 3 définitions ci-dessous ou les 3 en même temps :</a:t>
            </a:r>
          </a:p>
          <a:p>
            <a:pPr algn="just">
              <a:buFont typeface="Arial" panose="020B0604020202020204" pitchFamily="34" charset="0"/>
              <a:buChar char="•"/>
            </a:pPr>
            <a:r>
              <a:rPr lang="fr-FR" sz="1600" dirty="0">
                <a:solidFill>
                  <a:schemeClr val="tx1"/>
                </a:solidFill>
                <a:latin typeface="+mn-lt"/>
              </a:rPr>
              <a:t>Un moyen d'accès à la BD</a:t>
            </a:r>
          </a:p>
          <a:p>
            <a:pPr algn="just">
              <a:buFont typeface="Arial" panose="020B0604020202020204" pitchFamily="34" charset="0"/>
              <a:buChar char="•"/>
            </a:pPr>
            <a:r>
              <a:rPr lang="fr-FR" sz="1600" dirty="0">
                <a:solidFill>
                  <a:schemeClr val="tx1"/>
                </a:solidFill>
                <a:latin typeface="+mn-lt"/>
              </a:rPr>
              <a:t>Un compte utilisateur (au sens login et mot de passe)</a:t>
            </a:r>
          </a:p>
          <a:p>
            <a:pPr algn="just">
              <a:buFont typeface="Arial" panose="020B0604020202020204" pitchFamily="34" charset="0"/>
              <a:buChar char="•"/>
            </a:pPr>
            <a:r>
              <a:rPr lang="fr-FR" sz="1600" dirty="0">
                <a:solidFill>
                  <a:schemeClr val="tx1"/>
                </a:solidFill>
                <a:latin typeface="+mn-lt"/>
              </a:rPr>
              <a:t>Un conteneur et propriétaire d’objets qui décrivent la structure physique de la base de données</a:t>
            </a:r>
            <a:endParaRPr lang="fr-FR" dirty="0"/>
          </a:p>
          <a:p>
            <a:pPr marL="0" indent="0" algn="just">
              <a:buNone/>
            </a:pPr>
            <a:endParaRPr lang="fr-FR" sz="1600" dirty="0"/>
          </a:p>
          <a:p>
            <a:pPr marL="0" indent="0" algn="just">
              <a:buNone/>
            </a:pPr>
            <a:r>
              <a:rPr lang="fr-FR" sz="1600" dirty="0"/>
              <a:t>Les objets les plus importants d’un schéma que nous étudieront sont :</a:t>
            </a: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8</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741618929"/>
              </p:ext>
            </p:extLst>
          </p:nvPr>
        </p:nvGraphicFramePr>
        <p:xfrm>
          <a:off x="201963" y="3400408"/>
          <a:ext cx="8708265" cy="1698541"/>
        </p:xfrm>
        <a:graphic>
          <a:graphicData uri="http://schemas.openxmlformats.org/drawingml/2006/table">
            <a:tbl>
              <a:tblPr firstRow="1" bandRow="1">
                <a:tableStyleId>{5C22544A-7EE6-4342-B048-85BDC9FD1C3A}</a:tableStyleId>
              </a:tblPr>
              <a:tblGrid>
                <a:gridCol w="1096852">
                  <a:extLst>
                    <a:ext uri="{9D8B030D-6E8A-4147-A177-3AD203B41FA5}">
                      <a16:colId xmlns:a16="http://schemas.microsoft.com/office/drawing/2014/main" val="20000"/>
                    </a:ext>
                  </a:extLst>
                </a:gridCol>
                <a:gridCol w="7611413">
                  <a:extLst>
                    <a:ext uri="{9D8B030D-6E8A-4147-A177-3AD203B41FA5}">
                      <a16:colId xmlns:a16="http://schemas.microsoft.com/office/drawing/2014/main" val="20001"/>
                    </a:ext>
                  </a:extLst>
                </a:gridCol>
              </a:tblGrid>
              <a:tr h="187907">
                <a:tc>
                  <a:txBody>
                    <a:bodyPr/>
                    <a:lstStyle/>
                    <a:p>
                      <a:r>
                        <a:rPr lang="fr-FR" sz="1200" dirty="0"/>
                        <a:t>Objet</a:t>
                      </a:r>
                    </a:p>
                  </a:txBody>
                  <a:tcPr/>
                </a:tc>
                <a:tc>
                  <a:txBody>
                    <a:bodyPr/>
                    <a:lstStyle/>
                    <a:p>
                      <a:r>
                        <a:rPr lang="fr-FR" sz="1200" dirty="0"/>
                        <a:t>Définition</a:t>
                      </a:r>
                    </a:p>
                  </a:txBody>
                  <a:tcPr/>
                </a:tc>
                <a:extLst>
                  <a:ext uri="{0D108BD9-81ED-4DB2-BD59-A6C34878D82A}">
                    <a16:rowId xmlns:a16="http://schemas.microsoft.com/office/drawing/2014/main" val="10000"/>
                  </a:ext>
                </a:extLst>
              </a:tr>
              <a:tr h="235559">
                <a:tc>
                  <a:txBody>
                    <a:bodyPr/>
                    <a:lstStyle/>
                    <a:p>
                      <a:r>
                        <a:rPr lang="fr-FR" sz="1100" dirty="0"/>
                        <a:t>Tables</a:t>
                      </a:r>
                    </a:p>
                  </a:txBody>
                  <a:tcPr/>
                </a:tc>
                <a:tc>
                  <a:txBody>
                    <a:bodyPr/>
                    <a:lstStyle/>
                    <a:p>
                      <a:pPr lvl="0" algn="just"/>
                      <a:r>
                        <a:rPr lang="fr-FR" sz="1100" dirty="0"/>
                        <a:t>Elles permettent directement d'accéder aux données. Une table = ensemble de lignes et</a:t>
                      </a:r>
                      <a:r>
                        <a:rPr lang="fr-FR" sz="1100" baseline="0" dirty="0"/>
                        <a:t> c</a:t>
                      </a:r>
                      <a:r>
                        <a:rPr lang="fr-FR" sz="1100" dirty="0"/>
                        <a:t>olonnes </a:t>
                      </a:r>
                    </a:p>
                  </a:txBody>
                  <a:tcPr/>
                </a:tc>
                <a:extLst>
                  <a:ext uri="{0D108BD9-81ED-4DB2-BD59-A6C34878D82A}">
                    <a16:rowId xmlns:a16="http://schemas.microsoft.com/office/drawing/2014/main" val="10001"/>
                  </a:ext>
                </a:extLst>
              </a:tr>
              <a:tr h="246935">
                <a:tc>
                  <a:txBody>
                    <a:bodyPr/>
                    <a:lstStyle/>
                    <a:p>
                      <a:r>
                        <a:rPr lang="fr-FR" sz="1100" dirty="0"/>
                        <a:t>Vues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fr-FR" sz="1100" dirty="0"/>
                        <a:t>Elles permettent de donner accès à un sous-ensemble d'une table ou de plusieurs tables</a:t>
                      </a:r>
                    </a:p>
                  </a:txBody>
                  <a:tcPr/>
                </a:tc>
                <a:extLst>
                  <a:ext uri="{0D108BD9-81ED-4DB2-BD59-A6C34878D82A}">
                    <a16:rowId xmlns:a16="http://schemas.microsoft.com/office/drawing/2014/main" val="10002"/>
                  </a:ext>
                </a:extLst>
              </a:tr>
              <a:tr h="206796">
                <a:tc>
                  <a:txBody>
                    <a:bodyPr/>
                    <a:lstStyle/>
                    <a:p>
                      <a:r>
                        <a:rPr lang="fr-FR" sz="1100" dirty="0"/>
                        <a:t>Index</a:t>
                      </a:r>
                    </a:p>
                  </a:txBody>
                  <a:tcPr/>
                </a:tc>
                <a:tc>
                  <a:txBody>
                    <a:bodyPr/>
                    <a:lstStyle/>
                    <a:p>
                      <a:pPr lvl="0" algn="just"/>
                      <a:r>
                        <a:rPr lang="fr-FR" sz="1100" dirty="0"/>
                        <a:t>Ils permettent à une instance d'accéder plus rapidement à une données ou un sous ensemble de données</a:t>
                      </a:r>
                    </a:p>
                  </a:txBody>
                  <a:tcPr/>
                </a:tc>
                <a:extLst>
                  <a:ext uri="{0D108BD9-81ED-4DB2-BD59-A6C34878D82A}">
                    <a16:rowId xmlns:a16="http://schemas.microsoft.com/office/drawing/2014/main" val="10003"/>
                  </a:ext>
                </a:extLst>
              </a:tr>
              <a:tr h="295446">
                <a:tc>
                  <a:txBody>
                    <a:bodyPr/>
                    <a:lstStyle/>
                    <a:p>
                      <a:r>
                        <a:rPr lang="fr-FR" sz="1100" dirty="0"/>
                        <a:t>Synonymes</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100" dirty="0"/>
                        <a:t>Objet qui fait référence à un autre objet existant</a:t>
                      </a:r>
                    </a:p>
                  </a:txBody>
                  <a:tcPr/>
                </a:tc>
                <a:extLst>
                  <a:ext uri="{0D108BD9-81ED-4DB2-BD59-A6C34878D82A}">
                    <a16:rowId xmlns:a16="http://schemas.microsoft.com/office/drawing/2014/main" val="10004"/>
                  </a:ext>
                </a:extLst>
              </a:tr>
              <a:tr h="351535">
                <a:tc>
                  <a:txBody>
                    <a:bodyPr/>
                    <a:lstStyle/>
                    <a:p>
                      <a:r>
                        <a:rPr lang="fr-FR" sz="1100" dirty="0"/>
                        <a:t>Séquence</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100" dirty="0"/>
                        <a:t>Réservoir de numéro qui agit comme un compteur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75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038" y="114258"/>
            <a:ext cx="4977739" cy="244053"/>
          </a:xfrm>
        </p:spPr>
        <p:txBody>
          <a:bodyPr/>
          <a:lstStyle/>
          <a:p>
            <a:pPr marL="342900" indent="-342900">
              <a:buFont typeface="+mj-lt"/>
              <a:buAutoNum type="arabicPeriod" startAt="3"/>
            </a:pPr>
            <a:r>
              <a:rPr lang="fr-FR" b="1" dirty="0"/>
              <a:t>Le modèle relationnel / le langage SQL</a:t>
            </a:r>
          </a:p>
        </p:txBody>
      </p:sp>
      <p:sp>
        <p:nvSpPr>
          <p:cNvPr id="4" name="Espace réservé du texte 3"/>
          <p:cNvSpPr>
            <a:spLocks noGrp="1"/>
          </p:cNvSpPr>
          <p:nvPr>
            <p:ph type="body" sz="quarter" idx="13"/>
          </p:nvPr>
        </p:nvSpPr>
        <p:spPr>
          <a:xfrm>
            <a:off x="309038" y="435884"/>
            <a:ext cx="7061947" cy="272821"/>
          </a:xfrm>
        </p:spPr>
        <p:txBody>
          <a:bodyPr>
            <a:noAutofit/>
          </a:bodyPr>
          <a:lstStyle/>
          <a:p>
            <a:pPr>
              <a:lnSpc>
                <a:spcPct val="150000"/>
              </a:lnSpc>
            </a:pPr>
            <a:r>
              <a:rPr lang="fr-FR" sz="1600" dirty="0"/>
              <a:t>SQL : langage pour l’administration des BD</a:t>
            </a:r>
          </a:p>
        </p:txBody>
      </p:sp>
      <p:pic>
        <p:nvPicPr>
          <p:cNvPr id="5" name="Image 4" descr="logo-Paris-7.png"/>
          <p:cNvPicPr>
            <a:picLocks noChangeAspect="1"/>
          </p:cNvPicPr>
          <p:nvPr/>
        </p:nvPicPr>
        <p:blipFill>
          <a:blip r:embed="rId3" cstate="print"/>
          <a:stretch>
            <a:fillRect/>
          </a:stretch>
        </p:blipFill>
        <p:spPr>
          <a:xfrm>
            <a:off x="8676456" y="1"/>
            <a:ext cx="467544" cy="1206566"/>
          </a:xfrm>
          <a:prstGeom prst="rect">
            <a:avLst/>
          </a:prstGeom>
        </p:spPr>
      </p:pic>
      <p:sp>
        <p:nvSpPr>
          <p:cNvPr id="3" name="Espace réservé du contenu 2"/>
          <p:cNvSpPr>
            <a:spLocks noGrp="1"/>
          </p:cNvSpPr>
          <p:nvPr>
            <p:ph idx="1"/>
          </p:nvPr>
        </p:nvSpPr>
        <p:spPr>
          <a:xfrm>
            <a:off x="33129" y="786277"/>
            <a:ext cx="8756702" cy="4357221"/>
          </a:xfrm>
        </p:spPr>
        <p:txBody>
          <a:bodyPr/>
          <a:lstStyle/>
          <a:p>
            <a:pPr marL="0" indent="0" algn="just">
              <a:buNone/>
            </a:pPr>
            <a:r>
              <a:rPr lang="fr-FR" sz="1800" b="1" dirty="0">
                <a:solidFill>
                  <a:srgbClr val="002060"/>
                </a:solidFill>
              </a:rPr>
              <a:t>Requête de création d’un schéma</a:t>
            </a:r>
          </a:p>
          <a:p>
            <a:pPr marL="0" indent="0" algn="just">
              <a:buNone/>
            </a:pPr>
            <a:endParaRPr lang="fr-FR" sz="1800" b="1" dirty="0">
              <a:solidFill>
                <a:srgbClr val="002060"/>
              </a:solidFill>
            </a:endParaRPr>
          </a:p>
          <a:p>
            <a:pPr>
              <a:buFont typeface="Wingdings" pitchFamily="2" charset="2"/>
              <a:buChar char="§"/>
            </a:pPr>
            <a:r>
              <a:rPr lang="fr-FR" sz="1800" dirty="0">
                <a:solidFill>
                  <a:schemeClr val="tx1"/>
                </a:solidFill>
                <a:latin typeface="+mn-lt"/>
              </a:rPr>
              <a:t>Le DBA de production attribut un certain nombre de privilèges (droits) à un schéma</a:t>
            </a:r>
          </a:p>
          <a:p>
            <a:pPr marL="0" indent="0">
              <a:buNone/>
            </a:pPr>
            <a:endParaRPr lang="fr-FR" sz="1800" dirty="0">
              <a:solidFill>
                <a:schemeClr val="tx1"/>
              </a:solidFill>
              <a:latin typeface="+mn-lt"/>
            </a:endParaRPr>
          </a:p>
          <a:p>
            <a:pPr>
              <a:buFont typeface="Wingdings" pitchFamily="2" charset="2"/>
              <a:buChar char="§"/>
            </a:pPr>
            <a:r>
              <a:rPr lang="fr-FR" sz="1800" dirty="0">
                <a:solidFill>
                  <a:schemeClr val="tx1"/>
                </a:solidFill>
                <a:latin typeface="+mn-lt"/>
              </a:rPr>
              <a:t>Les privilèges permettent au schéma de : </a:t>
            </a:r>
          </a:p>
          <a:p>
            <a:pPr lvl="1">
              <a:buFont typeface="Wingdings" pitchFamily="2" charset="2"/>
              <a:buChar char="§"/>
            </a:pPr>
            <a:r>
              <a:rPr lang="fr-FR" sz="1800" dirty="0">
                <a:solidFill>
                  <a:schemeClr val="tx1"/>
                </a:solidFill>
                <a:latin typeface="+mn-lt"/>
              </a:rPr>
              <a:t>Se connecter à la base</a:t>
            </a:r>
          </a:p>
          <a:p>
            <a:pPr lvl="1">
              <a:buFont typeface="Wingdings" pitchFamily="2" charset="2"/>
              <a:buChar char="§"/>
            </a:pPr>
            <a:r>
              <a:rPr lang="fr-FR" sz="1800" dirty="0">
                <a:solidFill>
                  <a:schemeClr val="tx1"/>
                </a:solidFill>
                <a:latin typeface="+mn-lt"/>
              </a:rPr>
              <a:t>Créer des composants (tables, vue, …) </a:t>
            </a:r>
          </a:p>
          <a:p>
            <a:pPr lvl="1">
              <a:buFont typeface="Wingdings" pitchFamily="2" charset="2"/>
              <a:buChar char="§"/>
            </a:pPr>
            <a:r>
              <a:rPr lang="fr-FR" sz="1800" dirty="0">
                <a:solidFill>
                  <a:schemeClr val="tx1"/>
                </a:solidFill>
                <a:latin typeface="+mn-lt"/>
              </a:rPr>
              <a:t>Manipuler ces composants via des requêtes SQL</a:t>
            </a:r>
          </a:p>
          <a:p>
            <a:pPr marL="457200" lvl="1" indent="0">
              <a:buNone/>
            </a:pPr>
            <a:endParaRPr lang="fr-FR" sz="1800" dirty="0">
              <a:solidFill>
                <a:schemeClr val="tx1"/>
              </a:solidFill>
              <a:latin typeface="+mn-lt"/>
            </a:endParaRPr>
          </a:p>
          <a:p>
            <a:pPr>
              <a:buFont typeface="Wingdings" pitchFamily="2" charset="2"/>
              <a:buChar char="§"/>
            </a:pPr>
            <a:r>
              <a:rPr lang="fr-FR" sz="1800" dirty="0">
                <a:solidFill>
                  <a:schemeClr val="tx1"/>
                </a:solidFill>
                <a:latin typeface="+mn-lt"/>
              </a:rPr>
              <a:t> Sans ces privilèges, un compte utilisateur / schéma ne peut rien faire sur la base</a:t>
            </a:r>
          </a:p>
          <a:p>
            <a:pPr>
              <a:buFont typeface="Wingdings" pitchFamily="2" charset="2"/>
              <a:buChar char="§"/>
            </a:pPr>
            <a:r>
              <a:rPr lang="fr-FR" sz="1800" dirty="0">
                <a:solidFill>
                  <a:schemeClr val="tx1"/>
                </a:solidFill>
                <a:latin typeface="+mn-lt"/>
              </a:rPr>
              <a:t>Le compte du DBA de production est :</a:t>
            </a:r>
          </a:p>
          <a:p>
            <a:pPr lvl="1">
              <a:buFont typeface="Wingdings" panose="05000000000000000000" pitchFamily="2" charset="2"/>
              <a:buChar char="q"/>
            </a:pPr>
            <a:r>
              <a:rPr lang="fr-FR" sz="1800" b="1" dirty="0">
                <a:solidFill>
                  <a:schemeClr val="tx1"/>
                </a:solidFill>
                <a:latin typeface="+mn-lt"/>
              </a:rPr>
              <a:t>system</a:t>
            </a:r>
            <a:r>
              <a:rPr lang="fr-FR" sz="1800" dirty="0">
                <a:solidFill>
                  <a:schemeClr val="tx1"/>
                </a:solidFill>
                <a:latin typeface="+mn-lt"/>
              </a:rPr>
              <a:t>  sous Oracle</a:t>
            </a:r>
          </a:p>
          <a:p>
            <a:pPr lvl="1">
              <a:buFont typeface="Wingdings" panose="05000000000000000000" pitchFamily="2" charset="2"/>
              <a:buChar char="q"/>
            </a:pPr>
            <a:r>
              <a:rPr lang="fr-FR" sz="1800" b="1" dirty="0">
                <a:solidFill>
                  <a:schemeClr val="tx1"/>
                </a:solidFill>
                <a:latin typeface="+mn-lt"/>
              </a:rPr>
              <a:t>postgres</a:t>
            </a:r>
            <a:r>
              <a:rPr lang="fr-FR" sz="1800" dirty="0">
                <a:solidFill>
                  <a:schemeClr val="tx1"/>
                </a:solidFill>
                <a:latin typeface="+mn-lt"/>
              </a:rPr>
              <a:t> sous PostgreSQL</a:t>
            </a:r>
          </a:p>
          <a:p>
            <a:pPr marL="0" indent="0">
              <a:buNone/>
            </a:pPr>
            <a:endParaRPr lang="fr-FR" sz="2000" b="1" dirty="0">
              <a:solidFill>
                <a:srgbClr val="3333FF"/>
              </a:solidFill>
              <a:latin typeface="Courier New" pitchFamily="49" charset="0"/>
              <a:cs typeface="Courier New" pitchFamily="49" charset="0"/>
            </a:endParaRPr>
          </a:p>
          <a:p>
            <a:pPr marL="0" indent="0">
              <a:buNone/>
            </a:pPr>
            <a:r>
              <a:rPr lang="fr-FR" sz="2000" b="1" dirty="0">
                <a:solidFill>
                  <a:srgbClr val="3333FF"/>
                </a:solidFill>
                <a:latin typeface="Courier New" pitchFamily="49" charset="0"/>
                <a:cs typeface="Courier New" pitchFamily="49" charset="0"/>
              </a:rPr>
              <a:t>		</a:t>
            </a:r>
            <a:endParaRPr lang="fr-FR" sz="2000" dirty="0">
              <a:solidFill>
                <a:schemeClr val="tx1"/>
              </a:solidFill>
              <a:latin typeface="+mn-lt"/>
            </a:endParaRPr>
          </a:p>
        </p:txBody>
      </p:sp>
      <p:sp>
        <p:nvSpPr>
          <p:cNvPr id="7" name="Espace réservé du numéro de diapositive 6"/>
          <p:cNvSpPr>
            <a:spLocks noGrp="1"/>
          </p:cNvSpPr>
          <p:nvPr>
            <p:ph type="sldNum" sz="quarter" idx="12"/>
          </p:nvPr>
        </p:nvSpPr>
        <p:spPr>
          <a:xfrm>
            <a:off x="7010400" y="4885746"/>
            <a:ext cx="2133600" cy="273844"/>
          </a:xfrm>
        </p:spPr>
        <p:txBody>
          <a:bodyPr/>
          <a:lstStyle/>
          <a:p>
            <a:fld id="{604F9983-238B-5A48-87F7-46742A2BA19E}" type="slidenum">
              <a:rPr lang="fr-FR" smtClean="0"/>
              <a:pPr/>
              <a:t>9</a:t>
            </a:fld>
            <a:endParaRPr lang="fr-FR" dirty="0"/>
          </a:p>
        </p:txBody>
      </p:sp>
    </p:spTree>
    <p:extLst>
      <p:ext uri="{BB962C8B-B14F-4D97-AF65-F5344CB8AC3E}">
        <p14:creationId xmlns:p14="http://schemas.microsoft.com/office/powerpoint/2010/main" val="82249908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USINESS_PC.potx" id="{BAFF1E8F-C020-4019-A3CB-49C21C7085B6}" vid="{52D4BC55-2C62-42F5-8F27-D3E87096B17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Internal MS</AcquiredFrom>
    <IsSearchable xmlns="6d93d202-47fc-4405-873a-cab67cc5f1b2">false</IsSearchable>
    <EditorialStatus xmlns="6d93d202-47fc-4405-873a-cab67cc5f1b2">Complete</EditorialStatus>
    <OriginAsset xmlns="6d93d202-47fc-4405-873a-cab67cc5f1b2" xsi:nil="true"/>
    <ThumbnailAssetId xmlns="6d93d202-47fc-4405-873a-cab67cc5f1b2" xsi:nil="true"/>
    <TrustLevel xmlns="6d93d202-47fc-4405-873a-cab67cc5f1b2">1 Microsoft Managed Content</TrustLevel>
    <MarketSpecific xmlns="6d93d202-47fc-4405-873a-cab67cc5f1b2">false</MarketSpecific>
    <LocManualTestRequired xmlns="6d93d202-47fc-4405-873a-cab67cc5f1b2">false</LocManualTestRequired>
    <LocalizationTagsTaxHTField0 xmlns="6d93d202-47fc-4405-873a-cab67cc5f1b2">
      <Terms xmlns="http://schemas.microsoft.com/office/infopath/2007/PartnerControls"/>
    </LocalizationTagsTaxHTField0>
    <TPNamespace xmlns="6d93d202-47fc-4405-873a-cab67cc5f1b2" xsi:nil="true"/>
    <CampaignTagsTaxHTField0 xmlns="6d93d202-47fc-4405-873a-cab67cc5f1b2">
      <Terms xmlns="http://schemas.microsoft.com/office/infopath/2007/PartnerControls"/>
    </CampaignTagsTaxHTField0>
    <DirectSourceMarket xmlns="6d93d202-47fc-4405-873a-cab67cc5f1b2" xsi:nil="true"/>
    <LocLastLocAttemptVersionLookup xmlns="6d93d202-47fc-4405-873a-cab67cc5f1b2">250539</LocLastLocAttemptVersionLookup>
    <MachineTranslated xmlns="6d93d202-47fc-4405-873a-cab67cc5f1b2">false</MachineTranslated>
    <PlannedPubDate xmlns="6d93d202-47fc-4405-873a-cab67cc5f1b2" xsi:nil="true"/>
    <SubmitterId xmlns="6d93d202-47fc-4405-873a-cab67cc5f1b2" xsi:nil="true"/>
    <Downloads xmlns="6d93d202-47fc-4405-873a-cab67cc5f1b2">0</Downloads>
    <OriginalSourceMarket xmlns="6d93d202-47fc-4405-873a-cab67cc5f1b2" xsi:nil="true"/>
    <PublishTargets xmlns="6d93d202-47fc-4405-873a-cab67cc5f1b2">OfficeOnlineVNext</PublishTargets>
    <ArtSampleDocs xmlns="6d93d202-47fc-4405-873a-cab67cc5f1b2" xsi:nil="true"/>
    <ApprovalLog xmlns="6d93d202-47fc-4405-873a-cab67cc5f1b2" xsi:nil="true"/>
    <ApprovalStatus xmlns="6d93d202-47fc-4405-873a-cab67cc5f1b2">InProgress</ApprovalStatus>
    <TPComponent xmlns="6d93d202-47fc-4405-873a-cab67cc5f1b2" xsi:nil="true"/>
    <EditorialTags xmlns="6d93d202-47fc-4405-873a-cab67cc5f1b2" xsi:nil="true"/>
    <TPExecutable xmlns="6d93d202-47fc-4405-873a-cab67cc5f1b2" xsi:nil="true"/>
    <InternalTagsTaxHTField0 xmlns="6d93d202-47fc-4405-873a-cab67cc5f1b2">
      <Terms xmlns="http://schemas.microsoft.com/office/infopath/2007/PartnerControls"/>
    </InternalTagsTaxHTField0>
    <LastHandOff xmlns="6d93d202-47fc-4405-873a-cab67cc5f1b2" xsi:nil="true"/>
    <LocRecommendedHandoff xmlns="6d93d202-47fc-4405-873a-cab67cc5f1b2" xsi:nil="true"/>
    <BusinessGroup xmlns="6d93d202-47fc-4405-873a-cab67cc5f1b2" xsi:nil="true"/>
    <TPAppVersion xmlns="6d93d202-47fc-4405-873a-cab67cc5f1b2" xsi:nil="true"/>
    <VoteCount xmlns="6d93d202-47fc-4405-873a-cab67cc5f1b2" xsi:nil="true"/>
    <APAuthor xmlns="6d93d202-47fc-4405-873a-cab67cc5f1b2">
      <UserInfo>
        <DisplayName/>
        <AccountId>1229</AccountId>
        <AccountType/>
      </UserInfo>
    </APAuthor>
    <TPCommandLine xmlns="6d93d202-47fc-4405-873a-cab67cc5f1b2" xsi:nil="true"/>
    <UACurrentWords xmlns="6d93d202-47fc-4405-873a-cab67cc5f1b2" xsi:nil="true"/>
    <AssetId xmlns="6d93d202-47fc-4405-873a-cab67cc5f1b2">TP104334741</AssetId>
    <Manager xmlns="6d93d202-47fc-4405-873a-cab67cc5f1b2" xsi:nil="true"/>
    <NumericId xmlns="6d93d202-47fc-4405-873a-cab67cc5f1b2" xsi:nil="true"/>
    <HandoffToMSDN xmlns="6d93d202-47fc-4405-873a-cab67cc5f1b2" xsi:nil="true"/>
    <Markets xmlns="6d93d202-47fc-4405-873a-cab67cc5f1b2"/>
    <UALocComments xmlns="6d93d202-47fc-4405-873a-cab67cc5f1b2" xsi:nil="true"/>
    <UALocRecommendation xmlns="6d93d202-47fc-4405-873a-cab67cc5f1b2">Localize</UALocRecommendation>
    <Component xmlns="64acb2c5-0a2b-4bda-bd34-58e36cbb80d2" xsi:nil="true"/>
    <AssetStart xmlns="6d93d202-47fc-4405-873a-cab67cc5f1b2">2014-05-21T15:12:11+00:00</AssetStart>
    <CrawlForDependencies xmlns="6d93d202-47fc-4405-873a-cab67cc5f1b2">false</CrawlForDependencies>
    <LastModifiedDateTime xmlns="6d93d202-47fc-4405-873a-cab67cc5f1b2" xsi:nil="true"/>
    <LocMarketGroupTiers2 xmlns="6d93d202-47fc-4405-873a-cab67cc5f1b2" xsi:nil="true"/>
    <PublishStatusLookup xmlns="6d93d202-47fc-4405-873a-cab67cc5f1b2">
      <Value>615167</Value>
    </PublishStatusLookup>
    <AverageRating xmlns="6d93d202-47fc-4405-873a-cab67cc5f1b2" xsi:nil="true"/>
    <CSXUpdate xmlns="6d93d202-47fc-4405-873a-cab67cc5f1b2">false</CSXUpdate>
    <UAProjectedTotalWords xmlns="6d93d202-47fc-4405-873a-cab67cc5f1b2" xsi:nil="true"/>
    <AssetExpire xmlns="6d93d202-47fc-4405-873a-cab67cc5f1b2">2029-01-01T00:00:00+00:00</AssetExpire>
    <AssetType xmlns="6d93d202-47fc-4405-873a-cab67cc5f1b2" xsi:nil="true"/>
    <IntlLangReviewDate xmlns="6d93d202-47fc-4405-873a-cab67cc5f1b2" xsi:nil="true"/>
    <TPFriendlyName xmlns="6d93d202-47fc-4405-873a-cab67cc5f1b2" xsi:nil="true"/>
    <IntlLangReview xmlns="6d93d202-47fc-4405-873a-cab67cc5f1b2">false</IntlLangReview>
    <OOCacheId xmlns="6d93d202-47fc-4405-873a-cab67cc5f1b2" xsi:nil="true"/>
    <PolicheckWords xmlns="6d93d202-47fc-4405-873a-cab67cc5f1b2" xsi:nil="true"/>
    <TemplateStatus xmlns="6d93d202-47fc-4405-873a-cab67cc5f1b2">Complete</TemplateStatus>
    <CSXSubmissionMarket xmlns="6d93d202-47fc-4405-873a-cab67cc5f1b2" xsi:nil="true"/>
    <BlockPublish xmlns="6d93d202-47fc-4405-873a-cab67cc5f1b2">false</BlockPublish>
    <FriendlyTitle xmlns="6d93d202-47fc-4405-873a-cab67cc5f1b2" xsi:nil="true"/>
    <TPLaunchHelpLinkType xmlns="6d93d202-47fc-4405-873a-cab67cc5f1b2">Template</TPLaunchHelpLinkType>
    <LocComments xmlns="6d93d202-47fc-4405-873a-cab67cc5f1b2" xsi:nil="true"/>
    <Providers xmlns="6d93d202-47fc-4405-873a-cab67cc5f1b2" xsi:nil="true"/>
    <SourceTitle xmlns="6d93d202-47fc-4405-873a-cab67cc5f1b2" xsi:nil="true"/>
    <TemplateTemplateType xmlns="6d93d202-47fc-4405-873a-cab67cc5f1b2">PowerPoint Presentation Template</TemplateTemplateType>
    <TimesCloned xmlns="6d93d202-47fc-4405-873a-cab67cc5f1b2" xsi:nil="true"/>
    <ClipArtFilename xmlns="6d93d202-47fc-4405-873a-cab67cc5f1b2" xsi:nil="true"/>
    <APDescription xmlns="6d93d202-47fc-4405-873a-cab67cc5f1b2">Présentation PowerPoint business sobre et élégante, reposant sur un design avangardiste aux motifs géométriques abstraits.</APDescription>
    <TaxCatchAll xmlns="6d93d202-47fc-4405-873a-cab67cc5f1b2"/>
    <TPApplication xmlns="6d93d202-47fc-4405-873a-cab67cc5f1b2" xsi:nil="true"/>
    <CSXHash xmlns="6d93d202-47fc-4405-873a-cab67cc5f1b2" xsi:nil="true"/>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 xsi:nil="true"/>
    <TPLaunchHelpLink xmlns="6d93d202-47fc-4405-873a-cab67cc5f1b2" xsi:nil="true"/>
    <Milestone xmlns="6d93d202-47fc-4405-873a-cab67cc5f1b2" xsi:nil="true"/>
    <OriginalRelease xmlns="6d93d202-47fc-4405-873a-cab67cc5f1b2">15</OriginalRelease>
    <RecommendationsModifier xmlns="6d93d202-47fc-4405-873a-cab67cc5f1b2" xsi:nil="true"/>
    <ScenarioTagsTaxHTField0 xmlns="6d93d202-47fc-4405-873a-cab67cc5f1b2">
      <Terms xmlns="http://schemas.microsoft.com/office/infopath/2007/PartnerControls"/>
    </ScenarioTagsTaxHTField0>
    <UANotes xmlns="6d93d202-47fc-4405-873a-cab67cc5f1b2" xsi:nil="true"/>
    <FeatureTagsTaxHTField0 xmlns="6d93d202-47fc-4405-873a-cab67cc5f1b2">
      <Terms xmlns="http://schemas.microsoft.com/office/infopath/2007/PartnerControls"/>
    </FeatureTagsTaxHTField0>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 xsi:nil="true"/>
    <Description0 xmlns="64acb2c5-0a2b-4bda-bd34-58e36cbb80d2" xsi:nil="true"/>
    <TPClientViewer xmlns="6d93d202-47fc-4405-873a-cab67cc5f1b2" xsi:nil="true"/>
    <DSATActionTaken xmlns="6d93d202-47fc-4405-873a-cab67cc5f1b2" xsi:nil="true"/>
    <APEditor xmlns="6d93d202-47fc-4405-873a-cab67cc5f1b2">
      <UserInfo>
        <DisplayName/>
        <AccountId xsi:nil="true"/>
        <AccountType/>
      </UserInfo>
    </APEditor>
    <TPInstallLocation xmlns="6d93d202-47fc-4405-873a-cab67cc5f1b2" xsi:nil="true"/>
    <OutputCachingOn xmlns="6d93d202-47fc-4405-873a-cab67cc5f1b2">false</OutputCachingOn>
    <ParentAssetId xmlns="6d93d202-47fc-4405-873a-cab67cc5f1b2" xsi:nil="true"/>
  </documentManagement>
</p:properties>
</file>

<file path=customXml/itemProps1.xml><?xml version="1.0" encoding="utf-8"?>
<ds:datastoreItem xmlns:ds="http://schemas.openxmlformats.org/officeDocument/2006/customXml" ds:itemID="{E0D2ACA8-A7D1-4BB5-938C-60E14DC00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9C92F6-C5F8-482F-AC56-6D5779739645}">
  <ds:schemaRefs>
    <ds:schemaRef ds:uri="http://schemas.microsoft.com/sharepoint/v3/contenttype/forms"/>
  </ds:schemaRefs>
</ds:datastoreItem>
</file>

<file path=customXml/itemProps3.xml><?xml version="1.0" encoding="utf-8"?>
<ds:datastoreItem xmlns:ds="http://schemas.openxmlformats.org/officeDocument/2006/customXml" ds:itemID="{BA6C2D3C-FA7E-4E05-9BC4-F005A36E2BCE}">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Présentation business - Thème Abstrait</Template>
  <TotalTime>0</TotalTime>
  <Words>3688</Words>
  <Application>Microsoft Office PowerPoint</Application>
  <PresentationFormat>Affichage à l'écran (16:9)</PresentationFormat>
  <Paragraphs>572</Paragraphs>
  <Slides>31</Slides>
  <Notes>27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Calibri</vt:lpstr>
      <vt:lpstr>Courier New</vt:lpstr>
      <vt:lpstr>Segoe UI Black</vt:lpstr>
      <vt:lpstr>Segoe UI Semilight</vt:lpstr>
      <vt:lpstr>SegoeBook</vt:lpstr>
      <vt:lpstr>Wingdings</vt:lpstr>
      <vt:lpstr>Thème Office</vt:lpstr>
      <vt:lpstr>Cours de Base de données</vt:lpstr>
      <vt:lpstr>Présentation PowerPoint</vt:lpstr>
      <vt:lpstr>Présentation PowerPoint</vt:lpstr>
      <vt:lpstr>Le modèle relationnel / le langage SQL</vt:lpstr>
      <vt:lpstr>Présentation PowerPoint</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Présentation PowerPoint</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lpstr>Le modèle relationnel / le langage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2020-09-21T05:35:54Z</dcterms:created>
  <dcterms:modified xsi:type="dcterms:W3CDTF">2024-11-04T15:22:11Z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ies>
</file>