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aven Pro Bold" charset="1" panose="00000800000000000000"/>
      <p:regular r:id="rId23"/>
    </p:embeddedFont>
    <p:embeddedFont>
      <p:font typeface="Maven Pro" charset="1" panose="000005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2229973"/>
            <a:ext cx="13112360" cy="462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629"/>
              </a:lnSpc>
            </a:pP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</a:t>
            </a:r>
            <a:r>
              <a:rPr lang="en-US" b="true" sz="14537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POTIFY WRAPPED ANALYSIS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1123109" y="3122109"/>
            <a:ext cx="7288716" cy="7288716"/>
          </a:xfrm>
          <a:custGeom>
            <a:avLst/>
            <a:gdLst/>
            <a:ahLst/>
            <a:cxnLst/>
            <a:rect r="r" b="b" t="t" l="l"/>
            <a:pathLst>
              <a:path h="7288716" w="7288716">
                <a:moveTo>
                  <a:pt x="0" y="7288716"/>
                </a:moveTo>
                <a:lnTo>
                  <a:pt x="7288716" y="7288716"/>
                </a:lnTo>
                <a:lnTo>
                  <a:pt x="7288716" y="0"/>
                </a:lnTo>
                <a:lnTo>
                  <a:pt x="0" y="0"/>
                </a:lnTo>
                <a:lnTo>
                  <a:pt x="0" y="72887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11618" y="7370342"/>
            <a:ext cx="10864763" cy="50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Indep</a:t>
            </a: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endent Study (Jan–May 2025)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984813" y="8495268"/>
            <a:ext cx="5303187" cy="194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4"/>
              </a:lnSpc>
              <a:spcBef>
                <a:spcPct val="0"/>
              </a:spcBef>
            </a:pPr>
            <a:r>
              <a:rPr lang="en-US" b="true" sz="273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Jeet Ch</a:t>
            </a:r>
            <a:r>
              <a:rPr lang="en-US" b="true" sz="273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oksi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r>
              <a:rPr lang="en-US" b="true" sz="273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Advisor: Professor Abel Iyasele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r>
              <a:rPr lang="en-US" b="true" sz="273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05/05/2025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4005" y="3563706"/>
            <a:ext cx="8219327" cy="5867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ata flow: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A: Spotify API → raw JSON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B–D: Cleaning &amp; feature pipelines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E–F: Model training &amp; RAG indexing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G: Models &amp; embeddings → API &amp; dashboard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Highlights: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Multi‑stage Docker builds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Separation of concerns (ML vs. API vs. UI)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51914" y="3054351"/>
            <a:ext cx="5733609" cy="6093691"/>
          </a:xfrm>
          <a:custGeom>
            <a:avLst/>
            <a:gdLst/>
            <a:ahLst/>
            <a:cxnLst/>
            <a:rect r="r" b="b" t="t" l="l"/>
            <a:pathLst>
              <a:path h="6093691" w="5733609">
                <a:moveTo>
                  <a:pt x="0" y="0"/>
                </a:moveTo>
                <a:lnTo>
                  <a:pt x="5733609" y="0"/>
                </a:lnTo>
                <a:lnTo>
                  <a:pt x="5733609" y="6093691"/>
                </a:lnTo>
                <a:lnTo>
                  <a:pt x="0" y="60936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23669" y="1323975"/>
            <a:ext cx="7640663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ARCHIT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ECTURE DIAGRAM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3353641"/>
            <a:ext cx="13297277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enre classifier: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High precision (&gt; 0.8) on EDM sub‑genres (dnb, techno)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Confusion in rap sub‑labels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Popularity model: R² ≈ 0.56 → audio+lyrics moderately predictive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Forecast: insufficient history → consider Prophet &amp; exogenous features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RAG Chatbot: &lt; 1 s answers on CPU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930885"/>
            <a:ext cx="1228874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EVAL</a:t>
            </a: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UATION &amp; RESULTS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3669" y="1497400"/>
            <a:ext cx="7640663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EPLOYMENT &amp; CI/CD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17945" y="3979219"/>
            <a:ext cx="12052111" cy="50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ockerized services: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Dockerfile.api, .ml, .dash + docker‑compose.yml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Git history cleanup: moved model .pkl → Git LFS, purged &gt; 100 MB blobs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CI pipeline: GitHub Actions lint &amp; smoke‑test on push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Env management: .env.example documents required vars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91361" y="957749"/>
            <a:ext cx="9705277" cy="154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b="true" sz="72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CHALL</a:t>
            </a:r>
            <a:r>
              <a:rPr lang="en-US" b="true" sz="7202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ENGES &amp; MITIGATIONS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91154" y="3352800"/>
            <a:ext cx="11505692" cy="6934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Large model artifacts → Git LFS + git filter‑repo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LangChain breaking changes → pinned langchain==0.3.24, added langchain‑community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Sparse time‑series points → acknowledged limitation; future switch to Prophet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Notebook import errors → get_project_root() helper</a:t>
            </a:r>
          </a:p>
          <a:p>
            <a:pPr algn="just" marL="647700" indent="-323850" lvl="1">
              <a:lnSpc>
                <a:spcPts val="4200"/>
              </a:lnSpc>
              <a:buAutoNum type="arabicPeriod" startAt="1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Heavy Docker images → multi‑stage builds, .dockerignore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87966" y="1080596"/>
            <a:ext cx="8224469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FUTU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987966" y="3228159"/>
            <a:ext cx="11206575" cy="673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odel improvements: oversample minority genres, tune class weights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Forecasting: migrate to Prophet, include listener behavior regressors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Dashboard extensions: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Tempo distribution by hour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Personalized recommendations widget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Productization: integrate service into Slack/Discord bot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96087" y="1912981"/>
            <a:ext cx="9095826" cy="92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11382" y="3962400"/>
            <a:ext cx="9465235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uilt end‑to‑end pipeline uniting audio, lyrics, and metadata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Delivered genre &amp; popularity models, time‑series forecast, RAG chatbot, dashboard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Deployed with Docker &amp; CI, documented for reproducibility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Pipeline is extensible for future enhancements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4238452"/>
            <a:ext cx="13297277" cy="2990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Adv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isor: Professor Abel Iyasele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Libraries: Spotipy, pandas, scikit‑learn, statsmodels, LangChain, Chroma, Streamlit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Data: Spotify Web API, Million Song, Kaggle corpora</a:t>
            </a:r>
          </a:p>
          <a:p>
            <a:pPr algn="just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2095429"/>
            <a:ext cx="1258138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ACKNOWLEDGEMENTS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159562"/>
            <a:ext cx="13967983" cy="6596825"/>
            <a:chOff x="0" y="0"/>
            <a:chExt cx="3678810" cy="173743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737435"/>
            </a:xfrm>
            <a:custGeom>
              <a:avLst/>
              <a:gdLst/>
              <a:ahLst/>
              <a:cxnLst/>
              <a:rect r="r" b="b" t="t" l="l"/>
              <a:pathLst>
                <a:path h="173743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709168"/>
                  </a:lnTo>
                  <a:cubicBezTo>
                    <a:pt x="3678810" y="1724780"/>
                    <a:pt x="3666155" y="1737435"/>
                    <a:pt x="3650543" y="1737435"/>
                  </a:cubicBezTo>
                  <a:lnTo>
                    <a:pt x="28267" y="1737435"/>
                  </a:lnTo>
                  <a:cubicBezTo>
                    <a:pt x="12656" y="1737435"/>
                    <a:pt x="0" y="1724780"/>
                    <a:pt x="0" y="170916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7755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441170" y="3571895"/>
            <a:ext cx="7132965" cy="5237006"/>
            <a:chOff x="0" y="0"/>
            <a:chExt cx="9510619" cy="698267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23850"/>
              <a:ext cx="9510619" cy="1155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2544" indent="-446272" lvl="1">
                <a:lnSpc>
                  <a:spcPts val="8268"/>
                </a:lnSpc>
                <a:buFont typeface="Arial"/>
                <a:buChar char="•"/>
              </a:pP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</a:t>
              </a: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troduction &amp; Objectives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62693"/>
              <a:ext cx="9510619" cy="1155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2544" indent="-446272" lvl="1">
                <a:lnSpc>
                  <a:spcPts val="8268"/>
                </a:lnSpc>
                <a:buFont typeface="Arial"/>
                <a:buChar char="•"/>
              </a:pP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Data Acquisition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849237"/>
              <a:ext cx="9510619" cy="1155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2544" indent="-446272" lvl="1">
                <a:lnSpc>
                  <a:spcPts val="8268"/>
                </a:lnSpc>
                <a:buFont typeface="Arial"/>
                <a:buChar char="•"/>
              </a:pP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Data Engineering Pipeline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435780"/>
              <a:ext cx="9510619" cy="2546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92544" indent="-446272" lvl="1">
                <a:lnSpc>
                  <a:spcPts val="8268"/>
                </a:lnSpc>
                <a:buFont typeface="Arial"/>
                <a:buChar char="•"/>
              </a:pP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Modeling</a:t>
              </a:r>
            </a:p>
            <a:p>
              <a:pPr algn="just" marL="892544" indent="-446272" lvl="1">
                <a:lnSpc>
                  <a:spcPts val="8268"/>
                </a:lnSpc>
                <a:buFont typeface="Arial"/>
                <a:buChar char="•"/>
              </a:pPr>
              <a:r>
                <a:rPr lang="en-US" sz="4134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Challenges &amp; Mitigations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47050" y="3571895"/>
            <a:ext cx="6757141" cy="6137342"/>
            <a:chOff x="0" y="0"/>
            <a:chExt cx="9009522" cy="8183123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45801" y="-304800"/>
              <a:ext cx="8763720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RAG Chatbot &amp; API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63868" y="1246541"/>
              <a:ext cx="8763720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Dashboard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81934" y="2797883"/>
              <a:ext cx="8763720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Evaluation &amp; Results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349224"/>
              <a:ext cx="8763720" cy="38338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0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Deployment &amp; CI/CD</a:t>
              </a:r>
            </a:p>
            <a:p>
              <a:pPr algn="l" marL="872740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Future Work and Conclusion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995148" y="1266825"/>
            <a:ext cx="8297704" cy="8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b="true" sz="730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495361" y="2937123"/>
            <a:ext cx="13297277" cy="659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otivation: Personal deep‑dive into my own listening habits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Gaps addressed: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Combine audio, lyrical topics, and metadata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Provide an interactive dashboard + RAG‑powered chat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Objectives: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Ingest &amp; preprocess Spotify data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Engineer features (audio + lyrics)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Train genre classifier &amp; popularity regressor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Forecast weekly play counts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Build RAG index + API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Deploy Streamlit dashboard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99625" y="1171575"/>
            <a:ext cx="1228874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4010" y="741196"/>
            <a:ext cx="6918887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ACQUISITON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24010" y="3146699"/>
            <a:ext cx="9450792" cy="5614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potify Web API: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Top 50 tracks (6 mo), 50 recently played, ~1 000 “Liked Songs”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 profile &amp; playlists metadata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External: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Million Song Dataset (genres_v2.csv)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Kaggle lyrics+K‑means topics</a:t>
            </a: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Key points: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OAuth + rate‑limit backoff for reliable ingestion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Raw JSON persisted once for reproducibility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239233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28036" y="935037"/>
            <a:ext cx="7640663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TA ENGINEERING PIPELINE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038600"/>
            <a:ext cx="12052111" cy="280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tages: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Clean audio features (21 cols → 21 clean)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Merge lyrics topics with track metadata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Audio feature engineering (25 new, 18 normalized)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Lyrical feature engineering (44 total cols)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59001"/>
            <a:ext cx="12052111" cy="168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tilities: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get_project_root() bootstrap in scripts &amp; notebooks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Robust logging of row counts &amp; timings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5400000">
            <a:off x="14173200" y="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57400" y="4155826"/>
            <a:ext cx="8082180" cy="426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G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enre Classifier: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RandomForest with grid search (n_estimators: 50–200, max_depth: 5–15)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Test accuracy ~65 %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Popularity Predictor: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RF regressor, RMSE ≈ 14.8, R² ≈ 0.56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SHAP analysis: “artist_hotness” top feature, then danceability, energy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79768" y="811212"/>
            <a:ext cx="7640663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</a:t>
            </a: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EATURE ENGINEERING &amp; MODELING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289417"/>
            <a:ext cx="7067106" cy="266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ARIMA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Forecast: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Weekly aggregated plays (only 3 data points)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ARIMA(1,1,1) fitted, 4‑week forecast unstable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62253" y="811212"/>
            <a:ext cx="9095826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TIME‑SERIE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 FORECAST &amp; RAG CHATBOT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57619" y="4289417"/>
            <a:ext cx="7101681" cy="3200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RAG</a:t>
            </a: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 Chatbot: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Indexed audio+lyrics docs (50 recent plays)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Sentence‑Transformer → Chroma DB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API endpoint via FastAPI (≤ 1 s latency on CPU)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3" t="0" r="-223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4557" y="1323975"/>
            <a:ext cx="6918887" cy="173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STREAMLIT DASHBOARD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40712" y="4024613"/>
            <a:ext cx="11206575" cy="5052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</a:t>
            </a: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ey metrics: total plays, unique artists, avg danceability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Visualizations: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Histogram (danceability)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Weekly play counts (time series)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Top genres (bar)</a:t>
            </a:r>
          </a:p>
          <a:p>
            <a:pPr algn="just">
              <a:lnSpc>
                <a:spcPts val="4480"/>
              </a:lnSpc>
            </a:pPr>
          </a:p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Design choices: easy filtering by date, modular Plotly functions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DAGmjuWGGvo</dc:identifier>
  <dcterms:modified xsi:type="dcterms:W3CDTF">2011-08-01T06:04:30Z</dcterms:modified>
  <cp:revision>1</cp:revision>
  <dc:title>Spotify Wrapped Analysis</dc:title>
</cp:coreProperties>
</file>