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DM Sans" charset="1" panose="00000000000000000000"/>
      <p:regular r:id="rId18"/>
    </p:embeddedFont>
    <p:embeddedFont>
      <p:font typeface="Canva Sans Bold" charset="1" panose="020B0803030501040103"/>
      <p:regular r:id="rId19"/>
    </p:embeddedFont>
    <p:embeddedFont>
      <p:font typeface="DM Sans Bold" charset="1" panose="00000000000000000000"/>
      <p:regular r:id="rId20"/>
    </p:embeddedFont>
    <p:embeddedFont>
      <p:font typeface="DM Sans Bold Italics" charset="1" panose="00000000000000000000"/>
      <p:regular r:id="rId21"/>
    </p:embeddedFont>
    <p:embeddedFont>
      <p:font typeface="Canva Sans Italics" charset="1" panose="020B0503030501040103"/>
      <p:regular r:id="rId22"/>
    </p:embeddedFont>
    <p:embeddedFont>
      <p:font typeface="Canva Sans Bold Italics" charset="1" panose="020B08030305010401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0">
            <a:off x="-808019" y="8563205"/>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5" id="5"/>
          <p:cNvGrpSpPr/>
          <p:nvPr/>
        </p:nvGrpSpPr>
        <p:grpSpPr>
          <a:xfrm rot="0">
            <a:off x="5146139" y="-572397"/>
            <a:ext cx="1144795" cy="114479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8" id="8"/>
          <p:cNvGrpSpPr/>
          <p:nvPr/>
        </p:nvGrpSpPr>
        <p:grpSpPr>
          <a:xfrm rot="0">
            <a:off x="16707776" y="230133"/>
            <a:ext cx="684529" cy="68452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11" id="11"/>
          <p:cNvGrpSpPr/>
          <p:nvPr/>
        </p:nvGrpSpPr>
        <p:grpSpPr>
          <a:xfrm rot="0">
            <a:off x="1698027" y="1528064"/>
            <a:ext cx="3278735" cy="747497"/>
            <a:chOff x="0" y="0"/>
            <a:chExt cx="4371647" cy="996662"/>
          </a:xfrm>
        </p:grpSpPr>
        <p:sp>
          <p:nvSpPr>
            <p:cNvPr name="Freeform 12" id="12"/>
            <p:cNvSpPr/>
            <p:nvPr/>
          </p:nvSpPr>
          <p:spPr>
            <a:xfrm flipH="false" flipV="false" rot="0">
              <a:off x="0" y="0"/>
              <a:ext cx="996662" cy="996662"/>
            </a:xfrm>
            <a:custGeom>
              <a:avLst/>
              <a:gdLst/>
              <a:ahLst/>
              <a:cxnLst/>
              <a:rect r="r" b="b" t="t" l="l"/>
              <a:pathLst>
                <a:path h="996662" w="996662">
                  <a:moveTo>
                    <a:pt x="0" y="0"/>
                  </a:moveTo>
                  <a:lnTo>
                    <a:pt x="996662" y="0"/>
                  </a:lnTo>
                  <a:lnTo>
                    <a:pt x="996662" y="996662"/>
                  </a:lnTo>
                  <a:lnTo>
                    <a:pt x="0" y="996662"/>
                  </a:lnTo>
                  <a:lnTo>
                    <a:pt x="0" y="0"/>
                  </a:lnTo>
                  <a:close/>
                </a:path>
              </a:pathLst>
            </a:custGeom>
            <a:blipFill>
              <a:blip r:embed="rId2"/>
              <a:stretch>
                <a:fillRect l="0" t="0" r="0" b="0"/>
              </a:stretch>
            </a:blipFill>
          </p:spPr>
        </p:sp>
        <p:sp>
          <p:nvSpPr>
            <p:cNvPr name="Freeform 13" id="13"/>
            <p:cNvSpPr/>
            <p:nvPr/>
          </p:nvSpPr>
          <p:spPr>
            <a:xfrm flipH="false" flipV="false" rot="0">
              <a:off x="1331111" y="124361"/>
              <a:ext cx="3040536" cy="747939"/>
            </a:xfrm>
            <a:custGeom>
              <a:avLst/>
              <a:gdLst/>
              <a:ahLst/>
              <a:cxnLst/>
              <a:rect r="r" b="b" t="t" l="l"/>
              <a:pathLst>
                <a:path h="747939" w="3040536">
                  <a:moveTo>
                    <a:pt x="0" y="0"/>
                  </a:moveTo>
                  <a:lnTo>
                    <a:pt x="3040536" y="0"/>
                  </a:lnTo>
                  <a:lnTo>
                    <a:pt x="3040536" y="747940"/>
                  </a:lnTo>
                  <a:lnTo>
                    <a:pt x="0" y="747940"/>
                  </a:lnTo>
                  <a:lnTo>
                    <a:pt x="0" y="0"/>
                  </a:lnTo>
                  <a:close/>
                </a:path>
              </a:pathLst>
            </a:custGeom>
            <a:blipFill>
              <a:blip r:embed="rId3"/>
              <a:stretch>
                <a:fillRect l="0" t="0" r="0" b="0"/>
              </a:stretch>
            </a:blipFill>
          </p:spPr>
        </p:sp>
      </p:grpSp>
      <p:grpSp>
        <p:nvGrpSpPr>
          <p:cNvPr name="Group 14" id="14"/>
          <p:cNvGrpSpPr/>
          <p:nvPr/>
        </p:nvGrpSpPr>
        <p:grpSpPr>
          <a:xfrm rot="-1844908">
            <a:off x="12676228" y="1963961"/>
            <a:ext cx="7087456" cy="12470359"/>
            <a:chOff x="0" y="0"/>
            <a:chExt cx="660400" cy="1161972"/>
          </a:xfrm>
        </p:grpSpPr>
        <p:sp>
          <p:nvSpPr>
            <p:cNvPr name="Freeform 15" id="15"/>
            <p:cNvSpPr/>
            <p:nvPr/>
          </p:nvSpPr>
          <p:spPr>
            <a:xfrm flipH="false" flipV="false" rot="0">
              <a:off x="0" y="0"/>
              <a:ext cx="660400" cy="1161972"/>
            </a:xfrm>
            <a:custGeom>
              <a:avLst/>
              <a:gdLst/>
              <a:ahLst/>
              <a:cxnLst/>
              <a:rect r="r" b="b" t="t" l="l"/>
              <a:pathLst>
                <a:path h="1161972"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36258"/>
                  </a:cubicBezTo>
                  <a:lnTo>
                    <a:pt x="660400" y="1161972"/>
                  </a:lnTo>
                  <a:lnTo>
                    <a:pt x="0" y="1161972"/>
                  </a:lnTo>
                  <a:lnTo>
                    <a:pt x="0" y="336871"/>
                  </a:lnTo>
                  <a:cubicBezTo>
                    <a:pt x="1782" y="185660"/>
                    <a:pt x="93019" y="64045"/>
                    <a:pt x="220252" y="19070"/>
                  </a:cubicBezTo>
                  <a:close/>
                </a:path>
              </a:pathLst>
            </a:custGeom>
            <a:solidFill>
              <a:srgbClr val="E0B15E"/>
            </a:solidFill>
          </p:spPr>
        </p:sp>
        <p:sp>
          <p:nvSpPr>
            <p:cNvPr name="TextBox 16" id="16"/>
            <p:cNvSpPr txBox="true"/>
            <p:nvPr/>
          </p:nvSpPr>
          <p:spPr>
            <a:xfrm>
              <a:off x="0" y="98425"/>
              <a:ext cx="660400" cy="1063547"/>
            </a:xfrm>
            <a:prstGeom prst="rect">
              <a:avLst/>
            </a:prstGeom>
          </p:spPr>
          <p:txBody>
            <a:bodyPr anchor="ctr" rtlCol="false" tIns="50800" lIns="50800" bIns="50800" rIns="50800"/>
            <a:lstStyle/>
            <a:p>
              <a:pPr algn="ctr">
                <a:lnSpc>
                  <a:spcPts val="2590"/>
                </a:lnSpc>
              </a:pPr>
            </a:p>
          </p:txBody>
        </p:sp>
      </p:grpSp>
      <p:grpSp>
        <p:nvGrpSpPr>
          <p:cNvPr name="Group 17" id="17"/>
          <p:cNvGrpSpPr>
            <a:grpSpLocks noChangeAspect="true"/>
          </p:cNvGrpSpPr>
          <p:nvPr/>
        </p:nvGrpSpPr>
        <p:grpSpPr>
          <a:xfrm rot="0">
            <a:off x="11678055" y="2750105"/>
            <a:ext cx="6304927" cy="6304927"/>
            <a:chOff x="0" y="0"/>
            <a:chExt cx="6350000" cy="6350000"/>
          </a:xfrm>
        </p:grpSpPr>
        <p:sp>
          <p:nvSpPr>
            <p:cNvPr name="Freeform 18" id="18"/>
            <p:cNvSpPr/>
            <p:nvPr/>
          </p:nvSpPr>
          <p:spPr>
            <a:xfrm flipH="false" flipV="false" rot="0">
              <a:off x="655320" y="655320"/>
              <a:ext cx="5039360" cy="5039360"/>
            </a:xfrm>
            <a:custGeom>
              <a:avLst/>
              <a:gdLst/>
              <a:ahLst/>
              <a:cxnLst/>
              <a:rect r="r" b="b" t="t" l="l"/>
              <a:pathLst>
                <a:path h="5039360" w="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4"/>
              <a:stretch>
                <a:fillRect l="-24850" t="0" r="-24850" b="0"/>
              </a:stretch>
            </a:blipFill>
          </p:spPr>
        </p:sp>
        <p:sp>
          <p:nvSpPr>
            <p:cNvPr name="Freeform 19" id="19"/>
            <p:cNvSpPr/>
            <p:nvPr/>
          </p:nvSpPr>
          <p:spPr>
            <a:xfrm flipH="false" flipV="false" rot="0">
              <a:off x="0" y="0"/>
              <a:ext cx="6350000" cy="6350000"/>
            </a:xfrm>
            <a:custGeom>
              <a:avLst/>
              <a:gdLst/>
              <a:ahLst/>
              <a:cxnLst/>
              <a:rect r="r" b="b" t="t" l="l"/>
              <a:pathLst>
                <a:path h="6350000" w="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FFFAEB"/>
            </a:solidFill>
          </p:spPr>
        </p:sp>
      </p:grpSp>
      <p:grpSp>
        <p:nvGrpSpPr>
          <p:cNvPr name="Group 20" id="20"/>
          <p:cNvGrpSpPr/>
          <p:nvPr/>
        </p:nvGrpSpPr>
        <p:grpSpPr>
          <a:xfrm rot="0">
            <a:off x="1698027" y="3056870"/>
            <a:ext cx="9695303" cy="3584254"/>
            <a:chOff x="0" y="0"/>
            <a:chExt cx="12927071" cy="4779006"/>
          </a:xfrm>
        </p:grpSpPr>
        <p:sp>
          <p:nvSpPr>
            <p:cNvPr name="TextBox 21" id="21"/>
            <p:cNvSpPr txBox="true"/>
            <p:nvPr/>
          </p:nvSpPr>
          <p:spPr>
            <a:xfrm rot="0">
              <a:off x="125977" y="4122336"/>
              <a:ext cx="11082673" cy="656670"/>
            </a:xfrm>
            <a:prstGeom prst="rect">
              <a:avLst/>
            </a:prstGeom>
          </p:spPr>
          <p:txBody>
            <a:bodyPr anchor="t" rtlCol="false" tIns="0" lIns="0" bIns="0" rIns="0">
              <a:spAutoFit/>
            </a:bodyPr>
            <a:lstStyle/>
            <a:p>
              <a:pPr algn="l">
                <a:lnSpc>
                  <a:spcPts val="4159"/>
                </a:lnSpc>
              </a:pPr>
              <a:r>
                <a:rPr lang="en-US" sz="2970">
                  <a:solidFill>
                    <a:srgbClr val="000000"/>
                  </a:solidFill>
                  <a:latin typeface="DM Sans"/>
                  <a:ea typeface="DM Sans"/>
                  <a:cs typeface="DM Sans"/>
                  <a:sym typeface="DM Sans"/>
                </a:rPr>
                <a:t>Overview and Proof of Concept</a:t>
              </a:r>
            </a:p>
          </p:txBody>
        </p:sp>
        <p:sp>
          <p:nvSpPr>
            <p:cNvPr name="TextBox 22" id="22"/>
            <p:cNvSpPr txBox="true"/>
            <p:nvPr/>
          </p:nvSpPr>
          <p:spPr>
            <a:xfrm rot="0">
              <a:off x="0" y="0"/>
              <a:ext cx="12927071" cy="4013200"/>
            </a:xfrm>
            <a:prstGeom prst="rect">
              <a:avLst/>
            </a:prstGeom>
          </p:spPr>
          <p:txBody>
            <a:bodyPr anchor="t" rtlCol="false" tIns="0" lIns="0" bIns="0" rIns="0">
              <a:spAutoFit/>
            </a:bodyPr>
            <a:lstStyle/>
            <a:p>
              <a:pPr algn="l">
                <a:lnSpc>
                  <a:spcPts val="5999"/>
                </a:lnSpc>
              </a:pPr>
              <a:r>
                <a:rPr lang="en-US" sz="4999">
                  <a:solidFill>
                    <a:srgbClr val="2B1511"/>
                  </a:solidFill>
                  <a:latin typeface="Canva Sans Bold"/>
                  <a:ea typeface="Canva Sans Bold"/>
                  <a:cs typeface="Canva Sans Bold"/>
                  <a:sym typeface="Canva Sans Bold"/>
                </a:rPr>
                <a:t>CLINICAL NATURAL LANGUAGE TECHNOLOGY FOR HEALTHCARE: PAST, PRESENT, &amp; FUTURE APPROACHES</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0B15E"/>
        </a:solidFill>
      </p:bgPr>
    </p:bg>
    <p:spTree>
      <p:nvGrpSpPr>
        <p:cNvPr id="1" name=""/>
        <p:cNvGrpSpPr/>
        <p:nvPr/>
      </p:nvGrpSpPr>
      <p:grpSpPr>
        <a:xfrm>
          <a:off x="0" y="0"/>
          <a:ext cx="0" cy="0"/>
          <a:chOff x="0" y="0"/>
          <a:chExt cx="0" cy="0"/>
        </a:xfrm>
      </p:grpSpPr>
      <p:grpSp>
        <p:nvGrpSpPr>
          <p:cNvPr name="Group 2" id="2"/>
          <p:cNvGrpSpPr/>
          <p:nvPr/>
        </p:nvGrpSpPr>
        <p:grpSpPr>
          <a:xfrm rot="0">
            <a:off x="11643301" y="5175645"/>
            <a:ext cx="10464525" cy="10464525"/>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AEB"/>
            </a:solidFill>
            <a:ln cap="sq">
              <a:no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5" id="5"/>
          <p:cNvGrpSpPr/>
          <p:nvPr/>
        </p:nvGrpSpPr>
        <p:grpSpPr>
          <a:xfrm rot="0">
            <a:off x="-2368812" y="-3766275"/>
            <a:ext cx="12607523" cy="1260752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AEB"/>
            </a:solidFill>
            <a:ln cap="sq">
              <a:noFill/>
              <a:prstDash val="solid"/>
              <a:miter/>
            </a:ln>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8" id="8"/>
          <p:cNvGrpSpPr>
            <a:grpSpLocks noChangeAspect="true"/>
          </p:cNvGrpSpPr>
          <p:nvPr/>
        </p:nvGrpSpPr>
        <p:grpSpPr>
          <a:xfrm rot="0">
            <a:off x="10238711" y="2312437"/>
            <a:ext cx="7842561" cy="7842561"/>
            <a:chOff x="0" y="0"/>
            <a:chExt cx="6350000" cy="6350000"/>
          </a:xfrm>
        </p:grpSpPr>
        <p:sp>
          <p:nvSpPr>
            <p:cNvPr name="Freeform 9" id="9"/>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FFAEB"/>
            </a:solidFill>
          </p:spPr>
        </p:sp>
        <p:sp>
          <p:nvSpPr>
            <p:cNvPr name="Freeform 10" id="10"/>
            <p:cNvSpPr/>
            <p:nvPr/>
          </p:nvSpPr>
          <p:spPr>
            <a:xfrm flipH="false" flipV="false" rot="0">
              <a:off x="400267" y="526623"/>
              <a:ext cx="5549466" cy="5296755"/>
            </a:xfrm>
            <a:custGeom>
              <a:avLst/>
              <a:gdLst/>
              <a:ahLst/>
              <a:cxnLst/>
              <a:rect r="r" b="b" t="t" l="l"/>
              <a:pathLst>
                <a:path h="5296755" w="5549466">
                  <a:moveTo>
                    <a:pt x="2774733" y="4237"/>
                  </a:moveTo>
                  <a:cubicBezTo>
                    <a:pt x="1827256" y="0"/>
                    <a:pt x="949932" y="503041"/>
                    <a:pt x="474966" y="1322882"/>
                  </a:cubicBezTo>
                  <a:cubicBezTo>
                    <a:pt x="0" y="2142722"/>
                    <a:pt x="0" y="3154032"/>
                    <a:pt x="474966" y="3973872"/>
                  </a:cubicBezTo>
                  <a:cubicBezTo>
                    <a:pt x="949932" y="4793713"/>
                    <a:pt x="1827256" y="5296754"/>
                    <a:pt x="2774733" y="5292517"/>
                  </a:cubicBezTo>
                  <a:cubicBezTo>
                    <a:pt x="3722210" y="5296754"/>
                    <a:pt x="4599534" y="4793713"/>
                    <a:pt x="5074500" y="3973872"/>
                  </a:cubicBezTo>
                  <a:cubicBezTo>
                    <a:pt x="5549466" y="3154032"/>
                    <a:pt x="5549466" y="2142722"/>
                    <a:pt x="5074500" y="1322882"/>
                  </a:cubicBezTo>
                  <a:cubicBezTo>
                    <a:pt x="4599534" y="503041"/>
                    <a:pt x="3722210" y="0"/>
                    <a:pt x="2774733" y="4237"/>
                  </a:cubicBezTo>
                  <a:close/>
                </a:path>
              </a:pathLst>
            </a:custGeom>
            <a:blipFill>
              <a:blip r:embed="rId2"/>
              <a:stretch>
                <a:fillRect l="-24740" t="0" r="-24740" b="0"/>
              </a:stretch>
            </a:blipFill>
          </p:spPr>
        </p:sp>
      </p:grpSp>
      <p:sp>
        <p:nvSpPr>
          <p:cNvPr name="Freeform 11" id="11"/>
          <p:cNvSpPr/>
          <p:nvPr/>
        </p:nvSpPr>
        <p:spPr>
          <a:xfrm flipH="false" flipV="false" rot="0">
            <a:off x="15652706" y="-1342412"/>
            <a:ext cx="4320933" cy="2371112"/>
          </a:xfrm>
          <a:custGeom>
            <a:avLst/>
            <a:gdLst/>
            <a:ahLst/>
            <a:cxnLst/>
            <a:rect r="r" b="b" t="t" l="l"/>
            <a:pathLst>
              <a:path h="2371112" w="4320933">
                <a:moveTo>
                  <a:pt x="0" y="0"/>
                </a:moveTo>
                <a:lnTo>
                  <a:pt x="4320933" y="0"/>
                </a:lnTo>
                <a:lnTo>
                  <a:pt x="4320933" y="2371112"/>
                </a:lnTo>
                <a:lnTo>
                  <a:pt x="0" y="23711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1360469" y="9331122"/>
            <a:ext cx="3924501" cy="2153570"/>
          </a:xfrm>
          <a:custGeom>
            <a:avLst/>
            <a:gdLst/>
            <a:ahLst/>
            <a:cxnLst/>
            <a:rect r="r" b="b" t="t" l="l"/>
            <a:pathLst>
              <a:path h="2153570" w="3924501">
                <a:moveTo>
                  <a:pt x="0" y="0"/>
                </a:moveTo>
                <a:lnTo>
                  <a:pt x="3924501" y="0"/>
                </a:lnTo>
                <a:lnTo>
                  <a:pt x="3924501" y="2153570"/>
                </a:lnTo>
                <a:lnTo>
                  <a:pt x="0" y="2153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3" id="13"/>
          <p:cNvSpPr txBox="true"/>
          <p:nvPr/>
        </p:nvSpPr>
        <p:spPr>
          <a:xfrm rot="0">
            <a:off x="1593920" y="781510"/>
            <a:ext cx="6506404" cy="1530928"/>
          </a:xfrm>
          <a:prstGeom prst="rect">
            <a:avLst/>
          </a:prstGeom>
        </p:spPr>
        <p:txBody>
          <a:bodyPr anchor="t" rtlCol="false" tIns="0" lIns="0" bIns="0" rIns="0">
            <a:spAutoFit/>
          </a:bodyPr>
          <a:lstStyle/>
          <a:p>
            <a:pPr algn="l" marL="0" indent="0" lvl="0">
              <a:lnSpc>
                <a:spcPts val="6035"/>
              </a:lnSpc>
              <a:spcBef>
                <a:spcPct val="0"/>
              </a:spcBef>
            </a:pPr>
            <a:r>
              <a:rPr lang="en-US" sz="5029">
                <a:solidFill>
                  <a:srgbClr val="2B1511"/>
                </a:solidFill>
                <a:latin typeface="Canva Sans Bold"/>
                <a:ea typeface="Canva Sans Bold"/>
                <a:cs typeface="Canva Sans Bold"/>
                <a:sym typeface="Canva Sans Bold"/>
              </a:rPr>
              <a:t>POC ARCHITECTURE:</a:t>
            </a:r>
          </a:p>
        </p:txBody>
      </p:sp>
      <p:sp>
        <p:nvSpPr>
          <p:cNvPr name="TextBox 14" id="14"/>
          <p:cNvSpPr txBox="true"/>
          <p:nvPr/>
        </p:nvSpPr>
        <p:spPr>
          <a:xfrm rot="0">
            <a:off x="1593920" y="2535441"/>
            <a:ext cx="6182318" cy="5204207"/>
          </a:xfrm>
          <a:prstGeom prst="rect">
            <a:avLst/>
          </a:prstGeom>
        </p:spPr>
        <p:txBody>
          <a:bodyPr anchor="t" rtlCol="false" tIns="0" lIns="0" bIns="0" rIns="0">
            <a:spAutoFit/>
          </a:bodyPr>
          <a:lstStyle/>
          <a:p>
            <a:pPr algn="l">
              <a:lnSpc>
                <a:spcPts val="4141"/>
              </a:lnSpc>
            </a:pPr>
            <a:r>
              <a:rPr lang="en-US" sz="2724">
                <a:solidFill>
                  <a:srgbClr val="000000"/>
                </a:solidFill>
                <a:latin typeface="DM Sans"/>
                <a:ea typeface="DM Sans"/>
                <a:cs typeface="DM Sans"/>
                <a:sym typeface="DM Sans"/>
              </a:rPr>
              <a:t>The architecture includes modules for OCR, NLP, and Computer Vision, each interacting to process and analyze input data. The OCR module extracts text from medical documents, which is then analyzed by the NLP module for entity recognition and summarization. The Computer Vision module classifies any accompanying medical images.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2380859">
            <a:off x="-1313287" y="7502544"/>
            <a:ext cx="2842082" cy="7461317"/>
            <a:chOff x="0" y="0"/>
            <a:chExt cx="660400" cy="1733748"/>
          </a:xfrm>
        </p:grpSpPr>
        <p:sp>
          <p:nvSpPr>
            <p:cNvPr name="Freeform 3" id="3"/>
            <p:cNvSpPr/>
            <p:nvPr/>
          </p:nvSpPr>
          <p:spPr>
            <a:xfrm flipH="false" flipV="false" rot="0">
              <a:off x="0" y="0"/>
              <a:ext cx="660400" cy="1733748"/>
            </a:xfrm>
            <a:custGeom>
              <a:avLst/>
              <a:gdLst/>
              <a:ahLst/>
              <a:cxnLst/>
              <a:rect r="r" b="b" t="t" l="l"/>
              <a:pathLst>
                <a:path h="1733748"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8959"/>
                  </a:cubicBezTo>
                  <a:lnTo>
                    <a:pt x="660400" y="1733748"/>
                  </a:lnTo>
                  <a:lnTo>
                    <a:pt x="0" y="1733748"/>
                  </a:lnTo>
                  <a:lnTo>
                    <a:pt x="0" y="349987"/>
                  </a:lnTo>
                  <a:cubicBezTo>
                    <a:pt x="1782" y="185660"/>
                    <a:pt x="93019" y="64045"/>
                    <a:pt x="220252" y="19070"/>
                  </a:cubicBezTo>
                  <a:close/>
                </a:path>
              </a:pathLst>
            </a:custGeom>
            <a:solidFill>
              <a:srgbClr val="E0B15E">
                <a:alpha val="43922"/>
              </a:srgbClr>
            </a:solidFill>
          </p:spPr>
        </p:sp>
        <p:sp>
          <p:nvSpPr>
            <p:cNvPr name="TextBox 4" id="4"/>
            <p:cNvSpPr txBox="true"/>
            <p:nvPr/>
          </p:nvSpPr>
          <p:spPr>
            <a:xfrm>
              <a:off x="0" y="98425"/>
              <a:ext cx="660400" cy="1635323"/>
            </a:xfrm>
            <a:prstGeom prst="rect">
              <a:avLst/>
            </a:prstGeom>
          </p:spPr>
          <p:txBody>
            <a:bodyPr anchor="ctr" rtlCol="false" tIns="50800" lIns="50800" bIns="50800" rIns="50800"/>
            <a:lstStyle/>
            <a:p>
              <a:pPr algn="ctr">
                <a:lnSpc>
                  <a:spcPts val="2590"/>
                </a:lnSpc>
              </a:pPr>
            </a:p>
          </p:txBody>
        </p:sp>
      </p:grpSp>
      <p:grpSp>
        <p:nvGrpSpPr>
          <p:cNvPr name="Group 5" id="5"/>
          <p:cNvGrpSpPr/>
          <p:nvPr/>
        </p:nvGrpSpPr>
        <p:grpSpPr>
          <a:xfrm rot="2377137">
            <a:off x="-916789" y="4206328"/>
            <a:ext cx="1338510" cy="7384047"/>
            <a:chOff x="0" y="0"/>
            <a:chExt cx="660400" cy="3643174"/>
          </a:xfrm>
        </p:grpSpPr>
        <p:sp>
          <p:nvSpPr>
            <p:cNvPr name="Freeform 6" id="6"/>
            <p:cNvSpPr/>
            <p:nvPr/>
          </p:nvSpPr>
          <p:spPr>
            <a:xfrm flipH="false" flipV="false" rot="0">
              <a:off x="0" y="0"/>
              <a:ext cx="660400" cy="3643174"/>
            </a:xfrm>
            <a:custGeom>
              <a:avLst/>
              <a:gdLst/>
              <a:ahLst/>
              <a:cxnLst/>
              <a:rect r="r" b="b" t="t" l="l"/>
              <a:pathLst>
                <a:path h="3643174"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91373"/>
                  </a:cubicBezTo>
                  <a:lnTo>
                    <a:pt x="660400" y="3643174"/>
                  </a:lnTo>
                  <a:lnTo>
                    <a:pt x="0" y="3643174"/>
                  </a:lnTo>
                  <a:lnTo>
                    <a:pt x="0" y="393786"/>
                  </a:lnTo>
                  <a:cubicBezTo>
                    <a:pt x="1782" y="185660"/>
                    <a:pt x="93019" y="64045"/>
                    <a:pt x="220252" y="19070"/>
                  </a:cubicBezTo>
                  <a:close/>
                </a:path>
              </a:pathLst>
            </a:custGeom>
            <a:solidFill>
              <a:srgbClr val="E0B15E"/>
            </a:solidFill>
          </p:spPr>
        </p:sp>
        <p:sp>
          <p:nvSpPr>
            <p:cNvPr name="TextBox 7" id="7"/>
            <p:cNvSpPr txBox="true"/>
            <p:nvPr/>
          </p:nvSpPr>
          <p:spPr>
            <a:xfrm>
              <a:off x="0" y="98425"/>
              <a:ext cx="660400" cy="3544749"/>
            </a:xfrm>
            <a:prstGeom prst="rect">
              <a:avLst/>
            </a:prstGeom>
          </p:spPr>
          <p:txBody>
            <a:bodyPr anchor="ctr" rtlCol="false" tIns="50800" lIns="50800" bIns="50800" rIns="50800"/>
            <a:lstStyle/>
            <a:p>
              <a:pPr algn="ctr">
                <a:lnSpc>
                  <a:spcPts val="2590"/>
                </a:lnSpc>
              </a:pPr>
            </a:p>
          </p:txBody>
        </p:sp>
      </p:grpSp>
      <p:grpSp>
        <p:nvGrpSpPr>
          <p:cNvPr name="Group 8" id="8"/>
          <p:cNvGrpSpPr/>
          <p:nvPr/>
        </p:nvGrpSpPr>
        <p:grpSpPr>
          <a:xfrm rot="2377137">
            <a:off x="3012298" y="9449050"/>
            <a:ext cx="411277" cy="2198755"/>
            <a:chOff x="0" y="0"/>
            <a:chExt cx="660400" cy="3530606"/>
          </a:xfrm>
        </p:grpSpPr>
        <p:sp>
          <p:nvSpPr>
            <p:cNvPr name="Freeform 9" id="9"/>
            <p:cNvSpPr/>
            <p:nvPr/>
          </p:nvSpPr>
          <p:spPr>
            <a:xfrm flipH="false" flipV="false" rot="0">
              <a:off x="0" y="0"/>
              <a:ext cx="660400" cy="3530605"/>
            </a:xfrm>
            <a:custGeom>
              <a:avLst/>
              <a:gdLst/>
              <a:ahLst/>
              <a:cxnLst/>
              <a:rect r="r" b="b" t="t" l="l"/>
              <a:pathLst>
                <a:path h="3530605"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88872"/>
                  </a:cubicBezTo>
                  <a:lnTo>
                    <a:pt x="660400" y="3530605"/>
                  </a:lnTo>
                  <a:lnTo>
                    <a:pt x="0" y="3530605"/>
                  </a:lnTo>
                  <a:lnTo>
                    <a:pt x="0" y="391204"/>
                  </a:lnTo>
                  <a:cubicBezTo>
                    <a:pt x="1782" y="185660"/>
                    <a:pt x="93019" y="64045"/>
                    <a:pt x="220252" y="19070"/>
                  </a:cubicBezTo>
                  <a:close/>
                </a:path>
              </a:pathLst>
            </a:custGeom>
            <a:solidFill>
              <a:srgbClr val="E0B15E"/>
            </a:solidFill>
          </p:spPr>
        </p:sp>
        <p:sp>
          <p:nvSpPr>
            <p:cNvPr name="TextBox 10" id="10"/>
            <p:cNvSpPr txBox="true"/>
            <p:nvPr/>
          </p:nvSpPr>
          <p:spPr>
            <a:xfrm>
              <a:off x="0" y="98425"/>
              <a:ext cx="660400" cy="3432181"/>
            </a:xfrm>
            <a:prstGeom prst="rect">
              <a:avLst/>
            </a:prstGeom>
          </p:spPr>
          <p:txBody>
            <a:bodyPr anchor="ctr" rtlCol="false" tIns="50800" lIns="50800" bIns="50800" rIns="50800"/>
            <a:lstStyle/>
            <a:p>
              <a:pPr algn="ctr">
                <a:lnSpc>
                  <a:spcPts val="2590"/>
                </a:lnSpc>
              </a:pPr>
            </a:p>
          </p:txBody>
        </p:sp>
      </p:grpSp>
      <p:sp>
        <p:nvSpPr>
          <p:cNvPr name="Freeform 11" id="11"/>
          <p:cNvSpPr/>
          <p:nvPr/>
        </p:nvSpPr>
        <p:spPr>
          <a:xfrm flipH="false" flipV="false" rot="0">
            <a:off x="8817273" y="3939869"/>
            <a:ext cx="842974" cy="815386"/>
          </a:xfrm>
          <a:custGeom>
            <a:avLst/>
            <a:gdLst/>
            <a:ahLst/>
            <a:cxnLst/>
            <a:rect r="r" b="b" t="t" l="l"/>
            <a:pathLst>
              <a:path h="815386" w="842974">
                <a:moveTo>
                  <a:pt x="0" y="0"/>
                </a:moveTo>
                <a:lnTo>
                  <a:pt x="842975" y="0"/>
                </a:lnTo>
                <a:lnTo>
                  <a:pt x="842975" y="815386"/>
                </a:lnTo>
                <a:lnTo>
                  <a:pt x="0" y="8153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8817273" y="6288028"/>
            <a:ext cx="842974" cy="701968"/>
          </a:xfrm>
          <a:custGeom>
            <a:avLst/>
            <a:gdLst/>
            <a:ahLst/>
            <a:cxnLst/>
            <a:rect r="r" b="b" t="t" l="l"/>
            <a:pathLst>
              <a:path h="701968" w="842974">
                <a:moveTo>
                  <a:pt x="0" y="0"/>
                </a:moveTo>
                <a:lnTo>
                  <a:pt x="842975" y="0"/>
                </a:lnTo>
                <a:lnTo>
                  <a:pt x="842975" y="701968"/>
                </a:lnTo>
                <a:lnTo>
                  <a:pt x="0" y="7019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3" id="13"/>
          <p:cNvSpPr/>
          <p:nvPr/>
        </p:nvSpPr>
        <p:spPr>
          <a:xfrm flipV="true">
            <a:off x="-2023730" y="7040723"/>
            <a:ext cx="3495899" cy="4260352"/>
          </a:xfrm>
          <a:prstGeom prst="line">
            <a:avLst/>
          </a:prstGeom>
          <a:ln cap="rnd" w="85725">
            <a:solidFill>
              <a:srgbClr val="E0B15E"/>
            </a:solidFill>
            <a:prstDash val="solid"/>
            <a:headEnd type="none" len="sm" w="sm"/>
            <a:tailEnd type="none" len="sm" w="sm"/>
          </a:ln>
        </p:spPr>
      </p:sp>
      <p:grpSp>
        <p:nvGrpSpPr>
          <p:cNvPr name="Group 14" id="14"/>
          <p:cNvGrpSpPr/>
          <p:nvPr/>
        </p:nvGrpSpPr>
        <p:grpSpPr>
          <a:xfrm rot="0">
            <a:off x="5570131" y="718881"/>
            <a:ext cx="7147739" cy="1268429"/>
            <a:chOff x="0" y="0"/>
            <a:chExt cx="1882532" cy="334072"/>
          </a:xfrm>
        </p:grpSpPr>
        <p:sp>
          <p:nvSpPr>
            <p:cNvPr name="Freeform 15" id="15"/>
            <p:cNvSpPr/>
            <p:nvPr/>
          </p:nvSpPr>
          <p:spPr>
            <a:xfrm flipH="false" flipV="false" rot="0">
              <a:off x="0" y="0"/>
              <a:ext cx="1882532" cy="334072"/>
            </a:xfrm>
            <a:custGeom>
              <a:avLst/>
              <a:gdLst/>
              <a:ahLst/>
              <a:cxnLst/>
              <a:rect r="r" b="b" t="t" l="l"/>
              <a:pathLst>
                <a:path h="334072" w="1882532">
                  <a:moveTo>
                    <a:pt x="36826" y="0"/>
                  </a:moveTo>
                  <a:lnTo>
                    <a:pt x="1845706" y="0"/>
                  </a:lnTo>
                  <a:cubicBezTo>
                    <a:pt x="1866044" y="0"/>
                    <a:pt x="1882532" y="16488"/>
                    <a:pt x="1882532" y="36826"/>
                  </a:cubicBezTo>
                  <a:lnTo>
                    <a:pt x="1882532" y="297246"/>
                  </a:lnTo>
                  <a:cubicBezTo>
                    <a:pt x="1882532" y="317584"/>
                    <a:pt x="1866044" y="334072"/>
                    <a:pt x="1845706" y="334072"/>
                  </a:cubicBezTo>
                  <a:lnTo>
                    <a:pt x="36826" y="334072"/>
                  </a:lnTo>
                  <a:cubicBezTo>
                    <a:pt x="16488" y="334072"/>
                    <a:pt x="0" y="317584"/>
                    <a:pt x="0" y="297246"/>
                  </a:cubicBezTo>
                  <a:lnTo>
                    <a:pt x="0" y="36826"/>
                  </a:lnTo>
                  <a:cubicBezTo>
                    <a:pt x="0" y="16488"/>
                    <a:pt x="16488" y="0"/>
                    <a:pt x="36826" y="0"/>
                  </a:cubicBezTo>
                  <a:close/>
                </a:path>
              </a:pathLst>
            </a:custGeom>
            <a:solidFill>
              <a:srgbClr val="FFFFFF"/>
            </a:solidFill>
            <a:ln cap="rnd">
              <a:noFill/>
              <a:prstDash val="solid"/>
              <a:round/>
            </a:ln>
          </p:spPr>
        </p:sp>
        <p:sp>
          <p:nvSpPr>
            <p:cNvPr name="TextBox 16" id="16"/>
            <p:cNvSpPr txBox="true"/>
            <p:nvPr/>
          </p:nvSpPr>
          <p:spPr>
            <a:xfrm>
              <a:off x="0" y="0"/>
              <a:ext cx="1882532" cy="334072"/>
            </a:xfrm>
            <a:prstGeom prst="rect">
              <a:avLst/>
            </a:prstGeom>
          </p:spPr>
          <p:txBody>
            <a:bodyPr anchor="ctr" rtlCol="false" tIns="50800" lIns="50800" bIns="50800" rIns="50800"/>
            <a:lstStyle/>
            <a:p>
              <a:pPr algn="ctr" marL="0" indent="0" lvl="0">
                <a:lnSpc>
                  <a:spcPts val="5935"/>
                </a:lnSpc>
                <a:spcBef>
                  <a:spcPct val="0"/>
                </a:spcBef>
              </a:pPr>
              <a:r>
                <a:rPr lang="en-US" sz="4946">
                  <a:solidFill>
                    <a:srgbClr val="2B1511"/>
                  </a:solidFill>
                  <a:latin typeface="Canva Sans Bold"/>
                  <a:ea typeface="Canva Sans Bold"/>
                  <a:cs typeface="Canva Sans Bold"/>
                  <a:sym typeface="Canva Sans Bold"/>
                </a:rPr>
                <a:t>POC Demonstration:</a:t>
              </a:r>
            </a:p>
          </p:txBody>
        </p:sp>
      </p:grpSp>
      <p:sp>
        <p:nvSpPr>
          <p:cNvPr name="TextBox 17" id="17"/>
          <p:cNvSpPr txBox="true"/>
          <p:nvPr/>
        </p:nvSpPr>
        <p:spPr>
          <a:xfrm rot="0">
            <a:off x="4591327" y="2929269"/>
            <a:ext cx="9294867" cy="5515038"/>
          </a:xfrm>
          <a:prstGeom prst="rect">
            <a:avLst/>
          </a:prstGeom>
        </p:spPr>
        <p:txBody>
          <a:bodyPr anchor="t" rtlCol="false" tIns="0" lIns="0" bIns="0" rIns="0">
            <a:spAutoFit/>
          </a:bodyPr>
          <a:lstStyle/>
          <a:p>
            <a:pPr algn="l" marL="637662" indent="-318831" lvl="1">
              <a:lnSpc>
                <a:spcPts val="4489"/>
              </a:lnSpc>
              <a:buFont typeface="Arial"/>
              <a:buChar char="•"/>
            </a:pPr>
            <a:r>
              <a:rPr lang="en-US" sz="2953">
                <a:solidFill>
                  <a:srgbClr val="000000"/>
                </a:solidFill>
                <a:latin typeface="DM Sans"/>
                <a:ea typeface="DM Sans"/>
                <a:cs typeface="DM Sans"/>
                <a:sym typeface="DM Sans"/>
              </a:rPr>
              <a:t>Upload: A medical document </a:t>
            </a:r>
            <a:r>
              <a:rPr lang="en-US" sz="2953">
                <a:solidFill>
                  <a:srgbClr val="000000"/>
                </a:solidFill>
                <a:latin typeface="DM Sans"/>
                <a:ea typeface="DM Sans"/>
                <a:cs typeface="DM Sans"/>
                <a:sym typeface="DM Sans"/>
              </a:rPr>
              <a:t>or image is uploaded to the system.</a:t>
            </a:r>
          </a:p>
          <a:p>
            <a:pPr algn="l" marL="637662" indent="-318831" lvl="1">
              <a:lnSpc>
                <a:spcPts val="4489"/>
              </a:lnSpc>
              <a:buFont typeface="Arial"/>
              <a:buChar char="•"/>
            </a:pPr>
            <a:r>
              <a:rPr lang="en-US" sz="2953">
                <a:solidFill>
                  <a:srgbClr val="000000"/>
                </a:solidFill>
                <a:latin typeface="DM Sans"/>
                <a:ea typeface="DM Sans"/>
                <a:cs typeface="DM Sans"/>
                <a:sym typeface="DM Sans"/>
              </a:rPr>
              <a:t>OCR: The document undergoes OCR to extract text.</a:t>
            </a:r>
          </a:p>
          <a:p>
            <a:pPr algn="l" marL="637662" indent="-318831" lvl="1">
              <a:lnSpc>
                <a:spcPts val="4489"/>
              </a:lnSpc>
              <a:buFont typeface="Arial"/>
              <a:buChar char="•"/>
            </a:pPr>
            <a:r>
              <a:rPr lang="en-US" sz="2953">
                <a:solidFill>
                  <a:srgbClr val="000000"/>
                </a:solidFill>
                <a:latin typeface="DM Sans"/>
                <a:ea typeface="DM Sans"/>
                <a:cs typeface="DM Sans"/>
                <a:sym typeface="DM Sans"/>
              </a:rPr>
              <a:t>NLP: The extracted text is processed using NLP techniques for entity recognition and summarization.</a:t>
            </a:r>
          </a:p>
          <a:p>
            <a:pPr algn="l" marL="637662" indent="-318831" lvl="1">
              <a:lnSpc>
                <a:spcPts val="4489"/>
              </a:lnSpc>
              <a:buFont typeface="Arial"/>
              <a:buChar char="•"/>
            </a:pPr>
            <a:r>
              <a:rPr lang="en-US" sz="2953">
                <a:solidFill>
                  <a:srgbClr val="000000"/>
                </a:solidFill>
                <a:latin typeface="DM Sans"/>
                <a:ea typeface="DM Sans"/>
                <a:cs typeface="DM Sans"/>
                <a:sym typeface="DM Sans"/>
              </a:rPr>
              <a:t>Image Classification: If an image is uploaded, it is classified using the Computer Vision model.</a:t>
            </a:r>
          </a:p>
          <a:p>
            <a:pPr algn="l">
              <a:lnSpc>
                <a:spcPts val="4489"/>
              </a:lnSpc>
            </a:pPr>
          </a:p>
        </p:txBody>
      </p:sp>
      <p:grpSp>
        <p:nvGrpSpPr>
          <p:cNvPr name="Group 18" id="18"/>
          <p:cNvGrpSpPr/>
          <p:nvPr/>
        </p:nvGrpSpPr>
        <p:grpSpPr>
          <a:xfrm rot="-8419140">
            <a:off x="16781988" y="-3913825"/>
            <a:ext cx="2842082" cy="7253346"/>
            <a:chOff x="0" y="0"/>
            <a:chExt cx="660400" cy="1685423"/>
          </a:xfrm>
        </p:grpSpPr>
        <p:sp>
          <p:nvSpPr>
            <p:cNvPr name="Freeform 19" id="19"/>
            <p:cNvSpPr/>
            <p:nvPr/>
          </p:nvSpPr>
          <p:spPr>
            <a:xfrm flipH="false" flipV="false" rot="0">
              <a:off x="0" y="0"/>
              <a:ext cx="660400" cy="1685423"/>
            </a:xfrm>
            <a:custGeom>
              <a:avLst/>
              <a:gdLst/>
              <a:ahLst/>
              <a:cxnLst/>
              <a:rect r="r" b="b" t="t" l="l"/>
              <a:pathLst>
                <a:path h="1685423"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7885"/>
                  </a:cubicBezTo>
                  <a:lnTo>
                    <a:pt x="660400" y="1685423"/>
                  </a:lnTo>
                  <a:lnTo>
                    <a:pt x="0" y="1685423"/>
                  </a:lnTo>
                  <a:lnTo>
                    <a:pt x="0" y="348878"/>
                  </a:lnTo>
                  <a:cubicBezTo>
                    <a:pt x="1782" y="185660"/>
                    <a:pt x="93019" y="64045"/>
                    <a:pt x="220252" y="19070"/>
                  </a:cubicBezTo>
                  <a:close/>
                </a:path>
              </a:pathLst>
            </a:custGeom>
            <a:solidFill>
              <a:srgbClr val="E0B15E">
                <a:alpha val="43922"/>
              </a:srgbClr>
            </a:solidFill>
          </p:spPr>
        </p:sp>
        <p:sp>
          <p:nvSpPr>
            <p:cNvPr name="TextBox 20" id="20"/>
            <p:cNvSpPr txBox="true"/>
            <p:nvPr/>
          </p:nvSpPr>
          <p:spPr>
            <a:xfrm>
              <a:off x="0" y="98425"/>
              <a:ext cx="660400" cy="1586998"/>
            </a:xfrm>
            <a:prstGeom prst="rect">
              <a:avLst/>
            </a:prstGeom>
          </p:spPr>
          <p:txBody>
            <a:bodyPr anchor="ctr" rtlCol="false" tIns="50800" lIns="50800" bIns="50800" rIns="50800"/>
            <a:lstStyle/>
            <a:p>
              <a:pPr algn="ctr">
                <a:lnSpc>
                  <a:spcPts val="2590"/>
                </a:lnSpc>
              </a:pPr>
            </a:p>
          </p:txBody>
        </p:sp>
      </p:grpSp>
      <p:grpSp>
        <p:nvGrpSpPr>
          <p:cNvPr name="Group 21" id="21"/>
          <p:cNvGrpSpPr/>
          <p:nvPr/>
        </p:nvGrpSpPr>
        <p:grpSpPr>
          <a:xfrm rot="-8422862">
            <a:off x="18303618" y="-391052"/>
            <a:ext cx="1338510" cy="5875601"/>
            <a:chOff x="0" y="0"/>
            <a:chExt cx="660400" cy="2898930"/>
          </a:xfrm>
        </p:grpSpPr>
        <p:sp>
          <p:nvSpPr>
            <p:cNvPr name="Freeform 22" id="22"/>
            <p:cNvSpPr/>
            <p:nvPr/>
          </p:nvSpPr>
          <p:spPr>
            <a:xfrm flipH="false" flipV="false" rot="0">
              <a:off x="0" y="0"/>
              <a:ext cx="660400" cy="2898930"/>
            </a:xfrm>
            <a:custGeom>
              <a:avLst/>
              <a:gdLst/>
              <a:ahLst/>
              <a:cxnLst/>
              <a:rect r="r" b="b" t="t" l="l"/>
              <a:pathLst>
                <a:path h="289893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4841"/>
                  </a:cubicBezTo>
                  <a:lnTo>
                    <a:pt x="660400" y="2898930"/>
                  </a:lnTo>
                  <a:lnTo>
                    <a:pt x="0" y="2898930"/>
                  </a:lnTo>
                  <a:lnTo>
                    <a:pt x="0" y="376714"/>
                  </a:lnTo>
                  <a:cubicBezTo>
                    <a:pt x="1782" y="185660"/>
                    <a:pt x="93019" y="64045"/>
                    <a:pt x="220252" y="19070"/>
                  </a:cubicBezTo>
                  <a:close/>
                </a:path>
              </a:pathLst>
            </a:custGeom>
            <a:solidFill>
              <a:srgbClr val="E0B15E"/>
            </a:solidFill>
          </p:spPr>
        </p:sp>
        <p:sp>
          <p:nvSpPr>
            <p:cNvPr name="TextBox 23" id="23"/>
            <p:cNvSpPr txBox="true"/>
            <p:nvPr/>
          </p:nvSpPr>
          <p:spPr>
            <a:xfrm>
              <a:off x="0" y="98425"/>
              <a:ext cx="660400" cy="2800505"/>
            </a:xfrm>
            <a:prstGeom prst="rect">
              <a:avLst/>
            </a:prstGeom>
          </p:spPr>
          <p:txBody>
            <a:bodyPr anchor="ctr" rtlCol="false" tIns="50800" lIns="50800" bIns="50800" rIns="50800"/>
            <a:lstStyle/>
            <a:p>
              <a:pPr algn="ctr">
                <a:lnSpc>
                  <a:spcPts val="2590"/>
                </a:lnSpc>
              </a:pPr>
            </a:p>
          </p:txBody>
        </p:sp>
      </p:grpSp>
      <p:grpSp>
        <p:nvGrpSpPr>
          <p:cNvPr name="Group 24" id="24"/>
          <p:cNvGrpSpPr/>
          <p:nvPr/>
        </p:nvGrpSpPr>
        <p:grpSpPr>
          <a:xfrm rot="-8422862">
            <a:off x="14997526" y="-558072"/>
            <a:ext cx="411277" cy="1644511"/>
            <a:chOff x="0" y="0"/>
            <a:chExt cx="660400" cy="2640639"/>
          </a:xfrm>
        </p:grpSpPr>
        <p:sp>
          <p:nvSpPr>
            <p:cNvPr name="Freeform 25" id="25"/>
            <p:cNvSpPr/>
            <p:nvPr/>
          </p:nvSpPr>
          <p:spPr>
            <a:xfrm flipH="false" flipV="false" rot="0">
              <a:off x="0" y="0"/>
              <a:ext cx="660400" cy="2640639"/>
            </a:xfrm>
            <a:custGeom>
              <a:avLst/>
              <a:gdLst/>
              <a:ahLst/>
              <a:cxnLst/>
              <a:rect r="r" b="b" t="t" l="l"/>
              <a:pathLst>
                <a:path h="2640639"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69104"/>
                  </a:cubicBezTo>
                  <a:lnTo>
                    <a:pt x="660400" y="2640639"/>
                  </a:lnTo>
                  <a:lnTo>
                    <a:pt x="0" y="2640639"/>
                  </a:lnTo>
                  <a:lnTo>
                    <a:pt x="0" y="370789"/>
                  </a:lnTo>
                  <a:cubicBezTo>
                    <a:pt x="1782" y="185660"/>
                    <a:pt x="93019" y="64045"/>
                    <a:pt x="220252" y="19070"/>
                  </a:cubicBezTo>
                  <a:close/>
                </a:path>
              </a:pathLst>
            </a:custGeom>
            <a:solidFill>
              <a:srgbClr val="E0B15E"/>
            </a:solidFill>
          </p:spPr>
        </p:sp>
        <p:sp>
          <p:nvSpPr>
            <p:cNvPr name="TextBox 26" id="26"/>
            <p:cNvSpPr txBox="true"/>
            <p:nvPr/>
          </p:nvSpPr>
          <p:spPr>
            <a:xfrm>
              <a:off x="0" y="98425"/>
              <a:ext cx="660400" cy="2542214"/>
            </a:xfrm>
            <a:prstGeom prst="rect">
              <a:avLst/>
            </a:prstGeom>
          </p:spPr>
          <p:txBody>
            <a:bodyPr anchor="ctr" rtlCol="false" tIns="50800" lIns="50800" bIns="50800" rIns="50800"/>
            <a:lstStyle/>
            <a:p>
              <a:pPr algn="ctr">
                <a:lnSpc>
                  <a:spcPts val="2590"/>
                </a:lnSpc>
              </a:pPr>
            </a:p>
          </p:txBody>
        </p:sp>
      </p:grpSp>
      <p:sp>
        <p:nvSpPr>
          <p:cNvPr name="AutoShape 27" id="27"/>
          <p:cNvSpPr/>
          <p:nvPr/>
        </p:nvSpPr>
        <p:spPr>
          <a:xfrm flipH="true">
            <a:off x="17077631" y="-274996"/>
            <a:ext cx="3190486" cy="3827111"/>
          </a:xfrm>
          <a:prstGeom prst="line">
            <a:avLst/>
          </a:prstGeom>
          <a:ln cap="rnd" w="85725">
            <a:solidFill>
              <a:srgbClr val="E0B15E"/>
            </a:solidFill>
            <a:prstDash val="solid"/>
            <a:headEnd type="none" len="sm" w="sm"/>
            <a:tailEnd type="none" len="sm" w="sm"/>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5400000">
            <a:off x="11391949" y="259694"/>
            <a:ext cx="7087456" cy="9767612"/>
            <a:chOff x="0" y="0"/>
            <a:chExt cx="660400" cy="910133"/>
          </a:xfrm>
        </p:grpSpPr>
        <p:sp>
          <p:nvSpPr>
            <p:cNvPr name="Freeform 3" id="3"/>
            <p:cNvSpPr/>
            <p:nvPr/>
          </p:nvSpPr>
          <p:spPr>
            <a:xfrm flipH="false" flipV="false" rot="0">
              <a:off x="0" y="0"/>
              <a:ext cx="660400" cy="910133"/>
            </a:xfrm>
            <a:custGeom>
              <a:avLst/>
              <a:gdLst/>
              <a:ahLst/>
              <a:cxnLst/>
              <a:rect r="r" b="b" t="t" l="l"/>
              <a:pathLst>
                <a:path h="910133"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30664"/>
                  </a:cubicBezTo>
                  <a:lnTo>
                    <a:pt x="660400" y="910133"/>
                  </a:lnTo>
                  <a:lnTo>
                    <a:pt x="0" y="910133"/>
                  </a:lnTo>
                  <a:lnTo>
                    <a:pt x="0" y="331094"/>
                  </a:lnTo>
                  <a:cubicBezTo>
                    <a:pt x="1782" y="185660"/>
                    <a:pt x="93019" y="64045"/>
                    <a:pt x="220252" y="19070"/>
                  </a:cubicBezTo>
                  <a:close/>
                </a:path>
              </a:pathLst>
            </a:custGeom>
            <a:solidFill>
              <a:srgbClr val="E0B15E"/>
            </a:solidFill>
          </p:spPr>
        </p:sp>
        <p:sp>
          <p:nvSpPr>
            <p:cNvPr name="TextBox 4" id="4"/>
            <p:cNvSpPr txBox="true"/>
            <p:nvPr/>
          </p:nvSpPr>
          <p:spPr>
            <a:xfrm>
              <a:off x="0" y="98425"/>
              <a:ext cx="660400" cy="811708"/>
            </a:xfrm>
            <a:prstGeom prst="rect">
              <a:avLst/>
            </a:prstGeom>
          </p:spPr>
          <p:txBody>
            <a:bodyPr anchor="ctr" rtlCol="false" tIns="50800" lIns="50800" bIns="50800" rIns="50800"/>
            <a:lstStyle/>
            <a:p>
              <a:pPr algn="ctr">
                <a:lnSpc>
                  <a:spcPts val="2590"/>
                </a:lnSpc>
              </a:pPr>
            </a:p>
          </p:txBody>
        </p:sp>
      </p:grpSp>
      <p:grpSp>
        <p:nvGrpSpPr>
          <p:cNvPr name="Group 5" id="5"/>
          <p:cNvGrpSpPr>
            <a:grpSpLocks noChangeAspect="true"/>
          </p:cNvGrpSpPr>
          <p:nvPr/>
        </p:nvGrpSpPr>
        <p:grpSpPr>
          <a:xfrm rot="0">
            <a:off x="10425671" y="2004947"/>
            <a:ext cx="6304927" cy="6304927"/>
            <a:chOff x="0" y="0"/>
            <a:chExt cx="6350000" cy="6350000"/>
          </a:xfrm>
        </p:grpSpPr>
        <p:sp>
          <p:nvSpPr>
            <p:cNvPr name="Freeform 6" id="6"/>
            <p:cNvSpPr/>
            <p:nvPr/>
          </p:nvSpPr>
          <p:spPr>
            <a:xfrm flipH="false" flipV="false" rot="0">
              <a:off x="655320" y="655320"/>
              <a:ext cx="5039360" cy="5039360"/>
            </a:xfrm>
            <a:custGeom>
              <a:avLst/>
              <a:gdLst/>
              <a:ahLst/>
              <a:cxnLst/>
              <a:rect r="r" b="b" t="t" l="l"/>
              <a:pathLst>
                <a:path h="5039360" w="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2"/>
              <a:stretch>
                <a:fillRect l="-25075" t="0" r="-25075" b="0"/>
              </a:stretch>
            </a:blipFill>
          </p:spPr>
        </p:sp>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FFFAEB"/>
            </a:solidFill>
          </p:spPr>
        </p:sp>
      </p:grpSp>
      <p:grpSp>
        <p:nvGrpSpPr>
          <p:cNvPr name="Group 8" id="8"/>
          <p:cNvGrpSpPr/>
          <p:nvPr/>
        </p:nvGrpSpPr>
        <p:grpSpPr>
          <a:xfrm rot="0">
            <a:off x="-1403338" y="8549080"/>
            <a:ext cx="3475840" cy="347584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11" id="11"/>
          <p:cNvGrpSpPr/>
          <p:nvPr/>
        </p:nvGrpSpPr>
        <p:grpSpPr>
          <a:xfrm rot="0">
            <a:off x="3101714" y="9171406"/>
            <a:ext cx="534212" cy="53421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3" id="13"/>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14" id="14"/>
          <p:cNvGrpSpPr/>
          <p:nvPr/>
        </p:nvGrpSpPr>
        <p:grpSpPr>
          <a:xfrm rot="0">
            <a:off x="1303886" y="-594687"/>
            <a:ext cx="1537234" cy="1537234"/>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6" id="16"/>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17" id="17"/>
          <p:cNvGrpSpPr/>
          <p:nvPr/>
        </p:nvGrpSpPr>
        <p:grpSpPr>
          <a:xfrm rot="0">
            <a:off x="10425671" y="458568"/>
            <a:ext cx="483979" cy="483979"/>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9" id="19"/>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sp>
        <p:nvSpPr>
          <p:cNvPr name="TextBox 20" id="20"/>
          <p:cNvSpPr txBox="true"/>
          <p:nvPr/>
        </p:nvSpPr>
        <p:spPr>
          <a:xfrm rot="0">
            <a:off x="1808105" y="1467783"/>
            <a:ext cx="6885085" cy="733425"/>
          </a:xfrm>
          <a:prstGeom prst="rect">
            <a:avLst/>
          </a:prstGeom>
        </p:spPr>
        <p:txBody>
          <a:bodyPr anchor="t" rtlCol="false" tIns="0" lIns="0" bIns="0" rIns="0">
            <a:spAutoFit/>
          </a:bodyPr>
          <a:lstStyle/>
          <a:p>
            <a:pPr algn="l" marL="0" indent="0" lvl="0">
              <a:lnSpc>
                <a:spcPts val="5859"/>
              </a:lnSpc>
              <a:spcBef>
                <a:spcPct val="0"/>
              </a:spcBef>
            </a:pPr>
            <a:r>
              <a:rPr lang="en-US" sz="4882">
                <a:solidFill>
                  <a:srgbClr val="000000"/>
                </a:solidFill>
                <a:latin typeface="DM Sans Bold"/>
                <a:ea typeface="DM Sans Bold"/>
                <a:cs typeface="DM Sans Bold"/>
                <a:sym typeface="DM Sans Bold"/>
              </a:rPr>
              <a:t>CONCLUSION</a:t>
            </a:r>
          </a:p>
        </p:txBody>
      </p:sp>
      <p:sp>
        <p:nvSpPr>
          <p:cNvPr name="TextBox 21" id="21"/>
          <p:cNvSpPr txBox="true"/>
          <p:nvPr/>
        </p:nvSpPr>
        <p:spPr>
          <a:xfrm rot="0">
            <a:off x="1637304" y="2782233"/>
            <a:ext cx="8088901" cy="5076825"/>
          </a:xfrm>
          <a:prstGeom prst="rect">
            <a:avLst/>
          </a:prstGeom>
        </p:spPr>
        <p:txBody>
          <a:bodyPr anchor="t" rtlCol="false" tIns="0" lIns="0" bIns="0" rIns="0">
            <a:spAutoFit/>
          </a:bodyPr>
          <a:lstStyle/>
          <a:p>
            <a:pPr algn="l" marL="565589" indent="-282795" lvl="1">
              <a:lnSpc>
                <a:spcPts val="3143"/>
              </a:lnSpc>
              <a:spcBef>
                <a:spcPct val="0"/>
              </a:spcBef>
              <a:buFont typeface="Arial"/>
              <a:buChar char="•"/>
            </a:pPr>
            <a:r>
              <a:rPr lang="en-US" sz="2619" spc="-52">
                <a:solidFill>
                  <a:srgbClr val="2B1511"/>
                </a:solidFill>
                <a:latin typeface="DM Sans Bold"/>
                <a:ea typeface="DM Sans Bold"/>
                <a:cs typeface="DM Sans Bold"/>
                <a:sym typeface="DM Sans Bold"/>
              </a:rPr>
              <a:t>Summary:</a:t>
            </a:r>
            <a:r>
              <a:rPr lang="en-US" sz="2619" spc="-52">
                <a:solidFill>
                  <a:srgbClr val="2B1511"/>
                </a:solidFill>
                <a:latin typeface="DM Sans"/>
                <a:ea typeface="DM Sans"/>
                <a:cs typeface="DM Sans"/>
                <a:sym typeface="DM Sans"/>
              </a:rPr>
              <a:t> Clinical NLP, </a:t>
            </a:r>
            <a:r>
              <a:rPr lang="en-US" sz="2619" spc="-52" strike="noStrike" u="none">
                <a:solidFill>
                  <a:srgbClr val="2B1511"/>
                </a:solidFill>
                <a:latin typeface="DM Sans"/>
                <a:ea typeface="DM Sans"/>
                <a:cs typeface="DM Sans"/>
                <a:sym typeface="DM Sans"/>
              </a:rPr>
              <a:t>OCR, and Computer Vision are transforming healthcare by enabling the efficient analysis of medical documents and images. The POC illustrates the potential of integrating these technologies.</a:t>
            </a:r>
          </a:p>
          <a:p>
            <a:pPr algn="l" marL="565589" indent="-282795" lvl="1">
              <a:lnSpc>
                <a:spcPts val="3143"/>
              </a:lnSpc>
              <a:spcBef>
                <a:spcPct val="0"/>
              </a:spcBef>
              <a:buFont typeface="Arial"/>
              <a:buChar char="•"/>
            </a:pPr>
            <a:r>
              <a:rPr lang="en-US" sz="2619" spc="-52" strike="noStrike" u="none">
                <a:solidFill>
                  <a:srgbClr val="2B1511"/>
                </a:solidFill>
                <a:latin typeface="DM Sans Bold"/>
                <a:ea typeface="DM Sans Bold"/>
                <a:cs typeface="DM Sans Bold"/>
                <a:sym typeface="DM Sans Bold"/>
              </a:rPr>
              <a:t>Importance of Investment:</a:t>
            </a:r>
            <a:r>
              <a:rPr lang="en-US" sz="2619" spc="-52" strike="noStrike" u="none">
                <a:solidFill>
                  <a:srgbClr val="2B1511"/>
                </a:solidFill>
                <a:latin typeface="DM Sans"/>
                <a:ea typeface="DM Sans"/>
                <a:cs typeface="DM Sans"/>
                <a:sym typeface="DM Sans"/>
              </a:rPr>
              <a:t> Reiterate the need for continued investment in these areas to stay ahead in the healthcare technology field.</a:t>
            </a:r>
          </a:p>
          <a:p>
            <a:pPr algn="l" marL="565589" indent="-282795" lvl="1">
              <a:lnSpc>
                <a:spcPts val="3143"/>
              </a:lnSpc>
              <a:spcBef>
                <a:spcPct val="0"/>
              </a:spcBef>
              <a:buFont typeface="Arial"/>
              <a:buChar char="•"/>
            </a:pPr>
            <a:r>
              <a:rPr lang="en-US" sz="2619" spc="-52" strike="noStrike" u="none">
                <a:solidFill>
                  <a:srgbClr val="2B1511"/>
                </a:solidFill>
                <a:latin typeface="DM Sans Bold"/>
                <a:ea typeface="DM Sans Bold"/>
                <a:cs typeface="DM Sans Bold"/>
                <a:sym typeface="DM Sans Bold"/>
              </a:rPr>
              <a:t>Future of Healthcare:</a:t>
            </a:r>
            <a:r>
              <a:rPr lang="en-US" sz="2619" spc="-52" strike="noStrike" u="none">
                <a:solidFill>
                  <a:srgbClr val="2B1511"/>
                </a:solidFill>
                <a:latin typeface="DM Sans"/>
                <a:ea typeface="DM Sans"/>
                <a:cs typeface="DM Sans"/>
                <a:sym typeface="DM Sans"/>
              </a:rPr>
              <a:t> Clinical NLP and related technologies will play a crucial role in the future of healthcare, improving patient outcomes and operational efficiency.</a:t>
            </a:r>
          </a:p>
          <a:p>
            <a:pPr algn="l" marL="0" indent="0" lvl="0">
              <a:lnSpc>
                <a:spcPts val="3143"/>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0B15E"/>
        </a:solidFill>
      </p:bgPr>
    </p:bg>
    <p:spTree>
      <p:nvGrpSpPr>
        <p:cNvPr id="1" name=""/>
        <p:cNvGrpSpPr/>
        <p:nvPr/>
      </p:nvGrpSpPr>
      <p:grpSpPr>
        <a:xfrm>
          <a:off x="0" y="0"/>
          <a:ext cx="0" cy="0"/>
          <a:chOff x="0" y="0"/>
          <a:chExt cx="0" cy="0"/>
        </a:xfrm>
      </p:grpSpPr>
      <p:grpSp>
        <p:nvGrpSpPr>
          <p:cNvPr name="Group 2" id="2"/>
          <p:cNvGrpSpPr/>
          <p:nvPr/>
        </p:nvGrpSpPr>
        <p:grpSpPr>
          <a:xfrm rot="0">
            <a:off x="11643301" y="5175645"/>
            <a:ext cx="10464525" cy="10464525"/>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AEB"/>
            </a:solidFill>
            <a:ln cap="sq">
              <a:no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5" id="5"/>
          <p:cNvGrpSpPr/>
          <p:nvPr/>
        </p:nvGrpSpPr>
        <p:grpSpPr>
          <a:xfrm rot="0">
            <a:off x="-2368812" y="-3766275"/>
            <a:ext cx="12607523" cy="1260752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AEB"/>
            </a:solidFill>
            <a:ln cap="sq">
              <a:noFill/>
              <a:prstDash val="solid"/>
              <a:miter/>
            </a:ln>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8" id="8"/>
          <p:cNvGrpSpPr>
            <a:grpSpLocks noChangeAspect="true"/>
          </p:cNvGrpSpPr>
          <p:nvPr/>
        </p:nvGrpSpPr>
        <p:grpSpPr>
          <a:xfrm rot="0">
            <a:off x="10238711" y="2312437"/>
            <a:ext cx="7842561" cy="7842561"/>
            <a:chOff x="0" y="0"/>
            <a:chExt cx="6350000" cy="6350000"/>
          </a:xfrm>
        </p:grpSpPr>
        <p:sp>
          <p:nvSpPr>
            <p:cNvPr name="Freeform 9" id="9"/>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FFAEB"/>
            </a:solidFill>
          </p:spPr>
        </p:sp>
        <p:sp>
          <p:nvSpPr>
            <p:cNvPr name="Freeform 10" id="10"/>
            <p:cNvSpPr/>
            <p:nvPr/>
          </p:nvSpPr>
          <p:spPr>
            <a:xfrm flipH="false" flipV="false" rot="0">
              <a:off x="400267" y="526623"/>
              <a:ext cx="5549466" cy="5296755"/>
            </a:xfrm>
            <a:custGeom>
              <a:avLst/>
              <a:gdLst/>
              <a:ahLst/>
              <a:cxnLst/>
              <a:rect r="r" b="b" t="t" l="l"/>
              <a:pathLst>
                <a:path h="5296755" w="5549466">
                  <a:moveTo>
                    <a:pt x="2774733" y="4237"/>
                  </a:moveTo>
                  <a:cubicBezTo>
                    <a:pt x="1827256" y="0"/>
                    <a:pt x="949932" y="503041"/>
                    <a:pt x="474966" y="1322882"/>
                  </a:cubicBezTo>
                  <a:cubicBezTo>
                    <a:pt x="0" y="2142722"/>
                    <a:pt x="0" y="3154032"/>
                    <a:pt x="474966" y="3973872"/>
                  </a:cubicBezTo>
                  <a:cubicBezTo>
                    <a:pt x="949932" y="4793713"/>
                    <a:pt x="1827256" y="5296754"/>
                    <a:pt x="2774733" y="5292517"/>
                  </a:cubicBezTo>
                  <a:cubicBezTo>
                    <a:pt x="3722210" y="5296754"/>
                    <a:pt x="4599534" y="4793713"/>
                    <a:pt x="5074500" y="3973872"/>
                  </a:cubicBezTo>
                  <a:cubicBezTo>
                    <a:pt x="5549466" y="3154032"/>
                    <a:pt x="5549466" y="2142722"/>
                    <a:pt x="5074500" y="1322882"/>
                  </a:cubicBezTo>
                  <a:cubicBezTo>
                    <a:pt x="4599534" y="503041"/>
                    <a:pt x="3722210" y="0"/>
                    <a:pt x="2774733" y="4237"/>
                  </a:cubicBezTo>
                  <a:close/>
                </a:path>
              </a:pathLst>
            </a:custGeom>
            <a:blipFill>
              <a:blip r:embed="rId2"/>
              <a:stretch>
                <a:fillRect l="-24740" t="0" r="-24740" b="0"/>
              </a:stretch>
            </a:blipFill>
          </p:spPr>
        </p:sp>
      </p:grpSp>
      <p:sp>
        <p:nvSpPr>
          <p:cNvPr name="Freeform 11" id="11"/>
          <p:cNvSpPr/>
          <p:nvPr/>
        </p:nvSpPr>
        <p:spPr>
          <a:xfrm flipH="false" flipV="false" rot="0">
            <a:off x="15652706" y="-1342412"/>
            <a:ext cx="4320933" cy="2371112"/>
          </a:xfrm>
          <a:custGeom>
            <a:avLst/>
            <a:gdLst/>
            <a:ahLst/>
            <a:cxnLst/>
            <a:rect r="r" b="b" t="t" l="l"/>
            <a:pathLst>
              <a:path h="2371112" w="4320933">
                <a:moveTo>
                  <a:pt x="0" y="0"/>
                </a:moveTo>
                <a:lnTo>
                  <a:pt x="4320933" y="0"/>
                </a:lnTo>
                <a:lnTo>
                  <a:pt x="4320933" y="2371112"/>
                </a:lnTo>
                <a:lnTo>
                  <a:pt x="0" y="23711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1360469" y="9331122"/>
            <a:ext cx="3924501" cy="2153570"/>
          </a:xfrm>
          <a:custGeom>
            <a:avLst/>
            <a:gdLst/>
            <a:ahLst/>
            <a:cxnLst/>
            <a:rect r="r" b="b" t="t" l="l"/>
            <a:pathLst>
              <a:path h="2153570" w="3924501">
                <a:moveTo>
                  <a:pt x="0" y="0"/>
                </a:moveTo>
                <a:lnTo>
                  <a:pt x="3924501" y="0"/>
                </a:lnTo>
                <a:lnTo>
                  <a:pt x="3924501" y="2153570"/>
                </a:lnTo>
                <a:lnTo>
                  <a:pt x="0" y="2153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3" id="13"/>
          <p:cNvSpPr txBox="true"/>
          <p:nvPr/>
        </p:nvSpPr>
        <p:spPr>
          <a:xfrm rot="0">
            <a:off x="347092" y="1394103"/>
            <a:ext cx="9506661" cy="5057775"/>
          </a:xfrm>
          <a:prstGeom prst="rect">
            <a:avLst/>
          </a:prstGeom>
        </p:spPr>
        <p:txBody>
          <a:bodyPr anchor="t" rtlCol="false" tIns="0" lIns="0" bIns="0" rIns="0">
            <a:spAutoFit/>
          </a:bodyPr>
          <a:lstStyle/>
          <a:p>
            <a:pPr algn="l" marL="0" indent="0" lvl="0">
              <a:lnSpc>
                <a:spcPts val="4000"/>
              </a:lnSpc>
              <a:spcBef>
                <a:spcPct val="0"/>
              </a:spcBef>
            </a:pPr>
            <a:r>
              <a:rPr lang="en-US" sz="3333">
                <a:solidFill>
                  <a:srgbClr val="2B1511"/>
                </a:solidFill>
                <a:latin typeface="Canva Sans Bold"/>
                <a:ea typeface="Canva Sans Bold"/>
                <a:cs typeface="Canva Sans Bold"/>
                <a:sym typeface="Canva Sans Bold"/>
              </a:rPr>
              <a:t>Welcome to my presentation on leveraging advanced technologies for healthcare analysis. This project integrates Optical Character Recognition (OCR), Natural Language Processing (NLP), and deep learning-based image classification to enhance the extraction and analysis of medical documents and images, providing valuable insights and improving healthcare delivery.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2380859">
            <a:off x="-1313287" y="7502544"/>
            <a:ext cx="2842082" cy="7461317"/>
            <a:chOff x="0" y="0"/>
            <a:chExt cx="660400" cy="1733748"/>
          </a:xfrm>
        </p:grpSpPr>
        <p:sp>
          <p:nvSpPr>
            <p:cNvPr name="Freeform 3" id="3"/>
            <p:cNvSpPr/>
            <p:nvPr/>
          </p:nvSpPr>
          <p:spPr>
            <a:xfrm flipH="false" flipV="false" rot="0">
              <a:off x="0" y="0"/>
              <a:ext cx="660400" cy="1733748"/>
            </a:xfrm>
            <a:custGeom>
              <a:avLst/>
              <a:gdLst/>
              <a:ahLst/>
              <a:cxnLst/>
              <a:rect r="r" b="b" t="t" l="l"/>
              <a:pathLst>
                <a:path h="1733748"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8959"/>
                  </a:cubicBezTo>
                  <a:lnTo>
                    <a:pt x="660400" y="1733748"/>
                  </a:lnTo>
                  <a:lnTo>
                    <a:pt x="0" y="1733748"/>
                  </a:lnTo>
                  <a:lnTo>
                    <a:pt x="0" y="349987"/>
                  </a:lnTo>
                  <a:cubicBezTo>
                    <a:pt x="1782" y="185660"/>
                    <a:pt x="93019" y="64045"/>
                    <a:pt x="220252" y="19070"/>
                  </a:cubicBezTo>
                  <a:close/>
                </a:path>
              </a:pathLst>
            </a:custGeom>
            <a:solidFill>
              <a:srgbClr val="E0B15E">
                <a:alpha val="43922"/>
              </a:srgbClr>
            </a:solidFill>
          </p:spPr>
        </p:sp>
        <p:sp>
          <p:nvSpPr>
            <p:cNvPr name="TextBox 4" id="4"/>
            <p:cNvSpPr txBox="true"/>
            <p:nvPr/>
          </p:nvSpPr>
          <p:spPr>
            <a:xfrm>
              <a:off x="0" y="98425"/>
              <a:ext cx="660400" cy="1635323"/>
            </a:xfrm>
            <a:prstGeom prst="rect">
              <a:avLst/>
            </a:prstGeom>
          </p:spPr>
          <p:txBody>
            <a:bodyPr anchor="ctr" rtlCol="false" tIns="50800" lIns="50800" bIns="50800" rIns="50800"/>
            <a:lstStyle/>
            <a:p>
              <a:pPr algn="ctr">
                <a:lnSpc>
                  <a:spcPts val="2590"/>
                </a:lnSpc>
              </a:pPr>
            </a:p>
          </p:txBody>
        </p:sp>
      </p:grpSp>
      <p:grpSp>
        <p:nvGrpSpPr>
          <p:cNvPr name="Group 5" id="5"/>
          <p:cNvGrpSpPr/>
          <p:nvPr/>
        </p:nvGrpSpPr>
        <p:grpSpPr>
          <a:xfrm rot="2377137">
            <a:off x="-916789" y="4206328"/>
            <a:ext cx="1338510" cy="7384047"/>
            <a:chOff x="0" y="0"/>
            <a:chExt cx="660400" cy="3643174"/>
          </a:xfrm>
        </p:grpSpPr>
        <p:sp>
          <p:nvSpPr>
            <p:cNvPr name="Freeform 6" id="6"/>
            <p:cNvSpPr/>
            <p:nvPr/>
          </p:nvSpPr>
          <p:spPr>
            <a:xfrm flipH="false" flipV="false" rot="0">
              <a:off x="0" y="0"/>
              <a:ext cx="660400" cy="3643174"/>
            </a:xfrm>
            <a:custGeom>
              <a:avLst/>
              <a:gdLst/>
              <a:ahLst/>
              <a:cxnLst/>
              <a:rect r="r" b="b" t="t" l="l"/>
              <a:pathLst>
                <a:path h="3643174"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91373"/>
                  </a:cubicBezTo>
                  <a:lnTo>
                    <a:pt x="660400" y="3643174"/>
                  </a:lnTo>
                  <a:lnTo>
                    <a:pt x="0" y="3643174"/>
                  </a:lnTo>
                  <a:lnTo>
                    <a:pt x="0" y="393786"/>
                  </a:lnTo>
                  <a:cubicBezTo>
                    <a:pt x="1782" y="185660"/>
                    <a:pt x="93019" y="64045"/>
                    <a:pt x="220252" y="19070"/>
                  </a:cubicBezTo>
                  <a:close/>
                </a:path>
              </a:pathLst>
            </a:custGeom>
            <a:solidFill>
              <a:srgbClr val="E0B15E"/>
            </a:solidFill>
          </p:spPr>
        </p:sp>
        <p:sp>
          <p:nvSpPr>
            <p:cNvPr name="TextBox 7" id="7"/>
            <p:cNvSpPr txBox="true"/>
            <p:nvPr/>
          </p:nvSpPr>
          <p:spPr>
            <a:xfrm>
              <a:off x="0" y="98425"/>
              <a:ext cx="660400" cy="3544749"/>
            </a:xfrm>
            <a:prstGeom prst="rect">
              <a:avLst/>
            </a:prstGeom>
          </p:spPr>
          <p:txBody>
            <a:bodyPr anchor="ctr" rtlCol="false" tIns="50800" lIns="50800" bIns="50800" rIns="50800"/>
            <a:lstStyle/>
            <a:p>
              <a:pPr algn="ctr">
                <a:lnSpc>
                  <a:spcPts val="2590"/>
                </a:lnSpc>
              </a:pPr>
            </a:p>
          </p:txBody>
        </p:sp>
      </p:grpSp>
      <p:grpSp>
        <p:nvGrpSpPr>
          <p:cNvPr name="Group 8" id="8"/>
          <p:cNvGrpSpPr/>
          <p:nvPr/>
        </p:nvGrpSpPr>
        <p:grpSpPr>
          <a:xfrm rot="2377137">
            <a:off x="3012298" y="9449050"/>
            <a:ext cx="411277" cy="2198755"/>
            <a:chOff x="0" y="0"/>
            <a:chExt cx="660400" cy="3530606"/>
          </a:xfrm>
        </p:grpSpPr>
        <p:sp>
          <p:nvSpPr>
            <p:cNvPr name="Freeform 9" id="9"/>
            <p:cNvSpPr/>
            <p:nvPr/>
          </p:nvSpPr>
          <p:spPr>
            <a:xfrm flipH="false" flipV="false" rot="0">
              <a:off x="0" y="0"/>
              <a:ext cx="660400" cy="3530605"/>
            </a:xfrm>
            <a:custGeom>
              <a:avLst/>
              <a:gdLst/>
              <a:ahLst/>
              <a:cxnLst/>
              <a:rect r="r" b="b" t="t" l="l"/>
              <a:pathLst>
                <a:path h="3530605"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88872"/>
                  </a:cubicBezTo>
                  <a:lnTo>
                    <a:pt x="660400" y="3530605"/>
                  </a:lnTo>
                  <a:lnTo>
                    <a:pt x="0" y="3530605"/>
                  </a:lnTo>
                  <a:lnTo>
                    <a:pt x="0" y="391204"/>
                  </a:lnTo>
                  <a:cubicBezTo>
                    <a:pt x="1782" y="185660"/>
                    <a:pt x="93019" y="64045"/>
                    <a:pt x="220252" y="19070"/>
                  </a:cubicBezTo>
                  <a:close/>
                </a:path>
              </a:pathLst>
            </a:custGeom>
            <a:solidFill>
              <a:srgbClr val="E0B15E"/>
            </a:solidFill>
          </p:spPr>
        </p:sp>
        <p:sp>
          <p:nvSpPr>
            <p:cNvPr name="TextBox 10" id="10"/>
            <p:cNvSpPr txBox="true"/>
            <p:nvPr/>
          </p:nvSpPr>
          <p:spPr>
            <a:xfrm>
              <a:off x="0" y="98425"/>
              <a:ext cx="660400" cy="3432181"/>
            </a:xfrm>
            <a:prstGeom prst="rect">
              <a:avLst/>
            </a:prstGeom>
          </p:spPr>
          <p:txBody>
            <a:bodyPr anchor="ctr" rtlCol="false" tIns="50800" lIns="50800" bIns="50800" rIns="50800"/>
            <a:lstStyle/>
            <a:p>
              <a:pPr algn="ctr">
                <a:lnSpc>
                  <a:spcPts val="2590"/>
                </a:lnSpc>
              </a:pPr>
            </a:p>
          </p:txBody>
        </p:sp>
      </p:grpSp>
      <p:sp>
        <p:nvSpPr>
          <p:cNvPr name="Freeform 11" id="11"/>
          <p:cNvSpPr/>
          <p:nvPr/>
        </p:nvSpPr>
        <p:spPr>
          <a:xfrm flipH="false" flipV="false" rot="0">
            <a:off x="8817273" y="3939869"/>
            <a:ext cx="842974" cy="815386"/>
          </a:xfrm>
          <a:custGeom>
            <a:avLst/>
            <a:gdLst/>
            <a:ahLst/>
            <a:cxnLst/>
            <a:rect r="r" b="b" t="t" l="l"/>
            <a:pathLst>
              <a:path h="815386" w="842974">
                <a:moveTo>
                  <a:pt x="0" y="0"/>
                </a:moveTo>
                <a:lnTo>
                  <a:pt x="842975" y="0"/>
                </a:lnTo>
                <a:lnTo>
                  <a:pt x="842975" y="815386"/>
                </a:lnTo>
                <a:lnTo>
                  <a:pt x="0" y="8153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8817273" y="6288028"/>
            <a:ext cx="842974" cy="701968"/>
          </a:xfrm>
          <a:custGeom>
            <a:avLst/>
            <a:gdLst/>
            <a:ahLst/>
            <a:cxnLst/>
            <a:rect r="r" b="b" t="t" l="l"/>
            <a:pathLst>
              <a:path h="701968" w="842974">
                <a:moveTo>
                  <a:pt x="0" y="0"/>
                </a:moveTo>
                <a:lnTo>
                  <a:pt x="842975" y="0"/>
                </a:lnTo>
                <a:lnTo>
                  <a:pt x="842975" y="701968"/>
                </a:lnTo>
                <a:lnTo>
                  <a:pt x="0" y="7019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3" id="13"/>
          <p:cNvSpPr/>
          <p:nvPr/>
        </p:nvSpPr>
        <p:spPr>
          <a:xfrm flipV="true">
            <a:off x="-2023730" y="7040723"/>
            <a:ext cx="3495899" cy="4260352"/>
          </a:xfrm>
          <a:prstGeom prst="line">
            <a:avLst/>
          </a:prstGeom>
          <a:ln cap="rnd" w="85725">
            <a:solidFill>
              <a:srgbClr val="E0B15E"/>
            </a:solidFill>
            <a:prstDash val="solid"/>
            <a:headEnd type="none" len="sm" w="sm"/>
            <a:tailEnd type="none" len="sm" w="sm"/>
          </a:ln>
        </p:spPr>
      </p:sp>
      <p:grpSp>
        <p:nvGrpSpPr>
          <p:cNvPr name="Group 14" id="14"/>
          <p:cNvGrpSpPr/>
          <p:nvPr/>
        </p:nvGrpSpPr>
        <p:grpSpPr>
          <a:xfrm rot="0">
            <a:off x="3434821" y="1464833"/>
            <a:ext cx="4904889" cy="7357334"/>
            <a:chOff x="0" y="0"/>
            <a:chExt cx="6350000" cy="9525000"/>
          </a:xfrm>
        </p:grpSpPr>
        <p:sp>
          <p:nvSpPr>
            <p:cNvPr name="Freeform 15" id="15"/>
            <p:cNvSpPr/>
            <p:nvPr/>
          </p:nvSpPr>
          <p:spPr>
            <a:xfrm flipH="false" flipV="false" rot="0">
              <a:off x="0" y="0"/>
              <a:ext cx="6350000" cy="9525000"/>
            </a:xfrm>
            <a:custGeom>
              <a:avLst/>
              <a:gdLst/>
              <a:ahLst/>
              <a:cxnLst/>
              <a:rect r="r" b="b" t="t" l="l"/>
              <a:pathLst>
                <a:path h="9525000" w="6350000">
                  <a:moveTo>
                    <a:pt x="0" y="9042400"/>
                  </a:moveTo>
                  <a:lnTo>
                    <a:pt x="0" y="482600"/>
                  </a:lnTo>
                  <a:cubicBezTo>
                    <a:pt x="0" y="215900"/>
                    <a:pt x="215900" y="0"/>
                    <a:pt x="482600" y="0"/>
                  </a:cubicBezTo>
                  <a:lnTo>
                    <a:pt x="5867400" y="0"/>
                  </a:lnTo>
                  <a:cubicBezTo>
                    <a:pt x="6134100" y="0"/>
                    <a:pt x="6350000" y="217170"/>
                    <a:pt x="6350000" y="482600"/>
                  </a:cubicBezTo>
                  <a:lnTo>
                    <a:pt x="6350000" y="9042400"/>
                  </a:lnTo>
                  <a:cubicBezTo>
                    <a:pt x="6350000" y="9309100"/>
                    <a:pt x="6134100" y="9525000"/>
                    <a:pt x="5867400" y="9525000"/>
                  </a:cubicBezTo>
                  <a:lnTo>
                    <a:pt x="482600" y="9525000"/>
                  </a:lnTo>
                  <a:cubicBezTo>
                    <a:pt x="217170" y="9525000"/>
                    <a:pt x="0" y="9309100"/>
                    <a:pt x="0" y="9042400"/>
                  </a:cubicBezTo>
                  <a:close/>
                </a:path>
              </a:pathLst>
            </a:custGeom>
            <a:blipFill>
              <a:blip r:embed="rId6"/>
              <a:stretch>
                <a:fillRect l="0" t="-9266" r="0" b="-9266"/>
              </a:stretch>
            </a:blipFill>
          </p:spPr>
        </p:sp>
      </p:grpSp>
      <p:grpSp>
        <p:nvGrpSpPr>
          <p:cNvPr name="Group 16" id="16"/>
          <p:cNvGrpSpPr/>
          <p:nvPr/>
        </p:nvGrpSpPr>
        <p:grpSpPr>
          <a:xfrm rot="0">
            <a:off x="7325821" y="1912534"/>
            <a:ext cx="5732866" cy="1268429"/>
            <a:chOff x="0" y="0"/>
            <a:chExt cx="1509891" cy="334072"/>
          </a:xfrm>
        </p:grpSpPr>
        <p:sp>
          <p:nvSpPr>
            <p:cNvPr name="Freeform 17" id="17"/>
            <p:cNvSpPr/>
            <p:nvPr/>
          </p:nvSpPr>
          <p:spPr>
            <a:xfrm flipH="false" flipV="false" rot="0">
              <a:off x="0" y="0"/>
              <a:ext cx="1509891" cy="334072"/>
            </a:xfrm>
            <a:custGeom>
              <a:avLst/>
              <a:gdLst/>
              <a:ahLst/>
              <a:cxnLst/>
              <a:rect r="r" b="b" t="t" l="l"/>
              <a:pathLst>
                <a:path h="334072" w="1509891">
                  <a:moveTo>
                    <a:pt x="45915" y="0"/>
                  </a:moveTo>
                  <a:lnTo>
                    <a:pt x="1463975" y="0"/>
                  </a:lnTo>
                  <a:cubicBezTo>
                    <a:pt x="1476153" y="0"/>
                    <a:pt x="1487832" y="4837"/>
                    <a:pt x="1496442" y="13448"/>
                  </a:cubicBezTo>
                  <a:cubicBezTo>
                    <a:pt x="1505053" y="22059"/>
                    <a:pt x="1509891" y="33738"/>
                    <a:pt x="1509891" y="45915"/>
                  </a:cubicBezTo>
                  <a:lnTo>
                    <a:pt x="1509891" y="288157"/>
                  </a:lnTo>
                  <a:cubicBezTo>
                    <a:pt x="1509891" y="313515"/>
                    <a:pt x="1489334" y="334072"/>
                    <a:pt x="1463975" y="334072"/>
                  </a:cubicBezTo>
                  <a:lnTo>
                    <a:pt x="45915" y="334072"/>
                  </a:lnTo>
                  <a:cubicBezTo>
                    <a:pt x="20557" y="334072"/>
                    <a:pt x="0" y="313515"/>
                    <a:pt x="0" y="288157"/>
                  </a:cubicBezTo>
                  <a:lnTo>
                    <a:pt x="0" y="45915"/>
                  </a:lnTo>
                  <a:cubicBezTo>
                    <a:pt x="0" y="20557"/>
                    <a:pt x="20557" y="0"/>
                    <a:pt x="45915" y="0"/>
                  </a:cubicBezTo>
                  <a:close/>
                </a:path>
              </a:pathLst>
            </a:custGeom>
            <a:solidFill>
              <a:srgbClr val="FFFFFF"/>
            </a:solidFill>
            <a:ln cap="rnd">
              <a:noFill/>
              <a:prstDash val="solid"/>
              <a:round/>
            </a:ln>
          </p:spPr>
        </p:sp>
        <p:sp>
          <p:nvSpPr>
            <p:cNvPr name="TextBox 18" id="18"/>
            <p:cNvSpPr txBox="true"/>
            <p:nvPr/>
          </p:nvSpPr>
          <p:spPr>
            <a:xfrm>
              <a:off x="0" y="0"/>
              <a:ext cx="1509891" cy="334072"/>
            </a:xfrm>
            <a:prstGeom prst="rect">
              <a:avLst/>
            </a:prstGeom>
          </p:spPr>
          <p:txBody>
            <a:bodyPr anchor="ctr" rtlCol="false" tIns="50800" lIns="50800" bIns="50800" rIns="50800"/>
            <a:lstStyle/>
            <a:p>
              <a:pPr algn="ctr" marL="0" indent="0" lvl="0">
                <a:lnSpc>
                  <a:spcPts val="5935"/>
                </a:lnSpc>
                <a:spcBef>
                  <a:spcPct val="0"/>
                </a:spcBef>
              </a:pPr>
              <a:r>
                <a:rPr lang="en-US" sz="4946">
                  <a:solidFill>
                    <a:srgbClr val="2B1511"/>
                  </a:solidFill>
                  <a:latin typeface="Canva Sans Bold"/>
                  <a:ea typeface="Canva Sans Bold"/>
                  <a:cs typeface="Canva Sans Bold"/>
                  <a:sym typeface="Canva Sans Bold"/>
                </a:rPr>
                <a:t>Introducction</a:t>
              </a:r>
            </a:p>
          </p:txBody>
        </p:sp>
      </p:grpSp>
      <p:grpSp>
        <p:nvGrpSpPr>
          <p:cNvPr name="Group 19" id="19"/>
          <p:cNvGrpSpPr/>
          <p:nvPr/>
        </p:nvGrpSpPr>
        <p:grpSpPr>
          <a:xfrm rot="-8419140">
            <a:off x="16781988" y="-3913825"/>
            <a:ext cx="2842082" cy="7253346"/>
            <a:chOff x="0" y="0"/>
            <a:chExt cx="660400" cy="1685423"/>
          </a:xfrm>
        </p:grpSpPr>
        <p:sp>
          <p:nvSpPr>
            <p:cNvPr name="Freeform 20" id="20"/>
            <p:cNvSpPr/>
            <p:nvPr/>
          </p:nvSpPr>
          <p:spPr>
            <a:xfrm flipH="false" flipV="false" rot="0">
              <a:off x="0" y="0"/>
              <a:ext cx="660400" cy="1685423"/>
            </a:xfrm>
            <a:custGeom>
              <a:avLst/>
              <a:gdLst/>
              <a:ahLst/>
              <a:cxnLst/>
              <a:rect r="r" b="b" t="t" l="l"/>
              <a:pathLst>
                <a:path h="1685423"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7885"/>
                  </a:cubicBezTo>
                  <a:lnTo>
                    <a:pt x="660400" y="1685423"/>
                  </a:lnTo>
                  <a:lnTo>
                    <a:pt x="0" y="1685423"/>
                  </a:lnTo>
                  <a:lnTo>
                    <a:pt x="0" y="348878"/>
                  </a:lnTo>
                  <a:cubicBezTo>
                    <a:pt x="1782" y="185660"/>
                    <a:pt x="93019" y="64045"/>
                    <a:pt x="220252" y="19070"/>
                  </a:cubicBezTo>
                  <a:close/>
                </a:path>
              </a:pathLst>
            </a:custGeom>
            <a:solidFill>
              <a:srgbClr val="E0B15E">
                <a:alpha val="43922"/>
              </a:srgbClr>
            </a:solidFill>
          </p:spPr>
        </p:sp>
        <p:sp>
          <p:nvSpPr>
            <p:cNvPr name="TextBox 21" id="21"/>
            <p:cNvSpPr txBox="true"/>
            <p:nvPr/>
          </p:nvSpPr>
          <p:spPr>
            <a:xfrm>
              <a:off x="0" y="98425"/>
              <a:ext cx="660400" cy="1586998"/>
            </a:xfrm>
            <a:prstGeom prst="rect">
              <a:avLst/>
            </a:prstGeom>
          </p:spPr>
          <p:txBody>
            <a:bodyPr anchor="ctr" rtlCol="false" tIns="50800" lIns="50800" bIns="50800" rIns="50800"/>
            <a:lstStyle/>
            <a:p>
              <a:pPr algn="ctr">
                <a:lnSpc>
                  <a:spcPts val="2590"/>
                </a:lnSpc>
              </a:pPr>
            </a:p>
          </p:txBody>
        </p:sp>
      </p:grpSp>
      <p:grpSp>
        <p:nvGrpSpPr>
          <p:cNvPr name="Group 22" id="22"/>
          <p:cNvGrpSpPr/>
          <p:nvPr/>
        </p:nvGrpSpPr>
        <p:grpSpPr>
          <a:xfrm rot="-8422862">
            <a:off x="18303618" y="-391052"/>
            <a:ext cx="1338510" cy="5875601"/>
            <a:chOff x="0" y="0"/>
            <a:chExt cx="660400" cy="2898930"/>
          </a:xfrm>
        </p:grpSpPr>
        <p:sp>
          <p:nvSpPr>
            <p:cNvPr name="Freeform 23" id="23"/>
            <p:cNvSpPr/>
            <p:nvPr/>
          </p:nvSpPr>
          <p:spPr>
            <a:xfrm flipH="false" flipV="false" rot="0">
              <a:off x="0" y="0"/>
              <a:ext cx="660400" cy="2898930"/>
            </a:xfrm>
            <a:custGeom>
              <a:avLst/>
              <a:gdLst/>
              <a:ahLst/>
              <a:cxnLst/>
              <a:rect r="r" b="b" t="t" l="l"/>
              <a:pathLst>
                <a:path h="289893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4841"/>
                  </a:cubicBezTo>
                  <a:lnTo>
                    <a:pt x="660400" y="2898930"/>
                  </a:lnTo>
                  <a:lnTo>
                    <a:pt x="0" y="2898930"/>
                  </a:lnTo>
                  <a:lnTo>
                    <a:pt x="0" y="376714"/>
                  </a:lnTo>
                  <a:cubicBezTo>
                    <a:pt x="1782" y="185660"/>
                    <a:pt x="93019" y="64045"/>
                    <a:pt x="220252" y="19070"/>
                  </a:cubicBezTo>
                  <a:close/>
                </a:path>
              </a:pathLst>
            </a:custGeom>
            <a:solidFill>
              <a:srgbClr val="E0B15E"/>
            </a:solidFill>
          </p:spPr>
        </p:sp>
        <p:sp>
          <p:nvSpPr>
            <p:cNvPr name="TextBox 24" id="24"/>
            <p:cNvSpPr txBox="true"/>
            <p:nvPr/>
          </p:nvSpPr>
          <p:spPr>
            <a:xfrm>
              <a:off x="0" y="98425"/>
              <a:ext cx="660400" cy="2800505"/>
            </a:xfrm>
            <a:prstGeom prst="rect">
              <a:avLst/>
            </a:prstGeom>
          </p:spPr>
          <p:txBody>
            <a:bodyPr anchor="ctr" rtlCol="false" tIns="50800" lIns="50800" bIns="50800" rIns="50800"/>
            <a:lstStyle/>
            <a:p>
              <a:pPr algn="ctr">
                <a:lnSpc>
                  <a:spcPts val="2590"/>
                </a:lnSpc>
              </a:pPr>
            </a:p>
          </p:txBody>
        </p:sp>
      </p:grpSp>
      <p:grpSp>
        <p:nvGrpSpPr>
          <p:cNvPr name="Group 25" id="25"/>
          <p:cNvGrpSpPr/>
          <p:nvPr/>
        </p:nvGrpSpPr>
        <p:grpSpPr>
          <a:xfrm rot="-8422862">
            <a:off x="14997526" y="-558072"/>
            <a:ext cx="411277" cy="1644511"/>
            <a:chOff x="0" y="0"/>
            <a:chExt cx="660400" cy="2640639"/>
          </a:xfrm>
        </p:grpSpPr>
        <p:sp>
          <p:nvSpPr>
            <p:cNvPr name="Freeform 26" id="26"/>
            <p:cNvSpPr/>
            <p:nvPr/>
          </p:nvSpPr>
          <p:spPr>
            <a:xfrm flipH="false" flipV="false" rot="0">
              <a:off x="0" y="0"/>
              <a:ext cx="660400" cy="2640639"/>
            </a:xfrm>
            <a:custGeom>
              <a:avLst/>
              <a:gdLst/>
              <a:ahLst/>
              <a:cxnLst/>
              <a:rect r="r" b="b" t="t" l="l"/>
              <a:pathLst>
                <a:path h="2640639"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69104"/>
                  </a:cubicBezTo>
                  <a:lnTo>
                    <a:pt x="660400" y="2640639"/>
                  </a:lnTo>
                  <a:lnTo>
                    <a:pt x="0" y="2640639"/>
                  </a:lnTo>
                  <a:lnTo>
                    <a:pt x="0" y="370789"/>
                  </a:lnTo>
                  <a:cubicBezTo>
                    <a:pt x="1782" y="185660"/>
                    <a:pt x="93019" y="64045"/>
                    <a:pt x="220252" y="19070"/>
                  </a:cubicBezTo>
                  <a:close/>
                </a:path>
              </a:pathLst>
            </a:custGeom>
            <a:solidFill>
              <a:srgbClr val="E0B15E"/>
            </a:solidFill>
          </p:spPr>
        </p:sp>
        <p:sp>
          <p:nvSpPr>
            <p:cNvPr name="TextBox 27" id="27"/>
            <p:cNvSpPr txBox="true"/>
            <p:nvPr/>
          </p:nvSpPr>
          <p:spPr>
            <a:xfrm>
              <a:off x="0" y="98425"/>
              <a:ext cx="660400" cy="2542214"/>
            </a:xfrm>
            <a:prstGeom prst="rect">
              <a:avLst/>
            </a:prstGeom>
          </p:spPr>
          <p:txBody>
            <a:bodyPr anchor="ctr" rtlCol="false" tIns="50800" lIns="50800" bIns="50800" rIns="50800"/>
            <a:lstStyle/>
            <a:p>
              <a:pPr algn="ctr">
                <a:lnSpc>
                  <a:spcPts val="2590"/>
                </a:lnSpc>
              </a:pPr>
            </a:p>
          </p:txBody>
        </p:sp>
      </p:grpSp>
      <p:sp>
        <p:nvSpPr>
          <p:cNvPr name="AutoShape 28" id="28"/>
          <p:cNvSpPr/>
          <p:nvPr/>
        </p:nvSpPr>
        <p:spPr>
          <a:xfrm flipH="true">
            <a:off x="17077631" y="-274996"/>
            <a:ext cx="3190486" cy="3827111"/>
          </a:xfrm>
          <a:prstGeom prst="line">
            <a:avLst/>
          </a:prstGeom>
          <a:ln cap="rnd" w="85725">
            <a:solidFill>
              <a:srgbClr val="E0B15E"/>
            </a:solidFill>
            <a:prstDash val="solid"/>
            <a:headEnd type="none" len="sm" w="sm"/>
            <a:tailEnd type="none" len="sm" w="sm"/>
          </a:ln>
        </p:spPr>
      </p:sp>
      <p:sp>
        <p:nvSpPr>
          <p:cNvPr name="TextBox 29" id="29"/>
          <p:cNvSpPr txBox="true"/>
          <p:nvPr/>
        </p:nvSpPr>
        <p:spPr>
          <a:xfrm rot="0">
            <a:off x="8817273" y="3485440"/>
            <a:ext cx="5361064" cy="523875"/>
          </a:xfrm>
          <a:prstGeom prst="rect">
            <a:avLst/>
          </a:prstGeom>
        </p:spPr>
        <p:txBody>
          <a:bodyPr anchor="t" rtlCol="false" tIns="0" lIns="0" bIns="0" rIns="0">
            <a:spAutoFit/>
          </a:bodyPr>
          <a:lstStyle/>
          <a:p>
            <a:pPr algn="l">
              <a:lnSpc>
                <a:spcPts val="4200"/>
              </a:lnSpc>
            </a:pPr>
            <a:r>
              <a:rPr lang="en-US" sz="3000">
                <a:solidFill>
                  <a:srgbClr val="EF5241"/>
                </a:solidFill>
                <a:latin typeface="DM Sans Bold"/>
                <a:ea typeface="DM Sans Bold"/>
                <a:cs typeface="DM Sans Bold"/>
                <a:sym typeface="DM Sans Bold"/>
              </a:rPr>
              <a:t>Clinical NLP</a:t>
            </a:r>
          </a:p>
        </p:txBody>
      </p:sp>
      <p:sp>
        <p:nvSpPr>
          <p:cNvPr name="TextBox 30" id="30"/>
          <p:cNvSpPr txBox="true"/>
          <p:nvPr/>
        </p:nvSpPr>
        <p:spPr>
          <a:xfrm rot="0">
            <a:off x="8817273" y="5992753"/>
            <a:ext cx="5361064" cy="523875"/>
          </a:xfrm>
          <a:prstGeom prst="rect">
            <a:avLst/>
          </a:prstGeom>
        </p:spPr>
        <p:txBody>
          <a:bodyPr anchor="t" rtlCol="false" tIns="0" lIns="0" bIns="0" rIns="0">
            <a:spAutoFit/>
          </a:bodyPr>
          <a:lstStyle/>
          <a:p>
            <a:pPr algn="l">
              <a:lnSpc>
                <a:spcPts val="4200"/>
              </a:lnSpc>
            </a:pPr>
            <a:r>
              <a:rPr lang="en-US" sz="3000">
                <a:solidFill>
                  <a:srgbClr val="EF5241"/>
                </a:solidFill>
                <a:latin typeface="DM Sans Bold"/>
                <a:ea typeface="DM Sans Bold"/>
                <a:cs typeface="DM Sans Bold"/>
                <a:sym typeface="DM Sans Bold"/>
              </a:rPr>
              <a:t>Relevance</a:t>
            </a:r>
          </a:p>
        </p:txBody>
      </p:sp>
      <p:sp>
        <p:nvSpPr>
          <p:cNvPr name="TextBox 31" id="31"/>
          <p:cNvSpPr txBox="true"/>
          <p:nvPr/>
        </p:nvSpPr>
        <p:spPr>
          <a:xfrm rot="0">
            <a:off x="8904437" y="3985215"/>
            <a:ext cx="5186737" cy="1617676"/>
          </a:xfrm>
          <a:prstGeom prst="rect">
            <a:avLst/>
          </a:prstGeom>
        </p:spPr>
        <p:txBody>
          <a:bodyPr anchor="t" rtlCol="false" tIns="0" lIns="0" bIns="0" rIns="0">
            <a:spAutoFit/>
          </a:bodyPr>
          <a:lstStyle/>
          <a:p>
            <a:pPr algn="l">
              <a:lnSpc>
                <a:spcPts val="3265"/>
              </a:lnSpc>
            </a:pPr>
            <a:r>
              <a:rPr lang="en-US" sz="2148">
                <a:solidFill>
                  <a:srgbClr val="000000"/>
                </a:solidFill>
                <a:latin typeface="DM Sans"/>
                <a:ea typeface="DM Sans"/>
                <a:cs typeface="DM Sans"/>
                <a:sym typeface="DM Sans"/>
              </a:rPr>
              <a:t>The use of Natural Language Processing (NLP) specifically in the healthcare sector to analyze and interpret unstructured medical text data.</a:t>
            </a:r>
          </a:p>
        </p:txBody>
      </p:sp>
      <p:sp>
        <p:nvSpPr>
          <p:cNvPr name="TextBox 32" id="32"/>
          <p:cNvSpPr txBox="true"/>
          <p:nvPr/>
        </p:nvSpPr>
        <p:spPr>
          <a:xfrm rot="0">
            <a:off x="8904437" y="6492511"/>
            <a:ext cx="5186737" cy="2846401"/>
          </a:xfrm>
          <a:prstGeom prst="rect">
            <a:avLst/>
          </a:prstGeom>
        </p:spPr>
        <p:txBody>
          <a:bodyPr anchor="t" rtlCol="false" tIns="0" lIns="0" bIns="0" rIns="0">
            <a:spAutoFit/>
          </a:bodyPr>
          <a:lstStyle/>
          <a:p>
            <a:pPr algn="l">
              <a:lnSpc>
                <a:spcPts val="3265"/>
              </a:lnSpc>
            </a:pPr>
            <a:r>
              <a:rPr lang="en-US" sz="2148">
                <a:solidFill>
                  <a:srgbClr val="000000"/>
                </a:solidFill>
                <a:latin typeface="DM Sans"/>
                <a:ea typeface="DM Sans"/>
                <a:cs typeface="DM Sans"/>
                <a:sym typeface="DM Sans"/>
              </a:rPr>
              <a:t>In modern healthcare, technologies like NLP, Optical Character Recognition (OCR), and Computer Vision are crucial for automating data extraction from medical documents and images, enabling faster and more accurate diagnoses, and improving patient care.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0">
            <a:off x="-2687361" y="-3210146"/>
            <a:ext cx="8477692" cy="847769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5" id="5"/>
          <p:cNvGrpSpPr/>
          <p:nvPr/>
        </p:nvGrpSpPr>
        <p:grpSpPr>
          <a:xfrm rot="0">
            <a:off x="2478984" y="576041"/>
            <a:ext cx="6165037" cy="1163460"/>
            <a:chOff x="0" y="0"/>
            <a:chExt cx="1623713" cy="306426"/>
          </a:xfrm>
        </p:grpSpPr>
        <p:sp>
          <p:nvSpPr>
            <p:cNvPr name="Freeform 6" id="6"/>
            <p:cNvSpPr/>
            <p:nvPr/>
          </p:nvSpPr>
          <p:spPr>
            <a:xfrm flipH="false" flipV="false" rot="0">
              <a:off x="0" y="0"/>
              <a:ext cx="1623713" cy="306426"/>
            </a:xfrm>
            <a:custGeom>
              <a:avLst/>
              <a:gdLst/>
              <a:ahLst/>
              <a:cxnLst/>
              <a:rect r="r" b="b" t="t" l="l"/>
              <a:pathLst>
                <a:path h="306426" w="1623713">
                  <a:moveTo>
                    <a:pt x="15069" y="0"/>
                  </a:moveTo>
                  <a:lnTo>
                    <a:pt x="1608644" y="0"/>
                  </a:lnTo>
                  <a:cubicBezTo>
                    <a:pt x="1616967" y="0"/>
                    <a:pt x="1623713" y="6747"/>
                    <a:pt x="1623713" y="15069"/>
                  </a:cubicBezTo>
                  <a:lnTo>
                    <a:pt x="1623713" y="291356"/>
                  </a:lnTo>
                  <a:cubicBezTo>
                    <a:pt x="1623713" y="299679"/>
                    <a:pt x="1616967" y="306426"/>
                    <a:pt x="1608644" y="306426"/>
                  </a:cubicBezTo>
                  <a:lnTo>
                    <a:pt x="15069" y="306426"/>
                  </a:lnTo>
                  <a:cubicBezTo>
                    <a:pt x="6747" y="306426"/>
                    <a:pt x="0" y="299679"/>
                    <a:pt x="0" y="291356"/>
                  </a:cubicBezTo>
                  <a:lnTo>
                    <a:pt x="0" y="15069"/>
                  </a:lnTo>
                  <a:cubicBezTo>
                    <a:pt x="0" y="6747"/>
                    <a:pt x="6747" y="0"/>
                    <a:pt x="15069" y="0"/>
                  </a:cubicBezTo>
                  <a:close/>
                </a:path>
              </a:pathLst>
            </a:custGeom>
            <a:solidFill>
              <a:srgbClr val="FFFFFF"/>
            </a:solidFill>
            <a:ln cap="sq">
              <a:noFill/>
              <a:prstDash val="solid"/>
              <a:miter/>
            </a:ln>
          </p:spPr>
        </p:sp>
        <p:sp>
          <p:nvSpPr>
            <p:cNvPr name="TextBox 7" id="7"/>
            <p:cNvSpPr txBox="true"/>
            <p:nvPr/>
          </p:nvSpPr>
          <p:spPr>
            <a:xfrm>
              <a:off x="0" y="-66675"/>
              <a:ext cx="1623713" cy="373101"/>
            </a:xfrm>
            <a:prstGeom prst="rect">
              <a:avLst/>
            </a:prstGeom>
          </p:spPr>
          <p:txBody>
            <a:bodyPr anchor="ctr" rtlCol="false" tIns="215900" lIns="215900" bIns="215900" rIns="215900"/>
            <a:lstStyle/>
            <a:p>
              <a:pPr algn="ctr" marL="0" indent="0" lvl="0">
                <a:lnSpc>
                  <a:spcPts val="5179"/>
                </a:lnSpc>
                <a:spcBef>
                  <a:spcPct val="0"/>
                </a:spcBef>
              </a:pPr>
              <a:r>
                <a:rPr lang="en-US" sz="3699">
                  <a:solidFill>
                    <a:srgbClr val="2B1511"/>
                  </a:solidFill>
                  <a:latin typeface="Canva Sans Bold"/>
                  <a:ea typeface="Canva Sans Bold"/>
                  <a:cs typeface="Canva Sans Bold"/>
                  <a:sym typeface="Canva Sans Bold"/>
                </a:rPr>
                <a:t>Overview of Clinical NLP</a:t>
              </a:r>
            </a:p>
          </p:txBody>
        </p:sp>
      </p:grpSp>
      <p:grpSp>
        <p:nvGrpSpPr>
          <p:cNvPr name="Group 8" id="8"/>
          <p:cNvGrpSpPr/>
          <p:nvPr/>
        </p:nvGrpSpPr>
        <p:grpSpPr>
          <a:xfrm rot="0">
            <a:off x="11715057" y="1469177"/>
            <a:ext cx="1438188" cy="1438188"/>
            <a:chOff x="0" y="0"/>
            <a:chExt cx="1734904" cy="1734904"/>
          </a:xfrm>
        </p:grpSpPr>
        <p:sp>
          <p:nvSpPr>
            <p:cNvPr name="Freeform 9" id="9"/>
            <p:cNvSpPr/>
            <p:nvPr/>
          </p:nvSpPr>
          <p:spPr>
            <a:xfrm flipH="false" flipV="false" rot="0">
              <a:off x="0" y="0"/>
              <a:ext cx="1734820" cy="1734820"/>
            </a:xfrm>
            <a:custGeom>
              <a:avLst/>
              <a:gdLst/>
              <a:ahLst/>
              <a:cxnLst/>
              <a:rect r="r" b="b" t="t" l="l"/>
              <a:pathLst>
                <a:path h="1734820" w="1734820">
                  <a:moveTo>
                    <a:pt x="0" y="867410"/>
                  </a:moveTo>
                  <a:cubicBezTo>
                    <a:pt x="0" y="388366"/>
                    <a:pt x="388366" y="0"/>
                    <a:pt x="867410" y="0"/>
                  </a:cubicBezTo>
                  <a:cubicBezTo>
                    <a:pt x="1346454" y="0"/>
                    <a:pt x="1734820" y="388366"/>
                    <a:pt x="1734820" y="867410"/>
                  </a:cubicBezTo>
                  <a:cubicBezTo>
                    <a:pt x="1734820" y="1346454"/>
                    <a:pt x="1346454" y="1734820"/>
                    <a:pt x="867410" y="1734820"/>
                  </a:cubicBezTo>
                  <a:cubicBezTo>
                    <a:pt x="388366" y="1734820"/>
                    <a:pt x="0" y="1346581"/>
                    <a:pt x="0" y="867410"/>
                  </a:cubicBezTo>
                  <a:close/>
                </a:path>
              </a:pathLst>
            </a:custGeom>
            <a:solidFill>
              <a:srgbClr val="EF5241"/>
            </a:solidFill>
          </p:spPr>
        </p:sp>
      </p:grpSp>
      <p:grpSp>
        <p:nvGrpSpPr>
          <p:cNvPr name="Group 10" id="10"/>
          <p:cNvGrpSpPr/>
          <p:nvPr/>
        </p:nvGrpSpPr>
        <p:grpSpPr>
          <a:xfrm rot="0">
            <a:off x="10519559" y="2023386"/>
            <a:ext cx="3830680" cy="658347"/>
            <a:chOff x="0" y="0"/>
            <a:chExt cx="4620996" cy="794172"/>
          </a:xfrm>
        </p:grpSpPr>
        <p:sp>
          <p:nvSpPr>
            <p:cNvPr name="Freeform 11" id="11"/>
            <p:cNvSpPr/>
            <p:nvPr/>
          </p:nvSpPr>
          <p:spPr>
            <a:xfrm flipH="false" flipV="false" rot="0">
              <a:off x="0" y="0"/>
              <a:ext cx="4620895" cy="794131"/>
            </a:xfrm>
            <a:custGeom>
              <a:avLst/>
              <a:gdLst/>
              <a:ahLst/>
              <a:cxnLst/>
              <a:rect r="r" b="b" t="t" l="l"/>
              <a:pathLst>
                <a:path h="794131" w="4620895">
                  <a:moveTo>
                    <a:pt x="418211" y="794131"/>
                  </a:moveTo>
                  <a:cubicBezTo>
                    <a:pt x="982726" y="417957"/>
                    <a:pt x="1630934" y="229870"/>
                    <a:pt x="2320925" y="229870"/>
                  </a:cubicBezTo>
                  <a:cubicBezTo>
                    <a:pt x="2990088" y="229870"/>
                    <a:pt x="3638169" y="417957"/>
                    <a:pt x="4223639" y="794131"/>
                  </a:cubicBezTo>
                  <a:cubicBezTo>
                    <a:pt x="4620895" y="794131"/>
                    <a:pt x="4620895" y="794131"/>
                    <a:pt x="4620895" y="794131"/>
                  </a:cubicBezTo>
                  <a:cubicBezTo>
                    <a:pt x="4432681" y="647827"/>
                    <a:pt x="4432681" y="647827"/>
                    <a:pt x="4432681" y="647827"/>
                  </a:cubicBezTo>
                  <a:cubicBezTo>
                    <a:pt x="3805555" y="229870"/>
                    <a:pt x="3073654" y="0"/>
                    <a:pt x="2320925" y="0"/>
                  </a:cubicBezTo>
                  <a:cubicBezTo>
                    <a:pt x="1547241" y="0"/>
                    <a:pt x="815467" y="229870"/>
                    <a:pt x="188214" y="647827"/>
                  </a:cubicBezTo>
                  <a:cubicBezTo>
                    <a:pt x="0" y="794131"/>
                    <a:pt x="0" y="794131"/>
                    <a:pt x="0" y="794131"/>
                  </a:cubicBezTo>
                  <a:lnTo>
                    <a:pt x="418211" y="794131"/>
                  </a:lnTo>
                  <a:close/>
                </a:path>
              </a:pathLst>
            </a:custGeom>
            <a:solidFill>
              <a:srgbClr val="EF5241"/>
            </a:solidFill>
          </p:spPr>
        </p:sp>
      </p:grpSp>
      <p:grpSp>
        <p:nvGrpSpPr>
          <p:cNvPr name="Group 12" id="12"/>
          <p:cNvGrpSpPr/>
          <p:nvPr/>
        </p:nvGrpSpPr>
        <p:grpSpPr>
          <a:xfrm rot="0">
            <a:off x="11715057" y="7379634"/>
            <a:ext cx="1438188" cy="1438188"/>
            <a:chOff x="0" y="0"/>
            <a:chExt cx="1734904" cy="1734904"/>
          </a:xfrm>
        </p:grpSpPr>
        <p:sp>
          <p:nvSpPr>
            <p:cNvPr name="Freeform 13" id="13"/>
            <p:cNvSpPr/>
            <p:nvPr/>
          </p:nvSpPr>
          <p:spPr>
            <a:xfrm flipH="false" flipV="false" rot="0">
              <a:off x="0" y="0"/>
              <a:ext cx="1734820" cy="1734820"/>
            </a:xfrm>
            <a:custGeom>
              <a:avLst/>
              <a:gdLst/>
              <a:ahLst/>
              <a:cxnLst/>
              <a:rect r="r" b="b" t="t" l="l"/>
              <a:pathLst>
                <a:path h="1734820" w="1734820">
                  <a:moveTo>
                    <a:pt x="0" y="867410"/>
                  </a:moveTo>
                  <a:cubicBezTo>
                    <a:pt x="0" y="388366"/>
                    <a:pt x="388366" y="0"/>
                    <a:pt x="867410" y="0"/>
                  </a:cubicBezTo>
                  <a:cubicBezTo>
                    <a:pt x="1346454" y="0"/>
                    <a:pt x="1734820" y="388366"/>
                    <a:pt x="1734820" y="867410"/>
                  </a:cubicBezTo>
                  <a:cubicBezTo>
                    <a:pt x="1734820" y="1346454"/>
                    <a:pt x="1346454" y="1734820"/>
                    <a:pt x="867410" y="1734820"/>
                  </a:cubicBezTo>
                  <a:cubicBezTo>
                    <a:pt x="388366" y="1734820"/>
                    <a:pt x="0" y="1346581"/>
                    <a:pt x="0" y="867410"/>
                  </a:cubicBezTo>
                  <a:close/>
                </a:path>
              </a:pathLst>
            </a:custGeom>
            <a:solidFill>
              <a:srgbClr val="EF5241"/>
            </a:solidFill>
          </p:spPr>
        </p:sp>
      </p:grpSp>
      <p:grpSp>
        <p:nvGrpSpPr>
          <p:cNvPr name="Group 14" id="14"/>
          <p:cNvGrpSpPr/>
          <p:nvPr/>
        </p:nvGrpSpPr>
        <p:grpSpPr>
          <a:xfrm rot="0">
            <a:off x="10502203" y="7605268"/>
            <a:ext cx="3865093" cy="658347"/>
            <a:chOff x="0" y="0"/>
            <a:chExt cx="4662509" cy="794172"/>
          </a:xfrm>
        </p:grpSpPr>
        <p:sp>
          <p:nvSpPr>
            <p:cNvPr name="Freeform 15" id="15"/>
            <p:cNvSpPr/>
            <p:nvPr/>
          </p:nvSpPr>
          <p:spPr>
            <a:xfrm flipH="false" flipV="false" rot="0">
              <a:off x="0" y="0"/>
              <a:ext cx="4662551" cy="794131"/>
            </a:xfrm>
            <a:custGeom>
              <a:avLst/>
              <a:gdLst/>
              <a:ahLst/>
              <a:cxnLst/>
              <a:rect r="r" b="b" t="t" l="l"/>
              <a:pathLst>
                <a:path h="794131" w="4662551">
                  <a:moveTo>
                    <a:pt x="4265295" y="0"/>
                  </a:moveTo>
                  <a:cubicBezTo>
                    <a:pt x="4244340" y="0"/>
                    <a:pt x="4244340" y="0"/>
                    <a:pt x="4244340" y="0"/>
                  </a:cubicBezTo>
                  <a:cubicBezTo>
                    <a:pt x="3679825" y="355346"/>
                    <a:pt x="3010789" y="564261"/>
                    <a:pt x="2341753" y="564261"/>
                  </a:cubicBezTo>
                  <a:cubicBezTo>
                    <a:pt x="1651762" y="564261"/>
                    <a:pt x="982726" y="355346"/>
                    <a:pt x="418211" y="0"/>
                  </a:cubicBezTo>
                  <a:cubicBezTo>
                    <a:pt x="397256" y="0"/>
                    <a:pt x="397256" y="0"/>
                    <a:pt x="397256" y="0"/>
                  </a:cubicBezTo>
                  <a:cubicBezTo>
                    <a:pt x="0" y="0"/>
                    <a:pt x="0" y="0"/>
                    <a:pt x="0" y="0"/>
                  </a:cubicBezTo>
                  <a:cubicBezTo>
                    <a:pt x="209042" y="146304"/>
                    <a:pt x="209042" y="146304"/>
                    <a:pt x="209042" y="146304"/>
                  </a:cubicBezTo>
                  <a:cubicBezTo>
                    <a:pt x="836295" y="564261"/>
                    <a:pt x="1568069" y="794131"/>
                    <a:pt x="2341753" y="794131"/>
                  </a:cubicBezTo>
                  <a:cubicBezTo>
                    <a:pt x="3094482" y="794131"/>
                    <a:pt x="3826256" y="564261"/>
                    <a:pt x="4453509" y="146304"/>
                  </a:cubicBezTo>
                  <a:cubicBezTo>
                    <a:pt x="4662551" y="0"/>
                    <a:pt x="4662551" y="0"/>
                    <a:pt x="4662551" y="0"/>
                  </a:cubicBezTo>
                  <a:lnTo>
                    <a:pt x="4265295" y="0"/>
                  </a:lnTo>
                  <a:close/>
                </a:path>
              </a:pathLst>
            </a:custGeom>
            <a:solidFill>
              <a:srgbClr val="EF5241"/>
            </a:solidFill>
          </p:spPr>
        </p:sp>
      </p:grpSp>
      <p:grpSp>
        <p:nvGrpSpPr>
          <p:cNvPr name="Group 16" id="16"/>
          <p:cNvGrpSpPr/>
          <p:nvPr/>
        </p:nvGrpSpPr>
        <p:grpSpPr>
          <a:xfrm rot="0">
            <a:off x="8751300" y="4432934"/>
            <a:ext cx="1438188" cy="1421131"/>
            <a:chOff x="0" y="0"/>
            <a:chExt cx="1734904" cy="1714328"/>
          </a:xfrm>
        </p:grpSpPr>
        <p:sp>
          <p:nvSpPr>
            <p:cNvPr name="Freeform 17" id="17"/>
            <p:cNvSpPr/>
            <p:nvPr/>
          </p:nvSpPr>
          <p:spPr>
            <a:xfrm flipH="false" flipV="false" rot="0">
              <a:off x="0" y="0"/>
              <a:ext cx="1734820" cy="1714246"/>
            </a:xfrm>
            <a:custGeom>
              <a:avLst/>
              <a:gdLst/>
              <a:ahLst/>
              <a:cxnLst/>
              <a:rect r="r" b="b" t="t" l="l"/>
              <a:pathLst>
                <a:path h="1714246" w="1734820">
                  <a:moveTo>
                    <a:pt x="0" y="857123"/>
                  </a:moveTo>
                  <a:cubicBezTo>
                    <a:pt x="0" y="383794"/>
                    <a:pt x="388366" y="0"/>
                    <a:pt x="867410" y="0"/>
                  </a:cubicBezTo>
                  <a:cubicBezTo>
                    <a:pt x="1346454" y="0"/>
                    <a:pt x="1734820" y="383794"/>
                    <a:pt x="1734820" y="857123"/>
                  </a:cubicBezTo>
                  <a:cubicBezTo>
                    <a:pt x="1734820" y="1330452"/>
                    <a:pt x="1346454" y="1714246"/>
                    <a:pt x="867410" y="1714246"/>
                  </a:cubicBezTo>
                  <a:cubicBezTo>
                    <a:pt x="388366" y="1714246"/>
                    <a:pt x="0" y="1330579"/>
                    <a:pt x="0" y="857123"/>
                  </a:cubicBezTo>
                  <a:close/>
                </a:path>
              </a:pathLst>
            </a:custGeom>
            <a:solidFill>
              <a:srgbClr val="A44F30"/>
            </a:solidFill>
          </p:spPr>
        </p:sp>
      </p:grpSp>
      <p:grpSp>
        <p:nvGrpSpPr>
          <p:cNvPr name="Group 18" id="18"/>
          <p:cNvGrpSpPr/>
          <p:nvPr/>
        </p:nvGrpSpPr>
        <p:grpSpPr>
          <a:xfrm rot="0">
            <a:off x="9323762" y="3220080"/>
            <a:ext cx="658347" cy="3846540"/>
            <a:chOff x="0" y="0"/>
            <a:chExt cx="794172" cy="4640128"/>
          </a:xfrm>
        </p:grpSpPr>
        <p:sp>
          <p:nvSpPr>
            <p:cNvPr name="Freeform 19" id="19"/>
            <p:cNvSpPr/>
            <p:nvPr/>
          </p:nvSpPr>
          <p:spPr>
            <a:xfrm flipH="false" flipV="false" rot="0">
              <a:off x="0" y="0"/>
              <a:ext cx="794131" cy="4640072"/>
            </a:xfrm>
            <a:custGeom>
              <a:avLst/>
              <a:gdLst/>
              <a:ahLst/>
              <a:cxnLst/>
              <a:rect r="r" b="b" t="t" l="l"/>
              <a:pathLst>
                <a:path h="4640072" w="794131">
                  <a:moveTo>
                    <a:pt x="794131" y="4222115"/>
                  </a:moveTo>
                  <a:cubicBezTo>
                    <a:pt x="417957" y="3657727"/>
                    <a:pt x="229870" y="3009773"/>
                    <a:pt x="229870" y="2320036"/>
                  </a:cubicBezTo>
                  <a:cubicBezTo>
                    <a:pt x="229870" y="1630299"/>
                    <a:pt x="417957" y="982345"/>
                    <a:pt x="794131" y="418084"/>
                  </a:cubicBezTo>
                  <a:cubicBezTo>
                    <a:pt x="794131" y="0"/>
                    <a:pt x="794131" y="0"/>
                    <a:pt x="794131" y="0"/>
                  </a:cubicBezTo>
                  <a:cubicBezTo>
                    <a:pt x="647827" y="188087"/>
                    <a:pt x="647827" y="188087"/>
                    <a:pt x="647827" y="188087"/>
                  </a:cubicBezTo>
                  <a:cubicBezTo>
                    <a:pt x="209042" y="836041"/>
                    <a:pt x="0" y="1567561"/>
                    <a:pt x="0" y="2320036"/>
                  </a:cubicBezTo>
                  <a:cubicBezTo>
                    <a:pt x="0" y="3072511"/>
                    <a:pt x="209042" y="3804031"/>
                    <a:pt x="647827" y="4451985"/>
                  </a:cubicBezTo>
                  <a:cubicBezTo>
                    <a:pt x="794131" y="4640072"/>
                    <a:pt x="794131" y="4640072"/>
                    <a:pt x="794131" y="4640072"/>
                  </a:cubicBezTo>
                  <a:lnTo>
                    <a:pt x="794131" y="4222115"/>
                  </a:lnTo>
                  <a:close/>
                </a:path>
              </a:pathLst>
            </a:custGeom>
            <a:solidFill>
              <a:srgbClr val="A44F30"/>
            </a:solidFill>
          </p:spPr>
        </p:sp>
      </p:grpSp>
      <p:grpSp>
        <p:nvGrpSpPr>
          <p:cNvPr name="Group 20" id="20"/>
          <p:cNvGrpSpPr/>
          <p:nvPr/>
        </p:nvGrpSpPr>
        <p:grpSpPr>
          <a:xfrm rot="0">
            <a:off x="14679113" y="4432934"/>
            <a:ext cx="1438188" cy="1421131"/>
            <a:chOff x="0" y="0"/>
            <a:chExt cx="1734904" cy="1714328"/>
          </a:xfrm>
        </p:grpSpPr>
        <p:sp>
          <p:nvSpPr>
            <p:cNvPr name="Freeform 21" id="21"/>
            <p:cNvSpPr/>
            <p:nvPr/>
          </p:nvSpPr>
          <p:spPr>
            <a:xfrm flipH="false" flipV="false" rot="0">
              <a:off x="0" y="0"/>
              <a:ext cx="1734820" cy="1714246"/>
            </a:xfrm>
            <a:custGeom>
              <a:avLst/>
              <a:gdLst/>
              <a:ahLst/>
              <a:cxnLst/>
              <a:rect r="r" b="b" t="t" l="l"/>
              <a:pathLst>
                <a:path h="1714246" w="1734820">
                  <a:moveTo>
                    <a:pt x="0" y="857123"/>
                  </a:moveTo>
                  <a:cubicBezTo>
                    <a:pt x="0" y="383794"/>
                    <a:pt x="388366" y="0"/>
                    <a:pt x="867410" y="0"/>
                  </a:cubicBezTo>
                  <a:cubicBezTo>
                    <a:pt x="1346454" y="0"/>
                    <a:pt x="1734820" y="383794"/>
                    <a:pt x="1734820" y="857123"/>
                  </a:cubicBezTo>
                  <a:cubicBezTo>
                    <a:pt x="1734820" y="1330452"/>
                    <a:pt x="1346454" y="1714246"/>
                    <a:pt x="867410" y="1714246"/>
                  </a:cubicBezTo>
                  <a:cubicBezTo>
                    <a:pt x="388366" y="1714246"/>
                    <a:pt x="0" y="1330579"/>
                    <a:pt x="0" y="857123"/>
                  </a:cubicBezTo>
                  <a:close/>
                </a:path>
              </a:pathLst>
            </a:custGeom>
            <a:solidFill>
              <a:srgbClr val="A44F30"/>
            </a:solidFill>
          </p:spPr>
        </p:sp>
      </p:grpSp>
      <p:grpSp>
        <p:nvGrpSpPr>
          <p:cNvPr name="Group 22" id="22"/>
          <p:cNvGrpSpPr/>
          <p:nvPr/>
        </p:nvGrpSpPr>
        <p:grpSpPr>
          <a:xfrm rot="0">
            <a:off x="14887390" y="3201826"/>
            <a:ext cx="658347" cy="3883348"/>
            <a:chOff x="0" y="0"/>
            <a:chExt cx="794172" cy="4684529"/>
          </a:xfrm>
        </p:grpSpPr>
        <p:sp>
          <p:nvSpPr>
            <p:cNvPr name="Freeform 23" id="23"/>
            <p:cNvSpPr/>
            <p:nvPr/>
          </p:nvSpPr>
          <p:spPr>
            <a:xfrm flipH="false" flipV="false" rot="0">
              <a:off x="0" y="0"/>
              <a:ext cx="794131" cy="4684522"/>
            </a:xfrm>
            <a:custGeom>
              <a:avLst/>
              <a:gdLst/>
              <a:ahLst/>
              <a:cxnLst/>
              <a:rect r="r" b="b" t="t" l="l"/>
              <a:pathLst>
                <a:path h="4684522" w="794131">
                  <a:moveTo>
                    <a:pt x="146304" y="209169"/>
                  </a:moveTo>
                  <a:cubicBezTo>
                    <a:pt x="0" y="0"/>
                    <a:pt x="0" y="0"/>
                    <a:pt x="0" y="0"/>
                  </a:cubicBezTo>
                  <a:cubicBezTo>
                    <a:pt x="0" y="418211"/>
                    <a:pt x="0" y="418211"/>
                    <a:pt x="0" y="418211"/>
                  </a:cubicBezTo>
                  <a:cubicBezTo>
                    <a:pt x="376174" y="982853"/>
                    <a:pt x="564261" y="1652143"/>
                    <a:pt x="564261" y="2342261"/>
                  </a:cubicBezTo>
                  <a:cubicBezTo>
                    <a:pt x="564261" y="3032379"/>
                    <a:pt x="376174" y="3701669"/>
                    <a:pt x="0" y="4266311"/>
                  </a:cubicBezTo>
                  <a:cubicBezTo>
                    <a:pt x="0" y="4684522"/>
                    <a:pt x="0" y="4684522"/>
                    <a:pt x="0" y="4684522"/>
                  </a:cubicBezTo>
                  <a:cubicBezTo>
                    <a:pt x="146304" y="4475353"/>
                    <a:pt x="146304" y="4475353"/>
                    <a:pt x="146304" y="4475353"/>
                  </a:cubicBezTo>
                  <a:cubicBezTo>
                    <a:pt x="585216" y="3827018"/>
                    <a:pt x="794131" y="3095117"/>
                    <a:pt x="794131" y="2342261"/>
                  </a:cubicBezTo>
                  <a:cubicBezTo>
                    <a:pt x="794131" y="1589405"/>
                    <a:pt x="585216" y="857377"/>
                    <a:pt x="146304" y="209169"/>
                  </a:cubicBezTo>
                  <a:close/>
                </a:path>
              </a:pathLst>
            </a:custGeom>
            <a:solidFill>
              <a:srgbClr val="A44F30"/>
            </a:solidFill>
          </p:spPr>
        </p:sp>
      </p:grpSp>
      <p:sp>
        <p:nvSpPr>
          <p:cNvPr name="Freeform 24" id="24"/>
          <p:cNvSpPr/>
          <p:nvPr/>
        </p:nvSpPr>
        <p:spPr>
          <a:xfrm flipH="false" flipV="false" rot="0">
            <a:off x="9110239" y="4783195"/>
            <a:ext cx="720310" cy="720310"/>
          </a:xfrm>
          <a:custGeom>
            <a:avLst/>
            <a:gdLst/>
            <a:ahLst/>
            <a:cxnLst/>
            <a:rect r="r" b="b" t="t" l="l"/>
            <a:pathLst>
              <a:path h="720310" w="720310">
                <a:moveTo>
                  <a:pt x="0" y="0"/>
                </a:moveTo>
                <a:lnTo>
                  <a:pt x="720310" y="0"/>
                </a:lnTo>
                <a:lnTo>
                  <a:pt x="720310" y="720310"/>
                </a:lnTo>
                <a:lnTo>
                  <a:pt x="0" y="7203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5" id="25"/>
          <p:cNvSpPr/>
          <p:nvPr/>
        </p:nvSpPr>
        <p:spPr>
          <a:xfrm flipH="false" flipV="false" rot="0">
            <a:off x="14947680" y="4692973"/>
            <a:ext cx="901055" cy="901055"/>
          </a:xfrm>
          <a:custGeom>
            <a:avLst/>
            <a:gdLst/>
            <a:ahLst/>
            <a:cxnLst/>
            <a:rect r="r" b="b" t="t" l="l"/>
            <a:pathLst>
              <a:path h="901055" w="901055">
                <a:moveTo>
                  <a:pt x="0" y="0"/>
                </a:moveTo>
                <a:lnTo>
                  <a:pt x="901054" y="0"/>
                </a:lnTo>
                <a:lnTo>
                  <a:pt x="901054" y="901054"/>
                </a:lnTo>
                <a:lnTo>
                  <a:pt x="0" y="9010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6" id="26"/>
          <p:cNvSpPr/>
          <p:nvPr/>
        </p:nvSpPr>
        <p:spPr>
          <a:xfrm flipH="false" flipV="false" rot="0">
            <a:off x="12012134" y="7759210"/>
            <a:ext cx="844035" cy="844035"/>
          </a:xfrm>
          <a:custGeom>
            <a:avLst/>
            <a:gdLst/>
            <a:ahLst/>
            <a:cxnLst/>
            <a:rect r="r" b="b" t="t" l="l"/>
            <a:pathLst>
              <a:path h="844035" w="844035">
                <a:moveTo>
                  <a:pt x="0" y="0"/>
                </a:moveTo>
                <a:lnTo>
                  <a:pt x="844034" y="0"/>
                </a:lnTo>
                <a:lnTo>
                  <a:pt x="844034" y="844034"/>
                </a:lnTo>
                <a:lnTo>
                  <a:pt x="0" y="8440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0">
            <a:off x="12003449" y="1739501"/>
            <a:ext cx="852720" cy="942232"/>
          </a:xfrm>
          <a:custGeom>
            <a:avLst/>
            <a:gdLst/>
            <a:ahLst/>
            <a:cxnLst/>
            <a:rect r="r" b="b" t="t" l="l"/>
            <a:pathLst>
              <a:path h="942232" w="852720">
                <a:moveTo>
                  <a:pt x="0" y="0"/>
                </a:moveTo>
                <a:lnTo>
                  <a:pt x="852719" y="0"/>
                </a:lnTo>
                <a:lnTo>
                  <a:pt x="852719" y="942231"/>
                </a:lnTo>
                <a:lnTo>
                  <a:pt x="0" y="94223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8" id="28"/>
          <p:cNvGrpSpPr/>
          <p:nvPr/>
        </p:nvGrpSpPr>
        <p:grpSpPr>
          <a:xfrm rot="0">
            <a:off x="15848734" y="8098728"/>
            <a:ext cx="3616106" cy="3616106"/>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30" id="30"/>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sp>
        <p:nvSpPr>
          <p:cNvPr name="TextBox 31" id="31"/>
          <p:cNvSpPr txBox="true"/>
          <p:nvPr/>
        </p:nvSpPr>
        <p:spPr>
          <a:xfrm rot="0">
            <a:off x="11186134" y="4663875"/>
            <a:ext cx="2497530" cy="930152"/>
          </a:xfrm>
          <a:prstGeom prst="rect">
            <a:avLst/>
          </a:prstGeom>
        </p:spPr>
        <p:txBody>
          <a:bodyPr anchor="t" rtlCol="false" tIns="0" lIns="0" bIns="0" rIns="0">
            <a:spAutoFit/>
          </a:bodyPr>
          <a:lstStyle/>
          <a:p>
            <a:pPr algn="ctr">
              <a:lnSpc>
                <a:spcPts val="3677"/>
              </a:lnSpc>
            </a:pPr>
            <a:r>
              <a:rPr lang="en-US" sz="2990" spc="-59">
                <a:solidFill>
                  <a:srgbClr val="2B1511"/>
                </a:solidFill>
                <a:latin typeface="DM Sans Bold Italics"/>
                <a:ea typeface="DM Sans Bold Italics"/>
                <a:cs typeface="DM Sans Bold Italics"/>
                <a:sym typeface="DM Sans Bold Italics"/>
              </a:rPr>
              <a:t>What is Clinical NLP?</a:t>
            </a:r>
          </a:p>
        </p:txBody>
      </p:sp>
      <p:sp>
        <p:nvSpPr>
          <p:cNvPr name="TextBox 32" id="32"/>
          <p:cNvSpPr txBox="true"/>
          <p:nvPr/>
        </p:nvSpPr>
        <p:spPr>
          <a:xfrm rot="0">
            <a:off x="1862414" y="2247784"/>
            <a:ext cx="616570" cy="606884"/>
          </a:xfrm>
          <a:prstGeom prst="rect">
            <a:avLst/>
          </a:prstGeom>
        </p:spPr>
        <p:txBody>
          <a:bodyPr anchor="t" rtlCol="false" tIns="0" lIns="0" bIns="0" rIns="0">
            <a:spAutoFit/>
          </a:bodyPr>
          <a:lstStyle/>
          <a:p>
            <a:pPr algn="ctr">
              <a:lnSpc>
                <a:spcPts val="5049"/>
              </a:lnSpc>
            </a:pPr>
            <a:r>
              <a:rPr lang="en-US" sz="3322">
                <a:solidFill>
                  <a:srgbClr val="FFFAEB"/>
                </a:solidFill>
                <a:latin typeface="DM Sans Bold"/>
                <a:ea typeface="DM Sans Bold"/>
                <a:cs typeface="DM Sans Bold"/>
                <a:sym typeface="DM Sans Bold"/>
              </a:rPr>
              <a:t>01</a:t>
            </a:r>
          </a:p>
        </p:txBody>
      </p:sp>
      <p:sp>
        <p:nvSpPr>
          <p:cNvPr name="TextBox 33" id="33"/>
          <p:cNvSpPr txBox="true"/>
          <p:nvPr/>
        </p:nvSpPr>
        <p:spPr>
          <a:xfrm rot="0">
            <a:off x="1862414" y="3523337"/>
            <a:ext cx="616570" cy="606884"/>
          </a:xfrm>
          <a:prstGeom prst="rect">
            <a:avLst/>
          </a:prstGeom>
        </p:spPr>
        <p:txBody>
          <a:bodyPr anchor="t" rtlCol="false" tIns="0" lIns="0" bIns="0" rIns="0">
            <a:spAutoFit/>
          </a:bodyPr>
          <a:lstStyle/>
          <a:p>
            <a:pPr algn="ctr">
              <a:lnSpc>
                <a:spcPts val="5049"/>
              </a:lnSpc>
            </a:pPr>
            <a:r>
              <a:rPr lang="en-US" sz="3322">
                <a:solidFill>
                  <a:srgbClr val="FFFAEB"/>
                </a:solidFill>
                <a:latin typeface="DM Sans Bold"/>
                <a:ea typeface="DM Sans Bold"/>
                <a:cs typeface="DM Sans Bold"/>
                <a:sym typeface="DM Sans Bold"/>
              </a:rPr>
              <a:t>02</a:t>
            </a:r>
          </a:p>
        </p:txBody>
      </p:sp>
      <p:sp>
        <p:nvSpPr>
          <p:cNvPr name="TextBox 34" id="34"/>
          <p:cNvSpPr txBox="true"/>
          <p:nvPr/>
        </p:nvSpPr>
        <p:spPr>
          <a:xfrm rot="0">
            <a:off x="1862414" y="5398730"/>
            <a:ext cx="616570" cy="606884"/>
          </a:xfrm>
          <a:prstGeom prst="rect">
            <a:avLst/>
          </a:prstGeom>
        </p:spPr>
        <p:txBody>
          <a:bodyPr anchor="t" rtlCol="false" tIns="0" lIns="0" bIns="0" rIns="0">
            <a:spAutoFit/>
          </a:bodyPr>
          <a:lstStyle/>
          <a:p>
            <a:pPr algn="ctr">
              <a:lnSpc>
                <a:spcPts val="5049"/>
              </a:lnSpc>
            </a:pPr>
            <a:r>
              <a:rPr lang="en-US" sz="3322">
                <a:solidFill>
                  <a:srgbClr val="A44F30"/>
                </a:solidFill>
                <a:latin typeface="DM Sans Bold"/>
                <a:ea typeface="DM Sans Bold"/>
                <a:cs typeface="DM Sans Bold"/>
                <a:sym typeface="DM Sans Bold"/>
              </a:rPr>
              <a:t>03</a:t>
            </a:r>
          </a:p>
        </p:txBody>
      </p:sp>
      <p:sp>
        <p:nvSpPr>
          <p:cNvPr name="TextBox 35" id="35"/>
          <p:cNvSpPr txBox="true"/>
          <p:nvPr/>
        </p:nvSpPr>
        <p:spPr>
          <a:xfrm rot="0">
            <a:off x="1862414" y="7023805"/>
            <a:ext cx="616570" cy="606884"/>
          </a:xfrm>
          <a:prstGeom prst="rect">
            <a:avLst/>
          </a:prstGeom>
        </p:spPr>
        <p:txBody>
          <a:bodyPr anchor="t" rtlCol="false" tIns="0" lIns="0" bIns="0" rIns="0">
            <a:spAutoFit/>
          </a:bodyPr>
          <a:lstStyle/>
          <a:p>
            <a:pPr algn="ctr" marL="0" indent="0" lvl="1">
              <a:lnSpc>
                <a:spcPts val="5049"/>
              </a:lnSpc>
              <a:spcBef>
                <a:spcPct val="0"/>
              </a:spcBef>
            </a:pPr>
            <a:r>
              <a:rPr lang="en-US" sz="3322">
                <a:solidFill>
                  <a:srgbClr val="A44F30"/>
                </a:solidFill>
                <a:latin typeface="DM Sans Bold"/>
                <a:ea typeface="DM Sans Bold"/>
                <a:cs typeface="DM Sans Bold"/>
                <a:sym typeface="DM Sans Bold"/>
              </a:rPr>
              <a:t>04</a:t>
            </a:r>
          </a:p>
        </p:txBody>
      </p:sp>
      <p:grpSp>
        <p:nvGrpSpPr>
          <p:cNvPr name="Group 36" id="36"/>
          <p:cNvGrpSpPr/>
          <p:nvPr/>
        </p:nvGrpSpPr>
        <p:grpSpPr>
          <a:xfrm rot="0">
            <a:off x="2676789" y="2135528"/>
            <a:ext cx="6235644" cy="7740174"/>
            <a:chOff x="0" y="0"/>
            <a:chExt cx="8314192" cy="10320231"/>
          </a:xfrm>
        </p:grpSpPr>
        <p:sp>
          <p:nvSpPr>
            <p:cNvPr name="TextBox 37" id="37"/>
            <p:cNvSpPr txBox="true"/>
            <p:nvPr/>
          </p:nvSpPr>
          <p:spPr>
            <a:xfrm rot="0">
              <a:off x="0" y="-57150"/>
              <a:ext cx="8265645" cy="1366707"/>
            </a:xfrm>
            <a:prstGeom prst="rect">
              <a:avLst/>
            </a:prstGeom>
          </p:spPr>
          <p:txBody>
            <a:bodyPr anchor="t" rtlCol="false" tIns="0" lIns="0" bIns="0" rIns="0">
              <a:spAutoFit/>
            </a:bodyPr>
            <a:lstStyle/>
            <a:p>
              <a:pPr algn="l">
                <a:lnSpc>
                  <a:spcPts val="2809"/>
                </a:lnSpc>
              </a:pPr>
              <a:r>
                <a:rPr lang="en-US" sz="1848">
                  <a:solidFill>
                    <a:srgbClr val="000000"/>
                  </a:solidFill>
                  <a:latin typeface="DM Sans Bold"/>
                  <a:ea typeface="DM Sans Bold"/>
                  <a:cs typeface="DM Sans Bold"/>
                  <a:sym typeface="DM Sans Bold"/>
                </a:rPr>
                <a:t>Clinical NLP involves the application of NLP techniques to healthcare data, including patient records, clinical notes, and medical literature.</a:t>
              </a:r>
            </a:p>
          </p:txBody>
        </p:sp>
        <p:sp>
          <p:nvSpPr>
            <p:cNvPr name="TextBox 38" id="38"/>
            <p:cNvSpPr txBox="true"/>
            <p:nvPr/>
          </p:nvSpPr>
          <p:spPr>
            <a:xfrm rot="0">
              <a:off x="0" y="1970094"/>
              <a:ext cx="8265645" cy="896807"/>
            </a:xfrm>
            <a:prstGeom prst="rect">
              <a:avLst/>
            </a:prstGeom>
          </p:spPr>
          <p:txBody>
            <a:bodyPr anchor="t" rtlCol="false" tIns="0" lIns="0" bIns="0" rIns="0">
              <a:spAutoFit/>
            </a:bodyPr>
            <a:lstStyle/>
            <a:p>
              <a:pPr algn="l">
                <a:lnSpc>
                  <a:spcPts val="2809"/>
                </a:lnSpc>
              </a:pPr>
              <a:r>
                <a:rPr lang="en-US" sz="1848">
                  <a:solidFill>
                    <a:srgbClr val="000000"/>
                  </a:solidFill>
                  <a:latin typeface="DM Sans Bold"/>
                  <a:ea typeface="DM Sans Bold"/>
                  <a:cs typeface="DM Sans Bold"/>
                  <a:sym typeface="DM Sans Bold"/>
                </a:rPr>
                <a:t>Natural Language Processing (NLP): Analyzes and interprets human language.</a:t>
              </a:r>
            </a:p>
          </p:txBody>
        </p:sp>
        <p:sp>
          <p:nvSpPr>
            <p:cNvPr name="TextBox 39" id="39"/>
            <p:cNvSpPr txBox="true"/>
            <p:nvPr/>
          </p:nvSpPr>
          <p:spPr>
            <a:xfrm rot="0">
              <a:off x="0" y="3940325"/>
              <a:ext cx="8265645" cy="1836607"/>
            </a:xfrm>
            <a:prstGeom prst="rect">
              <a:avLst/>
            </a:prstGeom>
          </p:spPr>
          <p:txBody>
            <a:bodyPr anchor="t" rtlCol="false" tIns="0" lIns="0" bIns="0" rIns="0">
              <a:spAutoFit/>
            </a:bodyPr>
            <a:lstStyle/>
            <a:p>
              <a:pPr algn="l">
                <a:lnSpc>
                  <a:spcPts val="2809"/>
                </a:lnSpc>
              </a:pPr>
              <a:r>
                <a:rPr lang="en-US" sz="1848">
                  <a:solidFill>
                    <a:srgbClr val="000000"/>
                  </a:solidFill>
                  <a:latin typeface="DM Sans Bold"/>
                  <a:ea typeface="DM Sans Bold"/>
                  <a:cs typeface="DM Sans Bold"/>
                  <a:sym typeface="DM Sans Bold"/>
                </a:rPr>
                <a:t>Optical Character Recognition (OCR): Converts different types of documents, such as scanned paper documents or PDFs, into editable and searchable data.</a:t>
              </a:r>
            </a:p>
          </p:txBody>
        </p:sp>
        <p:sp>
          <p:nvSpPr>
            <p:cNvPr name="TextBox 40" id="40"/>
            <p:cNvSpPr txBox="true"/>
            <p:nvPr/>
          </p:nvSpPr>
          <p:spPr>
            <a:xfrm rot="0">
              <a:off x="0" y="6437468"/>
              <a:ext cx="8265645" cy="1366707"/>
            </a:xfrm>
            <a:prstGeom prst="rect">
              <a:avLst/>
            </a:prstGeom>
          </p:spPr>
          <p:txBody>
            <a:bodyPr anchor="t" rtlCol="false" tIns="0" lIns="0" bIns="0" rIns="0">
              <a:spAutoFit/>
            </a:bodyPr>
            <a:lstStyle/>
            <a:p>
              <a:pPr algn="l">
                <a:lnSpc>
                  <a:spcPts val="2809"/>
                </a:lnSpc>
              </a:pPr>
              <a:r>
                <a:rPr lang="en-US" sz="1848">
                  <a:solidFill>
                    <a:srgbClr val="000000"/>
                  </a:solidFill>
                  <a:latin typeface="DM Sans Bold"/>
                  <a:ea typeface="DM Sans Bold"/>
                  <a:cs typeface="DM Sans Bold"/>
                  <a:sym typeface="DM Sans Bold"/>
                </a:rPr>
                <a:t>Computer Vision: Enables machines to interpret and make decisions based on visual inputs, like medical images.</a:t>
              </a:r>
            </a:p>
          </p:txBody>
        </p:sp>
        <p:sp>
          <p:nvSpPr>
            <p:cNvPr name="TextBox 41" id="41"/>
            <p:cNvSpPr txBox="true"/>
            <p:nvPr/>
          </p:nvSpPr>
          <p:spPr>
            <a:xfrm rot="0">
              <a:off x="48547" y="8483625"/>
              <a:ext cx="8265645" cy="1836607"/>
            </a:xfrm>
            <a:prstGeom prst="rect">
              <a:avLst/>
            </a:prstGeom>
          </p:spPr>
          <p:txBody>
            <a:bodyPr anchor="t" rtlCol="false" tIns="0" lIns="0" bIns="0" rIns="0">
              <a:spAutoFit/>
            </a:bodyPr>
            <a:lstStyle/>
            <a:p>
              <a:pPr algn="l">
                <a:lnSpc>
                  <a:spcPts val="2809"/>
                </a:lnSpc>
              </a:pPr>
              <a:r>
                <a:rPr lang="en-US" sz="1848">
                  <a:solidFill>
                    <a:srgbClr val="000000"/>
                  </a:solidFill>
                  <a:latin typeface="DM Sans Bold"/>
                  <a:ea typeface="DM Sans Bold"/>
                  <a:cs typeface="DM Sans Bold"/>
                  <a:sym typeface="DM Sans Bold"/>
                </a:rPr>
                <a:t>These technologies are used for tasks such as extracting patient information from documents, summarizing clinical notes, and classifying medical images.</a:t>
              </a:r>
            </a:p>
          </p:txBody>
        </p:sp>
      </p:grpSp>
      <p:sp>
        <p:nvSpPr>
          <p:cNvPr name="TextBox 42" id="42"/>
          <p:cNvSpPr txBox="true"/>
          <p:nvPr/>
        </p:nvSpPr>
        <p:spPr>
          <a:xfrm rot="0">
            <a:off x="1862414" y="8713048"/>
            <a:ext cx="616570" cy="606884"/>
          </a:xfrm>
          <a:prstGeom prst="rect">
            <a:avLst/>
          </a:prstGeom>
        </p:spPr>
        <p:txBody>
          <a:bodyPr anchor="t" rtlCol="false" tIns="0" lIns="0" bIns="0" rIns="0">
            <a:spAutoFit/>
          </a:bodyPr>
          <a:lstStyle/>
          <a:p>
            <a:pPr algn="ctr" marL="0" indent="0" lvl="1">
              <a:lnSpc>
                <a:spcPts val="5049"/>
              </a:lnSpc>
              <a:spcBef>
                <a:spcPct val="0"/>
              </a:spcBef>
            </a:pPr>
            <a:r>
              <a:rPr lang="en-US" sz="3322">
                <a:solidFill>
                  <a:srgbClr val="A44F30"/>
                </a:solidFill>
                <a:latin typeface="DM Sans Bold"/>
                <a:ea typeface="DM Sans Bold"/>
                <a:cs typeface="DM Sans Bold"/>
                <a:sym typeface="DM Sans Bold"/>
              </a:rPr>
              <a:t>05</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0B15E"/>
        </a:solidFill>
      </p:bgPr>
    </p:bg>
    <p:spTree>
      <p:nvGrpSpPr>
        <p:cNvPr id="1" name=""/>
        <p:cNvGrpSpPr/>
        <p:nvPr/>
      </p:nvGrpSpPr>
      <p:grpSpPr>
        <a:xfrm>
          <a:off x="0" y="0"/>
          <a:ext cx="0" cy="0"/>
          <a:chOff x="0" y="0"/>
          <a:chExt cx="0" cy="0"/>
        </a:xfrm>
      </p:grpSpPr>
      <p:grpSp>
        <p:nvGrpSpPr>
          <p:cNvPr name="Group 2" id="2"/>
          <p:cNvGrpSpPr/>
          <p:nvPr/>
        </p:nvGrpSpPr>
        <p:grpSpPr>
          <a:xfrm rot="0">
            <a:off x="4625641" y="1194728"/>
            <a:ext cx="9036718" cy="1757954"/>
            <a:chOff x="0" y="0"/>
            <a:chExt cx="2380041" cy="463000"/>
          </a:xfrm>
        </p:grpSpPr>
        <p:sp>
          <p:nvSpPr>
            <p:cNvPr name="Freeform 3" id="3"/>
            <p:cNvSpPr/>
            <p:nvPr/>
          </p:nvSpPr>
          <p:spPr>
            <a:xfrm flipH="false" flipV="false" rot="0">
              <a:off x="0" y="0"/>
              <a:ext cx="2380041" cy="463000"/>
            </a:xfrm>
            <a:custGeom>
              <a:avLst/>
              <a:gdLst/>
              <a:ahLst/>
              <a:cxnLst/>
              <a:rect r="r" b="b" t="t" l="l"/>
              <a:pathLst>
                <a:path h="463000" w="2380041">
                  <a:moveTo>
                    <a:pt x="10281" y="0"/>
                  </a:moveTo>
                  <a:lnTo>
                    <a:pt x="2369760" y="0"/>
                  </a:lnTo>
                  <a:cubicBezTo>
                    <a:pt x="2375438" y="0"/>
                    <a:pt x="2380041" y="4603"/>
                    <a:pt x="2380041" y="10281"/>
                  </a:cubicBezTo>
                  <a:lnTo>
                    <a:pt x="2380041" y="452720"/>
                  </a:lnTo>
                  <a:cubicBezTo>
                    <a:pt x="2380041" y="458397"/>
                    <a:pt x="2375438" y="463000"/>
                    <a:pt x="2369760" y="463000"/>
                  </a:cubicBezTo>
                  <a:lnTo>
                    <a:pt x="10281" y="463000"/>
                  </a:lnTo>
                  <a:cubicBezTo>
                    <a:pt x="4603" y="463000"/>
                    <a:pt x="0" y="458397"/>
                    <a:pt x="0" y="452720"/>
                  </a:cubicBezTo>
                  <a:lnTo>
                    <a:pt x="0" y="10281"/>
                  </a:lnTo>
                  <a:cubicBezTo>
                    <a:pt x="0" y="4603"/>
                    <a:pt x="4603" y="0"/>
                    <a:pt x="10281" y="0"/>
                  </a:cubicBezTo>
                  <a:close/>
                </a:path>
              </a:pathLst>
            </a:custGeom>
            <a:solidFill>
              <a:srgbClr val="FFFAEB"/>
            </a:solidFill>
            <a:ln cap="sq">
              <a:noFill/>
              <a:prstDash val="solid"/>
              <a:miter/>
            </a:ln>
          </p:spPr>
        </p:sp>
        <p:sp>
          <p:nvSpPr>
            <p:cNvPr name="TextBox 4" id="4"/>
            <p:cNvSpPr txBox="true"/>
            <p:nvPr/>
          </p:nvSpPr>
          <p:spPr>
            <a:xfrm>
              <a:off x="0" y="-85725"/>
              <a:ext cx="2380041" cy="548725"/>
            </a:xfrm>
            <a:prstGeom prst="rect">
              <a:avLst/>
            </a:prstGeom>
          </p:spPr>
          <p:txBody>
            <a:bodyPr anchor="ctr" rtlCol="false" tIns="50800" lIns="50800" bIns="50800" rIns="50800"/>
            <a:lstStyle/>
            <a:p>
              <a:pPr algn="ctr" marL="0" indent="0" lvl="0">
                <a:lnSpc>
                  <a:spcPts val="6224"/>
                </a:lnSpc>
                <a:spcBef>
                  <a:spcPct val="0"/>
                </a:spcBef>
              </a:pPr>
              <a:r>
                <a:rPr lang="en-US" sz="4446">
                  <a:solidFill>
                    <a:srgbClr val="2B1511"/>
                  </a:solidFill>
                  <a:latin typeface="Canva Sans Bold"/>
                  <a:ea typeface="Canva Sans Bold"/>
                  <a:cs typeface="Canva Sans Bold"/>
                  <a:sym typeface="Canva Sans Bold"/>
                </a:rPr>
                <a:t>Historical Context: </a:t>
              </a:r>
              <a:r>
                <a:rPr lang="en-US" sz="4446">
                  <a:solidFill>
                    <a:srgbClr val="2B1511"/>
                  </a:solidFill>
                  <a:latin typeface="Canva Sans Italics"/>
                  <a:ea typeface="Canva Sans Italics"/>
                  <a:cs typeface="Canva Sans Italics"/>
                  <a:sym typeface="Canva Sans Italics"/>
                </a:rPr>
                <a:t>past approaches</a:t>
              </a:r>
            </a:p>
          </p:txBody>
        </p:sp>
      </p:grpSp>
      <p:grpSp>
        <p:nvGrpSpPr>
          <p:cNvPr name="Group 5" id="5"/>
          <p:cNvGrpSpPr/>
          <p:nvPr/>
        </p:nvGrpSpPr>
        <p:grpSpPr>
          <a:xfrm rot="0">
            <a:off x="12444225" y="4105005"/>
            <a:ext cx="5784060" cy="3342081"/>
            <a:chOff x="0" y="0"/>
            <a:chExt cx="834895" cy="482410"/>
          </a:xfrm>
        </p:grpSpPr>
        <p:sp>
          <p:nvSpPr>
            <p:cNvPr name="Freeform 6" id="6"/>
            <p:cNvSpPr/>
            <p:nvPr/>
          </p:nvSpPr>
          <p:spPr>
            <a:xfrm flipH="false" flipV="false" rot="0">
              <a:off x="0" y="0"/>
              <a:ext cx="834895" cy="482410"/>
            </a:xfrm>
            <a:custGeom>
              <a:avLst/>
              <a:gdLst/>
              <a:ahLst/>
              <a:cxnLst/>
              <a:rect r="r" b="b" t="t" l="l"/>
              <a:pathLst>
                <a:path h="482410" w="834895">
                  <a:moveTo>
                    <a:pt x="0" y="0"/>
                  </a:moveTo>
                  <a:lnTo>
                    <a:pt x="834895" y="0"/>
                  </a:lnTo>
                  <a:lnTo>
                    <a:pt x="834895" y="482410"/>
                  </a:lnTo>
                  <a:lnTo>
                    <a:pt x="0" y="482410"/>
                  </a:lnTo>
                  <a:close/>
                </a:path>
              </a:pathLst>
            </a:custGeom>
            <a:solidFill>
              <a:srgbClr val="FFF0A2"/>
            </a:solidFill>
            <a:ln cap="sq">
              <a:noFill/>
              <a:prstDash val="solid"/>
              <a:miter/>
            </a:ln>
          </p:spPr>
        </p:sp>
        <p:sp>
          <p:nvSpPr>
            <p:cNvPr name="TextBox 7" id="7"/>
            <p:cNvSpPr txBox="true"/>
            <p:nvPr/>
          </p:nvSpPr>
          <p:spPr>
            <a:xfrm>
              <a:off x="0" y="-28575"/>
              <a:ext cx="834895" cy="510985"/>
            </a:xfrm>
            <a:prstGeom prst="rect">
              <a:avLst/>
            </a:prstGeom>
          </p:spPr>
          <p:txBody>
            <a:bodyPr anchor="ctr" rtlCol="false" tIns="51251" lIns="51251" bIns="51251" rIns="51251"/>
            <a:lstStyle/>
            <a:p>
              <a:pPr algn="ctr" marL="0" indent="0" lvl="0">
                <a:lnSpc>
                  <a:spcPts val="2590"/>
                </a:lnSpc>
                <a:spcBef>
                  <a:spcPct val="0"/>
                </a:spcBef>
              </a:pPr>
            </a:p>
          </p:txBody>
        </p:sp>
      </p:grpSp>
      <p:sp>
        <p:nvSpPr>
          <p:cNvPr name="TextBox 8" id="8"/>
          <p:cNvSpPr txBox="true"/>
          <p:nvPr/>
        </p:nvSpPr>
        <p:spPr>
          <a:xfrm rot="0">
            <a:off x="12862036" y="4377938"/>
            <a:ext cx="5067377" cy="497840"/>
          </a:xfrm>
          <a:prstGeom prst="rect">
            <a:avLst/>
          </a:prstGeom>
        </p:spPr>
        <p:txBody>
          <a:bodyPr anchor="t" rtlCol="false" tIns="0" lIns="0" bIns="0" rIns="0">
            <a:spAutoFit/>
          </a:bodyPr>
          <a:lstStyle/>
          <a:p>
            <a:pPr algn="ctr">
              <a:lnSpc>
                <a:spcPts val="4060"/>
              </a:lnSpc>
            </a:pPr>
            <a:r>
              <a:rPr lang="en-US" sz="2900">
                <a:solidFill>
                  <a:srgbClr val="A44F30"/>
                </a:solidFill>
                <a:latin typeface="DM Sans Bold"/>
                <a:ea typeface="DM Sans Bold"/>
                <a:cs typeface="DM Sans Bold"/>
                <a:sym typeface="DM Sans Bold"/>
              </a:rPr>
              <a:t>Advancements</a:t>
            </a:r>
          </a:p>
        </p:txBody>
      </p:sp>
      <p:grpSp>
        <p:nvGrpSpPr>
          <p:cNvPr name="Group 9" id="9"/>
          <p:cNvGrpSpPr/>
          <p:nvPr/>
        </p:nvGrpSpPr>
        <p:grpSpPr>
          <a:xfrm rot="0">
            <a:off x="6230857" y="4105005"/>
            <a:ext cx="6026401" cy="3342081"/>
            <a:chOff x="0" y="0"/>
            <a:chExt cx="869876" cy="482410"/>
          </a:xfrm>
        </p:grpSpPr>
        <p:sp>
          <p:nvSpPr>
            <p:cNvPr name="Freeform 10" id="10"/>
            <p:cNvSpPr/>
            <p:nvPr/>
          </p:nvSpPr>
          <p:spPr>
            <a:xfrm flipH="false" flipV="false" rot="0">
              <a:off x="0" y="0"/>
              <a:ext cx="869875" cy="482410"/>
            </a:xfrm>
            <a:custGeom>
              <a:avLst/>
              <a:gdLst/>
              <a:ahLst/>
              <a:cxnLst/>
              <a:rect r="r" b="b" t="t" l="l"/>
              <a:pathLst>
                <a:path h="482410" w="869875">
                  <a:moveTo>
                    <a:pt x="0" y="0"/>
                  </a:moveTo>
                  <a:lnTo>
                    <a:pt x="869875" y="0"/>
                  </a:lnTo>
                  <a:lnTo>
                    <a:pt x="869875" y="482410"/>
                  </a:lnTo>
                  <a:lnTo>
                    <a:pt x="0" y="482410"/>
                  </a:lnTo>
                  <a:close/>
                </a:path>
              </a:pathLst>
            </a:custGeom>
            <a:solidFill>
              <a:srgbClr val="FFFAEB"/>
            </a:solidFill>
            <a:ln cap="sq">
              <a:noFill/>
              <a:prstDash val="solid"/>
              <a:miter/>
            </a:ln>
          </p:spPr>
        </p:sp>
        <p:sp>
          <p:nvSpPr>
            <p:cNvPr name="TextBox 11" id="11"/>
            <p:cNvSpPr txBox="true"/>
            <p:nvPr/>
          </p:nvSpPr>
          <p:spPr>
            <a:xfrm>
              <a:off x="0" y="-28575"/>
              <a:ext cx="869876" cy="510985"/>
            </a:xfrm>
            <a:prstGeom prst="rect">
              <a:avLst/>
            </a:prstGeom>
          </p:spPr>
          <p:txBody>
            <a:bodyPr anchor="ctr" rtlCol="false" tIns="51251" lIns="51251" bIns="51251" rIns="51251"/>
            <a:lstStyle/>
            <a:p>
              <a:pPr algn="ctr" marL="0" indent="0" lvl="0">
                <a:lnSpc>
                  <a:spcPts val="2590"/>
                </a:lnSpc>
                <a:spcBef>
                  <a:spcPct val="0"/>
                </a:spcBef>
              </a:pPr>
            </a:p>
          </p:txBody>
        </p:sp>
      </p:grpSp>
      <p:sp>
        <p:nvSpPr>
          <p:cNvPr name="TextBox 12" id="12"/>
          <p:cNvSpPr txBox="true"/>
          <p:nvPr/>
        </p:nvSpPr>
        <p:spPr>
          <a:xfrm rot="0">
            <a:off x="6719844" y="4377938"/>
            <a:ext cx="5067377" cy="497840"/>
          </a:xfrm>
          <a:prstGeom prst="rect">
            <a:avLst/>
          </a:prstGeom>
        </p:spPr>
        <p:txBody>
          <a:bodyPr anchor="t" rtlCol="false" tIns="0" lIns="0" bIns="0" rIns="0">
            <a:spAutoFit/>
          </a:bodyPr>
          <a:lstStyle/>
          <a:p>
            <a:pPr algn="ctr">
              <a:lnSpc>
                <a:spcPts val="4060"/>
              </a:lnSpc>
            </a:pPr>
            <a:r>
              <a:rPr lang="en-US" sz="2900">
                <a:solidFill>
                  <a:srgbClr val="EF5241"/>
                </a:solidFill>
                <a:latin typeface="DM Sans Bold"/>
                <a:ea typeface="DM Sans Bold"/>
                <a:cs typeface="DM Sans Bold"/>
                <a:sym typeface="DM Sans Bold"/>
              </a:rPr>
              <a:t>Challenges</a:t>
            </a:r>
          </a:p>
        </p:txBody>
      </p:sp>
      <p:sp>
        <p:nvSpPr>
          <p:cNvPr name="TextBox 13" id="13"/>
          <p:cNvSpPr txBox="true"/>
          <p:nvPr/>
        </p:nvSpPr>
        <p:spPr>
          <a:xfrm rot="0">
            <a:off x="7106107" y="5076825"/>
            <a:ext cx="4294850" cy="1986915"/>
          </a:xfrm>
          <a:prstGeom prst="rect">
            <a:avLst/>
          </a:prstGeom>
        </p:spPr>
        <p:txBody>
          <a:bodyPr anchor="t" rtlCol="false" tIns="0" lIns="0" bIns="0" rIns="0">
            <a:spAutoFit/>
          </a:bodyPr>
          <a:lstStyle/>
          <a:p>
            <a:pPr algn="ctr">
              <a:lnSpc>
                <a:spcPts val="3150"/>
              </a:lnSpc>
              <a:spcBef>
                <a:spcPct val="0"/>
              </a:spcBef>
            </a:pPr>
            <a:r>
              <a:rPr lang="en-US" sz="2100">
                <a:solidFill>
                  <a:srgbClr val="000000"/>
                </a:solidFill>
                <a:latin typeface="DM Sans"/>
                <a:ea typeface="DM Sans"/>
                <a:cs typeface="DM Sans"/>
                <a:sym typeface="DM Sans"/>
              </a:rPr>
              <a:t>Early methods struggled with limited accuracy, high dependency on domain expertise, and difficulties in processing large volumes of unstructured data.</a:t>
            </a:r>
          </a:p>
        </p:txBody>
      </p:sp>
      <p:grpSp>
        <p:nvGrpSpPr>
          <p:cNvPr name="Group 14" id="14"/>
          <p:cNvGrpSpPr/>
          <p:nvPr/>
        </p:nvGrpSpPr>
        <p:grpSpPr>
          <a:xfrm rot="0">
            <a:off x="219291" y="4105005"/>
            <a:ext cx="5843548" cy="3342081"/>
            <a:chOff x="0" y="0"/>
            <a:chExt cx="843482" cy="482410"/>
          </a:xfrm>
        </p:grpSpPr>
        <p:sp>
          <p:nvSpPr>
            <p:cNvPr name="Freeform 15" id="15"/>
            <p:cNvSpPr/>
            <p:nvPr/>
          </p:nvSpPr>
          <p:spPr>
            <a:xfrm flipH="false" flipV="false" rot="0">
              <a:off x="0" y="0"/>
              <a:ext cx="843482" cy="482410"/>
            </a:xfrm>
            <a:custGeom>
              <a:avLst/>
              <a:gdLst/>
              <a:ahLst/>
              <a:cxnLst/>
              <a:rect r="r" b="b" t="t" l="l"/>
              <a:pathLst>
                <a:path h="482410" w="843482">
                  <a:moveTo>
                    <a:pt x="0" y="0"/>
                  </a:moveTo>
                  <a:lnTo>
                    <a:pt x="843482" y="0"/>
                  </a:lnTo>
                  <a:lnTo>
                    <a:pt x="843482" y="482410"/>
                  </a:lnTo>
                  <a:lnTo>
                    <a:pt x="0" y="482410"/>
                  </a:lnTo>
                  <a:close/>
                </a:path>
              </a:pathLst>
            </a:custGeom>
            <a:solidFill>
              <a:srgbClr val="FFF0A2"/>
            </a:solidFill>
            <a:ln cap="sq">
              <a:noFill/>
              <a:prstDash val="solid"/>
              <a:miter/>
            </a:ln>
          </p:spPr>
        </p:sp>
        <p:sp>
          <p:nvSpPr>
            <p:cNvPr name="TextBox 16" id="16"/>
            <p:cNvSpPr txBox="true"/>
            <p:nvPr/>
          </p:nvSpPr>
          <p:spPr>
            <a:xfrm>
              <a:off x="0" y="-28575"/>
              <a:ext cx="843482" cy="510985"/>
            </a:xfrm>
            <a:prstGeom prst="rect">
              <a:avLst/>
            </a:prstGeom>
          </p:spPr>
          <p:txBody>
            <a:bodyPr anchor="ctr" rtlCol="false" tIns="51251" lIns="51251" bIns="51251" rIns="51251"/>
            <a:lstStyle/>
            <a:p>
              <a:pPr algn="ctr" marL="0" indent="0" lvl="0">
                <a:lnSpc>
                  <a:spcPts val="2590"/>
                </a:lnSpc>
                <a:spcBef>
                  <a:spcPct val="0"/>
                </a:spcBef>
              </a:pPr>
            </a:p>
          </p:txBody>
        </p:sp>
      </p:grpSp>
      <p:sp>
        <p:nvSpPr>
          <p:cNvPr name="TextBox 17" id="17"/>
          <p:cNvSpPr txBox="true"/>
          <p:nvPr/>
        </p:nvSpPr>
        <p:spPr>
          <a:xfrm rot="0">
            <a:off x="607377" y="4377938"/>
            <a:ext cx="5067377" cy="497840"/>
          </a:xfrm>
          <a:prstGeom prst="rect">
            <a:avLst/>
          </a:prstGeom>
        </p:spPr>
        <p:txBody>
          <a:bodyPr anchor="t" rtlCol="false" tIns="0" lIns="0" bIns="0" rIns="0">
            <a:spAutoFit/>
          </a:bodyPr>
          <a:lstStyle/>
          <a:p>
            <a:pPr algn="ctr">
              <a:lnSpc>
                <a:spcPts val="4060"/>
              </a:lnSpc>
            </a:pPr>
            <a:r>
              <a:rPr lang="en-US" sz="2900">
                <a:solidFill>
                  <a:srgbClr val="A44F30"/>
                </a:solidFill>
                <a:latin typeface="DM Sans Bold"/>
                <a:ea typeface="DM Sans Bold"/>
                <a:cs typeface="DM Sans Bold"/>
                <a:sym typeface="DM Sans Bold"/>
              </a:rPr>
              <a:t>Evolution of Clinical NLP</a:t>
            </a:r>
          </a:p>
        </p:txBody>
      </p:sp>
      <p:sp>
        <p:nvSpPr>
          <p:cNvPr name="TextBox 18" id="18"/>
          <p:cNvSpPr txBox="true"/>
          <p:nvPr/>
        </p:nvSpPr>
        <p:spPr>
          <a:xfrm rot="0">
            <a:off x="824566" y="5076825"/>
            <a:ext cx="4632998" cy="1186815"/>
          </a:xfrm>
          <a:prstGeom prst="rect">
            <a:avLst/>
          </a:prstGeom>
        </p:spPr>
        <p:txBody>
          <a:bodyPr anchor="t" rtlCol="false" tIns="0" lIns="0" bIns="0" rIns="0">
            <a:spAutoFit/>
          </a:bodyPr>
          <a:lstStyle/>
          <a:p>
            <a:pPr algn="ctr">
              <a:lnSpc>
                <a:spcPts val="3150"/>
              </a:lnSpc>
              <a:spcBef>
                <a:spcPct val="0"/>
              </a:spcBef>
            </a:pPr>
            <a:r>
              <a:rPr lang="en-US" sz="2100">
                <a:solidFill>
                  <a:srgbClr val="000000"/>
                </a:solidFill>
                <a:latin typeface="DM Sans"/>
                <a:ea typeface="DM Sans"/>
                <a:cs typeface="DM Sans"/>
                <a:sym typeface="DM Sans"/>
              </a:rPr>
              <a:t>Initially relied on rule-based systems, where predefined rules were used to extract information from text.</a:t>
            </a:r>
          </a:p>
        </p:txBody>
      </p:sp>
      <p:sp>
        <p:nvSpPr>
          <p:cNvPr name="TextBox 19" id="19"/>
          <p:cNvSpPr txBox="true"/>
          <p:nvPr/>
        </p:nvSpPr>
        <p:spPr>
          <a:xfrm rot="0">
            <a:off x="13019756" y="5076825"/>
            <a:ext cx="4632998" cy="1986915"/>
          </a:xfrm>
          <a:prstGeom prst="rect">
            <a:avLst/>
          </a:prstGeom>
        </p:spPr>
        <p:txBody>
          <a:bodyPr anchor="t" rtlCol="false" tIns="0" lIns="0" bIns="0" rIns="0">
            <a:spAutoFit/>
          </a:bodyPr>
          <a:lstStyle/>
          <a:p>
            <a:pPr algn="ctr">
              <a:lnSpc>
                <a:spcPts val="3150"/>
              </a:lnSpc>
              <a:spcBef>
                <a:spcPct val="0"/>
              </a:spcBef>
            </a:pPr>
            <a:r>
              <a:rPr lang="en-US" sz="2100">
                <a:solidFill>
                  <a:srgbClr val="000000"/>
                </a:solidFill>
                <a:latin typeface="DM Sans"/>
                <a:ea typeface="DM Sans"/>
                <a:cs typeface="DM Sans"/>
                <a:sym typeface="DM Sans"/>
              </a:rPr>
              <a:t>Over time, there has been a shift towards more sophisticated approaches, incorporating statistical models and machine learning techniques.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0">
            <a:off x="4568956" y="495148"/>
            <a:ext cx="8654798" cy="9296705"/>
            <a:chOff x="0" y="0"/>
            <a:chExt cx="11539731" cy="12395606"/>
          </a:xfrm>
        </p:grpSpPr>
        <p:grpSp>
          <p:nvGrpSpPr>
            <p:cNvPr name="Group 3" id="3"/>
            <p:cNvGrpSpPr/>
            <p:nvPr/>
          </p:nvGrpSpPr>
          <p:grpSpPr>
            <a:xfrm rot="0">
              <a:off x="0" y="2379879"/>
              <a:ext cx="11539731" cy="10015727"/>
              <a:chOff x="0" y="0"/>
              <a:chExt cx="1295466" cy="1124379"/>
            </a:xfrm>
          </p:grpSpPr>
          <p:sp>
            <p:nvSpPr>
              <p:cNvPr name="Freeform 4" id="4"/>
              <p:cNvSpPr/>
              <p:nvPr/>
            </p:nvSpPr>
            <p:spPr>
              <a:xfrm flipH="false" flipV="false" rot="0">
                <a:off x="0" y="0"/>
                <a:ext cx="1295466" cy="1124379"/>
              </a:xfrm>
              <a:custGeom>
                <a:avLst/>
                <a:gdLst/>
                <a:ahLst/>
                <a:cxnLst/>
                <a:rect r="r" b="b" t="t" l="l"/>
                <a:pathLst>
                  <a:path h="1124379" w="1295466">
                    <a:moveTo>
                      <a:pt x="17314" y="0"/>
                    </a:moveTo>
                    <a:lnTo>
                      <a:pt x="1278152" y="0"/>
                    </a:lnTo>
                    <a:cubicBezTo>
                      <a:pt x="1287715" y="0"/>
                      <a:pt x="1295466" y="7752"/>
                      <a:pt x="1295466" y="17314"/>
                    </a:cubicBezTo>
                    <a:lnTo>
                      <a:pt x="1295466" y="1107066"/>
                    </a:lnTo>
                    <a:cubicBezTo>
                      <a:pt x="1295466" y="1116628"/>
                      <a:pt x="1287715" y="1124379"/>
                      <a:pt x="1278152" y="1124379"/>
                    </a:cubicBezTo>
                    <a:lnTo>
                      <a:pt x="17314" y="1124379"/>
                    </a:lnTo>
                    <a:cubicBezTo>
                      <a:pt x="7752" y="1124379"/>
                      <a:pt x="0" y="1116628"/>
                      <a:pt x="0" y="1107066"/>
                    </a:cubicBezTo>
                    <a:lnTo>
                      <a:pt x="0" y="17314"/>
                    </a:lnTo>
                    <a:cubicBezTo>
                      <a:pt x="0" y="7752"/>
                      <a:pt x="7752" y="0"/>
                      <a:pt x="17314" y="0"/>
                    </a:cubicBezTo>
                    <a:close/>
                  </a:path>
                </a:pathLst>
              </a:custGeom>
              <a:solidFill>
                <a:srgbClr val="FFFFFF"/>
              </a:solidFill>
            </p:spPr>
          </p:sp>
          <p:sp>
            <p:nvSpPr>
              <p:cNvPr name="TextBox 5" id="5"/>
              <p:cNvSpPr txBox="true"/>
              <p:nvPr/>
            </p:nvSpPr>
            <p:spPr>
              <a:xfrm>
                <a:off x="0" y="-28575"/>
                <a:ext cx="1295466" cy="1152954"/>
              </a:xfrm>
              <a:prstGeom prst="rect">
                <a:avLst/>
              </a:prstGeom>
            </p:spPr>
            <p:txBody>
              <a:bodyPr anchor="ctr" rtlCol="false" tIns="50800" lIns="50800" bIns="50800" rIns="50800"/>
              <a:lstStyle/>
              <a:p>
                <a:pPr algn="ctr">
                  <a:lnSpc>
                    <a:spcPts val="2589"/>
                  </a:lnSpc>
                </a:pPr>
              </a:p>
            </p:txBody>
          </p:sp>
        </p:grpSp>
        <p:grpSp>
          <p:nvGrpSpPr>
            <p:cNvPr name="Group 6" id="6"/>
            <p:cNvGrpSpPr/>
            <p:nvPr/>
          </p:nvGrpSpPr>
          <p:grpSpPr>
            <a:xfrm rot="-10800000">
              <a:off x="0" y="0"/>
              <a:ext cx="11539731" cy="3657824"/>
              <a:chOff x="0" y="0"/>
              <a:chExt cx="1073340" cy="340224"/>
            </a:xfrm>
          </p:grpSpPr>
          <p:sp>
            <p:nvSpPr>
              <p:cNvPr name="Freeform 7" id="7"/>
              <p:cNvSpPr/>
              <p:nvPr/>
            </p:nvSpPr>
            <p:spPr>
              <a:xfrm flipH="false" flipV="false" rot="0">
                <a:off x="0" y="0"/>
                <a:ext cx="1073340" cy="340224"/>
              </a:xfrm>
              <a:custGeom>
                <a:avLst/>
                <a:gdLst/>
                <a:ahLst/>
                <a:cxnLst/>
                <a:rect r="r" b="b" t="t" l="l"/>
                <a:pathLst>
                  <a:path h="340224" w="1073340">
                    <a:moveTo>
                      <a:pt x="1073340" y="0"/>
                    </a:moveTo>
                    <a:lnTo>
                      <a:pt x="1073340" y="225924"/>
                    </a:lnTo>
                    <a:lnTo>
                      <a:pt x="536670" y="340224"/>
                    </a:lnTo>
                    <a:lnTo>
                      <a:pt x="0" y="225924"/>
                    </a:lnTo>
                    <a:lnTo>
                      <a:pt x="0" y="0"/>
                    </a:lnTo>
                    <a:lnTo>
                      <a:pt x="1073340" y="0"/>
                    </a:lnTo>
                    <a:close/>
                  </a:path>
                </a:pathLst>
              </a:custGeom>
              <a:solidFill>
                <a:srgbClr val="E0B15E"/>
              </a:solidFill>
            </p:spPr>
          </p:sp>
          <p:sp>
            <p:nvSpPr>
              <p:cNvPr name="TextBox 8" id="8"/>
              <p:cNvSpPr txBox="true"/>
              <p:nvPr/>
            </p:nvSpPr>
            <p:spPr>
              <a:xfrm>
                <a:off x="0" y="-28575"/>
                <a:ext cx="1073340" cy="254499"/>
              </a:xfrm>
              <a:prstGeom prst="rect">
                <a:avLst/>
              </a:prstGeom>
            </p:spPr>
            <p:txBody>
              <a:bodyPr anchor="ctr" rtlCol="false" tIns="50800" lIns="50800" bIns="50800" rIns="50800"/>
              <a:lstStyle/>
              <a:p>
                <a:pPr algn="ctr">
                  <a:lnSpc>
                    <a:spcPts val="2589"/>
                  </a:lnSpc>
                </a:pPr>
              </a:p>
            </p:txBody>
          </p:sp>
        </p:grpSp>
      </p:grpSp>
      <p:grpSp>
        <p:nvGrpSpPr>
          <p:cNvPr name="Group 9" id="9"/>
          <p:cNvGrpSpPr/>
          <p:nvPr/>
        </p:nvGrpSpPr>
        <p:grpSpPr>
          <a:xfrm rot="0">
            <a:off x="6200481" y="1309896"/>
            <a:ext cx="5391748" cy="1714336"/>
            <a:chOff x="0" y="0"/>
            <a:chExt cx="1420049" cy="451512"/>
          </a:xfrm>
        </p:grpSpPr>
        <p:sp>
          <p:nvSpPr>
            <p:cNvPr name="Freeform 10" id="10"/>
            <p:cNvSpPr/>
            <p:nvPr/>
          </p:nvSpPr>
          <p:spPr>
            <a:xfrm flipH="false" flipV="false" rot="0">
              <a:off x="0" y="0"/>
              <a:ext cx="1420049" cy="451512"/>
            </a:xfrm>
            <a:custGeom>
              <a:avLst/>
              <a:gdLst/>
              <a:ahLst/>
              <a:cxnLst/>
              <a:rect r="r" b="b" t="t" l="l"/>
              <a:pathLst>
                <a:path h="451512" w="1420049">
                  <a:moveTo>
                    <a:pt x="17231" y="0"/>
                  </a:moveTo>
                  <a:lnTo>
                    <a:pt x="1402818" y="0"/>
                  </a:lnTo>
                  <a:cubicBezTo>
                    <a:pt x="1412334" y="0"/>
                    <a:pt x="1420049" y="7714"/>
                    <a:pt x="1420049" y="17231"/>
                  </a:cubicBezTo>
                  <a:lnTo>
                    <a:pt x="1420049" y="434282"/>
                  </a:lnTo>
                  <a:cubicBezTo>
                    <a:pt x="1420049" y="443798"/>
                    <a:pt x="1412334" y="451512"/>
                    <a:pt x="1402818" y="451512"/>
                  </a:cubicBezTo>
                  <a:lnTo>
                    <a:pt x="17231" y="451512"/>
                  </a:lnTo>
                  <a:cubicBezTo>
                    <a:pt x="7714" y="451512"/>
                    <a:pt x="0" y="443798"/>
                    <a:pt x="0" y="434282"/>
                  </a:cubicBezTo>
                  <a:lnTo>
                    <a:pt x="0" y="17231"/>
                  </a:lnTo>
                  <a:cubicBezTo>
                    <a:pt x="0" y="7714"/>
                    <a:pt x="7714" y="0"/>
                    <a:pt x="17231" y="0"/>
                  </a:cubicBezTo>
                  <a:close/>
                </a:path>
              </a:pathLst>
            </a:custGeom>
            <a:solidFill>
              <a:srgbClr val="FFFFFF"/>
            </a:solidFill>
            <a:ln cap="sq">
              <a:noFill/>
              <a:prstDash val="solid"/>
              <a:miter/>
            </a:ln>
          </p:spPr>
        </p:sp>
        <p:sp>
          <p:nvSpPr>
            <p:cNvPr name="TextBox 11" id="11"/>
            <p:cNvSpPr txBox="true"/>
            <p:nvPr/>
          </p:nvSpPr>
          <p:spPr>
            <a:xfrm>
              <a:off x="0" y="-66675"/>
              <a:ext cx="1420049" cy="518187"/>
            </a:xfrm>
            <a:prstGeom prst="rect">
              <a:avLst/>
            </a:prstGeom>
          </p:spPr>
          <p:txBody>
            <a:bodyPr anchor="ctr" rtlCol="false" tIns="215900" lIns="215900" bIns="215900" rIns="215900"/>
            <a:lstStyle/>
            <a:p>
              <a:pPr algn="ctr" marL="0" indent="0" lvl="0">
                <a:lnSpc>
                  <a:spcPts val="5179"/>
                </a:lnSpc>
                <a:spcBef>
                  <a:spcPct val="0"/>
                </a:spcBef>
              </a:pPr>
              <a:r>
                <a:rPr lang="en-US" sz="3699">
                  <a:solidFill>
                    <a:srgbClr val="2B1511"/>
                  </a:solidFill>
                  <a:latin typeface="Canva Sans Bold"/>
                  <a:ea typeface="Canva Sans Bold"/>
                  <a:cs typeface="Canva Sans Bold"/>
                  <a:sym typeface="Canva Sans Bold"/>
                </a:rPr>
                <a:t>CURRENT TRENDS: </a:t>
              </a:r>
              <a:r>
                <a:rPr lang="en-US" sz="3699">
                  <a:solidFill>
                    <a:srgbClr val="2B1511"/>
                  </a:solidFill>
                  <a:latin typeface="Canva Sans Bold Italics"/>
                  <a:ea typeface="Canva Sans Bold Italics"/>
                  <a:cs typeface="Canva Sans Bold Italics"/>
                  <a:sym typeface="Canva Sans Bold Italics"/>
                </a:rPr>
                <a:t>present approaches</a:t>
              </a:r>
            </a:p>
          </p:txBody>
        </p:sp>
      </p:grpSp>
      <p:grpSp>
        <p:nvGrpSpPr>
          <p:cNvPr name="Group 12" id="12"/>
          <p:cNvGrpSpPr/>
          <p:nvPr/>
        </p:nvGrpSpPr>
        <p:grpSpPr>
          <a:xfrm rot="0">
            <a:off x="15112735" y="8140435"/>
            <a:ext cx="4293129" cy="4293129"/>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4" id="14"/>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15" id="15"/>
          <p:cNvGrpSpPr/>
          <p:nvPr/>
        </p:nvGrpSpPr>
        <p:grpSpPr>
          <a:xfrm rot="0">
            <a:off x="-1613155" y="-2146565"/>
            <a:ext cx="4293129" cy="4293129"/>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7" id="17"/>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sp>
        <p:nvSpPr>
          <p:cNvPr name="Freeform 18" id="18"/>
          <p:cNvSpPr/>
          <p:nvPr/>
        </p:nvSpPr>
        <p:spPr>
          <a:xfrm flipH="false" flipV="false" rot="0">
            <a:off x="15389711" y="-1175164"/>
            <a:ext cx="4016153" cy="2203864"/>
          </a:xfrm>
          <a:custGeom>
            <a:avLst/>
            <a:gdLst/>
            <a:ahLst/>
            <a:cxnLst/>
            <a:rect r="r" b="b" t="t" l="l"/>
            <a:pathLst>
              <a:path h="2203864" w="4016153">
                <a:moveTo>
                  <a:pt x="0" y="0"/>
                </a:moveTo>
                <a:lnTo>
                  <a:pt x="4016154" y="0"/>
                </a:lnTo>
                <a:lnTo>
                  <a:pt x="4016154" y="2203864"/>
                </a:lnTo>
                <a:lnTo>
                  <a:pt x="0" y="2203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1474667" y="9379003"/>
            <a:ext cx="4016153" cy="2203864"/>
          </a:xfrm>
          <a:custGeom>
            <a:avLst/>
            <a:gdLst/>
            <a:ahLst/>
            <a:cxnLst/>
            <a:rect r="r" b="b" t="t" l="l"/>
            <a:pathLst>
              <a:path h="2203864" w="4016153">
                <a:moveTo>
                  <a:pt x="0" y="0"/>
                </a:moveTo>
                <a:lnTo>
                  <a:pt x="4016153" y="0"/>
                </a:lnTo>
                <a:lnTo>
                  <a:pt x="4016153" y="2203864"/>
                </a:lnTo>
                <a:lnTo>
                  <a:pt x="0" y="2203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0" id="20"/>
          <p:cNvSpPr txBox="true"/>
          <p:nvPr/>
        </p:nvSpPr>
        <p:spPr>
          <a:xfrm rot="0">
            <a:off x="5033440" y="3473890"/>
            <a:ext cx="7725829" cy="6466959"/>
          </a:xfrm>
          <a:prstGeom prst="rect">
            <a:avLst/>
          </a:prstGeom>
        </p:spPr>
        <p:txBody>
          <a:bodyPr anchor="t" rtlCol="false" tIns="0" lIns="0" bIns="0" rIns="0">
            <a:spAutoFit/>
          </a:bodyPr>
          <a:lstStyle/>
          <a:p>
            <a:pPr algn="l" marL="434722" indent="-217361" lvl="1">
              <a:lnSpc>
                <a:spcPts val="3020"/>
              </a:lnSpc>
              <a:buFont typeface="Arial"/>
              <a:buChar char="•"/>
            </a:pPr>
            <a:r>
              <a:rPr lang="en-US" sz="2013">
                <a:solidFill>
                  <a:srgbClr val="000000"/>
                </a:solidFill>
                <a:latin typeface="DM Sans Bold"/>
                <a:ea typeface="DM Sans Bold"/>
                <a:cs typeface="DM Sans Bold"/>
                <a:sym typeface="DM Sans Bold"/>
              </a:rPr>
              <a:t>Deep Learning</a:t>
            </a:r>
            <a:r>
              <a:rPr lang="en-US" sz="2013">
                <a:solidFill>
                  <a:srgbClr val="000000"/>
                </a:solidFill>
                <a:latin typeface="DM Sans"/>
                <a:ea typeface="DM Sans"/>
                <a:cs typeface="DM Sans"/>
                <a:sym typeface="DM Sans"/>
              </a:rPr>
              <a:t>: Leverages large datasets and neural networks for better accuracy in NLP tasks.</a:t>
            </a:r>
          </a:p>
          <a:p>
            <a:pPr algn="l" marL="434722" indent="-217361" lvl="1">
              <a:lnSpc>
                <a:spcPts val="3020"/>
              </a:lnSpc>
              <a:buFont typeface="Arial"/>
              <a:buChar char="•"/>
            </a:pPr>
            <a:r>
              <a:rPr lang="en-US" sz="2013">
                <a:solidFill>
                  <a:srgbClr val="000000"/>
                </a:solidFill>
                <a:latin typeface="DM Sans Bold"/>
                <a:ea typeface="DM Sans Bold"/>
                <a:cs typeface="DM Sans Bold"/>
                <a:sym typeface="DM Sans Bold"/>
              </a:rPr>
              <a:t>Large Language Models (LLMs)</a:t>
            </a:r>
            <a:r>
              <a:rPr lang="en-US" sz="2013">
                <a:solidFill>
                  <a:srgbClr val="000000"/>
                </a:solidFill>
                <a:latin typeface="DM Sans"/>
                <a:ea typeface="DM Sans"/>
                <a:cs typeface="DM Sans"/>
                <a:sym typeface="DM Sans"/>
              </a:rPr>
              <a:t>: Such as GPT and BERT, which can understand and generate human-like text.</a:t>
            </a:r>
          </a:p>
          <a:p>
            <a:pPr algn="l" marL="434722" indent="-217361" lvl="1">
              <a:lnSpc>
                <a:spcPts val="3020"/>
              </a:lnSpc>
              <a:buFont typeface="Arial"/>
              <a:buChar char="•"/>
            </a:pPr>
            <a:r>
              <a:rPr lang="en-US" sz="2013">
                <a:solidFill>
                  <a:srgbClr val="000000"/>
                </a:solidFill>
                <a:latin typeface="DM Sans Bold"/>
                <a:ea typeface="DM Sans Bold"/>
                <a:cs typeface="DM Sans Bold"/>
                <a:sym typeface="DM Sans Bold"/>
              </a:rPr>
              <a:t>Large Multimodal Models (LMMs)</a:t>
            </a:r>
            <a:r>
              <a:rPr lang="en-US" sz="2013">
                <a:solidFill>
                  <a:srgbClr val="000000"/>
                </a:solidFill>
                <a:latin typeface="DM Sans"/>
                <a:ea typeface="DM Sans"/>
                <a:cs typeface="DM Sans"/>
                <a:sym typeface="DM Sans"/>
              </a:rPr>
              <a:t>: Integrate both text and image data for more comprehensive analysis.</a:t>
            </a:r>
          </a:p>
          <a:p>
            <a:pPr algn="l" marL="434722" indent="-217361" lvl="1">
              <a:lnSpc>
                <a:spcPts val="3020"/>
              </a:lnSpc>
              <a:buFont typeface="Arial"/>
              <a:buChar char="•"/>
            </a:pPr>
            <a:r>
              <a:rPr lang="en-US" sz="2013">
                <a:solidFill>
                  <a:srgbClr val="000000"/>
                </a:solidFill>
                <a:latin typeface="DM Sans Bold"/>
                <a:ea typeface="DM Sans Bold"/>
                <a:cs typeface="DM Sans Bold"/>
                <a:sym typeface="DM Sans Bold"/>
              </a:rPr>
              <a:t>Integration of NLP, OCR, and Computer Vision</a:t>
            </a:r>
            <a:r>
              <a:rPr lang="en-US" sz="2013">
                <a:solidFill>
                  <a:srgbClr val="000000"/>
                </a:solidFill>
                <a:latin typeface="DM Sans"/>
                <a:ea typeface="DM Sans"/>
                <a:cs typeface="DM Sans"/>
                <a:sym typeface="DM Sans"/>
              </a:rPr>
              <a:t>: Combines textual and visual data processing, enabling more powerful and versatile healthcare applications.</a:t>
            </a:r>
          </a:p>
          <a:p>
            <a:pPr algn="l" marL="434722" indent="-217361" lvl="1">
              <a:lnSpc>
                <a:spcPts val="3020"/>
              </a:lnSpc>
              <a:buFont typeface="Arial"/>
              <a:buChar char="•"/>
            </a:pPr>
            <a:r>
              <a:rPr lang="en-US" sz="2013">
                <a:solidFill>
                  <a:srgbClr val="000000"/>
                </a:solidFill>
                <a:latin typeface="DM Sans Bold"/>
                <a:ea typeface="DM Sans Bold"/>
                <a:cs typeface="DM Sans Bold"/>
                <a:sym typeface="DM Sans Bold"/>
              </a:rPr>
              <a:t>Examples:</a:t>
            </a:r>
          </a:p>
          <a:p>
            <a:pPr algn="l" marL="869443" indent="-289814" lvl="2">
              <a:lnSpc>
                <a:spcPts val="3020"/>
              </a:lnSpc>
              <a:buFont typeface="Arial"/>
              <a:buChar char="⚬"/>
            </a:pPr>
            <a:r>
              <a:rPr lang="en-US" sz="2013">
                <a:solidFill>
                  <a:srgbClr val="000000"/>
                </a:solidFill>
                <a:latin typeface="DM Sans"/>
                <a:ea typeface="DM Sans"/>
                <a:cs typeface="DM Sans"/>
                <a:sym typeface="DM Sans"/>
              </a:rPr>
              <a:t>Automatic Summarization: Generates summaries of clinical notes.</a:t>
            </a:r>
          </a:p>
          <a:p>
            <a:pPr algn="l" marL="869443" indent="-289814" lvl="2">
              <a:lnSpc>
                <a:spcPts val="3020"/>
              </a:lnSpc>
              <a:buFont typeface="Arial"/>
              <a:buChar char="⚬"/>
            </a:pPr>
            <a:r>
              <a:rPr lang="en-US" sz="2013">
                <a:solidFill>
                  <a:srgbClr val="000000"/>
                </a:solidFill>
                <a:latin typeface="DM Sans"/>
                <a:ea typeface="DM Sans"/>
                <a:cs typeface="DM Sans"/>
                <a:sym typeface="DM Sans"/>
              </a:rPr>
              <a:t>Entity Recognition: Identifies key medical terms and entities in text.</a:t>
            </a:r>
          </a:p>
          <a:p>
            <a:pPr algn="l" marL="869443" indent="-289814" lvl="2">
              <a:lnSpc>
                <a:spcPts val="3020"/>
              </a:lnSpc>
              <a:buFont typeface="Arial"/>
              <a:buChar char="⚬"/>
            </a:pPr>
            <a:r>
              <a:rPr lang="en-US" sz="2013">
                <a:solidFill>
                  <a:srgbClr val="000000"/>
                </a:solidFill>
                <a:latin typeface="DM Sans"/>
                <a:ea typeface="DM Sans"/>
                <a:cs typeface="DM Sans"/>
                <a:sym typeface="DM Sans"/>
              </a:rPr>
              <a:t>Image Classification: Assists in diagnosing diseases through medical imaging.</a:t>
            </a:r>
          </a:p>
          <a:p>
            <a:pPr algn="l">
              <a:lnSpc>
                <a:spcPts val="3020"/>
              </a:lnSpc>
            </a:pPr>
            <a:r>
              <a:rPr lang="en-US" sz="2013">
                <a:solidFill>
                  <a:srgbClr val="000000"/>
                </a:solidFill>
                <a:latin typeface="DM Sans"/>
                <a:ea typeface="DM Sans"/>
                <a:cs typeface="DM Sans"/>
                <a:sym typeface="DM Sans"/>
              </a:rPr>
              <a:t>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0">
            <a:off x="627330" y="3623152"/>
            <a:ext cx="3772993" cy="3438380"/>
            <a:chOff x="0" y="0"/>
            <a:chExt cx="3778222" cy="3443145"/>
          </a:xfrm>
        </p:grpSpPr>
        <p:sp>
          <p:nvSpPr>
            <p:cNvPr name="Freeform 3" id="3"/>
            <p:cNvSpPr/>
            <p:nvPr/>
          </p:nvSpPr>
          <p:spPr>
            <a:xfrm flipH="false" flipV="false" rot="0">
              <a:off x="0" y="0"/>
              <a:ext cx="3778231" cy="3443231"/>
            </a:xfrm>
            <a:custGeom>
              <a:avLst/>
              <a:gdLst/>
              <a:ahLst/>
              <a:cxnLst/>
              <a:rect r="r" b="b" t="t" l="l"/>
              <a:pathLst>
                <a:path h="3443231" w="3778231">
                  <a:moveTo>
                    <a:pt x="3778231" y="3049712"/>
                  </a:moveTo>
                  <a:cubicBezTo>
                    <a:pt x="3778231" y="3279226"/>
                    <a:pt x="3698817" y="3443231"/>
                    <a:pt x="3603560" y="3443231"/>
                  </a:cubicBezTo>
                  <a:cubicBezTo>
                    <a:pt x="174577" y="3443231"/>
                    <a:pt x="174577" y="3443231"/>
                    <a:pt x="174577" y="3443231"/>
                  </a:cubicBezTo>
                  <a:cubicBezTo>
                    <a:pt x="79411" y="3443084"/>
                    <a:pt x="0" y="3279226"/>
                    <a:pt x="0" y="3049712"/>
                  </a:cubicBezTo>
                  <a:cubicBezTo>
                    <a:pt x="0" y="360638"/>
                    <a:pt x="0" y="360638"/>
                    <a:pt x="0" y="360638"/>
                  </a:cubicBezTo>
                  <a:cubicBezTo>
                    <a:pt x="0" y="164046"/>
                    <a:pt x="79411" y="0"/>
                    <a:pt x="174668" y="0"/>
                  </a:cubicBezTo>
                  <a:cubicBezTo>
                    <a:pt x="3603560" y="0"/>
                    <a:pt x="3603560" y="0"/>
                    <a:pt x="3603560" y="0"/>
                  </a:cubicBezTo>
                  <a:cubicBezTo>
                    <a:pt x="3698817" y="0"/>
                    <a:pt x="3778231" y="164046"/>
                    <a:pt x="3778231" y="360638"/>
                  </a:cubicBezTo>
                  <a:lnTo>
                    <a:pt x="3778231" y="3049712"/>
                  </a:lnTo>
                  <a:close/>
                </a:path>
              </a:pathLst>
            </a:custGeom>
            <a:solidFill>
              <a:srgbClr val="FFFFFF"/>
            </a:solidFill>
          </p:spPr>
        </p:sp>
      </p:grpSp>
      <p:grpSp>
        <p:nvGrpSpPr>
          <p:cNvPr name="Group 4" id="4"/>
          <p:cNvGrpSpPr/>
          <p:nvPr/>
        </p:nvGrpSpPr>
        <p:grpSpPr>
          <a:xfrm rot="0">
            <a:off x="15201900" y="0"/>
            <a:ext cx="3086100" cy="10287000"/>
            <a:chOff x="0" y="0"/>
            <a:chExt cx="812800" cy="2709333"/>
          </a:xfrm>
        </p:grpSpPr>
        <p:sp>
          <p:nvSpPr>
            <p:cNvPr name="Freeform 5" id="5"/>
            <p:cNvSpPr/>
            <p:nvPr/>
          </p:nvSpPr>
          <p:spPr>
            <a:xfrm flipH="false" flipV="false" rot="0">
              <a:off x="0" y="0"/>
              <a:ext cx="812800" cy="2709333"/>
            </a:xfrm>
            <a:custGeom>
              <a:avLst/>
              <a:gdLst/>
              <a:ahLst/>
              <a:cxnLst/>
              <a:rect r="r" b="b" t="t" l="l"/>
              <a:pathLst>
                <a:path h="2709333" w="812800">
                  <a:moveTo>
                    <a:pt x="0" y="0"/>
                  </a:moveTo>
                  <a:lnTo>
                    <a:pt x="812800" y="0"/>
                  </a:lnTo>
                  <a:lnTo>
                    <a:pt x="812800" y="2709333"/>
                  </a:lnTo>
                  <a:lnTo>
                    <a:pt x="0" y="2709333"/>
                  </a:lnTo>
                  <a:close/>
                </a:path>
              </a:pathLst>
            </a:custGeom>
            <a:solidFill>
              <a:srgbClr val="EF5241"/>
            </a:solidFill>
          </p:spPr>
        </p:sp>
        <p:sp>
          <p:nvSpPr>
            <p:cNvPr name="TextBox 6" id="6"/>
            <p:cNvSpPr txBox="true"/>
            <p:nvPr/>
          </p:nvSpPr>
          <p:spPr>
            <a:xfrm>
              <a:off x="0" y="-28575"/>
              <a:ext cx="812800" cy="2737908"/>
            </a:xfrm>
            <a:prstGeom prst="rect">
              <a:avLst/>
            </a:prstGeom>
          </p:spPr>
          <p:txBody>
            <a:bodyPr anchor="ctr" rtlCol="false" tIns="50800" lIns="50800" bIns="50800" rIns="50800"/>
            <a:lstStyle/>
            <a:p>
              <a:pPr algn="ctr">
                <a:lnSpc>
                  <a:spcPts val="2590"/>
                </a:lnSpc>
              </a:pPr>
            </a:p>
          </p:txBody>
        </p:sp>
      </p:grpSp>
      <p:grpSp>
        <p:nvGrpSpPr>
          <p:cNvPr name="Group 7" id="7"/>
          <p:cNvGrpSpPr/>
          <p:nvPr/>
        </p:nvGrpSpPr>
        <p:grpSpPr>
          <a:xfrm rot="0">
            <a:off x="11606987" y="419758"/>
            <a:ext cx="6175359" cy="9263038"/>
            <a:chOff x="0" y="0"/>
            <a:chExt cx="6350000" cy="9525000"/>
          </a:xfrm>
        </p:grpSpPr>
        <p:sp>
          <p:nvSpPr>
            <p:cNvPr name="Freeform 8" id="8"/>
            <p:cNvSpPr/>
            <p:nvPr/>
          </p:nvSpPr>
          <p:spPr>
            <a:xfrm flipH="false" flipV="false" rot="0">
              <a:off x="0" y="0"/>
              <a:ext cx="6350000" cy="9525000"/>
            </a:xfrm>
            <a:custGeom>
              <a:avLst/>
              <a:gdLst/>
              <a:ahLst/>
              <a:cxnLst/>
              <a:rect r="r" b="b" t="t" l="l"/>
              <a:pathLst>
                <a:path h="9525000" w="6350000">
                  <a:moveTo>
                    <a:pt x="0" y="9042400"/>
                  </a:moveTo>
                  <a:lnTo>
                    <a:pt x="0" y="482600"/>
                  </a:lnTo>
                  <a:cubicBezTo>
                    <a:pt x="0" y="215900"/>
                    <a:pt x="215900" y="0"/>
                    <a:pt x="482600" y="0"/>
                  </a:cubicBezTo>
                  <a:lnTo>
                    <a:pt x="5867400" y="0"/>
                  </a:lnTo>
                  <a:cubicBezTo>
                    <a:pt x="6134100" y="0"/>
                    <a:pt x="6350000" y="217170"/>
                    <a:pt x="6350000" y="482600"/>
                  </a:cubicBezTo>
                  <a:lnTo>
                    <a:pt x="6350000" y="9042400"/>
                  </a:lnTo>
                  <a:cubicBezTo>
                    <a:pt x="6350000" y="9309100"/>
                    <a:pt x="6134100" y="9525000"/>
                    <a:pt x="5867400" y="9525000"/>
                  </a:cubicBezTo>
                  <a:lnTo>
                    <a:pt x="482600" y="9525000"/>
                  </a:lnTo>
                  <a:cubicBezTo>
                    <a:pt x="217170" y="9525000"/>
                    <a:pt x="0" y="9309100"/>
                    <a:pt x="0" y="9042400"/>
                  </a:cubicBezTo>
                  <a:close/>
                </a:path>
              </a:pathLst>
            </a:custGeom>
            <a:blipFill>
              <a:blip r:embed="rId2"/>
              <a:stretch>
                <a:fillRect l="-10000" t="0" r="-10000" b="0"/>
              </a:stretch>
            </a:blipFill>
          </p:spPr>
        </p:sp>
      </p:grpSp>
      <p:grpSp>
        <p:nvGrpSpPr>
          <p:cNvPr name="Group 9" id="9"/>
          <p:cNvGrpSpPr/>
          <p:nvPr/>
        </p:nvGrpSpPr>
        <p:grpSpPr>
          <a:xfrm rot="0">
            <a:off x="5103913" y="3623152"/>
            <a:ext cx="3772993" cy="3438380"/>
            <a:chOff x="0" y="0"/>
            <a:chExt cx="3778222" cy="3443145"/>
          </a:xfrm>
        </p:grpSpPr>
        <p:sp>
          <p:nvSpPr>
            <p:cNvPr name="Freeform 10" id="10"/>
            <p:cNvSpPr/>
            <p:nvPr/>
          </p:nvSpPr>
          <p:spPr>
            <a:xfrm flipH="false" flipV="false" rot="0">
              <a:off x="0" y="0"/>
              <a:ext cx="3778231" cy="3443231"/>
            </a:xfrm>
            <a:custGeom>
              <a:avLst/>
              <a:gdLst/>
              <a:ahLst/>
              <a:cxnLst/>
              <a:rect r="r" b="b" t="t" l="l"/>
              <a:pathLst>
                <a:path h="3443231" w="3778231">
                  <a:moveTo>
                    <a:pt x="3778231" y="3049712"/>
                  </a:moveTo>
                  <a:cubicBezTo>
                    <a:pt x="3778231" y="3279226"/>
                    <a:pt x="3698817" y="3443231"/>
                    <a:pt x="3603560" y="3443231"/>
                  </a:cubicBezTo>
                  <a:cubicBezTo>
                    <a:pt x="174577" y="3443231"/>
                    <a:pt x="174577" y="3443231"/>
                    <a:pt x="174577" y="3443231"/>
                  </a:cubicBezTo>
                  <a:cubicBezTo>
                    <a:pt x="79411" y="3443084"/>
                    <a:pt x="0" y="3279226"/>
                    <a:pt x="0" y="3049712"/>
                  </a:cubicBezTo>
                  <a:cubicBezTo>
                    <a:pt x="0" y="360638"/>
                    <a:pt x="0" y="360638"/>
                    <a:pt x="0" y="360638"/>
                  </a:cubicBezTo>
                  <a:cubicBezTo>
                    <a:pt x="0" y="164046"/>
                    <a:pt x="79411" y="0"/>
                    <a:pt x="174668" y="0"/>
                  </a:cubicBezTo>
                  <a:cubicBezTo>
                    <a:pt x="3603560" y="0"/>
                    <a:pt x="3603560" y="0"/>
                    <a:pt x="3603560" y="0"/>
                  </a:cubicBezTo>
                  <a:cubicBezTo>
                    <a:pt x="3698817" y="0"/>
                    <a:pt x="3778231" y="164046"/>
                    <a:pt x="3778231" y="360638"/>
                  </a:cubicBezTo>
                  <a:lnTo>
                    <a:pt x="3778231" y="3049712"/>
                  </a:lnTo>
                  <a:close/>
                </a:path>
              </a:pathLst>
            </a:custGeom>
            <a:solidFill>
              <a:srgbClr val="FFFFFF"/>
            </a:solidFill>
          </p:spPr>
        </p:sp>
      </p:grpSp>
      <p:grpSp>
        <p:nvGrpSpPr>
          <p:cNvPr name="Group 11" id="11"/>
          <p:cNvGrpSpPr/>
          <p:nvPr/>
        </p:nvGrpSpPr>
        <p:grpSpPr>
          <a:xfrm rot="0">
            <a:off x="9581756" y="3623152"/>
            <a:ext cx="3772993" cy="3438380"/>
            <a:chOff x="0" y="0"/>
            <a:chExt cx="3778222" cy="3443145"/>
          </a:xfrm>
        </p:grpSpPr>
        <p:sp>
          <p:nvSpPr>
            <p:cNvPr name="Freeform 12" id="12"/>
            <p:cNvSpPr/>
            <p:nvPr/>
          </p:nvSpPr>
          <p:spPr>
            <a:xfrm flipH="false" flipV="false" rot="0">
              <a:off x="0" y="0"/>
              <a:ext cx="3778231" cy="3443231"/>
            </a:xfrm>
            <a:custGeom>
              <a:avLst/>
              <a:gdLst/>
              <a:ahLst/>
              <a:cxnLst/>
              <a:rect r="r" b="b" t="t" l="l"/>
              <a:pathLst>
                <a:path h="3443231" w="3778231">
                  <a:moveTo>
                    <a:pt x="3778231" y="3049712"/>
                  </a:moveTo>
                  <a:cubicBezTo>
                    <a:pt x="3778231" y="3279226"/>
                    <a:pt x="3698817" y="3443231"/>
                    <a:pt x="3603560" y="3443231"/>
                  </a:cubicBezTo>
                  <a:cubicBezTo>
                    <a:pt x="174577" y="3443231"/>
                    <a:pt x="174577" y="3443231"/>
                    <a:pt x="174577" y="3443231"/>
                  </a:cubicBezTo>
                  <a:cubicBezTo>
                    <a:pt x="79411" y="3443084"/>
                    <a:pt x="0" y="3279226"/>
                    <a:pt x="0" y="3049712"/>
                  </a:cubicBezTo>
                  <a:cubicBezTo>
                    <a:pt x="0" y="360638"/>
                    <a:pt x="0" y="360638"/>
                    <a:pt x="0" y="360638"/>
                  </a:cubicBezTo>
                  <a:cubicBezTo>
                    <a:pt x="0" y="164046"/>
                    <a:pt x="79411" y="0"/>
                    <a:pt x="174668" y="0"/>
                  </a:cubicBezTo>
                  <a:cubicBezTo>
                    <a:pt x="3603560" y="0"/>
                    <a:pt x="3603560" y="0"/>
                    <a:pt x="3603560" y="0"/>
                  </a:cubicBezTo>
                  <a:cubicBezTo>
                    <a:pt x="3698817" y="0"/>
                    <a:pt x="3778231" y="164046"/>
                    <a:pt x="3778231" y="360638"/>
                  </a:cubicBezTo>
                  <a:lnTo>
                    <a:pt x="3778231" y="3049712"/>
                  </a:lnTo>
                  <a:close/>
                </a:path>
              </a:pathLst>
            </a:custGeom>
            <a:solidFill>
              <a:srgbClr val="FFFFFF"/>
            </a:solidFill>
          </p:spPr>
        </p:sp>
      </p:grpSp>
      <p:sp>
        <p:nvSpPr>
          <p:cNvPr name="TextBox 13" id="13"/>
          <p:cNvSpPr txBox="true"/>
          <p:nvPr/>
        </p:nvSpPr>
        <p:spPr>
          <a:xfrm rot="0">
            <a:off x="1541217" y="1715189"/>
            <a:ext cx="7125391" cy="837962"/>
          </a:xfrm>
          <a:prstGeom prst="rect">
            <a:avLst/>
          </a:prstGeom>
        </p:spPr>
        <p:txBody>
          <a:bodyPr anchor="t" rtlCol="false" tIns="0" lIns="0" bIns="0" rIns="0">
            <a:spAutoFit/>
          </a:bodyPr>
          <a:lstStyle/>
          <a:p>
            <a:pPr algn="l">
              <a:lnSpc>
                <a:spcPts val="6699"/>
              </a:lnSpc>
            </a:pPr>
            <a:r>
              <a:rPr lang="en-US" sz="5582">
                <a:solidFill>
                  <a:srgbClr val="000000"/>
                </a:solidFill>
                <a:latin typeface="DM Sans Bold"/>
                <a:ea typeface="DM Sans Bold"/>
                <a:cs typeface="DM Sans Bold"/>
                <a:sym typeface="DM Sans Bold"/>
              </a:rPr>
              <a:t>FUTURE DIRECTIONS</a:t>
            </a:r>
          </a:p>
        </p:txBody>
      </p:sp>
      <p:sp>
        <p:nvSpPr>
          <p:cNvPr name="TextBox 14" id="14"/>
          <p:cNvSpPr txBox="true"/>
          <p:nvPr/>
        </p:nvSpPr>
        <p:spPr>
          <a:xfrm rot="0">
            <a:off x="1541217" y="2643505"/>
            <a:ext cx="7125391" cy="360997"/>
          </a:xfrm>
          <a:prstGeom prst="rect">
            <a:avLst/>
          </a:prstGeom>
        </p:spPr>
        <p:txBody>
          <a:bodyPr anchor="t" rtlCol="false" tIns="0" lIns="0" bIns="0" rIns="0">
            <a:spAutoFit/>
          </a:bodyPr>
          <a:lstStyle/>
          <a:p>
            <a:pPr algn="l">
              <a:lnSpc>
                <a:spcPts val="3037"/>
              </a:lnSpc>
              <a:spcBef>
                <a:spcPct val="0"/>
              </a:spcBef>
            </a:pPr>
            <a:r>
              <a:rPr lang="en-US" sz="2025">
                <a:solidFill>
                  <a:srgbClr val="000000"/>
                </a:solidFill>
                <a:latin typeface="DM Sans"/>
                <a:ea typeface="DM Sans"/>
                <a:cs typeface="DM Sans"/>
                <a:sym typeface="DM Sans"/>
              </a:rPr>
              <a:t>Future Opportunities and Trends</a:t>
            </a:r>
          </a:p>
        </p:txBody>
      </p:sp>
      <p:sp>
        <p:nvSpPr>
          <p:cNvPr name="TextBox 15" id="15"/>
          <p:cNvSpPr txBox="true"/>
          <p:nvPr/>
        </p:nvSpPr>
        <p:spPr>
          <a:xfrm rot="0">
            <a:off x="981366" y="4099627"/>
            <a:ext cx="3064921" cy="2443557"/>
          </a:xfrm>
          <a:prstGeom prst="rect">
            <a:avLst/>
          </a:prstGeom>
        </p:spPr>
        <p:txBody>
          <a:bodyPr anchor="t" rtlCol="false" tIns="0" lIns="0" bIns="0" rIns="0">
            <a:spAutoFit/>
          </a:bodyPr>
          <a:lstStyle/>
          <a:p>
            <a:pPr algn="l">
              <a:lnSpc>
                <a:spcPts val="2796"/>
              </a:lnSpc>
              <a:spcBef>
                <a:spcPct val="0"/>
              </a:spcBef>
            </a:pPr>
            <a:r>
              <a:rPr lang="en-US" sz="1864">
                <a:solidFill>
                  <a:srgbClr val="000000"/>
                </a:solidFill>
                <a:latin typeface="DM Sans"/>
                <a:ea typeface="DM Sans"/>
                <a:cs typeface="DM Sans"/>
                <a:sym typeface="DM Sans"/>
              </a:rPr>
              <a:t>Predictions: Expect further advancements in the ability to handle unstructured and multilingual data, as well as the integration of real-time analytics in healthcare systems.</a:t>
            </a:r>
          </a:p>
        </p:txBody>
      </p:sp>
      <p:sp>
        <p:nvSpPr>
          <p:cNvPr name="TextBox 16" id="16"/>
          <p:cNvSpPr txBox="true"/>
          <p:nvPr/>
        </p:nvSpPr>
        <p:spPr>
          <a:xfrm rot="0">
            <a:off x="5426517" y="3825743"/>
            <a:ext cx="3127784" cy="3235790"/>
          </a:xfrm>
          <a:prstGeom prst="rect">
            <a:avLst/>
          </a:prstGeom>
        </p:spPr>
        <p:txBody>
          <a:bodyPr anchor="t" rtlCol="false" tIns="0" lIns="0" bIns="0" rIns="0">
            <a:spAutoFit/>
          </a:bodyPr>
          <a:lstStyle/>
          <a:p>
            <a:pPr algn="l">
              <a:lnSpc>
                <a:spcPts val="2859"/>
              </a:lnSpc>
              <a:spcBef>
                <a:spcPct val="0"/>
              </a:spcBef>
            </a:pPr>
            <a:r>
              <a:rPr lang="en-US" sz="1906">
                <a:solidFill>
                  <a:srgbClr val="000000"/>
                </a:solidFill>
                <a:latin typeface="DM Sans"/>
                <a:ea typeface="DM Sans"/>
                <a:cs typeface="DM Sans"/>
                <a:sym typeface="DM Sans"/>
              </a:rPr>
              <a:t>Enh</a:t>
            </a:r>
            <a:r>
              <a:rPr lang="en-US" sz="1906">
                <a:solidFill>
                  <a:srgbClr val="000000"/>
                </a:solidFill>
                <a:latin typeface="DM Sans"/>
                <a:ea typeface="DM Sans"/>
                <a:cs typeface="DM Sans"/>
                <a:sym typeface="DM Sans"/>
              </a:rPr>
              <a:t>anced Data Handling: Better techniques for processing diverse and complex healthcare data.</a:t>
            </a:r>
          </a:p>
          <a:p>
            <a:pPr algn="l">
              <a:lnSpc>
                <a:spcPts val="2859"/>
              </a:lnSpc>
              <a:spcBef>
                <a:spcPct val="0"/>
              </a:spcBef>
            </a:pPr>
          </a:p>
          <a:p>
            <a:pPr algn="l">
              <a:lnSpc>
                <a:spcPts val="2859"/>
              </a:lnSpc>
              <a:spcBef>
                <a:spcPct val="0"/>
              </a:spcBef>
            </a:pPr>
            <a:r>
              <a:rPr lang="en-US" sz="1906">
                <a:solidFill>
                  <a:srgbClr val="000000"/>
                </a:solidFill>
                <a:latin typeface="DM Sans"/>
                <a:ea typeface="DM Sans"/>
                <a:cs typeface="DM Sans"/>
                <a:sym typeface="DM Sans"/>
              </a:rPr>
              <a:t>Real-Time Analysis: Instant processing and analysis of patient data during consultations.</a:t>
            </a:r>
          </a:p>
        </p:txBody>
      </p:sp>
      <p:sp>
        <p:nvSpPr>
          <p:cNvPr name="TextBox 17" id="17"/>
          <p:cNvSpPr txBox="true"/>
          <p:nvPr/>
        </p:nvSpPr>
        <p:spPr>
          <a:xfrm rot="0">
            <a:off x="9743681" y="3923326"/>
            <a:ext cx="3449143" cy="2796159"/>
          </a:xfrm>
          <a:prstGeom prst="rect">
            <a:avLst/>
          </a:prstGeom>
        </p:spPr>
        <p:txBody>
          <a:bodyPr anchor="t" rtlCol="false" tIns="0" lIns="0" bIns="0" rIns="0">
            <a:spAutoFit/>
          </a:bodyPr>
          <a:lstStyle/>
          <a:p>
            <a:pPr algn="l">
              <a:lnSpc>
                <a:spcPts val="2790"/>
              </a:lnSpc>
            </a:pPr>
            <a:r>
              <a:rPr lang="en-US" sz="1860">
                <a:solidFill>
                  <a:srgbClr val="000000"/>
                </a:solidFill>
                <a:latin typeface="DM Sans"/>
                <a:ea typeface="DM Sans"/>
                <a:cs typeface="DM Sans"/>
                <a:sym typeface="DM Sans"/>
              </a:rPr>
              <a:t>Data Privacy Concerns: Ensuring patient data is securely handled.</a:t>
            </a:r>
          </a:p>
          <a:p>
            <a:pPr algn="l">
              <a:lnSpc>
                <a:spcPts val="2790"/>
              </a:lnSpc>
            </a:pPr>
          </a:p>
          <a:p>
            <a:pPr algn="l">
              <a:lnSpc>
                <a:spcPts val="2790"/>
              </a:lnSpc>
              <a:spcBef>
                <a:spcPct val="0"/>
              </a:spcBef>
            </a:pPr>
            <a:r>
              <a:rPr lang="en-US" sz="1860">
                <a:solidFill>
                  <a:srgbClr val="000000"/>
                </a:solidFill>
                <a:latin typeface="DM Sans"/>
                <a:ea typeface="DM Sans"/>
                <a:cs typeface="DM Sans"/>
                <a:sym typeface="DM Sans"/>
              </a:rPr>
              <a:t>Ethical Considerations: Balancing the benefits of AI-driven healthcare with the need to protect patient rights.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0B15E"/>
        </a:solidFill>
      </p:bgPr>
    </p:bg>
    <p:spTree>
      <p:nvGrpSpPr>
        <p:cNvPr id="1" name=""/>
        <p:cNvGrpSpPr/>
        <p:nvPr/>
      </p:nvGrpSpPr>
      <p:grpSpPr>
        <a:xfrm>
          <a:off x="0" y="0"/>
          <a:ext cx="0" cy="0"/>
          <a:chOff x="0" y="0"/>
          <a:chExt cx="0" cy="0"/>
        </a:xfrm>
      </p:grpSpPr>
      <p:grpSp>
        <p:nvGrpSpPr>
          <p:cNvPr name="Group 2" id="2"/>
          <p:cNvGrpSpPr/>
          <p:nvPr/>
        </p:nvGrpSpPr>
        <p:grpSpPr>
          <a:xfrm rot="0">
            <a:off x="1028700" y="1171295"/>
            <a:ext cx="9036718" cy="1757954"/>
            <a:chOff x="0" y="0"/>
            <a:chExt cx="2380041" cy="463000"/>
          </a:xfrm>
        </p:grpSpPr>
        <p:sp>
          <p:nvSpPr>
            <p:cNvPr name="Freeform 3" id="3"/>
            <p:cNvSpPr/>
            <p:nvPr/>
          </p:nvSpPr>
          <p:spPr>
            <a:xfrm flipH="false" flipV="false" rot="0">
              <a:off x="0" y="0"/>
              <a:ext cx="2380041" cy="463000"/>
            </a:xfrm>
            <a:custGeom>
              <a:avLst/>
              <a:gdLst/>
              <a:ahLst/>
              <a:cxnLst/>
              <a:rect r="r" b="b" t="t" l="l"/>
              <a:pathLst>
                <a:path h="463000" w="2380041">
                  <a:moveTo>
                    <a:pt x="10281" y="0"/>
                  </a:moveTo>
                  <a:lnTo>
                    <a:pt x="2369760" y="0"/>
                  </a:lnTo>
                  <a:cubicBezTo>
                    <a:pt x="2375438" y="0"/>
                    <a:pt x="2380041" y="4603"/>
                    <a:pt x="2380041" y="10281"/>
                  </a:cubicBezTo>
                  <a:lnTo>
                    <a:pt x="2380041" y="452720"/>
                  </a:lnTo>
                  <a:cubicBezTo>
                    <a:pt x="2380041" y="458397"/>
                    <a:pt x="2375438" y="463000"/>
                    <a:pt x="2369760" y="463000"/>
                  </a:cubicBezTo>
                  <a:lnTo>
                    <a:pt x="10281" y="463000"/>
                  </a:lnTo>
                  <a:cubicBezTo>
                    <a:pt x="4603" y="463000"/>
                    <a:pt x="0" y="458397"/>
                    <a:pt x="0" y="452720"/>
                  </a:cubicBezTo>
                  <a:lnTo>
                    <a:pt x="0" y="10281"/>
                  </a:lnTo>
                  <a:cubicBezTo>
                    <a:pt x="0" y="4603"/>
                    <a:pt x="4603" y="0"/>
                    <a:pt x="10281" y="0"/>
                  </a:cubicBezTo>
                  <a:close/>
                </a:path>
              </a:pathLst>
            </a:custGeom>
            <a:solidFill>
              <a:srgbClr val="FFFAEB"/>
            </a:solidFill>
            <a:ln cap="sq">
              <a:noFill/>
              <a:prstDash val="solid"/>
              <a:miter/>
            </a:ln>
          </p:spPr>
        </p:sp>
        <p:sp>
          <p:nvSpPr>
            <p:cNvPr name="TextBox 4" id="4"/>
            <p:cNvSpPr txBox="true"/>
            <p:nvPr/>
          </p:nvSpPr>
          <p:spPr>
            <a:xfrm>
              <a:off x="0" y="-85725"/>
              <a:ext cx="2380041" cy="548725"/>
            </a:xfrm>
            <a:prstGeom prst="rect">
              <a:avLst/>
            </a:prstGeom>
          </p:spPr>
          <p:txBody>
            <a:bodyPr anchor="ctr" rtlCol="false" tIns="50800" lIns="50800" bIns="50800" rIns="50800"/>
            <a:lstStyle/>
            <a:p>
              <a:pPr algn="ctr" marL="0" indent="0" lvl="0">
                <a:lnSpc>
                  <a:spcPts val="6224"/>
                </a:lnSpc>
                <a:spcBef>
                  <a:spcPct val="0"/>
                </a:spcBef>
              </a:pPr>
              <a:r>
                <a:rPr lang="en-US" sz="4446">
                  <a:solidFill>
                    <a:srgbClr val="2B1511"/>
                  </a:solidFill>
                  <a:latin typeface="Canva Sans Bold"/>
                  <a:ea typeface="Canva Sans Bold"/>
                  <a:cs typeface="Canva Sans Bold"/>
                  <a:sym typeface="Canva Sans Bold"/>
                </a:rPr>
                <a:t>STRATEGIC RECOMMENDATIONS</a:t>
              </a:r>
            </a:p>
          </p:txBody>
        </p:sp>
      </p:grpSp>
      <p:grpSp>
        <p:nvGrpSpPr>
          <p:cNvPr name="Group 5" id="5"/>
          <p:cNvGrpSpPr/>
          <p:nvPr/>
        </p:nvGrpSpPr>
        <p:grpSpPr>
          <a:xfrm rot="0">
            <a:off x="5909768" y="7139363"/>
            <a:ext cx="5420447" cy="2941015"/>
            <a:chOff x="0" y="0"/>
            <a:chExt cx="789363" cy="428291"/>
          </a:xfrm>
        </p:grpSpPr>
        <p:sp>
          <p:nvSpPr>
            <p:cNvPr name="Freeform 6" id="6"/>
            <p:cNvSpPr/>
            <p:nvPr/>
          </p:nvSpPr>
          <p:spPr>
            <a:xfrm flipH="false" flipV="false" rot="0">
              <a:off x="0" y="0"/>
              <a:ext cx="789363" cy="428291"/>
            </a:xfrm>
            <a:custGeom>
              <a:avLst/>
              <a:gdLst/>
              <a:ahLst/>
              <a:cxnLst/>
              <a:rect r="r" b="b" t="t" l="l"/>
              <a:pathLst>
                <a:path h="428291" w="789363">
                  <a:moveTo>
                    <a:pt x="0" y="0"/>
                  </a:moveTo>
                  <a:lnTo>
                    <a:pt x="789363" y="0"/>
                  </a:lnTo>
                  <a:lnTo>
                    <a:pt x="789363" y="428291"/>
                  </a:lnTo>
                  <a:lnTo>
                    <a:pt x="0" y="428291"/>
                  </a:lnTo>
                  <a:close/>
                </a:path>
              </a:pathLst>
            </a:custGeom>
            <a:solidFill>
              <a:srgbClr val="FFF0A2"/>
            </a:solidFill>
            <a:ln cap="sq">
              <a:noFill/>
              <a:prstDash val="solid"/>
              <a:miter/>
            </a:ln>
          </p:spPr>
        </p:sp>
        <p:sp>
          <p:nvSpPr>
            <p:cNvPr name="TextBox 7" id="7"/>
            <p:cNvSpPr txBox="true"/>
            <p:nvPr/>
          </p:nvSpPr>
          <p:spPr>
            <a:xfrm>
              <a:off x="0" y="-28575"/>
              <a:ext cx="789363" cy="456866"/>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8" id="8"/>
          <p:cNvGrpSpPr/>
          <p:nvPr/>
        </p:nvGrpSpPr>
        <p:grpSpPr>
          <a:xfrm rot="0">
            <a:off x="5909768" y="4037411"/>
            <a:ext cx="5420447" cy="2941015"/>
            <a:chOff x="0" y="0"/>
            <a:chExt cx="789363" cy="428291"/>
          </a:xfrm>
        </p:grpSpPr>
        <p:sp>
          <p:nvSpPr>
            <p:cNvPr name="Freeform 9" id="9"/>
            <p:cNvSpPr/>
            <p:nvPr/>
          </p:nvSpPr>
          <p:spPr>
            <a:xfrm flipH="false" flipV="false" rot="0">
              <a:off x="0" y="0"/>
              <a:ext cx="789363" cy="428291"/>
            </a:xfrm>
            <a:custGeom>
              <a:avLst/>
              <a:gdLst/>
              <a:ahLst/>
              <a:cxnLst/>
              <a:rect r="r" b="b" t="t" l="l"/>
              <a:pathLst>
                <a:path h="428291" w="789363">
                  <a:moveTo>
                    <a:pt x="0" y="0"/>
                  </a:moveTo>
                  <a:lnTo>
                    <a:pt x="789363" y="0"/>
                  </a:lnTo>
                  <a:lnTo>
                    <a:pt x="789363" y="428291"/>
                  </a:lnTo>
                  <a:lnTo>
                    <a:pt x="0" y="428291"/>
                  </a:lnTo>
                  <a:close/>
                </a:path>
              </a:pathLst>
            </a:custGeom>
            <a:solidFill>
              <a:srgbClr val="FFFAEB"/>
            </a:solidFill>
            <a:ln cap="sq">
              <a:noFill/>
              <a:prstDash val="solid"/>
              <a:miter/>
            </a:ln>
          </p:spPr>
        </p:sp>
        <p:sp>
          <p:nvSpPr>
            <p:cNvPr name="TextBox 10" id="10"/>
            <p:cNvSpPr txBox="true"/>
            <p:nvPr/>
          </p:nvSpPr>
          <p:spPr>
            <a:xfrm>
              <a:off x="0" y="-28575"/>
              <a:ext cx="789363" cy="456866"/>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11" id="11"/>
          <p:cNvGrpSpPr/>
          <p:nvPr/>
        </p:nvGrpSpPr>
        <p:grpSpPr>
          <a:xfrm rot="0">
            <a:off x="260721" y="7139363"/>
            <a:ext cx="5420447" cy="2941015"/>
            <a:chOff x="0" y="0"/>
            <a:chExt cx="789363" cy="428291"/>
          </a:xfrm>
        </p:grpSpPr>
        <p:sp>
          <p:nvSpPr>
            <p:cNvPr name="Freeform 12" id="12"/>
            <p:cNvSpPr/>
            <p:nvPr/>
          </p:nvSpPr>
          <p:spPr>
            <a:xfrm flipH="false" flipV="false" rot="0">
              <a:off x="0" y="0"/>
              <a:ext cx="789363" cy="428291"/>
            </a:xfrm>
            <a:custGeom>
              <a:avLst/>
              <a:gdLst/>
              <a:ahLst/>
              <a:cxnLst/>
              <a:rect r="r" b="b" t="t" l="l"/>
              <a:pathLst>
                <a:path h="428291" w="789363">
                  <a:moveTo>
                    <a:pt x="0" y="0"/>
                  </a:moveTo>
                  <a:lnTo>
                    <a:pt x="789363" y="0"/>
                  </a:lnTo>
                  <a:lnTo>
                    <a:pt x="789363" y="428291"/>
                  </a:lnTo>
                  <a:lnTo>
                    <a:pt x="0" y="428291"/>
                  </a:lnTo>
                  <a:close/>
                </a:path>
              </a:pathLst>
            </a:custGeom>
            <a:solidFill>
              <a:srgbClr val="FFFAEB"/>
            </a:solidFill>
          </p:spPr>
        </p:sp>
        <p:sp>
          <p:nvSpPr>
            <p:cNvPr name="TextBox 13" id="13"/>
            <p:cNvSpPr txBox="true"/>
            <p:nvPr/>
          </p:nvSpPr>
          <p:spPr>
            <a:xfrm>
              <a:off x="0" y="-28575"/>
              <a:ext cx="789363" cy="456866"/>
            </a:xfrm>
            <a:prstGeom prst="rect">
              <a:avLst/>
            </a:prstGeom>
          </p:spPr>
          <p:txBody>
            <a:bodyPr anchor="ctr" rtlCol="false" tIns="50800" lIns="50800" bIns="50800" rIns="50800"/>
            <a:lstStyle/>
            <a:p>
              <a:pPr algn="ctr">
                <a:lnSpc>
                  <a:spcPts val="2590"/>
                </a:lnSpc>
              </a:pPr>
            </a:p>
          </p:txBody>
        </p:sp>
      </p:grpSp>
      <p:grpSp>
        <p:nvGrpSpPr>
          <p:cNvPr name="Group 14" id="14"/>
          <p:cNvGrpSpPr/>
          <p:nvPr/>
        </p:nvGrpSpPr>
        <p:grpSpPr>
          <a:xfrm rot="0">
            <a:off x="260721" y="4037411"/>
            <a:ext cx="5420447" cy="2941015"/>
            <a:chOff x="0" y="0"/>
            <a:chExt cx="789363" cy="428291"/>
          </a:xfrm>
        </p:grpSpPr>
        <p:sp>
          <p:nvSpPr>
            <p:cNvPr name="Freeform 15" id="15"/>
            <p:cNvSpPr/>
            <p:nvPr/>
          </p:nvSpPr>
          <p:spPr>
            <a:xfrm flipH="false" flipV="false" rot="0">
              <a:off x="0" y="0"/>
              <a:ext cx="789363" cy="428291"/>
            </a:xfrm>
            <a:custGeom>
              <a:avLst/>
              <a:gdLst/>
              <a:ahLst/>
              <a:cxnLst/>
              <a:rect r="r" b="b" t="t" l="l"/>
              <a:pathLst>
                <a:path h="428291" w="789363">
                  <a:moveTo>
                    <a:pt x="0" y="0"/>
                  </a:moveTo>
                  <a:lnTo>
                    <a:pt x="789363" y="0"/>
                  </a:lnTo>
                  <a:lnTo>
                    <a:pt x="789363" y="428291"/>
                  </a:lnTo>
                  <a:lnTo>
                    <a:pt x="0" y="428291"/>
                  </a:lnTo>
                  <a:close/>
                </a:path>
              </a:pathLst>
            </a:custGeom>
            <a:solidFill>
              <a:srgbClr val="FFF0A2"/>
            </a:solidFill>
            <a:ln cap="sq">
              <a:noFill/>
              <a:prstDash val="solid"/>
              <a:miter/>
            </a:ln>
          </p:spPr>
        </p:sp>
        <p:sp>
          <p:nvSpPr>
            <p:cNvPr name="TextBox 16" id="16"/>
            <p:cNvSpPr txBox="true"/>
            <p:nvPr/>
          </p:nvSpPr>
          <p:spPr>
            <a:xfrm>
              <a:off x="0" y="-28575"/>
              <a:ext cx="789363" cy="456866"/>
            </a:xfrm>
            <a:prstGeom prst="rect">
              <a:avLst/>
            </a:prstGeom>
          </p:spPr>
          <p:txBody>
            <a:bodyPr anchor="ctr" rtlCol="false" tIns="50800" lIns="50800" bIns="50800" rIns="50800"/>
            <a:lstStyle/>
            <a:p>
              <a:pPr algn="ctr" marL="0" indent="0" lvl="0">
                <a:lnSpc>
                  <a:spcPts val="2590"/>
                </a:lnSpc>
                <a:spcBef>
                  <a:spcPct val="0"/>
                </a:spcBef>
              </a:pPr>
            </a:p>
          </p:txBody>
        </p:sp>
      </p:grpSp>
      <p:sp>
        <p:nvSpPr>
          <p:cNvPr name="Freeform 17" id="17"/>
          <p:cNvSpPr/>
          <p:nvPr/>
        </p:nvSpPr>
        <p:spPr>
          <a:xfrm flipH="false" flipV="false" rot="0">
            <a:off x="11749315" y="759130"/>
            <a:ext cx="6338660" cy="8891126"/>
          </a:xfrm>
          <a:custGeom>
            <a:avLst/>
            <a:gdLst/>
            <a:ahLst/>
            <a:cxnLst/>
            <a:rect r="r" b="b" t="t" l="l"/>
            <a:pathLst>
              <a:path h="8891126" w="6338660">
                <a:moveTo>
                  <a:pt x="0" y="0"/>
                </a:moveTo>
                <a:lnTo>
                  <a:pt x="6338660" y="0"/>
                </a:lnTo>
                <a:lnTo>
                  <a:pt x="6338660" y="8891125"/>
                </a:lnTo>
                <a:lnTo>
                  <a:pt x="0" y="8891125"/>
                </a:lnTo>
                <a:lnTo>
                  <a:pt x="0" y="0"/>
                </a:lnTo>
                <a:close/>
              </a:path>
            </a:pathLst>
          </a:custGeom>
          <a:blipFill>
            <a:blip r:embed="rId2"/>
            <a:stretch>
              <a:fillRect l="-63709" t="-1489" r="-112672" b="-9246"/>
            </a:stretch>
          </a:blipFill>
        </p:spPr>
      </p:sp>
      <p:sp>
        <p:nvSpPr>
          <p:cNvPr name="TextBox 18" id="18"/>
          <p:cNvSpPr txBox="true"/>
          <p:nvPr/>
        </p:nvSpPr>
        <p:spPr>
          <a:xfrm rot="0">
            <a:off x="6106660" y="4848533"/>
            <a:ext cx="5022738" cy="1271145"/>
          </a:xfrm>
          <a:prstGeom prst="rect">
            <a:avLst/>
          </a:prstGeom>
        </p:spPr>
        <p:txBody>
          <a:bodyPr anchor="t" rtlCol="false" tIns="0" lIns="0" bIns="0" rIns="0">
            <a:spAutoFit/>
          </a:bodyPr>
          <a:lstStyle/>
          <a:p>
            <a:pPr algn="ctr">
              <a:lnSpc>
                <a:spcPts val="3436"/>
              </a:lnSpc>
            </a:pPr>
            <a:r>
              <a:rPr lang="en-US" sz="2454">
                <a:solidFill>
                  <a:srgbClr val="EF5241"/>
                </a:solidFill>
                <a:latin typeface="DM Sans Bold"/>
                <a:ea typeface="DM Sans Bold"/>
                <a:cs typeface="DM Sans Bold"/>
                <a:sym typeface="DM Sans Bold"/>
              </a:rPr>
              <a:t>Data Analysis Tools: Improve existing tools with advanced AI capabilities.</a:t>
            </a:r>
          </a:p>
        </p:txBody>
      </p:sp>
      <p:sp>
        <p:nvSpPr>
          <p:cNvPr name="TextBox 19" id="19"/>
          <p:cNvSpPr txBox="true"/>
          <p:nvPr/>
        </p:nvSpPr>
        <p:spPr>
          <a:xfrm rot="0">
            <a:off x="459575" y="7521861"/>
            <a:ext cx="5022738" cy="2128395"/>
          </a:xfrm>
          <a:prstGeom prst="rect">
            <a:avLst/>
          </a:prstGeom>
        </p:spPr>
        <p:txBody>
          <a:bodyPr anchor="t" rtlCol="false" tIns="0" lIns="0" bIns="0" rIns="0">
            <a:spAutoFit/>
          </a:bodyPr>
          <a:lstStyle/>
          <a:p>
            <a:pPr algn="ctr">
              <a:lnSpc>
                <a:spcPts val="3436"/>
              </a:lnSpc>
            </a:pPr>
            <a:r>
              <a:rPr lang="en-US" sz="2454">
                <a:solidFill>
                  <a:srgbClr val="EF5241"/>
                </a:solidFill>
                <a:latin typeface="DM Sans Bold"/>
                <a:ea typeface="DM Sans Bold"/>
                <a:cs typeface="DM Sans Bold"/>
                <a:sym typeface="DM Sans Bold"/>
              </a:rPr>
              <a:t>AI-Driven Solutions: Develop new healthcare solutions powered by machine learning to provide more accurate and efficient patient care.</a:t>
            </a:r>
          </a:p>
        </p:txBody>
      </p:sp>
      <p:sp>
        <p:nvSpPr>
          <p:cNvPr name="TextBox 20" id="20"/>
          <p:cNvSpPr txBox="true"/>
          <p:nvPr/>
        </p:nvSpPr>
        <p:spPr>
          <a:xfrm rot="0">
            <a:off x="6108622" y="7736173"/>
            <a:ext cx="5022738" cy="1699770"/>
          </a:xfrm>
          <a:prstGeom prst="rect">
            <a:avLst/>
          </a:prstGeom>
        </p:spPr>
        <p:txBody>
          <a:bodyPr anchor="t" rtlCol="false" tIns="0" lIns="0" bIns="0" rIns="0">
            <a:spAutoFit/>
          </a:bodyPr>
          <a:lstStyle/>
          <a:p>
            <a:pPr algn="ctr">
              <a:lnSpc>
                <a:spcPts val="3436"/>
              </a:lnSpc>
            </a:pPr>
            <a:r>
              <a:rPr lang="en-US" sz="2454">
                <a:solidFill>
                  <a:srgbClr val="A44F30"/>
                </a:solidFill>
                <a:latin typeface="DM Sans Bold"/>
                <a:ea typeface="DM Sans Bold"/>
                <a:cs typeface="DM Sans Bold"/>
                <a:sym typeface="DM Sans Bold"/>
              </a:rPr>
              <a:t>Competitive Edge: These investments can position Cotiviti as a leader in healthcare technology.</a:t>
            </a:r>
          </a:p>
        </p:txBody>
      </p:sp>
      <p:sp>
        <p:nvSpPr>
          <p:cNvPr name="TextBox 21" id="21"/>
          <p:cNvSpPr txBox="true"/>
          <p:nvPr/>
        </p:nvSpPr>
        <p:spPr>
          <a:xfrm rot="0">
            <a:off x="464131" y="4235458"/>
            <a:ext cx="5022738" cy="2557020"/>
          </a:xfrm>
          <a:prstGeom prst="rect">
            <a:avLst/>
          </a:prstGeom>
        </p:spPr>
        <p:txBody>
          <a:bodyPr anchor="t" rtlCol="false" tIns="0" lIns="0" bIns="0" rIns="0">
            <a:spAutoFit/>
          </a:bodyPr>
          <a:lstStyle/>
          <a:p>
            <a:pPr algn="ctr">
              <a:lnSpc>
                <a:spcPts val="3436"/>
              </a:lnSpc>
            </a:pPr>
            <a:r>
              <a:rPr lang="en-US" sz="2454">
                <a:solidFill>
                  <a:srgbClr val="A44F30"/>
                </a:solidFill>
                <a:latin typeface="DM Sans Bold"/>
                <a:ea typeface="DM Sans Bold"/>
                <a:cs typeface="DM Sans Bold"/>
                <a:sym typeface="DM Sans Bold"/>
              </a:rPr>
              <a:t>Investment in Technology: Cotiviti should consider investing in the development of NLP, OCR, and Computer Vision technologies to enhance their healthcare analytics solutions.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2380859">
            <a:off x="-1313287" y="7502544"/>
            <a:ext cx="2842082" cy="7461317"/>
            <a:chOff x="0" y="0"/>
            <a:chExt cx="660400" cy="1733748"/>
          </a:xfrm>
        </p:grpSpPr>
        <p:sp>
          <p:nvSpPr>
            <p:cNvPr name="Freeform 3" id="3"/>
            <p:cNvSpPr/>
            <p:nvPr/>
          </p:nvSpPr>
          <p:spPr>
            <a:xfrm flipH="false" flipV="false" rot="0">
              <a:off x="0" y="0"/>
              <a:ext cx="660400" cy="1733748"/>
            </a:xfrm>
            <a:custGeom>
              <a:avLst/>
              <a:gdLst/>
              <a:ahLst/>
              <a:cxnLst/>
              <a:rect r="r" b="b" t="t" l="l"/>
              <a:pathLst>
                <a:path h="1733748"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8959"/>
                  </a:cubicBezTo>
                  <a:lnTo>
                    <a:pt x="660400" y="1733748"/>
                  </a:lnTo>
                  <a:lnTo>
                    <a:pt x="0" y="1733748"/>
                  </a:lnTo>
                  <a:lnTo>
                    <a:pt x="0" y="349987"/>
                  </a:lnTo>
                  <a:cubicBezTo>
                    <a:pt x="1782" y="185660"/>
                    <a:pt x="93019" y="64045"/>
                    <a:pt x="220252" y="19070"/>
                  </a:cubicBezTo>
                  <a:close/>
                </a:path>
              </a:pathLst>
            </a:custGeom>
            <a:solidFill>
              <a:srgbClr val="E0B15E">
                <a:alpha val="43922"/>
              </a:srgbClr>
            </a:solidFill>
          </p:spPr>
        </p:sp>
        <p:sp>
          <p:nvSpPr>
            <p:cNvPr name="TextBox 4" id="4"/>
            <p:cNvSpPr txBox="true"/>
            <p:nvPr/>
          </p:nvSpPr>
          <p:spPr>
            <a:xfrm>
              <a:off x="0" y="98425"/>
              <a:ext cx="660400" cy="1635323"/>
            </a:xfrm>
            <a:prstGeom prst="rect">
              <a:avLst/>
            </a:prstGeom>
          </p:spPr>
          <p:txBody>
            <a:bodyPr anchor="ctr" rtlCol="false" tIns="50800" lIns="50800" bIns="50800" rIns="50800"/>
            <a:lstStyle/>
            <a:p>
              <a:pPr algn="ctr">
                <a:lnSpc>
                  <a:spcPts val="2590"/>
                </a:lnSpc>
              </a:pPr>
            </a:p>
          </p:txBody>
        </p:sp>
      </p:grpSp>
      <p:grpSp>
        <p:nvGrpSpPr>
          <p:cNvPr name="Group 5" id="5"/>
          <p:cNvGrpSpPr/>
          <p:nvPr/>
        </p:nvGrpSpPr>
        <p:grpSpPr>
          <a:xfrm rot="2377137">
            <a:off x="-916789" y="4206328"/>
            <a:ext cx="1338510" cy="7384047"/>
            <a:chOff x="0" y="0"/>
            <a:chExt cx="660400" cy="3643174"/>
          </a:xfrm>
        </p:grpSpPr>
        <p:sp>
          <p:nvSpPr>
            <p:cNvPr name="Freeform 6" id="6"/>
            <p:cNvSpPr/>
            <p:nvPr/>
          </p:nvSpPr>
          <p:spPr>
            <a:xfrm flipH="false" flipV="false" rot="0">
              <a:off x="0" y="0"/>
              <a:ext cx="660400" cy="3643174"/>
            </a:xfrm>
            <a:custGeom>
              <a:avLst/>
              <a:gdLst/>
              <a:ahLst/>
              <a:cxnLst/>
              <a:rect r="r" b="b" t="t" l="l"/>
              <a:pathLst>
                <a:path h="3643174"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91373"/>
                  </a:cubicBezTo>
                  <a:lnTo>
                    <a:pt x="660400" y="3643174"/>
                  </a:lnTo>
                  <a:lnTo>
                    <a:pt x="0" y="3643174"/>
                  </a:lnTo>
                  <a:lnTo>
                    <a:pt x="0" y="393786"/>
                  </a:lnTo>
                  <a:cubicBezTo>
                    <a:pt x="1782" y="185660"/>
                    <a:pt x="93019" y="64045"/>
                    <a:pt x="220252" y="19070"/>
                  </a:cubicBezTo>
                  <a:close/>
                </a:path>
              </a:pathLst>
            </a:custGeom>
            <a:solidFill>
              <a:srgbClr val="E0B15E"/>
            </a:solidFill>
          </p:spPr>
        </p:sp>
        <p:sp>
          <p:nvSpPr>
            <p:cNvPr name="TextBox 7" id="7"/>
            <p:cNvSpPr txBox="true"/>
            <p:nvPr/>
          </p:nvSpPr>
          <p:spPr>
            <a:xfrm>
              <a:off x="0" y="98425"/>
              <a:ext cx="660400" cy="3544749"/>
            </a:xfrm>
            <a:prstGeom prst="rect">
              <a:avLst/>
            </a:prstGeom>
          </p:spPr>
          <p:txBody>
            <a:bodyPr anchor="ctr" rtlCol="false" tIns="50800" lIns="50800" bIns="50800" rIns="50800"/>
            <a:lstStyle/>
            <a:p>
              <a:pPr algn="ctr">
                <a:lnSpc>
                  <a:spcPts val="2590"/>
                </a:lnSpc>
              </a:pPr>
            </a:p>
          </p:txBody>
        </p:sp>
      </p:grpSp>
      <p:grpSp>
        <p:nvGrpSpPr>
          <p:cNvPr name="Group 8" id="8"/>
          <p:cNvGrpSpPr/>
          <p:nvPr/>
        </p:nvGrpSpPr>
        <p:grpSpPr>
          <a:xfrm rot="2377137">
            <a:off x="3012298" y="9449050"/>
            <a:ext cx="411277" cy="2198755"/>
            <a:chOff x="0" y="0"/>
            <a:chExt cx="660400" cy="3530606"/>
          </a:xfrm>
        </p:grpSpPr>
        <p:sp>
          <p:nvSpPr>
            <p:cNvPr name="Freeform 9" id="9"/>
            <p:cNvSpPr/>
            <p:nvPr/>
          </p:nvSpPr>
          <p:spPr>
            <a:xfrm flipH="false" flipV="false" rot="0">
              <a:off x="0" y="0"/>
              <a:ext cx="660400" cy="3530605"/>
            </a:xfrm>
            <a:custGeom>
              <a:avLst/>
              <a:gdLst/>
              <a:ahLst/>
              <a:cxnLst/>
              <a:rect r="r" b="b" t="t" l="l"/>
              <a:pathLst>
                <a:path h="3530605"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88872"/>
                  </a:cubicBezTo>
                  <a:lnTo>
                    <a:pt x="660400" y="3530605"/>
                  </a:lnTo>
                  <a:lnTo>
                    <a:pt x="0" y="3530605"/>
                  </a:lnTo>
                  <a:lnTo>
                    <a:pt x="0" y="391204"/>
                  </a:lnTo>
                  <a:cubicBezTo>
                    <a:pt x="1782" y="185660"/>
                    <a:pt x="93019" y="64045"/>
                    <a:pt x="220252" y="19070"/>
                  </a:cubicBezTo>
                  <a:close/>
                </a:path>
              </a:pathLst>
            </a:custGeom>
            <a:solidFill>
              <a:srgbClr val="E0B15E"/>
            </a:solidFill>
          </p:spPr>
        </p:sp>
        <p:sp>
          <p:nvSpPr>
            <p:cNvPr name="TextBox 10" id="10"/>
            <p:cNvSpPr txBox="true"/>
            <p:nvPr/>
          </p:nvSpPr>
          <p:spPr>
            <a:xfrm>
              <a:off x="0" y="98425"/>
              <a:ext cx="660400" cy="3432181"/>
            </a:xfrm>
            <a:prstGeom prst="rect">
              <a:avLst/>
            </a:prstGeom>
          </p:spPr>
          <p:txBody>
            <a:bodyPr anchor="ctr" rtlCol="false" tIns="50800" lIns="50800" bIns="50800" rIns="50800"/>
            <a:lstStyle/>
            <a:p>
              <a:pPr algn="ctr">
                <a:lnSpc>
                  <a:spcPts val="2590"/>
                </a:lnSpc>
              </a:pPr>
            </a:p>
          </p:txBody>
        </p:sp>
      </p:grpSp>
      <p:sp>
        <p:nvSpPr>
          <p:cNvPr name="Freeform 11" id="11"/>
          <p:cNvSpPr/>
          <p:nvPr/>
        </p:nvSpPr>
        <p:spPr>
          <a:xfrm flipH="false" flipV="false" rot="0">
            <a:off x="8817273" y="6288028"/>
            <a:ext cx="842974" cy="701968"/>
          </a:xfrm>
          <a:custGeom>
            <a:avLst/>
            <a:gdLst/>
            <a:ahLst/>
            <a:cxnLst/>
            <a:rect r="r" b="b" t="t" l="l"/>
            <a:pathLst>
              <a:path h="701968" w="842974">
                <a:moveTo>
                  <a:pt x="0" y="0"/>
                </a:moveTo>
                <a:lnTo>
                  <a:pt x="842975" y="0"/>
                </a:lnTo>
                <a:lnTo>
                  <a:pt x="842975" y="701968"/>
                </a:lnTo>
                <a:lnTo>
                  <a:pt x="0" y="7019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12" id="12"/>
          <p:cNvSpPr/>
          <p:nvPr/>
        </p:nvSpPr>
        <p:spPr>
          <a:xfrm flipV="true">
            <a:off x="-2023730" y="7040723"/>
            <a:ext cx="3495899" cy="4260352"/>
          </a:xfrm>
          <a:prstGeom prst="line">
            <a:avLst/>
          </a:prstGeom>
          <a:ln cap="rnd" w="85725">
            <a:solidFill>
              <a:srgbClr val="E0B15E"/>
            </a:solidFill>
            <a:prstDash val="solid"/>
            <a:headEnd type="none" len="sm" w="sm"/>
            <a:tailEnd type="none" len="sm" w="sm"/>
          </a:ln>
        </p:spPr>
      </p:sp>
      <p:grpSp>
        <p:nvGrpSpPr>
          <p:cNvPr name="Group 13" id="13"/>
          <p:cNvGrpSpPr/>
          <p:nvPr/>
        </p:nvGrpSpPr>
        <p:grpSpPr>
          <a:xfrm rot="0">
            <a:off x="1028700" y="394485"/>
            <a:ext cx="6898318" cy="1268429"/>
            <a:chOff x="0" y="0"/>
            <a:chExt cx="1816841" cy="334072"/>
          </a:xfrm>
        </p:grpSpPr>
        <p:sp>
          <p:nvSpPr>
            <p:cNvPr name="Freeform 14" id="14"/>
            <p:cNvSpPr/>
            <p:nvPr/>
          </p:nvSpPr>
          <p:spPr>
            <a:xfrm flipH="false" flipV="false" rot="0">
              <a:off x="0" y="0"/>
              <a:ext cx="1816841" cy="334072"/>
            </a:xfrm>
            <a:custGeom>
              <a:avLst/>
              <a:gdLst/>
              <a:ahLst/>
              <a:cxnLst/>
              <a:rect r="r" b="b" t="t" l="l"/>
              <a:pathLst>
                <a:path h="334072" w="1816841">
                  <a:moveTo>
                    <a:pt x="38158" y="0"/>
                  </a:moveTo>
                  <a:lnTo>
                    <a:pt x="1778683" y="0"/>
                  </a:lnTo>
                  <a:cubicBezTo>
                    <a:pt x="1788803" y="0"/>
                    <a:pt x="1798509" y="4020"/>
                    <a:pt x="1805665" y="11176"/>
                  </a:cubicBezTo>
                  <a:cubicBezTo>
                    <a:pt x="1812821" y="18332"/>
                    <a:pt x="1816841" y="28038"/>
                    <a:pt x="1816841" y="38158"/>
                  </a:cubicBezTo>
                  <a:lnTo>
                    <a:pt x="1816841" y="295914"/>
                  </a:lnTo>
                  <a:cubicBezTo>
                    <a:pt x="1816841" y="316988"/>
                    <a:pt x="1799757" y="334072"/>
                    <a:pt x="1778683" y="334072"/>
                  </a:cubicBezTo>
                  <a:lnTo>
                    <a:pt x="38158" y="334072"/>
                  </a:lnTo>
                  <a:cubicBezTo>
                    <a:pt x="28038" y="334072"/>
                    <a:pt x="18332" y="330052"/>
                    <a:pt x="11176" y="322896"/>
                  </a:cubicBezTo>
                  <a:cubicBezTo>
                    <a:pt x="4020" y="315740"/>
                    <a:pt x="0" y="306034"/>
                    <a:pt x="0" y="295914"/>
                  </a:cubicBezTo>
                  <a:lnTo>
                    <a:pt x="0" y="38158"/>
                  </a:lnTo>
                  <a:cubicBezTo>
                    <a:pt x="0" y="28038"/>
                    <a:pt x="4020" y="18332"/>
                    <a:pt x="11176" y="11176"/>
                  </a:cubicBezTo>
                  <a:cubicBezTo>
                    <a:pt x="18332" y="4020"/>
                    <a:pt x="28038" y="0"/>
                    <a:pt x="38158" y="0"/>
                  </a:cubicBezTo>
                  <a:close/>
                </a:path>
              </a:pathLst>
            </a:custGeom>
            <a:solidFill>
              <a:srgbClr val="FFFFFF"/>
            </a:solidFill>
            <a:ln cap="rnd">
              <a:noFill/>
              <a:prstDash val="solid"/>
              <a:round/>
            </a:ln>
          </p:spPr>
        </p:sp>
        <p:sp>
          <p:nvSpPr>
            <p:cNvPr name="TextBox 15" id="15"/>
            <p:cNvSpPr txBox="true"/>
            <p:nvPr/>
          </p:nvSpPr>
          <p:spPr>
            <a:xfrm>
              <a:off x="0" y="0"/>
              <a:ext cx="1816841" cy="334072"/>
            </a:xfrm>
            <a:prstGeom prst="rect">
              <a:avLst/>
            </a:prstGeom>
          </p:spPr>
          <p:txBody>
            <a:bodyPr anchor="ctr" rtlCol="false" tIns="50800" lIns="50800" bIns="50800" rIns="50800"/>
            <a:lstStyle/>
            <a:p>
              <a:pPr algn="ctr" marL="0" indent="0" lvl="0">
                <a:lnSpc>
                  <a:spcPts val="5935"/>
                </a:lnSpc>
                <a:spcBef>
                  <a:spcPct val="0"/>
                </a:spcBef>
              </a:pPr>
              <a:r>
                <a:rPr lang="en-US" sz="4946">
                  <a:solidFill>
                    <a:srgbClr val="2B1511"/>
                  </a:solidFill>
                  <a:latin typeface="Canva Sans Bold"/>
                  <a:ea typeface="Canva Sans Bold"/>
                  <a:cs typeface="Canva Sans Bold"/>
                  <a:sym typeface="Canva Sans Bold"/>
                </a:rPr>
                <a:t>PROOF OF CONCEPT:</a:t>
              </a:r>
            </a:p>
          </p:txBody>
        </p:sp>
      </p:grpSp>
      <p:sp>
        <p:nvSpPr>
          <p:cNvPr name="TextBox 16" id="16"/>
          <p:cNvSpPr txBox="true"/>
          <p:nvPr/>
        </p:nvSpPr>
        <p:spPr>
          <a:xfrm rot="0">
            <a:off x="3583476" y="2333883"/>
            <a:ext cx="11833880" cy="7294638"/>
          </a:xfrm>
          <a:prstGeom prst="rect">
            <a:avLst/>
          </a:prstGeom>
        </p:spPr>
        <p:txBody>
          <a:bodyPr anchor="t" rtlCol="false" tIns="0" lIns="0" bIns="0" rIns="0">
            <a:spAutoFit/>
          </a:bodyPr>
          <a:lstStyle/>
          <a:p>
            <a:pPr algn="l" marL="514045" indent="-257023" lvl="1">
              <a:lnSpc>
                <a:spcPts val="3619"/>
              </a:lnSpc>
              <a:buFont typeface="Arial"/>
              <a:buChar char="•"/>
            </a:pPr>
            <a:r>
              <a:rPr lang="en-US" sz="2380">
                <a:solidFill>
                  <a:srgbClr val="000000"/>
                </a:solidFill>
                <a:latin typeface="DM Sans Bold"/>
                <a:ea typeface="DM Sans Bold"/>
                <a:cs typeface="DM Sans Bold"/>
                <a:sym typeface="DM Sans Bold"/>
              </a:rPr>
              <a:t>POC Description:</a:t>
            </a:r>
            <a:r>
              <a:rPr lang="en-US" sz="2380">
                <a:solidFill>
                  <a:srgbClr val="000000"/>
                </a:solidFill>
                <a:latin typeface="DM Sans"/>
                <a:ea typeface="DM Sans"/>
                <a:cs typeface="DM Sans"/>
                <a:sym typeface="DM Sans"/>
              </a:rPr>
              <a:t> The POC demonstrates how NLP, OCR, and Computer Vision can be integrated into a single system for analyzing medical documents and images.</a:t>
            </a:r>
          </a:p>
          <a:p>
            <a:pPr algn="l" marL="514045" indent="-257023" lvl="1">
              <a:lnSpc>
                <a:spcPts val="3619"/>
              </a:lnSpc>
              <a:buFont typeface="Arial"/>
              <a:buChar char="•"/>
            </a:pPr>
            <a:r>
              <a:rPr lang="en-US" sz="2380">
                <a:solidFill>
                  <a:srgbClr val="000000"/>
                </a:solidFill>
                <a:latin typeface="DM Sans Bold"/>
                <a:ea typeface="DM Sans Bold"/>
                <a:cs typeface="DM Sans Bold"/>
                <a:sym typeface="DM Sans Bold"/>
              </a:rPr>
              <a:t>Technologies Used:</a:t>
            </a:r>
          </a:p>
          <a:p>
            <a:pPr algn="l" marL="1028091" indent="-342697" lvl="2">
              <a:lnSpc>
                <a:spcPts val="3619"/>
              </a:lnSpc>
              <a:buFont typeface="Arial"/>
              <a:buChar char="⚬"/>
            </a:pPr>
            <a:r>
              <a:rPr lang="en-US" sz="2380">
                <a:solidFill>
                  <a:srgbClr val="000000"/>
                </a:solidFill>
                <a:latin typeface="DM Sans"/>
                <a:ea typeface="DM Sans"/>
                <a:cs typeface="DM Sans"/>
                <a:sym typeface="DM Sans"/>
              </a:rPr>
              <a:t>Flask: Web framework for deploying the application.</a:t>
            </a:r>
          </a:p>
          <a:p>
            <a:pPr algn="l" marL="1028091" indent="-342697" lvl="2">
              <a:lnSpc>
                <a:spcPts val="3619"/>
              </a:lnSpc>
              <a:buFont typeface="Arial"/>
              <a:buChar char="⚬"/>
            </a:pPr>
            <a:r>
              <a:rPr lang="en-US" sz="2380">
                <a:solidFill>
                  <a:srgbClr val="000000"/>
                </a:solidFill>
                <a:latin typeface="DM Sans"/>
                <a:ea typeface="DM Sans"/>
                <a:cs typeface="DM Sans"/>
                <a:sym typeface="DM Sans"/>
              </a:rPr>
              <a:t>Pytesseract: OCR tool for extracting text from images.</a:t>
            </a:r>
          </a:p>
          <a:p>
            <a:pPr algn="l" marL="1028091" indent="-342697" lvl="2">
              <a:lnSpc>
                <a:spcPts val="3619"/>
              </a:lnSpc>
              <a:buFont typeface="Arial"/>
              <a:buChar char="⚬"/>
            </a:pPr>
            <a:r>
              <a:rPr lang="en-US" sz="2380">
                <a:solidFill>
                  <a:srgbClr val="000000"/>
                </a:solidFill>
                <a:latin typeface="DM Sans"/>
                <a:ea typeface="DM Sans"/>
                <a:cs typeface="DM Sans"/>
                <a:sym typeface="DM Sans"/>
              </a:rPr>
              <a:t>Spacy: NLP library for processing and analyzing text.</a:t>
            </a:r>
          </a:p>
          <a:p>
            <a:pPr algn="l" marL="1028091" indent="-342697" lvl="2">
              <a:lnSpc>
                <a:spcPts val="3619"/>
              </a:lnSpc>
              <a:buFont typeface="Arial"/>
              <a:buChar char="⚬"/>
            </a:pPr>
            <a:r>
              <a:rPr lang="en-US" sz="2380">
                <a:solidFill>
                  <a:srgbClr val="000000"/>
                </a:solidFill>
                <a:latin typeface="DM Sans"/>
                <a:ea typeface="DM Sans"/>
                <a:cs typeface="DM Sans"/>
                <a:sym typeface="DM Sans"/>
              </a:rPr>
              <a:t>ResNet (torchvision): Deep learning model for image classification.</a:t>
            </a:r>
          </a:p>
          <a:p>
            <a:pPr algn="l" marL="1028091" indent="-342697" lvl="2">
              <a:lnSpc>
                <a:spcPts val="3619"/>
              </a:lnSpc>
              <a:buFont typeface="Arial"/>
              <a:buChar char="⚬"/>
            </a:pPr>
            <a:r>
              <a:rPr lang="en-US" sz="2380">
                <a:solidFill>
                  <a:srgbClr val="000000"/>
                </a:solidFill>
                <a:latin typeface="DM Sans"/>
                <a:ea typeface="DM Sans"/>
                <a:cs typeface="DM Sans"/>
                <a:sym typeface="DM Sans"/>
              </a:rPr>
              <a:t>Transformers: Advanced NLP models for tasks like summarization and entity recognition.</a:t>
            </a:r>
          </a:p>
          <a:p>
            <a:pPr algn="l" marL="514045" indent="-257023" lvl="1">
              <a:lnSpc>
                <a:spcPts val="3619"/>
              </a:lnSpc>
              <a:buFont typeface="Arial"/>
              <a:buChar char="•"/>
            </a:pPr>
            <a:r>
              <a:rPr lang="en-US" sz="2380">
                <a:solidFill>
                  <a:srgbClr val="000000"/>
                </a:solidFill>
                <a:latin typeface="DM Sans Bold"/>
                <a:ea typeface="DM Sans Bold"/>
                <a:cs typeface="DM Sans Bold"/>
                <a:sym typeface="DM Sans Bold"/>
              </a:rPr>
              <a:t>Key Functionalities:</a:t>
            </a:r>
          </a:p>
          <a:p>
            <a:pPr algn="l" marL="1028091" indent="-342697" lvl="2">
              <a:lnSpc>
                <a:spcPts val="3619"/>
              </a:lnSpc>
              <a:buFont typeface="Arial"/>
              <a:buChar char="⚬"/>
            </a:pPr>
            <a:r>
              <a:rPr lang="en-US" sz="2380">
                <a:solidFill>
                  <a:srgbClr val="000000"/>
                </a:solidFill>
                <a:latin typeface="DM Sans"/>
                <a:ea typeface="DM Sans"/>
                <a:cs typeface="DM Sans"/>
                <a:sym typeface="DM Sans"/>
              </a:rPr>
              <a:t>Text Extraction: OCR processes images and extracts text.</a:t>
            </a:r>
          </a:p>
          <a:p>
            <a:pPr algn="l" marL="1028091" indent="-342697" lvl="2">
              <a:lnSpc>
                <a:spcPts val="3619"/>
              </a:lnSpc>
              <a:buFont typeface="Arial"/>
              <a:buChar char="⚬"/>
            </a:pPr>
            <a:r>
              <a:rPr lang="en-US" sz="2380">
                <a:solidFill>
                  <a:srgbClr val="000000"/>
                </a:solidFill>
                <a:latin typeface="DM Sans"/>
                <a:ea typeface="DM Sans"/>
                <a:cs typeface="DM Sans"/>
                <a:sym typeface="DM Sans"/>
              </a:rPr>
              <a:t>Text Analysis: NLP analyzes the extracted text for key medical entities and summaries.</a:t>
            </a:r>
          </a:p>
          <a:p>
            <a:pPr algn="l" marL="1028091" indent="-342697" lvl="2">
              <a:lnSpc>
                <a:spcPts val="3619"/>
              </a:lnSpc>
              <a:buFont typeface="Arial"/>
              <a:buChar char="⚬"/>
            </a:pPr>
            <a:r>
              <a:rPr lang="en-US" sz="2380">
                <a:solidFill>
                  <a:srgbClr val="000000"/>
                </a:solidFill>
                <a:latin typeface="DM Sans"/>
                <a:ea typeface="DM Sans"/>
                <a:cs typeface="DM Sans"/>
                <a:sym typeface="DM Sans"/>
              </a:rPr>
              <a:t>Image Classification: Computer Vision classifies medical images, assisting in diagnostics.</a:t>
            </a:r>
          </a:p>
        </p:txBody>
      </p:sp>
      <p:grpSp>
        <p:nvGrpSpPr>
          <p:cNvPr name="Group 17" id="17"/>
          <p:cNvGrpSpPr/>
          <p:nvPr/>
        </p:nvGrpSpPr>
        <p:grpSpPr>
          <a:xfrm rot="-8419140">
            <a:off x="16781988" y="-3913825"/>
            <a:ext cx="2842082" cy="7253346"/>
            <a:chOff x="0" y="0"/>
            <a:chExt cx="660400" cy="1685423"/>
          </a:xfrm>
        </p:grpSpPr>
        <p:sp>
          <p:nvSpPr>
            <p:cNvPr name="Freeform 18" id="18"/>
            <p:cNvSpPr/>
            <p:nvPr/>
          </p:nvSpPr>
          <p:spPr>
            <a:xfrm flipH="false" flipV="false" rot="0">
              <a:off x="0" y="0"/>
              <a:ext cx="660400" cy="1685423"/>
            </a:xfrm>
            <a:custGeom>
              <a:avLst/>
              <a:gdLst/>
              <a:ahLst/>
              <a:cxnLst/>
              <a:rect r="r" b="b" t="t" l="l"/>
              <a:pathLst>
                <a:path h="1685423"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7885"/>
                  </a:cubicBezTo>
                  <a:lnTo>
                    <a:pt x="660400" y="1685423"/>
                  </a:lnTo>
                  <a:lnTo>
                    <a:pt x="0" y="1685423"/>
                  </a:lnTo>
                  <a:lnTo>
                    <a:pt x="0" y="348878"/>
                  </a:lnTo>
                  <a:cubicBezTo>
                    <a:pt x="1782" y="185660"/>
                    <a:pt x="93019" y="64045"/>
                    <a:pt x="220252" y="19070"/>
                  </a:cubicBezTo>
                  <a:close/>
                </a:path>
              </a:pathLst>
            </a:custGeom>
            <a:solidFill>
              <a:srgbClr val="E0B15E">
                <a:alpha val="43922"/>
              </a:srgbClr>
            </a:solidFill>
          </p:spPr>
        </p:sp>
        <p:sp>
          <p:nvSpPr>
            <p:cNvPr name="TextBox 19" id="19"/>
            <p:cNvSpPr txBox="true"/>
            <p:nvPr/>
          </p:nvSpPr>
          <p:spPr>
            <a:xfrm>
              <a:off x="0" y="98425"/>
              <a:ext cx="660400" cy="1586998"/>
            </a:xfrm>
            <a:prstGeom prst="rect">
              <a:avLst/>
            </a:prstGeom>
          </p:spPr>
          <p:txBody>
            <a:bodyPr anchor="ctr" rtlCol="false" tIns="50800" lIns="50800" bIns="50800" rIns="50800"/>
            <a:lstStyle/>
            <a:p>
              <a:pPr algn="ctr">
                <a:lnSpc>
                  <a:spcPts val="2590"/>
                </a:lnSpc>
              </a:pPr>
            </a:p>
          </p:txBody>
        </p:sp>
      </p:grpSp>
      <p:grpSp>
        <p:nvGrpSpPr>
          <p:cNvPr name="Group 20" id="20"/>
          <p:cNvGrpSpPr/>
          <p:nvPr/>
        </p:nvGrpSpPr>
        <p:grpSpPr>
          <a:xfrm rot="-8422862">
            <a:off x="18303618" y="-391052"/>
            <a:ext cx="1338510" cy="5875601"/>
            <a:chOff x="0" y="0"/>
            <a:chExt cx="660400" cy="2898930"/>
          </a:xfrm>
        </p:grpSpPr>
        <p:sp>
          <p:nvSpPr>
            <p:cNvPr name="Freeform 21" id="21"/>
            <p:cNvSpPr/>
            <p:nvPr/>
          </p:nvSpPr>
          <p:spPr>
            <a:xfrm flipH="false" flipV="false" rot="0">
              <a:off x="0" y="0"/>
              <a:ext cx="660400" cy="2898930"/>
            </a:xfrm>
            <a:custGeom>
              <a:avLst/>
              <a:gdLst/>
              <a:ahLst/>
              <a:cxnLst/>
              <a:rect r="r" b="b" t="t" l="l"/>
              <a:pathLst>
                <a:path h="289893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4841"/>
                  </a:cubicBezTo>
                  <a:lnTo>
                    <a:pt x="660400" y="2898930"/>
                  </a:lnTo>
                  <a:lnTo>
                    <a:pt x="0" y="2898930"/>
                  </a:lnTo>
                  <a:lnTo>
                    <a:pt x="0" y="376714"/>
                  </a:lnTo>
                  <a:cubicBezTo>
                    <a:pt x="1782" y="185660"/>
                    <a:pt x="93019" y="64045"/>
                    <a:pt x="220252" y="19070"/>
                  </a:cubicBezTo>
                  <a:close/>
                </a:path>
              </a:pathLst>
            </a:custGeom>
            <a:solidFill>
              <a:srgbClr val="E0B15E"/>
            </a:solidFill>
          </p:spPr>
        </p:sp>
        <p:sp>
          <p:nvSpPr>
            <p:cNvPr name="TextBox 22" id="22"/>
            <p:cNvSpPr txBox="true"/>
            <p:nvPr/>
          </p:nvSpPr>
          <p:spPr>
            <a:xfrm>
              <a:off x="0" y="98425"/>
              <a:ext cx="660400" cy="2800505"/>
            </a:xfrm>
            <a:prstGeom prst="rect">
              <a:avLst/>
            </a:prstGeom>
          </p:spPr>
          <p:txBody>
            <a:bodyPr anchor="ctr" rtlCol="false" tIns="50800" lIns="50800" bIns="50800" rIns="50800"/>
            <a:lstStyle/>
            <a:p>
              <a:pPr algn="ctr">
                <a:lnSpc>
                  <a:spcPts val="2590"/>
                </a:lnSpc>
              </a:pPr>
            </a:p>
          </p:txBody>
        </p:sp>
      </p:grpSp>
      <p:grpSp>
        <p:nvGrpSpPr>
          <p:cNvPr name="Group 23" id="23"/>
          <p:cNvGrpSpPr/>
          <p:nvPr/>
        </p:nvGrpSpPr>
        <p:grpSpPr>
          <a:xfrm rot="-8422862">
            <a:off x="14997526" y="-558072"/>
            <a:ext cx="411277" cy="1644511"/>
            <a:chOff x="0" y="0"/>
            <a:chExt cx="660400" cy="2640639"/>
          </a:xfrm>
        </p:grpSpPr>
        <p:sp>
          <p:nvSpPr>
            <p:cNvPr name="Freeform 24" id="24"/>
            <p:cNvSpPr/>
            <p:nvPr/>
          </p:nvSpPr>
          <p:spPr>
            <a:xfrm flipH="false" flipV="false" rot="0">
              <a:off x="0" y="0"/>
              <a:ext cx="660400" cy="2640639"/>
            </a:xfrm>
            <a:custGeom>
              <a:avLst/>
              <a:gdLst/>
              <a:ahLst/>
              <a:cxnLst/>
              <a:rect r="r" b="b" t="t" l="l"/>
              <a:pathLst>
                <a:path h="2640639"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69104"/>
                  </a:cubicBezTo>
                  <a:lnTo>
                    <a:pt x="660400" y="2640639"/>
                  </a:lnTo>
                  <a:lnTo>
                    <a:pt x="0" y="2640639"/>
                  </a:lnTo>
                  <a:lnTo>
                    <a:pt x="0" y="370789"/>
                  </a:lnTo>
                  <a:cubicBezTo>
                    <a:pt x="1782" y="185660"/>
                    <a:pt x="93019" y="64045"/>
                    <a:pt x="220252" y="19070"/>
                  </a:cubicBezTo>
                  <a:close/>
                </a:path>
              </a:pathLst>
            </a:custGeom>
            <a:solidFill>
              <a:srgbClr val="E0B15E"/>
            </a:solidFill>
          </p:spPr>
        </p:sp>
        <p:sp>
          <p:nvSpPr>
            <p:cNvPr name="TextBox 25" id="25"/>
            <p:cNvSpPr txBox="true"/>
            <p:nvPr/>
          </p:nvSpPr>
          <p:spPr>
            <a:xfrm>
              <a:off x="0" y="98425"/>
              <a:ext cx="660400" cy="2542214"/>
            </a:xfrm>
            <a:prstGeom prst="rect">
              <a:avLst/>
            </a:prstGeom>
          </p:spPr>
          <p:txBody>
            <a:bodyPr anchor="ctr" rtlCol="false" tIns="50800" lIns="50800" bIns="50800" rIns="50800"/>
            <a:lstStyle/>
            <a:p>
              <a:pPr algn="ctr">
                <a:lnSpc>
                  <a:spcPts val="2590"/>
                </a:lnSpc>
              </a:pPr>
            </a:p>
          </p:txBody>
        </p:sp>
      </p:grpSp>
      <p:sp>
        <p:nvSpPr>
          <p:cNvPr name="AutoShape 26" id="26"/>
          <p:cNvSpPr/>
          <p:nvPr/>
        </p:nvSpPr>
        <p:spPr>
          <a:xfrm flipH="true">
            <a:off x="17077631" y="-274996"/>
            <a:ext cx="3190486" cy="3827111"/>
          </a:xfrm>
          <a:prstGeom prst="line">
            <a:avLst/>
          </a:prstGeom>
          <a:ln cap="rnd" w="85725">
            <a:solidFill>
              <a:srgbClr val="E0B15E"/>
            </a:solidFill>
            <a:prstDash val="solid"/>
            <a:headEnd type="none" len="sm" w="sm"/>
            <a:tailEnd type="none" len="sm" w="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DAGOjo2aafw</dc:identifier>
  <dcterms:modified xsi:type="dcterms:W3CDTF">2011-08-01T06:04:30Z</dcterms:modified>
  <cp:revision>1</cp:revision>
  <dc:title>Colorful Modern Business Infographic Presentation</dc:title>
</cp:coreProperties>
</file>