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7"/>
  </p:notesMasterIdLst>
  <p:sldIdLst>
    <p:sldId id="279" r:id="rId2"/>
    <p:sldId id="282" r:id="rId3"/>
    <p:sldId id="281" r:id="rId4"/>
    <p:sldId id="283" r:id="rId5"/>
    <p:sldId id="284" r:id="rId6"/>
    <p:sldId id="294" r:id="rId7"/>
    <p:sldId id="295" r:id="rId8"/>
    <p:sldId id="290" r:id="rId9"/>
    <p:sldId id="293" r:id="rId10"/>
    <p:sldId id="291" r:id="rId11"/>
    <p:sldId id="292" r:id="rId12"/>
    <p:sldId id="276" r:id="rId13"/>
    <p:sldId id="288" r:id="rId14"/>
    <p:sldId id="296" r:id="rId15"/>
    <p:sldId id="28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B8B400"/>
    <a:srgbClr val="CC3300"/>
    <a:srgbClr val="800000"/>
    <a:srgbClr val="6600CC"/>
    <a:srgbClr val="660066"/>
    <a:srgbClr val="003300"/>
    <a:srgbClr val="808000"/>
    <a:srgbClr val="0066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55" autoAdjust="0"/>
    <p:restoredTop sz="94660"/>
  </p:normalViewPr>
  <p:slideViewPr>
    <p:cSldViewPr snapToGrid="0">
      <p:cViewPr varScale="1">
        <p:scale>
          <a:sx n="140" d="100"/>
          <a:sy n="140" d="100"/>
        </p:scale>
        <p:origin x="23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22EC8-1685-4F53-93A2-5944578CF091}" type="datetimeFigureOut">
              <a:rPr lang="en-US"/>
              <a:t>10/3/17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A2E36-D97C-4020-A88C-7D8DDD41F8F6}" type="slidenum">
              <a:rPr lang="en-US"/>
              <a:t>‹#›</a:t>
            </a:fld>
            <a:endParaRPr lang="en-US"/>
          </a:p>
        </p:txBody>
      </p:sp>
    </p:spTree>
    <p:extLst>
      <p:ext uri="{BB962C8B-B14F-4D97-AF65-F5344CB8AC3E}">
        <p14:creationId xmlns:p14="http://schemas.microsoft.com/office/powerpoint/2010/main" val="3431488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EA2E36-D97C-4020-A88C-7D8DDD41F8F6}" type="slidenum">
              <a:rPr lang="en-US"/>
              <a:t>1</a:t>
            </a:fld>
            <a:endParaRPr lang="en-US"/>
          </a:p>
        </p:txBody>
      </p:sp>
    </p:spTree>
    <p:extLst>
      <p:ext uri="{BB962C8B-B14F-4D97-AF65-F5344CB8AC3E}">
        <p14:creationId xmlns:p14="http://schemas.microsoft.com/office/powerpoint/2010/main" val="3805391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EA2E36-D97C-4020-A88C-7D8DDD41F8F6}" type="slidenum">
              <a:rPr lang="en-US"/>
              <a:t>12</a:t>
            </a:fld>
            <a:endParaRPr lang="en-US"/>
          </a:p>
        </p:txBody>
      </p:sp>
    </p:spTree>
    <p:extLst>
      <p:ext uri="{BB962C8B-B14F-4D97-AF65-F5344CB8AC3E}">
        <p14:creationId xmlns:p14="http://schemas.microsoft.com/office/powerpoint/2010/main" val="4233423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7079ECD-DD82-4C6B-BA49-3BE21D89AC18}" type="datetime1">
              <a:rPr lang="en-US" smtClean="0"/>
              <a:t>10/3/17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27A3A-0035-4FE6-8892-283FE584A17A}" type="datetime1">
              <a:rPr lang="en-US" smtClean="0"/>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63615-325B-493C-9079-F2DC26F84890}" type="datetime1">
              <a:rPr lang="en-US" smtClean="0"/>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1287DE-521D-4987-8FEA-782B84F9916F}" type="datetime1">
              <a:rPr lang="en-US" smtClean="0"/>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824C4B-CFDE-45B4-9DAC-7684B5BB48A2}" type="datetime1">
              <a:rPr lang="en-US" smtClean="0"/>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55B0ED-1817-44DC-A996-22118A897CDF}" type="datetime1">
              <a:rPr lang="en-US" smtClean="0"/>
              <a:t>10/3/17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9E2885-BF51-44E7-9C5A-0976603C6418}" type="datetime1">
              <a:rPr lang="en-US" smtClean="0"/>
              <a:t>10/3/17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6B2C00-E5B1-4D85-BE4C-9C2947A814D6}" type="datetime1">
              <a:rPr lang="en-US" smtClean="0"/>
              <a:t>10/3/17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49941-963C-4730-9D04-0CD1F9F383C1}" type="datetime1">
              <a:rPr lang="en-US" smtClean="0"/>
              <a:t>10/3/17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BA988A-C09F-4A28-A2F8-21B93D826B9D}" type="datetime1">
              <a:rPr lang="en-US" smtClean="0"/>
              <a:t>10/3/17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074D32-B116-43C9-874E-7E2144481ED4}" type="datetime1">
              <a:rPr lang="en-US" smtClean="0"/>
              <a:t>10/3/17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4027332-50F4-4ED0-99C2-37070EA963C3}" type="datetime1">
              <a:rPr lang="en-US" smtClean="0"/>
              <a:t>10/3/17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758952"/>
            <a:ext cx="8372459" cy="2402259"/>
          </a:xfrm>
        </p:spPr>
        <p:txBody>
          <a:bodyPr>
            <a:normAutofit/>
          </a:bodyPr>
          <a:lstStyle/>
          <a:p>
            <a:pPr algn="ctr"/>
            <a:r>
              <a:rPr lang="en-US" sz="4000" dirty="0" smtClean="0"/>
              <a:t>REAL </a:t>
            </a:r>
            <a:r>
              <a:rPr lang="en-US" sz="4000" dirty="0"/>
              <a:t>TIME SENTIMENT ANALYSIS OF US AIRLINE TWEETS</a:t>
            </a:r>
            <a:br>
              <a:rPr lang="en-US" sz="4000" dirty="0"/>
            </a:br>
            <a:endParaRPr lang="en-US" sz="4000" dirty="0"/>
          </a:p>
        </p:txBody>
      </p:sp>
      <p:sp>
        <p:nvSpPr>
          <p:cNvPr id="3" name="Subtitle 2"/>
          <p:cNvSpPr>
            <a:spLocks noGrp="1"/>
          </p:cNvSpPr>
          <p:nvPr>
            <p:ph type="subTitle" idx="1"/>
          </p:nvPr>
        </p:nvSpPr>
        <p:spPr>
          <a:xfrm>
            <a:off x="1261872" y="3422469"/>
            <a:ext cx="9418320" cy="1176963"/>
          </a:xfrm>
        </p:spPr>
        <p:txBody>
          <a:bodyPr vert="horz" lIns="91440" tIns="45720" rIns="91440" bIns="45720" rtlCol="0" anchor="t">
            <a:normAutofit/>
          </a:bodyPr>
          <a:lstStyle/>
          <a:p>
            <a:r>
              <a:rPr lang="en-US" smtClean="0"/>
              <a:t>Prepared by:</a:t>
            </a:r>
            <a:endParaRPr lang="en-US" dirty="0"/>
          </a:p>
          <a:p>
            <a:pPr marL="182880" indent="-182880">
              <a:buFont typeface="Arial" pitchFamily="34" charset="0"/>
              <a:buChar char="•"/>
            </a:pPr>
            <a:r>
              <a:rPr lang="en-US" sz="2000" b="1" dirty="0">
                <a:solidFill>
                  <a:schemeClr val="tx1"/>
                </a:solidFill>
                <a:latin typeface="Calibri" panose="020F0502020204030204" pitchFamily="34" charset="0"/>
              </a:rPr>
              <a:t>Rohan </a:t>
            </a:r>
            <a:r>
              <a:rPr lang="en-US" sz="2000" b="1" dirty="0" err="1">
                <a:solidFill>
                  <a:schemeClr val="tx1"/>
                </a:solidFill>
                <a:latin typeface="Calibri" panose="020F0502020204030204" pitchFamily="34" charset="0"/>
              </a:rPr>
              <a:t>Choksi</a:t>
            </a:r>
            <a:endParaRPr lang="en-US" sz="2000" b="1" dirty="0">
              <a:solidFill>
                <a:schemeClr val="tx1"/>
              </a:solidFill>
              <a:latin typeface="Calibri" panose="020F0502020204030204" pitchFamily="34" charset="0"/>
            </a:endParaRPr>
          </a:p>
          <a:p>
            <a:endParaRPr lang="en-US"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266655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306" y="365760"/>
            <a:ext cx="9960206" cy="1325562"/>
          </a:xfrm>
        </p:spPr>
        <p:txBody>
          <a:bodyPr/>
          <a:lstStyle/>
          <a:p>
            <a:r>
              <a:rPr lang="en-US" dirty="0">
                <a:latin typeface="Calibri" panose="020F0502020204030204" pitchFamily="34" charset="0"/>
                <a:cs typeface="Calibri" panose="020F0502020204030204" pitchFamily="34" charset="0"/>
              </a:rPr>
              <a:t>GRAPHICAL REPRESENTATION OF AIRLINES</a:t>
            </a:r>
          </a:p>
        </p:txBody>
      </p:sp>
      <p:pic>
        <p:nvPicPr>
          <p:cNvPr id="4" name="Content Placeholder 3"/>
          <p:cNvPicPr>
            <a:picLocks noGrp="1"/>
          </p:cNvPicPr>
          <p:nvPr>
            <p:ph idx="1"/>
          </p:nvPr>
        </p:nvPicPr>
        <p:blipFill>
          <a:blip r:embed="rId2"/>
          <a:stretch>
            <a:fillRect/>
          </a:stretch>
        </p:blipFill>
        <p:spPr>
          <a:xfrm>
            <a:off x="418027" y="1942349"/>
            <a:ext cx="3849173" cy="2099564"/>
          </a:xfrm>
          <a:prstGeom prst="rect">
            <a:avLst/>
          </a:prstGeom>
        </p:spPr>
      </p:pic>
      <p:pic>
        <p:nvPicPr>
          <p:cNvPr id="5" name="Picture 4"/>
          <p:cNvPicPr/>
          <p:nvPr/>
        </p:nvPicPr>
        <p:blipFill>
          <a:blip r:embed="rId3"/>
          <a:stretch>
            <a:fillRect/>
          </a:stretch>
        </p:blipFill>
        <p:spPr>
          <a:xfrm>
            <a:off x="3747752" y="4134678"/>
            <a:ext cx="4627622" cy="2648441"/>
          </a:xfrm>
          <a:prstGeom prst="rect">
            <a:avLst/>
          </a:prstGeom>
        </p:spPr>
      </p:pic>
      <p:pic>
        <p:nvPicPr>
          <p:cNvPr id="6" name="Picture 5"/>
          <p:cNvPicPr/>
          <p:nvPr/>
        </p:nvPicPr>
        <p:blipFill>
          <a:blip r:embed="rId4"/>
          <a:stretch>
            <a:fillRect/>
          </a:stretch>
        </p:blipFill>
        <p:spPr>
          <a:xfrm>
            <a:off x="7131273" y="1763102"/>
            <a:ext cx="3823239" cy="2517350"/>
          </a:xfrm>
          <a:prstGeom prst="rect">
            <a:avLst/>
          </a:prstGeom>
        </p:spPr>
      </p:pic>
      <p:sp>
        <p:nvSpPr>
          <p:cNvPr id="8" name="Title 1"/>
          <p:cNvSpPr txBox="1">
            <a:spLocks/>
          </p:cNvSpPr>
          <p:nvPr/>
        </p:nvSpPr>
        <p:spPr>
          <a:xfrm>
            <a:off x="5306096" y="2698278"/>
            <a:ext cx="2183426" cy="587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latin typeface="Calibri" panose="020F0502020204030204" pitchFamily="34" charset="0"/>
                <a:cs typeface="Calibri" panose="020F0502020204030204" pitchFamily="34" charset="0"/>
              </a:rPr>
              <a:t>American Airline </a:t>
            </a:r>
          </a:p>
        </p:txBody>
      </p:sp>
      <p:sp>
        <p:nvSpPr>
          <p:cNvPr id="9" name="Title 1"/>
          <p:cNvSpPr txBox="1">
            <a:spLocks/>
          </p:cNvSpPr>
          <p:nvPr/>
        </p:nvSpPr>
        <p:spPr>
          <a:xfrm>
            <a:off x="994306" y="3840825"/>
            <a:ext cx="2534505" cy="587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latin typeface="Calibri" panose="020F0502020204030204" pitchFamily="34" charset="0"/>
                <a:cs typeface="Calibri" panose="020F0502020204030204" pitchFamily="34" charset="0"/>
              </a:rPr>
              <a:t>Southwest Airline</a:t>
            </a:r>
          </a:p>
        </p:txBody>
      </p:sp>
      <p:sp>
        <p:nvSpPr>
          <p:cNvPr id="10" name="Title 1"/>
          <p:cNvSpPr txBox="1">
            <a:spLocks/>
          </p:cNvSpPr>
          <p:nvPr/>
        </p:nvSpPr>
        <p:spPr>
          <a:xfrm>
            <a:off x="8375374" y="5165045"/>
            <a:ext cx="1643600" cy="587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latin typeface="Calibri" panose="020F0502020204030204" pitchFamily="34" charset="0"/>
                <a:cs typeface="Calibri" panose="020F0502020204030204" pitchFamily="34" charset="0"/>
              </a:rPr>
              <a:t>Delta Airline</a:t>
            </a:r>
          </a:p>
        </p:txBody>
      </p:sp>
      <p:sp>
        <p:nvSpPr>
          <p:cNvPr id="3" name="Slide Number Placeholder 2"/>
          <p:cNvSpPr>
            <a:spLocks noGrp="1"/>
          </p:cNvSpPr>
          <p:nvPr>
            <p:ph type="sldNum" sz="quarter" idx="12"/>
          </p:nvPr>
        </p:nvSpPr>
        <p:spPr/>
        <p:txBody>
          <a:bodyPr>
            <a:normAutofit lnSpcReduction="10000"/>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23013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019" y="365760"/>
            <a:ext cx="9726201" cy="1325562"/>
          </a:xfrm>
        </p:spPr>
        <p:txBody>
          <a:bodyPr/>
          <a:lstStyle/>
          <a:p>
            <a:r>
              <a:rPr lang="en-US" dirty="0">
                <a:latin typeface="Calibri" panose="020F0502020204030204" pitchFamily="34" charset="0"/>
                <a:cs typeface="Calibri" panose="020F0502020204030204" pitchFamily="34" charset="0"/>
              </a:rPr>
              <a:t>GRAPHICAL REPRESENTATION OF AIRLINES</a:t>
            </a:r>
          </a:p>
        </p:txBody>
      </p:sp>
      <p:pic>
        <p:nvPicPr>
          <p:cNvPr id="4" name="Content Placeholder 3"/>
          <p:cNvPicPr>
            <a:picLocks noGrp="1"/>
          </p:cNvPicPr>
          <p:nvPr>
            <p:ph idx="1"/>
          </p:nvPr>
        </p:nvPicPr>
        <p:blipFill>
          <a:blip r:embed="rId2"/>
          <a:stretch>
            <a:fillRect/>
          </a:stretch>
        </p:blipFill>
        <p:spPr>
          <a:xfrm>
            <a:off x="564019" y="1982678"/>
            <a:ext cx="4664803" cy="2667840"/>
          </a:xfrm>
          <a:prstGeom prst="rect">
            <a:avLst/>
          </a:prstGeom>
        </p:spPr>
      </p:pic>
      <p:pic>
        <p:nvPicPr>
          <p:cNvPr id="5" name="Picture 4"/>
          <p:cNvPicPr/>
          <p:nvPr/>
        </p:nvPicPr>
        <p:blipFill>
          <a:blip r:embed="rId3"/>
          <a:stretch>
            <a:fillRect/>
          </a:stretch>
        </p:blipFill>
        <p:spPr>
          <a:xfrm>
            <a:off x="5447764" y="1982678"/>
            <a:ext cx="4517872" cy="2801776"/>
          </a:xfrm>
          <a:prstGeom prst="rect">
            <a:avLst/>
          </a:prstGeom>
        </p:spPr>
      </p:pic>
      <p:sp>
        <p:nvSpPr>
          <p:cNvPr id="6" name="Title 1"/>
          <p:cNvSpPr txBox="1">
            <a:spLocks/>
          </p:cNvSpPr>
          <p:nvPr/>
        </p:nvSpPr>
        <p:spPr>
          <a:xfrm>
            <a:off x="7018961" y="4625009"/>
            <a:ext cx="2123371" cy="587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latin typeface="Calibri" panose="020F0502020204030204" pitchFamily="34" charset="0"/>
                <a:cs typeface="Calibri" panose="020F0502020204030204" pitchFamily="34" charset="0"/>
              </a:rPr>
              <a:t>United Airline </a:t>
            </a:r>
          </a:p>
        </p:txBody>
      </p:sp>
      <p:sp>
        <p:nvSpPr>
          <p:cNvPr id="7" name="Title 1"/>
          <p:cNvSpPr txBox="1">
            <a:spLocks/>
          </p:cNvSpPr>
          <p:nvPr/>
        </p:nvSpPr>
        <p:spPr>
          <a:xfrm>
            <a:off x="2040224" y="4650518"/>
            <a:ext cx="1347120" cy="587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latin typeface="Calibri" panose="020F0502020204030204" pitchFamily="34" charset="0"/>
                <a:cs typeface="Calibri" panose="020F0502020204030204" pitchFamily="34" charset="0"/>
              </a:rPr>
              <a:t>JetBlue </a:t>
            </a:r>
          </a:p>
        </p:txBody>
      </p:sp>
      <p:sp>
        <p:nvSpPr>
          <p:cNvPr id="3" name="Slide Number Placeholder 2"/>
          <p:cNvSpPr>
            <a:spLocks noGrp="1"/>
          </p:cNvSpPr>
          <p:nvPr>
            <p:ph type="sldNum" sz="quarter" idx="12"/>
          </p:nvPr>
        </p:nvSpPr>
        <p:spPr/>
        <p:txBody>
          <a:bodyPr>
            <a:normAutofit lnSpcReduction="10000"/>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250114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LIMITATIONS</a:t>
            </a:r>
          </a:p>
        </p:txBody>
      </p:sp>
      <p:sp>
        <p:nvSpPr>
          <p:cNvPr id="3" name="Content Placeholder 2"/>
          <p:cNvSpPr>
            <a:spLocks noGrp="1"/>
          </p:cNvSpPr>
          <p:nvPr>
            <p:ph idx="1"/>
          </p:nvPr>
        </p:nvSpPr>
        <p:spPr>
          <a:xfrm>
            <a:off x="1261872" y="1828800"/>
            <a:ext cx="8595360" cy="3458817"/>
          </a:xfrm>
        </p:spPr>
        <p:txBody>
          <a:bodyPr vert="horz" lIns="91440" tIns="45720" rIns="91440" bIns="45720" rtlCol="0" anchor="t">
            <a:normAutofit/>
          </a:bodyPr>
          <a:lstStyle/>
          <a:p>
            <a:pPr lvl="0" algn="just"/>
            <a:r>
              <a:rPr lang="en-US" sz="2000" dirty="0">
                <a:latin typeface="Calibri" panose="020F0502020204030204" pitchFamily="34" charset="0"/>
                <a:cs typeface="Calibri" panose="020F0502020204030204" pitchFamily="34" charset="0"/>
              </a:rPr>
              <a:t>There are certain limitations while doing Twitter Analysis using R. Firstly, while getting Status of user timeline the method can only return a fixed maximum number of tweets which is limited by the Twitter API. </a:t>
            </a:r>
          </a:p>
          <a:p>
            <a:pPr lvl="0" algn="just"/>
            <a:r>
              <a:rPr lang="en-US" sz="2000" dirty="0">
                <a:latin typeface="Calibri" panose="020F0502020204030204" pitchFamily="34" charset="0"/>
                <a:cs typeface="Calibri" panose="020F0502020204030204" pitchFamily="34" charset="0"/>
              </a:rPr>
              <a:t>While requesting tweets for a particular airline, it sometime happens that the number of retrieved tweets are less than the number of requested tweets.</a:t>
            </a:r>
          </a:p>
          <a:p>
            <a:pPr lvl="0" algn="just"/>
            <a:r>
              <a:rPr lang="en-US" sz="2000" dirty="0">
                <a:latin typeface="Calibri" panose="020F0502020204030204" pitchFamily="34" charset="0"/>
                <a:cs typeface="Calibri" panose="020F0502020204030204" pitchFamily="34" charset="0"/>
              </a:rPr>
              <a:t>While requesting tweets for a </a:t>
            </a:r>
            <a:r>
              <a:rPr lang="en-US" sz="2000">
                <a:latin typeface="Calibri" panose="020F0502020204030204" pitchFamily="34" charset="0"/>
                <a:cs typeface="Calibri" panose="020F0502020204030204" pitchFamily="34" charset="0"/>
              </a:rPr>
              <a:t>particular airline, </a:t>
            </a:r>
            <a:r>
              <a:rPr lang="en-US" sz="2000" dirty="0">
                <a:latin typeface="Calibri" panose="020F0502020204030204" pitchFamily="34" charset="0"/>
                <a:cs typeface="Calibri" panose="020F0502020204030204" pitchFamily="34" charset="0"/>
              </a:rPr>
              <a:t>the older tweets cannot be retrieved.</a:t>
            </a:r>
          </a:p>
          <a:p>
            <a:pPr marL="0" indent="0" algn="just">
              <a:buNone/>
            </a:pPr>
            <a:endParaRPr lang="en-US" sz="20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260515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FUTURE SCOPE</a:t>
            </a:r>
          </a:p>
        </p:txBody>
      </p:sp>
      <p:sp>
        <p:nvSpPr>
          <p:cNvPr id="3" name="Content Placeholder 2"/>
          <p:cNvSpPr>
            <a:spLocks noGrp="1"/>
          </p:cNvSpPr>
          <p:nvPr>
            <p:ph idx="1"/>
          </p:nvPr>
        </p:nvSpPr>
        <p:spPr>
          <a:xfrm>
            <a:off x="1261872" y="1828801"/>
            <a:ext cx="8595360" cy="3352800"/>
          </a:xfrm>
        </p:spPr>
        <p:txBody>
          <a:bodyPr/>
          <a:lstStyle/>
          <a:p>
            <a:pPr algn="just"/>
            <a:r>
              <a:rPr lang="en-US" sz="2000" dirty="0">
                <a:latin typeface="Calibri" panose="020F0502020204030204" pitchFamily="34" charset="0"/>
                <a:cs typeface="Calibri" panose="020F0502020204030204" pitchFamily="34" charset="0"/>
              </a:rPr>
              <a:t>We can use this real time twitter data, to plot highest number of positive, negative and neutral words used in the tweet, make a word cloud. </a:t>
            </a:r>
          </a:p>
          <a:p>
            <a:pPr algn="just"/>
            <a:r>
              <a:rPr lang="en-US" sz="2000" dirty="0">
                <a:latin typeface="Calibri" panose="020F0502020204030204" pitchFamily="34" charset="0"/>
                <a:cs typeface="Calibri" panose="020F0502020204030204" pitchFamily="34" charset="0"/>
              </a:rPr>
              <a:t>We can also consider the retweet factor to calculate score. </a:t>
            </a:r>
          </a:p>
          <a:p>
            <a:pPr algn="just"/>
            <a:r>
              <a:rPr lang="en-US" sz="2000" dirty="0">
                <a:latin typeface="Calibri" panose="020F0502020204030204" pitchFamily="34" charset="0"/>
                <a:cs typeface="Calibri" panose="020F0502020204030204" pitchFamily="34" charset="0"/>
              </a:rPr>
              <a:t>Furthermore, we can also find out the reasons for negative and positive review. </a:t>
            </a:r>
          </a:p>
          <a:p>
            <a:pPr algn="just"/>
            <a:r>
              <a:rPr lang="en-US" sz="2000" dirty="0">
                <a:latin typeface="Calibri" panose="020F0502020204030204" pitchFamily="34" charset="0"/>
                <a:cs typeface="Calibri" panose="020F0502020204030204" pitchFamily="34" charset="0"/>
              </a:rPr>
              <a:t>By performing above analysis company can know more about their customer and improve customer satisfaction and can provide them live data visualization of the positive negative or neutral comments of the customer geographically.</a:t>
            </a:r>
          </a:p>
          <a:p>
            <a:pPr marL="0" indent="0">
              <a:buNone/>
            </a:pP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512706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CONCLUSION</a:t>
            </a:r>
          </a:p>
        </p:txBody>
      </p:sp>
      <p:sp>
        <p:nvSpPr>
          <p:cNvPr id="3" name="Content Placeholder 2"/>
          <p:cNvSpPr>
            <a:spLocks noGrp="1"/>
          </p:cNvSpPr>
          <p:nvPr>
            <p:ph idx="1"/>
          </p:nvPr>
        </p:nvSpPr>
        <p:spPr/>
        <p:txBody>
          <a:bodyPr>
            <a:normAutofit/>
          </a:bodyPr>
          <a:lstStyle/>
          <a:p>
            <a:pPr algn="just"/>
            <a:r>
              <a:rPr lang="en-US" sz="2000" dirty="0">
                <a:latin typeface="Calibri" panose="020F0502020204030204" pitchFamily="34" charset="0"/>
                <a:cs typeface="Calibri" panose="020F0502020204030204" pitchFamily="34" charset="0"/>
              </a:rPr>
              <a:t>We found out scores for all the major airlines based on first 500 tweets for each airline.</a:t>
            </a:r>
          </a:p>
          <a:p>
            <a:pPr algn="just"/>
            <a:r>
              <a:rPr lang="en-US" sz="2000" dirty="0">
                <a:latin typeface="Calibri" panose="020F0502020204030204" pitchFamily="34" charset="0"/>
                <a:cs typeface="Calibri" panose="020F0502020204030204" pitchFamily="34" charset="0"/>
              </a:rPr>
              <a:t>We can conclude that majority of the tweets were neutral.</a:t>
            </a:r>
          </a:p>
          <a:p>
            <a:pPr algn="just"/>
            <a:r>
              <a:rPr lang="en-US" sz="2000" dirty="0">
                <a:latin typeface="Calibri" panose="020F0502020204030204" pitchFamily="34" charset="0"/>
                <a:cs typeface="Calibri" panose="020F0502020204030204" pitchFamily="34" charset="0"/>
              </a:rPr>
              <a:t>The sequence of the neutral sentiment for airlines are as follows(1</a:t>
            </a:r>
            <a:r>
              <a:rPr lang="en-US" sz="2000" baseline="30000" dirty="0">
                <a:latin typeface="Calibri" panose="020F0502020204030204" pitchFamily="34" charset="0"/>
                <a:cs typeface="Calibri" panose="020F0502020204030204" pitchFamily="34" charset="0"/>
              </a:rPr>
              <a:t>st</a:t>
            </a:r>
            <a:r>
              <a:rPr lang="en-US" sz="2000" dirty="0">
                <a:latin typeface="Calibri" panose="020F0502020204030204" pitchFamily="34" charset="0"/>
                <a:cs typeface="Calibri" panose="020F0502020204030204" pitchFamily="34" charset="0"/>
              </a:rPr>
              <a:t> has highest neutral tweets)</a:t>
            </a:r>
          </a:p>
          <a:p>
            <a:pPr lvl="1" algn="just"/>
            <a:r>
              <a:rPr lang="en-US" sz="1800" dirty="0">
                <a:latin typeface="Calibri" panose="020F0502020204030204" pitchFamily="34" charset="0"/>
                <a:cs typeface="Calibri" panose="020F0502020204030204" pitchFamily="34" charset="0"/>
              </a:rPr>
              <a:t>JetBlue</a:t>
            </a:r>
          </a:p>
          <a:p>
            <a:pPr lvl="1" algn="just"/>
            <a:r>
              <a:rPr lang="en-US" sz="1800" dirty="0">
                <a:latin typeface="Calibri" panose="020F0502020204030204" pitchFamily="34" charset="0"/>
                <a:cs typeface="Calibri" panose="020F0502020204030204" pitchFamily="34" charset="0"/>
              </a:rPr>
              <a:t>Delta</a:t>
            </a:r>
          </a:p>
          <a:p>
            <a:pPr lvl="1" algn="just"/>
            <a:r>
              <a:rPr lang="en-US" sz="1800" dirty="0">
                <a:latin typeface="Calibri" panose="020F0502020204030204" pitchFamily="34" charset="0"/>
                <a:cs typeface="Calibri" panose="020F0502020204030204" pitchFamily="34" charset="0"/>
              </a:rPr>
              <a:t>Southwest</a:t>
            </a:r>
          </a:p>
          <a:p>
            <a:pPr lvl="1" algn="just"/>
            <a:r>
              <a:rPr lang="en-US" sz="1800" dirty="0">
                <a:latin typeface="Calibri" panose="020F0502020204030204" pitchFamily="34" charset="0"/>
                <a:cs typeface="Calibri" panose="020F0502020204030204" pitchFamily="34" charset="0"/>
              </a:rPr>
              <a:t>United</a:t>
            </a:r>
          </a:p>
          <a:p>
            <a:pPr algn="just"/>
            <a:r>
              <a:rPr lang="en-US" sz="2000" dirty="0">
                <a:latin typeface="Calibri" panose="020F0502020204030204" pitchFamily="34" charset="0"/>
                <a:cs typeface="Calibri" panose="020F0502020204030204" pitchFamily="34" charset="0"/>
              </a:rPr>
              <a:t>Tweets related to Delta were more positive compared to other airlines.</a:t>
            </a:r>
          </a:p>
          <a:p>
            <a:pPr algn="just"/>
            <a:r>
              <a:rPr lang="en-US" sz="2000" dirty="0">
                <a:latin typeface="Calibri" panose="020F0502020204030204" pitchFamily="34" charset="0"/>
                <a:cs typeface="Calibri" panose="020F0502020204030204" pitchFamily="34" charset="0"/>
              </a:rPr>
              <a:t>Tweets related to United were more negative compared to other airlines.</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2226854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1385" y="3286540"/>
            <a:ext cx="8595360" cy="1351722"/>
          </a:xfrm>
        </p:spPr>
        <p:txBody>
          <a:bodyPr>
            <a:normAutofit/>
          </a:bodyPr>
          <a:lstStyle/>
          <a:p>
            <a:pPr marL="0" indent="0" algn="ctr">
              <a:buNone/>
            </a:pPr>
            <a:r>
              <a:rPr lang="en-US" sz="720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a:glow rad="177800">
                    <a:schemeClr val="accent1">
                      <a:alpha val="41000"/>
                    </a:schemeClr>
                  </a:glow>
                  <a:reflection endPos="0" dir="5400000" sy="-100000" algn="bl" rotWithShape="0"/>
                </a:effectLst>
              </a:rPr>
              <a:t>THANK YOU!</a:t>
            </a:r>
          </a:p>
          <a:p>
            <a:pPr marL="0" indent="0">
              <a:buNone/>
            </a:pPr>
            <a:endParaRPr lang="en-US" sz="4400" i="1" dirty="0"/>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2796643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INTRODUCTION</a:t>
            </a:r>
          </a:p>
        </p:txBody>
      </p:sp>
      <p:sp>
        <p:nvSpPr>
          <p:cNvPr id="3" name="Content Placeholder 2"/>
          <p:cNvSpPr>
            <a:spLocks noGrp="1"/>
          </p:cNvSpPr>
          <p:nvPr>
            <p:ph idx="1"/>
          </p:nvPr>
        </p:nvSpPr>
        <p:spPr>
          <a:xfrm>
            <a:off x="1261872" y="1854558"/>
            <a:ext cx="8595360" cy="4351337"/>
          </a:xfrm>
        </p:spPr>
        <p:txBody>
          <a:bodyPr>
            <a:normAutofit/>
          </a:bodyPr>
          <a:lstStyle/>
          <a:p>
            <a:pPr algn="just"/>
            <a:r>
              <a:rPr lang="en-US" sz="2000" dirty="0">
                <a:latin typeface="Calibri" panose="020F0502020204030204" pitchFamily="34" charset="0"/>
                <a:cs typeface="Calibri" panose="020F0502020204030204" pitchFamily="34" charset="0"/>
              </a:rPr>
              <a:t>twitter.com is a popular microblogging website.</a:t>
            </a:r>
          </a:p>
          <a:p>
            <a:pPr algn="just"/>
            <a:r>
              <a:rPr lang="en-US" sz="2000" dirty="0">
                <a:latin typeface="Calibri" panose="020F0502020204030204" pitchFamily="34" charset="0"/>
                <a:cs typeface="Calibri" panose="020F0502020204030204" pitchFamily="34" charset="0"/>
              </a:rPr>
              <a:t>Each tweet is 140 characters in length.</a:t>
            </a:r>
          </a:p>
          <a:p>
            <a:pPr algn="just"/>
            <a:r>
              <a:rPr lang="en-US" sz="2000" dirty="0">
                <a:latin typeface="Calibri" panose="020F0502020204030204" pitchFamily="34" charset="0"/>
                <a:cs typeface="Calibri" panose="020F0502020204030204" pitchFamily="34" charset="0"/>
              </a:rPr>
              <a:t>Tweets are frequently used to express a tweeter’s emotion on a particular subject.</a:t>
            </a:r>
          </a:p>
          <a:p>
            <a:pPr algn="just"/>
            <a:r>
              <a:rPr lang="en-US" sz="2000" dirty="0">
                <a:latin typeface="Calibri" panose="020F0502020204030204" pitchFamily="34" charset="0"/>
                <a:cs typeface="Calibri" panose="020F0502020204030204" pitchFamily="34" charset="0"/>
              </a:rPr>
              <a:t>The problem in sentimental analysis is classifying the polarity of a given text at the document, sentence or feature/aspect level.</a:t>
            </a:r>
          </a:p>
          <a:p>
            <a:pPr algn="just"/>
            <a:r>
              <a:rPr lang="en-US" sz="2000" dirty="0">
                <a:latin typeface="Calibri" panose="020F0502020204030204" pitchFamily="34" charset="0"/>
                <a:cs typeface="Calibri" panose="020F0502020204030204" pitchFamily="34" charset="0"/>
              </a:rPr>
              <a:t>Whether the expressed opinion in a document, a sentence or an entity feature /aspect is positive, negative or neutral. </a:t>
            </a:r>
          </a:p>
          <a:p>
            <a:pPr algn="just"/>
            <a:r>
              <a:rPr lang="en-US" sz="2000" dirty="0">
                <a:latin typeface="Calibri" panose="020F0502020204030204" pitchFamily="34" charset="0"/>
                <a:cs typeface="Calibri" panose="020F0502020204030204" pitchFamily="34" charset="0"/>
              </a:rPr>
              <a:t>Applications of text Mining are analyzing open-ended survey responses, automatic processing of messages, emails, </a:t>
            </a:r>
            <a:r>
              <a:rPr lang="en-US" sz="2000" dirty="0" err="1">
                <a:latin typeface="Calibri" panose="020F0502020204030204" pitchFamily="34" charset="0"/>
                <a:cs typeface="Calibri" panose="020F0502020204030204" pitchFamily="34" charset="0"/>
              </a:rPr>
              <a:t>etc</a:t>
            </a:r>
            <a:endParaRPr lang="en-US" sz="20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670003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082" y="358683"/>
            <a:ext cx="9692640" cy="728522"/>
          </a:xfrm>
        </p:spPr>
        <p:txBody>
          <a:bodyPr>
            <a:normAutofit/>
          </a:bodyPr>
          <a:lstStyle/>
          <a:p>
            <a:r>
              <a:rPr lang="en-US" dirty="0">
                <a:latin typeface="Calibri" panose="020F0502020204030204" pitchFamily="34" charset="0"/>
                <a:cs typeface="Calibri" panose="020F0502020204030204" pitchFamily="34" charset="0"/>
              </a:rPr>
              <a:t>TWITTER IS USEFUL!</a:t>
            </a:r>
          </a:p>
        </p:txBody>
      </p:sp>
      <p:grpSp>
        <p:nvGrpSpPr>
          <p:cNvPr id="17" name="Group 16"/>
          <p:cNvGrpSpPr/>
          <p:nvPr/>
        </p:nvGrpSpPr>
        <p:grpSpPr>
          <a:xfrm>
            <a:off x="4684947" y="4471539"/>
            <a:ext cx="6154239" cy="1290018"/>
            <a:chOff x="517016" y="1852427"/>
            <a:chExt cx="6154239" cy="1290018"/>
          </a:xfrm>
          <a:effectLst>
            <a:outerShdw blurRad="50800" dist="38100" dir="5400000" algn="t" rotWithShape="0">
              <a:prstClr val="black">
                <a:alpha val="40000"/>
              </a:prstClr>
            </a:outerShdw>
          </a:effectLst>
        </p:grpSpPr>
        <p:pic>
          <p:nvPicPr>
            <p:cNvPr id="18" name="Picture 17"/>
            <p:cNvPicPr/>
            <p:nvPr/>
          </p:nvPicPr>
          <p:blipFill>
            <a:blip r:embed="rId2"/>
            <a:stretch>
              <a:fillRect/>
            </a:stretch>
          </p:blipFill>
          <p:spPr>
            <a:xfrm>
              <a:off x="517016" y="1852427"/>
              <a:ext cx="6154239" cy="1290018"/>
            </a:xfrm>
            <a:prstGeom prst="rect">
              <a:avLst/>
            </a:prstGeom>
          </p:spPr>
        </p:pic>
        <p:sp>
          <p:nvSpPr>
            <p:cNvPr id="19" name="Rectangle 18"/>
            <p:cNvSpPr/>
            <p:nvPr/>
          </p:nvSpPr>
          <p:spPr>
            <a:xfrm>
              <a:off x="1140852" y="2215166"/>
              <a:ext cx="437881" cy="226794"/>
            </a:xfrm>
            <a:prstGeom prst="rect">
              <a:avLst/>
            </a:prstGeom>
            <a:solidFill>
              <a:srgbClr val="FF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104649" y="3145525"/>
            <a:ext cx="5886115" cy="1218328"/>
            <a:chOff x="737231" y="3203366"/>
            <a:chExt cx="5886115" cy="1218328"/>
          </a:xfrm>
          <a:effectLst>
            <a:outerShdw blurRad="50800" dist="38100" dir="5400000" algn="t" rotWithShape="0">
              <a:prstClr val="black">
                <a:alpha val="40000"/>
              </a:prstClr>
            </a:outerShdw>
          </a:effectLst>
        </p:grpSpPr>
        <p:pic>
          <p:nvPicPr>
            <p:cNvPr id="21" name="Picture 20"/>
            <p:cNvPicPr/>
            <p:nvPr/>
          </p:nvPicPr>
          <p:blipFill>
            <a:blip r:embed="rId3"/>
            <a:stretch>
              <a:fillRect/>
            </a:stretch>
          </p:blipFill>
          <p:spPr>
            <a:xfrm>
              <a:off x="737231" y="3203366"/>
              <a:ext cx="5886115" cy="1218328"/>
            </a:xfrm>
            <a:prstGeom prst="rect">
              <a:avLst/>
            </a:prstGeom>
          </p:spPr>
        </p:pic>
        <p:sp>
          <p:nvSpPr>
            <p:cNvPr id="22" name="Rectangle 21"/>
            <p:cNvSpPr/>
            <p:nvPr/>
          </p:nvSpPr>
          <p:spPr>
            <a:xfrm>
              <a:off x="4564486" y="3785707"/>
              <a:ext cx="574184" cy="271138"/>
            </a:xfrm>
            <a:prstGeom prst="rect">
              <a:avLst/>
            </a:prstGeom>
            <a:solidFill>
              <a:srgbClr val="FF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6"/>
          <p:cNvPicPr/>
          <p:nvPr/>
        </p:nvPicPr>
        <p:blipFill>
          <a:blip r:embed="rId4"/>
          <a:stretch>
            <a:fillRect/>
          </a:stretch>
        </p:blipFill>
        <p:spPr>
          <a:xfrm>
            <a:off x="3931904" y="1383509"/>
            <a:ext cx="5818031" cy="930575"/>
          </a:xfrm>
          <a:prstGeom prst="rect">
            <a:avLst/>
          </a:prstGeom>
          <a:effectLst>
            <a:outerShdw blurRad="50800" dist="38100" dir="5400000" algn="t" rotWithShape="0">
              <a:prstClr val="black">
                <a:alpha val="40000"/>
              </a:prstClr>
            </a:outerShdw>
          </a:effectLst>
        </p:spPr>
      </p:pic>
      <p:pic>
        <p:nvPicPr>
          <p:cNvPr id="3" name="Picture 2"/>
          <p:cNvPicPr>
            <a:picLocks noChangeAspect="1"/>
          </p:cNvPicPr>
          <p:nvPr/>
        </p:nvPicPr>
        <p:blipFill>
          <a:blip r:embed="rId5"/>
          <a:stretch>
            <a:fillRect/>
          </a:stretch>
        </p:blipFill>
        <p:spPr>
          <a:xfrm>
            <a:off x="5091982" y="3754689"/>
            <a:ext cx="544654" cy="526295"/>
          </a:xfrm>
          <a:prstGeom prst="rect">
            <a:avLst/>
          </a:prstGeom>
        </p:spPr>
      </p:pic>
      <p:pic>
        <p:nvPicPr>
          <p:cNvPr id="7" name="Picture 6"/>
          <p:cNvPicPr>
            <a:picLocks noChangeAspect="1"/>
          </p:cNvPicPr>
          <p:nvPr/>
        </p:nvPicPr>
        <p:blipFill>
          <a:blip r:embed="rId6"/>
          <a:stretch>
            <a:fillRect/>
          </a:stretch>
        </p:blipFill>
        <p:spPr>
          <a:xfrm>
            <a:off x="10081347" y="4833474"/>
            <a:ext cx="714375" cy="666750"/>
          </a:xfrm>
          <a:prstGeom prst="rect">
            <a:avLst/>
          </a:prstGeom>
        </p:spPr>
      </p:pic>
      <p:sp>
        <p:nvSpPr>
          <p:cNvPr id="28" name="Title 1"/>
          <p:cNvSpPr txBox="1">
            <a:spLocks/>
          </p:cNvSpPr>
          <p:nvPr/>
        </p:nvSpPr>
        <p:spPr>
          <a:xfrm>
            <a:off x="2359144" y="1586995"/>
            <a:ext cx="1478759" cy="587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dirty="0">
                <a:latin typeface="Calibri" panose="020F0502020204030204" pitchFamily="34" charset="0"/>
                <a:cs typeface="Calibri" panose="020F0502020204030204" pitchFamily="34" charset="0"/>
              </a:rPr>
              <a:t>Politics</a:t>
            </a:r>
          </a:p>
        </p:txBody>
      </p:sp>
      <p:sp>
        <p:nvSpPr>
          <p:cNvPr id="29" name="Title 1"/>
          <p:cNvSpPr txBox="1">
            <a:spLocks/>
          </p:cNvSpPr>
          <p:nvPr/>
        </p:nvSpPr>
        <p:spPr>
          <a:xfrm>
            <a:off x="969254" y="2563410"/>
            <a:ext cx="2325802" cy="587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dirty="0">
                <a:latin typeface="Calibri" panose="020F0502020204030204" pitchFamily="34" charset="0"/>
                <a:cs typeface="Calibri" panose="020F0502020204030204" pitchFamily="34" charset="0"/>
              </a:rPr>
              <a:t>Marketing</a:t>
            </a:r>
          </a:p>
        </p:txBody>
      </p:sp>
      <p:sp>
        <p:nvSpPr>
          <p:cNvPr id="31" name="Title 1"/>
          <p:cNvSpPr txBox="1">
            <a:spLocks/>
          </p:cNvSpPr>
          <p:nvPr/>
        </p:nvSpPr>
        <p:spPr>
          <a:xfrm>
            <a:off x="1103082" y="5680733"/>
            <a:ext cx="6121967" cy="587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dirty="0">
                <a:latin typeface="Calibri" panose="020F0502020204030204" pitchFamily="34" charset="0"/>
                <a:cs typeface="Calibri" panose="020F0502020204030204" pitchFamily="34" charset="0"/>
              </a:rPr>
              <a:t>Sentiment Analysis</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46768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1"/>
      <p:bldP spid="29" grpId="1"/>
      <p:bldP spid="3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95360" cy="935006"/>
          </a:xfrm>
        </p:spPr>
        <p:txBody>
          <a:bodyPr/>
          <a:lstStyle/>
          <a:p>
            <a:r>
              <a:rPr lang="en-US" dirty="0">
                <a:latin typeface="Calibri" panose="020F0502020204030204" pitchFamily="34" charset="0"/>
                <a:cs typeface="Calibri" panose="020F0502020204030204" pitchFamily="34" charset="0"/>
              </a:rPr>
              <a:t>OBJECTIVES</a:t>
            </a:r>
            <a:endParaRPr lang="en-US" dirty="0"/>
          </a:p>
        </p:txBody>
      </p:sp>
      <p:sp>
        <p:nvSpPr>
          <p:cNvPr id="3" name="Content Placeholder 2"/>
          <p:cNvSpPr>
            <a:spLocks noGrp="1"/>
          </p:cNvSpPr>
          <p:nvPr>
            <p:ph idx="1"/>
          </p:nvPr>
        </p:nvSpPr>
        <p:spPr>
          <a:xfrm>
            <a:off x="1261872" y="1828800"/>
            <a:ext cx="8595360" cy="4533363"/>
          </a:xfrm>
        </p:spPr>
        <p:txBody>
          <a:bodyPr>
            <a:noAutofit/>
          </a:bodyPr>
          <a:lstStyle/>
          <a:p>
            <a:pPr algn="just">
              <a:lnSpc>
                <a:spcPct val="100000"/>
              </a:lnSpc>
            </a:pPr>
            <a:r>
              <a:rPr lang="en-US" dirty="0">
                <a:latin typeface="Calibri" panose="020F0502020204030204" pitchFamily="34" charset="0"/>
                <a:cs typeface="Calibri" panose="020F0502020204030204" pitchFamily="34" charset="0"/>
              </a:rPr>
              <a:t>Focusing on customer views for 5 major airlines</a:t>
            </a:r>
          </a:p>
          <a:p>
            <a:pPr lvl="1" algn="just">
              <a:lnSpc>
                <a:spcPct val="100000"/>
              </a:lnSpc>
            </a:pPr>
            <a:r>
              <a:rPr lang="en-US" sz="1800" dirty="0">
                <a:latin typeface="Calibri" panose="020F0502020204030204" pitchFamily="34" charset="0"/>
                <a:cs typeface="Calibri" panose="020F0502020204030204" pitchFamily="34" charset="0"/>
              </a:rPr>
              <a:t>Delta</a:t>
            </a:r>
          </a:p>
          <a:p>
            <a:pPr lvl="1" algn="just">
              <a:lnSpc>
                <a:spcPct val="100000"/>
              </a:lnSpc>
            </a:pPr>
            <a:r>
              <a:rPr lang="en-US" sz="1800" dirty="0">
                <a:latin typeface="Calibri" panose="020F0502020204030204" pitchFamily="34" charset="0"/>
                <a:cs typeface="Calibri" panose="020F0502020204030204" pitchFamily="34" charset="0"/>
              </a:rPr>
              <a:t>American</a:t>
            </a:r>
          </a:p>
          <a:p>
            <a:pPr lvl="1" algn="just">
              <a:lnSpc>
                <a:spcPct val="100000"/>
              </a:lnSpc>
            </a:pPr>
            <a:r>
              <a:rPr lang="en-US" sz="1800" dirty="0">
                <a:latin typeface="Calibri" panose="020F0502020204030204" pitchFamily="34" charset="0"/>
                <a:cs typeface="Calibri" panose="020F0502020204030204" pitchFamily="34" charset="0"/>
              </a:rPr>
              <a:t>JetBlue</a:t>
            </a:r>
          </a:p>
          <a:p>
            <a:pPr lvl="1" algn="just">
              <a:lnSpc>
                <a:spcPct val="100000"/>
              </a:lnSpc>
            </a:pPr>
            <a:r>
              <a:rPr lang="en-US" sz="1800" dirty="0">
                <a:latin typeface="Calibri" panose="020F0502020204030204" pitchFamily="34" charset="0"/>
                <a:cs typeface="Calibri" panose="020F0502020204030204" pitchFamily="34" charset="0"/>
              </a:rPr>
              <a:t>Southwest</a:t>
            </a:r>
          </a:p>
          <a:p>
            <a:pPr lvl="1" algn="just">
              <a:lnSpc>
                <a:spcPct val="100000"/>
              </a:lnSpc>
            </a:pPr>
            <a:r>
              <a:rPr lang="en-US" sz="1800" dirty="0">
                <a:latin typeface="Calibri" panose="020F0502020204030204" pitchFamily="34" charset="0"/>
                <a:cs typeface="Calibri" panose="020F0502020204030204" pitchFamily="34" charset="0"/>
              </a:rPr>
              <a:t>United</a:t>
            </a:r>
          </a:p>
          <a:p>
            <a:pPr algn="just">
              <a:lnSpc>
                <a:spcPct val="100000"/>
              </a:lnSpc>
            </a:pPr>
            <a:r>
              <a:rPr lang="en-US" dirty="0">
                <a:latin typeface="Calibri" panose="020F0502020204030204" pitchFamily="34" charset="0"/>
                <a:cs typeface="Calibri" panose="020F0502020204030204" pitchFamily="34" charset="0"/>
              </a:rPr>
              <a:t>To implement an algorithm for automatic classification of text into positive, negative or neutral.</a:t>
            </a:r>
          </a:p>
          <a:p>
            <a:pPr algn="just">
              <a:lnSpc>
                <a:spcPct val="150000"/>
              </a:lnSpc>
            </a:pPr>
            <a:r>
              <a:rPr lang="en-US" dirty="0">
                <a:latin typeface="Calibri" panose="020F0502020204030204" pitchFamily="34" charset="0"/>
                <a:cs typeface="Calibri" panose="020F0502020204030204" pitchFamily="34" charset="0"/>
              </a:rPr>
              <a:t>To extracts tweets in real time based upon user input and sentiments to derive using statistical modeling and rule-based natural language processing technique.</a:t>
            </a:r>
          </a:p>
          <a:p>
            <a:pPr algn="just">
              <a:lnSpc>
                <a:spcPct val="150000"/>
              </a:lnSpc>
            </a:pPr>
            <a:r>
              <a:rPr lang="en-US" dirty="0">
                <a:latin typeface="Calibri" panose="020F0502020204030204" pitchFamily="34" charset="0"/>
                <a:cs typeface="Calibri" panose="020F0502020204030204" pitchFamily="34" charset="0"/>
              </a:rPr>
              <a:t>Graphical representation of the sentimental in form of pie-chart and histogram.</a:t>
            </a:r>
          </a:p>
          <a:p>
            <a:pPr algn="just">
              <a:lnSpc>
                <a:spcPct val="150000"/>
              </a:lnSpc>
            </a:pP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583081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GAME PLAN</a:t>
            </a:r>
          </a:p>
        </p:txBody>
      </p:sp>
      <p:sp>
        <p:nvSpPr>
          <p:cNvPr id="19" name="Rounded Rectangle 3"/>
          <p:cNvSpPr/>
          <p:nvPr/>
        </p:nvSpPr>
        <p:spPr>
          <a:xfrm>
            <a:off x="1622738" y="2653047"/>
            <a:ext cx="2376521" cy="10376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Search Twitter for airline mentions &amp; collect tweet text</a:t>
            </a:r>
          </a:p>
        </p:txBody>
      </p:sp>
      <p:sp>
        <p:nvSpPr>
          <p:cNvPr id="20" name="Rounded Rectangle 6"/>
          <p:cNvSpPr/>
          <p:nvPr/>
        </p:nvSpPr>
        <p:spPr>
          <a:xfrm>
            <a:off x="6667999" y="2776314"/>
            <a:ext cx="157448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Calibri" panose="020F0502020204030204" pitchFamily="34" charset="0"/>
              <a:cs typeface="Calibri" panose="020F0502020204030204" pitchFamily="34" charset="0"/>
            </a:endParaRPr>
          </a:p>
          <a:p>
            <a:pPr algn="ctr"/>
            <a:r>
              <a:rPr lang="en-US" dirty="0">
                <a:latin typeface="Calibri" panose="020F0502020204030204" pitchFamily="34" charset="0"/>
                <a:cs typeface="Calibri" panose="020F0502020204030204" pitchFamily="34" charset="0"/>
              </a:rPr>
              <a:t>Score sentiment for each tweet	</a:t>
            </a:r>
          </a:p>
        </p:txBody>
      </p:sp>
      <p:sp>
        <p:nvSpPr>
          <p:cNvPr id="22" name="Oval 21"/>
          <p:cNvSpPr/>
          <p:nvPr/>
        </p:nvSpPr>
        <p:spPr>
          <a:xfrm>
            <a:off x="4440457" y="2511826"/>
            <a:ext cx="1786344" cy="150638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Load sentiment word lists</a:t>
            </a:r>
          </a:p>
        </p:txBody>
      </p:sp>
      <p:sp>
        <p:nvSpPr>
          <p:cNvPr id="23" name="Rounded Rectangle 8"/>
          <p:cNvSpPr/>
          <p:nvPr/>
        </p:nvSpPr>
        <p:spPr>
          <a:xfrm>
            <a:off x="8873990" y="2824881"/>
            <a:ext cx="1552193"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Summarize for each airline</a:t>
            </a:r>
          </a:p>
        </p:txBody>
      </p:sp>
      <p:sp>
        <p:nvSpPr>
          <p:cNvPr id="25" name="Rounded Rectangle 9"/>
          <p:cNvSpPr/>
          <p:nvPr/>
        </p:nvSpPr>
        <p:spPr>
          <a:xfrm>
            <a:off x="8944692" y="4690726"/>
            <a:ext cx="1410788" cy="92592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Plot Score for each airline</a:t>
            </a:r>
          </a:p>
        </p:txBody>
      </p:sp>
      <p:sp>
        <p:nvSpPr>
          <p:cNvPr id="26" name="Rounded Rectangle 11"/>
          <p:cNvSpPr/>
          <p:nvPr/>
        </p:nvSpPr>
        <p:spPr>
          <a:xfrm>
            <a:off x="6618361" y="4702248"/>
            <a:ext cx="186407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Using summary table </a:t>
            </a:r>
          </a:p>
        </p:txBody>
      </p:sp>
      <p:sp>
        <p:nvSpPr>
          <p:cNvPr id="28" name="Rounded Rectangle 12"/>
          <p:cNvSpPr/>
          <p:nvPr/>
        </p:nvSpPr>
        <p:spPr>
          <a:xfrm>
            <a:off x="4208263" y="4713770"/>
            <a:ext cx="1881052" cy="90287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Plot pie chart</a:t>
            </a:r>
          </a:p>
        </p:txBody>
      </p:sp>
      <p:cxnSp>
        <p:nvCxnSpPr>
          <p:cNvPr id="29" name="Straight Arrow Connector 28"/>
          <p:cNvCxnSpPr/>
          <p:nvPr/>
        </p:nvCxnSpPr>
        <p:spPr>
          <a:xfrm>
            <a:off x="3999258" y="3207388"/>
            <a:ext cx="441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226801" y="3233514"/>
            <a:ext cx="441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3" idx="1"/>
          </p:cNvCxnSpPr>
          <p:nvPr/>
        </p:nvCxnSpPr>
        <p:spPr>
          <a:xfrm>
            <a:off x="8242479" y="3282081"/>
            <a:ext cx="6315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3" idx="2"/>
            <a:endCxn id="25" idx="0"/>
          </p:cNvCxnSpPr>
          <p:nvPr/>
        </p:nvCxnSpPr>
        <p:spPr>
          <a:xfrm flipH="1">
            <a:off x="9650086" y="3739281"/>
            <a:ext cx="1" cy="951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6" idx="3"/>
          </p:cNvCxnSpPr>
          <p:nvPr/>
        </p:nvCxnSpPr>
        <p:spPr>
          <a:xfrm flipH="1">
            <a:off x="8482431" y="5159448"/>
            <a:ext cx="462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6" idx="1"/>
            <a:endCxn id="28" idx="3"/>
          </p:cNvCxnSpPr>
          <p:nvPr/>
        </p:nvCxnSpPr>
        <p:spPr>
          <a:xfrm flipH="1">
            <a:off x="6089315" y="5159448"/>
            <a:ext cx="529046" cy="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normAutofit lnSpcReduction="10000"/>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214024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CONNECTION BY USING TWITTER API AND SCANNING DICTIONARY</a:t>
            </a:r>
          </a:p>
        </p:txBody>
      </p:sp>
      <p:sp>
        <p:nvSpPr>
          <p:cNvPr id="3" name="Content Placeholder 2"/>
          <p:cNvSpPr>
            <a:spLocks noGrp="1"/>
          </p:cNvSpPr>
          <p:nvPr>
            <p:ph idx="1"/>
          </p:nvPr>
        </p:nvSpPr>
        <p:spPr/>
        <p:txBody>
          <a:bodyPr>
            <a:normAutofit/>
          </a:bodyPr>
          <a:lstStyle/>
          <a:p>
            <a:pPr algn="just"/>
            <a:r>
              <a:rPr lang="en-US" sz="2000" dirty="0">
                <a:latin typeface="Calibri" panose="020F0502020204030204" pitchFamily="34" charset="0"/>
                <a:cs typeface="Calibri" panose="020F0502020204030204" pitchFamily="34" charset="0"/>
              </a:rPr>
              <a:t>After creating Twitter API, following keys are needed to fetch live data from twitter</a:t>
            </a:r>
          </a:p>
          <a:p>
            <a:pPr lvl="1" algn="just"/>
            <a:r>
              <a:rPr lang="en-US" sz="1800" dirty="0" err="1">
                <a:latin typeface="Calibri" panose="020F0502020204030204" pitchFamily="34" charset="0"/>
                <a:cs typeface="Calibri" panose="020F0502020204030204" pitchFamily="34" charset="0"/>
              </a:rPr>
              <a:t>consumer_key</a:t>
            </a:r>
            <a:r>
              <a:rPr lang="en-US" sz="1800" dirty="0">
                <a:latin typeface="Calibri" panose="020F0502020204030204" pitchFamily="34" charset="0"/>
                <a:cs typeface="Calibri" panose="020F0502020204030204" pitchFamily="34" charset="0"/>
              </a:rPr>
              <a:t> ="your consumer key"</a:t>
            </a:r>
          </a:p>
          <a:p>
            <a:pPr lvl="1" algn="just"/>
            <a:r>
              <a:rPr lang="en-US" sz="1800" dirty="0" err="1">
                <a:latin typeface="Calibri" panose="020F0502020204030204" pitchFamily="34" charset="0"/>
                <a:cs typeface="Calibri" panose="020F0502020204030204" pitchFamily="34" charset="0"/>
              </a:rPr>
              <a:t>consumer_secret</a:t>
            </a:r>
            <a:r>
              <a:rPr lang="en-US" sz="1800" dirty="0">
                <a:latin typeface="Calibri" panose="020F0502020204030204" pitchFamily="34" charset="0"/>
                <a:cs typeface="Calibri" panose="020F0502020204030204" pitchFamily="34" charset="0"/>
              </a:rPr>
              <a:t>="your consumer secret"</a:t>
            </a:r>
          </a:p>
          <a:p>
            <a:pPr lvl="1" algn="just"/>
            <a:r>
              <a:rPr lang="en-US" sz="1800" dirty="0" err="1">
                <a:latin typeface="Calibri" panose="020F0502020204030204" pitchFamily="34" charset="0"/>
                <a:cs typeface="Calibri" panose="020F0502020204030204" pitchFamily="34" charset="0"/>
              </a:rPr>
              <a:t>access_token</a:t>
            </a:r>
            <a:r>
              <a:rPr lang="en-US" sz="1800" dirty="0">
                <a:latin typeface="Calibri" panose="020F0502020204030204" pitchFamily="34" charset="0"/>
                <a:cs typeface="Calibri" panose="020F0502020204030204" pitchFamily="34" charset="0"/>
              </a:rPr>
              <a:t>="your access token"</a:t>
            </a:r>
          </a:p>
          <a:p>
            <a:pPr lvl="1" algn="just"/>
            <a:r>
              <a:rPr lang="en-US" sz="1800" dirty="0" err="1">
                <a:latin typeface="Calibri" panose="020F0502020204030204" pitchFamily="34" charset="0"/>
                <a:cs typeface="Calibri" panose="020F0502020204030204" pitchFamily="34" charset="0"/>
              </a:rPr>
              <a:t>Access_token_secret</a:t>
            </a:r>
            <a:r>
              <a:rPr lang="en-US" sz="1800" dirty="0">
                <a:latin typeface="Calibri" panose="020F0502020204030204" pitchFamily="34" charset="0"/>
                <a:cs typeface="Calibri" panose="020F0502020204030204" pitchFamily="34" charset="0"/>
              </a:rPr>
              <a:t>="your access token secret“</a:t>
            </a:r>
          </a:p>
          <a:p>
            <a:pPr algn="just"/>
            <a:r>
              <a:rPr lang="en-US" sz="2000" dirty="0">
                <a:latin typeface="Calibri" panose="020F0502020204030204" pitchFamily="34" charset="0"/>
                <a:cs typeface="Calibri" panose="020F0502020204030204" pitchFamily="34" charset="0"/>
              </a:rPr>
              <a:t>Once connected, we can use </a:t>
            </a:r>
            <a:r>
              <a:rPr lang="en-US" sz="2000" dirty="0" err="1">
                <a:latin typeface="Calibri" panose="020F0502020204030204" pitchFamily="34" charset="0"/>
                <a:cs typeface="Calibri" panose="020F0502020204030204" pitchFamily="34" charset="0"/>
              </a:rPr>
              <a:t>searchTwitter</a:t>
            </a:r>
            <a:r>
              <a:rPr lang="en-US" sz="2000" dirty="0">
                <a:latin typeface="Calibri" panose="020F0502020204030204" pitchFamily="34" charset="0"/>
                <a:cs typeface="Calibri" panose="020F0502020204030204" pitchFamily="34" charset="0"/>
              </a:rPr>
              <a:t>() to find tweets with </a:t>
            </a:r>
            <a:r>
              <a:rPr lang="en-US" sz="2000">
                <a:latin typeface="Calibri" panose="020F0502020204030204" pitchFamily="34" charset="0"/>
                <a:cs typeface="Calibri" panose="020F0502020204030204" pitchFamily="34" charset="0"/>
              </a:rPr>
              <a:t>specific hashtags</a:t>
            </a:r>
            <a:endParaRPr lang="en-US" sz="2000" dirty="0">
              <a:latin typeface="Calibri" panose="020F0502020204030204" pitchFamily="34" charset="0"/>
              <a:cs typeface="Calibri" panose="020F0502020204030204" pitchFamily="34" charset="0"/>
            </a:endParaRPr>
          </a:p>
          <a:p>
            <a:pPr lvl="1" algn="just"/>
            <a:r>
              <a:rPr lang="en-US" sz="1800" dirty="0" err="1">
                <a:latin typeface="Calibri" panose="020F0502020204030204" pitchFamily="34" charset="0"/>
                <a:cs typeface="Calibri" panose="020F0502020204030204" pitchFamily="34" charset="0"/>
              </a:rPr>
              <a:t>delta.tweets</a:t>
            </a:r>
            <a:r>
              <a:rPr lang="en-US" sz="1800" dirty="0">
                <a:latin typeface="Calibri" panose="020F0502020204030204" pitchFamily="34" charset="0"/>
                <a:cs typeface="Calibri" panose="020F0502020204030204" pitchFamily="34" charset="0"/>
              </a:rPr>
              <a:t> = </a:t>
            </a:r>
            <a:r>
              <a:rPr lang="en-US" sz="1800" dirty="0" err="1">
                <a:latin typeface="Calibri" panose="020F0502020204030204" pitchFamily="34" charset="0"/>
                <a:cs typeface="Calibri" panose="020F0502020204030204" pitchFamily="34" charset="0"/>
              </a:rPr>
              <a:t>searchTwitter</a:t>
            </a:r>
            <a:r>
              <a:rPr lang="en-US" sz="1800" dirty="0">
                <a:latin typeface="Calibri" panose="020F0502020204030204" pitchFamily="34" charset="0"/>
                <a:cs typeface="Calibri" panose="020F0502020204030204" pitchFamily="34" charset="0"/>
              </a:rPr>
              <a:t>('@delta', n=500)</a:t>
            </a:r>
          </a:p>
          <a:p>
            <a:pPr lvl="1" algn="just"/>
            <a:r>
              <a:rPr lang="en-US" sz="1800" dirty="0">
                <a:latin typeface="Calibri" panose="020F0502020204030204" pitchFamily="34" charset="0"/>
                <a:cs typeface="Calibri" panose="020F0502020204030204" pitchFamily="34" charset="0"/>
              </a:rPr>
              <a:t>This will search delta tweets and number of tweets fetched will be 500.</a:t>
            </a:r>
          </a:p>
          <a:p>
            <a:pPr algn="just"/>
            <a:r>
              <a:rPr lang="en-US" sz="2000" dirty="0">
                <a:latin typeface="Calibri" panose="020F0502020204030204" pitchFamily="34" charset="0"/>
                <a:cs typeface="Calibri" panose="020F0502020204030204" pitchFamily="34" charset="0"/>
              </a:rPr>
              <a:t>After data is fetched we scan the positive and negative word dictionary, after that using score function we assign score to induvial airline.</a:t>
            </a:r>
          </a:p>
          <a:p>
            <a:pPr lvl="1" algn="just"/>
            <a:endParaRPr lang="en-US" sz="1800" dirty="0">
              <a:latin typeface="Calibri" panose="020F0502020204030204" pitchFamily="34" charset="0"/>
              <a:cs typeface="Calibri" panose="020F0502020204030204" pitchFamily="34" charset="0"/>
            </a:endParaRPr>
          </a:p>
          <a:p>
            <a:pPr marL="274320" lvl="1" indent="0" algn="just">
              <a:buNone/>
            </a:pPr>
            <a:endParaRPr lang="en-US"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269018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30459" cy="1325562"/>
          </a:xfrm>
        </p:spPr>
        <p:txBody>
          <a:bodyPr>
            <a:normAutofit/>
          </a:bodyPr>
          <a:lstStyle/>
          <a:p>
            <a:r>
              <a:rPr lang="en-US" dirty="0">
                <a:latin typeface="Calibri" panose="020F0502020204030204" pitchFamily="34" charset="0"/>
                <a:cs typeface="Calibri" panose="020F0502020204030204" pitchFamily="34" charset="0"/>
              </a:rPr>
              <a:t>SANPSHOT OF SCORE ASSIGNED TO DELTA TWEETS</a:t>
            </a:r>
          </a:p>
        </p:txBody>
      </p:sp>
      <p:pic>
        <p:nvPicPr>
          <p:cNvPr id="4" name="Content Placeholder 3"/>
          <p:cNvPicPr>
            <a:picLocks noGrp="1" noChangeAspect="1"/>
          </p:cNvPicPr>
          <p:nvPr>
            <p:ph idx="1"/>
          </p:nvPr>
        </p:nvPicPr>
        <p:blipFill rotWithShape="1">
          <a:blip r:embed="rId2"/>
          <a:srcRect r="45122" b="9243"/>
          <a:stretch/>
        </p:blipFill>
        <p:spPr>
          <a:xfrm>
            <a:off x="1475776" y="1803041"/>
            <a:ext cx="8102650" cy="4346713"/>
          </a:xfrm>
          <a:prstGeom prst="rect">
            <a:avLst/>
          </a:prstGeom>
        </p:spPr>
      </p:pic>
      <p:sp>
        <p:nvSpPr>
          <p:cNvPr id="3" name="Slide Number Placeholder 2"/>
          <p:cNvSpPr>
            <a:spLocks noGrp="1"/>
          </p:cNvSpPr>
          <p:nvPr>
            <p:ph type="sldNum" sz="quarter" idx="12"/>
          </p:nvPr>
        </p:nvSpPr>
        <p:spPr/>
        <p:txBody>
          <a:bodyPr>
            <a:normAutofit lnSpcReduction="10000"/>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942159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GRAPHICAL REPRESENTATION OF THE SENTIMENTS</a:t>
            </a:r>
          </a:p>
        </p:txBody>
      </p:sp>
      <p:pic>
        <p:nvPicPr>
          <p:cNvPr id="3" name="Content Placeholder 3"/>
          <p:cNvPicPr>
            <a:picLocks/>
          </p:cNvPicPr>
          <p:nvPr/>
        </p:nvPicPr>
        <p:blipFill>
          <a:blip r:embed="rId2"/>
          <a:stretch>
            <a:fillRect/>
          </a:stretch>
        </p:blipFill>
        <p:spPr>
          <a:xfrm>
            <a:off x="2009437" y="1822829"/>
            <a:ext cx="8197510" cy="4294635"/>
          </a:xfrm>
          <a:prstGeom prst="rect">
            <a:avLst/>
          </a:prstGeom>
        </p:spPr>
      </p:pic>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2635723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452" y="837127"/>
            <a:ext cx="10211562" cy="854195"/>
          </a:xfrm>
        </p:spPr>
        <p:txBody>
          <a:bodyPr/>
          <a:lstStyle/>
          <a:p>
            <a:r>
              <a:rPr lang="en-US" dirty="0">
                <a:latin typeface="Calibri" panose="020F0502020204030204" pitchFamily="34" charset="0"/>
                <a:cs typeface="Calibri" panose="020F0502020204030204" pitchFamily="34" charset="0"/>
              </a:rPr>
              <a:t>TOTAL SCORES OF ALL AIRLINES</a:t>
            </a:r>
          </a:p>
        </p:txBody>
      </p:sp>
      <p:pic>
        <p:nvPicPr>
          <p:cNvPr id="3" name="Picture 2"/>
          <p:cNvPicPr>
            <a:picLocks noChangeAspect="1"/>
          </p:cNvPicPr>
          <p:nvPr/>
        </p:nvPicPr>
        <p:blipFill rotWithShape="1">
          <a:blip r:embed="rId2"/>
          <a:srcRect t="9465" r="54176" b="57745"/>
          <a:stretch/>
        </p:blipFill>
        <p:spPr>
          <a:xfrm>
            <a:off x="504452" y="1908127"/>
            <a:ext cx="10211562" cy="4108174"/>
          </a:xfrm>
          <a:prstGeom prst="rect">
            <a:avLst/>
          </a:prstGeom>
        </p:spPr>
      </p:pic>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142983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1246</TotalTime>
  <Words>624</Words>
  <Application>Microsoft Macintosh PowerPoint</Application>
  <PresentationFormat>Widescreen</PresentationFormat>
  <Paragraphs>90</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Schoolbook</vt:lpstr>
      <vt:lpstr>Wingdings 2</vt:lpstr>
      <vt:lpstr>View</vt:lpstr>
      <vt:lpstr>REAL TIME SENTIMENT ANALYSIS OF US AIRLINE TWEETS </vt:lpstr>
      <vt:lpstr>INTRODUCTION</vt:lpstr>
      <vt:lpstr>TWITTER IS USEFUL!</vt:lpstr>
      <vt:lpstr>OBJECTIVES</vt:lpstr>
      <vt:lpstr>GAME PLAN</vt:lpstr>
      <vt:lpstr>CONNECTION BY USING TWITTER API AND SCANNING DICTIONARY</vt:lpstr>
      <vt:lpstr>SANPSHOT OF SCORE ASSIGNED TO DELTA TWEETS</vt:lpstr>
      <vt:lpstr>GRAPHICAL REPRESENTATION OF THE SENTIMENTS</vt:lpstr>
      <vt:lpstr>TOTAL SCORES OF ALL AIRLINES</vt:lpstr>
      <vt:lpstr>GRAPHICAL REPRESENTATION OF AIRLINES</vt:lpstr>
      <vt:lpstr>GRAPHICAL REPRESENTATION OF AIRLINES</vt:lpstr>
      <vt:lpstr>LIMITATIONS</vt:lpstr>
      <vt:lpstr>FUTURE SCOPE</vt:lpstr>
      <vt:lpstr>CONCLUSION</vt:lpstr>
      <vt:lpstr>PowerPoint Presentation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Donna</dc:creator>
  <cp:lastModifiedBy>Rohan Choksi</cp:lastModifiedBy>
  <cp:revision>66</cp:revision>
  <dcterms:created xsi:type="dcterms:W3CDTF">2014-09-12T02:13:28Z</dcterms:created>
  <dcterms:modified xsi:type="dcterms:W3CDTF">2017-10-03T12:14:43Z</dcterms:modified>
</cp:coreProperties>
</file>