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2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7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1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3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5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4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7BCF-95EA-496A-9E1E-B910C358024A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C457-E858-4569-903D-98CFD59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17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8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서블릿을</a:t>
            </a:r>
            <a:r>
              <a:rPr lang="ko-KR" altLang="en-US" dirty="0" smtClean="0"/>
              <a:t> 이용하면 자바 클래스를 이용해서 웹 어플리케이션을 개발하게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일반적인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개발 과정은 다음과 같다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규약에 따라 자바 코드를 작성한다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자바코드를 </a:t>
            </a:r>
            <a:r>
              <a:rPr lang="ko-KR" altLang="en-US" dirty="0" err="1" smtClean="0"/>
              <a:t>컴파일해서</a:t>
            </a:r>
            <a:r>
              <a:rPr lang="ko-KR" altLang="en-US" dirty="0" smtClean="0"/>
              <a:t> 클래스파일을 생성한다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클래스파일을 </a:t>
            </a:r>
            <a:r>
              <a:rPr lang="en-US" altLang="ko-KR" dirty="0" smtClean="0"/>
              <a:t>\WEB-INF\classes</a:t>
            </a:r>
            <a:r>
              <a:rPr lang="ko-KR" altLang="en-US" dirty="0" smtClean="0"/>
              <a:t>폴더에 패키지에 알맞게 위치시킨다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4.web.xml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설정한다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등의 컨테이너를 실행한다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웹 브라우저에서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45224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구현하려면 먼저 </a:t>
            </a:r>
            <a:r>
              <a:rPr lang="en-US" altLang="ko-KR" dirty="0" err="1" smtClean="0"/>
              <a:t>HttpServlet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상속받은 클래스를 작성해야 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HttpServlet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</a:t>
            </a:r>
            <a:r>
              <a:rPr lang="ko-KR" altLang="en-US" dirty="0" err="1" smtClean="0"/>
              <a:t>상속받앗다면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처리하고자 하는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에 따라 알맞은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재정의해서 </a:t>
            </a:r>
            <a:r>
              <a:rPr lang="ko-KR" altLang="en-US" dirty="0" err="1" smtClean="0"/>
              <a:t>구현해야한다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방식의 요청을 </a:t>
            </a:r>
            <a:r>
              <a:rPr lang="ko-KR" altLang="en-US" dirty="0" err="1" smtClean="0"/>
              <a:t>처리해야한다면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재정의하면 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doGe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HttpServletRequest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HttpServletResponse</a:t>
            </a:r>
            <a:r>
              <a:rPr lang="ko-KR" altLang="en-US" dirty="0" smtClean="0"/>
              <a:t>의 두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갖는데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두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각각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request</a:t>
            </a:r>
            <a:r>
              <a:rPr lang="ko-KR" altLang="en-US" dirty="0"/>
              <a:t> </a:t>
            </a:r>
            <a:r>
              <a:rPr lang="ko-KR" altLang="en-US" dirty="0" smtClean="0"/>
              <a:t>기본객체와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기본객체에 해당한다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재정의한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이용해서 웹 브라우저의 요청 정보를 읽어오던가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를 이용해서 응답을 전송할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응답을 전송하려면 </a:t>
            </a:r>
            <a:r>
              <a:rPr lang="en-US" altLang="ko-KR" dirty="0" err="1" smtClean="0"/>
              <a:t>response.setContentType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응답의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타입을 </a:t>
            </a:r>
            <a:r>
              <a:rPr lang="ko-KR" altLang="en-US" dirty="0" err="1" smtClean="0"/>
              <a:t>지정해야한다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- </a:t>
            </a:r>
            <a:r>
              <a:rPr lang="en-US" altLang="ko-KR" dirty="0" err="1" smtClean="0">
                <a:solidFill>
                  <a:srgbClr val="FF0000"/>
                </a:solidFill>
              </a:rPr>
              <a:t>response.setContentType</a:t>
            </a:r>
            <a:r>
              <a:rPr lang="en-US" altLang="ko-KR" dirty="0" smtClean="0">
                <a:solidFill>
                  <a:srgbClr val="FF0000"/>
                </a:solidFill>
              </a:rPr>
              <a:t>(“text/html; charset=utf-8”);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응답의 </a:t>
            </a:r>
            <a:r>
              <a:rPr lang="ko-KR" altLang="en-US" dirty="0" err="1" smtClean="0"/>
              <a:t>컨텐츠타입을</a:t>
            </a:r>
            <a:r>
              <a:rPr lang="ko-KR" altLang="en-US" dirty="0" smtClean="0"/>
              <a:t> 지정했다면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그다음으로</a:t>
            </a:r>
            <a:r>
              <a:rPr lang="ko-KR" altLang="en-US" dirty="0" smtClean="0"/>
              <a:t> 할 작업은 실제로 응답결과를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전송하는것이다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브라우저에 데이터를 전송하려면 </a:t>
            </a:r>
            <a:r>
              <a:rPr lang="en-US" altLang="ko-KR" dirty="0" err="1" smtClean="0"/>
              <a:t>response.getWriter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문자열 데이터를 </a:t>
            </a:r>
            <a:r>
              <a:rPr lang="ko-KR" altLang="en-US" dirty="0" err="1" smtClean="0"/>
              <a:t>출력할수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PrintWriter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구해야한다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PrintWriter</a:t>
            </a:r>
            <a:r>
              <a:rPr lang="en-US" altLang="ko-KR" dirty="0" smtClean="0">
                <a:solidFill>
                  <a:srgbClr val="FF0000"/>
                </a:solidFill>
              </a:rPr>
              <a:t> out=</a:t>
            </a:r>
            <a:r>
              <a:rPr lang="en-US" altLang="ko-KR" dirty="0" err="1" smtClean="0">
                <a:solidFill>
                  <a:srgbClr val="FF0000"/>
                </a:solidFill>
              </a:rPr>
              <a:t>response.getWriter</a:t>
            </a:r>
            <a:r>
              <a:rPr lang="en-US" altLang="ko-KR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out.println</a:t>
            </a:r>
            <a:r>
              <a:rPr lang="en-US" altLang="ko-KR" dirty="0" smtClean="0">
                <a:solidFill>
                  <a:srgbClr val="FF0000"/>
                </a:solidFill>
              </a:rPr>
              <a:t>(“&lt;html&gt;”);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out.println</a:t>
            </a:r>
            <a:r>
              <a:rPr lang="en-US" altLang="ko-KR" dirty="0" smtClean="0">
                <a:solidFill>
                  <a:srgbClr val="FF0000"/>
                </a:solidFill>
              </a:rPr>
              <a:t>(“&lt;head&gt;&lt;title&gt;</a:t>
            </a:r>
            <a:r>
              <a:rPr lang="ko-KR" altLang="en-US" dirty="0" smtClean="0">
                <a:solidFill>
                  <a:srgbClr val="FF0000"/>
                </a:solidFill>
              </a:rPr>
              <a:t>현재시간</a:t>
            </a:r>
            <a:r>
              <a:rPr lang="en-US" altLang="ko-KR" dirty="0" smtClean="0">
                <a:solidFill>
                  <a:srgbClr val="FF0000"/>
                </a:solidFill>
              </a:rPr>
              <a:t>&lt;/title&gt;&lt;/head&gt;”);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Out.println</a:t>
            </a:r>
            <a:r>
              <a:rPr lang="en-US" altLang="ko-KR" dirty="0" smtClean="0">
                <a:solidFill>
                  <a:srgbClr val="FF0000"/>
                </a:solidFill>
              </a:rPr>
              <a:t>(“&lt;/body&gt;&lt;/html&gt;”);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PrintWriter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err="1" smtClean="0">
                <a:solidFill>
                  <a:srgbClr val="FF0000"/>
                </a:solidFill>
              </a:rPr>
              <a:t>println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제공하는데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이용해서 전송할 응답데이터를 전달한다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en-US" altLang="ko-KR" dirty="0" err="1" smtClean="0">
                <a:solidFill>
                  <a:srgbClr val="FF0000"/>
                </a:solidFill>
              </a:rPr>
              <a:t>Println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메서드에</a:t>
            </a:r>
            <a:r>
              <a:rPr lang="ko-KR" altLang="en-US" dirty="0" smtClean="0">
                <a:solidFill>
                  <a:srgbClr val="FF0000"/>
                </a:solidFill>
              </a:rPr>
              <a:t> 전달한 데이터는 웹 브라우저에 전송되어 화면에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생성했다면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그 다음으로 할 작업은 </a:t>
            </a:r>
            <a:r>
              <a:rPr lang="en-US" altLang="ko-KR" dirty="0" smtClean="0"/>
              <a:t>WEB-INF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등록하는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서블릿을</a:t>
            </a:r>
            <a:r>
              <a:rPr lang="ko-KR" altLang="en-US" dirty="0"/>
              <a:t> </a:t>
            </a:r>
            <a:r>
              <a:rPr lang="ko-KR" altLang="en-US" dirty="0" smtClean="0"/>
              <a:t>등록하려면 다음의 두 가지를 </a:t>
            </a:r>
            <a:r>
              <a:rPr lang="ko-KR" altLang="en-US" dirty="0" err="1" smtClean="0"/>
              <a:t>설정해햐한다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서블릿으로</a:t>
            </a:r>
            <a:r>
              <a:rPr lang="ko-KR" altLang="en-US" dirty="0" smtClean="0"/>
              <a:t> 사용할 클래스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smtClean="0"/>
              <a:t>간의 매핑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3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애노테이션으로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2.5</a:t>
            </a:r>
            <a:r>
              <a:rPr lang="ko-KR" altLang="en-US" dirty="0" smtClean="0"/>
              <a:t>버전까지는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등록해야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사용할 수 </a:t>
            </a:r>
            <a:r>
              <a:rPr lang="ko-KR" altLang="en-US" dirty="0" err="1" smtClean="0"/>
              <a:t>있엇는데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버전부터는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ko-KR" altLang="en-US" dirty="0" err="1" smtClean="0"/>
              <a:t>애노테이션을</a:t>
            </a:r>
            <a:r>
              <a:rPr lang="ko-KR" altLang="en-US" dirty="0" smtClean="0"/>
              <a:t> 사용하면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파일에 따로 </a:t>
            </a:r>
            <a:r>
              <a:rPr lang="ko-KR" altLang="en-US" dirty="0" err="1" smtClean="0"/>
              <a:t>등록하지않아도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등록된다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톰캣</a:t>
            </a:r>
            <a:r>
              <a:rPr lang="en-US" altLang="ko-KR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버전 처럼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3,0</a:t>
            </a:r>
            <a:r>
              <a:rPr lang="ko-KR" altLang="en-US" dirty="0" smtClean="0"/>
              <a:t>버전을 지원하는 웹 컨테이너는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ko-KR" altLang="en-US" dirty="0" smtClean="0"/>
              <a:t>이 적용된 클래스를 </a:t>
            </a:r>
            <a:r>
              <a:rPr lang="ko-KR" altLang="en-US" dirty="0" err="1" smtClean="0"/>
              <a:t>검색해서서블릿으로</a:t>
            </a:r>
            <a:r>
              <a:rPr lang="ko-KR" altLang="en-US" dirty="0" smtClean="0"/>
              <a:t> 자동으로 등록한다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86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방식별</a:t>
            </a:r>
            <a:r>
              <a:rPr lang="ko-KR" altLang="en-US" dirty="0" smtClean="0"/>
              <a:t> 구현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GET,POST,HEAD,PUT,DELETE</a:t>
            </a:r>
            <a:r>
              <a:rPr lang="ko-KR" altLang="en-US" dirty="0" smtClean="0"/>
              <a:t>의 방식을 지원하고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웹에서 사용되는 그리고 웹 브라우저가 지원하는 방식은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HttpServlet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의 각 방식에 따라 알맞은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구현하도록 정의하고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예를들어</a:t>
            </a:r>
            <a:r>
              <a:rPr lang="en-US" altLang="ko-KR" dirty="0" smtClean="0"/>
              <a:t>, GET</a:t>
            </a:r>
            <a:r>
              <a:rPr lang="ko-KR" altLang="en-US" dirty="0" smtClean="0"/>
              <a:t>방식은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처리하고</a:t>
            </a:r>
            <a:r>
              <a:rPr lang="en-US" altLang="ko-KR" dirty="0" smtClean="0"/>
              <a:t>, POST</a:t>
            </a:r>
            <a:r>
              <a:rPr lang="ko-KR" altLang="en-US" dirty="0" smtClean="0"/>
              <a:t>방식은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처리하도록 정의하고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GET</a:t>
            </a:r>
            <a:r>
              <a:rPr lang="ko-KR" altLang="en-US" dirty="0" smtClean="0">
                <a:solidFill>
                  <a:srgbClr val="FF0000"/>
                </a:solidFill>
              </a:rPr>
              <a:t>방식 </a:t>
            </a:r>
            <a:r>
              <a:rPr lang="en-US" altLang="ko-KR" dirty="0" smtClean="0">
                <a:solidFill>
                  <a:srgbClr val="FF0000"/>
                </a:solidFill>
              </a:rPr>
              <a:t>– protected void </a:t>
            </a:r>
            <a:r>
              <a:rPr lang="en-US" altLang="ko-KR" dirty="0" err="1" smtClean="0">
                <a:solidFill>
                  <a:srgbClr val="FF0000"/>
                </a:solidFill>
              </a:rPr>
              <a:t>doGet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HttpServletRequest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req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HttpServletRequest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resp</a:t>
            </a:r>
            <a:r>
              <a:rPr lang="en-US" altLang="ko-KR" dirty="0" smtClean="0">
                <a:solidFill>
                  <a:srgbClr val="FF0000"/>
                </a:solidFill>
              </a:rPr>
              <a:t>)throws </a:t>
            </a:r>
            <a:r>
              <a:rPr lang="en-US" altLang="ko-KR" dirty="0" err="1" smtClean="0">
                <a:solidFill>
                  <a:srgbClr val="FF0000"/>
                </a:solidFill>
              </a:rPr>
              <a:t>ServletException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IOException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POST</a:t>
            </a:r>
            <a:r>
              <a:rPr lang="ko-KR" altLang="en-US" dirty="0" smtClean="0">
                <a:solidFill>
                  <a:srgbClr val="FF0000"/>
                </a:solidFill>
              </a:rPr>
              <a:t>방식 </a:t>
            </a:r>
            <a:r>
              <a:rPr lang="en-US" altLang="ko-KR" dirty="0">
                <a:solidFill>
                  <a:srgbClr val="FF0000"/>
                </a:solidFill>
              </a:rPr>
              <a:t>– protected void </a:t>
            </a:r>
            <a:r>
              <a:rPr lang="en-US" altLang="ko-KR" dirty="0" err="1" smtClean="0">
                <a:solidFill>
                  <a:srgbClr val="FF0000"/>
                </a:solidFill>
              </a:rPr>
              <a:t>doPost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HttpServletRequest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req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resp</a:t>
            </a:r>
            <a:r>
              <a:rPr lang="en-US" altLang="ko-KR" dirty="0">
                <a:solidFill>
                  <a:srgbClr val="FF0000"/>
                </a:solidFill>
              </a:rPr>
              <a:t>)throws </a:t>
            </a:r>
            <a:r>
              <a:rPr lang="en-US" altLang="ko-KR" dirty="0" err="1">
                <a:solidFill>
                  <a:srgbClr val="FF0000"/>
                </a:solidFill>
              </a:rPr>
              <a:t>ServletException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IOException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1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로딩과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컨테이너는 처음 </a:t>
            </a:r>
            <a:r>
              <a:rPr lang="ko-KR" altLang="en-US" dirty="0" err="1" smtClean="0"/>
              <a:t>서블</a:t>
            </a:r>
            <a:r>
              <a:rPr lang="ko-KR" altLang="en-US" dirty="0" err="1"/>
              <a:t>릿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실행할 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객체를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요청이 오면 앞서 생성한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객체를 그대로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웹 컨테이너가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객체를 생성하고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호출하는 과정을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로딩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과정이라고 한다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로딩 과정을 보면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필요한 초기화 작업을 수행한다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35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패턴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772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&lt;servlet-mapping&gt;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  <a:r>
              <a:rPr lang="ko-KR" altLang="en-US" dirty="0" smtClean="0"/>
              <a:t>태그를 사용해서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매핑하고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이용해서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매핑한다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규약에 따르면</a:t>
            </a:r>
            <a:r>
              <a:rPr lang="en-US" altLang="ko-KR" dirty="0" smtClean="0"/>
              <a:t>, URL </a:t>
            </a:r>
            <a:r>
              <a:rPr lang="ko-KR" altLang="en-US" dirty="0" smtClean="0"/>
              <a:t>패턴은 다음 규칙에 따라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매핑한다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‘/’</a:t>
            </a:r>
            <a:r>
              <a:rPr lang="ko-KR" altLang="en-US" dirty="0" smtClean="0"/>
              <a:t>로 시작하고 </a:t>
            </a:r>
            <a:r>
              <a:rPr lang="en-US" altLang="ko-KR" dirty="0" smtClean="0"/>
              <a:t>‘/*’</a:t>
            </a:r>
            <a:r>
              <a:rPr lang="ko-KR" altLang="en-US" dirty="0" smtClean="0"/>
              <a:t>로 끝나는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</a:t>
            </a:r>
            <a:r>
              <a:rPr lang="ko-KR" altLang="en-US" dirty="0" smtClean="0"/>
              <a:t>은 경로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위해서 사용한다</a:t>
            </a:r>
            <a:r>
              <a:rPr lang="en-US" altLang="ko-KR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“*.”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시작하는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확장자에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할 때 사용한다</a:t>
            </a:r>
            <a:r>
              <a:rPr lang="en-US" altLang="ko-KR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오직 </a:t>
            </a:r>
            <a:r>
              <a:rPr lang="en-US" altLang="ko-KR" dirty="0" smtClean="0"/>
              <a:t>‘/’</a:t>
            </a:r>
            <a:r>
              <a:rPr lang="ko-KR" altLang="en-US" dirty="0" smtClean="0"/>
              <a:t>만 포함하는 경우 어플리케이션의 기본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매핑한다</a:t>
            </a:r>
            <a:r>
              <a:rPr lang="en-US" altLang="ko-KR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이 규칙 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다른 문자열은 정확한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위해서 사용한다</a:t>
            </a:r>
            <a:r>
              <a:rPr lang="en-US" altLang="ko-KR" dirty="0" smtClean="0"/>
              <a:t>.</a:t>
            </a:r>
          </a:p>
          <a:p>
            <a:pPr>
              <a:buFont typeface="Arial" charset="0"/>
              <a:buChar char="•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URL </a:t>
            </a:r>
            <a:r>
              <a:rPr lang="ko-KR" altLang="en-US" dirty="0" smtClean="0"/>
              <a:t>패턴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/foo/bar/*    servlet1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/</a:t>
            </a:r>
            <a:r>
              <a:rPr lang="en-US" altLang="ko-KR" dirty="0" err="1" smtClean="0"/>
              <a:t>bax</a:t>
            </a:r>
            <a:r>
              <a:rPr lang="en-US" altLang="ko-KR" dirty="0" smtClean="0"/>
              <a:t>/*	         servlet2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/catalog       servlet3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*.bop	         servlet4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------------------------------------------</a:t>
            </a:r>
          </a:p>
          <a:p>
            <a:pPr marL="0" indent="0">
              <a:buNone/>
            </a:pPr>
            <a:r>
              <a:rPr lang="ko-KR" altLang="en-US" dirty="0" err="1" smtClean="0"/>
              <a:t>요쳥경로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/foo/bar/</a:t>
            </a:r>
            <a:r>
              <a:rPr lang="en-US" altLang="ko-KR" dirty="0" err="1" smtClean="0"/>
              <a:t>index,html</a:t>
            </a:r>
            <a:r>
              <a:rPr lang="en-US" altLang="ko-KR" dirty="0" smtClean="0"/>
              <a:t>  -</a:t>
            </a:r>
            <a:r>
              <a:rPr lang="en-US" altLang="ko-KR" dirty="0" smtClean="0">
                <a:sym typeface="Wingdings" pitchFamily="2" charset="2"/>
              </a:rPr>
              <a:t> servlet1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/foo/bar/</a:t>
            </a:r>
            <a:r>
              <a:rPr lang="en-US" altLang="ko-KR" dirty="0" err="1" smtClean="0">
                <a:sym typeface="Wingdings" pitchFamily="2" charset="2"/>
              </a:rPr>
              <a:t>index.bop</a:t>
            </a:r>
            <a:r>
              <a:rPr lang="en-US" altLang="ko-KR" dirty="0" smtClean="0">
                <a:sym typeface="Wingdings" pitchFamily="2" charset="2"/>
              </a:rPr>
              <a:t>   servlet1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en-US" altLang="ko-KR" dirty="0" err="1" smtClean="0">
                <a:sym typeface="Wingdings" pitchFamily="2" charset="2"/>
              </a:rPr>
              <a:t>baz</a:t>
            </a:r>
            <a:r>
              <a:rPr lang="en-US" altLang="ko-KR" dirty="0" smtClean="0">
                <a:sym typeface="Wingdings" pitchFamily="2" charset="2"/>
              </a:rPr>
              <a:t>  servlet2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en-US" altLang="ko-KR" dirty="0" err="1" smtClean="0">
                <a:sym typeface="Wingdings" pitchFamily="2" charset="2"/>
              </a:rPr>
              <a:t>bax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en-US" altLang="ko-KR" dirty="0" err="1" smtClean="0">
                <a:sym typeface="Wingdings" pitchFamily="2" charset="2"/>
              </a:rPr>
              <a:t>index,html</a:t>
            </a:r>
            <a:r>
              <a:rPr lang="en-US" altLang="ko-KR" dirty="0" smtClean="0">
                <a:sym typeface="Wingdings" pitchFamily="2" charset="2"/>
              </a:rPr>
              <a:t>  servlet2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/catalog	 servlet3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en-US" altLang="ko-KR" dirty="0" err="1" smtClean="0">
                <a:sym typeface="Wingdings" pitchFamily="2" charset="2"/>
              </a:rPr>
              <a:t>catalog.racecar,bop</a:t>
            </a:r>
            <a:r>
              <a:rPr lang="en-US" altLang="ko-KR" dirty="0" smtClean="0">
                <a:sym typeface="Wingdings" pitchFamily="2" charset="2"/>
              </a:rPr>
              <a:t>  servlet4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index.bop</a:t>
            </a:r>
            <a:r>
              <a:rPr lang="en-US" altLang="ko-KR" dirty="0" smtClean="0"/>
              <a:t> </a:t>
            </a:r>
            <a:r>
              <a:rPr lang="en-US" altLang="ko-KR" smtClean="0">
                <a:sym typeface="Wingdings" pitchFamily="2" charset="2"/>
              </a:rPr>
              <a:t>servlet4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3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584</Words>
  <Application>Microsoft Office PowerPoint</Application>
  <PresentationFormat>화면 슬라이드 쇼(4:3)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JSP 17</vt:lpstr>
      <vt:lpstr>서블릿 기초</vt:lpstr>
      <vt:lpstr>서블릿</vt:lpstr>
      <vt:lpstr>Web.xml로 매핑하기</vt:lpstr>
      <vt:lpstr>애노테이션으로 매핑하기</vt:lpstr>
      <vt:lpstr>HTTP 각 방식별 구현 메서드</vt:lpstr>
      <vt:lpstr>서블릿 로딩과 초기화</vt:lpstr>
      <vt:lpstr>URL패턴 매핑 규칙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17</dc:title>
  <dc:creator>Kwangho</dc:creator>
  <cp:lastModifiedBy>Kwangho</cp:lastModifiedBy>
  <cp:revision>17</cp:revision>
  <dcterms:created xsi:type="dcterms:W3CDTF">2017-04-20T09:32:23Z</dcterms:created>
  <dcterms:modified xsi:type="dcterms:W3CDTF">2017-04-22T11:16:04Z</dcterms:modified>
</cp:coreProperties>
</file>