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1" r:id="rId7"/>
    <p:sldId id="262" r:id="rId8"/>
    <p:sldId id="263" r:id="rId9"/>
    <p:sldId id="264" r:id="rId10"/>
    <p:sldId id="266" r:id="rId11"/>
    <p:sldId id="268" r:id="rId12"/>
    <p:sldId id="269" r:id="rId13"/>
    <p:sldId id="267" r:id="rId14"/>
    <p:sldId id="265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14EE75F-DEAA-48B2-87F8-8A0E919E2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C52AA551-F115-4A61-B2FB-ECB77A3087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EE348FC-20AB-4368-8B8E-A8A6A144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2106D-6E8A-42C8-AFBB-2AAEE6F2A83F}" type="datetimeFigureOut">
              <a:rPr lang="ko-KR" altLang="en-US" smtClean="0"/>
              <a:t>2019. 11. 15.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EEF94EE-8AAB-4E01-B063-62808D7A2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ADD4DF8-A50B-4DCE-AED8-B90431438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6DBE-9934-4B56-AC31-ACA65B888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3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8E93C6F-4A6C-406C-8390-6C656927E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C0CCA74B-BD6D-41C9-9B7B-EE3B7CFCF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DFF3F07-8A9C-4FD6-9E1A-FD34604A4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2106D-6E8A-42C8-AFBB-2AAEE6F2A83F}" type="datetimeFigureOut">
              <a:rPr lang="ko-KR" altLang="en-US" smtClean="0"/>
              <a:t>2019. 11. 15.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995533D-19A2-4616-9E97-E9AD2E3F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F61A640-A70C-4CD4-AD4F-7D3FF6D02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6DBE-9934-4B56-AC31-ACA65B888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729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3D6D17FC-C3FB-4646-80B5-1CE269451F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5049B55E-B653-444B-8173-C9A08FA58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EE93121-D9A8-4915-A122-19CA83C1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2106D-6E8A-42C8-AFBB-2AAEE6F2A83F}" type="datetimeFigureOut">
              <a:rPr lang="ko-KR" altLang="en-US" smtClean="0"/>
              <a:t>2019. 11. 15.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FA2C331-A4DE-4AD6-A609-75ADE9319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8FEDF0A-80F2-4D69-8FC7-E67BF780B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6DBE-9934-4B56-AC31-ACA65B888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506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A0100B2-06D7-4EAF-8EE2-D8056A6AC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CC413FF-01A2-4378-881B-EAD6E3515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8A0BF8E-325C-4153-AD31-B1EFC8360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2106D-6E8A-42C8-AFBB-2AAEE6F2A83F}" type="datetimeFigureOut">
              <a:rPr lang="ko-KR" altLang="en-US" smtClean="0"/>
              <a:t>2019. 11. 15.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1826457-7DB3-4B88-9CCD-BD5E8EE59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9574E8A-E1EA-4ACD-9D48-7D5682B85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6DBE-9934-4B56-AC31-ACA65B888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563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797902A-ED95-4F39-B922-FBDE9A2C1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B98BBD3-E9FA-4F63-8638-F48A79CB9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416ADC4-BBDD-4DB3-8F12-5B279936C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2106D-6E8A-42C8-AFBB-2AAEE6F2A83F}" type="datetimeFigureOut">
              <a:rPr lang="ko-KR" altLang="en-US" smtClean="0"/>
              <a:t>2019. 11. 15.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BB4B8AC-C347-4559-8267-76F08449F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96C9CE0-316B-45E6-9BF9-95F7A1B79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6DBE-9934-4B56-AC31-ACA65B888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061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17AB847-479E-4FE7-B422-8C180B4EF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B20CC8B-F4F4-460B-8FA0-CDD989FF49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BCBDED5-4BE0-4261-AFE4-26BC26D09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B7E3B6D-098A-4A7C-9CC6-17CC641AA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2106D-6E8A-42C8-AFBB-2AAEE6F2A83F}" type="datetimeFigureOut">
              <a:rPr lang="ko-KR" altLang="en-US" smtClean="0"/>
              <a:t>2019. 11. 15.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3F0B5A3-2DC2-4851-9BBC-56A41581B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82EAE1D-191A-4487-92A5-750711A17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6DBE-9934-4B56-AC31-ACA65B888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870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6DD44D0-4983-479F-ACF3-63CAC7472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6727274-E760-4C44-9B27-EC85733AC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A39373F-2194-4245-BDFC-33189E763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955A5B4F-5DFB-4B44-A93E-3D5D06FAA5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D7092C0D-856C-46A6-AD92-D5EE8DD8DA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0768330E-6AB4-4F93-9A84-918A3469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2106D-6E8A-42C8-AFBB-2AAEE6F2A83F}" type="datetimeFigureOut">
              <a:rPr lang="ko-KR" altLang="en-US" smtClean="0"/>
              <a:t>2019. 11. 15.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9FC8377D-CB25-4B86-9425-00F7DEEE6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6683AE97-3A51-4255-B3A7-18ED0511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6DBE-9934-4B56-AC31-ACA65B888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445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A76584C-A728-4043-A63B-77D46195A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EE8DEA94-46C1-4631-9194-966602538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2106D-6E8A-42C8-AFBB-2AAEE6F2A83F}" type="datetimeFigureOut">
              <a:rPr lang="ko-KR" altLang="en-US" smtClean="0"/>
              <a:t>2019. 11. 15.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5763819-BB83-4DBD-919C-4FF4A4CEB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304A7DC-9261-4491-98DA-BF1D91E35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6DBE-9934-4B56-AC31-ACA65B888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773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EA15217B-C8AE-42C0-B270-FA7AD0246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2106D-6E8A-42C8-AFBB-2AAEE6F2A83F}" type="datetimeFigureOut">
              <a:rPr lang="ko-KR" altLang="en-US" smtClean="0"/>
              <a:t>2019. 11. 15.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3E486513-6B6E-4FE0-AB2E-5F057C205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DB161EE-2DA5-4ACC-BBB5-958A69A45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6DBE-9934-4B56-AC31-ACA65B888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731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800DDB3-1216-49F9-8302-7D3C0AFD8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9664C1D-19C1-41C1-9B0C-930224E33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FEA8864-DCF3-42BD-A553-A146B3EA0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EE8D185-C961-4C0D-8568-486816E40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2106D-6E8A-42C8-AFBB-2AAEE6F2A83F}" type="datetimeFigureOut">
              <a:rPr lang="ko-KR" altLang="en-US" smtClean="0"/>
              <a:t>2019. 11. 15.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1F4662E-EA94-4DD6-8FB3-82A4A2BF3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604210D-AFBD-4237-8F55-2BC83A212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6DBE-9934-4B56-AC31-ACA65B888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48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33B85C9-60BE-4A03-A671-65AAA68EB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49DB0805-DA01-4EF4-B1EA-198C67C602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CC633BF-8495-453A-8F2B-13A549ED1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8C92ACE-A50E-4870-B8C3-B289CA202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2106D-6E8A-42C8-AFBB-2AAEE6F2A83F}" type="datetimeFigureOut">
              <a:rPr lang="ko-KR" altLang="en-US" smtClean="0"/>
              <a:t>2019. 11. 15.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5D45078-735A-46E1-B085-05F421223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E71317A-9FB6-4FA0-9001-167D21B43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6DBE-9934-4B56-AC31-ACA65B888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4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12CFE4FA-7F15-43D1-8E7A-FDBF2C022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FBE03EA-C2C1-48AC-BB86-5BF338340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C52B358-B9B7-4FB1-B9A3-A992A13A88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2106D-6E8A-42C8-AFBB-2AAEE6F2A83F}" type="datetimeFigureOut">
              <a:rPr lang="ko-KR" altLang="en-US" smtClean="0"/>
              <a:t>2019. 11. 15.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EF9A433-A76A-4E63-BB7E-82188BD281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971441C-CBF5-4A21-BAFC-0DB51256B5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06DBE-9934-4B56-AC31-ACA65B888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469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5E8D604-FC4F-431C-A217-EA95BA0F19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인터벌 커버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A8597BA3-9A69-446C-9FC0-2522BB426A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009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xmlns="" id="{A153C34F-DE4F-4317-B1C0-7A52C58D82B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풀이 </a:t>
                </a:r>
                <a:r>
                  <a:rPr lang="en-US" altLang="ko-KR" dirty="0"/>
                  <a:t>_ (1)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구</m:t>
                    </m:r>
                  </m:oMath>
                </a14:m>
                <a:r>
                  <a:rPr lang="ko-KR" altLang="en-US" dirty="0"/>
                  <a:t>간을 선택</a:t>
                </a:r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A153C34F-DE4F-4317-B1C0-7A52C58D8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xmlns="" id="{48A1C951-3E2E-43A7-AEDC-D3FC84F8F2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D(k, 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dirty="0"/>
                  <a:t> 구간에 대해 고려했을 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정확히 </a:t>
                </a:r>
                <a:r>
                  <a:rPr lang="en-US" altLang="ko-KR" dirty="0"/>
                  <a:t>[1,i]</a:t>
                </a:r>
                <a:r>
                  <a:rPr lang="ko-KR" altLang="en-US" dirty="0"/>
                  <a:t>의 구간을 덮는 경우의 수</a:t>
                </a:r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8A1C951-3E2E-43A7-AEDC-D3FC84F8F2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2DD0EA46-C935-4986-BD6D-A940F39725C4}"/>
              </a:ext>
            </a:extLst>
          </p:cNvPr>
          <p:cNvGraphicFramePr>
            <a:graphicFrameLocks noGrp="1"/>
          </p:cNvGraphicFramePr>
          <p:nvPr/>
        </p:nvGraphicFramePr>
        <p:xfrm>
          <a:off x="1897776" y="3243580"/>
          <a:ext cx="8128000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27857767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452573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271236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8789825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7784422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0692191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559934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119711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1025270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908512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7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4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4179325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A80C5E0-927D-4CD3-9B47-46A8A624BDEC}"/>
              </a:ext>
            </a:extLst>
          </p:cNvPr>
          <p:cNvSpPr txBox="1"/>
          <p:nvPr/>
        </p:nvSpPr>
        <p:spPr>
          <a:xfrm>
            <a:off x="1216404" y="3228945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k-1</a:t>
            </a:r>
            <a:endParaRPr lang="ko-KR" altLang="en-US" sz="2000" b="1" dirty="0"/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xmlns="" id="{3CB1B6BF-DF23-4DD1-965E-039CC1FDD007}"/>
              </a:ext>
            </a:extLst>
          </p:cNvPr>
          <p:cNvGraphicFramePr>
            <a:graphicFrameLocks noGrp="1"/>
          </p:cNvGraphicFramePr>
          <p:nvPr/>
        </p:nvGraphicFramePr>
        <p:xfrm>
          <a:off x="1897776" y="3639261"/>
          <a:ext cx="8128000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27857767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452573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271236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8789825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7784422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0692191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559934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119711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1025270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908512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4179325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FFFAE7D-0DDC-43A6-B54E-263FF11D9933}"/>
              </a:ext>
            </a:extLst>
          </p:cNvPr>
          <p:cNvSpPr txBox="1"/>
          <p:nvPr/>
        </p:nvSpPr>
        <p:spPr>
          <a:xfrm>
            <a:off x="1359017" y="362462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k</a:t>
            </a:r>
            <a:endParaRPr lang="ko-KR" altLang="en-US" sz="2000" b="1" dirty="0"/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xmlns="" id="{2A8DEDFB-8A4C-4BD3-8969-3313E8535D74}"/>
              </a:ext>
            </a:extLst>
          </p:cNvPr>
          <p:cNvGraphicFramePr>
            <a:graphicFrameLocks noGrp="1"/>
          </p:cNvGraphicFramePr>
          <p:nvPr/>
        </p:nvGraphicFramePr>
        <p:xfrm>
          <a:off x="1897776" y="2769029"/>
          <a:ext cx="8128000" cy="3962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27857767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452573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271236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8789825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7784422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0692191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559934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119711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1025270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908512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2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4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5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6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7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8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9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41793258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BE338E4A-849C-4839-A860-41CC41972344}"/>
              </a:ext>
            </a:extLst>
          </p:cNvPr>
          <p:cNvSpPr/>
          <p:nvPr/>
        </p:nvSpPr>
        <p:spPr>
          <a:xfrm>
            <a:off x="3540154" y="4186106"/>
            <a:ext cx="3271707" cy="245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784A2632-E95D-4338-B481-176A76DA8EBC}"/>
                  </a:ext>
                </a:extLst>
              </p:cNvPr>
              <p:cNvSpPr txBox="1"/>
              <p:nvPr/>
            </p:nvSpPr>
            <p:spPr>
              <a:xfrm>
                <a:off x="4798502" y="4093608"/>
                <a:ext cx="5623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ko-KR" altLang="en-US" sz="20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84A2632-E95D-4338-B481-176A76DA8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502" y="4093608"/>
                <a:ext cx="562398" cy="400110"/>
              </a:xfrm>
              <a:prstGeom prst="rect">
                <a:avLst/>
              </a:prstGeom>
              <a:blipFill>
                <a:blip r:embed="rId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0236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xmlns="" id="{A153C34F-DE4F-4317-B1C0-7A52C58D82B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풀이 </a:t>
                </a:r>
                <a:r>
                  <a:rPr lang="en-US" altLang="ko-KR" dirty="0"/>
                  <a:t>_ (1)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구</m:t>
                    </m:r>
                  </m:oMath>
                </a14:m>
                <a:r>
                  <a:rPr lang="ko-KR" altLang="en-US" dirty="0"/>
                  <a:t>간을 선택</a:t>
                </a:r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A153C34F-DE4F-4317-B1C0-7A52C58D8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xmlns="" id="{48A1C951-3E2E-43A7-AEDC-D3FC84F8F2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D(k, 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dirty="0"/>
                  <a:t> 구간에 대해 고려했을 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정확히 </a:t>
                </a:r>
                <a:r>
                  <a:rPr lang="en-US" altLang="ko-KR" dirty="0"/>
                  <a:t>[1,i]</a:t>
                </a:r>
                <a:r>
                  <a:rPr lang="ko-KR" altLang="en-US" dirty="0"/>
                  <a:t>의 구간을 덮는 경우의 수</a:t>
                </a:r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8A1C951-3E2E-43A7-AEDC-D3FC84F8F2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2DD0EA46-C935-4986-BD6D-A940F39725C4}"/>
              </a:ext>
            </a:extLst>
          </p:cNvPr>
          <p:cNvGraphicFramePr>
            <a:graphicFrameLocks noGrp="1"/>
          </p:cNvGraphicFramePr>
          <p:nvPr/>
        </p:nvGraphicFramePr>
        <p:xfrm>
          <a:off x="1897776" y="3243580"/>
          <a:ext cx="8128000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27857767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452573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271236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8789825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7784422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0692191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559934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119711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1025270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908512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7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4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4179325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A80C5E0-927D-4CD3-9B47-46A8A624BDEC}"/>
              </a:ext>
            </a:extLst>
          </p:cNvPr>
          <p:cNvSpPr txBox="1"/>
          <p:nvPr/>
        </p:nvSpPr>
        <p:spPr>
          <a:xfrm>
            <a:off x="1216404" y="3228945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k-1</a:t>
            </a:r>
            <a:endParaRPr lang="ko-KR" altLang="en-US" sz="2000" b="1" dirty="0"/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xmlns="" id="{3CB1B6BF-DF23-4DD1-965E-039CC1FDD007}"/>
              </a:ext>
            </a:extLst>
          </p:cNvPr>
          <p:cNvGraphicFramePr>
            <a:graphicFrameLocks noGrp="1"/>
          </p:cNvGraphicFramePr>
          <p:nvPr/>
        </p:nvGraphicFramePr>
        <p:xfrm>
          <a:off x="1897776" y="3639261"/>
          <a:ext cx="8128000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27857767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452573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271236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8789825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7784422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0692191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559934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119711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1025270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908512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4179325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FFFAE7D-0DDC-43A6-B54E-263FF11D9933}"/>
              </a:ext>
            </a:extLst>
          </p:cNvPr>
          <p:cNvSpPr txBox="1"/>
          <p:nvPr/>
        </p:nvSpPr>
        <p:spPr>
          <a:xfrm>
            <a:off x="1359017" y="362462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k</a:t>
            </a:r>
            <a:endParaRPr lang="ko-KR" altLang="en-US" sz="2000" b="1" dirty="0"/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xmlns="" id="{2A8DEDFB-8A4C-4BD3-8969-3313E8535D74}"/>
              </a:ext>
            </a:extLst>
          </p:cNvPr>
          <p:cNvGraphicFramePr>
            <a:graphicFrameLocks noGrp="1"/>
          </p:cNvGraphicFramePr>
          <p:nvPr/>
        </p:nvGraphicFramePr>
        <p:xfrm>
          <a:off x="1897776" y="2769029"/>
          <a:ext cx="8128000" cy="3962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27857767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452573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271236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8789825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7784422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0692191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559934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119711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1025270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908512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2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4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5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6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7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8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9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41793258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BE338E4A-849C-4839-A860-41CC41972344}"/>
              </a:ext>
            </a:extLst>
          </p:cNvPr>
          <p:cNvSpPr/>
          <p:nvPr/>
        </p:nvSpPr>
        <p:spPr>
          <a:xfrm>
            <a:off x="3540154" y="4186106"/>
            <a:ext cx="3271707" cy="245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784A2632-E95D-4338-B481-176A76DA8EBC}"/>
                  </a:ext>
                </a:extLst>
              </p:cNvPr>
              <p:cNvSpPr txBox="1"/>
              <p:nvPr/>
            </p:nvSpPr>
            <p:spPr>
              <a:xfrm>
                <a:off x="4798502" y="4093608"/>
                <a:ext cx="5623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ko-KR" altLang="en-US" sz="20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84A2632-E95D-4338-B481-176A76DA8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502" y="4093608"/>
                <a:ext cx="562398" cy="400110"/>
              </a:xfrm>
              <a:prstGeom prst="rect">
                <a:avLst/>
              </a:prstGeom>
              <a:blipFill>
                <a:blip r:embed="rId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6858FC3-5E5A-4FE5-998D-3C2D6ECC1FEF}"/>
              </a:ext>
            </a:extLst>
          </p:cNvPr>
          <p:cNvSpPr/>
          <p:nvPr/>
        </p:nvSpPr>
        <p:spPr>
          <a:xfrm>
            <a:off x="5961776" y="3639260"/>
            <a:ext cx="4064000" cy="385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494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xmlns="" id="{A153C34F-DE4F-4317-B1C0-7A52C58D82B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풀이 </a:t>
                </a:r>
                <a:r>
                  <a:rPr lang="en-US" altLang="ko-KR" dirty="0"/>
                  <a:t>_ (1)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구</m:t>
                    </m:r>
                  </m:oMath>
                </a14:m>
                <a:r>
                  <a:rPr lang="ko-KR" altLang="en-US" dirty="0"/>
                  <a:t>간을 선택</a:t>
                </a:r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A153C34F-DE4F-4317-B1C0-7A52C58D8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xmlns="" id="{48A1C951-3E2E-43A7-AEDC-D3FC84F8F2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D(k, 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dirty="0"/>
                  <a:t> 구간에 대해 고려했을 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정확히 </a:t>
                </a:r>
                <a:r>
                  <a:rPr lang="en-US" altLang="ko-KR" dirty="0"/>
                  <a:t>[1,i]</a:t>
                </a:r>
                <a:r>
                  <a:rPr lang="ko-KR" altLang="en-US" dirty="0"/>
                  <a:t>의 구간을 덮는 경우의 수</a:t>
                </a:r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8A1C951-3E2E-43A7-AEDC-D3FC84F8F2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2DD0EA46-C935-4986-BD6D-A940F39725C4}"/>
              </a:ext>
            </a:extLst>
          </p:cNvPr>
          <p:cNvGraphicFramePr>
            <a:graphicFrameLocks noGrp="1"/>
          </p:cNvGraphicFramePr>
          <p:nvPr/>
        </p:nvGraphicFramePr>
        <p:xfrm>
          <a:off x="1897776" y="3243580"/>
          <a:ext cx="8128000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27857767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452573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271236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8789825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7784422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0692191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559934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119711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1025270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908512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7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4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4179325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A80C5E0-927D-4CD3-9B47-46A8A624BDEC}"/>
              </a:ext>
            </a:extLst>
          </p:cNvPr>
          <p:cNvSpPr txBox="1"/>
          <p:nvPr/>
        </p:nvSpPr>
        <p:spPr>
          <a:xfrm>
            <a:off x="1216404" y="3228945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k-1</a:t>
            </a:r>
            <a:endParaRPr lang="ko-KR" altLang="en-US" sz="2000" b="1" dirty="0"/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xmlns="" id="{3CB1B6BF-DF23-4DD1-965E-039CC1FDD007}"/>
              </a:ext>
            </a:extLst>
          </p:cNvPr>
          <p:cNvGraphicFramePr>
            <a:graphicFrameLocks noGrp="1"/>
          </p:cNvGraphicFramePr>
          <p:nvPr/>
        </p:nvGraphicFramePr>
        <p:xfrm>
          <a:off x="1897776" y="3639261"/>
          <a:ext cx="8128000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27857767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452573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271236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8789825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7784422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0692191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559934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119711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1025270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908512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4179325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FFFAE7D-0DDC-43A6-B54E-263FF11D9933}"/>
              </a:ext>
            </a:extLst>
          </p:cNvPr>
          <p:cNvSpPr txBox="1"/>
          <p:nvPr/>
        </p:nvSpPr>
        <p:spPr>
          <a:xfrm>
            <a:off x="1359017" y="362462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k</a:t>
            </a:r>
            <a:endParaRPr lang="ko-KR" altLang="en-US" sz="2000" b="1" dirty="0"/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xmlns="" id="{2A8DEDFB-8A4C-4BD3-8969-3313E8535D74}"/>
              </a:ext>
            </a:extLst>
          </p:cNvPr>
          <p:cNvGraphicFramePr>
            <a:graphicFrameLocks noGrp="1"/>
          </p:cNvGraphicFramePr>
          <p:nvPr/>
        </p:nvGraphicFramePr>
        <p:xfrm>
          <a:off x="1897776" y="2769029"/>
          <a:ext cx="8128000" cy="3962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27857767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452573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271236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8789825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7784422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0692191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559934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119711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1025270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908512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2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4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5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6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7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8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9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41793258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BE338E4A-849C-4839-A860-41CC41972344}"/>
              </a:ext>
            </a:extLst>
          </p:cNvPr>
          <p:cNvSpPr/>
          <p:nvPr/>
        </p:nvSpPr>
        <p:spPr>
          <a:xfrm>
            <a:off x="3540154" y="4186106"/>
            <a:ext cx="3271707" cy="245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784A2632-E95D-4338-B481-176A76DA8EBC}"/>
                  </a:ext>
                </a:extLst>
              </p:cNvPr>
              <p:cNvSpPr txBox="1"/>
              <p:nvPr/>
            </p:nvSpPr>
            <p:spPr>
              <a:xfrm>
                <a:off x="4798502" y="4093608"/>
                <a:ext cx="5623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ko-KR" altLang="en-US" sz="20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84A2632-E95D-4338-B481-176A76DA8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502" y="4093608"/>
                <a:ext cx="562398" cy="400110"/>
              </a:xfrm>
              <a:prstGeom prst="rect">
                <a:avLst/>
              </a:prstGeom>
              <a:blipFill>
                <a:blip r:embed="rId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47A8182-20EF-4A92-933E-1B07A3B05B6E}"/>
              </a:ext>
            </a:extLst>
          </p:cNvPr>
          <p:cNvSpPr txBox="1"/>
          <p:nvPr/>
        </p:nvSpPr>
        <p:spPr>
          <a:xfrm>
            <a:off x="16725" y="3801239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2"/>
                </a:solidFill>
              </a:rPr>
              <a:t>D(k, 5)</a:t>
            </a:r>
            <a:endParaRPr lang="ko-KR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6858FC3-5E5A-4FE5-998D-3C2D6ECC1FEF}"/>
              </a:ext>
            </a:extLst>
          </p:cNvPr>
          <p:cNvSpPr/>
          <p:nvPr/>
        </p:nvSpPr>
        <p:spPr>
          <a:xfrm>
            <a:off x="5961776" y="3639260"/>
            <a:ext cx="816529" cy="385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705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xmlns="" id="{A153C34F-DE4F-4317-B1C0-7A52C58D82B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풀이 </a:t>
                </a:r>
                <a:r>
                  <a:rPr lang="en-US" altLang="ko-KR" dirty="0"/>
                  <a:t>_ (1)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구</m:t>
                    </m:r>
                  </m:oMath>
                </a14:m>
                <a:r>
                  <a:rPr lang="ko-KR" altLang="en-US" dirty="0"/>
                  <a:t>간을 선택</a:t>
                </a:r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A153C34F-DE4F-4317-B1C0-7A52C58D8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xmlns="" id="{48A1C951-3E2E-43A7-AEDC-D3FC84F8F2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D(k, 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dirty="0"/>
                  <a:t> 구간에 대해 고려했을 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정확히 </a:t>
                </a:r>
                <a:r>
                  <a:rPr lang="en-US" altLang="ko-KR" dirty="0"/>
                  <a:t>[1,i]</a:t>
                </a:r>
                <a:r>
                  <a:rPr lang="ko-KR" altLang="en-US" dirty="0"/>
                  <a:t>의 구간을 덮는 경우의 수</a:t>
                </a:r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8A1C951-3E2E-43A7-AEDC-D3FC84F8F2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2DD0EA46-C935-4986-BD6D-A940F39725C4}"/>
              </a:ext>
            </a:extLst>
          </p:cNvPr>
          <p:cNvGraphicFramePr>
            <a:graphicFrameLocks noGrp="1"/>
          </p:cNvGraphicFramePr>
          <p:nvPr/>
        </p:nvGraphicFramePr>
        <p:xfrm>
          <a:off x="1897776" y="3243580"/>
          <a:ext cx="8128000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27857767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452573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271236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8789825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7784422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0692191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559934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119711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1025270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908512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7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4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4179325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A80C5E0-927D-4CD3-9B47-46A8A624BDEC}"/>
              </a:ext>
            </a:extLst>
          </p:cNvPr>
          <p:cNvSpPr txBox="1"/>
          <p:nvPr/>
        </p:nvSpPr>
        <p:spPr>
          <a:xfrm>
            <a:off x="1216404" y="3228945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k-1</a:t>
            </a:r>
            <a:endParaRPr lang="ko-KR" altLang="en-US" sz="2000" b="1" dirty="0"/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xmlns="" id="{3CB1B6BF-DF23-4DD1-965E-039CC1FDD007}"/>
              </a:ext>
            </a:extLst>
          </p:cNvPr>
          <p:cNvGraphicFramePr>
            <a:graphicFrameLocks noGrp="1"/>
          </p:cNvGraphicFramePr>
          <p:nvPr/>
        </p:nvGraphicFramePr>
        <p:xfrm>
          <a:off x="1897776" y="3639261"/>
          <a:ext cx="8128000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27857767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452573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271236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8789825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7784422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0692191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559934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119711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1025270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908512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4179325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FFFAE7D-0DDC-43A6-B54E-263FF11D9933}"/>
              </a:ext>
            </a:extLst>
          </p:cNvPr>
          <p:cNvSpPr txBox="1"/>
          <p:nvPr/>
        </p:nvSpPr>
        <p:spPr>
          <a:xfrm>
            <a:off x="1359017" y="362462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k</a:t>
            </a:r>
            <a:endParaRPr lang="ko-KR" altLang="en-US" sz="2000" b="1" dirty="0"/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xmlns="" id="{2A8DEDFB-8A4C-4BD3-8969-3313E8535D74}"/>
              </a:ext>
            </a:extLst>
          </p:cNvPr>
          <p:cNvGraphicFramePr>
            <a:graphicFrameLocks noGrp="1"/>
          </p:cNvGraphicFramePr>
          <p:nvPr/>
        </p:nvGraphicFramePr>
        <p:xfrm>
          <a:off x="1897776" y="2769029"/>
          <a:ext cx="8128000" cy="3962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27857767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452573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271236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8789825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7784422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0692191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559934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119711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1025270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908512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2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4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5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6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7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8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9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41793258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BE338E4A-849C-4839-A860-41CC41972344}"/>
              </a:ext>
            </a:extLst>
          </p:cNvPr>
          <p:cNvSpPr/>
          <p:nvPr/>
        </p:nvSpPr>
        <p:spPr>
          <a:xfrm>
            <a:off x="3540154" y="4186106"/>
            <a:ext cx="3271707" cy="245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784A2632-E95D-4338-B481-176A76DA8EBC}"/>
                  </a:ext>
                </a:extLst>
              </p:cNvPr>
              <p:cNvSpPr txBox="1"/>
              <p:nvPr/>
            </p:nvSpPr>
            <p:spPr>
              <a:xfrm>
                <a:off x="4798502" y="4093608"/>
                <a:ext cx="5623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ko-KR" altLang="en-US" sz="20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84A2632-E95D-4338-B481-176A76DA8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502" y="4093608"/>
                <a:ext cx="562398" cy="400110"/>
              </a:xfrm>
              <a:prstGeom prst="rect">
                <a:avLst/>
              </a:prstGeom>
              <a:blipFill>
                <a:blip r:embed="rId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FFEEC3FB-61AF-4100-B84A-B83235CF1C5C}"/>
              </a:ext>
            </a:extLst>
          </p:cNvPr>
          <p:cNvSpPr/>
          <p:nvPr/>
        </p:nvSpPr>
        <p:spPr>
          <a:xfrm>
            <a:off x="2690069" y="4663315"/>
            <a:ext cx="850085" cy="2450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53FD5C9-E81F-49D9-B3F5-1BC97CE583E3}"/>
              </a:ext>
            </a:extLst>
          </p:cNvPr>
          <p:cNvSpPr txBox="1"/>
          <p:nvPr/>
        </p:nvSpPr>
        <p:spPr>
          <a:xfrm>
            <a:off x="0" y="4293663"/>
            <a:ext cx="3656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2"/>
                </a:solidFill>
              </a:rPr>
              <a:t>1~k-1</a:t>
            </a:r>
            <a:r>
              <a:rPr lang="ko-KR" altLang="en-US" sz="1600" b="1" dirty="0">
                <a:solidFill>
                  <a:schemeClr val="accent2"/>
                </a:solidFill>
              </a:rPr>
              <a:t>번 구간으로 만든 가능한 구간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7E28CF12-6398-4B17-B03E-781845276FDE}"/>
              </a:ext>
            </a:extLst>
          </p:cNvPr>
          <p:cNvSpPr/>
          <p:nvPr/>
        </p:nvSpPr>
        <p:spPr>
          <a:xfrm>
            <a:off x="2690068" y="5102552"/>
            <a:ext cx="1638651" cy="2450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F232DD92-5C15-41E1-BBA8-5092D813A0C7}"/>
              </a:ext>
            </a:extLst>
          </p:cNvPr>
          <p:cNvSpPr/>
          <p:nvPr/>
        </p:nvSpPr>
        <p:spPr>
          <a:xfrm>
            <a:off x="2690068" y="5536205"/>
            <a:ext cx="2427216" cy="2450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FCA667BE-2583-408E-B6D4-A9D1879762DD}"/>
              </a:ext>
            </a:extLst>
          </p:cNvPr>
          <p:cNvSpPr/>
          <p:nvPr/>
        </p:nvSpPr>
        <p:spPr>
          <a:xfrm>
            <a:off x="2690068" y="5971043"/>
            <a:ext cx="3271706" cy="2450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4194A12B-5C8B-4204-9EBA-C86CB2063FB7}"/>
              </a:ext>
            </a:extLst>
          </p:cNvPr>
          <p:cNvSpPr/>
          <p:nvPr/>
        </p:nvSpPr>
        <p:spPr>
          <a:xfrm>
            <a:off x="2690067" y="6361860"/>
            <a:ext cx="4121793" cy="2450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47A8182-20EF-4A92-933E-1B07A3B05B6E}"/>
              </a:ext>
            </a:extLst>
          </p:cNvPr>
          <p:cNvSpPr txBox="1"/>
          <p:nvPr/>
        </p:nvSpPr>
        <p:spPr>
          <a:xfrm>
            <a:off x="16725" y="3801239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2"/>
                </a:solidFill>
              </a:rPr>
              <a:t>D(k, 5)</a:t>
            </a:r>
            <a:endParaRPr lang="ko-KR" altLang="en-US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959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xmlns="" id="{A153C34F-DE4F-4317-B1C0-7A52C58D82B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풀이 </a:t>
                </a:r>
                <a:r>
                  <a:rPr lang="en-US" altLang="ko-KR" dirty="0"/>
                  <a:t>_ (1)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구</m:t>
                    </m:r>
                  </m:oMath>
                </a14:m>
                <a:r>
                  <a:rPr lang="ko-KR" altLang="en-US" dirty="0"/>
                  <a:t>간을 선택</a:t>
                </a:r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A153C34F-DE4F-4317-B1C0-7A52C58D8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xmlns="" id="{48A1C951-3E2E-43A7-AEDC-D3FC84F8F2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D(k, 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dirty="0"/>
                  <a:t> 구간에 대해 고려했을 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정확히 </a:t>
                </a:r>
                <a:r>
                  <a:rPr lang="en-US" altLang="ko-KR" dirty="0"/>
                  <a:t>[1,i]</a:t>
                </a:r>
                <a:r>
                  <a:rPr lang="ko-KR" altLang="en-US" dirty="0"/>
                  <a:t>의 구간을 덮는 경우의 수</a:t>
                </a:r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8A1C951-3E2E-43A7-AEDC-D3FC84F8F2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2DD0EA46-C935-4986-BD6D-A940F39725C4}"/>
              </a:ext>
            </a:extLst>
          </p:cNvPr>
          <p:cNvGraphicFramePr>
            <a:graphicFrameLocks noGrp="1"/>
          </p:cNvGraphicFramePr>
          <p:nvPr/>
        </p:nvGraphicFramePr>
        <p:xfrm>
          <a:off x="1897776" y="3243580"/>
          <a:ext cx="8128000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27857767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452573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271236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8789825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7784422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0692191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559934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119711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1025270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908512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7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4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4179325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A80C5E0-927D-4CD3-9B47-46A8A624BDEC}"/>
              </a:ext>
            </a:extLst>
          </p:cNvPr>
          <p:cNvSpPr txBox="1"/>
          <p:nvPr/>
        </p:nvSpPr>
        <p:spPr>
          <a:xfrm>
            <a:off x="1216404" y="3228945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k-1</a:t>
            </a:r>
            <a:endParaRPr lang="ko-KR" altLang="en-US" sz="2000" b="1" dirty="0"/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xmlns="" id="{3CB1B6BF-DF23-4DD1-965E-039CC1FDD007}"/>
              </a:ext>
            </a:extLst>
          </p:cNvPr>
          <p:cNvGraphicFramePr>
            <a:graphicFrameLocks noGrp="1"/>
          </p:cNvGraphicFramePr>
          <p:nvPr/>
        </p:nvGraphicFramePr>
        <p:xfrm>
          <a:off x="1897776" y="3639261"/>
          <a:ext cx="8128000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27857767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452573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271236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8789825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7784422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0692191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559934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119711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1025270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908512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4179325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FFFAE7D-0DDC-43A6-B54E-263FF11D9933}"/>
              </a:ext>
            </a:extLst>
          </p:cNvPr>
          <p:cNvSpPr txBox="1"/>
          <p:nvPr/>
        </p:nvSpPr>
        <p:spPr>
          <a:xfrm>
            <a:off x="1359017" y="362462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k</a:t>
            </a:r>
            <a:endParaRPr lang="ko-KR" altLang="en-US" sz="2000" b="1" dirty="0"/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xmlns="" id="{2A8DEDFB-8A4C-4BD3-8969-3313E8535D74}"/>
              </a:ext>
            </a:extLst>
          </p:cNvPr>
          <p:cNvGraphicFramePr>
            <a:graphicFrameLocks noGrp="1"/>
          </p:cNvGraphicFramePr>
          <p:nvPr/>
        </p:nvGraphicFramePr>
        <p:xfrm>
          <a:off x="1897776" y="2769029"/>
          <a:ext cx="8128000" cy="3962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27857767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452573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271236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8789825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7784422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0692191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559934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119711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1025270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908512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2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4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5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6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7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8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9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41793258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BE338E4A-849C-4839-A860-41CC41972344}"/>
              </a:ext>
            </a:extLst>
          </p:cNvPr>
          <p:cNvSpPr/>
          <p:nvPr/>
        </p:nvSpPr>
        <p:spPr>
          <a:xfrm>
            <a:off x="3540154" y="4186106"/>
            <a:ext cx="3271707" cy="245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784A2632-E95D-4338-B481-176A76DA8EBC}"/>
                  </a:ext>
                </a:extLst>
              </p:cNvPr>
              <p:cNvSpPr txBox="1"/>
              <p:nvPr/>
            </p:nvSpPr>
            <p:spPr>
              <a:xfrm>
                <a:off x="4798502" y="4093608"/>
                <a:ext cx="5623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ko-KR" altLang="en-US" sz="20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84A2632-E95D-4338-B481-176A76DA8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502" y="4093608"/>
                <a:ext cx="562398" cy="400110"/>
              </a:xfrm>
              <a:prstGeom prst="rect">
                <a:avLst/>
              </a:prstGeom>
              <a:blipFill>
                <a:blip r:embed="rId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FFEEC3FB-61AF-4100-B84A-B83235CF1C5C}"/>
              </a:ext>
            </a:extLst>
          </p:cNvPr>
          <p:cNvSpPr/>
          <p:nvPr/>
        </p:nvSpPr>
        <p:spPr>
          <a:xfrm>
            <a:off x="2690069" y="4663315"/>
            <a:ext cx="850085" cy="2450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53FD5C9-E81F-49D9-B3F5-1BC97CE583E3}"/>
              </a:ext>
            </a:extLst>
          </p:cNvPr>
          <p:cNvSpPr txBox="1"/>
          <p:nvPr/>
        </p:nvSpPr>
        <p:spPr>
          <a:xfrm>
            <a:off x="0" y="4293663"/>
            <a:ext cx="3656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2"/>
                </a:solidFill>
              </a:rPr>
              <a:t>1~k-1</a:t>
            </a:r>
            <a:r>
              <a:rPr lang="ko-KR" altLang="en-US" sz="1600" b="1" dirty="0">
                <a:solidFill>
                  <a:schemeClr val="accent2"/>
                </a:solidFill>
              </a:rPr>
              <a:t>번 구간으로 만든 가능한 구간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7E28CF12-6398-4B17-B03E-781845276FDE}"/>
              </a:ext>
            </a:extLst>
          </p:cNvPr>
          <p:cNvSpPr/>
          <p:nvPr/>
        </p:nvSpPr>
        <p:spPr>
          <a:xfrm>
            <a:off x="2690068" y="5102552"/>
            <a:ext cx="1638651" cy="2450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F232DD92-5C15-41E1-BBA8-5092D813A0C7}"/>
              </a:ext>
            </a:extLst>
          </p:cNvPr>
          <p:cNvSpPr/>
          <p:nvPr/>
        </p:nvSpPr>
        <p:spPr>
          <a:xfrm>
            <a:off x="2690068" y="5536205"/>
            <a:ext cx="2427216" cy="2450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FCA667BE-2583-408E-B6D4-A9D1879762DD}"/>
              </a:ext>
            </a:extLst>
          </p:cNvPr>
          <p:cNvSpPr/>
          <p:nvPr/>
        </p:nvSpPr>
        <p:spPr>
          <a:xfrm>
            <a:off x="2690068" y="5971043"/>
            <a:ext cx="3271706" cy="2450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4194A12B-5C8B-4204-9EBA-C86CB2063FB7}"/>
              </a:ext>
            </a:extLst>
          </p:cNvPr>
          <p:cNvSpPr/>
          <p:nvPr/>
        </p:nvSpPr>
        <p:spPr>
          <a:xfrm>
            <a:off x="2690067" y="6361860"/>
            <a:ext cx="4121793" cy="2450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47A8182-20EF-4A92-933E-1B07A3B05B6E}"/>
              </a:ext>
            </a:extLst>
          </p:cNvPr>
          <p:cNvSpPr txBox="1"/>
          <p:nvPr/>
        </p:nvSpPr>
        <p:spPr>
          <a:xfrm>
            <a:off x="16725" y="3801239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2"/>
                </a:solidFill>
              </a:rPr>
              <a:t>D(k, 5)</a:t>
            </a:r>
            <a:endParaRPr lang="ko-KR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6A88EDD-359C-4B98-8E3F-DAEA680B0E0C}"/>
              </a:ext>
            </a:extLst>
          </p:cNvPr>
          <p:cNvSpPr txBox="1"/>
          <p:nvPr/>
        </p:nvSpPr>
        <p:spPr>
          <a:xfrm>
            <a:off x="1469300" y="4589048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2"/>
                </a:solidFill>
              </a:rPr>
              <a:t>D(k-1, 1)</a:t>
            </a:r>
            <a:endParaRPr lang="ko-KR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1131E1F-4FA8-4B1A-A690-77D273F5AF3A}"/>
              </a:ext>
            </a:extLst>
          </p:cNvPr>
          <p:cNvSpPr txBox="1"/>
          <p:nvPr/>
        </p:nvSpPr>
        <p:spPr>
          <a:xfrm>
            <a:off x="1469300" y="5006701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2"/>
                </a:solidFill>
              </a:rPr>
              <a:t>D(k-1, 2)</a:t>
            </a:r>
            <a:endParaRPr lang="ko-KR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7E695C8-426E-42C8-A39F-2D98F89C6964}"/>
              </a:ext>
            </a:extLst>
          </p:cNvPr>
          <p:cNvSpPr txBox="1"/>
          <p:nvPr/>
        </p:nvSpPr>
        <p:spPr>
          <a:xfrm>
            <a:off x="1469300" y="5464030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2"/>
                </a:solidFill>
              </a:rPr>
              <a:t>D(k-1, 3)</a:t>
            </a:r>
            <a:endParaRPr lang="ko-KR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5B09CA-7D7D-4ED7-A95E-90963686021E}"/>
              </a:ext>
            </a:extLst>
          </p:cNvPr>
          <p:cNvSpPr txBox="1"/>
          <p:nvPr/>
        </p:nvSpPr>
        <p:spPr>
          <a:xfrm>
            <a:off x="1469300" y="5916720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2"/>
                </a:solidFill>
              </a:rPr>
              <a:t>D(k-1, 5)</a:t>
            </a:r>
            <a:endParaRPr lang="ko-KR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B0362527-A837-4F64-A785-5B9E1D847C29}"/>
              </a:ext>
            </a:extLst>
          </p:cNvPr>
          <p:cNvSpPr txBox="1"/>
          <p:nvPr/>
        </p:nvSpPr>
        <p:spPr>
          <a:xfrm>
            <a:off x="1469300" y="6323497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2"/>
                </a:solidFill>
              </a:rPr>
              <a:t>D(k-1, 5)</a:t>
            </a:r>
            <a:endParaRPr lang="ko-KR" altLang="en-US" sz="1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026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xmlns="" id="{A153C34F-DE4F-4317-B1C0-7A52C58D82B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풀이 </a:t>
                </a:r>
                <a:r>
                  <a:rPr lang="en-US" altLang="ko-KR" dirty="0"/>
                  <a:t>_ (1)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구</m:t>
                    </m:r>
                  </m:oMath>
                </a14:m>
                <a:r>
                  <a:rPr lang="ko-KR" altLang="en-US" dirty="0"/>
                  <a:t>간을 선택</a:t>
                </a:r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A153C34F-DE4F-4317-B1C0-7A52C58D8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xmlns="" id="{48A1C951-3E2E-43A7-AEDC-D3FC84F8F2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D(k, 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dirty="0"/>
                  <a:t> 구간에 대해 고려했을 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정확히 </a:t>
                </a:r>
                <a:r>
                  <a:rPr lang="en-US" altLang="ko-KR" dirty="0"/>
                  <a:t>[1,i]</a:t>
                </a:r>
                <a:r>
                  <a:rPr lang="ko-KR" altLang="en-US" dirty="0"/>
                  <a:t>의 구간을 덮는 경우의 수</a:t>
                </a:r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8A1C951-3E2E-43A7-AEDC-D3FC84F8F2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2DD0EA46-C935-4986-BD6D-A940F39725C4}"/>
              </a:ext>
            </a:extLst>
          </p:cNvPr>
          <p:cNvGraphicFramePr>
            <a:graphicFrameLocks noGrp="1"/>
          </p:cNvGraphicFramePr>
          <p:nvPr/>
        </p:nvGraphicFramePr>
        <p:xfrm>
          <a:off x="1897776" y="3243580"/>
          <a:ext cx="8128000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27857767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452573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271236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8789825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7784422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0692191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559934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119711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1025270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908512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7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4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4179325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A80C5E0-927D-4CD3-9B47-46A8A624BDEC}"/>
              </a:ext>
            </a:extLst>
          </p:cNvPr>
          <p:cNvSpPr txBox="1"/>
          <p:nvPr/>
        </p:nvSpPr>
        <p:spPr>
          <a:xfrm>
            <a:off x="1216404" y="3228945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k-1</a:t>
            </a:r>
            <a:endParaRPr lang="ko-KR" altLang="en-US" sz="2000" b="1" dirty="0"/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xmlns="" id="{3CB1B6BF-DF23-4DD1-965E-039CC1FDD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595202"/>
              </p:ext>
            </p:extLst>
          </p:nvPr>
        </p:nvGraphicFramePr>
        <p:xfrm>
          <a:off x="1897776" y="3639261"/>
          <a:ext cx="8128000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27857767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452573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271236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8789825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7784422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0692191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559934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119711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1025270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908512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4179325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FFFAE7D-0DDC-43A6-B54E-263FF11D9933}"/>
              </a:ext>
            </a:extLst>
          </p:cNvPr>
          <p:cNvSpPr txBox="1"/>
          <p:nvPr/>
        </p:nvSpPr>
        <p:spPr>
          <a:xfrm>
            <a:off x="1359017" y="362462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k</a:t>
            </a:r>
            <a:endParaRPr lang="ko-KR" altLang="en-US" sz="2000" b="1" dirty="0"/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xmlns="" id="{2A8DEDFB-8A4C-4BD3-8969-3313E8535D74}"/>
              </a:ext>
            </a:extLst>
          </p:cNvPr>
          <p:cNvGraphicFramePr>
            <a:graphicFrameLocks noGrp="1"/>
          </p:cNvGraphicFramePr>
          <p:nvPr/>
        </p:nvGraphicFramePr>
        <p:xfrm>
          <a:off x="1897776" y="2769029"/>
          <a:ext cx="8128000" cy="3962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27857767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452573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271236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8789825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7784422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0692191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559934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119711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1025270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908512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2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4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5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6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7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8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9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41793258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BE338E4A-849C-4839-A860-41CC41972344}"/>
              </a:ext>
            </a:extLst>
          </p:cNvPr>
          <p:cNvSpPr/>
          <p:nvPr/>
        </p:nvSpPr>
        <p:spPr>
          <a:xfrm>
            <a:off x="3540154" y="4186106"/>
            <a:ext cx="3271707" cy="245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784A2632-E95D-4338-B481-176A76DA8EBC}"/>
                  </a:ext>
                </a:extLst>
              </p:cNvPr>
              <p:cNvSpPr txBox="1"/>
              <p:nvPr/>
            </p:nvSpPr>
            <p:spPr>
              <a:xfrm>
                <a:off x="4798502" y="4093608"/>
                <a:ext cx="5623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ko-KR" altLang="en-US" sz="20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84A2632-E95D-4338-B481-176A76DA8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502" y="4093608"/>
                <a:ext cx="562398" cy="400110"/>
              </a:xfrm>
              <a:prstGeom prst="rect">
                <a:avLst/>
              </a:prstGeom>
              <a:blipFill>
                <a:blip r:embed="rId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FFEEC3FB-61AF-4100-B84A-B83235CF1C5C}"/>
              </a:ext>
            </a:extLst>
          </p:cNvPr>
          <p:cNvSpPr/>
          <p:nvPr/>
        </p:nvSpPr>
        <p:spPr>
          <a:xfrm>
            <a:off x="2690069" y="4663315"/>
            <a:ext cx="850085" cy="2450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53FD5C9-E81F-49D9-B3F5-1BC97CE583E3}"/>
              </a:ext>
            </a:extLst>
          </p:cNvPr>
          <p:cNvSpPr txBox="1"/>
          <p:nvPr/>
        </p:nvSpPr>
        <p:spPr>
          <a:xfrm>
            <a:off x="0" y="4293663"/>
            <a:ext cx="3656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2"/>
                </a:solidFill>
              </a:rPr>
              <a:t>1~k-1</a:t>
            </a:r>
            <a:r>
              <a:rPr lang="ko-KR" altLang="en-US" sz="1600" b="1" dirty="0">
                <a:solidFill>
                  <a:schemeClr val="accent2"/>
                </a:solidFill>
              </a:rPr>
              <a:t>번 구간으로 만든 가능한 구간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7E28CF12-6398-4B17-B03E-781845276FDE}"/>
              </a:ext>
            </a:extLst>
          </p:cNvPr>
          <p:cNvSpPr/>
          <p:nvPr/>
        </p:nvSpPr>
        <p:spPr>
          <a:xfrm>
            <a:off x="2690068" y="5102552"/>
            <a:ext cx="1638651" cy="2450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F232DD92-5C15-41E1-BBA8-5092D813A0C7}"/>
              </a:ext>
            </a:extLst>
          </p:cNvPr>
          <p:cNvSpPr/>
          <p:nvPr/>
        </p:nvSpPr>
        <p:spPr>
          <a:xfrm>
            <a:off x="2690068" y="5536205"/>
            <a:ext cx="2427216" cy="2450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FCA667BE-2583-408E-B6D4-A9D1879762DD}"/>
              </a:ext>
            </a:extLst>
          </p:cNvPr>
          <p:cNvSpPr/>
          <p:nvPr/>
        </p:nvSpPr>
        <p:spPr>
          <a:xfrm>
            <a:off x="2690068" y="5971043"/>
            <a:ext cx="3271706" cy="2450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4194A12B-5C8B-4204-9EBA-C86CB2063FB7}"/>
              </a:ext>
            </a:extLst>
          </p:cNvPr>
          <p:cNvSpPr/>
          <p:nvPr/>
        </p:nvSpPr>
        <p:spPr>
          <a:xfrm>
            <a:off x="2690067" y="6361860"/>
            <a:ext cx="4121793" cy="2450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47A8182-20EF-4A92-933E-1B07A3B05B6E}"/>
              </a:ext>
            </a:extLst>
          </p:cNvPr>
          <p:cNvSpPr txBox="1"/>
          <p:nvPr/>
        </p:nvSpPr>
        <p:spPr>
          <a:xfrm>
            <a:off x="16725" y="3801239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2"/>
                </a:solidFill>
              </a:rPr>
              <a:t>D(k, 5)</a:t>
            </a:r>
            <a:endParaRPr lang="ko-KR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6A88EDD-359C-4B98-8E3F-DAEA680B0E0C}"/>
              </a:ext>
            </a:extLst>
          </p:cNvPr>
          <p:cNvSpPr txBox="1"/>
          <p:nvPr/>
        </p:nvSpPr>
        <p:spPr>
          <a:xfrm>
            <a:off x="1469300" y="4589048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2"/>
                </a:solidFill>
              </a:rPr>
              <a:t>D(k-1, 1)</a:t>
            </a:r>
            <a:endParaRPr lang="ko-KR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1131E1F-4FA8-4B1A-A690-77D273F5AF3A}"/>
              </a:ext>
            </a:extLst>
          </p:cNvPr>
          <p:cNvSpPr txBox="1"/>
          <p:nvPr/>
        </p:nvSpPr>
        <p:spPr>
          <a:xfrm>
            <a:off x="1469300" y="5006701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2"/>
                </a:solidFill>
              </a:rPr>
              <a:t>D(k-1, 2)</a:t>
            </a:r>
            <a:endParaRPr lang="ko-KR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7E695C8-426E-42C8-A39F-2D98F89C6964}"/>
              </a:ext>
            </a:extLst>
          </p:cNvPr>
          <p:cNvSpPr txBox="1"/>
          <p:nvPr/>
        </p:nvSpPr>
        <p:spPr>
          <a:xfrm>
            <a:off x="1469300" y="5464030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2"/>
                </a:solidFill>
              </a:rPr>
              <a:t>D(k-1, 3)</a:t>
            </a:r>
            <a:endParaRPr lang="ko-KR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5B09CA-7D7D-4ED7-A95E-90963686021E}"/>
              </a:ext>
            </a:extLst>
          </p:cNvPr>
          <p:cNvSpPr txBox="1"/>
          <p:nvPr/>
        </p:nvSpPr>
        <p:spPr>
          <a:xfrm>
            <a:off x="1469300" y="5916720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2"/>
                </a:solidFill>
              </a:rPr>
              <a:t>D(k-1, 5)</a:t>
            </a:r>
            <a:endParaRPr lang="ko-KR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B0362527-A837-4F64-A785-5B9E1D847C29}"/>
              </a:ext>
            </a:extLst>
          </p:cNvPr>
          <p:cNvSpPr txBox="1"/>
          <p:nvPr/>
        </p:nvSpPr>
        <p:spPr>
          <a:xfrm>
            <a:off x="1469300" y="6323497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2"/>
                </a:solidFill>
              </a:rPr>
              <a:t>D(k-1, 5)</a:t>
            </a:r>
            <a:endParaRPr lang="ko-KR" altLang="en-US" sz="1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016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xmlns="" id="{A153C34F-DE4F-4317-B1C0-7A52C58D82B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풀이 </a:t>
                </a:r>
                <a:r>
                  <a:rPr lang="en-US" altLang="ko-KR" dirty="0"/>
                  <a:t>_ (1)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구</m:t>
                    </m:r>
                  </m:oMath>
                </a14:m>
                <a:r>
                  <a:rPr lang="ko-KR" altLang="en-US" dirty="0"/>
                  <a:t>간을 선택</a:t>
                </a:r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A153C34F-DE4F-4317-B1C0-7A52C58D8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xmlns="" id="{48A1C951-3E2E-43A7-AEDC-D3FC84F8F2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D(k, 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dirty="0"/>
                  <a:t> 구간에 대해 고려했을 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정확히 </a:t>
                </a:r>
                <a:r>
                  <a:rPr lang="en-US" altLang="ko-KR" dirty="0"/>
                  <a:t>[1,i]</a:t>
                </a:r>
                <a:r>
                  <a:rPr lang="ko-KR" altLang="en-US" dirty="0"/>
                  <a:t>의 구간을 덮는 경우의 수</a:t>
                </a:r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8A1C951-3E2E-43A7-AEDC-D3FC84F8F2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2DD0EA46-C935-4986-BD6D-A940F39725C4}"/>
              </a:ext>
            </a:extLst>
          </p:cNvPr>
          <p:cNvGraphicFramePr>
            <a:graphicFrameLocks noGrp="1"/>
          </p:cNvGraphicFramePr>
          <p:nvPr/>
        </p:nvGraphicFramePr>
        <p:xfrm>
          <a:off x="1897776" y="3243580"/>
          <a:ext cx="8128000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27857767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452573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271236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8789825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7784422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0692191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559934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119711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1025270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908512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7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4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4179325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A80C5E0-927D-4CD3-9B47-46A8A624BDEC}"/>
              </a:ext>
            </a:extLst>
          </p:cNvPr>
          <p:cNvSpPr txBox="1"/>
          <p:nvPr/>
        </p:nvSpPr>
        <p:spPr>
          <a:xfrm>
            <a:off x="1216404" y="3228945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k-1</a:t>
            </a:r>
            <a:endParaRPr lang="ko-KR" altLang="en-US" sz="2000" b="1" dirty="0"/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xmlns="" id="{3CB1B6BF-DF23-4DD1-965E-039CC1FDD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755522"/>
              </p:ext>
            </p:extLst>
          </p:nvPr>
        </p:nvGraphicFramePr>
        <p:xfrm>
          <a:off x="1897776" y="3639261"/>
          <a:ext cx="8128000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27857767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452573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271236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8789825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7784422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0692191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559934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119711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1025270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908512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4179325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FFFAE7D-0DDC-43A6-B54E-263FF11D9933}"/>
              </a:ext>
            </a:extLst>
          </p:cNvPr>
          <p:cNvSpPr txBox="1"/>
          <p:nvPr/>
        </p:nvSpPr>
        <p:spPr>
          <a:xfrm>
            <a:off x="1359017" y="362462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k</a:t>
            </a:r>
            <a:endParaRPr lang="ko-KR" altLang="en-US" sz="2000" b="1" dirty="0"/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xmlns="" id="{2A8DEDFB-8A4C-4BD3-8969-3313E8535D74}"/>
              </a:ext>
            </a:extLst>
          </p:cNvPr>
          <p:cNvGraphicFramePr>
            <a:graphicFrameLocks noGrp="1"/>
          </p:cNvGraphicFramePr>
          <p:nvPr/>
        </p:nvGraphicFramePr>
        <p:xfrm>
          <a:off x="1897776" y="2769029"/>
          <a:ext cx="8128000" cy="3962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27857767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452573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271236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8789825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7784422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0692191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559934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119711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1025270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908512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2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4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5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6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7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8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9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41793258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BE338E4A-849C-4839-A860-41CC41972344}"/>
              </a:ext>
            </a:extLst>
          </p:cNvPr>
          <p:cNvSpPr/>
          <p:nvPr/>
        </p:nvSpPr>
        <p:spPr>
          <a:xfrm>
            <a:off x="3540154" y="4186106"/>
            <a:ext cx="3271707" cy="245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784A2632-E95D-4338-B481-176A76DA8EBC}"/>
                  </a:ext>
                </a:extLst>
              </p:cNvPr>
              <p:cNvSpPr txBox="1"/>
              <p:nvPr/>
            </p:nvSpPr>
            <p:spPr>
              <a:xfrm>
                <a:off x="4798502" y="4093608"/>
                <a:ext cx="5623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ko-KR" altLang="en-US" sz="20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84A2632-E95D-4338-B481-176A76DA8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502" y="4093608"/>
                <a:ext cx="562398" cy="400110"/>
              </a:xfrm>
              <a:prstGeom prst="rect">
                <a:avLst/>
              </a:prstGeom>
              <a:blipFill>
                <a:blip r:embed="rId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56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xmlns="" id="{A153C34F-DE4F-4317-B1C0-7A52C58D82B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풀이 </a:t>
                </a:r>
                <a:r>
                  <a:rPr lang="en-US" altLang="ko-KR" dirty="0"/>
                  <a:t>_ (1)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구</m:t>
                    </m:r>
                  </m:oMath>
                </a14:m>
                <a:r>
                  <a:rPr lang="ko-KR" altLang="en-US" dirty="0"/>
                  <a:t>간을 선택</a:t>
                </a:r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A153C34F-DE4F-4317-B1C0-7A52C58D8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xmlns="" id="{48A1C951-3E2E-43A7-AEDC-D3FC84F8F2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D(k, 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dirty="0"/>
                  <a:t> 구간에 대해 고려했을 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정확히 </a:t>
                </a:r>
                <a:r>
                  <a:rPr lang="en-US" altLang="ko-KR" dirty="0"/>
                  <a:t>[1,i]</a:t>
                </a:r>
                <a:r>
                  <a:rPr lang="ko-KR" altLang="en-US" dirty="0"/>
                  <a:t>의 구간을 덮는 경우의 수</a:t>
                </a:r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8A1C951-3E2E-43A7-AEDC-D3FC84F8F2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2DD0EA46-C935-4986-BD6D-A940F39725C4}"/>
              </a:ext>
            </a:extLst>
          </p:cNvPr>
          <p:cNvGraphicFramePr>
            <a:graphicFrameLocks noGrp="1"/>
          </p:cNvGraphicFramePr>
          <p:nvPr/>
        </p:nvGraphicFramePr>
        <p:xfrm>
          <a:off x="1897776" y="3243580"/>
          <a:ext cx="8128000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27857767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452573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271236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8789825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7784422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0692191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559934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119711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1025270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908512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7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4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4179325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A80C5E0-927D-4CD3-9B47-46A8A624BDEC}"/>
              </a:ext>
            </a:extLst>
          </p:cNvPr>
          <p:cNvSpPr txBox="1"/>
          <p:nvPr/>
        </p:nvSpPr>
        <p:spPr>
          <a:xfrm>
            <a:off x="1216404" y="3228945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k-1</a:t>
            </a:r>
            <a:endParaRPr lang="ko-KR" altLang="en-US" sz="2000" b="1" dirty="0"/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xmlns="" id="{3CB1B6BF-DF23-4DD1-965E-039CC1FDD007}"/>
              </a:ext>
            </a:extLst>
          </p:cNvPr>
          <p:cNvGraphicFramePr>
            <a:graphicFrameLocks noGrp="1"/>
          </p:cNvGraphicFramePr>
          <p:nvPr/>
        </p:nvGraphicFramePr>
        <p:xfrm>
          <a:off x="1897776" y="3639261"/>
          <a:ext cx="8128000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27857767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452573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271236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8789825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7784422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0692191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559934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119711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1025270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908512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4179325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FFFAE7D-0DDC-43A6-B54E-263FF11D9933}"/>
              </a:ext>
            </a:extLst>
          </p:cNvPr>
          <p:cNvSpPr txBox="1"/>
          <p:nvPr/>
        </p:nvSpPr>
        <p:spPr>
          <a:xfrm>
            <a:off x="1359017" y="362462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k</a:t>
            </a:r>
            <a:endParaRPr lang="ko-KR" altLang="en-US" sz="2000" b="1" dirty="0"/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xmlns="" id="{2A8DEDFB-8A4C-4BD3-8969-3313E8535D74}"/>
              </a:ext>
            </a:extLst>
          </p:cNvPr>
          <p:cNvGraphicFramePr>
            <a:graphicFrameLocks noGrp="1"/>
          </p:cNvGraphicFramePr>
          <p:nvPr/>
        </p:nvGraphicFramePr>
        <p:xfrm>
          <a:off x="1897776" y="2769029"/>
          <a:ext cx="8128000" cy="3962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27857767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452573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271236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8789825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7784422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0692191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559934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119711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1025270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908512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2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4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5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6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7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8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9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41793258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BE338E4A-849C-4839-A860-41CC41972344}"/>
              </a:ext>
            </a:extLst>
          </p:cNvPr>
          <p:cNvSpPr/>
          <p:nvPr/>
        </p:nvSpPr>
        <p:spPr>
          <a:xfrm>
            <a:off x="3540154" y="4186106"/>
            <a:ext cx="3271707" cy="245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784A2632-E95D-4338-B481-176A76DA8EBC}"/>
                  </a:ext>
                </a:extLst>
              </p:cNvPr>
              <p:cNvSpPr txBox="1"/>
              <p:nvPr/>
            </p:nvSpPr>
            <p:spPr>
              <a:xfrm>
                <a:off x="4798502" y="4093608"/>
                <a:ext cx="5623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ko-KR" altLang="en-US" sz="20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84A2632-E95D-4338-B481-176A76DA8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502" y="4093608"/>
                <a:ext cx="562398" cy="400110"/>
              </a:xfrm>
              <a:prstGeom prst="rect">
                <a:avLst/>
              </a:prstGeom>
              <a:blipFill>
                <a:blip r:embed="rId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0A6DD052-B637-4488-84A4-49F1CA0B2078}"/>
              </a:ext>
            </a:extLst>
          </p:cNvPr>
          <p:cNvSpPr/>
          <p:nvPr/>
        </p:nvSpPr>
        <p:spPr>
          <a:xfrm>
            <a:off x="2690068" y="4566119"/>
            <a:ext cx="5698923" cy="2450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451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xmlns="" id="{A153C34F-DE4F-4317-B1C0-7A52C58D82B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풀이 </a:t>
                </a:r>
                <a:r>
                  <a:rPr lang="en-US" altLang="ko-KR" dirty="0"/>
                  <a:t>_ (1)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구</m:t>
                    </m:r>
                  </m:oMath>
                </a14:m>
                <a:r>
                  <a:rPr lang="ko-KR" altLang="en-US" dirty="0"/>
                  <a:t>간을 선택</a:t>
                </a:r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A153C34F-DE4F-4317-B1C0-7A52C58D8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xmlns="" id="{48A1C951-3E2E-43A7-AEDC-D3FC84F8F2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D(k, 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dirty="0"/>
                  <a:t> 구간에 대해 고려했을 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정확히 </a:t>
                </a:r>
                <a:r>
                  <a:rPr lang="en-US" altLang="ko-KR" dirty="0"/>
                  <a:t>[1,i]</a:t>
                </a:r>
                <a:r>
                  <a:rPr lang="ko-KR" altLang="en-US" dirty="0"/>
                  <a:t>의 구간을 덮는 경우의 수</a:t>
                </a:r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8A1C951-3E2E-43A7-AEDC-D3FC84F8F2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2DD0EA46-C935-4986-BD6D-A940F39725C4}"/>
              </a:ext>
            </a:extLst>
          </p:cNvPr>
          <p:cNvGraphicFramePr>
            <a:graphicFrameLocks noGrp="1"/>
          </p:cNvGraphicFramePr>
          <p:nvPr/>
        </p:nvGraphicFramePr>
        <p:xfrm>
          <a:off x="1897776" y="3243580"/>
          <a:ext cx="8128000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27857767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452573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271236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8789825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7784422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0692191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559934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119711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1025270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908512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7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4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4179325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A80C5E0-927D-4CD3-9B47-46A8A624BDEC}"/>
              </a:ext>
            </a:extLst>
          </p:cNvPr>
          <p:cNvSpPr txBox="1"/>
          <p:nvPr/>
        </p:nvSpPr>
        <p:spPr>
          <a:xfrm>
            <a:off x="1216404" y="3228945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k-1</a:t>
            </a:r>
            <a:endParaRPr lang="ko-KR" altLang="en-US" sz="2000" b="1" dirty="0"/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xmlns="" id="{3CB1B6BF-DF23-4DD1-965E-039CC1FDD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611053"/>
              </p:ext>
            </p:extLst>
          </p:nvPr>
        </p:nvGraphicFramePr>
        <p:xfrm>
          <a:off x="1897776" y="3639261"/>
          <a:ext cx="8128000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27857767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452573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271236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8789825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7784422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0692191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559934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119711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1025270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908512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4179325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FFFAE7D-0DDC-43A6-B54E-263FF11D9933}"/>
              </a:ext>
            </a:extLst>
          </p:cNvPr>
          <p:cNvSpPr txBox="1"/>
          <p:nvPr/>
        </p:nvSpPr>
        <p:spPr>
          <a:xfrm>
            <a:off x="1359017" y="362462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k</a:t>
            </a:r>
            <a:endParaRPr lang="ko-KR" altLang="en-US" sz="2000" b="1" dirty="0"/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xmlns="" id="{2A8DEDFB-8A4C-4BD3-8969-3313E8535D74}"/>
              </a:ext>
            </a:extLst>
          </p:cNvPr>
          <p:cNvGraphicFramePr>
            <a:graphicFrameLocks noGrp="1"/>
          </p:cNvGraphicFramePr>
          <p:nvPr/>
        </p:nvGraphicFramePr>
        <p:xfrm>
          <a:off x="1897776" y="2769029"/>
          <a:ext cx="8128000" cy="3962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27857767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452573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271236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8789825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7784422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0692191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559934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119711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1025270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908512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2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4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5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6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7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8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9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41793258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BE338E4A-849C-4839-A860-41CC41972344}"/>
              </a:ext>
            </a:extLst>
          </p:cNvPr>
          <p:cNvSpPr/>
          <p:nvPr/>
        </p:nvSpPr>
        <p:spPr>
          <a:xfrm>
            <a:off x="3540154" y="4186106"/>
            <a:ext cx="3271707" cy="245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784A2632-E95D-4338-B481-176A76DA8EBC}"/>
                  </a:ext>
                </a:extLst>
              </p:cNvPr>
              <p:cNvSpPr txBox="1"/>
              <p:nvPr/>
            </p:nvSpPr>
            <p:spPr>
              <a:xfrm>
                <a:off x="4798502" y="4093608"/>
                <a:ext cx="5623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ko-KR" altLang="en-US" sz="20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84A2632-E95D-4338-B481-176A76DA8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502" y="4093608"/>
                <a:ext cx="562398" cy="400110"/>
              </a:xfrm>
              <a:prstGeom prst="rect">
                <a:avLst/>
              </a:prstGeom>
              <a:blipFill>
                <a:blip r:embed="rId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0A6DD052-B637-4488-84A4-49F1CA0B2078}"/>
              </a:ext>
            </a:extLst>
          </p:cNvPr>
          <p:cNvSpPr/>
          <p:nvPr/>
        </p:nvSpPr>
        <p:spPr>
          <a:xfrm>
            <a:off x="2690068" y="4566119"/>
            <a:ext cx="5698923" cy="2450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524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xmlns="" id="{A153C34F-DE4F-4317-B1C0-7A52C58D82B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풀이 </a:t>
                </a:r>
                <a:r>
                  <a:rPr lang="en-US" altLang="ko-KR" dirty="0"/>
                  <a:t>_ (1)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구</m:t>
                    </m:r>
                  </m:oMath>
                </a14:m>
                <a:r>
                  <a:rPr lang="ko-KR" altLang="en-US" dirty="0"/>
                  <a:t>간을 선택</a:t>
                </a:r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A153C34F-DE4F-4317-B1C0-7A52C58D8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xmlns="" id="{48A1C951-3E2E-43A7-AEDC-D3FC84F8F2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D(k, 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dirty="0"/>
                  <a:t> 구간에 대해 고려했을 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정확히 </a:t>
                </a:r>
                <a:r>
                  <a:rPr lang="en-US" altLang="ko-KR" dirty="0"/>
                  <a:t>[1,i]</a:t>
                </a:r>
                <a:r>
                  <a:rPr lang="ko-KR" altLang="en-US" dirty="0"/>
                  <a:t>의 구간을 덮는 경우의 수</a:t>
                </a:r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8A1C951-3E2E-43A7-AEDC-D3FC84F8F2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2DD0EA46-C935-4986-BD6D-A940F39725C4}"/>
              </a:ext>
            </a:extLst>
          </p:cNvPr>
          <p:cNvGraphicFramePr>
            <a:graphicFrameLocks noGrp="1"/>
          </p:cNvGraphicFramePr>
          <p:nvPr/>
        </p:nvGraphicFramePr>
        <p:xfrm>
          <a:off x="1897776" y="3243580"/>
          <a:ext cx="8128000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27857767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452573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271236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8789825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7784422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0692191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559934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119711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1025270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908512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7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4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4179325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A80C5E0-927D-4CD3-9B47-46A8A624BDEC}"/>
              </a:ext>
            </a:extLst>
          </p:cNvPr>
          <p:cNvSpPr txBox="1"/>
          <p:nvPr/>
        </p:nvSpPr>
        <p:spPr>
          <a:xfrm>
            <a:off x="1216404" y="3228945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k-1</a:t>
            </a:r>
            <a:endParaRPr lang="ko-KR" altLang="en-US" sz="2000" b="1" dirty="0"/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xmlns="" id="{3CB1B6BF-DF23-4DD1-965E-039CC1FDD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884584"/>
              </p:ext>
            </p:extLst>
          </p:nvPr>
        </p:nvGraphicFramePr>
        <p:xfrm>
          <a:off x="1897776" y="3639261"/>
          <a:ext cx="8128000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27857767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452573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271236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8789825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7784422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0692191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559934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119711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1025270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908512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4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4179325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FFFAE7D-0DDC-43A6-B54E-263FF11D9933}"/>
              </a:ext>
            </a:extLst>
          </p:cNvPr>
          <p:cNvSpPr txBox="1"/>
          <p:nvPr/>
        </p:nvSpPr>
        <p:spPr>
          <a:xfrm>
            <a:off x="1359017" y="362462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k</a:t>
            </a:r>
            <a:endParaRPr lang="ko-KR" altLang="en-US" sz="2000" b="1" dirty="0"/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xmlns="" id="{2A8DEDFB-8A4C-4BD3-8969-3313E8535D74}"/>
              </a:ext>
            </a:extLst>
          </p:cNvPr>
          <p:cNvGraphicFramePr>
            <a:graphicFrameLocks noGrp="1"/>
          </p:cNvGraphicFramePr>
          <p:nvPr/>
        </p:nvGraphicFramePr>
        <p:xfrm>
          <a:off x="1897776" y="2769029"/>
          <a:ext cx="8128000" cy="3962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27857767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452573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271236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8789825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7784422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0692191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559934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119711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1025270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908512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2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4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5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6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7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8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9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41793258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BE338E4A-849C-4839-A860-41CC41972344}"/>
              </a:ext>
            </a:extLst>
          </p:cNvPr>
          <p:cNvSpPr/>
          <p:nvPr/>
        </p:nvSpPr>
        <p:spPr>
          <a:xfrm>
            <a:off x="3540154" y="4186106"/>
            <a:ext cx="3271707" cy="245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784A2632-E95D-4338-B481-176A76DA8EBC}"/>
                  </a:ext>
                </a:extLst>
              </p:cNvPr>
              <p:cNvSpPr txBox="1"/>
              <p:nvPr/>
            </p:nvSpPr>
            <p:spPr>
              <a:xfrm>
                <a:off x="4798502" y="4093608"/>
                <a:ext cx="5623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ko-KR" altLang="en-US" sz="20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84A2632-E95D-4338-B481-176A76DA8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502" y="4093608"/>
                <a:ext cx="562398" cy="400110"/>
              </a:xfrm>
              <a:prstGeom prst="rect">
                <a:avLst/>
              </a:prstGeom>
              <a:blipFill>
                <a:blip r:embed="rId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0A6DD052-B637-4488-84A4-49F1CA0B2078}"/>
              </a:ext>
            </a:extLst>
          </p:cNvPr>
          <p:cNvSpPr/>
          <p:nvPr/>
        </p:nvSpPr>
        <p:spPr>
          <a:xfrm>
            <a:off x="2690068" y="4566119"/>
            <a:ext cx="5698923" cy="2450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35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040EE386-0B3C-4A3F-999A-E522EC9A3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내용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95A0FD96-D9FE-4F94-8AD4-5AA7D80285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025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153C34F-DE4F-4317-B1C0-7A52C58D8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 </a:t>
            </a:r>
            <a:r>
              <a:rPr lang="en-US" altLang="ko-KR" dirty="0"/>
              <a:t>_ (1),(2)</a:t>
            </a:r>
            <a:r>
              <a:rPr lang="ko-KR" altLang="en-US" dirty="0"/>
              <a:t>의 경우 더하기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xmlns="" id="{48A1C951-3E2E-43A7-AEDC-D3FC84F8F2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D(k, 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dirty="0"/>
                  <a:t> 구간에 대해 고려했을 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정확히 </a:t>
                </a:r>
                <a:r>
                  <a:rPr lang="en-US" altLang="ko-KR" dirty="0"/>
                  <a:t>[1,i]</a:t>
                </a:r>
                <a:r>
                  <a:rPr lang="ko-KR" altLang="en-US" dirty="0"/>
                  <a:t>의 구간을 덮는 경우의 수</a:t>
                </a:r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8A1C951-3E2E-43A7-AEDC-D3FC84F8F2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2DD0EA46-C935-4986-BD6D-A940F39725C4}"/>
              </a:ext>
            </a:extLst>
          </p:cNvPr>
          <p:cNvGraphicFramePr>
            <a:graphicFrameLocks noGrp="1"/>
          </p:cNvGraphicFramePr>
          <p:nvPr/>
        </p:nvGraphicFramePr>
        <p:xfrm>
          <a:off x="1897776" y="3243580"/>
          <a:ext cx="8128000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27857767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452573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271236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8789825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7784422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0692191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559934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119711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1025270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908512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7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4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4179325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A80C5E0-927D-4CD3-9B47-46A8A624BDEC}"/>
              </a:ext>
            </a:extLst>
          </p:cNvPr>
          <p:cNvSpPr txBox="1"/>
          <p:nvPr/>
        </p:nvSpPr>
        <p:spPr>
          <a:xfrm>
            <a:off x="1216404" y="3228945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k-1</a:t>
            </a:r>
            <a:endParaRPr lang="ko-KR" altLang="en-US" sz="2000" b="1" dirty="0"/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xmlns="" id="{3CB1B6BF-DF23-4DD1-965E-039CC1FDD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584745"/>
              </p:ext>
            </p:extLst>
          </p:nvPr>
        </p:nvGraphicFramePr>
        <p:xfrm>
          <a:off x="1897776" y="3639261"/>
          <a:ext cx="8128000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27857767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452573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271236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8789825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7784422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0692191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559934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119711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1025270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908512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7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2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8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4179325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FFFAE7D-0DDC-43A6-B54E-263FF11D9933}"/>
              </a:ext>
            </a:extLst>
          </p:cNvPr>
          <p:cNvSpPr txBox="1"/>
          <p:nvPr/>
        </p:nvSpPr>
        <p:spPr>
          <a:xfrm>
            <a:off x="1359017" y="362462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k</a:t>
            </a:r>
            <a:endParaRPr lang="ko-KR" altLang="en-US" sz="2000" b="1" dirty="0"/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xmlns="" id="{2A8DEDFB-8A4C-4BD3-8969-3313E8535D74}"/>
              </a:ext>
            </a:extLst>
          </p:cNvPr>
          <p:cNvGraphicFramePr>
            <a:graphicFrameLocks noGrp="1"/>
          </p:cNvGraphicFramePr>
          <p:nvPr/>
        </p:nvGraphicFramePr>
        <p:xfrm>
          <a:off x="1897776" y="2769029"/>
          <a:ext cx="8128000" cy="3962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27857767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452573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271236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8789825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7784422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0692191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559934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119711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1025270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908512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2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4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5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6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7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8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9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41793258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BE338E4A-849C-4839-A860-41CC41972344}"/>
              </a:ext>
            </a:extLst>
          </p:cNvPr>
          <p:cNvSpPr/>
          <p:nvPr/>
        </p:nvSpPr>
        <p:spPr>
          <a:xfrm>
            <a:off x="3540154" y="4186106"/>
            <a:ext cx="3271707" cy="245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784A2632-E95D-4338-B481-176A76DA8EBC}"/>
                  </a:ext>
                </a:extLst>
              </p:cNvPr>
              <p:cNvSpPr txBox="1"/>
              <p:nvPr/>
            </p:nvSpPr>
            <p:spPr>
              <a:xfrm>
                <a:off x="4798502" y="4093608"/>
                <a:ext cx="5623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ko-KR" altLang="en-US" sz="20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84A2632-E95D-4338-B481-176A76DA8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502" y="4093608"/>
                <a:ext cx="562398" cy="400110"/>
              </a:xfrm>
              <a:prstGeom prst="rect">
                <a:avLst/>
              </a:prstGeom>
              <a:blipFill>
                <a:blip r:embed="rId3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4577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153C34F-DE4F-4317-B1C0-7A52C58D8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xmlns="" id="{48A1C951-3E2E-43A7-AEDC-D3FC84F8F2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D(k, 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dirty="0"/>
                  <a:t> 구간에 대해 고려했을 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정확히 </a:t>
                </a:r>
                <a:r>
                  <a:rPr lang="en-US" altLang="ko-KR" dirty="0"/>
                  <a:t>[1,i]</a:t>
                </a:r>
                <a:r>
                  <a:rPr lang="ko-KR" altLang="en-US" dirty="0"/>
                  <a:t>의 구간을 덮는 경우의 </a:t>
                </a:r>
                <a:r>
                  <a:rPr lang="ko-KR" altLang="en-US" dirty="0" smtClean="0"/>
                  <a:t>수</a:t>
                </a:r>
                <a:endParaRPr lang="en-US" altLang="ko-KR" dirty="0"/>
              </a:p>
              <a:p>
                <a:r>
                  <a:rPr lang="en-US" altLang="ko-KR" dirty="0"/>
                  <a:t>D(0, 0) = 1</a:t>
                </a:r>
              </a:p>
              <a:p>
                <a:r>
                  <a:rPr lang="en-US" altLang="ko-KR" dirty="0"/>
                  <a:t>D(k, 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) = </a:t>
                </a:r>
              </a:p>
              <a:p>
                <a:pPr lvl="1"/>
                <a:r>
                  <a:rPr lang="en-US" altLang="ko-KR" dirty="0"/>
                  <a:t>D(k-1, 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)                                  if, 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ko-KR" b="0" dirty="0"/>
              </a:p>
              <a:p>
                <a:pPr lvl="1"/>
                <a:r>
                  <a:rPr lang="en-US" altLang="ko-KR" dirty="0"/>
                  <a:t>D(k-1, 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) + D(k-1,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−1)+ …+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ko-KR" dirty="0"/>
                  <a:t>D(k-1,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/>
                  <a:t>)  if, 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D(k-1, 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) * 2                              if, 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 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각 구간의 시작점을 오름차순으로 정렬하고 진행한다</a:t>
                </a:r>
                <a:r>
                  <a:rPr lang="en-US" altLang="ko-KR" dirty="0" smtClean="0"/>
                  <a:t>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8A1C951-3E2E-43A7-AEDC-D3FC84F8F2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1714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AF46CBF-BC36-4C77-8FBE-99EF9B5D3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xmlns="" id="{5706276E-5212-4C93-8F29-7AE3E3C0D7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N</a:t>
                </a:r>
                <a:r>
                  <a:rPr lang="ko-KR" altLang="en-US" dirty="0"/>
                  <a:t>개의 구간</a:t>
                </a:r>
                <a:r>
                  <a:rPr lang="en-US" altLang="ko-KR" dirty="0"/>
                  <a:t>: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/>
              </a:p>
              <a:p>
                <a:r>
                  <a:rPr lang="ko-KR" altLang="en-US" dirty="0"/>
                  <a:t>몇 개의 구간을 선택하여</a:t>
                </a:r>
                <a:r>
                  <a:rPr lang="en-US" altLang="ko-KR" dirty="0"/>
                  <a:t>, 1</a:t>
                </a:r>
                <a:r>
                  <a:rPr lang="ko-KR" altLang="en-US" dirty="0"/>
                  <a:t>이상 </a:t>
                </a:r>
                <a:r>
                  <a:rPr lang="en-US" altLang="ko-KR" dirty="0"/>
                  <a:t>X</a:t>
                </a:r>
                <a:r>
                  <a:rPr lang="ko-KR" altLang="en-US" dirty="0"/>
                  <a:t>이하의 각 정수가 적어도 하나의 구간에 속하게 하고싶다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구간을 고르는 경우의 수는</a:t>
                </a:r>
                <a:r>
                  <a:rPr lang="en-US" altLang="ko-KR" dirty="0"/>
                  <a:t>?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706276E-5212-4C93-8F29-7AE3E3C0D7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5414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040EE386-0B3C-4A3F-999A-E522EC9A3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95A0FD96-D9FE-4F94-8AD4-5AA7D80285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042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153C34F-DE4F-4317-B1C0-7A52C58D8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xmlns="" id="{48A1C951-3E2E-43A7-AEDC-D3FC84F8F2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D(k, 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dirty="0"/>
                  <a:t> 구간에 대해 고려했을 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정확히 </a:t>
                </a:r>
                <a:r>
                  <a:rPr lang="en-US" altLang="ko-KR" dirty="0"/>
                  <a:t>[1,i]</a:t>
                </a:r>
                <a:r>
                  <a:rPr lang="ko-KR" altLang="en-US" dirty="0"/>
                  <a:t>의 구간을 덮는 경우의 수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초기값</a:t>
                </a:r>
                <a:r>
                  <a:rPr lang="en-US" altLang="ko-KR" dirty="0"/>
                  <a:t>: D(0, 0) = 1</a:t>
                </a:r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8A1C951-3E2E-43A7-AEDC-D3FC84F8F2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6367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153C34F-DE4F-4317-B1C0-7A52C58D8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xmlns="" id="{48A1C951-3E2E-43A7-AEDC-D3FC84F8F2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D(k, 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dirty="0"/>
                  <a:t> 구간에 대해 고려했을 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정확히 </a:t>
                </a:r>
                <a:r>
                  <a:rPr lang="en-US" altLang="ko-KR" dirty="0"/>
                  <a:t>[1,i]</a:t>
                </a:r>
                <a:r>
                  <a:rPr lang="ko-KR" altLang="en-US" dirty="0"/>
                  <a:t>의 구간을 덮는 경우의 수</a:t>
                </a:r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8A1C951-3E2E-43A7-AEDC-D3FC84F8F2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2DD0EA46-C935-4986-BD6D-A940F3972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363211"/>
              </p:ext>
            </p:extLst>
          </p:nvPr>
        </p:nvGraphicFramePr>
        <p:xfrm>
          <a:off x="1897776" y="3243580"/>
          <a:ext cx="8128000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27857767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452573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271236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8789825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7784422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0692191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559934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119711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1025270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908512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7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4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4179325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A80C5E0-927D-4CD3-9B47-46A8A624BDEC}"/>
              </a:ext>
            </a:extLst>
          </p:cNvPr>
          <p:cNvSpPr txBox="1"/>
          <p:nvPr/>
        </p:nvSpPr>
        <p:spPr>
          <a:xfrm>
            <a:off x="1216404" y="3228945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k-1</a:t>
            </a:r>
            <a:endParaRPr lang="ko-KR" altLang="en-US" sz="2000" b="1" dirty="0"/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xmlns="" id="{3CB1B6BF-DF23-4DD1-965E-039CC1FDD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585229"/>
              </p:ext>
            </p:extLst>
          </p:nvPr>
        </p:nvGraphicFramePr>
        <p:xfrm>
          <a:off x="1897776" y="3639261"/>
          <a:ext cx="8128000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27857767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452573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271236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8789825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7784422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0692191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559934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119711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1025270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908512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4179325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FFFAE7D-0DDC-43A6-B54E-263FF11D9933}"/>
              </a:ext>
            </a:extLst>
          </p:cNvPr>
          <p:cNvSpPr txBox="1"/>
          <p:nvPr/>
        </p:nvSpPr>
        <p:spPr>
          <a:xfrm>
            <a:off x="1359017" y="362462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k</a:t>
            </a:r>
            <a:endParaRPr lang="ko-KR" altLang="en-US" sz="2000" b="1" dirty="0"/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xmlns="" id="{2A8DEDFB-8A4C-4BD3-8969-3313E8535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601549"/>
              </p:ext>
            </p:extLst>
          </p:nvPr>
        </p:nvGraphicFramePr>
        <p:xfrm>
          <a:off x="1897776" y="2769029"/>
          <a:ext cx="8128000" cy="3962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27857767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452573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271236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8789825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7784422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0692191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559934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119711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1025270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908512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2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4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5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6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7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8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9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41793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8121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153C34F-DE4F-4317-B1C0-7A52C58D8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xmlns="" id="{48A1C951-3E2E-43A7-AEDC-D3FC84F8F2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D(k, 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dirty="0"/>
                  <a:t> 구간에 대해 고려했을 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정확히 </a:t>
                </a:r>
                <a:r>
                  <a:rPr lang="en-US" altLang="ko-KR" dirty="0"/>
                  <a:t>[1,i]</a:t>
                </a:r>
                <a:r>
                  <a:rPr lang="ko-KR" altLang="en-US" dirty="0"/>
                  <a:t>의 구간을 덮는 경우의 수</a:t>
                </a:r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8A1C951-3E2E-43A7-AEDC-D3FC84F8F2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2DD0EA46-C935-4986-BD6D-A940F3972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968432"/>
              </p:ext>
            </p:extLst>
          </p:nvPr>
        </p:nvGraphicFramePr>
        <p:xfrm>
          <a:off x="1897776" y="3243580"/>
          <a:ext cx="8128000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27857767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452573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271236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8789825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7784422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0692191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559934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119711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1025270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908512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7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4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4179325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A80C5E0-927D-4CD3-9B47-46A8A624BDEC}"/>
              </a:ext>
            </a:extLst>
          </p:cNvPr>
          <p:cNvSpPr txBox="1"/>
          <p:nvPr/>
        </p:nvSpPr>
        <p:spPr>
          <a:xfrm>
            <a:off x="1216404" y="3228945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k-1</a:t>
            </a:r>
            <a:endParaRPr lang="ko-KR" altLang="en-US" sz="2000" b="1" dirty="0"/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xmlns="" id="{3CB1B6BF-DF23-4DD1-965E-039CC1FDD007}"/>
              </a:ext>
            </a:extLst>
          </p:cNvPr>
          <p:cNvGraphicFramePr>
            <a:graphicFrameLocks noGrp="1"/>
          </p:cNvGraphicFramePr>
          <p:nvPr/>
        </p:nvGraphicFramePr>
        <p:xfrm>
          <a:off x="1897776" y="3639261"/>
          <a:ext cx="8128000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27857767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452573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271236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8789825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7784422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0692191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559934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119711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1025270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908512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4179325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FFFAE7D-0DDC-43A6-B54E-263FF11D9933}"/>
              </a:ext>
            </a:extLst>
          </p:cNvPr>
          <p:cNvSpPr txBox="1"/>
          <p:nvPr/>
        </p:nvSpPr>
        <p:spPr>
          <a:xfrm>
            <a:off x="1359017" y="362462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k</a:t>
            </a:r>
            <a:endParaRPr lang="ko-KR" altLang="en-US" sz="2000" b="1" dirty="0"/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xmlns="" id="{2A8DEDFB-8A4C-4BD3-8969-3313E8535D74}"/>
              </a:ext>
            </a:extLst>
          </p:cNvPr>
          <p:cNvGraphicFramePr>
            <a:graphicFrameLocks noGrp="1"/>
          </p:cNvGraphicFramePr>
          <p:nvPr/>
        </p:nvGraphicFramePr>
        <p:xfrm>
          <a:off x="1897776" y="2769029"/>
          <a:ext cx="8128000" cy="3962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27857767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452573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271236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8789825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7784422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0692191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559934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119711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1025270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908512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2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4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5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6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7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8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9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41793258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BE338E4A-849C-4839-A860-41CC41972344}"/>
              </a:ext>
            </a:extLst>
          </p:cNvPr>
          <p:cNvSpPr/>
          <p:nvPr/>
        </p:nvSpPr>
        <p:spPr>
          <a:xfrm>
            <a:off x="3540154" y="4186106"/>
            <a:ext cx="3271707" cy="245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784A2632-E95D-4338-B481-176A76DA8EBC}"/>
                  </a:ext>
                </a:extLst>
              </p:cNvPr>
              <p:cNvSpPr txBox="1"/>
              <p:nvPr/>
            </p:nvSpPr>
            <p:spPr>
              <a:xfrm>
                <a:off x="4798502" y="4093608"/>
                <a:ext cx="5623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ko-KR" altLang="en-US" sz="20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84A2632-E95D-4338-B481-176A76DA8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502" y="4093608"/>
                <a:ext cx="562398" cy="400110"/>
              </a:xfrm>
              <a:prstGeom prst="rect">
                <a:avLst/>
              </a:prstGeom>
              <a:blipFill>
                <a:blip r:embed="rId3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2223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153C34F-DE4F-4317-B1C0-7A52C58D8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xmlns="" id="{48A1C951-3E2E-43A7-AEDC-D3FC84F8F2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D(k, 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dirty="0"/>
                  <a:t> 구간에 대해 고려했을 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정확히 </a:t>
                </a:r>
                <a:r>
                  <a:rPr lang="en-US" altLang="ko-KR" dirty="0"/>
                  <a:t>[1,i]</a:t>
                </a:r>
                <a:r>
                  <a:rPr lang="ko-KR" altLang="en-US" dirty="0"/>
                  <a:t>의 구간을 덮는 경우의 수</a:t>
                </a:r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8A1C951-3E2E-43A7-AEDC-D3FC84F8F2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2DD0EA46-C935-4986-BD6D-A940F3972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037519"/>
              </p:ext>
            </p:extLst>
          </p:nvPr>
        </p:nvGraphicFramePr>
        <p:xfrm>
          <a:off x="1897776" y="3243580"/>
          <a:ext cx="8128000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27857767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452573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271236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8789825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7784422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0692191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559934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119711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1025270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908512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7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4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4179325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A80C5E0-927D-4CD3-9B47-46A8A624BDEC}"/>
              </a:ext>
            </a:extLst>
          </p:cNvPr>
          <p:cNvSpPr txBox="1"/>
          <p:nvPr/>
        </p:nvSpPr>
        <p:spPr>
          <a:xfrm>
            <a:off x="1216404" y="3228945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k-1</a:t>
            </a:r>
            <a:endParaRPr lang="ko-KR" altLang="en-US" sz="2000" b="1" dirty="0"/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xmlns="" id="{3CB1B6BF-DF23-4DD1-965E-039CC1FDD007}"/>
              </a:ext>
            </a:extLst>
          </p:cNvPr>
          <p:cNvGraphicFramePr>
            <a:graphicFrameLocks noGrp="1"/>
          </p:cNvGraphicFramePr>
          <p:nvPr/>
        </p:nvGraphicFramePr>
        <p:xfrm>
          <a:off x="1897776" y="3639261"/>
          <a:ext cx="8128000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27857767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452573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271236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8789825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7784422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0692191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559934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119711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1025270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908512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4179325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FFFAE7D-0DDC-43A6-B54E-263FF11D9933}"/>
              </a:ext>
            </a:extLst>
          </p:cNvPr>
          <p:cNvSpPr txBox="1"/>
          <p:nvPr/>
        </p:nvSpPr>
        <p:spPr>
          <a:xfrm>
            <a:off x="1359017" y="362462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k</a:t>
            </a:r>
            <a:endParaRPr lang="ko-KR" altLang="en-US" sz="2000" b="1" dirty="0"/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xmlns="" id="{2A8DEDFB-8A4C-4BD3-8969-3313E8535D74}"/>
              </a:ext>
            </a:extLst>
          </p:cNvPr>
          <p:cNvGraphicFramePr>
            <a:graphicFrameLocks noGrp="1"/>
          </p:cNvGraphicFramePr>
          <p:nvPr/>
        </p:nvGraphicFramePr>
        <p:xfrm>
          <a:off x="1897776" y="2769029"/>
          <a:ext cx="8128000" cy="3962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27857767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452573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271236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8789825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7784422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0692191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559934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119711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1025270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908512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2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4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5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6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7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8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9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41793258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BE338E4A-849C-4839-A860-41CC41972344}"/>
              </a:ext>
            </a:extLst>
          </p:cNvPr>
          <p:cNvSpPr/>
          <p:nvPr/>
        </p:nvSpPr>
        <p:spPr>
          <a:xfrm>
            <a:off x="3540154" y="4186106"/>
            <a:ext cx="3271707" cy="245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784A2632-E95D-4338-B481-176A76DA8EBC}"/>
                  </a:ext>
                </a:extLst>
              </p:cNvPr>
              <p:cNvSpPr txBox="1"/>
              <p:nvPr/>
            </p:nvSpPr>
            <p:spPr>
              <a:xfrm>
                <a:off x="4798502" y="4093608"/>
                <a:ext cx="5623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ko-KR" altLang="en-US" sz="20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84A2632-E95D-4338-B481-176A76DA8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502" y="4093608"/>
                <a:ext cx="562398" cy="400110"/>
              </a:xfrm>
              <a:prstGeom prst="rect">
                <a:avLst/>
              </a:prstGeom>
              <a:blipFill>
                <a:blip r:embed="rId3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D010FD6D-D805-4AA7-BFF1-B8CACECD7B45}"/>
                  </a:ext>
                </a:extLst>
              </p:cNvPr>
              <p:cNvSpPr txBox="1"/>
              <p:nvPr/>
            </p:nvSpPr>
            <p:spPr>
              <a:xfrm>
                <a:off x="2885813" y="4644323"/>
                <a:ext cx="398814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sz="2000" dirty="0"/>
                  <a:t>구간을 선택하는 경우</a:t>
                </a:r>
                <a:endParaRPr lang="en-US" altLang="ko-KR" sz="2000" dirty="0"/>
              </a:p>
              <a:p>
                <a:pPr marL="342900" indent="-342900"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sz="2000" dirty="0"/>
                  <a:t>구간을 선택하지 않는 경우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10FD6D-D805-4AA7-BFF1-B8CACECD7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813" y="4644323"/>
                <a:ext cx="3988143" cy="707886"/>
              </a:xfrm>
              <a:prstGeom prst="rect">
                <a:avLst/>
              </a:prstGeom>
              <a:blipFill>
                <a:blip r:embed="rId4"/>
                <a:stretch>
                  <a:fillRect l="-1527" t="-6034" r="-763" b="-137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7200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153C34F-DE4F-4317-B1C0-7A52C58D8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xmlns="" id="{48A1C951-3E2E-43A7-AEDC-D3FC84F8F2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D(k, 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dirty="0"/>
                  <a:t> 구간에 대해 고려했을 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정확히 </a:t>
                </a:r>
                <a:r>
                  <a:rPr lang="en-US" altLang="ko-KR" dirty="0"/>
                  <a:t>[1,i]</a:t>
                </a:r>
                <a:r>
                  <a:rPr lang="ko-KR" altLang="en-US" dirty="0"/>
                  <a:t>의 구간을 덮는 경우의 수</a:t>
                </a:r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8A1C951-3E2E-43A7-AEDC-D3FC84F8F2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2DD0EA46-C935-4986-BD6D-A940F3972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616975"/>
              </p:ext>
            </p:extLst>
          </p:nvPr>
        </p:nvGraphicFramePr>
        <p:xfrm>
          <a:off x="1897776" y="3243580"/>
          <a:ext cx="8128000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27857767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452573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271236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8789825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7784422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0692191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559934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119711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1025270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908512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7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4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4179325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A80C5E0-927D-4CD3-9B47-46A8A624BDEC}"/>
              </a:ext>
            </a:extLst>
          </p:cNvPr>
          <p:cNvSpPr txBox="1"/>
          <p:nvPr/>
        </p:nvSpPr>
        <p:spPr>
          <a:xfrm>
            <a:off x="1216404" y="3228945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k-1</a:t>
            </a:r>
            <a:endParaRPr lang="ko-KR" altLang="en-US" sz="2000" b="1" dirty="0"/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xmlns="" id="{3CB1B6BF-DF23-4DD1-965E-039CC1FDD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40797"/>
              </p:ext>
            </p:extLst>
          </p:nvPr>
        </p:nvGraphicFramePr>
        <p:xfrm>
          <a:off x="1897776" y="3639261"/>
          <a:ext cx="8128000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27857767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452573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271236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8789825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7784422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0692191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559934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119711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1025270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908512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4179325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FFFAE7D-0DDC-43A6-B54E-263FF11D9933}"/>
              </a:ext>
            </a:extLst>
          </p:cNvPr>
          <p:cNvSpPr txBox="1"/>
          <p:nvPr/>
        </p:nvSpPr>
        <p:spPr>
          <a:xfrm>
            <a:off x="1359017" y="362462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k</a:t>
            </a:r>
            <a:endParaRPr lang="ko-KR" altLang="en-US" sz="2000" b="1" dirty="0"/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xmlns="" id="{2A8DEDFB-8A4C-4BD3-8969-3313E8535D74}"/>
              </a:ext>
            </a:extLst>
          </p:cNvPr>
          <p:cNvGraphicFramePr>
            <a:graphicFrameLocks noGrp="1"/>
          </p:cNvGraphicFramePr>
          <p:nvPr/>
        </p:nvGraphicFramePr>
        <p:xfrm>
          <a:off x="1897776" y="2769029"/>
          <a:ext cx="8128000" cy="3962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27857767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452573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271236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8789825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7784422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0692191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559934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119711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1025270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908512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2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4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5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6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7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8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9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41793258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BE338E4A-849C-4839-A860-41CC41972344}"/>
              </a:ext>
            </a:extLst>
          </p:cNvPr>
          <p:cNvSpPr/>
          <p:nvPr/>
        </p:nvSpPr>
        <p:spPr>
          <a:xfrm>
            <a:off x="3540154" y="4186106"/>
            <a:ext cx="3271707" cy="245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784A2632-E95D-4338-B481-176A76DA8EBC}"/>
                  </a:ext>
                </a:extLst>
              </p:cNvPr>
              <p:cNvSpPr txBox="1"/>
              <p:nvPr/>
            </p:nvSpPr>
            <p:spPr>
              <a:xfrm>
                <a:off x="4798502" y="4093608"/>
                <a:ext cx="5623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ko-KR" altLang="en-US" sz="20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84A2632-E95D-4338-B481-176A76DA8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502" y="4093608"/>
                <a:ext cx="562398" cy="400110"/>
              </a:xfrm>
              <a:prstGeom prst="rect">
                <a:avLst/>
              </a:prstGeom>
              <a:blipFill>
                <a:blip r:embed="rId3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D010FD6D-D805-4AA7-BFF1-B8CACECD7B45}"/>
                  </a:ext>
                </a:extLst>
              </p:cNvPr>
              <p:cNvSpPr txBox="1"/>
              <p:nvPr/>
            </p:nvSpPr>
            <p:spPr>
              <a:xfrm>
                <a:off x="2885813" y="4644323"/>
                <a:ext cx="581396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sz="2000" dirty="0"/>
                  <a:t>구간을 선택하는 경우</a:t>
                </a:r>
                <a:endParaRPr lang="en-US" altLang="ko-KR" sz="2000" dirty="0"/>
              </a:p>
              <a:p>
                <a:pPr marL="342900" indent="-342900"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sz="2000" dirty="0"/>
                  <a:t>구간을 선택하지 않는 경우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 D(k-1, </a:t>
                </a:r>
                <a:r>
                  <a:rPr lang="en-US" altLang="ko-KR" sz="2000" dirty="0" err="1">
                    <a:sym typeface="Wingdings" panose="05000000000000000000" pitchFamily="2" charset="2"/>
                  </a:rPr>
                  <a:t>i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)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10FD6D-D805-4AA7-BFF1-B8CACECD7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813" y="4644323"/>
                <a:ext cx="5813964" cy="707886"/>
              </a:xfrm>
              <a:prstGeom prst="rect">
                <a:avLst/>
              </a:prstGeom>
              <a:blipFill>
                <a:blip r:embed="rId4"/>
                <a:stretch>
                  <a:fillRect l="-1048" t="-6034" r="-210" b="-155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1884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Consolas"/>
        <a:ea typeface="맑은 고딕"/>
        <a:cs typeface=""/>
      </a:majorFont>
      <a:minorFont>
        <a:latin typeface="Consola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568</Words>
  <Application>Microsoft Macintosh PowerPoint</Application>
  <PresentationFormat>와이드스크린</PresentationFormat>
  <Paragraphs>437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맑은 고딕</vt:lpstr>
      <vt:lpstr>Cambria Math</vt:lpstr>
      <vt:lpstr>Consolas</vt:lpstr>
      <vt:lpstr>Wingdings</vt:lpstr>
      <vt:lpstr>Arial</vt:lpstr>
      <vt:lpstr>Office 테마</vt:lpstr>
      <vt:lpstr>인터벌 커버</vt:lpstr>
      <vt:lpstr>문제 내용</vt:lpstr>
      <vt:lpstr>문제</vt:lpstr>
      <vt:lpstr>풀이</vt:lpstr>
      <vt:lpstr>풀이</vt:lpstr>
      <vt:lpstr>풀이</vt:lpstr>
      <vt:lpstr>풀이</vt:lpstr>
      <vt:lpstr>풀이</vt:lpstr>
      <vt:lpstr>풀이</vt:lpstr>
      <vt:lpstr>풀이 _ (1) I_k 구간을 선택</vt:lpstr>
      <vt:lpstr>풀이 _ (1) I_k 구간을 선택</vt:lpstr>
      <vt:lpstr>풀이 _ (1) I_k 구간을 선택</vt:lpstr>
      <vt:lpstr>풀이 _ (1) I_k 구간을 선택</vt:lpstr>
      <vt:lpstr>풀이 _ (1) I_k 구간을 선택</vt:lpstr>
      <vt:lpstr>풀이 _ (1) I_k 구간을 선택</vt:lpstr>
      <vt:lpstr>풀이 _ (1) I_k 구간을 선택</vt:lpstr>
      <vt:lpstr>풀이 _ (1) I_k 구간을 선택</vt:lpstr>
      <vt:lpstr>풀이 _ (1) I_k 구간을 선택</vt:lpstr>
      <vt:lpstr>풀이 _ (1) I_k 구간을 선택</vt:lpstr>
      <vt:lpstr>풀이 _ (1),(2)의 경우 더하기</vt:lpstr>
      <vt:lpstr>풀이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인터벌 커버</dc:title>
  <dc:creator>김 태양</dc:creator>
  <cp:lastModifiedBy>Microsoft Office 사용자</cp:lastModifiedBy>
  <cp:revision>12</cp:revision>
  <dcterms:created xsi:type="dcterms:W3CDTF">2019-11-15T08:03:25Z</dcterms:created>
  <dcterms:modified xsi:type="dcterms:W3CDTF">2019-11-15T09:36:43Z</dcterms:modified>
</cp:coreProperties>
</file>