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41" r:id="rId1"/>
  </p:sldMasterIdLst>
  <p:notesMasterIdLst>
    <p:notesMasterId r:id="rId22"/>
  </p:notesMasterIdLst>
  <p:sldIdLst>
    <p:sldId id="256" r:id="rId2"/>
    <p:sldId id="263" r:id="rId3"/>
    <p:sldId id="463" r:id="rId4"/>
    <p:sldId id="462" r:id="rId5"/>
    <p:sldId id="465" r:id="rId6"/>
    <p:sldId id="476" r:id="rId7"/>
    <p:sldId id="466" r:id="rId8"/>
    <p:sldId id="478" r:id="rId9"/>
    <p:sldId id="467" r:id="rId10"/>
    <p:sldId id="469" r:id="rId11"/>
    <p:sldId id="470" r:id="rId12"/>
    <p:sldId id="471" r:id="rId13"/>
    <p:sldId id="468" r:id="rId14"/>
    <p:sldId id="472" r:id="rId15"/>
    <p:sldId id="477" r:id="rId16"/>
    <p:sldId id="473" r:id="rId17"/>
    <p:sldId id="479" r:id="rId18"/>
    <p:sldId id="480" r:id="rId19"/>
    <p:sldId id="481" r:id="rId20"/>
    <p:sldId id="482" r:id="rId21"/>
  </p:sldIdLst>
  <p:sldSz cx="12192000" cy="6858000"/>
  <p:notesSz cx="6858000" cy="9144000"/>
  <p:embeddedFontLst>
    <p:embeddedFont>
      <p:font typeface="서울남산체 M" panose="02020603020101020101" pitchFamily="18" charset="-127"/>
      <p:regular r:id="rId23"/>
    </p:embeddedFont>
    <p:embeddedFont>
      <p:font typeface="D2Coding" panose="020B0600000101010101" charset="-127"/>
      <p:regular r:id="rId24"/>
      <p:bold r:id="rId25"/>
    </p:embeddedFont>
    <p:embeddedFont>
      <p:font typeface="Cambria Math" panose="02040503050406030204" pitchFamily="18" charset="0"/>
      <p:regular r:id="rId26"/>
    </p:embeddedFont>
    <p:embeddedFont>
      <p:font typeface="Yoon 윤고딕 550_TT" panose="020B0600000101010101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037" autoAdjust="0"/>
  </p:normalViewPr>
  <p:slideViewPr>
    <p:cSldViewPr snapToGrid="0">
      <p:cViewPr varScale="1">
        <p:scale>
          <a:sx n="109" d="100"/>
          <a:sy n="109" d="100"/>
        </p:scale>
        <p:origin x="-57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F2D7B-97EE-4DCE-B2C1-CB850AC1609A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7F0D1-3137-4AD6-AA66-817185801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5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386585"/>
            <a:ext cx="10363200" cy="957706"/>
          </a:xfrm>
        </p:spPr>
        <p:txBody>
          <a:bodyPr/>
          <a:lstStyle>
            <a:lvl1pPr algn="ctr">
              <a:defRPr sz="4800" b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357562"/>
            <a:ext cx="8534400" cy="571504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73600" y="-50800"/>
            <a:ext cx="7535333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200" y="2357431"/>
            <a:ext cx="11531600" cy="1470025"/>
          </a:xfrm>
        </p:spPr>
        <p:txBody>
          <a:bodyPr/>
          <a:lstStyle>
            <a:lvl1pPr>
              <a:defRPr sz="54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20" y="500042"/>
            <a:ext cx="9048813" cy="1143000"/>
          </a:xfrm>
        </p:spPr>
        <p:txBody>
          <a:bodyPr/>
          <a:lstStyle>
            <a:lvl1pPr algn="l">
              <a:defRPr sz="4000"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4236" y="2214564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첫째 목차</a:t>
            </a:r>
          </a:p>
          <a:p>
            <a:pPr lvl="0"/>
            <a:r>
              <a:rPr lang="ko-KR" altLang="en-US" dirty="0"/>
              <a:t>둘째 목차</a:t>
            </a:r>
          </a:p>
          <a:p>
            <a:pPr lvl="0"/>
            <a:r>
              <a:rPr lang="ko-KR" altLang="en-US" dirty="0"/>
              <a:t>셋째 목차</a:t>
            </a:r>
          </a:p>
          <a:p>
            <a:pPr lvl="0"/>
            <a:r>
              <a:rPr lang="ko-KR" altLang="en-US" dirty="0"/>
              <a:t>넷째 목차</a:t>
            </a:r>
          </a:p>
          <a:p>
            <a:pPr lvl="0"/>
            <a:r>
              <a:rPr lang="ko-KR" altLang="en-US" dirty="0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06027" y="571481"/>
            <a:ext cx="1676372" cy="5554683"/>
          </a:xfrm>
        </p:spPr>
        <p:txBody>
          <a:bodyPr vert="eaVert"/>
          <a:lstStyle>
            <a:lvl1pPr algn="ctr"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010675" cy="5554683"/>
          </a:xfrm>
        </p:spPr>
        <p:txBody>
          <a:bodyPr vert="eaVert"/>
          <a:lstStyle>
            <a:lvl1pPr>
              <a:defRPr b="0" i="0" baseline="0">
                <a:latin typeface="D2Coding" panose="020B0609020101020101" pitchFamily="49" charset="-127"/>
              </a:defRPr>
            </a:lvl1pPr>
            <a:lvl2pPr>
              <a:defRPr b="0" i="0" baseline="0">
                <a:latin typeface="D2Coding" panose="020B0609020101020101" pitchFamily="49" charset="-127"/>
              </a:defRPr>
            </a:lvl2pPr>
            <a:lvl3pPr>
              <a:defRPr b="0" i="0" baseline="0">
                <a:latin typeface="D2Coding" panose="020B0609020101020101" pitchFamily="49" charset="-127"/>
              </a:defRPr>
            </a:lvl3pPr>
            <a:lvl4pPr>
              <a:defRPr b="0" i="0" baseline="0">
                <a:latin typeface="D2Coding" panose="020B0609020101020101" pitchFamily="49" charset="-127"/>
              </a:defRPr>
            </a:lvl4pPr>
            <a:lvl5pPr>
              <a:defRPr b="0" i="0" baseline="0">
                <a:latin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>
            <a:lvl1pPr>
              <a:defRPr sz="36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2pPr>
            <a:lvl3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3pPr>
            <a:lvl4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4pPr>
            <a:lvl5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2570" y="0"/>
            <a:ext cx="6790339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571734"/>
            <a:ext cx="10363200" cy="1071581"/>
          </a:xfrm>
        </p:spPr>
        <p:txBody>
          <a:bodyPr anchor="t"/>
          <a:lstStyle>
            <a:lvl1pPr algn="r">
              <a:defRPr sz="4800" b="0" i="0" cap="none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035630"/>
            <a:ext cx="10363200" cy="536104"/>
          </a:xfrm>
        </p:spPr>
        <p:txBody>
          <a:bodyPr anchor="b"/>
          <a:lstStyle>
            <a:lvl1pPr marL="0" indent="0" algn="r">
              <a:buNone/>
              <a:defRPr sz="2000" b="0" i="0" cap="none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2464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3786191"/>
            <a:ext cx="3860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7267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609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4"/>
            <a:ext cx="10972800" cy="4668089"/>
          </a:xfrm>
        </p:spPr>
        <p:txBody>
          <a:bodyPr/>
          <a:lstStyle>
            <a:lvl1pPr>
              <a:buNone/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609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6197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9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>
            <a:off x="-12699" y="1"/>
            <a:ext cx="4579940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</p:sp>
      </p:grpSp>
      <p:grpSp>
        <p:nvGrpSpPr>
          <p:cNvPr id="9" name="그룹 22"/>
          <p:cNvGrpSpPr/>
          <p:nvPr/>
        </p:nvGrpSpPr>
        <p:grpSpPr>
          <a:xfrm>
            <a:off x="7619125" y="3429000"/>
            <a:ext cx="4572875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400" y="760076"/>
            <a:ext cx="7315200" cy="566738"/>
          </a:xfrm>
        </p:spPr>
        <p:txBody>
          <a:bodyPr anchor="b"/>
          <a:lstStyle>
            <a:lvl1pPr algn="l">
              <a:defRPr sz="24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438400" y="1357298"/>
            <a:ext cx="73152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 b="0" i="0" baseline="0">
                <a:latin typeface="D2Coding" panose="020B0609020101020101" pitchFamily="49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400" y="5164150"/>
            <a:ext cx="7315200" cy="804862"/>
          </a:xfr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>
            <a:off x="8128000" y="2"/>
            <a:ext cx="4064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</p:grpSp>
      <p:grpSp>
        <p:nvGrpSpPr>
          <p:cNvPr id="8" name="그룹 25"/>
          <p:cNvGrpSpPr/>
          <p:nvPr/>
        </p:nvGrpSpPr>
        <p:grpSpPr>
          <a:xfrm>
            <a:off x="0" y="4191000"/>
            <a:ext cx="4572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357298"/>
            <a:ext cx="109728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5/9/2018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0" i="0" kern="1200" baseline="0">
          <a:solidFill>
            <a:schemeClr val="accent2">
              <a:lumMod val="7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488372"/>
            <a:ext cx="10363200" cy="2558716"/>
          </a:xfrm>
        </p:spPr>
        <p:txBody>
          <a:bodyPr/>
          <a:lstStyle/>
          <a:p>
            <a:r>
              <a:rPr lang="en-US" altLang="ko-KR" dirty="0" smtClean="0"/>
              <a:t>Hash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544678"/>
            <a:ext cx="8534400" cy="1005222"/>
          </a:xfrm>
        </p:spPr>
        <p:txBody>
          <a:bodyPr/>
          <a:lstStyle/>
          <a:p>
            <a:r>
              <a:rPr lang="en-US" altLang="ko-KR" dirty="0" err="1" smtClean="0"/>
              <a:t>Hyea</a:t>
            </a:r>
            <a:r>
              <a:rPr lang="en-US" altLang="ko-KR" dirty="0" smtClean="0"/>
              <a:t> Lee</a:t>
            </a:r>
          </a:p>
          <a:p>
            <a:r>
              <a:rPr lang="en-US" altLang="ko-KR" dirty="0" smtClean="0"/>
              <a:t>Modified by KENNY Park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165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Sliding Window</a:t>
            </a:r>
            <a:endParaRPr 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959165"/>
              </p:ext>
            </p:extLst>
          </p:nvPr>
        </p:nvGraphicFramePr>
        <p:xfrm>
          <a:off x="1685316" y="1699782"/>
          <a:ext cx="8821368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D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E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F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G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I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J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K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4"/>
              <p:cNvSpPr txBox="1">
                <a:spLocks/>
              </p:cNvSpPr>
              <p:nvPr/>
            </p:nvSpPr>
            <p:spPr>
              <a:xfrm>
                <a:off x="762000" y="1509698"/>
                <a:ext cx="10972800" cy="4768865"/>
              </a:xfrm>
              <a:prstGeom prst="rect">
                <a:avLst/>
              </a:prstGeom>
            </p:spPr>
            <p:txBody>
              <a:bodyPr vert="horz" lIns="91440" tIns="45720" rIns="91440" bIns="45720"/>
              <a:lstStyle>
                <a:lvl1pPr marL="265113" indent="-265113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25000"/>
                    </a:schemeClr>
                  </a:buClr>
                  <a:buSzPct val="70000"/>
                  <a:buFont typeface="Wingdings"/>
                  <a:buChar char="¢"/>
                  <a:defRPr sz="24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1pPr>
                <a:lvl2pPr marL="631825" indent="-174625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50000"/>
                    </a:schemeClr>
                  </a:buClr>
                  <a:buFont typeface="Wingdings"/>
                  <a:buChar char="§"/>
                  <a:defRPr sz="20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Font typeface="Yoon 윤고딕 550_TT"/>
                  <a:buChar char="-"/>
                  <a:defRPr sz="18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5pPr>
                <a:lvl6pPr marL="24257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6pPr>
                <a:lvl7pPr marL="27813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7pPr>
                <a:lvl8pPr marL="31384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8pPr>
                <a:lvl9pPr marL="34940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/>
                  <a:buNone/>
                </a:pPr>
                <a:endParaRPr lang="en-US" altLang="ko-KR" dirty="0" smtClean="0"/>
              </a:p>
              <a:p>
                <a:pPr marL="0" indent="0" algn="ctr">
                  <a:buFont typeface="Wingdings"/>
                  <a:buNone/>
                </a:pPr>
                <a:endParaRPr lang="en-US" altLang="ko-KR" dirty="0"/>
              </a:p>
              <a:p>
                <a:pPr marL="0" indent="0" algn="ctr">
                  <a:buFont typeface="Wingdings"/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b="0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b="0" dirty="0" smtClean="0"/>
                  <a:t>ABCDE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 smtClean="0"/>
                  <a:t> = A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B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C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D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E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b="0" dirty="0" smtClean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/>
                  <a:t>ABCDE</a:t>
                </a:r>
                <a:r>
                  <a:rPr lang="en-US" altLang="ko-KR" dirty="0" smtClean="0"/>
                  <a:t>F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= A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/>
                  <a:t> + B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+ C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+ D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+ E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 smtClean="0"/>
                  <a:t> + F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b="0" dirty="0" smtClean="0"/>
              </a:p>
              <a:p>
                <a:pPr marL="0" indent="0">
                  <a:buFont typeface="Wingdings"/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10" name="내용 개체 틀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509698"/>
                <a:ext cx="10972800" cy="47688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08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Window</a:t>
            </a:r>
            <a:endParaRPr 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959165"/>
              </p:ext>
            </p:extLst>
          </p:nvPr>
        </p:nvGraphicFramePr>
        <p:xfrm>
          <a:off x="1685316" y="1699782"/>
          <a:ext cx="8821368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D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E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F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G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I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J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K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4"/>
              <p:cNvSpPr txBox="1">
                <a:spLocks/>
              </p:cNvSpPr>
              <p:nvPr/>
            </p:nvSpPr>
            <p:spPr>
              <a:xfrm>
                <a:off x="762000" y="1509698"/>
                <a:ext cx="10972800" cy="4768865"/>
              </a:xfrm>
              <a:prstGeom prst="rect">
                <a:avLst/>
              </a:prstGeom>
            </p:spPr>
            <p:txBody>
              <a:bodyPr vert="horz" lIns="91440" tIns="45720" rIns="91440" bIns="45720"/>
              <a:lstStyle>
                <a:lvl1pPr marL="265113" indent="-265113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25000"/>
                    </a:schemeClr>
                  </a:buClr>
                  <a:buSzPct val="70000"/>
                  <a:buFont typeface="Wingdings"/>
                  <a:buChar char="¢"/>
                  <a:defRPr sz="24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1pPr>
                <a:lvl2pPr marL="631825" indent="-174625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50000"/>
                    </a:schemeClr>
                  </a:buClr>
                  <a:buFont typeface="Wingdings"/>
                  <a:buChar char="§"/>
                  <a:defRPr sz="20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Font typeface="Yoon 윤고딕 550_TT"/>
                  <a:buChar char="-"/>
                  <a:defRPr sz="18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5pPr>
                <a:lvl6pPr marL="24257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6pPr>
                <a:lvl7pPr marL="27813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7pPr>
                <a:lvl8pPr marL="31384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8pPr>
                <a:lvl9pPr marL="34940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/>
                  <a:buNone/>
                </a:pPr>
                <a:endParaRPr lang="en-US" altLang="ko-KR" dirty="0" smtClean="0"/>
              </a:p>
              <a:p>
                <a:pPr marL="0" indent="0" algn="ctr">
                  <a:buFont typeface="Wingdings"/>
                  <a:buNone/>
                </a:pPr>
                <a:endParaRPr lang="en-US" altLang="ko-KR" dirty="0"/>
              </a:p>
              <a:p>
                <a:pPr marL="0" indent="0" algn="ctr">
                  <a:buFont typeface="Wingdings"/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b="0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b="0" dirty="0" smtClean="0"/>
                  <a:t>ABCDE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 smtClean="0"/>
                  <a:t> = A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B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C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D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E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b="0" dirty="0" smtClean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/>
                  <a:t>ABCDE</a:t>
                </a:r>
                <a:r>
                  <a:rPr lang="en-US" altLang="ko-KR" dirty="0" smtClean="0"/>
                  <a:t>F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= A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/>
                  <a:t> + B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+ C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+ D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+ E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 smtClean="0"/>
                  <a:t> + F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 smtClean="0">
                    <a:solidFill>
                      <a:schemeClr val="bg1"/>
                    </a:solidFill>
                  </a:rPr>
                  <a:t>ABCDEF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 </m:t>
                    </m:r>
                  </m:oMath>
                </a14:m>
                <a:r>
                  <a:rPr lang="en-US" altLang="ko-KR" dirty="0"/>
                  <a:t>A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+ B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+ C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+ D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/>
                  <a:t> + E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+ </a:t>
                </a:r>
                <a:r>
                  <a:rPr lang="en-US" altLang="ko-KR" dirty="0" smtClean="0"/>
                  <a:t>F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b="0" dirty="0" smtClean="0"/>
              </a:p>
              <a:p>
                <a:pPr marL="0" indent="0">
                  <a:buFont typeface="Wingdings"/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10" name="내용 개체 틀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509698"/>
                <a:ext cx="10972800" cy="47688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39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Window</a:t>
            </a:r>
            <a:endParaRPr 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48CAAB92-959D-43A3-9827-E1870CA4B3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85316" y="1699782"/>
          <a:ext cx="8821368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D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E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F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G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I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J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K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4"/>
              <p:cNvSpPr txBox="1">
                <a:spLocks/>
              </p:cNvSpPr>
              <p:nvPr/>
            </p:nvSpPr>
            <p:spPr>
              <a:xfrm>
                <a:off x="762000" y="1509698"/>
                <a:ext cx="10972800" cy="4768865"/>
              </a:xfrm>
              <a:prstGeom prst="rect">
                <a:avLst/>
              </a:prstGeom>
            </p:spPr>
            <p:txBody>
              <a:bodyPr vert="horz" lIns="91440" tIns="45720" rIns="91440" bIns="45720"/>
              <a:lstStyle>
                <a:lvl1pPr marL="265113" indent="-265113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25000"/>
                    </a:schemeClr>
                  </a:buClr>
                  <a:buSzPct val="70000"/>
                  <a:buFont typeface="Wingdings"/>
                  <a:buChar char="¢"/>
                  <a:defRPr sz="24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1pPr>
                <a:lvl2pPr marL="631825" indent="-174625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50000"/>
                    </a:schemeClr>
                  </a:buClr>
                  <a:buFont typeface="Wingdings"/>
                  <a:buChar char="§"/>
                  <a:defRPr sz="20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Font typeface="Yoon 윤고딕 550_TT"/>
                  <a:buChar char="-"/>
                  <a:defRPr sz="18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5pPr>
                <a:lvl6pPr marL="24257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6pPr>
                <a:lvl7pPr marL="27813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7pPr>
                <a:lvl8pPr marL="31384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8pPr>
                <a:lvl9pPr marL="34940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/>
                  <a:buNone/>
                </a:pPr>
                <a:endParaRPr lang="en-US" altLang="ko-KR" dirty="0" smtClean="0"/>
              </a:p>
              <a:p>
                <a:pPr marL="0" indent="0" algn="ctr">
                  <a:buFont typeface="Wingdings"/>
                  <a:buNone/>
                </a:pPr>
                <a:endParaRPr lang="en-US" altLang="ko-KR" dirty="0"/>
              </a:p>
              <a:p>
                <a:pPr marL="0" indent="0" algn="ctr">
                  <a:buFont typeface="Wingdings"/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b="0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b="0" dirty="0" smtClean="0"/>
                  <a:t>ABCDE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 smtClean="0"/>
                  <a:t> = A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B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C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D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E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b="0" dirty="0" smtClean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/>
                  <a:t>ABCDE</a:t>
                </a:r>
                <a:r>
                  <a:rPr lang="en-US" altLang="ko-KR" dirty="0" smtClean="0"/>
                  <a:t>F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= A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/>
                  <a:t> + B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+ C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+ D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+ E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 smtClean="0"/>
                  <a:t> + F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 smtClean="0">
                    <a:solidFill>
                      <a:schemeClr val="bg1"/>
                    </a:solidFill>
                  </a:rPr>
                  <a:t>ABCDEF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 </m:t>
                    </m:r>
                  </m:oMath>
                </a14:m>
                <a:r>
                  <a:rPr lang="en-US" altLang="ko-KR" dirty="0"/>
                  <a:t>A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+ B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+ C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+ D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/>
                  <a:t> + E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+ </a:t>
                </a:r>
                <a:r>
                  <a:rPr lang="en-US" altLang="ko-KR" dirty="0" smtClean="0"/>
                  <a:t>F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smtClean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ABCDEF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 smtClean="0"/>
                  <a:t>ABCDE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+ F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b="0" dirty="0" smtClean="0"/>
              </a:p>
              <a:p>
                <a:pPr marL="0" indent="0">
                  <a:buFont typeface="Wingdings"/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10" name="내용 개체 틀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509698"/>
                <a:ext cx="10972800" cy="47688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04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Window</a:t>
            </a:r>
            <a:endParaRPr 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842481"/>
              </p:ext>
            </p:extLst>
          </p:nvPr>
        </p:nvGraphicFramePr>
        <p:xfrm>
          <a:off x="1685316" y="1699782"/>
          <a:ext cx="8821368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D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E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F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G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I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J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K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내용 개체 틀 4"/>
              <p:cNvSpPr txBox="1">
                <a:spLocks/>
              </p:cNvSpPr>
              <p:nvPr/>
            </p:nvSpPr>
            <p:spPr>
              <a:xfrm>
                <a:off x="762000" y="1509698"/>
                <a:ext cx="10972800" cy="4768865"/>
              </a:xfrm>
              <a:prstGeom prst="rect">
                <a:avLst/>
              </a:prstGeom>
            </p:spPr>
            <p:txBody>
              <a:bodyPr vert="horz" lIns="91440" tIns="45720" rIns="91440" bIns="45720"/>
              <a:lstStyle>
                <a:lvl1pPr marL="265113" indent="-265113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25000"/>
                    </a:schemeClr>
                  </a:buClr>
                  <a:buSzPct val="70000"/>
                  <a:buFont typeface="Wingdings"/>
                  <a:buChar char="¢"/>
                  <a:defRPr sz="24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1pPr>
                <a:lvl2pPr marL="631825" indent="-174625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50000"/>
                    </a:schemeClr>
                  </a:buClr>
                  <a:buFont typeface="Wingdings"/>
                  <a:buChar char="§"/>
                  <a:defRPr sz="20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Font typeface="Yoon 윤고딕 550_TT"/>
                  <a:buChar char="-"/>
                  <a:defRPr sz="18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5pPr>
                <a:lvl6pPr marL="24257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6pPr>
                <a:lvl7pPr marL="27813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7pPr>
                <a:lvl8pPr marL="31384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8pPr>
                <a:lvl9pPr marL="34940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/>
                  <a:buNone/>
                </a:pPr>
                <a:endParaRPr lang="en-US" altLang="ko-KR" dirty="0" smtClean="0"/>
              </a:p>
              <a:p>
                <a:pPr marL="0" indent="0" algn="ctr">
                  <a:buFont typeface="Wingdings"/>
                  <a:buNone/>
                </a:pPr>
                <a:endParaRPr lang="en-US" altLang="ko-KR" dirty="0"/>
              </a:p>
              <a:p>
                <a:pPr marL="0" indent="0" algn="ctr">
                  <a:buFont typeface="Wingdings"/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b="0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b="0" dirty="0" smtClean="0"/>
                  <a:t>ABCDE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 smtClean="0"/>
                  <a:t> = A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B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C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D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E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b="0" dirty="0" smtClean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/>
                  <a:t>ABCDE</a:t>
                </a:r>
                <a:r>
                  <a:rPr lang="en-US" altLang="ko-KR" dirty="0" smtClean="0"/>
                  <a:t>F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= A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/>
                  <a:t> + B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+ C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+ D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+ E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 smtClean="0"/>
                  <a:t> + F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 smtClean="0">
                    <a:solidFill>
                      <a:schemeClr val="bg1"/>
                    </a:solidFill>
                  </a:rPr>
                  <a:t>ABCDEF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 </m:t>
                    </m:r>
                  </m:oMath>
                </a14:m>
                <a:r>
                  <a:rPr lang="en-US" altLang="ko-KR" dirty="0"/>
                  <a:t>A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+ B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+ C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+ D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/>
                  <a:t> + E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+ </a:t>
                </a:r>
                <a:r>
                  <a:rPr lang="en-US" altLang="ko-KR" dirty="0" smtClean="0"/>
                  <a:t>F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smtClean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ABCDEF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 smtClean="0"/>
                  <a:t>ABCDE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+ F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/>
                  <a:t>BCDEF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= </a:t>
                </a:r>
                <a:r>
                  <a:rPr lang="en-US" altLang="ko-KR" dirty="0" smtClean="0">
                    <a:solidFill>
                      <a:schemeClr val="bg1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ko-KR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 +</a:t>
                </a:r>
                <a:r>
                  <a:rPr lang="en-US" altLang="ko-KR" dirty="0"/>
                  <a:t> B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+ C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+ D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+ E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/>
                  <a:t> + F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b="0" dirty="0" smtClean="0"/>
              </a:p>
              <a:p>
                <a:pPr marL="0" indent="0">
                  <a:buFont typeface="Wingdings"/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11" name="내용 개체 틀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509698"/>
                <a:ext cx="10972800" cy="47688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95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Window</a:t>
            </a:r>
            <a:endParaRPr 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156645"/>
              </p:ext>
            </p:extLst>
          </p:nvPr>
        </p:nvGraphicFramePr>
        <p:xfrm>
          <a:off x="1685316" y="1699782"/>
          <a:ext cx="8821368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D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E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F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G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I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J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K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 txBox="1">
                <a:spLocks/>
              </p:cNvSpPr>
              <p:nvPr/>
            </p:nvSpPr>
            <p:spPr>
              <a:xfrm>
                <a:off x="762000" y="1509698"/>
                <a:ext cx="10972800" cy="4768865"/>
              </a:xfrm>
              <a:prstGeom prst="rect">
                <a:avLst/>
              </a:prstGeom>
            </p:spPr>
            <p:txBody>
              <a:bodyPr vert="horz" lIns="91440" tIns="45720" rIns="91440" bIns="45720"/>
              <a:lstStyle>
                <a:lvl1pPr marL="265113" indent="-265113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25000"/>
                    </a:schemeClr>
                  </a:buClr>
                  <a:buSzPct val="70000"/>
                  <a:buFont typeface="Wingdings"/>
                  <a:buChar char="¢"/>
                  <a:defRPr sz="24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1pPr>
                <a:lvl2pPr marL="631825" indent="-174625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50000"/>
                    </a:schemeClr>
                  </a:buClr>
                  <a:buFont typeface="Wingdings"/>
                  <a:buChar char="§"/>
                  <a:defRPr sz="20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Font typeface="Yoon 윤고딕 550_TT"/>
                  <a:buChar char="-"/>
                  <a:defRPr sz="18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5pPr>
                <a:lvl6pPr marL="24257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6pPr>
                <a:lvl7pPr marL="27813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7pPr>
                <a:lvl8pPr marL="31384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8pPr>
                <a:lvl9pPr marL="34940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/>
                  <a:buNone/>
                </a:pPr>
                <a:endParaRPr lang="en-US" altLang="ko-KR" dirty="0" smtClean="0"/>
              </a:p>
              <a:p>
                <a:pPr marL="0" indent="0" algn="ctr">
                  <a:buFont typeface="Wingdings"/>
                  <a:buNone/>
                </a:pPr>
                <a:endParaRPr lang="en-US" altLang="ko-KR" dirty="0"/>
              </a:p>
              <a:p>
                <a:pPr marL="0" indent="0" algn="ctr">
                  <a:buFont typeface="Wingdings"/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b="0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b="0" dirty="0" smtClean="0"/>
                  <a:t>ABCDE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 smtClean="0"/>
                  <a:t> = A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B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C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D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E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b="0" dirty="0" smtClean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/>
                  <a:t>ABCDE</a:t>
                </a:r>
                <a:r>
                  <a:rPr lang="en-US" altLang="ko-KR" dirty="0" smtClean="0"/>
                  <a:t>F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= A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/>
                  <a:t> + B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+ C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+ D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+ E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 smtClean="0"/>
                  <a:t> + F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 smtClean="0">
                    <a:solidFill>
                      <a:schemeClr val="bg1"/>
                    </a:solidFill>
                  </a:rPr>
                  <a:t>ABCDEF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 </m:t>
                    </m:r>
                  </m:oMath>
                </a14:m>
                <a:r>
                  <a:rPr lang="en-US" altLang="ko-KR" dirty="0"/>
                  <a:t>A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+ B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+ C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+ D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/>
                  <a:t> + E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+ </a:t>
                </a:r>
                <a:r>
                  <a:rPr lang="en-US" altLang="ko-KR" dirty="0" smtClean="0"/>
                  <a:t>F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smtClean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ABCDEF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 smtClean="0"/>
                  <a:t>ABCDE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+ F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/>
                  <a:t>BCDEF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= </a:t>
                </a:r>
                <a:r>
                  <a:rPr lang="en-US" altLang="ko-KR" dirty="0" smtClean="0">
                    <a:solidFill>
                      <a:schemeClr val="bg1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ko-KR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 +</a:t>
                </a:r>
                <a:r>
                  <a:rPr lang="en-US" altLang="ko-KR" dirty="0"/>
                  <a:t> B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+ C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+ D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+ E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/>
                  <a:t> + F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smtClean="0">
                    <a:solidFill>
                      <a:schemeClr val="bg1"/>
                    </a:solidFill>
                  </a:rPr>
                  <a:t>   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BCDEF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 smtClean="0"/>
                  <a:t>ABCDEF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- A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b="0" dirty="0" smtClean="0"/>
              </a:p>
              <a:p>
                <a:pPr marL="0" indent="0">
                  <a:buFont typeface="Wingdings"/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509698"/>
                <a:ext cx="10972800" cy="4768865"/>
              </a:xfrm>
              <a:prstGeom prst="rect">
                <a:avLst/>
              </a:prstGeom>
              <a:blipFill>
                <a:blip r:embed="rId2"/>
                <a:stretch>
                  <a:fillRect b="-4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3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Window</a:t>
            </a:r>
            <a:endParaRPr 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318402"/>
              </p:ext>
            </p:extLst>
          </p:nvPr>
        </p:nvGraphicFramePr>
        <p:xfrm>
          <a:off x="1685316" y="1699782"/>
          <a:ext cx="8821368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D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E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F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G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I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J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K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 txBox="1">
                <a:spLocks/>
              </p:cNvSpPr>
              <p:nvPr/>
            </p:nvSpPr>
            <p:spPr>
              <a:xfrm>
                <a:off x="762000" y="1509698"/>
                <a:ext cx="10972800" cy="4768865"/>
              </a:xfrm>
              <a:prstGeom prst="rect">
                <a:avLst/>
              </a:prstGeom>
            </p:spPr>
            <p:txBody>
              <a:bodyPr vert="horz" lIns="91440" tIns="45720" rIns="91440" bIns="45720"/>
              <a:lstStyle>
                <a:lvl1pPr marL="265113" indent="-265113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25000"/>
                    </a:schemeClr>
                  </a:buClr>
                  <a:buSzPct val="70000"/>
                  <a:buFont typeface="Wingdings"/>
                  <a:buChar char="¢"/>
                  <a:defRPr sz="24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1pPr>
                <a:lvl2pPr marL="631825" indent="-174625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50000"/>
                    </a:schemeClr>
                  </a:buClr>
                  <a:buFont typeface="Wingdings"/>
                  <a:buChar char="§"/>
                  <a:defRPr sz="20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Font typeface="Yoon 윤고딕 550_TT"/>
                  <a:buChar char="-"/>
                  <a:defRPr sz="18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5pPr>
                <a:lvl6pPr marL="24257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6pPr>
                <a:lvl7pPr marL="27813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7pPr>
                <a:lvl8pPr marL="31384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8pPr>
                <a:lvl9pPr marL="34940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/>
                  <a:buNone/>
                </a:pPr>
                <a:endParaRPr lang="en-US" altLang="ko-KR" dirty="0" smtClean="0"/>
              </a:p>
              <a:p>
                <a:pPr marL="0" indent="0" algn="ctr">
                  <a:buFont typeface="Wingdings"/>
                  <a:buNone/>
                </a:pPr>
                <a:endParaRPr lang="en-US" altLang="ko-KR" dirty="0"/>
              </a:p>
              <a:p>
                <a:pPr marL="0" indent="0" algn="ctr">
                  <a:buFont typeface="Wingdings"/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b="0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b="0" dirty="0" smtClean="0"/>
                  <a:t>ABCDE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 smtClean="0"/>
                  <a:t> = A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B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C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D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E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b="0" dirty="0" smtClean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/>
                  <a:t>ABCDE</a:t>
                </a:r>
                <a:r>
                  <a:rPr lang="en-US" altLang="ko-KR" dirty="0" smtClean="0"/>
                  <a:t>F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= A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/>
                  <a:t> + B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+ C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+ D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+ E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 smtClean="0"/>
                  <a:t> + F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 smtClean="0">
                    <a:solidFill>
                      <a:schemeClr val="bg1"/>
                    </a:solidFill>
                  </a:rPr>
                  <a:t>ABCDEF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 </m:t>
                    </m:r>
                  </m:oMath>
                </a14:m>
                <a:r>
                  <a:rPr lang="en-US" altLang="ko-KR" dirty="0"/>
                  <a:t>A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+ B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+ C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+ D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/>
                  <a:t> + E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+ </a:t>
                </a:r>
                <a:r>
                  <a:rPr lang="en-US" altLang="ko-KR" dirty="0" smtClean="0"/>
                  <a:t>F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smtClean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ABCDEF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 smtClean="0"/>
                  <a:t>ABCDE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+ F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/>
                  <a:t>BCDEF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= </a:t>
                </a:r>
                <a:r>
                  <a:rPr lang="en-US" altLang="ko-KR" dirty="0" smtClean="0">
                    <a:solidFill>
                      <a:schemeClr val="bg1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ko-KR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 +</a:t>
                </a:r>
                <a:r>
                  <a:rPr lang="en-US" altLang="ko-KR" dirty="0"/>
                  <a:t> B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+ C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+ D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+ E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/>
                  <a:t> + F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smtClean="0">
                    <a:solidFill>
                      <a:schemeClr val="bg1"/>
                    </a:solidFill>
                  </a:rPr>
                  <a:t>   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BCDEF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 smtClean="0"/>
                  <a:t>ABCDEF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- A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b="0" dirty="0" smtClean="0"/>
              </a:p>
              <a:p>
                <a:pPr marL="0" indent="0">
                  <a:buFont typeface="Wingdings"/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509698"/>
                <a:ext cx="10972800" cy="4768865"/>
              </a:xfrm>
              <a:prstGeom prst="rect">
                <a:avLst/>
              </a:prstGeom>
              <a:blipFill>
                <a:blip r:embed="rId2"/>
                <a:stretch>
                  <a:fillRect b="-4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타원 5"/>
          <p:cNvSpPr/>
          <p:nvPr/>
        </p:nvSpPr>
        <p:spPr>
          <a:xfrm>
            <a:off x="5500182" y="5877271"/>
            <a:ext cx="531223" cy="531223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6468" y="6146221"/>
            <a:ext cx="1881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Constant</a:t>
            </a:r>
            <a:endParaRPr lang="en-US" sz="3200" dirty="0" smtClean="0">
              <a:solidFill>
                <a:srgbClr val="00B050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9" name="직선 화살표 연결선 8"/>
          <p:cNvCxnSpPr>
            <a:stCxn id="7" idx="1"/>
          </p:cNvCxnSpPr>
          <p:nvPr/>
        </p:nvCxnSpPr>
        <p:spPr>
          <a:xfrm flipH="1" flipV="1">
            <a:off x="6031405" y="6278563"/>
            <a:ext cx="775063" cy="16004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73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Sliding Window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3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(⋯⋯⋯</m:t>
                    </m:r>
                  </m:oMath>
                </a14:m>
                <a:r>
                  <a:rPr lang="en-US" sz="3200" dirty="0" smtClean="0"/>
                  <a:t>B)</a:t>
                </a:r>
                <a:endParaRPr lang="en-US" sz="3200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3200" dirty="0">
                  <a:ea typeface="D2Coding" panose="020B0609020101020101" pitchFamily="49" charset="-127"/>
                </a:endParaRPr>
              </a:p>
              <a:p>
                <a:pPr marL="0" indent="0" algn="ctr">
                  <a:buNone/>
                </a:pPr>
                <a:r>
                  <a:rPr lang="en-US" sz="3200" b="0" dirty="0" smtClean="0">
                    <a:ea typeface="D2Coding" panose="020B0609020101020101" pitchFamily="49" charset="-127"/>
                  </a:rPr>
                  <a:t>=</a:t>
                </a:r>
              </a:p>
              <a:p>
                <a:pPr marL="0" indent="0" algn="ctr">
                  <a:buNone/>
                </a:pPr>
                <a:endParaRPr lang="en-US" sz="3200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sz="3200" dirty="0" smtClean="0"/>
                  <a:t>A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⋯⋯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/>
                  <a:t> + B - (A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sz="3200" dirty="0" smtClean="0"/>
                  <a:t>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타원 3"/>
          <p:cNvSpPr/>
          <p:nvPr/>
        </p:nvSpPr>
        <p:spPr>
          <a:xfrm>
            <a:off x="8339176" y="4274893"/>
            <a:ext cx="531223" cy="531223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45462" y="4543843"/>
            <a:ext cx="1881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Constant</a:t>
            </a:r>
            <a:endParaRPr lang="en-US" sz="3200" dirty="0" smtClean="0">
              <a:solidFill>
                <a:srgbClr val="00B050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6" name="직선 화살표 연결선 5"/>
          <p:cNvCxnSpPr>
            <a:stCxn id="5" idx="1"/>
          </p:cNvCxnSpPr>
          <p:nvPr/>
        </p:nvCxnSpPr>
        <p:spPr>
          <a:xfrm flipH="1" flipV="1">
            <a:off x="8870399" y="4676185"/>
            <a:ext cx="775063" cy="16004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81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해시 팁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75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해시 팁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0" indent="0" algn="ctr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𝑚</m:t>
                    </m:r>
                  </m:oMath>
                </a14:m>
                <a:r>
                  <a:rPr lang="ko-KR" altLang="en-US" sz="1800" dirty="0"/>
                  <a:t>은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/>
                      </a:rPr>
                      <m:t>𝑑</m:t>
                    </m:r>
                  </m:oMath>
                </a14:m>
                <a:r>
                  <a:rPr lang="ko-KR" altLang="en-US" sz="1800" dirty="0"/>
                  <a:t>와 서로소인 큰 소수이면 좋다</a:t>
                </a:r>
                <a:r>
                  <a:rPr lang="en-US" altLang="ko-KR" sz="1800" dirty="0" smtClean="0"/>
                  <a:t>.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ko-KR" altLang="en-US" dirty="0" smtClean="0"/>
                  <a:t>그런데 </a:t>
                </a:r>
                <a:r>
                  <a:rPr lang="en-US" altLang="ko-KR" dirty="0" smtClean="0"/>
                  <a:t>10</a:t>
                </a:r>
                <a:r>
                  <a:rPr lang="en-US" altLang="ko-KR" baseline="30000" dirty="0" smtClean="0"/>
                  <a:t>9</a:t>
                </a:r>
                <a:r>
                  <a:rPr lang="en-US" altLang="ko-KR" dirty="0" smtClean="0"/>
                  <a:t>+7</a:t>
                </a:r>
                <a:r>
                  <a:rPr lang="ko-KR" altLang="en-US" dirty="0" smtClean="0"/>
                  <a:t>이나 </a:t>
                </a:r>
                <a:r>
                  <a:rPr lang="en-US" altLang="ko-KR" dirty="0" smtClean="0"/>
                  <a:t>10</a:t>
                </a:r>
                <a:r>
                  <a:rPr lang="en-US" altLang="ko-KR" baseline="30000" dirty="0" smtClean="0"/>
                  <a:t>9</a:t>
                </a:r>
                <a:r>
                  <a:rPr lang="en-US" altLang="ko-KR" dirty="0" smtClean="0"/>
                  <a:t>+9 </a:t>
                </a:r>
                <a:r>
                  <a:rPr lang="ko-KR" altLang="en-US" dirty="0" smtClean="0"/>
                  <a:t>같은 소수는 충분히 크지 못하다</a:t>
                </a:r>
                <a:r>
                  <a:rPr lang="en-US" altLang="ko-KR" dirty="0" smtClean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충돌 확률은 제곱근에 비례한다</a:t>
                </a:r>
                <a:r>
                  <a:rPr lang="en-US" altLang="ko-KR" dirty="0" smtClean="0"/>
                  <a:t>.)</a:t>
                </a:r>
                <a:endParaRPr 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39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해시 팁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0" indent="0" algn="ctr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𝑚</m:t>
                    </m:r>
                  </m:oMath>
                </a14:m>
                <a:r>
                  <a:rPr lang="ko-KR" altLang="en-US" sz="1800" dirty="0"/>
                  <a:t>은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/>
                      </a:rPr>
                      <m:t>𝑑</m:t>
                    </m:r>
                  </m:oMath>
                </a14:m>
                <a:r>
                  <a:rPr lang="ko-KR" altLang="en-US" sz="1800" dirty="0"/>
                  <a:t>와 서로소인 큰 소수이면 좋다</a:t>
                </a:r>
                <a:r>
                  <a:rPr lang="en-US" altLang="ko-KR" sz="1800" dirty="0" smtClean="0"/>
                  <a:t>.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ko-KR" altLang="en-US" dirty="0" smtClean="0"/>
                  <a:t>따라서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ko-KR" altLang="en-US" dirty="0" smtClean="0"/>
                  <a:t>의 값을 </a:t>
                </a:r>
                <a:r>
                  <a:rPr lang="en-US" altLang="ko-KR" dirty="0" smtClean="0"/>
                  <a:t>unsigned long </a:t>
                </a:r>
                <a:r>
                  <a:rPr lang="en-US" altLang="ko-KR" dirty="0" err="1" smtClean="0"/>
                  <a:t>long</a:t>
                </a:r>
                <a:r>
                  <a:rPr lang="ko-KR" altLang="en-US" dirty="0" smtClean="0"/>
                  <a:t>과 같은</a:t>
                </a:r>
                <a:endParaRPr lang="en-US" altLang="ko-KR" dirty="0" smtClean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 dirty="0" smtClean="0"/>
                  <a:t>8</a:t>
                </a:r>
                <a:r>
                  <a:rPr lang="ko-KR" altLang="en-US" dirty="0" smtClean="0"/>
                  <a:t>바이트 음이 아닌 정수 범위에서 계산하는 방법으로</a:t>
                </a:r>
                <a:endParaRPr lang="en-US" altLang="ko-KR" dirty="0" smtClean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ko-KR" altLang="en-US" dirty="0" smtClean="0"/>
                  <a:t>을 </a:t>
                </a:r>
                <a:r>
                  <a:rPr lang="en-US" altLang="ko-KR" dirty="0" smtClean="0"/>
                  <a:t>2</a:t>
                </a:r>
                <a:r>
                  <a:rPr lang="en-US" altLang="ko-KR" baseline="30000" dirty="0" smtClean="0"/>
                  <a:t>64</a:t>
                </a:r>
                <a:r>
                  <a:rPr lang="ko-KR" altLang="en-US" dirty="0" smtClean="0"/>
                  <a:t>로 만들어 주면 좋다</a:t>
                </a:r>
                <a:r>
                  <a:rPr lang="en-US" altLang="ko-KR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25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해시 소개</a:t>
            </a:r>
            <a:endParaRPr lang="en-US" altLang="ko-KR" dirty="0" smtClean="0"/>
          </a:p>
          <a:p>
            <a:r>
              <a:rPr lang="ko-KR" altLang="en-US" dirty="0" smtClean="0">
                <a:latin typeface="D2Coding" panose="020B0609020101020101" pitchFamily="49" charset="-127"/>
                <a:ea typeface="서울남산체 M" panose="02020603020101020101" pitchFamily="18" charset="-127"/>
              </a:rPr>
              <a:t>해시 활용</a:t>
            </a:r>
            <a:endParaRPr lang="en-US" altLang="ko-KR" dirty="0" smtClean="0">
              <a:latin typeface="D2Coding" panose="020B0609020101020101" pitchFamily="49" charset="-127"/>
              <a:ea typeface="서울남산체 M" panose="02020603020101020101" pitchFamily="18" charset="-127"/>
            </a:endParaRPr>
          </a:p>
          <a:p>
            <a:r>
              <a:rPr lang="ko-KR" altLang="en-US" dirty="0" smtClean="0"/>
              <a:t>해시 팁</a:t>
            </a:r>
            <a:endParaRPr lang="en-US" altLang="ko-KR" dirty="0" smtClean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39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해시 팁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0" indent="0" algn="ctr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𝑚</m:t>
                    </m:r>
                  </m:oMath>
                </a14:m>
                <a:r>
                  <a:rPr lang="ko-KR" altLang="en-US" sz="1800" dirty="0"/>
                  <a:t>은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/>
                      </a:rPr>
                      <m:t>𝑑</m:t>
                    </m:r>
                  </m:oMath>
                </a14:m>
                <a:r>
                  <a:rPr lang="ko-KR" altLang="en-US" sz="1800" dirty="0"/>
                  <a:t>와 서로소인 큰 소수이면 좋다</a:t>
                </a:r>
                <a:r>
                  <a:rPr lang="en-US" altLang="ko-KR" sz="1800" dirty="0" smtClean="0"/>
                  <a:t>.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ko-KR" altLang="en-US" dirty="0" smtClean="0"/>
                  <a:t>의 값은 알파벳의 수 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또는 </a:t>
                </a:r>
                <a:r>
                  <a:rPr lang="en-US" altLang="ko-KR" dirty="0" smtClean="0"/>
                  <a:t>char </a:t>
                </a:r>
                <a:r>
                  <a:rPr lang="ko-KR" altLang="en-US" dirty="0" smtClean="0"/>
                  <a:t>형이 담을 수 있는 최대 수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보다 크면 좋다</a:t>
                </a:r>
                <a:r>
                  <a:rPr lang="en-US" altLang="ko-KR" dirty="0" smtClean="0"/>
                  <a:t>.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ko-KR" altLang="en-US" dirty="0" smtClean="0"/>
                  <a:t>따라서 </a:t>
                </a:r>
                <a:r>
                  <a:rPr lang="en-US" altLang="ko-KR" dirty="0" smtClean="0"/>
                  <a:t>257 </a:t>
                </a:r>
                <a:r>
                  <a:rPr lang="ko-KR" altLang="en-US" dirty="0" smtClean="0"/>
                  <a:t>정도면 충분하다</a:t>
                </a:r>
                <a:r>
                  <a:rPr lang="en-US" altLang="ko-KR" dirty="0" smtClean="0"/>
                  <a:t>.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ko-KR" altLang="en-US" dirty="0" smtClean="0"/>
                  <a:t>한편 이래도 충돌이 발생할 경우에는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ko-KR" altLang="en-US" dirty="0" smtClean="0"/>
                  <a:t>를 </a:t>
                </a:r>
                <a:r>
                  <a:rPr lang="en-US" altLang="ko-KR" dirty="0" smtClean="0"/>
                  <a:t>259</a:t>
                </a:r>
                <a:r>
                  <a:rPr lang="ko-KR" altLang="en-US" dirty="0" smtClean="0"/>
                  <a:t>로 하여 함께 관리하면 거의 된다</a:t>
                </a:r>
                <a:r>
                  <a:rPr lang="en-US" altLang="ko-KR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90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해시 소개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55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tx1"/>
                </a:solidFill>
              </a:rPr>
              <a:t>해시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요리의 일종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고기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감자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양파 등을 잘게 잘라 구운 음식이다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tx1"/>
                </a:solidFill>
              </a:rPr>
              <a:t>문자열도 잘게 잘라 구울 수 없을까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39281"/>
            <a:ext cx="5384800" cy="4043013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해시 </a:t>
            </a:r>
            <a:r>
              <a:rPr lang="en-US" altLang="ko-KR" dirty="0" smtClean="0"/>
              <a:t>(hash)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9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해시 </a:t>
            </a:r>
            <a:r>
              <a:rPr lang="en-US" altLang="ko-KR" dirty="0" smtClean="0"/>
              <a:t>(hash)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ko-KR" altLang="en-US" dirty="0"/>
                  <a:t>다음과 같은 성질을 가지는 함수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dirty="0"/>
                  <a:t>를 해시 라고 한다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주로 문자열을 변수로 가지고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답이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부터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까지의 함수이다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여러 번 실행 해도 같은 결과가 나온다</a:t>
                </a:r>
                <a:r>
                  <a:rPr lang="en-US" altLang="ko-KR" dirty="0"/>
                  <a:t>. 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문자열이 다르면 </a:t>
                </a:r>
                <a:r>
                  <a:rPr lang="ko-KR" altLang="en-US" dirty="0" smtClean="0"/>
                  <a:t>결과값이 다를 확률이 높다</a:t>
                </a:r>
                <a:r>
                  <a:rPr lang="en-US" altLang="ko-KR" dirty="0" smtClean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충돌이 생기면 다른 상수 값으로 다시 해보면 된다</a:t>
                </a:r>
                <a:r>
                  <a:rPr lang="en-US" altLang="ko-KR" dirty="0" smtClean="0"/>
                  <a:t>.)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95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해시 </a:t>
            </a:r>
            <a:r>
              <a:rPr lang="en-US" altLang="ko-KR" dirty="0" smtClean="0"/>
              <a:t>(hash)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en-US" dirty="0" smtClean="0"/>
              <a:t>S/W Problem Solving Reference</a:t>
            </a:r>
            <a:r>
              <a:rPr lang="ko-KR" altLang="en-US" dirty="0" smtClean="0"/>
              <a:t>에 있는 코드</a:t>
            </a: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366712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unsigned long</a:t>
            </a:r>
            <a:r>
              <a:rPr lang="en-US" dirty="0"/>
              <a:t> hash = </a:t>
            </a:r>
            <a:r>
              <a:rPr lang="en-US" dirty="0">
                <a:solidFill>
                  <a:srgbClr val="92D050"/>
                </a:solidFill>
              </a:rPr>
              <a:t>5381</a:t>
            </a:r>
            <a:r>
              <a:rPr lang="en-US" dirty="0"/>
              <a:t>;</a:t>
            </a:r>
          </a:p>
          <a:p>
            <a:pPr marL="366712" lvl="1" indent="0">
              <a:buNone/>
            </a:pPr>
            <a:r>
              <a:rPr lang="en-US" dirty="0" err="1">
                <a:solidFill>
                  <a:schemeClr val="accent2"/>
                </a:solidFill>
              </a:rPr>
              <a:t>int</a:t>
            </a:r>
            <a:r>
              <a:rPr lang="en-US" dirty="0"/>
              <a:t> c;</a:t>
            </a:r>
          </a:p>
          <a:p>
            <a:pPr marL="366712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while</a:t>
            </a:r>
            <a:r>
              <a:rPr lang="en-US" dirty="0"/>
              <a:t> (c = *</a:t>
            </a:r>
            <a:r>
              <a:rPr lang="en-US" dirty="0" err="1"/>
              <a:t>str</a:t>
            </a:r>
            <a:r>
              <a:rPr lang="en-US" dirty="0"/>
              <a:t>++)</a:t>
            </a:r>
          </a:p>
          <a:p>
            <a:pPr marL="366712" lvl="1" indent="0">
              <a:buNone/>
            </a:pPr>
            <a:r>
              <a:rPr lang="en-US" dirty="0"/>
              <a:t>	hash = (((hash &lt;&lt; </a:t>
            </a:r>
            <a:r>
              <a:rPr lang="en-US" dirty="0">
                <a:solidFill>
                  <a:srgbClr val="92D050"/>
                </a:solidFill>
              </a:rPr>
              <a:t>5</a:t>
            </a:r>
            <a:r>
              <a:rPr lang="en-US" dirty="0"/>
              <a:t>) + hash) + c) % </a:t>
            </a:r>
            <a:r>
              <a:rPr lang="en-US" dirty="0" smtClean="0">
                <a:solidFill>
                  <a:srgbClr val="7030A0"/>
                </a:solidFill>
              </a:rPr>
              <a:t>MAXTABLE</a:t>
            </a:r>
            <a:r>
              <a:rPr lang="en-US" dirty="0"/>
              <a:t>;</a:t>
            </a:r>
          </a:p>
          <a:p>
            <a:pPr marL="366712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return</a:t>
            </a:r>
            <a:r>
              <a:rPr lang="en-US" dirty="0"/>
              <a:t> hash % </a:t>
            </a:r>
            <a:r>
              <a:rPr lang="en-US" dirty="0" smtClean="0">
                <a:solidFill>
                  <a:srgbClr val="7030A0"/>
                </a:solidFill>
              </a:rPr>
              <a:t>MAXTABLE</a:t>
            </a:r>
            <a:r>
              <a:rPr lang="en-US" dirty="0" smtClean="0"/>
              <a:t>;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ko-KR" altLang="en-US" dirty="0" smtClean="0"/>
              <a:t>이 방법에서 </a:t>
            </a:r>
            <a:r>
              <a:rPr lang="en-US" altLang="ko-KR" dirty="0" smtClean="0"/>
              <a:t>ABCDE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BCDEF</a:t>
            </a:r>
            <a:r>
              <a:rPr lang="ko-KR" altLang="en-US" dirty="0" smtClean="0"/>
              <a:t>의 해시 사이에 관계가 있을까</a:t>
            </a:r>
            <a:r>
              <a:rPr lang="en-US" altLang="ko-KR" dirty="0" smtClean="0"/>
              <a:t>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ko-KR" altLang="en-US" dirty="0" smtClean="0"/>
              <a:t>음</a:t>
            </a:r>
            <a:r>
              <a:rPr lang="en-US" altLang="ko-KR" dirty="0" smtClean="0"/>
              <a:t>…………………………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0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해시 </a:t>
            </a:r>
            <a:r>
              <a:rPr lang="en-US" altLang="ko-KR" dirty="0" smtClean="0"/>
              <a:t>(hash)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altLang="ko-KR" dirty="0" smtClean="0"/>
              </a:p>
              <a:p>
                <a:pPr marL="0" indent="0" algn="ctr">
                  <a:buNone/>
                </a:pPr>
                <a:r>
                  <a:rPr lang="ko-KR" altLang="en-US" dirty="0" smtClean="0"/>
                  <a:t>문제를 풀 때 주로 사용되는 해시 함수는 다음과 같다</a:t>
                </a:r>
                <a:r>
                  <a:rPr lang="en-US" altLang="ko-KR" dirty="0" smtClean="0"/>
                  <a:t>.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ko-KR" altLang="en-US" b="0" dirty="0" smtClean="0"/>
                  <a:t>즉</a:t>
                </a:r>
                <a:r>
                  <a:rPr lang="en-US" altLang="ko-KR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dirty="0" smtClean="0"/>
                  <a:t>는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dirty="0" smtClean="0"/>
                  <a:t>를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ko-KR" altLang="en-US" dirty="0" smtClean="0"/>
                  <a:t>진법으로 쓴 것을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dirty="0" smtClean="0"/>
                  <a:t>으로 나눈 나머지이다</a:t>
                </a:r>
                <a:r>
                  <a:rPr lang="en-US" altLang="ko-KR" dirty="0" smtClean="0"/>
                  <a:t>.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ko-KR" altLang="en-US" dirty="0" smtClean="0"/>
                  <a:t>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ko-KR" altLang="en-US" dirty="0" smtClean="0"/>
                  <a:t>와 서로소인 큰 소수이면 좋다</a:t>
                </a:r>
                <a:r>
                  <a:rPr lang="en-US" altLang="ko-KR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0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해시 활용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0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Sliding Window</a:t>
            </a:r>
            <a:endParaRPr 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203508"/>
              </p:ext>
            </p:extLst>
          </p:nvPr>
        </p:nvGraphicFramePr>
        <p:xfrm>
          <a:off x="1685316" y="1699782"/>
          <a:ext cx="8821368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5114">
                  <a:extLst>
                    <a:ext uri="{9D8B030D-6E8A-4147-A177-3AD203B41FA5}">
                      <a16:colId xmlns:a16="http://schemas.microsoft.com/office/drawing/2014/main" xmlns="" val="104968215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838206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0837643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72542158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819231613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854742592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110344559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673899891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3452274730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79061086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4281337174"/>
                    </a:ext>
                  </a:extLst>
                </a:gridCol>
                <a:gridCol w="735114">
                  <a:extLst>
                    <a:ext uri="{9D8B030D-6E8A-4147-A177-3AD203B41FA5}">
                      <a16:colId xmlns:a16="http://schemas.microsoft.com/office/drawing/2014/main" xmlns="" val="151720832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D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E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F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G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H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I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J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K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L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53435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내용 개체 틀 4"/>
              <p:cNvSpPr txBox="1">
                <a:spLocks/>
              </p:cNvSpPr>
              <p:nvPr/>
            </p:nvSpPr>
            <p:spPr>
              <a:xfrm>
                <a:off x="762000" y="1509698"/>
                <a:ext cx="10972800" cy="4768865"/>
              </a:xfrm>
              <a:prstGeom prst="rect">
                <a:avLst/>
              </a:prstGeom>
            </p:spPr>
            <p:txBody>
              <a:bodyPr vert="horz" lIns="91440" tIns="45720" rIns="91440" bIns="45720"/>
              <a:lstStyle>
                <a:lvl1pPr marL="265113" indent="-265113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25000"/>
                    </a:schemeClr>
                  </a:buClr>
                  <a:buSzPct val="70000"/>
                  <a:buFont typeface="Wingdings"/>
                  <a:buChar char="¢"/>
                  <a:defRPr sz="24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1pPr>
                <a:lvl2pPr marL="631825" indent="-174625" algn="l" defTabSz="914400" rtl="0" eaLnBrk="1" latinLnBrk="1" hangingPunct="1">
                  <a:spcBef>
                    <a:spcPct val="20000"/>
                  </a:spcBef>
                  <a:buClr>
                    <a:schemeClr val="bg2">
                      <a:lumMod val="50000"/>
                    </a:schemeClr>
                  </a:buClr>
                  <a:buFont typeface="Wingdings"/>
                  <a:buChar char="§"/>
                  <a:defRPr sz="20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Font typeface="Yoon 윤고딕 550_TT"/>
                  <a:buChar char="-"/>
                  <a:defRPr sz="18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Font typeface="Arial"/>
                  <a:buChar char="•"/>
                  <a:defRPr sz="1600" b="0" i="0" kern="1200" baseline="0">
                    <a:solidFill>
                      <a:schemeClr val="tx1"/>
                    </a:solidFill>
                    <a:latin typeface="D2Coding" panose="020B0609020101020101" pitchFamily="49" charset="-127"/>
                    <a:ea typeface="서울남산체 M" panose="02020603020101020101" pitchFamily="18" charset="-127"/>
                    <a:cs typeface="+mn-cs"/>
                  </a:defRPr>
                </a:lvl5pPr>
                <a:lvl6pPr marL="24257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6pPr>
                <a:lvl7pPr marL="2781300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7pPr>
                <a:lvl8pPr marL="31384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8pPr>
                <a:lvl9pPr marL="3494088" indent="-269875" algn="l" defTabSz="914400" rtl="0" eaLnBrk="1" latinLnBrk="1" hangingPunct="1">
                  <a:spcBef>
                    <a:spcPct val="20000"/>
                  </a:spcBef>
                  <a:buClr>
                    <a:schemeClr val="tx1">
                      <a:lumMod val="65000"/>
                      <a:lumOff val="35000"/>
                    </a:schemeClr>
                  </a:buClr>
                  <a:buSzPct val="80000"/>
                  <a:buFont typeface="Arial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/>
                  <a:buNone/>
                </a:pPr>
                <a:endParaRPr lang="en-US" altLang="ko-KR" dirty="0" smtClean="0"/>
              </a:p>
              <a:p>
                <a:pPr marL="0" indent="0" algn="ctr">
                  <a:buFont typeface="Wingdings"/>
                  <a:buNone/>
                </a:pPr>
                <a:endParaRPr lang="en-US" altLang="ko-KR" dirty="0"/>
              </a:p>
              <a:p>
                <a:pPr marL="0" indent="0" algn="ctr">
                  <a:buFont typeface="Wingdings"/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b="0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b="0" dirty="0" smtClean="0"/>
                  <a:t>ABCDE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 smtClean="0"/>
                  <a:t> = A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B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C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D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b="0" dirty="0" smtClean="0"/>
                  <a:t> + E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11" name="내용 개체 틀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509698"/>
                <a:ext cx="10972800" cy="47688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상승">
  <a:themeElements>
    <a:clrScheme name="Rise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Rise">
      <a:majorFont>
        <a:latin typeface="Tahoma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Rise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>
    <a:spDef>
      <a:spPr>
        <a:ln w="28575"/>
      </a:spPr>
      <a:bodyPr rtlCol="0" anchor="ctr"/>
      <a:lstStyle>
        <a:defPPr algn="ctr">
          <a:defRPr sz="2400" dirty="0" smtClean="0">
            <a:latin typeface="D2Coding" panose="020B0609020101020101" pitchFamily="49" charset="-127"/>
            <a:ea typeface="D2Coding" panose="020B0609020101020101" pitchFamily="49" charset="-127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8100" cmpd="sng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err="1" smtClean="0">
            <a:latin typeface="D2Coding" panose="020B0609020101020101" pitchFamily="49" charset="-127"/>
            <a:ea typeface="서울남산체 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상승</Template>
  <TotalTime>1441</TotalTime>
  <Words>1644</Words>
  <Application>Microsoft Office PowerPoint</Application>
  <PresentationFormat>사용자 지정</PresentationFormat>
  <Paragraphs>268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Arial</vt:lpstr>
      <vt:lpstr>서울남산체 M</vt:lpstr>
      <vt:lpstr>Wingdings</vt:lpstr>
      <vt:lpstr>D2Coding</vt:lpstr>
      <vt:lpstr>Cambria Math</vt:lpstr>
      <vt:lpstr>Yoon 윤고딕 550_TT</vt:lpstr>
      <vt:lpstr>맑은 고딕</vt:lpstr>
      <vt:lpstr>상승</vt:lpstr>
      <vt:lpstr>Hash</vt:lpstr>
      <vt:lpstr>목차</vt:lpstr>
      <vt:lpstr>해시 소개</vt:lpstr>
      <vt:lpstr>해시 (hash)</vt:lpstr>
      <vt:lpstr>해시 (hash)</vt:lpstr>
      <vt:lpstr>해시 (hash)</vt:lpstr>
      <vt:lpstr>해시 (hash)</vt:lpstr>
      <vt:lpstr>해시 활용</vt:lpstr>
      <vt:lpstr>Sliding Window</vt:lpstr>
      <vt:lpstr>Sliding Window</vt:lpstr>
      <vt:lpstr>Sliding Window</vt:lpstr>
      <vt:lpstr>Sliding Window</vt:lpstr>
      <vt:lpstr>Sliding Window</vt:lpstr>
      <vt:lpstr>Sliding Window</vt:lpstr>
      <vt:lpstr>Sliding Window</vt:lpstr>
      <vt:lpstr>Sliding Window</vt:lpstr>
      <vt:lpstr>해시 팁</vt:lpstr>
      <vt:lpstr>해시 팁</vt:lpstr>
      <vt:lpstr>해시 팁</vt:lpstr>
      <vt:lpstr>해시 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</dc:title>
  <dc:creator>박현민</dc:creator>
  <cp:lastModifiedBy>Windows 사용자</cp:lastModifiedBy>
  <cp:revision>97</cp:revision>
  <dcterms:created xsi:type="dcterms:W3CDTF">2016-10-19T22:43:44Z</dcterms:created>
  <dcterms:modified xsi:type="dcterms:W3CDTF">2018-05-09T00:04:11Z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D:\Pro 양성과정 실습 PPT\6 문자열\[KENNY] 두 번 이상 등장하는 문자열.pptx</vt:lpwstr>
  </property>
</Properties>
</file>