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14"/>
  </p:notesMasterIdLst>
  <p:sldIdLst>
    <p:sldId id="256" r:id="rId2"/>
    <p:sldId id="466" r:id="rId3"/>
    <p:sldId id="478" r:id="rId4"/>
    <p:sldId id="477" r:id="rId5"/>
    <p:sldId id="479" r:id="rId6"/>
    <p:sldId id="482" r:id="rId7"/>
    <p:sldId id="486" r:id="rId8"/>
    <p:sldId id="487" r:id="rId9"/>
    <p:sldId id="488" r:id="rId10"/>
    <p:sldId id="489" r:id="rId11"/>
    <p:sldId id="493" r:id="rId12"/>
    <p:sldId id="490" r:id="rId13"/>
  </p:sldIdLst>
  <p:sldSz cx="12192000" cy="6858000"/>
  <p:notesSz cx="6858000" cy="9144000"/>
  <p:embeddedFontLst>
    <p:embeddedFont>
      <p:font typeface="D2Coding" panose="020B0600000101010101" charset="-127"/>
      <p:regular r:id="rId15"/>
      <p:bold r:id="rId16"/>
    </p:embeddedFont>
    <p:embeddedFont>
      <p:font typeface="Yoon 윤고딕 550_TT" panose="020B0600000101010101" charset="-127"/>
      <p:regular r:id="rId17"/>
    </p:embeddedFont>
    <p:embeddedFont>
      <p:font typeface="Tahoma" panose="020B0604030504040204" pitchFamily="34" charset="0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37" autoAdjust="0"/>
  </p:normalViewPr>
  <p:slideViewPr>
    <p:cSldViewPr snapToGrid="0">
      <p:cViewPr varScale="1">
        <p:scale>
          <a:sx n="106" d="100"/>
          <a:sy n="106" d="100"/>
        </p:scale>
        <p:origin x="7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488372"/>
            <a:ext cx="10363200" cy="2558716"/>
          </a:xfrm>
        </p:spPr>
        <p:txBody>
          <a:bodyPr/>
          <a:lstStyle/>
          <a:p>
            <a:r>
              <a:rPr lang="en-US" altLang="ko-KR" dirty="0"/>
              <a:t>Failure function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O(m) </a:t>
            </a:r>
            <a:r>
              <a:rPr lang="ko-KR" altLang="en-US" dirty="0"/>
              <a:t>시간 실패함수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수학적 귀납법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강귀납법</a:t>
            </a:r>
            <a:r>
              <a:rPr lang="en-US" altLang="ko-KR" sz="2400" dirty="0"/>
              <a:t>) </a:t>
            </a:r>
            <a:r>
              <a:rPr lang="ko-KR" altLang="en-US" sz="2400" dirty="0"/>
              <a:t>이용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P[1, 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)]</a:t>
            </a:r>
            <a:r>
              <a:rPr lang="ko-KR" altLang="en-US" sz="2200" dirty="0"/>
              <a:t>와 </a:t>
            </a:r>
            <a:r>
              <a:rPr lang="en-US" altLang="ko-KR" sz="2200" dirty="0"/>
              <a:t>P[</a:t>
            </a:r>
            <a:r>
              <a:rPr lang="en-US" altLang="ko-KR" sz="2200" dirty="0" err="1"/>
              <a:t>i</a:t>
            </a:r>
            <a:r>
              <a:rPr lang="en-US" altLang="ko-KR" sz="2200" dirty="0"/>
              <a:t>-f(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)+1,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]</a:t>
            </a:r>
            <a:r>
              <a:rPr lang="ko-KR" altLang="en-US" sz="2200" dirty="0"/>
              <a:t>가 일치하기 때문에</a:t>
            </a:r>
            <a:r>
              <a:rPr lang="en-US" altLang="ko-KR" sz="2200" dirty="0"/>
              <a:t>, P[1, 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)]</a:t>
            </a:r>
            <a:r>
              <a:rPr lang="ko-KR" altLang="en-US" sz="2200" dirty="0"/>
              <a:t>의 접두사와 일치하는 </a:t>
            </a:r>
            <a:r>
              <a:rPr lang="en-US" altLang="ko-KR" sz="2200" dirty="0"/>
              <a:t>P[</a:t>
            </a:r>
            <a:r>
              <a:rPr lang="en-US" altLang="ko-KR" sz="2200" dirty="0" err="1"/>
              <a:t>i</a:t>
            </a:r>
            <a:r>
              <a:rPr lang="en-US" altLang="ko-KR" sz="2200" dirty="0"/>
              <a:t>-f(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)+1,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]</a:t>
            </a:r>
            <a:r>
              <a:rPr lang="ko-KR" altLang="en-US" sz="2200" dirty="0"/>
              <a:t>의 접미사</a:t>
            </a:r>
            <a:r>
              <a:rPr lang="en-US" altLang="ko-KR" sz="2200" dirty="0"/>
              <a:t>( =P[1, 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)]</a:t>
            </a:r>
            <a:r>
              <a:rPr lang="ko-KR" altLang="en-US" sz="2200" dirty="0"/>
              <a:t>의 접미사</a:t>
            </a:r>
            <a:r>
              <a:rPr lang="en-US" altLang="ko-KR" sz="2200" dirty="0"/>
              <a:t>)</a:t>
            </a:r>
            <a:r>
              <a:rPr lang="ko-KR" altLang="en-US" sz="2200" dirty="0"/>
              <a:t> 중 가장 긴 것은 </a:t>
            </a:r>
            <a:r>
              <a:rPr lang="en-US" altLang="ko-KR" sz="2200" dirty="0"/>
              <a:t>P[1, </a:t>
            </a:r>
            <a:r>
              <a:rPr lang="en-US" altLang="ko-KR" sz="2200" dirty="0">
                <a:solidFill>
                  <a:srgbClr val="FF0000"/>
                </a:solidFill>
              </a:rPr>
              <a:t>f(f(</a:t>
            </a:r>
            <a:r>
              <a:rPr lang="en-US" altLang="ko-KR" sz="2200" dirty="0" err="1">
                <a:solidFill>
                  <a:srgbClr val="FF0000"/>
                </a:solidFill>
              </a:rPr>
              <a:t>i</a:t>
            </a:r>
            <a:r>
              <a:rPr lang="en-US" altLang="ko-KR" sz="2200" dirty="0">
                <a:solidFill>
                  <a:srgbClr val="FF0000"/>
                </a:solidFill>
              </a:rPr>
              <a:t>))</a:t>
            </a:r>
            <a:r>
              <a:rPr lang="en-US" altLang="ko-KR" sz="2200" dirty="0"/>
              <a:t>].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만약 </a:t>
            </a:r>
            <a:r>
              <a:rPr lang="en-US" altLang="ko-KR" sz="2200" dirty="0"/>
              <a:t>P[f(f(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))+1] = P[i+1]</a:t>
            </a:r>
            <a:r>
              <a:rPr lang="ko-KR" altLang="en-US" sz="2200" dirty="0"/>
              <a:t>이라면 </a:t>
            </a:r>
            <a:r>
              <a:rPr lang="en-US" altLang="ko-KR" sz="2200" dirty="0"/>
              <a:t>f(i+1) = f(f(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)) + 1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이 과정을 반복적으로 진행한다</a:t>
            </a:r>
            <a:r>
              <a:rPr lang="en-US" altLang="ko-KR" sz="22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최종적으로는 </a:t>
            </a:r>
            <a:r>
              <a:rPr lang="en-US" altLang="ko-KR" sz="2200" dirty="0"/>
              <a:t>P[1]</a:t>
            </a:r>
            <a:r>
              <a:rPr lang="ko-KR" altLang="en-US" sz="2200" dirty="0"/>
              <a:t>과 </a:t>
            </a:r>
            <a:r>
              <a:rPr lang="en-US" altLang="ko-KR" sz="2200" dirty="0"/>
              <a:t>P[i+1]</a:t>
            </a:r>
            <a:r>
              <a:rPr lang="ko-KR" altLang="en-US" sz="2200" dirty="0"/>
              <a:t>을 비교</a:t>
            </a:r>
            <a:r>
              <a:rPr lang="en-US" altLang="ko-KR" sz="2200" dirty="0"/>
              <a:t>. </a:t>
            </a:r>
            <a:r>
              <a:rPr lang="ko-KR" altLang="en-US" sz="2200" dirty="0"/>
              <a:t>같으면 </a:t>
            </a:r>
            <a:r>
              <a:rPr lang="en-US" altLang="ko-KR" sz="2200" dirty="0"/>
              <a:t>1 </a:t>
            </a:r>
            <a:r>
              <a:rPr lang="ko-KR" altLang="en-US" sz="2200" dirty="0"/>
              <a:t>틀리면 </a:t>
            </a:r>
            <a:r>
              <a:rPr lang="en-US" altLang="ko-KR" sz="2200" dirty="0"/>
              <a:t>0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44" name="Shape 238"/>
          <p:cNvGrpSpPr/>
          <p:nvPr/>
        </p:nvGrpSpPr>
        <p:grpSpPr>
          <a:xfrm>
            <a:off x="1487489" y="5060505"/>
            <a:ext cx="9367312" cy="1104800"/>
            <a:chOff x="-304800" y="152400"/>
            <a:chExt cx="6323000" cy="994330"/>
          </a:xfrm>
        </p:grpSpPr>
        <p:sp>
          <p:nvSpPr>
            <p:cNvPr id="45" name="Shape 239"/>
            <p:cNvSpPr/>
            <p:nvPr/>
          </p:nvSpPr>
          <p:spPr>
            <a:xfrm>
              <a:off x="381000" y="457200"/>
              <a:ext cx="4724400" cy="228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240"/>
            <p:cNvSpPr/>
            <p:nvPr/>
          </p:nvSpPr>
          <p:spPr>
            <a:xfrm>
              <a:off x="5105400" y="457200"/>
              <a:ext cx="228600" cy="2286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241"/>
            <p:cNvSpPr/>
            <p:nvPr/>
          </p:nvSpPr>
          <p:spPr>
            <a:xfrm>
              <a:off x="381000" y="457200"/>
              <a:ext cx="990599" cy="2286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242"/>
            <p:cNvSpPr/>
            <p:nvPr/>
          </p:nvSpPr>
          <p:spPr>
            <a:xfrm>
              <a:off x="4114800" y="457200"/>
              <a:ext cx="990599" cy="2286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9" name="Shape 244"/>
            <p:cNvCxnSpPr/>
            <p:nvPr/>
          </p:nvCxnSpPr>
          <p:spPr>
            <a:xfrm>
              <a:off x="5105400" y="152400"/>
              <a:ext cx="0" cy="990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0" name="Shape 246"/>
            <p:cNvSpPr txBox="1"/>
            <p:nvPr/>
          </p:nvSpPr>
          <p:spPr>
            <a:xfrm>
              <a:off x="-304800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1</a:t>
              </a:r>
            </a:p>
          </p:txBody>
        </p:sp>
        <p:sp>
          <p:nvSpPr>
            <p:cNvPr id="51" name="Shape 247"/>
            <p:cNvSpPr txBox="1"/>
            <p:nvPr/>
          </p:nvSpPr>
          <p:spPr>
            <a:xfrm>
              <a:off x="685800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f(i)</a:t>
              </a:r>
            </a:p>
          </p:txBody>
        </p:sp>
        <p:sp>
          <p:nvSpPr>
            <p:cNvPr id="52" name="Shape 248"/>
            <p:cNvSpPr txBox="1"/>
            <p:nvPr/>
          </p:nvSpPr>
          <p:spPr>
            <a:xfrm>
              <a:off x="19238" y="689529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f(f(i))</a:t>
              </a:r>
            </a:p>
          </p:txBody>
        </p:sp>
        <p:sp>
          <p:nvSpPr>
            <p:cNvPr id="53" name="Shape 250"/>
            <p:cNvSpPr txBox="1"/>
            <p:nvPr/>
          </p:nvSpPr>
          <p:spPr>
            <a:xfrm>
              <a:off x="3431131" y="684201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i-f(i)+1</a:t>
              </a:r>
            </a:p>
          </p:txBody>
        </p:sp>
        <p:sp>
          <p:nvSpPr>
            <p:cNvPr id="54" name="Shape 251"/>
            <p:cNvSpPr txBox="1"/>
            <p:nvPr/>
          </p:nvSpPr>
          <p:spPr>
            <a:xfrm>
              <a:off x="4264535" y="68953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i</a:t>
              </a:r>
            </a:p>
          </p:txBody>
        </p:sp>
        <p:sp>
          <p:nvSpPr>
            <p:cNvPr id="55" name="Shape 252"/>
            <p:cNvSpPr txBox="1"/>
            <p:nvPr/>
          </p:nvSpPr>
          <p:spPr>
            <a:xfrm>
              <a:off x="4646601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i+1</a:t>
              </a:r>
            </a:p>
          </p:txBody>
        </p:sp>
      </p:grpSp>
      <p:sp>
        <p:nvSpPr>
          <p:cNvPr id="56" name="Shape 243"/>
          <p:cNvSpPr/>
          <p:nvPr/>
        </p:nvSpPr>
        <p:spPr>
          <a:xfrm>
            <a:off x="2492975" y="5407250"/>
            <a:ext cx="530684" cy="253998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243"/>
          <p:cNvSpPr/>
          <p:nvPr/>
        </p:nvSpPr>
        <p:spPr>
          <a:xfrm>
            <a:off x="3453082" y="5407250"/>
            <a:ext cx="530684" cy="253998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243"/>
          <p:cNvSpPr/>
          <p:nvPr/>
        </p:nvSpPr>
        <p:spPr>
          <a:xfrm>
            <a:off x="8976321" y="5407250"/>
            <a:ext cx="530684" cy="253998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240"/>
          <p:cNvSpPr/>
          <p:nvPr/>
        </p:nvSpPr>
        <p:spPr>
          <a:xfrm>
            <a:off x="3069039" y="5407252"/>
            <a:ext cx="338663" cy="253997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345195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O(m) </a:t>
            </a:r>
            <a:r>
              <a:rPr lang="ko-KR" altLang="en-US" dirty="0"/>
              <a:t>시간 실패함수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70029"/>
              </p:ext>
            </p:extLst>
          </p:nvPr>
        </p:nvGraphicFramePr>
        <p:xfrm>
          <a:off x="1843157" y="1562851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45707"/>
              </p:ext>
            </p:extLst>
          </p:nvPr>
        </p:nvGraphicFramePr>
        <p:xfrm>
          <a:off x="1834085" y="2187328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?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13673"/>
              </p:ext>
            </p:extLst>
          </p:nvPr>
        </p:nvGraphicFramePr>
        <p:xfrm>
          <a:off x="1843157" y="3246120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52242"/>
              </p:ext>
            </p:extLst>
          </p:nvPr>
        </p:nvGraphicFramePr>
        <p:xfrm>
          <a:off x="2960757" y="3931920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09957"/>
              </p:ext>
            </p:extLst>
          </p:nvPr>
        </p:nvGraphicFramePr>
        <p:xfrm>
          <a:off x="4103757" y="4605020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28472"/>
              </p:ext>
            </p:extLst>
          </p:nvPr>
        </p:nvGraphicFramePr>
        <p:xfrm>
          <a:off x="5234057" y="5290820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30229"/>
              </p:ext>
            </p:extLst>
          </p:nvPr>
        </p:nvGraphicFramePr>
        <p:xfrm>
          <a:off x="5805557" y="6014720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567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54362" y="1574800"/>
            <a:ext cx="61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4361" y="2159575"/>
            <a:ext cx="61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4630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O(m) </a:t>
            </a:r>
            <a:r>
              <a:rPr lang="ko-KR" altLang="en-US" dirty="0"/>
              <a:t>증명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재귀적으로 </a:t>
            </a:r>
            <a:r>
              <a:rPr lang="en-US" altLang="ko-KR" dirty="0"/>
              <a:t>f(</a:t>
            </a:r>
            <a:r>
              <a:rPr lang="en-US" altLang="ko-KR" dirty="0" err="1"/>
              <a:t>i</a:t>
            </a:r>
            <a:r>
              <a:rPr lang="en-US" altLang="ko-KR" dirty="0"/>
              <a:t>), f(f(</a:t>
            </a:r>
            <a:r>
              <a:rPr lang="en-US" altLang="ko-KR" dirty="0" err="1"/>
              <a:t>i</a:t>
            </a:r>
            <a:r>
              <a:rPr lang="en-US" altLang="ko-KR" dirty="0"/>
              <a:t>)), f(f(f(</a:t>
            </a:r>
            <a:r>
              <a:rPr lang="en-US" altLang="ko-KR" dirty="0" err="1"/>
              <a:t>i</a:t>
            </a:r>
            <a:r>
              <a:rPr lang="en-US" altLang="ko-KR" dirty="0"/>
              <a:t>)))… </a:t>
            </a:r>
            <a:r>
              <a:rPr lang="ko-KR" altLang="en-US" dirty="0"/>
              <a:t>를 몇 번 구하게 될 것인가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f(i+1)</a:t>
            </a:r>
            <a:r>
              <a:rPr lang="ko-KR" altLang="en-US" dirty="0"/>
              <a:t>로 갈 때 실패함수의 값이 증가하는 경우는 단 한가지이며</a:t>
            </a:r>
            <a:r>
              <a:rPr lang="en-US" altLang="ko-KR" dirty="0"/>
              <a:t>, </a:t>
            </a:r>
            <a:r>
              <a:rPr lang="ko-KR" altLang="en-US" dirty="0"/>
              <a:t>이 때 </a:t>
            </a:r>
            <a:r>
              <a:rPr lang="en-US" altLang="ko-KR" dirty="0"/>
              <a:t>f(i+1) = f(</a:t>
            </a:r>
            <a:r>
              <a:rPr lang="en-US" altLang="ko-KR" dirty="0" err="1"/>
              <a:t>i</a:t>
            </a:r>
            <a:r>
              <a:rPr lang="en-US" altLang="ko-KR" dirty="0"/>
              <a:t>)+1.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그 외의 경우 실패함수의 값은 같거나 감소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모든 </a:t>
            </a:r>
            <a:r>
              <a:rPr lang="en-US" altLang="ko-KR" dirty="0" err="1"/>
              <a:t>i</a:t>
            </a:r>
            <a:r>
              <a:rPr lang="ko-KR" altLang="en-US" dirty="0"/>
              <a:t>에 대해서 </a:t>
            </a:r>
            <a:r>
              <a:rPr lang="en-US" altLang="ko-KR" dirty="0"/>
              <a:t>0 </a:t>
            </a:r>
            <a:r>
              <a:rPr lang="ko-KR" altLang="en-US" dirty="0"/>
              <a:t>≤ </a:t>
            </a:r>
            <a:r>
              <a:rPr lang="en-US" altLang="ko-KR" dirty="0"/>
              <a:t>f(</a:t>
            </a:r>
            <a:r>
              <a:rPr lang="en-US" altLang="ko-KR" dirty="0" err="1"/>
              <a:t>i</a:t>
            </a:r>
            <a:r>
              <a:rPr lang="en-US" altLang="ko-KR" dirty="0"/>
              <a:t>) &lt; </a:t>
            </a:r>
            <a:r>
              <a:rPr lang="en-US" altLang="ko-KR" dirty="0" err="1"/>
              <a:t>i</a:t>
            </a:r>
            <a:r>
              <a:rPr lang="ko-KR" altLang="en-US" dirty="0"/>
              <a:t>라는 점에 착안하면</a:t>
            </a:r>
            <a:r>
              <a:rPr lang="en-US" altLang="ko-KR" dirty="0"/>
              <a:t>, f(i+1)</a:t>
            </a:r>
            <a:r>
              <a:rPr lang="ko-KR" altLang="en-US" dirty="0"/>
              <a:t>을 구하기 위해서 이전의 실패 함수를 참조하는 횟수는 최대 </a:t>
            </a:r>
            <a:r>
              <a:rPr lang="en-US" altLang="ko-KR" dirty="0"/>
              <a:t>f(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번만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 두 가지를 조합해보면</a:t>
            </a:r>
            <a:r>
              <a:rPr lang="en-US" altLang="ko-KR" dirty="0"/>
              <a:t>, </a:t>
            </a:r>
            <a:r>
              <a:rPr lang="ko-KR" altLang="en-US" dirty="0"/>
              <a:t>이전의 실패함수를 참조하는 횟수는 실패함수가 증가한 횟수보다 클 수 없다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O(m)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322761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function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5000" y="1509698"/>
            <a:ext cx="10972800" cy="476886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2200" dirty="0"/>
              <a:t>패턴 </a:t>
            </a:r>
            <a:r>
              <a:rPr lang="en-US" altLang="ko-KR" sz="2200" dirty="0"/>
              <a:t>P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</a:t>
            </a:r>
            <a:r>
              <a:rPr lang="ko-KR" altLang="en-US" sz="2200" dirty="0"/>
              <a:t>는 </a:t>
            </a:r>
            <a:r>
              <a:rPr lang="en-US" altLang="ko-KR" sz="2200" dirty="0"/>
              <a:t>P[1,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]</a:t>
            </a:r>
            <a:r>
              <a:rPr lang="ko-KR" altLang="en-US" sz="2200" dirty="0"/>
              <a:t>에서 가장 긴 접두사</a:t>
            </a:r>
            <a:r>
              <a:rPr lang="en-US" altLang="ko-KR" sz="2200" dirty="0"/>
              <a:t>=</a:t>
            </a:r>
            <a:r>
              <a:rPr lang="ko-KR" altLang="en-US" sz="2200" dirty="0"/>
              <a:t>접미사 길이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정의에 의해서</a:t>
            </a:r>
            <a:r>
              <a:rPr lang="en-US" altLang="ko-KR" sz="2200" dirty="0"/>
              <a:t>, 0 </a:t>
            </a:r>
            <a:r>
              <a:rPr lang="ko-KR" altLang="en-US" sz="2200" dirty="0"/>
              <a:t>≤ </a:t>
            </a:r>
            <a:r>
              <a:rPr lang="en-US" altLang="ko-KR" sz="2200" dirty="0"/>
              <a:t>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 &lt; </a:t>
            </a:r>
            <a:r>
              <a:rPr lang="en-US" altLang="ko-KR" sz="2200" dirty="0" err="1"/>
              <a:t>i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70043"/>
              </p:ext>
            </p:extLst>
          </p:nvPr>
        </p:nvGraphicFramePr>
        <p:xfrm>
          <a:off x="1792357" y="3582151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21762"/>
              </p:ext>
            </p:extLst>
          </p:nvPr>
        </p:nvGraphicFramePr>
        <p:xfrm>
          <a:off x="1770585" y="4422528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82331"/>
              </p:ext>
            </p:extLst>
          </p:nvPr>
        </p:nvGraphicFramePr>
        <p:xfrm>
          <a:off x="7024757" y="3531351"/>
          <a:ext cx="32437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64335"/>
              </p:ext>
            </p:extLst>
          </p:nvPr>
        </p:nvGraphicFramePr>
        <p:xfrm>
          <a:off x="7028385" y="4524128"/>
          <a:ext cx="32437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04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function</a:t>
            </a:r>
            <a:r>
              <a:rPr lang="ko-KR" altLang="en-US" dirty="0"/>
              <a:t>의 의미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20860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z="2400" dirty="0"/>
              <a:t>P</a:t>
            </a:r>
            <a:r>
              <a:rPr lang="ko-KR" altLang="en-US" sz="2400" dirty="0"/>
              <a:t>를 왼쪽부터 오른쪽으로 </a:t>
            </a:r>
            <a:r>
              <a:rPr lang="en-US" altLang="ko-KR" sz="2400" dirty="0"/>
              <a:t>T</a:t>
            </a:r>
            <a:r>
              <a:rPr lang="ko-KR" altLang="en-US" sz="2400" dirty="0"/>
              <a:t>와 비교해나갈 때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번째 글자까지는 일치하고 </a:t>
            </a:r>
            <a:r>
              <a:rPr lang="en-US" altLang="ko-KR" sz="2400" dirty="0"/>
              <a:t>P[i+1]</a:t>
            </a:r>
            <a:r>
              <a:rPr lang="ko-KR" altLang="en-US" sz="2400" dirty="0"/>
              <a:t>과 </a:t>
            </a:r>
            <a:r>
              <a:rPr lang="en-US" altLang="ko-KR" sz="2400" dirty="0"/>
              <a:t>T[j+1]</a:t>
            </a:r>
            <a:r>
              <a:rPr lang="ko-KR" altLang="en-US" sz="2400" dirty="0"/>
              <a:t>이 처음 달랐다고 하자</a:t>
            </a:r>
            <a:r>
              <a:rPr lang="en-US" altLang="ko-KR" sz="24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P[1~f(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)]</a:t>
            </a:r>
            <a:r>
              <a:rPr lang="ko-KR" altLang="en-US" sz="2400" dirty="0"/>
              <a:t>는 </a:t>
            </a:r>
            <a:r>
              <a:rPr lang="en-US" altLang="ko-KR" sz="2400" dirty="0"/>
              <a:t>P[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-f(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)+1 ~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</a:t>
            </a:r>
            <a:r>
              <a:rPr lang="ko-KR" altLang="en-US" sz="2400" dirty="0"/>
              <a:t>와 일치한다</a:t>
            </a:r>
            <a:r>
              <a:rPr lang="en-US" altLang="ko-KR" sz="2400" dirty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P</a:t>
            </a:r>
            <a:r>
              <a:rPr lang="ko-KR" altLang="en-US" sz="2400" dirty="0"/>
              <a:t>를 오른쪽으로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-f(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</a:t>
            </a:r>
            <a:r>
              <a:rPr lang="ko-KR" altLang="en-US" sz="2400" dirty="0"/>
              <a:t>칸</a:t>
            </a:r>
            <a:r>
              <a:rPr lang="en-US" altLang="ko-KR" sz="2400" dirty="0"/>
              <a:t> </a:t>
            </a:r>
            <a:r>
              <a:rPr lang="ko-KR" altLang="en-US" sz="2400" dirty="0"/>
              <a:t>만큼 이동할 수 있다</a:t>
            </a:r>
            <a:r>
              <a:rPr lang="en-US" altLang="ko-KR" sz="2400" dirty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400" dirty="0"/>
              <a:t>이보다 작게 이동할 경우</a:t>
            </a:r>
            <a:r>
              <a:rPr lang="en-US" altLang="ko-KR" sz="2400" dirty="0"/>
              <a:t>, </a:t>
            </a:r>
            <a:r>
              <a:rPr lang="ko-KR" altLang="en-US" sz="2400" dirty="0"/>
              <a:t>이미 비교한 부분에서 틀린다는 것을 알 수 있다</a:t>
            </a:r>
            <a:r>
              <a:rPr lang="en-US" altLang="ko-KR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6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function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08212"/>
              </p:ext>
            </p:extLst>
          </p:nvPr>
        </p:nvGraphicFramePr>
        <p:xfrm>
          <a:off x="1728857" y="1575551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94622"/>
              </p:ext>
            </p:extLst>
          </p:nvPr>
        </p:nvGraphicFramePr>
        <p:xfrm>
          <a:off x="1707085" y="2415928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10210"/>
              </p:ext>
            </p:extLst>
          </p:nvPr>
        </p:nvGraphicFramePr>
        <p:xfrm>
          <a:off x="1707086" y="3826716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19834"/>
              </p:ext>
            </p:extLst>
          </p:nvPr>
        </p:nvGraphicFramePr>
        <p:xfrm>
          <a:off x="4337073" y="5254923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4615543" y="4511040"/>
            <a:ext cx="8708" cy="705394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246915" y="4511040"/>
            <a:ext cx="8708" cy="705394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926183" y="4511040"/>
            <a:ext cx="8708" cy="705394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9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35173"/>
              </p:ext>
            </p:extLst>
          </p:nvPr>
        </p:nvGraphicFramePr>
        <p:xfrm>
          <a:off x="1728857" y="1575551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52936"/>
              </p:ext>
            </p:extLst>
          </p:nvPr>
        </p:nvGraphicFramePr>
        <p:xfrm>
          <a:off x="1716156" y="2476500"/>
          <a:ext cx="7161143" cy="65353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1013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651013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651013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651013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651013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651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013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651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0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1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10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5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16719"/>
              </p:ext>
            </p:extLst>
          </p:nvPr>
        </p:nvGraphicFramePr>
        <p:xfrm>
          <a:off x="3024257" y="3620251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64215"/>
              </p:ext>
            </p:extLst>
          </p:nvPr>
        </p:nvGraphicFramePr>
        <p:xfrm>
          <a:off x="4345057" y="5080751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362" y="1574800"/>
            <a:ext cx="61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4363" y="2552700"/>
            <a:ext cx="61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T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65623"/>
              </p:ext>
            </p:extLst>
          </p:nvPr>
        </p:nvGraphicFramePr>
        <p:xfrm>
          <a:off x="3027885" y="4359028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3390900" y="3137475"/>
            <a:ext cx="12700" cy="443925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75100" y="3150175"/>
            <a:ext cx="12700" cy="443925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97400" y="3137475"/>
            <a:ext cx="12700" cy="443925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749800" y="3162875"/>
            <a:ext cx="101600" cy="1904425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39098" y="3359437"/>
            <a:ext cx="39388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i</a:t>
            </a:r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= 3</a:t>
            </a:r>
          </a:p>
          <a:p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f(</a:t>
            </a:r>
            <a:r>
              <a:rPr lang="en-US" sz="32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i</a:t>
            </a:r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) = 1</a:t>
            </a:r>
          </a:p>
          <a:p>
            <a:r>
              <a:rPr lang="en-US" sz="32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i</a:t>
            </a:r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– f(</a:t>
            </a:r>
            <a:r>
              <a:rPr lang="en-US" sz="32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i</a:t>
            </a:r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) = 2</a:t>
            </a:r>
            <a:r>
              <a:rPr lang="ko-KR" alt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칸 이동</a:t>
            </a:r>
            <a:endParaRPr lang="en-US" sz="32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06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실패 함수를 이용한 패턴 </a:t>
            </a:r>
            <a:r>
              <a:rPr lang="ko-KR" altLang="en-US" dirty="0" err="1"/>
              <a:t>매칭</a:t>
            </a:r>
            <a:r>
              <a:rPr lang="ko-KR" altLang="en-US" dirty="0"/>
              <a:t> 예</a:t>
            </a:r>
          </a:p>
        </p:txBody>
      </p:sp>
      <p:graphicFrame>
        <p:nvGraphicFramePr>
          <p:cNvPr id="8" name="Shape 284"/>
          <p:cNvGraphicFramePr/>
          <p:nvPr>
            <p:extLst>
              <p:ext uri="{D42A27DB-BD31-4B8C-83A1-F6EECF244321}">
                <p14:modId xmlns:p14="http://schemas.microsoft.com/office/powerpoint/2010/main" val="270503376"/>
              </p:ext>
            </p:extLst>
          </p:nvPr>
        </p:nvGraphicFramePr>
        <p:xfrm>
          <a:off x="635397" y="1473595"/>
          <a:ext cx="10837206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Shape 285"/>
          <p:cNvGraphicFramePr/>
          <p:nvPr>
            <p:extLst>
              <p:ext uri="{D42A27DB-BD31-4B8C-83A1-F6EECF244321}">
                <p14:modId xmlns:p14="http://schemas.microsoft.com/office/powerpoint/2010/main" val="554905403"/>
              </p:ext>
            </p:extLst>
          </p:nvPr>
        </p:nvGraphicFramePr>
        <p:xfrm>
          <a:off x="635397" y="2095870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Shape 286"/>
          <p:cNvGraphicFramePr/>
          <p:nvPr>
            <p:extLst>
              <p:ext uri="{D42A27DB-BD31-4B8C-83A1-F6EECF244321}">
                <p14:modId xmlns:p14="http://schemas.microsoft.com/office/powerpoint/2010/main" val="2941594245"/>
              </p:ext>
            </p:extLst>
          </p:nvPr>
        </p:nvGraphicFramePr>
        <p:xfrm>
          <a:off x="3073797" y="3302395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Shape 287"/>
          <p:cNvGraphicFramePr/>
          <p:nvPr>
            <p:extLst>
              <p:ext uri="{D42A27DB-BD31-4B8C-83A1-F6EECF244321}">
                <p14:modId xmlns:p14="http://schemas.microsoft.com/office/powerpoint/2010/main" val="1361528231"/>
              </p:ext>
            </p:extLst>
          </p:nvPr>
        </p:nvGraphicFramePr>
        <p:xfrm>
          <a:off x="3751131" y="4216795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Shape 288"/>
          <p:cNvGraphicFramePr/>
          <p:nvPr>
            <p:extLst>
              <p:ext uri="{D42A27DB-BD31-4B8C-83A1-F6EECF244321}">
                <p14:modId xmlns:p14="http://schemas.microsoft.com/office/powerpoint/2010/main" val="442502626"/>
              </p:ext>
            </p:extLst>
          </p:nvPr>
        </p:nvGraphicFramePr>
        <p:xfrm>
          <a:off x="6189531" y="5029570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Shape 289"/>
          <p:cNvGraphicFramePr/>
          <p:nvPr>
            <p:extLst>
              <p:ext uri="{D42A27DB-BD31-4B8C-83A1-F6EECF244321}">
                <p14:modId xmlns:p14="http://schemas.microsoft.com/office/powerpoint/2010/main" val="3534877442"/>
              </p:ext>
            </p:extLst>
          </p:nvPr>
        </p:nvGraphicFramePr>
        <p:xfrm>
          <a:off x="6866864" y="6045570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  <p:graphicFrame>
        <p:nvGraphicFramePr>
          <p:cNvPr id="15" name="Shape 285"/>
          <p:cNvGraphicFramePr/>
          <p:nvPr>
            <p:extLst>
              <p:ext uri="{D42A27DB-BD31-4B8C-83A1-F6EECF244321}">
                <p14:modId xmlns:p14="http://schemas.microsoft.com/office/powerpoint/2010/main" val="4168351311"/>
              </p:ext>
            </p:extLst>
          </p:nvPr>
        </p:nvGraphicFramePr>
        <p:xfrm>
          <a:off x="648097" y="2718170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222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ko" sz="2222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ko" sz="2222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ko" sz="2222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ko" sz="2222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222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ko" sz="2222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222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ko" sz="2222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1425" y="13843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425" y="2007175"/>
            <a:ext cx="51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1425" y="2630050"/>
            <a:ext cx="45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2819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실패함수</a:t>
            </a:r>
            <a:r>
              <a:rPr lang="en-US" altLang="ko-KR" dirty="0"/>
              <a:t> </a:t>
            </a:r>
            <a:r>
              <a:rPr lang="ko-KR" altLang="en-US" dirty="0"/>
              <a:t>계산 방법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Brute Force 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P[1,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]</a:t>
            </a:r>
            <a:r>
              <a:rPr lang="ko-KR" altLang="en-US" sz="2200" dirty="0"/>
              <a:t>마다</a:t>
            </a:r>
            <a:r>
              <a:rPr lang="en-US" altLang="ko-KR" sz="2200" dirty="0"/>
              <a:t>, </a:t>
            </a:r>
            <a:r>
              <a:rPr lang="ko-KR" altLang="en-US" sz="2200" dirty="0"/>
              <a:t>모든 가능한 접두사</a:t>
            </a:r>
            <a:r>
              <a:rPr lang="en-US" altLang="ko-KR" sz="2200" dirty="0"/>
              <a:t>/</a:t>
            </a:r>
            <a:r>
              <a:rPr lang="ko-KR" altLang="en-US" sz="2200" dirty="0"/>
              <a:t>접미사 쌍을 검토한다</a:t>
            </a:r>
            <a:r>
              <a:rPr lang="en-US" altLang="ko-KR" sz="2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가능한 쌍은 </a:t>
            </a:r>
            <a:r>
              <a:rPr lang="en-US" altLang="ko-KR" sz="2200" dirty="0"/>
              <a:t>i-1</a:t>
            </a:r>
            <a:r>
              <a:rPr lang="ko-KR" altLang="en-US" sz="2200" dirty="0"/>
              <a:t>개</a:t>
            </a:r>
            <a:r>
              <a:rPr lang="en-US" altLang="ko-KR" sz="2200" dirty="0"/>
              <a:t>, </a:t>
            </a:r>
            <a:r>
              <a:rPr lang="ko-KR" altLang="en-US" sz="2200" dirty="0"/>
              <a:t>비교하는데 걸리는 시간은 길이에 비례하므로 </a:t>
            </a:r>
            <a:r>
              <a:rPr lang="en-US" altLang="ko-KR" sz="2200" dirty="0"/>
              <a:t>(i-1) + (i-2) + … + 1 =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(i-1)/2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모든 </a:t>
            </a:r>
            <a:r>
              <a:rPr lang="en-US" altLang="ko-KR" sz="2200" dirty="0" err="1"/>
              <a:t>i</a:t>
            </a:r>
            <a:r>
              <a:rPr lang="ko-KR" altLang="en-US" sz="2200" dirty="0"/>
              <a:t>에 대해서 계산하면 </a:t>
            </a:r>
            <a:r>
              <a:rPr lang="en-US" altLang="ko-KR" sz="2200" dirty="0"/>
              <a:t>O(m</a:t>
            </a:r>
            <a:r>
              <a:rPr lang="en-US" altLang="ko-KR" sz="2200" baseline="30000" dirty="0"/>
              <a:t>3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O(m) </a:t>
            </a:r>
            <a:r>
              <a:rPr lang="ko-KR" altLang="en-US" sz="2400" dirty="0"/>
              <a:t>시간에 실패함수를 만들 수 있는가</a:t>
            </a:r>
            <a:r>
              <a:rPr lang="en-US" altLang="ko-KR" sz="2400" dirty="0"/>
              <a:t>? </a:t>
            </a:r>
            <a:endParaRPr lang="en-US" altLang="ko-KR" sz="2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173650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O(m) </a:t>
            </a:r>
            <a:r>
              <a:rPr lang="ko-KR" altLang="en-US" dirty="0"/>
              <a:t>시간 실패함수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수학적 귀납법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강귀납법</a:t>
            </a:r>
            <a:r>
              <a:rPr lang="en-US" altLang="ko-KR" sz="2400" dirty="0"/>
              <a:t>) </a:t>
            </a:r>
            <a:r>
              <a:rPr lang="ko-KR" altLang="en-US" sz="2400" dirty="0"/>
              <a:t>이용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정의에 의해서 </a:t>
            </a:r>
            <a:r>
              <a:rPr lang="en-US" altLang="ko-KR" sz="2200" dirty="0"/>
              <a:t>f(1) = 0</a:t>
            </a:r>
            <a:r>
              <a:rPr lang="ko-KR" altLang="en-US" sz="2200" dirty="0"/>
              <a:t>이 자명함 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f(1), f(2), …, 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 </a:t>
            </a:r>
            <a:r>
              <a:rPr lang="ko-KR" altLang="en-US" sz="2200" dirty="0"/>
              <a:t>까지 모두 구하고 </a:t>
            </a:r>
            <a:r>
              <a:rPr lang="en-US" altLang="ko-KR" sz="2200" dirty="0"/>
              <a:t>f(i+1)</a:t>
            </a:r>
            <a:r>
              <a:rPr lang="ko-KR" altLang="en-US" sz="2200" dirty="0"/>
              <a:t>을 구해보자</a:t>
            </a:r>
            <a:r>
              <a:rPr lang="en-US" altLang="ko-KR" sz="22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P[1, i+1]</a:t>
            </a:r>
            <a:r>
              <a:rPr lang="ko-KR" altLang="en-US" sz="2000" dirty="0"/>
              <a:t>에서 일치하는 접두사</a:t>
            </a:r>
            <a:r>
              <a:rPr lang="en-US" altLang="ko-KR" sz="2000" dirty="0"/>
              <a:t>, </a:t>
            </a:r>
            <a:r>
              <a:rPr lang="ko-KR" altLang="en-US" sz="2000" dirty="0"/>
              <a:t>접미사 쌍이므로 마지막 글자 </a:t>
            </a:r>
            <a:r>
              <a:rPr lang="en-US" altLang="ko-KR" sz="2000" dirty="0"/>
              <a:t>P[i+1]</a:t>
            </a:r>
            <a:r>
              <a:rPr lang="ko-KR" altLang="en-US" sz="2000" dirty="0"/>
              <a:t>을 빼고 생각해보면</a:t>
            </a:r>
            <a:r>
              <a:rPr lang="en-US" altLang="ko-KR" sz="2000" dirty="0"/>
              <a:t>, </a:t>
            </a:r>
            <a:r>
              <a:rPr lang="ko-KR" altLang="en-US" sz="2000" dirty="0"/>
              <a:t>길이 </a:t>
            </a:r>
            <a:r>
              <a:rPr lang="en-US" altLang="ko-KR" sz="2000" dirty="0"/>
              <a:t>f(i+1) - 1</a:t>
            </a:r>
            <a:r>
              <a:rPr lang="ko-KR" altLang="en-US" sz="2000" dirty="0"/>
              <a:t>인 </a:t>
            </a:r>
            <a:r>
              <a:rPr lang="en-US" altLang="ko-KR" sz="2000" dirty="0"/>
              <a:t>P[1,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  <a:r>
              <a:rPr lang="ko-KR" altLang="en-US" sz="2000" dirty="0"/>
              <a:t>의 접두사</a:t>
            </a:r>
            <a:r>
              <a:rPr lang="en-US" altLang="ko-KR" sz="2000" dirty="0"/>
              <a:t>, </a:t>
            </a:r>
            <a:r>
              <a:rPr lang="ko-KR" altLang="en-US" sz="2000" dirty="0"/>
              <a:t>접미사는 일치해야 함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6" name="Shape 238"/>
          <p:cNvGrpSpPr/>
          <p:nvPr/>
        </p:nvGrpSpPr>
        <p:grpSpPr>
          <a:xfrm>
            <a:off x="1487489" y="5060505"/>
            <a:ext cx="9367313" cy="1104800"/>
            <a:chOff x="-304800" y="152400"/>
            <a:chExt cx="6323000" cy="994330"/>
          </a:xfrm>
        </p:grpSpPr>
        <p:sp>
          <p:nvSpPr>
            <p:cNvPr id="7" name="Shape 239"/>
            <p:cNvSpPr/>
            <p:nvPr/>
          </p:nvSpPr>
          <p:spPr>
            <a:xfrm>
              <a:off x="381000" y="457200"/>
              <a:ext cx="4724400" cy="228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40"/>
            <p:cNvSpPr/>
            <p:nvPr/>
          </p:nvSpPr>
          <p:spPr>
            <a:xfrm>
              <a:off x="5105400" y="457200"/>
              <a:ext cx="228600" cy="2286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41"/>
            <p:cNvSpPr/>
            <p:nvPr/>
          </p:nvSpPr>
          <p:spPr>
            <a:xfrm>
              <a:off x="381000" y="457200"/>
              <a:ext cx="990599" cy="2286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242"/>
            <p:cNvSpPr/>
            <p:nvPr/>
          </p:nvSpPr>
          <p:spPr>
            <a:xfrm>
              <a:off x="4114800" y="457200"/>
              <a:ext cx="990599" cy="2286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243"/>
            <p:cNvSpPr/>
            <p:nvPr/>
          </p:nvSpPr>
          <p:spPr>
            <a:xfrm>
              <a:off x="1371600" y="457200"/>
              <a:ext cx="228600" cy="2286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2" name="Shape 244"/>
            <p:cNvCxnSpPr/>
            <p:nvPr/>
          </p:nvCxnSpPr>
          <p:spPr>
            <a:xfrm>
              <a:off x="5105400" y="152400"/>
              <a:ext cx="0" cy="990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" name="Shape 246"/>
            <p:cNvSpPr txBox="1"/>
            <p:nvPr/>
          </p:nvSpPr>
          <p:spPr>
            <a:xfrm>
              <a:off x="-304800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1</a:t>
              </a:r>
            </a:p>
          </p:txBody>
        </p:sp>
        <p:sp>
          <p:nvSpPr>
            <p:cNvPr id="14" name="Shape 247"/>
            <p:cNvSpPr txBox="1"/>
            <p:nvPr/>
          </p:nvSpPr>
          <p:spPr>
            <a:xfrm>
              <a:off x="685800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f(i)</a:t>
              </a:r>
            </a:p>
          </p:txBody>
        </p:sp>
        <p:sp>
          <p:nvSpPr>
            <p:cNvPr id="17" name="Shape 250"/>
            <p:cNvSpPr txBox="1"/>
            <p:nvPr/>
          </p:nvSpPr>
          <p:spPr>
            <a:xfrm>
              <a:off x="3431131" y="684201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i-f(i)+1</a:t>
              </a:r>
            </a:p>
          </p:txBody>
        </p:sp>
        <p:sp>
          <p:nvSpPr>
            <p:cNvPr id="18" name="Shape 251"/>
            <p:cNvSpPr txBox="1"/>
            <p:nvPr/>
          </p:nvSpPr>
          <p:spPr>
            <a:xfrm>
              <a:off x="4264535" y="68953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i</a:t>
              </a:r>
            </a:p>
          </p:txBody>
        </p:sp>
        <p:sp>
          <p:nvSpPr>
            <p:cNvPr id="19" name="Shape 252"/>
            <p:cNvSpPr txBox="1"/>
            <p:nvPr/>
          </p:nvSpPr>
          <p:spPr>
            <a:xfrm>
              <a:off x="4646601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i+1</a:t>
              </a:r>
            </a:p>
          </p:txBody>
        </p:sp>
      </p:grpSp>
      <p:sp>
        <p:nvSpPr>
          <p:cNvPr id="20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426756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O(m) </a:t>
            </a:r>
            <a:r>
              <a:rPr lang="ko-KR" altLang="en-US" dirty="0"/>
              <a:t>시간 실패함수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수학적 귀납법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강귀납법</a:t>
            </a:r>
            <a:r>
              <a:rPr lang="en-US" altLang="ko-KR" sz="2400" dirty="0"/>
              <a:t>) </a:t>
            </a:r>
            <a:r>
              <a:rPr lang="ko-KR" altLang="en-US" sz="2400" dirty="0"/>
              <a:t>이용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따라서</a:t>
            </a:r>
            <a:r>
              <a:rPr lang="en-US" altLang="ko-KR" sz="2200" dirty="0"/>
              <a:t>, P[1,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]</a:t>
            </a:r>
            <a:r>
              <a:rPr lang="ko-KR" altLang="en-US" sz="2200" dirty="0"/>
              <a:t>의 일치하는 접두사</a:t>
            </a:r>
            <a:r>
              <a:rPr lang="en-US" altLang="ko-KR" sz="2200" dirty="0"/>
              <a:t>/</a:t>
            </a:r>
            <a:r>
              <a:rPr lang="ko-KR" altLang="en-US" sz="2200" dirty="0"/>
              <a:t>접미사의 쌍 중</a:t>
            </a:r>
            <a:r>
              <a:rPr lang="en-US" altLang="ko-KR" sz="2200" dirty="0"/>
              <a:t>, </a:t>
            </a:r>
            <a:r>
              <a:rPr lang="ko-KR" altLang="en-US" sz="2200" dirty="0"/>
              <a:t>접두사의 다음 글자가 </a:t>
            </a:r>
            <a:r>
              <a:rPr lang="en-US" altLang="ko-KR" sz="2200" dirty="0"/>
              <a:t>P[i+1]</a:t>
            </a:r>
            <a:r>
              <a:rPr lang="ko-KR" altLang="en-US" sz="2200" dirty="0"/>
              <a:t>과 일치하면서 가장 긴 것이 답이 된다</a:t>
            </a:r>
            <a:r>
              <a:rPr lang="en-US" altLang="ko-KR" sz="22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P[i+1] = P[f(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 + 1]</a:t>
            </a:r>
            <a:r>
              <a:rPr lang="ko-KR" altLang="en-US" sz="2200" dirty="0"/>
              <a:t>이라면 </a:t>
            </a:r>
            <a:r>
              <a:rPr lang="en-US" altLang="ko-KR" sz="2200" dirty="0"/>
              <a:t>f(i+1) = 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 + 1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만약 그렇지 않다면</a:t>
            </a:r>
            <a:r>
              <a:rPr lang="en-US" altLang="ko-KR" sz="2200" dirty="0"/>
              <a:t>, </a:t>
            </a:r>
            <a:r>
              <a:rPr lang="ko-KR" altLang="en-US" sz="2200" dirty="0"/>
              <a:t>두 번째로 일치하는 접두사</a:t>
            </a:r>
            <a:r>
              <a:rPr lang="en-US" altLang="ko-KR" sz="2200" dirty="0"/>
              <a:t>/</a:t>
            </a:r>
            <a:r>
              <a:rPr lang="ko-KR" altLang="en-US" sz="2200" dirty="0"/>
              <a:t>접미사 쌍을 찾는다</a:t>
            </a:r>
            <a:r>
              <a:rPr lang="en-US" altLang="ko-KR" sz="2200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6" name="Shape 238"/>
          <p:cNvGrpSpPr/>
          <p:nvPr/>
        </p:nvGrpSpPr>
        <p:grpSpPr>
          <a:xfrm>
            <a:off x="1487489" y="5060505"/>
            <a:ext cx="9367312" cy="1104800"/>
            <a:chOff x="-304800" y="152400"/>
            <a:chExt cx="6323000" cy="994330"/>
          </a:xfrm>
        </p:grpSpPr>
        <p:sp>
          <p:nvSpPr>
            <p:cNvPr id="7" name="Shape 239"/>
            <p:cNvSpPr/>
            <p:nvPr/>
          </p:nvSpPr>
          <p:spPr>
            <a:xfrm>
              <a:off x="381000" y="457200"/>
              <a:ext cx="4724400" cy="228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40"/>
            <p:cNvSpPr/>
            <p:nvPr/>
          </p:nvSpPr>
          <p:spPr>
            <a:xfrm>
              <a:off x="5105400" y="457200"/>
              <a:ext cx="228600" cy="2286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41"/>
            <p:cNvSpPr/>
            <p:nvPr/>
          </p:nvSpPr>
          <p:spPr>
            <a:xfrm>
              <a:off x="381000" y="457200"/>
              <a:ext cx="990599" cy="2286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242"/>
            <p:cNvSpPr/>
            <p:nvPr/>
          </p:nvSpPr>
          <p:spPr>
            <a:xfrm>
              <a:off x="4114800" y="457200"/>
              <a:ext cx="990599" cy="2286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2" name="Shape 244"/>
            <p:cNvCxnSpPr/>
            <p:nvPr/>
          </p:nvCxnSpPr>
          <p:spPr>
            <a:xfrm>
              <a:off x="5105400" y="152400"/>
              <a:ext cx="0" cy="990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" name="Shape 246"/>
            <p:cNvSpPr txBox="1"/>
            <p:nvPr/>
          </p:nvSpPr>
          <p:spPr>
            <a:xfrm>
              <a:off x="-304800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1</a:t>
              </a:r>
            </a:p>
          </p:txBody>
        </p:sp>
        <p:sp>
          <p:nvSpPr>
            <p:cNvPr id="14" name="Shape 247"/>
            <p:cNvSpPr txBox="1"/>
            <p:nvPr/>
          </p:nvSpPr>
          <p:spPr>
            <a:xfrm>
              <a:off x="685800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f(i)</a:t>
              </a:r>
            </a:p>
          </p:txBody>
        </p:sp>
        <p:sp>
          <p:nvSpPr>
            <p:cNvPr id="15" name="Shape 248"/>
            <p:cNvSpPr txBox="1"/>
            <p:nvPr/>
          </p:nvSpPr>
          <p:spPr>
            <a:xfrm>
              <a:off x="19238" y="689529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f(f(i))</a:t>
              </a:r>
            </a:p>
          </p:txBody>
        </p:sp>
        <p:sp>
          <p:nvSpPr>
            <p:cNvPr id="17" name="Shape 250"/>
            <p:cNvSpPr txBox="1"/>
            <p:nvPr/>
          </p:nvSpPr>
          <p:spPr>
            <a:xfrm>
              <a:off x="3431131" y="684201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i-f(i)+1</a:t>
              </a:r>
            </a:p>
          </p:txBody>
        </p:sp>
        <p:sp>
          <p:nvSpPr>
            <p:cNvPr id="18" name="Shape 251"/>
            <p:cNvSpPr txBox="1"/>
            <p:nvPr/>
          </p:nvSpPr>
          <p:spPr>
            <a:xfrm>
              <a:off x="4264535" y="68953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i</a:t>
              </a:r>
            </a:p>
          </p:txBody>
        </p:sp>
        <p:sp>
          <p:nvSpPr>
            <p:cNvPr id="19" name="Shape 252"/>
            <p:cNvSpPr txBox="1"/>
            <p:nvPr/>
          </p:nvSpPr>
          <p:spPr>
            <a:xfrm>
              <a:off x="4646601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i+1</a:t>
              </a:r>
            </a:p>
          </p:txBody>
        </p:sp>
      </p:grpSp>
      <p:sp>
        <p:nvSpPr>
          <p:cNvPr id="20" name="Shape 243"/>
          <p:cNvSpPr/>
          <p:nvPr/>
        </p:nvSpPr>
        <p:spPr>
          <a:xfrm>
            <a:off x="2492975" y="5407250"/>
            <a:ext cx="530684" cy="253998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43"/>
          <p:cNvSpPr/>
          <p:nvPr/>
        </p:nvSpPr>
        <p:spPr>
          <a:xfrm>
            <a:off x="3453082" y="5407250"/>
            <a:ext cx="530684" cy="253998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43"/>
          <p:cNvSpPr/>
          <p:nvPr/>
        </p:nvSpPr>
        <p:spPr>
          <a:xfrm>
            <a:off x="8976321" y="5407250"/>
            <a:ext cx="530684" cy="253998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3301802561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1653</TotalTime>
  <Words>968</Words>
  <Application>Microsoft Office PowerPoint</Application>
  <PresentationFormat>와이드스크린</PresentationFormat>
  <Paragraphs>288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Yoon 윤고딕 550_TT</vt:lpstr>
      <vt:lpstr>샘물체</vt:lpstr>
      <vt:lpstr>Tahoma</vt:lpstr>
      <vt:lpstr>D2Coding</vt:lpstr>
      <vt:lpstr>맑은 고딕</vt:lpstr>
      <vt:lpstr>Arial</vt:lpstr>
      <vt:lpstr>Wingdings</vt:lpstr>
      <vt:lpstr>상승</vt:lpstr>
      <vt:lpstr>Failure function</vt:lpstr>
      <vt:lpstr>Failure function</vt:lpstr>
      <vt:lpstr>Failure function의 의미</vt:lpstr>
      <vt:lpstr>Failure function</vt:lpstr>
      <vt:lpstr>PowerPoint 프레젠테이션</vt:lpstr>
      <vt:lpstr>실패 함수를 이용한 패턴 매칭 예</vt:lpstr>
      <vt:lpstr>실패함수 계산 방법 </vt:lpstr>
      <vt:lpstr>O(m) 시간 실패함수 계산 </vt:lpstr>
      <vt:lpstr>O(m) 시간 실패함수 계산 </vt:lpstr>
      <vt:lpstr>O(m) 시간 실패함수 계산 </vt:lpstr>
      <vt:lpstr>O(m) 시간 실패함수 계산 </vt:lpstr>
      <vt:lpstr>O(m) 증명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102</cp:revision>
  <dcterms:created xsi:type="dcterms:W3CDTF">2016-10-19T22:43:44Z</dcterms:created>
  <dcterms:modified xsi:type="dcterms:W3CDTF">2019-11-13T09:37:47Z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