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51206400" cy="32918400"/>
  <p:notesSz cx="9296400" cy="7010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612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na El Sheikh" initials="MES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1D4779"/>
    <a:srgbClr val="9F218D"/>
    <a:srgbClr val="A96A17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D147C1-E85C-46B0-9F22-9C4F3FEA9E39}" v="3326" dt="2018-07-11T04:16:49.406"/>
    <p1510:client id="{0CFF0546-E287-47D7-9AC3-4DA40A692089}" v="54" dt="2018-07-11T18:23:34.188"/>
    <p1510:client id="{E614187D-2D42-450C-9106-3C42803F5805}" v="1" dt="2018-07-12T15:41:25.238"/>
    <p1510:client id="{D48FEC04-1DC4-4D48-BC67-34DBCED2D07C}" v="720" dt="2018-07-11T13:15:33.664"/>
    <p1510:client id="{C8095ACB-DA8F-4224-96AA-6D507BA42209}" v="100" dt="2018-07-11T17:36:50.760"/>
    <p1510:client id="{CE89C6EC-FA58-4ED2-8F9C-309F9FAD83B7}" v="1838" dt="2018-07-11T19:16:20.348"/>
    <p1510:client id="{47CECB38-29E4-4EDA-B00E-EEB32A00E804}" v="2190" dt="2018-07-11T20:16:15.1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118" autoAdjust="0"/>
    <p:restoredTop sz="94627"/>
  </p:normalViewPr>
  <p:slideViewPr>
    <p:cSldViewPr snapToGrid="0">
      <p:cViewPr>
        <p:scale>
          <a:sx n="36" d="100"/>
          <a:sy n="36" d="100"/>
        </p:scale>
        <p:origin x="-1144" y="-808"/>
      </p:cViewPr>
      <p:guideLst>
        <p:guide orient="horz" pos="10368"/>
        <p:guide pos="1612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4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commentAuthors" Target="commentAuthor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3675E2-3BC2-4907-9F14-1E3CE08EF948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FE081E-E610-443D-97C7-77FB39EBE6F4}">
      <dgm:prSet phldrT="[Text]" custT="1"/>
      <dgm:spPr>
        <a:xfrm>
          <a:off x="577351" y="1975661"/>
          <a:ext cx="1746153" cy="1745878"/>
        </a:xfrm>
        <a:prstGeom prst="ellipse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2400" dirty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A survey was developed which included:</a:t>
          </a:r>
        </a:p>
      </dgm:t>
    </dgm:pt>
    <dgm:pt modelId="{87720D0E-F342-4E30-AEC9-0C23D51180C4}" type="parTrans" cxnId="{37B9E894-5DFB-4B18-A606-AEE5CAEA600C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2F96996C-5775-4A78-99B4-0E3E6FC17807}" type="sibTrans" cxnId="{37B9E894-5DFB-4B18-A606-AEE5CAEA600C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F31DF295-8984-43E7-AADE-4BA9DCB56E45}">
      <dgm:prSet phldrT="[Text]" custT="1"/>
      <dgm:spPr>
        <a:xfrm>
          <a:off x="2511314" y="1975661"/>
          <a:ext cx="1746153" cy="1745878"/>
        </a:xfrm>
        <a:prstGeom prst="ellipse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2000" dirty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Voluntary interviews were conducted at three BWI meetings by student researchers to:</a:t>
          </a:r>
        </a:p>
      </dgm:t>
    </dgm:pt>
    <dgm:pt modelId="{52F35C55-EDB0-4EFF-B12E-40B7A227C038}" type="parTrans" cxnId="{FD281AB7-0071-4E59-AA97-E6522F5D8DC4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1E676AE5-7237-4D7A-AE56-C2CCE98C573B}" type="sibTrans" cxnId="{FD281AB7-0071-4E59-AA97-E6522F5D8DC4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409F9BEC-CA1F-4E9F-B440-021FC2EB3714}">
      <dgm:prSet phldrT="[Text]" custT="1"/>
      <dgm:spPr>
        <a:xfrm>
          <a:off x="4444088" y="1975661"/>
          <a:ext cx="1746153" cy="1745878"/>
        </a:xfrm>
        <a:prstGeom prst="ellipse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2400" dirty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Iteratively, responses from each meeting were used to improve the survey. </a:t>
          </a:r>
        </a:p>
      </dgm:t>
    </dgm:pt>
    <dgm:pt modelId="{BD03340F-77F9-4A35-A899-80118E835C53}" type="parTrans" cxnId="{CE1E1C12-445A-4C1C-8E36-E4077434E181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CA7C56C7-EB4C-4F52-9562-E66EA88A1FC9}" type="sibTrans" cxnId="{CE1E1C12-445A-4C1C-8E36-E4077434E181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A4D3C848-4419-4030-AC57-A60864D1005A}">
      <dgm:prSet phldrT="[Text]" custT="1"/>
      <dgm:spPr>
        <a:xfrm>
          <a:off x="8309637" y="1975661"/>
          <a:ext cx="1746153" cy="1745878"/>
        </a:xfrm>
        <a:prstGeom prst="ellipse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4472C4"/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2400" dirty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Validate survey questions and pilot survey in the Middle Tennessee area.</a:t>
          </a:r>
        </a:p>
      </dgm:t>
    </dgm:pt>
    <dgm:pt modelId="{D49AA7F7-8FD3-4399-8C51-CD43881B023A}" type="parTrans" cxnId="{58FC5B9E-5F82-413F-B736-DD4D92DB8ED4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E2155827-4C93-46F2-ADCB-3192E63A3679}" type="sibTrans" cxnId="{58FC5B9E-5F82-413F-B736-DD4D92DB8ED4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FBFFDB4C-18D4-49D7-A414-CA50EABB5B7C}">
      <dgm:prSet phldrT="[Text]" custT="1"/>
      <dgm:spPr>
        <a:xfrm>
          <a:off x="10242411" y="1975661"/>
          <a:ext cx="1746153" cy="1745878"/>
        </a:xfrm>
        <a:prstGeom prst="ellipse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4472C4"/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1800" dirty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Use validated survey to begin larger survey project intended to provide a better base to begin generating more specific hypotheses</a:t>
          </a:r>
          <a:r>
            <a:rPr lang="en-US" sz="1200" dirty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.</a:t>
          </a:r>
        </a:p>
      </dgm:t>
    </dgm:pt>
    <dgm:pt modelId="{7E59D9CE-0764-4A31-AA3B-78DC4BCE2C25}" type="parTrans" cxnId="{8274FB9F-4339-4A06-AE0E-2DF4B08DBB6D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5F8A00D0-1CD1-4FC9-BF8A-72CB1ABA3881}" type="sibTrans" cxnId="{8274FB9F-4339-4A06-AE0E-2DF4B08DBB6D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A9692221-9509-415A-B9A4-25C7C8C5EF51}">
      <dgm:prSet phldrT="[Text]" custT="1"/>
      <dgm:spPr>
        <a:xfrm>
          <a:off x="577351" y="3818369"/>
          <a:ext cx="1746153" cy="1025404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>
            <a:buChar char="•"/>
          </a:pPr>
          <a:r>
            <a:rPr lang="en-US" sz="2400" dirty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demographic questions about the caregiver</a:t>
          </a:r>
        </a:p>
      </dgm:t>
    </dgm:pt>
    <dgm:pt modelId="{F7E6F4A1-F021-44E7-8998-4965D4B4D0FC}" type="parTrans" cxnId="{5D68E7D5-4071-4BC2-A4C9-721EE31A8DC8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6B409045-7750-429B-AD4C-7ACE05B6A35D}" type="sibTrans" cxnId="{5D68E7D5-4071-4BC2-A4C9-721EE31A8DC8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242C686E-B5E7-4EBD-82A6-D2C513729D13}">
      <dgm:prSet phldrT="[Text]" custT="1"/>
      <dgm:spPr>
        <a:xfrm>
          <a:off x="577351" y="3818369"/>
          <a:ext cx="1746153" cy="1025404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>
            <a:buChar char="•"/>
          </a:pPr>
          <a:r>
            <a:rPr lang="en-US" sz="2400" dirty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selected demographic questions about children in the caregiver’s care</a:t>
          </a:r>
        </a:p>
      </dgm:t>
    </dgm:pt>
    <dgm:pt modelId="{A09C6CB3-2B73-4D5B-836E-B49F266CD2B0}" type="parTrans" cxnId="{359FE1BC-A656-4BF6-B688-83B7C4CE07FB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C796C1D0-A6D6-4D5B-AEB4-3A1E5F29DE81}" type="sibTrans" cxnId="{359FE1BC-A656-4BF6-B688-83B7C4CE07FB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448DB4CF-6016-4405-8CC4-5B36DE0FA1A0}">
      <dgm:prSet phldrT="[Text]" custT="1"/>
      <dgm:spPr>
        <a:xfrm>
          <a:off x="577351" y="3818369"/>
          <a:ext cx="1746153" cy="1025404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>
            <a:buChar char="•"/>
          </a:pPr>
          <a:r>
            <a:rPr lang="en-US" sz="2400" dirty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babywearing experience and motivation</a:t>
          </a:r>
        </a:p>
      </dgm:t>
    </dgm:pt>
    <dgm:pt modelId="{4B0C125D-DFB1-447E-93C1-783C825D5623}" type="parTrans" cxnId="{4AEC08A6-61AB-4701-9175-63A004FAF2E3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2467D243-BCCB-4042-96A5-C8F4320F644D}" type="sibTrans" cxnId="{4AEC08A6-61AB-4701-9175-63A004FAF2E3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C08C5FB3-E889-413C-89EC-F27FD8C2EFB5}">
      <dgm:prSet phldrT="[Text]" custT="1"/>
      <dgm:spPr>
        <a:xfrm>
          <a:off x="577351" y="3818369"/>
          <a:ext cx="1746153" cy="1025404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>
            <a:buChar char="•"/>
          </a:pPr>
          <a:r>
            <a:rPr lang="en-US" sz="2400" dirty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perceived benefits and challenges</a:t>
          </a:r>
        </a:p>
      </dgm:t>
    </dgm:pt>
    <dgm:pt modelId="{917A0683-7185-4FCD-B539-AA6FFC48B431}" type="parTrans" cxnId="{22F8774D-CCC2-421B-A52C-EF5A8AD758BE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004B5A6C-60FF-4C1E-AE7B-72AF0480ED3F}" type="sibTrans" cxnId="{22F8774D-CCC2-421B-A52C-EF5A8AD758BE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4C745F89-A85E-4A9D-B597-242591D9208F}">
      <dgm:prSet phldrT="[Text]" custT="1"/>
      <dgm:spPr>
        <a:xfrm>
          <a:off x="577351" y="3818369"/>
          <a:ext cx="1746153" cy="1025404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>
            <a:buChar char="•"/>
          </a:pPr>
          <a:r>
            <a:rPr lang="en-US" sz="2400" dirty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perceived effects on the caregiver’s mental and physical health</a:t>
          </a:r>
        </a:p>
      </dgm:t>
    </dgm:pt>
    <dgm:pt modelId="{46A9A589-02D2-45CF-A43D-4514362DD5D9}" type="parTrans" cxnId="{EC796FF0-F4AB-49EC-8CAF-EE9D3D9D79CF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A5F16FDC-05A7-4A84-820C-BF8CD774FEA0}" type="sibTrans" cxnId="{EC796FF0-F4AB-49EC-8CAF-EE9D3D9D79CF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5F985568-A129-4C07-93A2-E9C05FFAC1D6}">
      <dgm:prSet phldrT="[Text]" custT="1"/>
      <dgm:spPr>
        <a:xfrm>
          <a:off x="2511314" y="3818369"/>
          <a:ext cx="1746153" cy="1025404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>
            <a:buChar char="•"/>
          </a:pPr>
          <a:r>
            <a:rPr lang="en-US" sz="2400" dirty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improve survey questions, improve offered answer choices</a:t>
          </a:r>
        </a:p>
      </dgm:t>
    </dgm:pt>
    <dgm:pt modelId="{C1FAB33C-65B7-47A4-BD78-6AD7C6F01D02}" type="parTrans" cxnId="{A5DF0196-42FD-42E0-9CB3-3C302448BDA6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FE01D20D-BA65-4403-A742-A7B1674FA465}" type="sibTrans" cxnId="{A5DF0196-42FD-42E0-9CB3-3C302448BDA6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7F950FC6-64B5-4EB5-929D-00473B98F4BD}">
      <dgm:prSet phldrT="[Text]" custT="1"/>
      <dgm:spPr>
        <a:xfrm>
          <a:off x="2511314" y="3818369"/>
          <a:ext cx="1746153" cy="1025404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>
            <a:buChar char="•"/>
          </a:pPr>
          <a:r>
            <a:rPr lang="en-US" sz="2400" dirty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to determine whether questions needed to be added or removed from the survey</a:t>
          </a:r>
        </a:p>
      </dgm:t>
    </dgm:pt>
    <dgm:pt modelId="{D0261978-D5A1-4540-9DCF-6DF963A4712B}" type="parTrans" cxnId="{83F77627-63AD-4CCF-9328-377F6132AA43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A27C10ED-8AB6-4F8A-A6BD-FA472F663322}" type="sibTrans" cxnId="{83F77627-63AD-4CCF-9328-377F6132AA43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030EA27F-1501-45F7-B86C-197E8A4755DF}">
      <dgm:prSet phldrT="[Text]" custT="1"/>
      <dgm:spPr>
        <a:xfrm>
          <a:off x="6376863" y="1975661"/>
          <a:ext cx="1746153" cy="1745878"/>
        </a:xfrm>
        <a:prstGeom prst="ellipse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2400" dirty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Adapted survey for online </a:t>
          </a:r>
          <a:r>
            <a:rPr lang="en-US" sz="2000" dirty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deployment </a:t>
          </a:r>
          <a:r>
            <a:rPr lang="en-US" sz="2400" dirty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through Qualtrics.</a:t>
          </a:r>
        </a:p>
      </dgm:t>
    </dgm:pt>
    <dgm:pt modelId="{957FFC21-2AC5-45CC-8B08-AB73D27459F2}" type="parTrans" cxnId="{F855FB6A-E2AB-4582-A696-E0185287E6A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646F524-1965-4EDD-BE48-96480BA33DC6}" type="sibTrans" cxnId="{F855FB6A-E2AB-4582-A696-E0185287E6A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593FA9E-D1DE-44E1-A327-DC2F681CC091}">
      <dgm:prSet phldrT="[Text]" custT="1"/>
      <dgm:spPr>
        <a:xfrm>
          <a:off x="6376863" y="3818369"/>
          <a:ext cx="1746153" cy="1025404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>
            <a:buChar char="•"/>
          </a:pPr>
          <a:r>
            <a:rPr lang="en-US" sz="2400" dirty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added validates scales for Depression, Anxiety, and Stress</a:t>
          </a:r>
        </a:p>
      </dgm:t>
    </dgm:pt>
    <dgm:pt modelId="{DA939BC1-8C28-4FBE-9970-B848DDA7B603}" type="parTrans" cxnId="{9BA34C6D-956F-424E-A380-B0922BCA2335}">
      <dgm:prSet/>
      <dgm:spPr/>
      <dgm:t>
        <a:bodyPr/>
        <a:lstStyle/>
        <a:p>
          <a:endParaRPr lang="en-US"/>
        </a:p>
      </dgm:t>
    </dgm:pt>
    <dgm:pt modelId="{7DF0BC53-B0F4-4503-83DD-9C0DCE0CBFAC}" type="sibTrans" cxnId="{9BA34C6D-956F-424E-A380-B0922BCA2335}">
      <dgm:prSet/>
      <dgm:spPr/>
      <dgm:t>
        <a:bodyPr/>
        <a:lstStyle/>
        <a:p>
          <a:endParaRPr lang="en-US"/>
        </a:p>
      </dgm:t>
    </dgm:pt>
    <dgm:pt modelId="{B7AC0F50-F358-497F-BF7C-30BC121C61C7}" type="pres">
      <dgm:prSet presAssocID="{B73675E2-3BC2-4907-9F14-1E3CE08EF948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9B431F5A-E0BA-4511-B286-BCA71E8A604C}" type="pres">
      <dgm:prSet presAssocID="{FBFFDB4C-18D4-49D7-A414-CA50EABB5B7C}" presName="Accent6" presStyleCnt="0"/>
      <dgm:spPr/>
    </dgm:pt>
    <dgm:pt modelId="{F5A3D434-6E77-405D-A889-3FC90BEA4373}" type="pres">
      <dgm:prSet presAssocID="{FBFFDB4C-18D4-49D7-A414-CA50EABB5B7C}" presName="Accent" presStyleLbl="node1" presStyleIdx="0" presStyleCnt="6"/>
      <dgm:spPr>
        <a:xfrm>
          <a:off x="10179412" y="1913296"/>
          <a:ext cx="1870963" cy="1870607"/>
        </a:xfrm>
        <a:prstGeom prst="ellipse">
          <a:avLst/>
        </a:prstGeom>
        <a:solidFill>
          <a:srgbClr val="4472C4"/>
        </a:solidFill>
        <a:ln w="12700" cap="flat" cmpd="sng" algn="ctr">
          <a:solidFill>
            <a:srgbClr val="4472C4"/>
          </a:solidFill>
          <a:prstDash val="solid"/>
          <a:miter lim="800000"/>
        </a:ln>
        <a:effectLst/>
      </dgm:spPr>
    </dgm:pt>
    <dgm:pt modelId="{086885CB-8063-4F1A-B60B-7C59F96CF61D}" type="pres">
      <dgm:prSet presAssocID="{FBFFDB4C-18D4-49D7-A414-CA50EABB5B7C}" presName="ParentBackground6" presStyleCnt="0"/>
      <dgm:spPr/>
    </dgm:pt>
    <dgm:pt modelId="{80CED2FF-6925-42FC-BFFF-1AC997C33599}" type="pres">
      <dgm:prSet presAssocID="{FBFFDB4C-18D4-49D7-A414-CA50EABB5B7C}" presName="ParentBackground" presStyleLbl="fgAcc1" presStyleIdx="0" presStyleCnt="6"/>
      <dgm:spPr/>
      <dgm:t>
        <a:bodyPr/>
        <a:lstStyle/>
        <a:p>
          <a:endParaRPr lang="en-US"/>
        </a:p>
      </dgm:t>
    </dgm:pt>
    <dgm:pt modelId="{05C204FE-F03A-478E-9238-384374FF524F}" type="pres">
      <dgm:prSet presAssocID="{FBFFDB4C-18D4-49D7-A414-CA50EABB5B7C}" presName="Parent6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C726FC-AA8C-4515-AADD-A74E96DB36CE}" type="pres">
      <dgm:prSet presAssocID="{A4D3C848-4419-4030-AC57-A60864D1005A}" presName="Accent5" presStyleCnt="0"/>
      <dgm:spPr/>
    </dgm:pt>
    <dgm:pt modelId="{AAF5AEC7-FD4B-4106-B57D-11EAA543AD89}" type="pres">
      <dgm:prSet presAssocID="{A4D3C848-4419-4030-AC57-A60864D1005A}" presName="Accent" presStyleLbl="node1" presStyleIdx="1" presStyleCnt="6"/>
      <dgm:spPr>
        <a:xfrm rot="2700000">
          <a:off x="8246769" y="1913086"/>
          <a:ext cx="1870700" cy="1870700"/>
        </a:xfrm>
        <a:prstGeom prst="teardrop">
          <a:avLst>
            <a:gd name="adj" fmla="val 100000"/>
          </a:avLst>
        </a:prstGeom>
        <a:solidFill>
          <a:srgbClr val="4472C4"/>
        </a:solidFill>
        <a:ln w="12700" cap="flat" cmpd="sng" algn="ctr">
          <a:solidFill>
            <a:srgbClr val="4472C4"/>
          </a:solidFill>
          <a:prstDash val="solid"/>
          <a:miter lim="800000"/>
        </a:ln>
        <a:effectLst/>
      </dgm:spPr>
    </dgm:pt>
    <dgm:pt modelId="{9C935C6D-C705-441B-8C40-076D85F698AE}" type="pres">
      <dgm:prSet presAssocID="{A4D3C848-4419-4030-AC57-A60864D1005A}" presName="ParentBackground5" presStyleCnt="0"/>
      <dgm:spPr/>
    </dgm:pt>
    <dgm:pt modelId="{DEB57F2C-8B03-4AB9-92BB-8B31E66B520B}" type="pres">
      <dgm:prSet presAssocID="{A4D3C848-4419-4030-AC57-A60864D1005A}" presName="ParentBackground" presStyleLbl="fgAcc1" presStyleIdx="1" presStyleCnt="6"/>
      <dgm:spPr/>
      <dgm:t>
        <a:bodyPr/>
        <a:lstStyle/>
        <a:p>
          <a:endParaRPr lang="en-US"/>
        </a:p>
      </dgm:t>
    </dgm:pt>
    <dgm:pt modelId="{190B7DE9-4C8E-41D2-9C76-41AE6CF20904}" type="pres">
      <dgm:prSet presAssocID="{A4D3C848-4419-4030-AC57-A60864D1005A}" presName="Parent5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7A6755-6169-4635-909E-5371570258AC}" type="pres">
      <dgm:prSet presAssocID="{030EA27F-1501-45F7-B86C-197E8A4755DF}" presName="Accent4" presStyleCnt="0"/>
      <dgm:spPr/>
    </dgm:pt>
    <dgm:pt modelId="{8501EE51-2A24-45CF-B313-2FBFFFB7E92C}" type="pres">
      <dgm:prSet presAssocID="{030EA27F-1501-45F7-B86C-197E8A4755DF}" presName="Accent" presStyleLbl="node1" presStyleIdx="2" presStyleCnt="6"/>
      <dgm:spPr>
        <a:xfrm rot="2700000">
          <a:off x="6313995" y="1913086"/>
          <a:ext cx="1870700" cy="1870700"/>
        </a:xfrm>
        <a:prstGeom prst="teardrop">
          <a:avLst>
            <a:gd name="adj" fmla="val 10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</dgm:pt>
    <dgm:pt modelId="{84C575BF-DE3F-4C6A-9C39-E0B48C6FAB2A}" type="pres">
      <dgm:prSet presAssocID="{030EA27F-1501-45F7-B86C-197E8A4755DF}" presName="ParentBackground4" presStyleCnt="0"/>
      <dgm:spPr/>
    </dgm:pt>
    <dgm:pt modelId="{02001E4C-884F-44B0-A93F-A4E36F2777A1}" type="pres">
      <dgm:prSet presAssocID="{030EA27F-1501-45F7-B86C-197E8A4755DF}" presName="ParentBackground" presStyleLbl="fgAcc1" presStyleIdx="2" presStyleCnt="6"/>
      <dgm:spPr/>
      <dgm:t>
        <a:bodyPr/>
        <a:lstStyle/>
        <a:p>
          <a:endParaRPr lang="en-US"/>
        </a:p>
      </dgm:t>
    </dgm:pt>
    <dgm:pt modelId="{35B03E05-5D7A-479C-BFA1-26B4BF89625C}" type="pres">
      <dgm:prSet presAssocID="{030EA27F-1501-45F7-B86C-197E8A4755DF}" presName="Child4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C97EED-AF2D-4D4F-87D0-0ACFC124EF09}" type="pres">
      <dgm:prSet presAssocID="{030EA27F-1501-45F7-B86C-197E8A4755DF}" presName="Parent4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2BF28B-2B3F-4504-BAD3-0079C084249E}" type="pres">
      <dgm:prSet presAssocID="{409F9BEC-CA1F-4E9F-B440-021FC2EB3714}" presName="Accent3" presStyleCnt="0"/>
      <dgm:spPr/>
    </dgm:pt>
    <dgm:pt modelId="{42964915-FD10-4CBC-BC8E-18FDC2BF0F0D}" type="pres">
      <dgm:prSet presAssocID="{409F9BEC-CA1F-4E9F-B440-021FC2EB3714}" presName="Accent" presStyleLbl="node1" presStyleIdx="3" presStyleCnt="6"/>
      <dgm:spPr>
        <a:xfrm rot="2700000">
          <a:off x="4381221" y="1913086"/>
          <a:ext cx="1870700" cy="1870700"/>
        </a:xfrm>
        <a:prstGeom prst="teardrop">
          <a:avLst>
            <a:gd name="adj" fmla="val 10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</dgm:pt>
    <dgm:pt modelId="{04FCB9E7-0A03-458F-8F8C-023015C26806}" type="pres">
      <dgm:prSet presAssocID="{409F9BEC-CA1F-4E9F-B440-021FC2EB3714}" presName="ParentBackground3" presStyleCnt="0"/>
      <dgm:spPr/>
    </dgm:pt>
    <dgm:pt modelId="{D7F5022F-5A80-496C-A01C-F733EC8A7325}" type="pres">
      <dgm:prSet presAssocID="{409F9BEC-CA1F-4E9F-B440-021FC2EB3714}" presName="ParentBackground" presStyleLbl="fgAcc1" presStyleIdx="3" presStyleCnt="6"/>
      <dgm:spPr/>
      <dgm:t>
        <a:bodyPr/>
        <a:lstStyle/>
        <a:p>
          <a:endParaRPr lang="en-US"/>
        </a:p>
      </dgm:t>
    </dgm:pt>
    <dgm:pt modelId="{346DADDC-2721-4A41-AE95-323B16F6CF19}" type="pres">
      <dgm:prSet presAssocID="{409F9BEC-CA1F-4E9F-B440-021FC2EB3714}" presName="Parent3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52475B-3457-4FC3-98F7-D2EB2C19C02D}" type="pres">
      <dgm:prSet presAssocID="{F31DF295-8984-43E7-AADE-4BA9DCB56E45}" presName="Accent2" presStyleCnt="0"/>
      <dgm:spPr/>
    </dgm:pt>
    <dgm:pt modelId="{50EEE217-76F6-4D4E-83DB-9F2178A3191D}" type="pres">
      <dgm:prSet presAssocID="{F31DF295-8984-43E7-AADE-4BA9DCB56E45}" presName="Accent" presStyleLbl="node1" presStyleIdx="4" presStyleCnt="6"/>
      <dgm:spPr>
        <a:xfrm rot="2700000">
          <a:off x="2448446" y="1913086"/>
          <a:ext cx="1870700" cy="1870700"/>
        </a:xfrm>
        <a:prstGeom prst="teardrop">
          <a:avLst>
            <a:gd name="adj" fmla="val 10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</dgm:pt>
    <dgm:pt modelId="{D78CD7A3-46E2-4450-9667-9F856D7C3229}" type="pres">
      <dgm:prSet presAssocID="{F31DF295-8984-43E7-AADE-4BA9DCB56E45}" presName="ParentBackground2" presStyleCnt="0"/>
      <dgm:spPr/>
    </dgm:pt>
    <dgm:pt modelId="{92DCC6D6-1DCF-4008-970E-D6F3BA62AF30}" type="pres">
      <dgm:prSet presAssocID="{F31DF295-8984-43E7-AADE-4BA9DCB56E45}" presName="ParentBackground" presStyleLbl="fgAcc1" presStyleIdx="4" presStyleCnt="6"/>
      <dgm:spPr/>
      <dgm:t>
        <a:bodyPr/>
        <a:lstStyle/>
        <a:p>
          <a:endParaRPr lang="en-US"/>
        </a:p>
      </dgm:t>
    </dgm:pt>
    <dgm:pt modelId="{F53AEB33-8F28-4B2D-8849-620148ADA79F}" type="pres">
      <dgm:prSet presAssocID="{F31DF295-8984-43E7-AADE-4BA9DCB56E45}" presName="Child2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B135F5-88D7-4476-B74C-69B22FE2DB70}" type="pres">
      <dgm:prSet presAssocID="{F31DF295-8984-43E7-AADE-4BA9DCB56E45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C16D8E-EA61-47F1-8273-4C53A24CB584}" type="pres">
      <dgm:prSet presAssocID="{67FE081E-E610-443D-97C7-77FB39EBE6F4}" presName="Accent1" presStyleCnt="0"/>
      <dgm:spPr/>
    </dgm:pt>
    <dgm:pt modelId="{7E255770-7DA7-4A9A-A11E-D9BAD9D96311}" type="pres">
      <dgm:prSet presAssocID="{67FE081E-E610-443D-97C7-77FB39EBE6F4}" presName="Accent" presStyleLbl="node1" presStyleIdx="5" presStyleCnt="6"/>
      <dgm:spPr>
        <a:xfrm rot="2700000">
          <a:off x="515672" y="1913086"/>
          <a:ext cx="1870700" cy="1870700"/>
        </a:xfrm>
        <a:prstGeom prst="teardrop">
          <a:avLst>
            <a:gd name="adj" fmla="val 10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</dgm:pt>
    <dgm:pt modelId="{902A09BD-CADD-42B4-933B-83733C845534}" type="pres">
      <dgm:prSet presAssocID="{67FE081E-E610-443D-97C7-77FB39EBE6F4}" presName="ParentBackground1" presStyleCnt="0"/>
      <dgm:spPr/>
    </dgm:pt>
    <dgm:pt modelId="{DD3FB767-7EF6-4DBE-9D2C-0D9B0FB88829}" type="pres">
      <dgm:prSet presAssocID="{67FE081E-E610-443D-97C7-77FB39EBE6F4}" presName="ParentBackground" presStyleLbl="fgAcc1" presStyleIdx="5" presStyleCnt="6"/>
      <dgm:spPr/>
      <dgm:t>
        <a:bodyPr/>
        <a:lstStyle/>
        <a:p>
          <a:endParaRPr lang="en-US"/>
        </a:p>
      </dgm:t>
    </dgm:pt>
    <dgm:pt modelId="{1F15516D-30D0-4E4F-AF9D-83A4CC41EA5D}" type="pres">
      <dgm:prSet presAssocID="{67FE081E-E610-443D-97C7-77FB39EBE6F4}" presName="Child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5920B6-EA8B-4775-B450-5ED3AD4F3B2F}" type="pres">
      <dgm:prSet presAssocID="{67FE081E-E610-443D-97C7-77FB39EBE6F4}" presName="Parent1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DF0196-42FD-42E0-9CB3-3C302448BDA6}" srcId="{F31DF295-8984-43E7-AADE-4BA9DCB56E45}" destId="{5F985568-A129-4C07-93A2-E9C05FFAC1D6}" srcOrd="0" destOrd="0" parTransId="{C1FAB33C-65B7-47A4-BD78-6AD7C6F01D02}" sibTransId="{FE01D20D-BA65-4403-A742-A7B1674FA465}"/>
    <dgm:cxn modelId="{A6CECC41-F5C6-4250-B988-6B892BFC31AC}" type="presOf" srcId="{D593FA9E-D1DE-44E1-A327-DC2F681CC091}" destId="{35B03E05-5D7A-479C-BFA1-26B4BF89625C}" srcOrd="0" destOrd="0" presId="urn:microsoft.com/office/officeart/2011/layout/CircleProcess"/>
    <dgm:cxn modelId="{B5173471-42EA-4B71-A359-B26B6F773C03}" type="presOf" srcId="{C08C5FB3-E889-413C-89EC-F27FD8C2EFB5}" destId="{1F15516D-30D0-4E4F-AF9D-83A4CC41EA5D}" srcOrd="0" destOrd="3" presId="urn:microsoft.com/office/officeart/2011/layout/CircleProcess"/>
    <dgm:cxn modelId="{E556A312-3373-4225-8C4A-0C3751E71B6C}" type="presOf" srcId="{B73675E2-3BC2-4907-9F14-1E3CE08EF948}" destId="{B7AC0F50-F358-497F-BF7C-30BC121C61C7}" srcOrd="0" destOrd="0" presId="urn:microsoft.com/office/officeart/2011/layout/CircleProcess"/>
    <dgm:cxn modelId="{359FE1BC-A656-4BF6-B688-83B7C4CE07FB}" srcId="{67FE081E-E610-443D-97C7-77FB39EBE6F4}" destId="{242C686E-B5E7-4EBD-82A6-D2C513729D13}" srcOrd="1" destOrd="0" parTransId="{A09C6CB3-2B73-4D5B-836E-B49F266CD2B0}" sibTransId="{C796C1D0-A6D6-4D5B-AEB4-3A1E5F29DE81}"/>
    <dgm:cxn modelId="{88631FD2-9C3B-41DC-8985-1C12A5416190}" type="presOf" srcId="{A4D3C848-4419-4030-AC57-A60864D1005A}" destId="{DEB57F2C-8B03-4AB9-92BB-8B31E66B520B}" srcOrd="0" destOrd="0" presId="urn:microsoft.com/office/officeart/2011/layout/CircleProcess"/>
    <dgm:cxn modelId="{C89546DA-BF43-423D-AF92-7417D3E25DE6}" type="presOf" srcId="{67FE081E-E610-443D-97C7-77FB39EBE6F4}" destId="{C55920B6-EA8B-4775-B450-5ED3AD4F3B2F}" srcOrd="1" destOrd="0" presId="urn:microsoft.com/office/officeart/2011/layout/CircleProcess"/>
    <dgm:cxn modelId="{CE99A2B0-1619-42C3-8B73-12DF6B0415A9}" type="presOf" srcId="{FBFFDB4C-18D4-49D7-A414-CA50EABB5B7C}" destId="{80CED2FF-6925-42FC-BFFF-1AC997C33599}" srcOrd="0" destOrd="0" presId="urn:microsoft.com/office/officeart/2011/layout/CircleProcess"/>
    <dgm:cxn modelId="{40BFD10E-9E79-48B8-A865-772DED21678A}" type="presOf" srcId="{030EA27F-1501-45F7-B86C-197E8A4755DF}" destId="{BAC97EED-AF2D-4D4F-87D0-0ACFC124EF09}" srcOrd="1" destOrd="0" presId="urn:microsoft.com/office/officeart/2011/layout/CircleProcess"/>
    <dgm:cxn modelId="{FD281AB7-0071-4E59-AA97-E6522F5D8DC4}" srcId="{B73675E2-3BC2-4907-9F14-1E3CE08EF948}" destId="{F31DF295-8984-43E7-AADE-4BA9DCB56E45}" srcOrd="1" destOrd="0" parTransId="{52F35C55-EDB0-4EFF-B12E-40B7A227C038}" sibTransId="{1E676AE5-7237-4D7A-AE56-C2CCE98C573B}"/>
    <dgm:cxn modelId="{5D68E7D5-4071-4BC2-A4C9-721EE31A8DC8}" srcId="{67FE081E-E610-443D-97C7-77FB39EBE6F4}" destId="{A9692221-9509-415A-B9A4-25C7C8C5EF51}" srcOrd="0" destOrd="0" parTransId="{F7E6F4A1-F021-44E7-8998-4965D4B4D0FC}" sibTransId="{6B409045-7750-429B-AD4C-7ACE05B6A35D}"/>
    <dgm:cxn modelId="{CE1E1C12-445A-4C1C-8E36-E4077434E181}" srcId="{B73675E2-3BC2-4907-9F14-1E3CE08EF948}" destId="{409F9BEC-CA1F-4E9F-B440-021FC2EB3714}" srcOrd="2" destOrd="0" parTransId="{BD03340F-77F9-4A35-A899-80118E835C53}" sibTransId="{CA7C56C7-EB4C-4F52-9562-E66EA88A1FC9}"/>
    <dgm:cxn modelId="{6715777F-61F0-481A-B47C-953802630F46}" type="presOf" srcId="{4C745F89-A85E-4A9D-B597-242591D9208F}" destId="{1F15516D-30D0-4E4F-AF9D-83A4CC41EA5D}" srcOrd="0" destOrd="4" presId="urn:microsoft.com/office/officeart/2011/layout/CircleProcess"/>
    <dgm:cxn modelId="{F00FA18B-E572-4853-AA22-7388B6AB4D17}" type="presOf" srcId="{448DB4CF-6016-4405-8CC4-5B36DE0FA1A0}" destId="{1F15516D-30D0-4E4F-AF9D-83A4CC41EA5D}" srcOrd="0" destOrd="2" presId="urn:microsoft.com/office/officeart/2011/layout/CircleProcess"/>
    <dgm:cxn modelId="{D20BFD9E-8E5C-463E-A130-2322AC8203FB}" type="presOf" srcId="{F31DF295-8984-43E7-AADE-4BA9DCB56E45}" destId="{F2B135F5-88D7-4476-B74C-69B22FE2DB70}" srcOrd="1" destOrd="0" presId="urn:microsoft.com/office/officeart/2011/layout/CircleProcess"/>
    <dgm:cxn modelId="{23CEE220-4C49-468B-9987-C6F89197B40D}" type="presOf" srcId="{A4D3C848-4419-4030-AC57-A60864D1005A}" destId="{190B7DE9-4C8E-41D2-9C76-41AE6CF20904}" srcOrd="1" destOrd="0" presId="urn:microsoft.com/office/officeart/2011/layout/CircleProcess"/>
    <dgm:cxn modelId="{83F77627-63AD-4CCF-9328-377F6132AA43}" srcId="{F31DF295-8984-43E7-AADE-4BA9DCB56E45}" destId="{7F950FC6-64B5-4EB5-929D-00473B98F4BD}" srcOrd="1" destOrd="0" parTransId="{D0261978-D5A1-4540-9DCF-6DF963A4712B}" sibTransId="{A27C10ED-8AB6-4F8A-A6BD-FA472F663322}"/>
    <dgm:cxn modelId="{A6D4D8A6-CD98-4BC0-A5C3-A64E4FC41E76}" type="presOf" srcId="{030EA27F-1501-45F7-B86C-197E8A4755DF}" destId="{02001E4C-884F-44B0-A93F-A4E36F2777A1}" srcOrd="0" destOrd="0" presId="urn:microsoft.com/office/officeart/2011/layout/CircleProcess"/>
    <dgm:cxn modelId="{EC796FF0-F4AB-49EC-8CAF-EE9D3D9D79CF}" srcId="{67FE081E-E610-443D-97C7-77FB39EBE6F4}" destId="{4C745F89-A85E-4A9D-B597-242591D9208F}" srcOrd="4" destOrd="0" parTransId="{46A9A589-02D2-45CF-A43D-4514362DD5D9}" sibTransId="{A5F16FDC-05A7-4A84-820C-BF8CD774FEA0}"/>
    <dgm:cxn modelId="{F882ACDD-50C5-4EAF-ADA0-834D551CC0B6}" type="presOf" srcId="{FBFFDB4C-18D4-49D7-A414-CA50EABB5B7C}" destId="{05C204FE-F03A-478E-9238-384374FF524F}" srcOrd="1" destOrd="0" presId="urn:microsoft.com/office/officeart/2011/layout/CircleProcess"/>
    <dgm:cxn modelId="{B68AE137-2BEC-4DD9-86E8-F677997DCDFF}" type="presOf" srcId="{7F950FC6-64B5-4EB5-929D-00473B98F4BD}" destId="{F53AEB33-8F28-4B2D-8849-620148ADA79F}" srcOrd="0" destOrd="1" presId="urn:microsoft.com/office/officeart/2011/layout/CircleProcess"/>
    <dgm:cxn modelId="{71AB97CD-D246-44A4-A042-87ECFED44FAE}" type="presOf" srcId="{A9692221-9509-415A-B9A4-25C7C8C5EF51}" destId="{1F15516D-30D0-4E4F-AF9D-83A4CC41EA5D}" srcOrd="0" destOrd="0" presId="urn:microsoft.com/office/officeart/2011/layout/CircleProcess"/>
    <dgm:cxn modelId="{7F87C89A-369F-4E93-9104-D15BAFE23B75}" type="presOf" srcId="{5F985568-A129-4C07-93A2-E9C05FFAC1D6}" destId="{F53AEB33-8F28-4B2D-8849-620148ADA79F}" srcOrd="0" destOrd="0" presId="urn:microsoft.com/office/officeart/2011/layout/CircleProcess"/>
    <dgm:cxn modelId="{9BA34C6D-956F-424E-A380-B0922BCA2335}" srcId="{030EA27F-1501-45F7-B86C-197E8A4755DF}" destId="{D593FA9E-D1DE-44E1-A327-DC2F681CC091}" srcOrd="0" destOrd="0" parTransId="{DA939BC1-8C28-4FBE-9970-B848DDA7B603}" sibTransId="{7DF0BC53-B0F4-4503-83DD-9C0DCE0CBFAC}"/>
    <dgm:cxn modelId="{F855FB6A-E2AB-4582-A696-E0185287E6AC}" srcId="{B73675E2-3BC2-4907-9F14-1E3CE08EF948}" destId="{030EA27F-1501-45F7-B86C-197E8A4755DF}" srcOrd="3" destOrd="0" parTransId="{957FFC21-2AC5-45CC-8B08-AB73D27459F2}" sibTransId="{E646F524-1965-4EDD-BE48-96480BA33DC6}"/>
    <dgm:cxn modelId="{4AEC08A6-61AB-4701-9175-63A004FAF2E3}" srcId="{67FE081E-E610-443D-97C7-77FB39EBE6F4}" destId="{448DB4CF-6016-4405-8CC4-5B36DE0FA1A0}" srcOrd="2" destOrd="0" parTransId="{4B0C125D-DFB1-447E-93C1-783C825D5623}" sibTransId="{2467D243-BCCB-4042-96A5-C8F4320F644D}"/>
    <dgm:cxn modelId="{E6B17449-E400-419D-9C10-AA789F5E45EF}" type="presOf" srcId="{242C686E-B5E7-4EBD-82A6-D2C513729D13}" destId="{1F15516D-30D0-4E4F-AF9D-83A4CC41EA5D}" srcOrd="0" destOrd="1" presId="urn:microsoft.com/office/officeart/2011/layout/CircleProcess"/>
    <dgm:cxn modelId="{6BB1E0CA-163F-453B-BDC0-CF8A27C7C87B}" type="presOf" srcId="{67FE081E-E610-443D-97C7-77FB39EBE6F4}" destId="{DD3FB767-7EF6-4DBE-9D2C-0D9B0FB88829}" srcOrd="0" destOrd="0" presId="urn:microsoft.com/office/officeart/2011/layout/CircleProcess"/>
    <dgm:cxn modelId="{F7935608-E92E-434A-8D6A-4ABCB91F4775}" type="presOf" srcId="{409F9BEC-CA1F-4E9F-B440-021FC2EB3714}" destId="{D7F5022F-5A80-496C-A01C-F733EC8A7325}" srcOrd="0" destOrd="0" presId="urn:microsoft.com/office/officeart/2011/layout/CircleProcess"/>
    <dgm:cxn modelId="{8274FB9F-4339-4A06-AE0E-2DF4B08DBB6D}" srcId="{B73675E2-3BC2-4907-9F14-1E3CE08EF948}" destId="{FBFFDB4C-18D4-49D7-A414-CA50EABB5B7C}" srcOrd="5" destOrd="0" parTransId="{7E59D9CE-0764-4A31-AA3B-78DC4BCE2C25}" sibTransId="{5F8A00D0-1CD1-4FC9-BF8A-72CB1ABA3881}"/>
    <dgm:cxn modelId="{58FC5B9E-5F82-413F-B736-DD4D92DB8ED4}" srcId="{B73675E2-3BC2-4907-9F14-1E3CE08EF948}" destId="{A4D3C848-4419-4030-AC57-A60864D1005A}" srcOrd="4" destOrd="0" parTransId="{D49AA7F7-8FD3-4399-8C51-CD43881B023A}" sibTransId="{E2155827-4C93-46F2-ADCB-3192E63A3679}"/>
    <dgm:cxn modelId="{22F8774D-CCC2-421B-A52C-EF5A8AD758BE}" srcId="{67FE081E-E610-443D-97C7-77FB39EBE6F4}" destId="{C08C5FB3-E889-413C-89EC-F27FD8C2EFB5}" srcOrd="3" destOrd="0" parTransId="{917A0683-7185-4FCD-B539-AA6FFC48B431}" sibTransId="{004B5A6C-60FF-4C1E-AE7B-72AF0480ED3F}"/>
    <dgm:cxn modelId="{21FD4CAB-94FC-45A1-857C-88AC9BCB107C}" type="presOf" srcId="{409F9BEC-CA1F-4E9F-B440-021FC2EB3714}" destId="{346DADDC-2721-4A41-AE95-323B16F6CF19}" srcOrd="1" destOrd="0" presId="urn:microsoft.com/office/officeart/2011/layout/CircleProcess"/>
    <dgm:cxn modelId="{36FDB2CE-29AA-4273-9325-0C1705AA6941}" type="presOf" srcId="{F31DF295-8984-43E7-AADE-4BA9DCB56E45}" destId="{92DCC6D6-1DCF-4008-970E-D6F3BA62AF30}" srcOrd="0" destOrd="0" presId="urn:microsoft.com/office/officeart/2011/layout/CircleProcess"/>
    <dgm:cxn modelId="{37B9E894-5DFB-4B18-A606-AEE5CAEA600C}" srcId="{B73675E2-3BC2-4907-9F14-1E3CE08EF948}" destId="{67FE081E-E610-443D-97C7-77FB39EBE6F4}" srcOrd="0" destOrd="0" parTransId="{87720D0E-F342-4E30-AEC9-0C23D51180C4}" sibTransId="{2F96996C-5775-4A78-99B4-0E3E6FC17807}"/>
    <dgm:cxn modelId="{4B665F56-7A4A-40CF-84DE-B5C9AAAD4662}" type="presParOf" srcId="{B7AC0F50-F358-497F-BF7C-30BC121C61C7}" destId="{9B431F5A-E0BA-4511-B286-BCA71E8A604C}" srcOrd="0" destOrd="0" presId="urn:microsoft.com/office/officeart/2011/layout/CircleProcess"/>
    <dgm:cxn modelId="{0EE24A96-65E0-4057-AA39-9DB92691E35E}" type="presParOf" srcId="{9B431F5A-E0BA-4511-B286-BCA71E8A604C}" destId="{F5A3D434-6E77-405D-A889-3FC90BEA4373}" srcOrd="0" destOrd="0" presId="urn:microsoft.com/office/officeart/2011/layout/CircleProcess"/>
    <dgm:cxn modelId="{F8576629-C8B1-45AB-861A-AC2465E5AB72}" type="presParOf" srcId="{B7AC0F50-F358-497F-BF7C-30BC121C61C7}" destId="{086885CB-8063-4F1A-B60B-7C59F96CF61D}" srcOrd="1" destOrd="0" presId="urn:microsoft.com/office/officeart/2011/layout/CircleProcess"/>
    <dgm:cxn modelId="{8FF75C8A-1C32-4BE2-B651-5D693036A347}" type="presParOf" srcId="{086885CB-8063-4F1A-B60B-7C59F96CF61D}" destId="{80CED2FF-6925-42FC-BFFF-1AC997C33599}" srcOrd="0" destOrd="0" presId="urn:microsoft.com/office/officeart/2011/layout/CircleProcess"/>
    <dgm:cxn modelId="{28C1BEB3-54F3-4D5B-9DBA-29EDC921C4E5}" type="presParOf" srcId="{B7AC0F50-F358-497F-BF7C-30BC121C61C7}" destId="{05C204FE-F03A-478E-9238-384374FF524F}" srcOrd="2" destOrd="0" presId="urn:microsoft.com/office/officeart/2011/layout/CircleProcess"/>
    <dgm:cxn modelId="{A2FB3C5D-5A72-4245-A16F-BDD221C807C2}" type="presParOf" srcId="{B7AC0F50-F358-497F-BF7C-30BC121C61C7}" destId="{40C726FC-AA8C-4515-AADD-A74E96DB36CE}" srcOrd="3" destOrd="0" presId="urn:microsoft.com/office/officeart/2011/layout/CircleProcess"/>
    <dgm:cxn modelId="{6DC2FDF8-BF8D-4A95-AC24-9991AE6C231E}" type="presParOf" srcId="{40C726FC-AA8C-4515-AADD-A74E96DB36CE}" destId="{AAF5AEC7-FD4B-4106-B57D-11EAA543AD89}" srcOrd="0" destOrd="0" presId="urn:microsoft.com/office/officeart/2011/layout/CircleProcess"/>
    <dgm:cxn modelId="{55926173-B8E0-4C23-B0A1-3739B2B5E804}" type="presParOf" srcId="{B7AC0F50-F358-497F-BF7C-30BC121C61C7}" destId="{9C935C6D-C705-441B-8C40-076D85F698AE}" srcOrd="4" destOrd="0" presId="urn:microsoft.com/office/officeart/2011/layout/CircleProcess"/>
    <dgm:cxn modelId="{94A12B10-A001-4B6B-868F-B61D9AC71AAC}" type="presParOf" srcId="{9C935C6D-C705-441B-8C40-076D85F698AE}" destId="{DEB57F2C-8B03-4AB9-92BB-8B31E66B520B}" srcOrd="0" destOrd="0" presId="urn:microsoft.com/office/officeart/2011/layout/CircleProcess"/>
    <dgm:cxn modelId="{2549524B-0457-4CB0-A068-7165AF8C0D1B}" type="presParOf" srcId="{B7AC0F50-F358-497F-BF7C-30BC121C61C7}" destId="{190B7DE9-4C8E-41D2-9C76-41AE6CF20904}" srcOrd="5" destOrd="0" presId="urn:microsoft.com/office/officeart/2011/layout/CircleProcess"/>
    <dgm:cxn modelId="{3C6B9379-F4E0-43EB-A66A-DF9813BDADBC}" type="presParOf" srcId="{B7AC0F50-F358-497F-BF7C-30BC121C61C7}" destId="{AC7A6755-6169-4635-909E-5371570258AC}" srcOrd="6" destOrd="0" presId="urn:microsoft.com/office/officeart/2011/layout/CircleProcess"/>
    <dgm:cxn modelId="{FDE72DF0-361E-450D-83C2-0FA39A4B9BE7}" type="presParOf" srcId="{AC7A6755-6169-4635-909E-5371570258AC}" destId="{8501EE51-2A24-45CF-B313-2FBFFFB7E92C}" srcOrd="0" destOrd="0" presId="urn:microsoft.com/office/officeart/2011/layout/CircleProcess"/>
    <dgm:cxn modelId="{92FAE846-88D7-49D0-AC87-CDF7991F6471}" type="presParOf" srcId="{B7AC0F50-F358-497F-BF7C-30BC121C61C7}" destId="{84C575BF-DE3F-4C6A-9C39-E0B48C6FAB2A}" srcOrd="7" destOrd="0" presId="urn:microsoft.com/office/officeart/2011/layout/CircleProcess"/>
    <dgm:cxn modelId="{3A7AB6DC-26DC-4A40-BC99-C9C48BA33D04}" type="presParOf" srcId="{84C575BF-DE3F-4C6A-9C39-E0B48C6FAB2A}" destId="{02001E4C-884F-44B0-A93F-A4E36F2777A1}" srcOrd="0" destOrd="0" presId="urn:microsoft.com/office/officeart/2011/layout/CircleProcess"/>
    <dgm:cxn modelId="{DBF046E6-E401-4A30-8773-E2E015024690}" type="presParOf" srcId="{B7AC0F50-F358-497F-BF7C-30BC121C61C7}" destId="{35B03E05-5D7A-479C-BFA1-26B4BF89625C}" srcOrd="8" destOrd="0" presId="urn:microsoft.com/office/officeart/2011/layout/CircleProcess"/>
    <dgm:cxn modelId="{B2DAA4A3-CBA5-4565-843F-D18E00999BE1}" type="presParOf" srcId="{B7AC0F50-F358-497F-BF7C-30BC121C61C7}" destId="{BAC97EED-AF2D-4D4F-87D0-0ACFC124EF09}" srcOrd="9" destOrd="0" presId="urn:microsoft.com/office/officeart/2011/layout/CircleProcess"/>
    <dgm:cxn modelId="{53C57321-F7A2-4A81-A4E3-D11E0B1C1EF2}" type="presParOf" srcId="{B7AC0F50-F358-497F-BF7C-30BC121C61C7}" destId="{222BF28B-2B3F-4504-BAD3-0079C084249E}" srcOrd="10" destOrd="0" presId="urn:microsoft.com/office/officeart/2011/layout/CircleProcess"/>
    <dgm:cxn modelId="{20F8D592-A8C9-46DA-AF60-B2C0218D2B26}" type="presParOf" srcId="{222BF28B-2B3F-4504-BAD3-0079C084249E}" destId="{42964915-FD10-4CBC-BC8E-18FDC2BF0F0D}" srcOrd="0" destOrd="0" presId="urn:microsoft.com/office/officeart/2011/layout/CircleProcess"/>
    <dgm:cxn modelId="{CA398BC6-369A-480F-AD14-F7EF400D7B64}" type="presParOf" srcId="{B7AC0F50-F358-497F-BF7C-30BC121C61C7}" destId="{04FCB9E7-0A03-458F-8F8C-023015C26806}" srcOrd="11" destOrd="0" presId="urn:microsoft.com/office/officeart/2011/layout/CircleProcess"/>
    <dgm:cxn modelId="{44B2D62A-6477-4A4D-A962-DAA0C75F8CD6}" type="presParOf" srcId="{04FCB9E7-0A03-458F-8F8C-023015C26806}" destId="{D7F5022F-5A80-496C-A01C-F733EC8A7325}" srcOrd="0" destOrd="0" presId="urn:microsoft.com/office/officeart/2011/layout/CircleProcess"/>
    <dgm:cxn modelId="{59B5F8FE-4026-4403-A984-CE8148F40271}" type="presParOf" srcId="{B7AC0F50-F358-497F-BF7C-30BC121C61C7}" destId="{346DADDC-2721-4A41-AE95-323B16F6CF19}" srcOrd="12" destOrd="0" presId="urn:microsoft.com/office/officeart/2011/layout/CircleProcess"/>
    <dgm:cxn modelId="{F5C7898E-F499-4702-95C3-B31D677F3133}" type="presParOf" srcId="{B7AC0F50-F358-497F-BF7C-30BC121C61C7}" destId="{F352475B-3457-4FC3-98F7-D2EB2C19C02D}" srcOrd="13" destOrd="0" presId="urn:microsoft.com/office/officeart/2011/layout/CircleProcess"/>
    <dgm:cxn modelId="{9048E415-0137-4E06-8A42-3E1F843482E1}" type="presParOf" srcId="{F352475B-3457-4FC3-98F7-D2EB2C19C02D}" destId="{50EEE217-76F6-4D4E-83DB-9F2178A3191D}" srcOrd="0" destOrd="0" presId="urn:microsoft.com/office/officeart/2011/layout/CircleProcess"/>
    <dgm:cxn modelId="{865D7ED2-9E20-43FF-B963-6D23D77C36EE}" type="presParOf" srcId="{B7AC0F50-F358-497F-BF7C-30BC121C61C7}" destId="{D78CD7A3-46E2-4450-9667-9F856D7C3229}" srcOrd="14" destOrd="0" presId="urn:microsoft.com/office/officeart/2011/layout/CircleProcess"/>
    <dgm:cxn modelId="{9AEACBF4-5CF8-4E17-86B2-5B306B719140}" type="presParOf" srcId="{D78CD7A3-46E2-4450-9667-9F856D7C3229}" destId="{92DCC6D6-1DCF-4008-970E-D6F3BA62AF30}" srcOrd="0" destOrd="0" presId="urn:microsoft.com/office/officeart/2011/layout/CircleProcess"/>
    <dgm:cxn modelId="{8146107D-31FF-47EF-A42C-C3CB22200EE0}" type="presParOf" srcId="{B7AC0F50-F358-497F-BF7C-30BC121C61C7}" destId="{F53AEB33-8F28-4B2D-8849-620148ADA79F}" srcOrd="15" destOrd="0" presId="urn:microsoft.com/office/officeart/2011/layout/CircleProcess"/>
    <dgm:cxn modelId="{E70C421C-B757-4487-AF0B-3073CA448831}" type="presParOf" srcId="{B7AC0F50-F358-497F-BF7C-30BC121C61C7}" destId="{F2B135F5-88D7-4476-B74C-69B22FE2DB70}" srcOrd="16" destOrd="0" presId="urn:microsoft.com/office/officeart/2011/layout/CircleProcess"/>
    <dgm:cxn modelId="{214207F6-3D61-48BA-A6F4-B6314E7C50E5}" type="presParOf" srcId="{B7AC0F50-F358-497F-BF7C-30BC121C61C7}" destId="{7AC16D8E-EA61-47F1-8273-4C53A24CB584}" srcOrd="17" destOrd="0" presId="urn:microsoft.com/office/officeart/2011/layout/CircleProcess"/>
    <dgm:cxn modelId="{D15407E8-DC57-43AD-9675-4ADD8909EEC2}" type="presParOf" srcId="{7AC16D8E-EA61-47F1-8273-4C53A24CB584}" destId="{7E255770-7DA7-4A9A-A11E-D9BAD9D96311}" srcOrd="0" destOrd="0" presId="urn:microsoft.com/office/officeart/2011/layout/CircleProcess"/>
    <dgm:cxn modelId="{0DD203F1-9583-465B-8319-62C715E6B785}" type="presParOf" srcId="{B7AC0F50-F358-497F-BF7C-30BC121C61C7}" destId="{902A09BD-CADD-42B4-933B-83733C845534}" srcOrd="18" destOrd="0" presId="urn:microsoft.com/office/officeart/2011/layout/CircleProcess"/>
    <dgm:cxn modelId="{66301C18-9457-4140-B248-D9E176A484BF}" type="presParOf" srcId="{902A09BD-CADD-42B4-933B-83733C845534}" destId="{DD3FB767-7EF6-4DBE-9D2C-0D9B0FB88829}" srcOrd="0" destOrd="0" presId="urn:microsoft.com/office/officeart/2011/layout/CircleProcess"/>
    <dgm:cxn modelId="{688A16C3-1253-4EEB-BEE9-639D040BF6D3}" type="presParOf" srcId="{B7AC0F50-F358-497F-BF7C-30BC121C61C7}" destId="{1F15516D-30D0-4E4F-AF9D-83A4CC41EA5D}" srcOrd="19" destOrd="0" presId="urn:microsoft.com/office/officeart/2011/layout/CircleProcess"/>
    <dgm:cxn modelId="{D25D8FD0-4A73-474E-9FEB-9C9B4516E329}" type="presParOf" srcId="{B7AC0F50-F358-497F-BF7C-30BC121C61C7}" destId="{C55920B6-EA8B-4775-B450-5ED3AD4F3B2F}" srcOrd="2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A3D434-6E77-405D-A889-3FC90BEA4373}">
      <dsp:nvSpPr>
        <dsp:cNvPr id="0" name=""/>
        <dsp:cNvSpPr/>
      </dsp:nvSpPr>
      <dsp:spPr>
        <a:xfrm>
          <a:off x="17831444" y="3450339"/>
          <a:ext cx="3277397" cy="3276774"/>
        </a:xfrm>
        <a:prstGeom prst="ellipse">
          <a:avLst/>
        </a:prstGeom>
        <a:solidFill>
          <a:srgbClr val="4472C4"/>
        </a:solidFill>
        <a:ln w="12700" cap="flat" cmpd="sng" algn="ctr">
          <a:solidFill>
            <a:srgbClr val="4472C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ED2FF-6925-42FC-BFFF-1AC997C33599}">
      <dsp:nvSpPr>
        <dsp:cNvPr id="0" name=""/>
        <dsp:cNvSpPr/>
      </dsp:nvSpPr>
      <dsp:spPr>
        <a:xfrm>
          <a:off x="17941801" y="3559584"/>
          <a:ext cx="3058765" cy="3058284"/>
        </a:xfrm>
        <a:prstGeom prst="ellipse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4472C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Use validated survey to begin larger survey project intended to provide a better base to begin generating more specific hypotheses</a:t>
          </a:r>
          <a:r>
            <a:rPr lang="en-US" sz="1200" kern="1200" dirty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.</a:t>
          </a:r>
        </a:p>
      </dsp:txBody>
      <dsp:txXfrm>
        <a:off x="18698939" y="4316451"/>
        <a:ext cx="1544489" cy="1544550"/>
      </dsp:txXfrm>
    </dsp:sp>
    <dsp:sp modelId="{AAF5AEC7-FD4B-4106-B57D-11EAA543AD89}">
      <dsp:nvSpPr>
        <dsp:cNvPr id="0" name=""/>
        <dsp:cNvSpPr/>
      </dsp:nvSpPr>
      <dsp:spPr>
        <a:xfrm rot="2700000">
          <a:off x="14446002" y="3449970"/>
          <a:ext cx="3276936" cy="3276936"/>
        </a:xfrm>
        <a:prstGeom prst="teardrop">
          <a:avLst>
            <a:gd name="adj" fmla="val 100000"/>
          </a:avLst>
        </a:prstGeom>
        <a:solidFill>
          <a:srgbClr val="4472C4"/>
        </a:solidFill>
        <a:ln w="12700" cap="flat" cmpd="sng" algn="ctr">
          <a:solidFill>
            <a:srgbClr val="4472C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B57F2C-8B03-4AB9-92BB-8B31E66B520B}">
      <dsp:nvSpPr>
        <dsp:cNvPr id="0" name=""/>
        <dsp:cNvSpPr/>
      </dsp:nvSpPr>
      <dsp:spPr>
        <a:xfrm>
          <a:off x="14556128" y="3559584"/>
          <a:ext cx="3058765" cy="3058284"/>
        </a:xfrm>
        <a:prstGeom prst="ellipse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4472C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Validate survey questions and pilot survey in the Middle Tennessee area.</a:t>
          </a:r>
        </a:p>
      </dsp:txBody>
      <dsp:txXfrm>
        <a:off x="15313266" y="4316451"/>
        <a:ext cx="1544489" cy="1544550"/>
      </dsp:txXfrm>
    </dsp:sp>
    <dsp:sp modelId="{8501EE51-2A24-45CF-B313-2FBFFFB7E92C}">
      <dsp:nvSpPr>
        <dsp:cNvPr id="0" name=""/>
        <dsp:cNvSpPr/>
      </dsp:nvSpPr>
      <dsp:spPr>
        <a:xfrm rot="2700000">
          <a:off x="11060329" y="3449970"/>
          <a:ext cx="3276936" cy="3276936"/>
        </a:xfrm>
        <a:prstGeom prst="teardrop">
          <a:avLst>
            <a:gd name="adj" fmla="val 10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001E4C-884F-44B0-A93F-A4E36F2777A1}">
      <dsp:nvSpPr>
        <dsp:cNvPr id="0" name=""/>
        <dsp:cNvSpPr/>
      </dsp:nvSpPr>
      <dsp:spPr>
        <a:xfrm>
          <a:off x="11170456" y="3559584"/>
          <a:ext cx="3058765" cy="3058284"/>
        </a:xfrm>
        <a:prstGeom prst="ellipse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Adapted survey for online </a:t>
          </a:r>
          <a:r>
            <a:rPr lang="en-US" sz="2000" kern="1200" dirty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deployment </a:t>
          </a:r>
          <a:r>
            <a:rPr lang="en-US" sz="2400" kern="1200" dirty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through Qualtrics.</a:t>
          </a:r>
        </a:p>
      </dsp:txBody>
      <dsp:txXfrm>
        <a:off x="11927594" y="4316451"/>
        <a:ext cx="1544489" cy="1544550"/>
      </dsp:txXfrm>
    </dsp:sp>
    <dsp:sp modelId="{35B03E05-5D7A-479C-BFA1-26B4BF89625C}">
      <dsp:nvSpPr>
        <dsp:cNvPr id="0" name=""/>
        <dsp:cNvSpPr/>
      </dsp:nvSpPr>
      <dsp:spPr>
        <a:xfrm>
          <a:off x="11170456" y="6787486"/>
          <a:ext cx="3058765" cy="1796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added validates scales for Depression, Anxiety, and Stress</a:t>
          </a:r>
        </a:p>
      </dsp:txBody>
      <dsp:txXfrm>
        <a:off x="11170456" y="6787486"/>
        <a:ext cx="3058765" cy="1796217"/>
      </dsp:txXfrm>
    </dsp:sp>
    <dsp:sp modelId="{42964915-FD10-4CBC-BC8E-18FDC2BF0F0D}">
      <dsp:nvSpPr>
        <dsp:cNvPr id="0" name=""/>
        <dsp:cNvSpPr/>
      </dsp:nvSpPr>
      <dsp:spPr>
        <a:xfrm rot="2700000">
          <a:off x="7674657" y="3449970"/>
          <a:ext cx="3276936" cy="3276936"/>
        </a:xfrm>
        <a:prstGeom prst="teardrop">
          <a:avLst>
            <a:gd name="adj" fmla="val 10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F5022F-5A80-496C-A01C-F733EC8A7325}">
      <dsp:nvSpPr>
        <dsp:cNvPr id="0" name=""/>
        <dsp:cNvSpPr/>
      </dsp:nvSpPr>
      <dsp:spPr>
        <a:xfrm>
          <a:off x="7784783" y="3559584"/>
          <a:ext cx="3058765" cy="3058284"/>
        </a:xfrm>
        <a:prstGeom prst="ellipse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Iteratively, responses from each meeting were used to improve the survey. </a:t>
          </a:r>
        </a:p>
      </dsp:txBody>
      <dsp:txXfrm>
        <a:off x="8539839" y="4316451"/>
        <a:ext cx="1544489" cy="1544550"/>
      </dsp:txXfrm>
    </dsp:sp>
    <dsp:sp modelId="{50EEE217-76F6-4D4E-83DB-9F2178A3191D}">
      <dsp:nvSpPr>
        <dsp:cNvPr id="0" name=""/>
        <dsp:cNvSpPr/>
      </dsp:nvSpPr>
      <dsp:spPr>
        <a:xfrm rot="2700000">
          <a:off x="4288984" y="3449970"/>
          <a:ext cx="3276936" cy="3276936"/>
        </a:xfrm>
        <a:prstGeom prst="teardrop">
          <a:avLst>
            <a:gd name="adj" fmla="val 10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DCC6D6-1DCF-4008-970E-D6F3BA62AF30}">
      <dsp:nvSpPr>
        <dsp:cNvPr id="0" name=""/>
        <dsp:cNvSpPr/>
      </dsp:nvSpPr>
      <dsp:spPr>
        <a:xfrm>
          <a:off x="4399110" y="3559584"/>
          <a:ext cx="3058765" cy="3058284"/>
        </a:xfrm>
        <a:prstGeom prst="ellipse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Voluntary interviews were conducted at three BWI meetings by student researchers to:</a:t>
          </a:r>
        </a:p>
      </dsp:txBody>
      <dsp:txXfrm>
        <a:off x="5154166" y="4316451"/>
        <a:ext cx="1544489" cy="1544550"/>
      </dsp:txXfrm>
    </dsp:sp>
    <dsp:sp modelId="{F53AEB33-8F28-4B2D-8849-620148ADA79F}">
      <dsp:nvSpPr>
        <dsp:cNvPr id="0" name=""/>
        <dsp:cNvSpPr/>
      </dsp:nvSpPr>
      <dsp:spPr>
        <a:xfrm>
          <a:off x="4399110" y="6787486"/>
          <a:ext cx="3058765" cy="1796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improve survey questions, improve offered answer choices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to determine whether questions needed to be added or removed from the survey</a:t>
          </a:r>
        </a:p>
      </dsp:txBody>
      <dsp:txXfrm>
        <a:off x="4399110" y="6787486"/>
        <a:ext cx="3058765" cy="1796217"/>
      </dsp:txXfrm>
    </dsp:sp>
    <dsp:sp modelId="{7E255770-7DA7-4A9A-A11E-D9BAD9D96311}">
      <dsp:nvSpPr>
        <dsp:cNvPr id="0" name=""/>
        <dsp:cNvSpPr/>
      </dsp:nvSpPr>
      <dsp:spPr>
        <a:xfrm rot="2700000">
          <a:off x="903311" y="3449970"/>
          <a:ext cx="3276936" cy="3276936"/>
        </a:xfrm>
        <a:prstGeom prst="teardrop">
          <a:avLst>
            <a:gd name="adj" fmla="val 10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3FB767-7EF6-4DBE-9D2C-0D9B0FB88829}">
      <dsp:nvSpPr>
        <dsp:cNvPr id="0" name=""/>
        <dsp:cNvSpPr/>
      </dsp:nvSpPr>
      <dsp:spPr>
        <a:xfrm>
          <a:off x="1011356" y="3559584"/>
          <a:ext cx="3058765" cy="3058284"/>
        </a:xfrm>
        <a:prstGeom prst="ellipse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A survey was developed which included:</a:t>
          </a:r>
        </a:p>
      </dsp:txBody>
      <dsp:txXfrm>
        <a:off x="1768493" y="4316451"/>
        <a:ext cx="1544489" cy="1544550"/>
      </dsp:txXfrm>
    </dsp:sp>
    <dsp:sp modelId="{1F15516D-30D0-4E4F-AF9D-83A4CC41EA5D}">
      <dsp:nvSpPr>
        <dsp:cNvPr id="0" name=""/>
        <dsp:cNvSpPr/>
      </dsp:nvSpPr>
      <dsp:spPr>
        <a:xfrm>
          <a:off x="1011356" y="6787486"/>
          <a:ext cx="3058765" cy="1796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demographic questions about the caregiver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selected demographic questions about children in the caregiver’s care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babywearing experience and motivation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perceived benefits and challenges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perceived effects on the caregiver’s mental and physical health</a:t>
          </a:r>
        </a:p>
      </dsp:txBody>
      <dsp:txXfrm>
        <a:off x="1011356" y="6787486"/>
        <a:ext cx="3058765" cy="17962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09" tIns="44055" rIns="88109" bIns="44055" numCol="1" anchor="t" anchorCtr="0" compatLnSpc="1">
            <a:prstTxWarp prst="textNoShape">
              <a:avLst/>
            </a:prstTxWarp>
          </a:bodyPr>
          <a:lstStyle>
            <a:lvl1pPr algn="l" defTabSz="881063">
              <a:defRPr sz="11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5738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09" tIns="44055" rIns="88109" bIns="44055" numCol="1" anchor="t" anchorCtr="0" compatLnSpc="1">
            <a:prstTxWarp prst="textNoShape">
              <a:avLst/>
            </a:prstTxWarp>
          </a:bodyPr>
          <a:lstStyle>
            <a:lvl1pPr algn="r" defTabSz="881063">
              <a:defRPr sz="11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57975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09" tIns="44055" rIns="88109" bIns="44055" numCol="1" anchor="b" anchorCtr="0" compatLnSpc="1">
            <a:prstTxWarp prst="textNoShape">
              <a:avLst/>
            </a:prstTxWarp>
          </a:bodyPr>
          <a:lstStyle>
            <a:lvl1pPr algn="l" defTabSz="881063">
              <a:defRPr sz="11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5738" y="6657975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09" tIns="44055" rIns="88109" bIns="44055" numCol="1" anchor="b" anchorCtr="0" compatLnSpc="1">
            <a:prstTxWarp prst="textNoShape">
              <a:avLst/>
            </a:prstTxWarp>
          </a:bodyPr>
          <a:lstStyle>
            <a:lvl1pPr algn="r" defTabSz="881063">
              <a:defRPr sz="11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5A94E9D-3580-48D7-8D7D-5F771CE55E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57106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913" tIns="8957" rIns="17913" bIns="8957" numCol="1" anchor="t" anchorCtr="0" compatLnSpc="1">
            <a:prstTxWarp prst="textNoShape">
              <a:avLst/>
            </a:prstTxWarp>
          </a:bodyPr>
          <a:lstStyle>
            <a:lvl1pPr algn="l" defTabSz="179388">
              <a:defRPr sz="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5738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913" tIns="8957" rIns="17913" bIns="8957" numCol="1" anchor="t" anchorCtr="0" compatLnSpc="1">
            <a:prstTxWarp prst="textNoShape">
              <a:avLst/>
            </a:prstTxWarp>
          </a:bodyPr>
          <a:lstStyle>
            <a:lvl1pPr algn="r" defTabSz="179388">
              <a:defRPr sz="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03500" y="525463"/>
            <a:ext cx="4089400" cy="2628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3330575"/>
            <a:ext cx="7435850" cy="315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913" tIns="8957" rIns="17913" bIns="89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7975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913" tIns="8957" rIns="17913" bIns="8957" numCol="1" anchor="b" anchorCtr="0" compatLnSpc="1">
            <a:prstTxWarp prst="textNoShape">
              <a:avLst/>
            </a:prstTxWarp>
          </a:bodyPr>
          <a:lstStyle>
            <a:lvl1pPr algn="l" defTabSz="179388">
              <a:defRPr sz="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5738" y="6657975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913" tIns="8957" rIns="17913" bIns="8957" numCol="1" anchor="b" anchorCtr="0" compatLnSpc="1">
            <a:prstTxWarp prst="textNoShape">
              <a:avLst/>
            </a:prstTxWarp>
          </a:bodyPr>
          <a:lstStyle>
            <a:lvl1pPr algn="r" defTabSz="179388">
              <a:defRPr sz="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86A4D9E-2F35-4836-8883-501333B8D8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253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E3257F-A7DF-4DB0-BA60-BB807F7B6462}" type="slidenum">
              <a:rPr lang="en-US">
                <a:latin typeface="Arial" pitchFamily="34" charset="0"/>
                <a:cs typeface="Arial" pitchFamily="34" charset="0"/>
              </a:rPr>
              <a:pPr/>
              <a:t>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731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163" y="10226675"/>
            <a:ext cx="43526075" cy="7054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325" y="18653125"/>
            <a:ext cx="35845750" cy="84137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CBD6A1-038E-4773-B746-83A98AD5120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F86AC8-12B7-4726-8990-37503572E09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125275" y="1317625"/>
            <a:ext cx="11520488" cy="280876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60638" y="1317625"/>
            <a:ext cx="34412237" cy="280876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F11848-79CD-4F35-B66B-F895EFF688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638" y="1317625"/>
            <a:ext cx="46085125" cy="5486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60638" y="7680325"/>
            <a:ext cx="22966362" cy="21724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5679400" y="7680325"/>
            <a:ext cx="22966363" cy="107854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25679400" y="18618200"/>
            <a:ext cx="22966363" cy="107870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E5CAF6-64E9-4963-B059-6CE9A8EBEB1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7F5428-F30F-43A7-8110-85FB23AB1BD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4950" y="21153438"/>
            <a:ext cx="43526075" cy="65373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4950" y="13952538"/>
            <a:ext cx="43526075" cy="72009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4AD1A5-E439-41B1-B8DB-D0A077C052A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60638" y="7680325"/>
            <a:ext cx="22966362" cy="21724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79400" y="7680325"/>
            <a:ext cx="22966363" cy="21724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BFD1F1-DAA4-41C4-A629-06CA9315561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638" y="7369175"/>
            <a:ext cx="22625050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0638" y="10439400"/>
            <a:ext cx="22625050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12775" y="7369175"/>
            <a:ext cx="22632988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2775" y="10439400"/>
            <a:ext cx="22632988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9DA804-72B3-41B3-AC01-03CD3BEA9EC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BB123D-32DD-4C2E-9622-CCACB85067A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B6B1AA-96D5-44F9-96A7-7EE36150E43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638" y="1311275"/>
            <a:ext cx="16846550" cy="55768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19963" y="1311275"/>
            <a:ext cx="28625800" cy="28093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638" y="6888163"/>
            <a:ext cx="16846550" cy="22517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64A6B3-122B-4F2E-8600-A8F027A4144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6175" y="23042563"/>
            <a:ext cx="30724475" cy="27209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36175" y="2941638"/>
            <a:ext cx="30724475" cy="197500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36175" y="25763538"/>
            <a:ext cx="30724475" cy="3862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B14832-33C1-4BD7-8AC3-C195A6D9440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60638" y="1317625"/>
            <a:ext cx="4608512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80709" tIns="240355" rIns="480709" bIns="24035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60638" y="7680325"/>
            <a:ext cx="46085125" cy="2172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80709" tIns="240355" rIns="480709" bIns="2403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60638" y="29976763"/>
            <a:ext cx="1194752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80709" tIns="240355" rIns="480709" bIns="240355" numCol="1" anchor="t" anchorCtr="0" compatLnSpc="1">
            <a:prstTxWarp prst="textNoShape">
              <a:avLst/>
            </a:prstTxWarp>
          </a:bodyPr>
          <a:lstStyle>
            <a:lvl1pPr algn="l">
              <a:defRPr sz="7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95838" y="29976763"/>
            <a:ext cx="1621472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80709" tIns="240355" rIns="480709" bIns="240355" numCol="1" anchor="t" anchorCtr="0" compatLnSpc="1">
            <a:prstTxWarp prst="textNoShape">
              <a:avLst/>
            </a:prstTxWarp>
          </a:bodyPr>
          <a:lstStyle>
            <a:lvl1pPr>
              <a:defRPr sz="7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698238" y="29976763"/>
            <a:ext cx="1194752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80709" tIns="240355" rIns="480709" bIns="240355" numCol="1" anchor="t" anchorCtr="0" compatLnSpc="1">
            <a:prstTxWarp prst="textNoShape">
              <a:avLst/>
            </a:prstTxWarp>
          </a:bodyPr>
          <a:lstStyle>
            <a:lvl1pPr algn="r">
              <a:defRPr sz="7400"/>
            </a:lvl1pPr>
          </a:lstStyle>
          <a:p>
            <a:fld id="{B0868F48-8127-44EE-B3F3-F42DB74FEBB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806950" rtl="0" eaLnBrk="0" fontAlgn="base" hangingPunct="0">
        <a:spcBef>
          <a:spcPct val="0"/>
        </a:spcBef>
        <a:spcAft>
          <a:spcPct val="0"/>
        </a:spcAft>
        <a:defRPr sz="23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806950" rtl="0" eaLnBrk="0" fontAlgn="base" hangingPunct="0">
        <a:spcBef>
          <a:spcPct val="0"/>
        </a:spcBef>
        <a:spcAft>
          <a:spcPct val="0"/>
        </a:spcAft>
        <a:defRPr sz="23100">
          <a:solidFill>
            <a:schemeClr val="tx2"/>
          </a:solidFill>
          <a:latin typeface="Arial" charset="0"/>
          <a:cs typeface="Arial" charset="0"/>
        </a:defRPr>
      </a:lvl2pPr>
      <a:lvl3pPr algn="ctr" defTabSz="4806950" rtl="0" eaLnBrk="0" fontAlgn="base" hangingPunct="0">
        <a:spcBef>
          <a:spcPct val="0"/>
        </a:spcBef>
        <a:spcAft>
          <a:spcPct val="0"/>
        </a:spcAft>
        <a:defRPr sz="23100">
          <a:solidFill>
            <a:schemeClr val="tx2"/>
          </a:solidFill>
          <a:latin typeface="Arial" charset="0"/>
          <a:cs typeface="Arial" charset="0"/>
        </a:defRPr>
      </a:lvl3pPr>
      <a:lvl4pPr algn="ctr" defTabSz="4806950" rtl="0" eaLnBrk="0" fontAlgn="base" hangingPunct="0">
        <a:spcBef>
          <a:spcPct val="0"/>
        </a:spcBef>
        <a:spcAft>
          <a:spcPct val="0"/>
        </a:spcAft>
        <a:defRPr sz="23100">
          <a:solidFill>
            <a:schemeClr val="tx2"/>
          </a:solidFill>
          <a:latin typeface="Arial" charset="0"/>
          <a:cs typeface="Arial" charset="0"/>
        </a:defRPr>
      </a:lvl4pPr>
      <a:lvl5pPr algn="ctr" defTabSz="4806950" rtl="0" eaLnBrk="0" fontAlgn="base" hangingPunct="0">
        <a:spcBef>
          <a:spcPct val="0"/>
        </a:spcBef>
        <a:spcAft>
          <a:spcPct val="0"/>
        </a:spcAft>
        <a:defRPr sz="23100">
          <a:solidFill>
            <a:schemeClr val="tx2"/>
          </a:solidFill>
          <a:latin typeface="Arial" charset="0"/>
          <a:cs typeface="Arial" charset="0"/>
        </a:defRPr>
      </a:lvl5pPr>
      <a:lvl6pPr marL="457200" algn="ctr" defTabSz="4806950" rtl="0" fontAlgn="base">
        <a:spcBef>
          <a:spcPct val="0"/>
        </a:spcBef>
        <a:spcAft>
          <a:spcPct val="0"/>
        </a:spcAft>
        <a:defRPr sz="23100">
          <a:solidFill>
            <a:schemeClr val="tx2"/>
          </a:solidFill>
          <a:latin typeface="Arial" charset="0"/>
          <a:cs typeface="Arial" charset="0"/>
        </a:defRPr>
      </a:lvl6pPr>
      <a:lvl7pPr marL="914400" algn="ctr" defTabSz="4806950" rtl="0" fontAlgn="base">
        <a:spcBef>
          <a:spcPct val="0"/>
        </a:spcBef>
        <a:spcAft>
          <a:spcPct val="0"/>
        </a:spcAft>
        <a:defRPr sz="23100">
          <a:solidFill>
            <a:schemeClr val="tx2"/>
          </a:solidFill>
          <a:latin typeface="Arial" charset="0"/>
          <a:cs typeface="Arial" charset="0"/>
        </a:defRPr>
      </a:lvl7pPr>
      <a:lvl8pPr marL="1371600" algn="ctr" defTabSz="4806950" rtl="0" fontAlgn="base">
        <a:spcBef>
          <a:spcPct val="0"/>
        </a:spcBef>
        <a:spcAft>
          <a:spcPct val="0"/>
        </a:spcAft>
        <a:defRPr sz="23100">
          <a:solidFill>
            <a:schemeClr val="tx2"/>
          </a:solidFill>
          <a:latin typeface="Arial" charset="0"/>
          <a:cs typeface="Arial" charset="0"/>
        </a:defRPr>
      </a:lvl8pPr>
      <a:lvl9pPr marL="1828800" algn="ctr" defTabSz="4806950" rtl="0" fontAlgn="base">
        <a:spcBef>
          <a:spcPct val="0"/>
        </a:spcBef>
        <a:spcAft>
          <a:spcPct val="0"/>
        </a:spcAft>
        <a:defRPr sz="231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1803400" indent="-1803400" algn="l" defTabSz="4806950" rtl="0" eaLnBrk="0" fontAlgn="base" hangingPunct="0">
        <a:spcBef>
          <a:spcPct val="20000"/>
        </a:spcBef>
        <a:spcAft>
          <a:spcPct val="0"/>
        </a:spcAft>
        <a:buChar char="•"/>
        <a:defRPr sz="16800">
          <a:solidFill>
            <a:schemeClr val="tx1"/>
          </a:solidFill>
          <a:latin typeface="+mn-lt"/>
          <a:ea typeface="+mn-ea"/>
          <a:cs typeface="+mn-cs"/>
        </a:defRPr>
      </a:lvl1pPr>
      <a:lvl2pPr marL="3905250" indent="-1501775" algn="l" defTabSz="4806950" rtl="0" eaLnBrk="0" fontAlgn="base" hangingPunct="0">
        <a:spcBef>
          <a:spcPct val="20000"/>
        </a:spcBef>
        <a:spcAft>
          <a:spcPct val="0"/>
        </a:spcAft>
        <a:buChar char="–"/>
        <a:defRPr sz="14700">
          <a:solidFill>
            <a:schemeClr val="tx1"/>
          </a:solidFill>
          <a:latin typeface="+mn-lt"/>
          <a:cs typeface="+mn-cs"/>
        </a:defRPr>
      </a:lvl2pPr>
      <a:lvl3pPr marL="6008688" indent="-1201738" algn="l" defTabSz="4806950" rtl="0" eaLnBrk="0" fontAlgn="base" hangingPunct="0">
        <a:spcBef>
          <a:spcPct val="20000"/>
        </a:spcBef>
        <a:spcAft>
          <a:spcPct val="0"/>
        </a:spcAft>
        <a:buChar char="•"/>
        <a:defRPr sz="12600">
          <a:solidFill>
            <a:schemeClr val="tx1"/>
          </a:solidFill>
          <a:latin typeface="+mn-lt"/>
          <a:cs typeface="+mn-cs"/>
        </a:defRPr>
      </a:lvl3pPr>
      <a:lvl4pPr marL="8412163" indent="-1201738" algn="l" defTabSz="4806950" rtl="0" eaLnBrk="0" fontAlgn="base" hangingPunct="0">
        <a:spcBef>
          <a:spcPct val="20000"/>
        </a:spcBef>
        <a:spcAft>
          <a:spcPct val="0"/>
        </a:spcAft>
        <a:buChar char="–"/>
        <a:defRPr sz="10500">
          <a:solidFill>
            <a:schemeClr val="tx1"/>
          </a:solidFill>
          <a:latin typeface="+mn-lt"/>
          <a:cs typeface="+mn-cs"/>
        </a:defRPr>
      </a:lvl4pPr>
      <a:lvl5pPr marL="10815638" indent="-1201738" algn="l" defTabSz="4806950" rtl="0" eaLnBrk="0" fontAlgn="base" hangingPunct="0">
        <a:spcBef>
          <a:spcPct val="20000"/>
        </a:spcBef>
        <a:spcAft>
          <a:spcPct val="0"/>
        </a:spcAft>
        <a:buChar char="»"/>
        <a:defRPr sz="10500">
          <a:solidFill>
            <a:schemeClr val="tx1"/>
          </a:solidFill>
          <a:latin typeface="+mn-lt"/>
          <a:cs typeface="+mn-cs"/>
        </a:defRPr>
      </a:lvl5pPr>
      <a:lvl6pPr marL="11272838" indent="-1201738" algn="l" defTabSz="4806950" rtl="0" fontAlgn="base">
        <a:spcBef>
          <a:spcPct val="20000"/>
        </a:spcBef>
        <a:spcAft>
          <a:spcPct val="0"/>
        </a:spcAft>
        <a:buChar char="»"/>
        <a:defRPr sz="10500">
          <a:solidFill>
            <a:schemeClr val="tx1"/>
          </a:solidFill>
          <a:latin typeface="+mn-lt"/>
          <a:cs typeface="+mn-cs"/>
        </a:defRPr>
      </a:lvl6pPr>
      <a:lvl7pPr marL="11730038" indent="-1201738" algn="l" defTabSz="4806950" rtl="0" fontAlgn="base">
        <a:spcBef>
          <a:spcPct val="20000"/>
        </a:spcBef>
        <a:spcAft>
          <a:spcPct val="0"/>
        </a:spcAft>
        <a:buChar char="»"/>
        <a:defRPr sz="10500">
          <a:solidFill>
            <a:schemeClr val="tx1"/>
          </a:solidFill>
          <a:latin typeface="+mn-lt"/>
          <a:cs typeface="+mn-cs"/>
        </a:defRPr>
      </a:lvl7pPr>
      <a:lvl8pPr marL="12187238" indent="-1201738" algn="l" defTabSz="4806950" rtl="0" fontAlgn="base">
        <a:spcBef>
          <a:spcPct val="20000"/>
        </a:spcBef>
        <a:spcAft>
          <a:spcPct val="0"/>
        </a:spcAft>
        <a:buChar char="»"/>
        <a:defRPr sz="10500">
          <a:solidFill>
            <a:schemeClr val="tx1"/>
          </a:solidFill>
          <a:latin typeface="+mn-lt"/>
          <a:cs typeface="+mn-cs"/>
        </a:defRPr>
      </a:lvl8pPr>
      <a:lvl9pPr marL="12644438" indent="-1201738" algn="l" defTabSz="4806950" rtl="0" fontAlgn="base">
        <a:spcBef>
          <a:spcPct val="20000"/>
        </a:spcBef>
        <a:spcAft>
          <a:spcPct val="0"/>
        </a:spcAft>
        <a:buChar char="»"/>
        <a:defRPr sz="10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.jpeg"/><Relationship Id="rId12" Type="http://schemas.openxmlformats.org/officeDocument/2006/relationships/image" Target="../media/image5.jpe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image" Target="../media/image3.jpeg"/><Relationship Id="rId6" Type="http://schemas.openxmlformats.org/officeDocument/2006/relationships/diagramData" Target="../diagrams/data1.xml"/><Relationship Id="rId7" Type="http://schemas.openxmlformats.org/officeDocument/2006/relationships/diagramLayout" Target="../diagrams/layout1.xml"/><Relationship Id="rId8" Type="http://schemas.openxmlformats.org/officeDocument/2006/relationships/diagramQuickStyle" Target="../diagrams/quickStyle1.xml"/><Relationship Id="rId9" Type="http://schemas.openxmlformats.org/officeDocument/2006/relationships/diagramColors" Target="../diagrams/colors1.xml"/><Relationship Id="rId10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8"/>
          <p:cNvSpPr txBox="1">
            <a:spLocks noChangeArrowheads="1"/>
          </p:cNvSpPr>
          <p:nvPr/>
        </p:nvSpPr>
        <p:spPr bwMode="auto">
          <a:xfrm>
            <a:off x="7086600" y="420898"/>
            <a:ext cx="362712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>
            <a:spAutoFit/>
          </a:bodyPr>
          <a:lstStyle/>
          <a:p>
            <a:r>
              <a:rPr lang="en-US" altLang="en-US" sz="6800" b="1" dirty="0"/>
              <a:t>Creating the Pilot Survey: </a:t>
            </a:r>
          </a:p>
          <a:p>
            <a:r>
              <a:rPr lang="en-US" altLang="en-US" sz="7200" b="1" dirty="0"/>
              <a:t>The Physical and Mental Health Effects of </a:t>
            </a:r>
            <a:r>
              <a:rPr lang="en-US" altLang="en-US" sz="7200" b="1" dirty="0" err="1"/>
              <a:t>Babywearing</a:t>
            </a:r>
            <a:r>
              <a:rPr lang="en-US" altLang="en-US" sz="7200" b="1" dirty="0"/>
              <a:t> for Caregivers</a:t>
            </a:r>
          </a:p>
        </p:txBody>
      </p:sp>
      <p:sp>
        <p:nvSpPr>
          <p:cNvPr id="2052" name="Line 9"/>
          <p:cNvSpPr>
            <a:spLocks noChangeShapeType="1"/>
          </p:cNvSpPr>
          <p:nvPr/>
        </p:nvSpPr>
        <p:spPr bwMode="auto">
          <a:xfrm>
            <a:off x="0" y="4648200"/>
            <a:ext cx="51206400" cy="76200"/>
          </a:xfrm>
          <a:prstGeom prst="line">
            <a:avLst/>
          </a:prstGeom>
          <a:noFill/>
          <a:ln w="1524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7" name="Text Box 485"/>
          <p:cNvSpPr txBox="1">
            <a:spLocks noChangeArrowheads="1"/>
          </p:cNvSpPr>
          <p:nvPr/>
        </p:nvSpPr>
        <p:spPr bwMode="auto">
          <a:xfrm>
            <a:off x="40843200" y="19050000"/>
            <a:ext cx="184150" cy="1066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defTabSz="4806950"/>
            <a:endParaRPr lang="en-US" altLang="en-US" sz="3200" b="1" i="1">
              <a:solidFill>
                <a:srgbClr val="0000CC"/>
              </a:solidFill>
            </a:endParaRPr>
          </a:p>
          <a:p>
            <a:pPr algn="l" defTabSz="4806950"/>
            <a:endParaRPr lang="en-US" altLang="en-US" sz="3200" b="1" i="1">
              <a:solidFill>
                <a:srgbClr val="0000CC"/>
              </a:solidFill>
            </a:endParaRPr>
          </a:p>
        </p:txBody>
      </p:sp>
      <p:sp>
        <p:nvSpPr>
          <p:cNvPr id="2058" name="Text Box 529"/>
          <p:cNvSpPr txBox="1">
            <a:spLocks noChangeArrowheads="1"/>
          </p:cNvSpPr>
          <p:nvPr/>
        </p:nvSpPr>
        <p:spPr bwMode="auto">
          <a:xfrm>
            <a:off x="33832800" y="23317200"/>
            <a:ext cx="16916400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buFontTx/>
              <a:buChar char="•"/>
            </a:pPr>
            <a:endParaRPr lang="en-US" altLang="en-US"/>
          </a:p>
        </p:txBody>
      </p:sp>
      <p:sp>
        <p:nvSpPr>
          <p:cNvPr id="2059" name="Text Box 530"/>
          <p:cNvSpPr txBox="1">
            <a:spLocks noChangeArrowheads="1"/>
          </p:cNvSpPr>
          <p:nvPr/>
        </p:nvSpPr>
        <p:spPr bwMode="auto">
          <a:xfrm>
            <a:off x="33832800" y="23566438"/>
            <a:ext cx="184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defTabSz="4806950"/>
            <a:endParaRPr lang="en-US" altLang="en-US" b="1" i="1">
              <a:solidFill>
                <a:srgbClr val="0000CC"/>
              </a:solidFill>
            </a:endParaRPr>
          </a:p>
        </p:txBody>
      </p:sp>
      <p:sp>
        <p:nvSpPr>
          <p:cNvPr id="2060" name="Rectangle 536"/>
          <p:cNvSpPr>
            <a:spLocks noChangeArrowheads="1"/>
          </p:cNvSpPr>
          <p:nvPr/>
        </p:nvSpPr>
        <p:spPr bwMode="auto">
          <a:xfrm>
            <a:off x="0" y="14630400"/>
            <a:ext cx="512064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61" name="Rectangle 570"/>
          <p:cNvSpPr>
            <a:spLocks noChangeArrowheads="1"/>
          </p:cNvSpPr>
          <p:nvPr/>
        </p:nvSpPr>
        <p:spPr bwMode="auto">
          <a:xfrm>
            <a:off x="0" y="0"/>
            <a:ext cx="512064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62" name="Rectangle 572"/>
          <p:cNvSpPr>
            <a:spLocks noChangeArrowheads="1"/>
          </p:cNvSpPr>
          <p:nvPr/>
        </p:nvSpPr>
        <p:spPr bwMode="auto">
          <a:xfrm>
            <a:off x="0" y="0"/>
            <a:ext cx="512064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63" name="Rectangle 578"/>
          <p:cNvSpPr>
            <a:spLocks noChangeArrowheads="1"/>
          </p:cNvSpPr>
          <p:nvPr/>
        </p:nvSpPr>
        <p:spPr bwMode="auto">
          <a:xfrm>
            <a:off x="0" y="14468475"/>
            <a:ext cx="512064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64" name="Rectangle 580"/>
          <p:cNvSpPr>
            <a:spLocks noChangeArrowheads="1"/>
          </p:cNvSpPr>
          <p:nvPr/>
        </p:nvSpPr>
        <p:spPr bwMode="auto">
          <a:xfrm>
            <a:off x="0" y="14468475"/>
            <a:ext cx="512064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65" name="Rectangle 585"/>
          <p:cNvSpPr>
            <a:spLocks noChangeArrowheads="1"/>
          </p:cNvSpPr>
          <p:nvPr/>
        </p:nvSpPr>
        <p:spPr bwMode="auto">
          <a:xfrm>
            <a:off x="0" y="14358938"/>
            <a:ext cx="512064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66" name="Rectangle 587"/>
          <p:cNvSpPr>
            <a:spLocks noChangeArrowheads="1"/>
          </p:cNvSpPr>
          <p:nvPr/>
        </p:nvSpPr>
        <p:spPr bwMode="auto">
          <a:xfrm>
            <a:off x="0" y="14358938"/>
            <a:ext cx="512064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67" name="Text Box 592"/>
          <p:cNvSpPr txBox="1">
            <a:spLocks noChangeArrowheads="1"/>
          </p:cNvSpPr>
          <p:nvPr/>
        </p:nvSpPr>
        <p:spPr bwMode="auto">
          <a:xfrm>
            <a:off x="34213800" y="16078200"/>
            <a:ext cx="626427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2078" name="Text Box 7054"/>
          <p:cNvSpPr txBox="1">
            <a:spLocks noChangeArrowheads="1"/>
          </p:cNvSpPr>
          <p:nvPr/>
        </p:nvSpPr>
        <p:spPr bwMode="auto">
          <a:xfrm>
            <a:off x="16900525" y="24068088"/>
            <a:ext cx="1841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2080" name="Text Box 7066"/>
          <p:cNvSpPr txBox="1">
            <a:spLocks noChangeArrowheads="1"/>
          </p:cNvSpPr>
          <p:nvPr/>
        </p:nvSpPr>
        <p:spPr bwMode="auto">
          <a:xfrm>
            <a:off x="26273125" y="26049288"/>
            <a:ext cx="1841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en-US" altLang="en-US"/>
          </a:p>
        </p:txBody>
      </p:sp>
      <p:sp>
        <p:nvSpPr>
          <p:cNvPr id="2081" name="Text Box 7213"/>
          <p:cNvSpPr txBox="1">
            <a:spLocks noChangeArrowheads="1"/>
          </p:cNvSpPr>
          <p:nvPr/>
        </p:nvSpPr>
        <p:spPr bwMode="auto">
          <a:xfrm>
            <a:off x="2147483647" y="2147483647"/>
            <a:ext cx="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en-US" sz="1200"/>
              <a:t>Table 2</a:t>
            </a:r>
          </a:p>
          <a:p>
            <a:pPr algn="l"/>
            <a:r>
              <a:rPr lang="en-US" altLang="en-US" sz="1200" i="1"/>
              <a:t>Fit Indices for the First Conceptual Model: Testing Maternal and Paternal Psychological </a:t>
            </a:r>
          </a:p>
          <a:p>
            <a:pPr algn="l">
              <a:lnSpc>
                <a:spcPct val="80000"/>
              </a:lnSpc>
            </a:pPr>
            <a:r>
              <a:rPr lang="en-US" altLang="en-US" sz="1200" i="1"/>
              <a:t>Symptoms as Mediators of the Association between Marital Distress and Child Adjustment</a:t>
            </a:r>
          </a:p>
        </p:txBody>
      </p:sp>
      <p:sp>
        <p:nvSpPr>
          <p:cNvPr id="2082" name="Text Box 10720"/>
          <p:cNvSpPr txBox="1">
            <a:spLocks noChangeArrowheads="1"/>
          </p:cNvSpPr>
          <p:nvPr/>
        </p:nvSpPr>
        <p:spPr bwMode="auto">
          <a:xfrm>
            <a:off x="2147483647" y="2147483647"/>
            <a:ext cx="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en-US" sz="1200"/>
              <a:t>Table 3</a:t>
            </a:r>
          </a:p>
          <a:p>
            <a:pPr algn="l">
              <a:lnSpc>
                <a:spcPct val="80000"/>
              </a:lnSpc>
            </a:pPr>
            <a:r>
              <a:rPr lang="en-US" altLang="en-US" sz="1200" i="1"/>
              <a:t>Fit Indices for the Second Conceptual Model: Testing Marital Distress as a Mediator of the </a:t>
            </a:r>
          </a:p>
          <a:p>
            <a:pPr algn="l">
              <a:lnSpc>
                <a:spcPct val="80000"/>
              </a:lnSpc>
            </a:pPr>
            <a:r>
              <a:rPr lang="en-US" altLang="en-US" sz="1200" i="1"/>
              <a:t>Association between Parental Psychological Symptoms and Child Adjustment</a:t>
            </a:r>
          </a:p>
        </p:txBody>
      </p:sp>
      <p:sp>
        <p:nvSpPr>
          <p:cNvPr id="2095" name="TextBox 146"/>
          <p:cNvSpPr txBox="1">
            <a:spLocks noChangeArrowheads="1"/>
          </p:cNvSpPr>
          <p:nvPr/>
        </p:nvSpPr>
        <p:spPr bwMode="auto">
          <a:xfrm>
            <a:off x="8763000" y="2636698"/>
            <a:ext cx="329184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rgbClr val="000000"/>
                </a:solidFill>
              </a:rPr>
              <a:t>Libby Day, Caleb Holdener, and Catherine Starnes, Ph.D.</a:t>
            </a:r>
          </a:p>
          <a:p>
            <a:r>
              <a:rPr lang="en-US" sz="5400" dirty="0">
                <a:solidFill>
                  <a:srgbClr val="000000"/>
                </a:solidFill>
              </a:rPr>
              <a:t>Belmont University, Nashville, TN</a:t>
            </a:r>
            <a:endParaRPr lang="en-US" sz="5400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512064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12"/>
          <p:cNvSpPr>
            <a:spLocks noChangeArrowheads="1"/>
          </p:cNvSpPr>
          <p:nvPr/>
        </p:nvSpPr>
        <p:spPr bwMode="auto">
          <a:xfrm>
            <a:off x="0" y="0"/>
            <a:ext cx="51206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457200" y="4876800"/>
            <a:ext cx="14517892" cy="1774141"/>
            <a:chOff x="417308" y="4647409"/>
            <a:chExt cx="14517892" cy="1774141"/>
          </a:xfrm>
        </p:grpSpPr>
        <p:sp>
          <p:nvSpPr>
            <p:cNvPr id="2068" name="Text Box 601"/>
            <p:cNvSpPr txBox="1">
              <a:spLocks noChangeArrowheads="1"/>
            </p:cNvSpPr>
            <p:nvPr/>
          </p:nvSpPr>
          <p:spPr bwMode="auto">
            <a:xfrm>
              <a:off x="417308" y="4647409"/>
              <a:ext cx="3124201" cy="70788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defTabSz="4806950"/>
              <a:r>
                <a:rPr lang="en-US" altLang="en-US" sz="4000" b="1" i="1">
                  <a:solidFill>
                    <a:srgbClr val="0000CC"/>
                  </a:solidFill>
                </a:rPr>
                <a:t>Abstract</a:t>
              </a:r>
            </a:p>
          </p:txBody>
        </p:sp>
        <p:sp>
          <p:nvSpPr>
            <p:cNvPr id="2069" name="Line 602"/>
            <p:cNvSpPr>
              <a:spLocks noChangeShapeType="1"/>
            </p:cNvSpPr>
            <p:nvPr/>
          </p:nvSpPr>
          <p:spPr bwMode="auto">
            <a:xfrm>
              <a:off x="497092" y="5562600"/>
              <a:ext cx="14020800" cy="0"/>
            </a:xfrm>
            <a:prstGeom prst="line">
              <a:avLst/>
            </a:prstGeom>
            <a:noFill/>
            <a:ln w="7620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85800" y="5718794"/>
              <a:ext cx="14249400" cy="702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20000"/>
                </a:lnSpc>
                <a:buFont typeface="Arial" pitchFamily="34" charset="0"/>
                <a:buChar char="•"/>
              </a:pPr>
              <a:endParaRPr lang="en-US" sz="340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01606" y="13423127"/>
            <a:ext cx="13980908" cy="1057282"/>
            <a:chOff x="619559" y="10787238"/>
            <a:chExt cx="13980908" cy="1057282"/>
          </a:xfrm>
        </p:grpSpPr>
        <p:sp>
          <p:nvSpPr>
            <p:cNvPr id="2070" name="Text Box 603"/>
            <p:cNvSpPr txBox="1">
              <a:spLocks noChangeArrowheads="1"/>
            </p:cNvSpPr>
            <p:nvPr/>
          </p:nvSpPr>
          <p:spPr bwMode="auto">
            <a:xfrm>
              <a:off x="761163" y="10787238"/>
              <a:ext cx="3174267" cy="70788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defTabSz="4806950"/>
              <a:r>
                <a:rPr lang="en-US" altLang="en-US" sz="4000" b="1" i="1">
                  <a:solidFill>
                    <a:srgbClr val="0000CC"/>
                  </a:solidFill>
                </a:rPr>
                <a:t>Background</a:t>
              </a:r>
            </a:p>
          </p:txBody>
        </p:sp>
        <p:sp>
          <p:nvSpPr>
            <p:cNvPr id="2071" name="Line 604"/>
            <p:cNvSpPr>
              <a:spLocks noChangeShapeType="1"/>
            </p:cNvSpPr>
            <p:nvPr/>
          </p:nvSpPr>
          <p:spPr bwMode="auto">
            <a:xfrm flipV="1">
              <a:off x="732067" y="11673022"/>
              <a:ext cx="13868400" cy="0"/>
            </a:xfrm>
            <a:prstGeom prst="line">
              <a:avLst/>
            </a:prstGeom>
            <a:noFill/>
            <a:ln w="7620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19559" y="11198189"/>
              <a:ext cx="139809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3600"/>
                <a:t>	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4903776" y="16090627"/>
            <a:ext cx="15488838" cy="2475480"/>
            <a:chOff x="35184162" y="18973800"/>
            <a:chExt cx="15488838" cy="2475480"/>
          </a:xfrm>
        </p:grpSpPr>
        <p:sp>
          <p:nvSpPr>
            <p:cNvPr id="2055" name="Text Box 467"/>
            <p:cNvSpPr txBox="1">
              <a:spLocks noChangeArrowheads="1"/>
            </p:cNvSpPr>
            <p:nvPr/>
          </p:nvSpPr>
          <p:spPr bwMode="auto">
            <a:xfrm>
              <a:off x="35412762" y="18973800"/>
              <a:ext cx="4145687" cy="70788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defTabSz="4806950"/>
              <a:r>
                <a:rPr lang="en-US" altLang="en-US" sz="4000" b="1" i="1" dirty="0">
                  <a:solidFill>
                    <a:srgbClr val="0000CC"/>
                  </a:solidFill>
                </a:rPr>
                <a:t>Future Direction</a:t>
              </a:r>
            </a:p>
          </p:txBody>
        </p:sp>
        <p:sp>
          <p:nvSpPr>
            <p:cNvPr id="2056" name="Line 468"/>
            <p:cNvSpPr>
              <a:spLocks noChangeShapeType="1"/>
            </p:cNvSpPr>
            <p:nvPr/>
          </p:nvSpPr>
          <p:spPr bwMode="auto">
            <a:xfrm flipV="1">
              <a:off x="35260362" y="19777826"/>
              <a:ext cx="15412638" cy="34173"/>
            </a:xfrm>
            <a:prstGeom prst="line">
              <a:avLst/>
            </a:prstGeom>
            <a:noFill/>
            <a:ln w="7620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184162" y="20248951"/>
              <a:ext cx="153924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buFont typeface="Arial" pitchFamily="34" charset="0"/>
                <a:buChar char="•"/>
              </a:pPr>
              <a:endParaRPr lang="en-US" sz="3600"/>
            </a:p>
            <a:p>
              <a:pPr marL="457200" indent="-457200" algn="l">
                <a:buFont typeface="Arial" pitchFamily="34" charset="0"/>
                <a:buChar char="•"/>
              </a:pPr>
              <a:endParaRPr lang="en-US" sz="360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005218" y="22743698"/>
            <a:ext cx="16368529" cy="766993"/>
            <a:chOff x="12617213" y="23207658"/>
            <a:chExt cx="18757057" cy="381248"/>
          </a:xfrm>
        </p:grpSpPr>
        <p:sp>
          <p:nvSpPr>
            <p:cNvPr id="2090" name="Text Box 14272"/>
            <p:cNvSpPr txBox="1">
              <a:spLocks noChangeArrowheads="1"/>
            </p:cNvSpPr>
            <p:nvPr/>
          </p:nvSpPr>
          <p:spPr bwMode="auto">
            <a:xfrm>
              <a:off x="12963766" y="23207658"/>
              <a:ext cx="5562598" cy="3518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defTabSz="4806950"/>
              <a:r>
                <a:rPr lang="en-US" altLang="en-US" sz="4000" b="1" i="1">
                  <a:solidFill>
                    <a:srgbClr val="0000CC"/>
                  </a:solidFill>
                </a:rPr>
                <a:t>References</a:t>
              </a:r>
            </a:p>
          </p:txBody>
        </p:sp>
        <p:sp>
          <p:nvSpPr>
            <p:cNvPr id="2091" name="Line 14273"/>
            <p:cNvSpPr>
              <a:spLocks noChangeShapeType="1"/>
            </p:cNvSpPr>
            <p:nvPr/>
          </p:nvSpPr>
          <p:spPr bwMode="auto">
            <a:xfrm flipV="1">
              <a:off x="12617213" y="23588906"/>
              <a:ext cx="18757057" cy="0"/>
            </a:xfrm>
            <a:prstGeom prst="line">
              <a:avLst/>
            </a:prstGeom>
            <a:noFill/>
            <a:ln w="7620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6078200" y="4940099"/>
            <a:ext cx="16574958" cy="1941475"/>
            <a:chOff x="-8252" y="22719203"/>
            <a:chExt cx="19084011" cy="1941475"/>
          </a:xfrm>
        </p:grpSpPr>
        <p:sp>
          <p:nvSpPr>
            <p:cNvPr id="2075" name="Text Box 6941"/>
            <p:cNvSpPr txBox="1">
              <a:spLocks noChangeArrowheads="1"/>
            </p:cNvSpPr>
            <p:nvPr/>
          </p:nvSpPr>
          <p:spPr bwMode="auto">
            <a:xfrm>
              <a:off x="137053" y="22719203"/>
              <a:ext cx="4322078" cy="70788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defTabSz="4806950"/>
              <a:r>
                <a:rPr lang="en-US" altLang="en-US" sz="4000" b="1" i="1">
                  <a:solidFill>
                    <a:srgbClr val="0000CC"/>
                  </a:solidFill>
                </a:rPr>
                <a:t>Participants</a:t>
              </a:r>
            </a:p>
          </p:txBody>
        </p:sp>
        <p:sp>
          <p:nvSpPr>
            <p:cNvPr id="2076" name="Line 6942"/>
            <p:cNvSpPr>
              <a:spLocks noChangeShapeType="1"/>
            </p:cNvSpPr>
            <p:nvPr/>
          </p:nvSpPr>
          <p:spPr bwMode="auto">
            <a:xfrm>
              <a:off x="-8252" y="23570304"/>
              <a:ext cx="19014749" cy="48454"/>
            </a:xfrm>
            <a:prstGeom prst="line">
              <a:avLst/>
            </a:prstGeom>
            <a:noFill/>
            <a:ln w="7620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1959" y="23798904"/>
              <a:ext cx="189738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4806950">
                <a:lnSpc>
                  <a:spcPct val="130000"/>
                </a:lnSpc>
              </a:pPr>
              <a:endParaRPr lang="en-US" altLang="en-US" sz="400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5387842" y="10655740"/>
            <a:ext cx="18629108" cy="1513972"/>
            <a:chOff x="14445949" y="19652279"/>
            <a:chExt cx="22067010" cy="1595565"/>
          </a:xfrm>
        </p:grpSpPr>
        <p:grpSp>
          <p:nvGrpSpPr>
            <p:cNvPr id="10" name="Group 9"/>
            <p:cNvGrpSpPr/>
            <p:nvPr/>
          </p:nvGrpSpPr>
          <p:grpSpPr>
            <a:xfrm>
              <a:off x="14445949" y="19652279"/>
              <a:ext cx="22067010" cy="1595565"/>
              <a:chOff x="13959785" y="42904"/>
              <a:chExt cx="22825314" cy="1595565"/>
            </a:xfrm>
          </p:grpSpPr>
          <p:sp>
            <p:nvSpPr>
              <p:cNvPr id="54" name="Text Box 6941"/>
              <p:cNvSpPr txBox="1">
                <a:spLocks noChangeArrowheads="1"/>
              </p:cNvSpPr>
              <p:nvPr/>
            </p:nvSpPr>
            <p:spPr bwMode="auto">
              <a:xfrm>
                <a:off x="14719162" y="42904"/>
                <a:ext cx="11290170" cy="74603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l" defTabSz="4806950"/>
                <a:r>
                  <a:rPr lang="en-US" altLang="en-US" sz="4000" b="1" i="1">
                    <a:solidFill>
                      <a:srgbClr val="0000CC"/>
                    </a:solidFill>
                  </a:rPr>
                  <a:t>Procedure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3959785" y="957305"/>
                <a:ext cx="22825314" cy="681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endParaRPr lang="en-US" sz="3600" b="1"/>
              </a:p>
            </p:txBody>
          </p:sp>
        </p:grpSp>
        <p:sp>
          <p:nvSpPr>
            <p:cNvPr id="63" name="Line 468"/>
            <p:cNvSpPr>
              <a:spLocks noChangeShapeType="1"/>
            </p:cNvSpPr>
            <p:nvPr/>
          </p:nvSpPr>
          <p:spPr bwMode="auto">
            <a:xfrm>
              <a:off x="15323665" y="20597335"/>
              <a:ext cx="19611827" cy="0"/>
            </a:xfrm>
            <a:prstGeom prst="line">
              <a:avLst/>
            </a:prstGeom>
            <a:noFill/>
            <a:ln w="7620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31719" y="6562156"/>
            <a:ext cx="13170011" cy="6494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AU" sz="3200" dirty="0" err="1"/>
              <a:t>Babywearing</a:t>
            </a:r>
            <a:r>
              <a:rPr lang="en-AU" sz="3200" dirty="0"/>
              <a:t> is the practice of using a baby carrier to carry and hold a child. </a:t>
            </a:r>
            <a:r>
              <a:rPr lang="en-AU" sz="3200" dirty="0" err="1"/>
              <a:t>Babywearing</a:t>
            </a:r>
            <a:r>
              <a:rPr lang="en-AU" sz="3200" dirty="0"/>
              <a:t> is a practical way for caregivers to keep infants close while still maintaining full mobility of both hands. This study aimed to develop a pilot survey examining the caregiver benefits of </a:t>
            </a:r>
            <a:r>
              <a:rPr lang="en-AU" sz="3200" dirty="0" err="1"/>
              <a:t>babywearing</a:t>
            </a:r>
            <a:r>
              <a:rPr lang="en-AU" sz="3200" dirty="0"/>
              <a:t>. Research specifically examining baby carriers is currently lacking, however the current research supports our hypothesis that </a:t>
            </a:r>
            <a:r>
              <a:rPr lang="en-AU" sz="3200" dirty="0" err="1"/>
              <a:t>babywearing</a:t>
            </a:r>
            <a:r>
              <a:rPr lang="en-AU" sz="3200" dirty="0"/>
              <a:t> is beneficial, both mentally and physically for the caregiver.  Researchers have found that skin to skin contact </a:t>
            </a:r>
            <a:r>
              <a:rPr lang="en-AU" sz="3200" dirty="0" smtClean="0"/>
              <a:t>increases </a:t>
            </a:r>
            <a:r>
              <a:rPr lang="en-AU" sz="3200" dirty="0"/>
              <a:t>parental sense of competence, sensitivity and infant responsiveness while also decreasing feelings of stress or worry (</a:t>
            </a:r>
            <a:r>
              <a:rPr lang="en-AU" sz="3200" dirty="0" err="1"/>
              <a:t>Charpak</a:t>
            </a:r>
            <a:r>
              <a:rPr lang="en-AU" sz="3200" dirty="0"/>
              <a:t> et al., 1997). This poster serves to summarize the development of </a:t>
            </a:r>
            <a:r>
              <a:rPr lang="en-AU" sz="3200" dirty="0"/>
              <a:t>a</a:t>
            </a:r>
            <a:r>
              <a:rPr lang="en-AU" sz="3200" dirty="0" smtClean="0"/>
              <a:t> </a:t>
            </a:r>
            <a:r>
              <a:rPr lang="en-AU" sz="3200" dirty="0"/>
              <a:t>pilot survey of caregiver benefits in practicing </a:t>
            </a:r>
            <a:r>
              <a:rPr lang="en-AU" sz="3200" dirty="0" err="1"/>
              <a:t>babywearing</a:t>
            </a:r>
            <a:r>
              <a:rPr lang="en-AU" sz="3200" dirty="0"/>
              <a:t>. The next </a:t>
            </a:r>
            <a:r>
              <a:rPr lang="en-AU" sz="3200" dirty="0" smtClean="0"/>
              <a:t>step </a:t>
            </a:r>
            <a:r>
              <a:rPr lang="en-AU" sz="3200" dirty="0"/>
              <a:t>is to deploy and validate the study.  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94746" y="14353397"/>
            <a:ext cx="13411200" cy="1791259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000" dirty="0"/>
              <a:t>Research on </a:t>
            </a:r>
            <a:r>
              <a:rPr lang="en-US" sz="3000" dirty="0" err="1"/>
              <a:t>Babywearing</a:t>
            </a:r>
            <a:r>
              <a:rPr lang="en-US" sz="3000" dirty="0"/>
              <a:t> is lacking. </a:t>
            </a:r>
            <a:r>
              <a:rPr lang="en-US" sz="3000" dirty="0" smtClean="0"/>
              <a:t>The majority </a:t>
            </a:r>
            <a:r>
              <a:rPr lang="en-US" sz="3000" dirty="0"/>
              <a:t>of research is invested in Kangaroo Care, </a:t>
            </a:r>
            <a:r>
              <a:rPr lang="en-US" sz="3000" dirty="0" smtClean="0"/>
              <a:t>which care emphasis skin to skin contact.</a:t>
            </a:r>
            <a:endParaRPr lang="en-US" sz="30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000" dirty="0" err="1"/>
              <a:t>Babywearing</a:t>
            </a:r>
            <a:r>
              <a:rPr lang="en-US" sz="3000" dirty="0"/>
              <a:t> has been found to provide a plethora of benefits such as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sz="3000" dirty="0" smtClean="0"/>
              <a:t>Regulat</a:t>
            </a:r>
            <a:r>
              <a:rPr lang="en-US" sz="3000" dirty="0" smtClean="0"/>
              <a:t>e </a:t>
            </a:r>
            <a:r>
              <a:rPr lang="en-US" sz="3000" dirty="0" smtClean="0"/>
              <a:t>infant's </a:t>
            </a:r>
            <a:r>
              <a:rPr lang="en-US" sz="3000" dirty="0"/>
              <a:t>sleep patterns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sz="3000" dirty="0" smtClean="0"/>
              <a:t>Decrease </a:t>
            </a:r>
            <a:r>
              <a:rPr lang="en-US" sz="3000" dirty="0"/>
              <a:t>crying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sz="3000" dirty="0" smtClean="0"/>
              <a:t>Decrease </a:t>
            </a:r>
            <a:r>
              <a:rPr lang="en-US" sz="3000" dirty="0"/>
              <a:t>child abuse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sz="3000" dirty="0" smtClean="0"/>
              <a:t>Increase </a:t>
            </a:r>
            <a:r>
              <a:rPr lang="en-US" sz="3000" dirty="0"/>
              <a:t>breastfeeding length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000" dirty="0"/>
              <a:t>Skin to skin contact has been found to increase bonding and attachment while also decreasing physiological symptoms of stress such as blood </a:t>
            </a:r>
            <a:r>
              <a:rPr lang="en-US" sz="3000" dirty="0" smtClean="0"/>
              <a:t>pressure </a:t>
            </a:r>
            <a:r>
              <a:rPr lang="en-US" sz="3000" dirty="0"/>
              <a:t>(Jones &amp; Santamaria, 2017</a:t>
            </a:r>
            <a:r>
              <a:rPr lang="en-US" sz="3000" dirty="0" smtClean="0"/>
              <a:t>).</a:t>
            </a:r>
            <a:endParaRPr lang="en-US" sz="30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000" dirty="0"/>
              <a:t>Oxytocin, a hormone that is released during skin to skin contact, sex, childbirth, and breastfeeding, has been found to play a key role in parental behavior across mammalian species (Feldman et al., 2010</a:t>
            </a:r>
            <a:r>
              <a:rPr lang="en-US" sz="3000" dirty="0" smtClean="0"/>
              <a:t>).</a:t>
            </a:r>
            <a:endParaRPr lang="en-US" sz="3000" dirty="0"/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sz="3000" dirty="0"/>
              <a:t>Increases trust and prosocial behavior; decreases stress and anxiety.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sz="3000" dirty="0"/>
              <a:t>Oxytocin is associated with affectionate touch and gaze in mothers and arousal and stimulation in fathers.  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sz="3000" dirty="0"/>
              <a:t>Works by downregulating the pathways that cause behavior of newborn directed aggression and feelings of avoidance, while also upregulating pathways that attract to infant stimuli.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sz="3000" dirty="0"/>
              <a:t>Constant feedback loop: exposure to infant touch increases oxytocin production, which in turn increases parental behavior.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sz="3000" dirty="0"/>
              <a:t>Significant rise in oxytocin in the first 6 months of infants life.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000" dirty="0"/>
              <a:t>Postpartum depression has been found to hinder a mother's ability to detect and satisfy her child's cues. Skin to skin contact has been found to decrease depressive symptoms (Bigelow et al., 2012</a:t>
            </a:r>
            <a:r>
              <a:rPr lang="en-US" sz="3000" dirty="0" smtClean="0"/>
              <a:t>).</a:t>
            </a:r>
            <a:endParaRPr lang="en-US" sz="30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000" dirty="0"/>
              <a:t>Caretaker stress might influence wheeze in infants with Cerebral Palsy through stress-induced behavioral changes in caregivers (e.g., smoking, breast-feeding) or biologic processes impacting infant development (e.g., immune response, susceptibility to lower respiratory infections) (Wright et al., 2001</a:t>
            </a:r>
            <a:r>
              <a:rPr lang="en-US" sz="3000" dirty="0" smtClean="0"/>
              <a:t>).</a:t>
            </a:r>
            <a:endParaRPr lang="en-US" sz="30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000" dirty="0"/>
              <a:t>Less caregiving demands were associated with better physical and psychological well-being of caregivers, respectively. Similarly, higher reported family functioning was associated with better psychological health and physical health (</a:t>
            </a:r>
            <a:r>
              <a:rPr lang="en-US" sz="3000" dirty="0" err="1"/>
              <a:t>Rauba</a:t>
            </a:r>
            <a:r>
              <a:rPr lang="en-US" sz="3000" dirty="0"/>
              <a:t>, O’Donnell, et al., 2005</a:t>
            </a:r>
            <a:r>
              <a:rPr lang="en-US" sz="3000" dirty="0" smtClean="0"/>
              <a:t>).</a:t>
            </a:r>
            <a:endParaRPr lang="en-US" sz="30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sp>
        <p:nvSpPr>
          <p:cNvPr id="18" name="Rectangle 17"/>
          <p:cNvSpPr/>
          <p:nvPr/>
        </p:nvSpPr>
        <p:spPr>
          <a:xfrm>
            <a:off x="16410331" y="6413480"/>
            <a:ext cx="16687800" cy="341632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l"/>
            <a:r>
              <a:rPr lang="en-US" sz="3600" dirty="0"/>
              <a:t>In order to develop better questions for our survey, we conducted qualitative interviews. A total of 10 participants, 2 men, 8 women, participated in this study. They were volunteer participants recruited from one of three monthly meetings of </a:t>
            </a:r>
            <a:r>
              <a:rPr lang="en-US" sz="3600" dirty="0" err="1"/>
              <a:t>Babywearing</a:t>
            </a:r>
            <a:r>
              <a:rPr lang="en-US" sz="3600" dirty="0"/>
              <a:t> International. Each participant verified their caregiving role to a child under the age of 5. The Majority of the caregivers were biological parents, with one biological grandparent.  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6984" y="29126672"/>
            <a:ext cx="16400995" cy="535531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l"/>
            <a:endParaRPr lang="en-US" sz="3600" i="1" dirty="0"/>
          </a:p>
          <a:p>
            <a:pPr marL="571500" indent="-571500" algn="l">
              <a:buFont typeface="Arial"/>
              <a:buChar char="•"/>
            </a:pPr>
            <a:endParaRPr lang="en-US" sz="3600" b="1" dirty="0"/>
          </a:p>
          <a:p>
            <a:pPr marL="571500" indent="-571500" algn="l">
              <a:buFont typeface="Arial"/>
              <a:buChar char="•"/>
            </a:pPr>
            <a:endParaRPr lang="en-US" sz="3600" b="1" dirty="0"/>
          </a:p>
          <a:p>
            <a:pPr marL="571500" indent="-571500" algn="l">
              <a:buFont typeface="Arial"/>
              <a:buChar char="•"/>
            </a:pPr>
            <a:r>
              <a:rPr lang="en-US" sz="3000" dirty="0"/>
              <a:t>Center for Epidemiologic Studies Depression Scale Revised (CESD-R- 10)</a:t>
            </a:r>
            <a:endParaRPr lang="en-US" sz="3000" b="1" dirty="0"/>
          </a:p>
          <a:p>
            <a:pPr marL="571500" indent="-571500" algn="l">
              <a:buFont typeface="Arial"/>
              <a:buChar char="•"/>
            </a:pPr>
            <a:r>
              <a:rPr lang="en-US" sz="3000" dirty="0"/>
              <a:t>Generalized Anxiety Disorder 7-item (GAD-7) scale</a:t>
            </a:r>
            <a:endParaRPr lang="en-US" sz="3000" b="1" dirty="0"/>
          </a:p>
          <a:p>
            <a:pPr marL="571500" indent="-571500" algn="l">
              <a:buFont typeface="Arial"/>
              <a:buChar char="•"/>
            </a:pPr>
            <a:r>
              <a:rPr lang="en-US" sz="3000" dirty="0" err="1"/>
              <a:t>Percieved</a:t>
            </a:r>
            <a:r>
              <a:rPr lang="en-US" sz="3000" dirty="0"/>
              <a:t> Stress Scale 4 (PSS-4)</a:t>
            </a:r>
          </a:p>
          <a:p>
            <a:pPr marL="571500" indent="-571500" algn="l">
              <a:buFont typeface="Arial"/>
              <a:buChar char="•"/>
            </a:pPr>
            <a:endParaRPr lang="en-US" sz="3600" b="1" dirty="0"/>
          </a:p>
          <a:p>
            <a:pPr marL="571500" indent="-571500" algn="l">
              <a:buFont typeface="Arial"/>
              <a:buChar char="•"/>
            </a:pPr>
            <a:endParaRPr lang="en-US" sz="3600" b="1" dirty="0"/>
          </a:p>
          <a:p>
            <a:pPr marL="571500" indent="-571500" algn="l">
              <a:buFont typeface="Arial"/>
              <a:buChar char="•"/>
            </a:pPr>
            <a:endParaRPr lang="en-US" sz="3600" b="1" dirty="0"/>
          </a:p>
          <a:p>
            <a:pPr marL="1028700" lvl="1" indent="-571500" algn="l">
              <a:buFont typeface="Arial"/>
              <a:buChar char="•"/>
            </a:pPr>
            <a:endParaRPr lang="en-US"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34186012" y="17109185"/>
            <a:ext cx="15011400" cy="56323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2" algn="l"/>
            <a:r>
              <a:rPr lang="en-US" sz="3600" dirty="0"/>
              <a:t>Our next steps are to refine all the questions and answer choices, validate our survey, and deploy the survey on a larger scale. </a:t>
            </a:r>
          </a:p>
          <a:p>
            <a:pPr marL="1485900" lvl="2" indent="-571500" algn="l">
              <a:buFont typeface="Arial" panose="020B0604020202020204" pitchFamily="34" charset="0"/>
              <a:buChar char="•"/>
            </a:pPr>
            <a:r>
              <a:rPr lang="en-US" sz="3600"/>
              <a:t>Survey finalization</a:t>
            </a:r>
          </a:p>
          <a:p>
            <a:pPr marL="1485900" lvl="2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Pilot survey in middle Tennessee</a:t>
            </a:r>
          </a:p>
          <a:p>
            <a:pPr marL="1485900" lvl="2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Survey validation</a:t>
            </a:r>
          </a:p>
          <a:p>
            <a:pPr marL="1485900" lvl="2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Deploy survey on a larger scale</a:t>
            </a:r>
          </a:p>
          <a:p>
            <a:pPr marL="1485900" lvl="2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Begin larger survey project to provide a better base understanding of the effects of </a:t>
            </a:r>
            <a:r>
              <a:rPr lang="en-US" sz="3600" dirty="0" err="1"/>
              <a:t>babywearing</a:t>
            </a:r>
            <a:r>
              <a:rPr lang="en-US" sz="3600" dirty="0"/>
              <a:t> on caregivers and to develop more specific hypotheses on the effects of </a:t>
            </a:r>
            <a:r>
              <a:rPr lang="en-US" sz="3600" dirty="0" err="1"/>
              <a:t>babywearing</a:t>
            </a:r>
            <a:r>
              <a:rPr lang="en-US" sz="3600" dirty="0"/>
              <a:t> on caregivers</a:t>
            </a:r>
          </a:p>
        </p:txBody>
      </p:sp>
      <p:pic>
        <p:nvPicPr>
          <p:cNvPr id="1026" name="Picture 2" descr="C:\Users\7guest\Desktop\3-113817-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35" t="25150" r="22433" b="23461"/>
          <a:stretch/>
        </p:blipFill>
        <p:spPr bwMode="auto">
          <a:xfrm>
            <a:off x="928549" y="259392"/>
            <a:ext cx="4514659" cy="4270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1175" y="259392"/>
            <a:ext cx="4518025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5349542" y="5547706"/>
            <a:ext cx="14798345" cy="117262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sz="3600" b="1" dirty="0"/>
          </a:p>
          <a:p>
            <a:pPr algn="l"/>
            <a:r>
              <a:rPr lang="en-US" sz="3600" b="1" dirty="0"/>
              <a:t>Demographics: </a:t>
            </a:r>
          </a:p>
          <a:p>
            <a:pPr marL="1200150" lvl="1" indent="-742950" algn="l">
              <a:buFont typeface="+mj-lt"/>
              <a:buAutoNum type="arabicPeriod"/>
            </a:pPr>
            <a:r>
              <a:rPr lang="en-US" sz="3600" dirty="0"/>
              <a:t>Marital status </a:t>
            </a:r>
          </a:p>
          <a:p>
            <a:pPr marL="1200150" lvl="1" indent="-742950" algn="l">
              <a:buFont typeface="+mj-lt"/>
              <a:buAutoNum type="arabicPeriod"/>
            </a:pPr>
            <a:r>
              <a:rPr lang="en-US" sz="3600" dirty="0"/>
              <a:t>Number of children in household</a:t>
            </a:r>
          </a:p>
          <a:p>
            <a:pPr algn="l"/>
            <a:endParaRPr lang="en-US" sz="3600" b="1" dirty="0"/>
          </a:p>
          <a:p>
            <a:pPr algn="l"/>
            <a:r>
              <a:rPr lang="en-US" sz="3600" b="1" dirty="0"/>
              <a:t>Babywearing experience:</a:t>
            </a:r>
            <a:endParaRPr lang="en-US" dirty="0"/>
          </a:p>
          <a:p>
            <a:pPr marL="1200150" lvl="1" indent="-742950" algn="l">
              <a:buFont typeface="+mj-lt"/>
              <a:buAutoNum type="arabicPeriod"/>
            </a:pPr>
            <a:r>
              <a:rPr lang="en-US" sz="3600" dirty="0"/>
              <a:t>How frequently do your currently babywear?</a:t>
            </a:r>
          </a:p>
          <a:p>
            <a:pPr marL="1200150" lvl="1" indent="-742950" algn="l">
              <a:buFont typeface="+mj-lt"/>
              <a:buAutoNum type="arabicPeriod"/>
            </a:pPr>
            <a:r>
              <a:rPr lang="en-US" sz="3600" dirty="0"/>
              <a:t>Why do you use a baby carrier?</a:t>
            </a:r>
          </a:p>
          <a:p>
            <a:pPr lvl="1" algn="l"/>
            <a:endParaRPr lang="en-US" sz="3600" dirty="0"/>
          </a:p>
          <a:p>
            <a:pPr algn="l"/>
            <a:r>
              <a:rPr lang="en-US" sz="3600" b="1" dirty="0"/>
              <a:t>Mental and Physical Health</a:t>
            </a:r>
          </a:p>
          <a:p>
            <a:pPr marL="1200150" lvl="1" indent="-742950" algn="l">
              <a:buFont typeface="+mj-lt"/>
              <a:buAutoNum type="arabicPeriod"/>
            </a:pPr>
            <a:r>
              <a:rPr lang="en-US" sz="3600" dirty="0"/>
              <a:t>Please rate your confidence in your ability to detect and satisfy your child's needs.</a:t>
            </a:r>
          </a:p>
          <a:p>
            <a:pPr marL="1200150" lvl="1" indent="-742950" algn="l">
              <a:buAutoNum type="arabicPeriod"/>
            </a:pPr>
            <a:r>
              <a:rPr lang="en-US" sz="3600" dirty="0"/>
              <a:t>Please rate your physical health in relation to your desired quality of life.</a:t>
            </a:r>
          </a:p>
          <a:p>
            <a:pPr algn="l"/>
            <a:endParaRPr lang="en-US" sz="3600" dirty="0"/>
          </a:p>
          <a:p>
            <a:pPr algn="l"/>
            <a:r>
              <a:rPr lang="en-US" sz="3600" b="1" dirty="0"/>
              <a:t>Overall Benefits and Challenges</a:t>
            </a:r>
          </a:p>
          <a:p>
            <a:pPr marL="971550" lvl="1" indent="-514350" algn="l">
              <a:buFont typeface="+mj-lt"/>
              <a:buAutoNum type="arabicPeriod"/>
            </a:pPr>
            <a:r>
              <a:rPr lang="en-US" sz="3600" dirty="0"/>
              <a:t>What do you perceive as the overall advantages of babywearing?</a:t>
            </a:r>
          </a:p>
          <a:p>
            <a:pPr marL="971550" lvl="1" indent="-514350" algn="l">
              <a:buFont typeface="+mj-lt"/>
              <a:buAutoNum type="arabicPeriod"/>
            </a:pPr>
            <a:r>
              <a:rPr lang="en-US" sz="3600" dirty="0"/>
              <a:t>What do you perceive as the overall disadvantages of babywearing?</a:t>
            </a:r>
          </a:p>
          <a:p>
            <a:pPr marL="571500" indent="-571500" algn="l">
              <a:buFont typeface="Arial" charset="0"/>
              <a:buChar char="•"/>
            </a:pPr>
            <a:endParaRPr lang="en-US" sz="3600" dirty="0"/>
          </a:p>
          <a:p>
            <a:pPr marL="571500" indent="-571500" algn="l">
              <a:buFont typeface="Arial" charset="0"/>
              <a:buChar char="•"/>
            </a:pPr>
            <a:endParaRPr 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BD9D437-4F03-4E15-A351-E1DEF7174CF5}"/>
              </a:ext>
            </a:extLst>
          </p:cNvPr>
          <p:cNvSpPr txBox="1"/>
          <p:nvPr/>
        </p:nvSpPr>
        <p:spPr>
          <a:xfrm>
            <a:off x="34042304" y="23709593"/>
            <a:ext cx="16541330" cy="957185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Charpak</a:t>
            </a:r>
            <a:r>
              <a:rPr lang="en-US" dirty="0"/>
              <a:t> N, Ruiz-Pelaez JG, Figueroa Z, </a:t>
            </a:r>
            <a:r>
              <a:rPr lang="en-US" dirty="0" err="1"/>
              <a:t>Charpak</a:t>
            </a:r>
            <a:r>
              <a:rPr lang="en-US" dirty="0"/>
              <a:t> Y. Kangaroo mother versus traditional care for newborn infants &lt;/= 2000 grams: A randomized, controlled trial. </a:t>
            </a:r>
            <a:r>
              <a:rPr lang="en-US" i="1" dirty="0"/>
              <a:t>Pediatrics.</a:t>
            </a:r>
            <a:r>
              <a:rPr lang="en-US" dirty="0"/>
              <a:t> 1997;100(4):682–688.</a:t>
            </a:r>
          </a:p>
          <a:p>
            <a:pPr algn="l"/>
            <a:endParaRPr lang="en-US" sz="1400" dirty="0"/>
          </a:p>
          <a:p>
            <a:pPr algn="l"/>
            <a:r>
              <a:rPr lang="en-US" dirty="0"/>
              <a:t>Bigelow A, Power M, MacLellan-Peters J, Alex M, McDonald C. Effect of mother/infant   skin-to-skin contact on postpartum depressive symptoms and maternal physiological </a:t>
            </a:r>
            <a:r>
              <a:rPr lang="en-US" dirty="0" err="1"/>
              <a:t>stress.J</a:t>
            </a:r>
            <a:r>
              <a:rPr lang="en-US" dirty="0"/>
              <a:t> </a:t>
            </a:r>
            <a:r>
              <a:rPr lang="en-US" i="1" dirty="0" err="1"/>
              <a:t>Obstet</a:t>
            </a:r>
            <a:r>
              <a:rPr lang="en-US" i="1" dirty="0"/>
              <a:t> </a:t>
            </a:r>
            <a:r>
              <a:rPr lang="en-US" i="1" dirty="0" err="1"/>
              <a:t>Gynecol</a:t>
            </a:r>
            <a:r>
              <a:rPr lang="en-US" i="1" dirty="0"/>
              <a:t> Neonatal </a:t>
            </a:r>
            <a:r>
              <a:rPr lang="en-US" i="1" dirty="0" err="1"/>
              <a:t>Nurs</a:t>
            </a:r>
            <a:r>
              <a:rPr lang="en-US" dirty="0"/>
              <a:t>, 41 (2012), pp. 369-382</a:t>
            </a:r>
          </a:p>
          <a:p>
            <a:pPr algn="l"/>
            <a:r>
              <a:rPr lang="en-US" sz="1400" dirty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Feldman, R., Gordon, I., Schneiderman, I., Weisman, O., </a:t>
            </a:r>
            <a:r>
              <a:rPr lang="en-US" dirty="0" err="1"/>
              <a:t>Zagoory</a:t>
            </a:r>
            <a:r>
              <a:rPr lang="en-US" dirty="0"/>
              <a:t>-Sharon, O. (2010). Natural variations in maternal and paternal care are associated with systematic changes in oxytocin following parent-infant contact.</a:t>
            </a:r>
            <a:r>
              <a:rPr lang="en-US" i="1" dirty="0"/>
              <a:t>Psychoneuroendocrinology</a:t>
            </a:r>
            <a:r>
              <a:rPr lang="en-US" dirty="0"/>
              <a:t>35 (8): 1133–1141.</a:t>
            </a:r>
          </a:p>
          <a:p>
            <a:pPr algn="l"/>
            <a:endParaRPr lang="en-US" sz="1400" dirty="0"/>
          </a:p>
          <a:p>
            <a:pPr algn="l"/>
            <a:r>
              <a:rPr lang="en-US" dirty="0"/>
              <a:t>Jones, H., &amp; Santamaria, N. (2017). Physiological benefits to parents from undertaking skin‐to‐skin contact with their neonate, in a neonatal intensive special care unit. </a:t>
            </a:r>
            <a:r>
              <a:rPr lang="en-US" i="1" dirty="0"/>
              <a:t>Scandinavian Journal Of Caring Sciences</a:t>
            </a:r>
            <a:r>
              <a:rPr lang="en-US" dirty="0"/>
              <a:t>, doi:10.1111/scs.12543</a:t>
            </a:r>
          </a:p>
          <a:p>
            <a:pPr algn="l"/>
            <a:endParaRPr lang="en-US" sz="1400" dirty="0"/>
          </a:p>
          <a:p>
            <a:pPr algn="l"/>
            <a:r>
              <a:rPr lang="en-US" dirty="0"/>
              <a:t>Raina, P. O'Donnell, M., Rosenbaum. P., Brehaut, J., Walter, S., Russell, D., Swinton, M., Zhu, B., Wood, E. (2005). The Health and Well-Being of Caregivers of Children With Cerebral Palsy. </a:t>
            </a:r>
            <a:r>
              <a:rPr lang="en-US" i="1" dirty="0"/>
              <a:t>Pediatrics,115</a:t>
            </a:r>
            <a:r>
              <a:rPr lang="en-US" dirty="0"/>
              <a:t>(6). doi:10.1542/peds.2004-1689</a:t>
            </a:r>
          </a:p>
          <a:p>
            <a:pPr algn="l"/>
            <a:endParaRPr lang="en-US" sz="1400" dirty="0"/>
          </a:p>
          <a:p>
            <a:pPr algn="l"/>
            <a:r>
              <a:rPr lang="en-US" dirty="0"/>
              <a:t>Wright, R., Cohen, S., Carey, V., Weiss, S., &amp; Gold, D. (2002). Parental Stress as a Predictor of Wheezing in Infancy. </a:t>
            </a:r>
            <a:r>
              <a:rPr lang="en-US" i="1" dirty="0"/>
              <a:t>American Journal of Respiratory and Critical Care Medicine,165</a:t>
            </a:r>
            <a:r>
              <a:rPr lang="en-US" dirty="0"/>
              <a:t>(3), 358-365. doi:10.1164/ajrccm.165.3.2102016</a:t>
            </a:r>
          </a:p>
          <a:p>
            <a:pPr algn="l"/>
            <a:endParaRPr lang="en-US" dirty="0"/>
          </a:p>
          <a:p>
            <a:endParaRPr lang="en-US" dirty="0"/>
          </a:p>
        </p:txBody>
      </p:sp>
      <p:pic>
        <p:nvPicPr>
          <p:cNvPr id="20" name="Picture 20" descr="A person that is standing in the grass&#10;&#10;Description generated with very high confidence">
            <a:extLst>
              <a:ext uri="{FF2B5EF4-FFF2-40B4-BE49-F238E27FC236}">
                <a16:creationId xmlns:a16="http://schemas.microsoft.com/office/drawing/2014/main" xmlns="" id="{A0D6DCC0-B645-49AC-AF58-FCB8C84350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34138" y="21627389"/>
            <a:ext cx="6498782" cy="8509978"/>
          </a:xfrm>
          <a:prstGeom prst="rect">
            <a:avLst/>
          </a:prstGeom>
        </p:spPr>
      </p:pic>
      <p:graphicFrame>
        <p:nvGraphicFramePr>
          <p:cNvPr id="67" name="Diagram 66">
            <a:extLst>
              <a:ext uri="{FF2B5EF4-FFF2-40B4-BE49-F238E27FC236}">
                <a16:creationId xmlns:a16="http://schemas.microsoft.com/office/drawing/2014/main" xmlns="" id="{D73C692E-AAB3-4B70-B6AB-59137DF273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6149773"/>
              </p:ext>
            </p:extLst>
          </p:nvPr>
        </p:nvGraphicFramePr>
        <p:xfrm>
          <a:off x="14009030" y="8686800"/>
          <a:ext cx="21333123" cy="11354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pSp>
        <p:nvGrpSpPr>
          <p:cNvPr id="59" name="Group 58">
            <a:extLst>
              <a:ext uri="{FF2B5EF4-FFF2-40B4-BE49-F238E27FC236}">
                <a16:creationId xmlns:a16="http://schemas.microsoft.com/office/drawing/2014/main" xmlns="" id="{FD540EBD-22B3-4B52-9503-CEF09B20D49B}"/>
              </a:ext>
            </a:extLst>
          </p:cNvPr>
          <p:cNvGrpSpPr/>
          <p:nvPr/>
        </p:nvGrpSpPr>
        <p:grpSpPr>
          <a:xfrm>
            <a:off x="34894457" y="5026726"/>
            <a:ext cx="15477473" cy="1941475"/>
            <a:chOff x="-8252" y="22719203"/>
            <a:chExt cx="19084011" cy="1941475"/>
          </a:xfrm>
        </p:grpSpPr>
        <p:sp>
          <p:nvSpPr>
            <p:cNvPr id="61" name="Text Box 6941">
              <a:extLst>
                <a:ext uri="{FF2B5EF4-FFF2-40B4-BE49-F238E27FC236}">
                  <a16:creationId xmlns:a16="http://schemas.microsoft.com/office/drawing/2014/main" xmlns="" id="{17CA9B48-A106-44B0-B331-C121B3218B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053" y="22719203"/>
              <a:ext cx="6746380" cy="70788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defTabSz="4806950"/>
              <a:r>
                <a:rPr lang="en-US" altLang="en-US" sz="4000" b="1" i="1">
                  <a:solidFill>
                    <a:srgbClr val="0000CC"/>
                  </a:solidFill>
                </a:rPr>
                <a:t>Sample Questions</a:t>
              </a:r>
            </a:p>
          </p:txBody>
        </p:sp>
        <p:sp>
          <p:nvSpPr>
            <p:cNvPr id="62" name="Line 6942">
              <a:extLst>
                <a:ext uri="{FF2B5EF4-FFF2-40B4-BE49-F238E27FC236}">
                  <a16:creationId xmlns:a16="http://schemas.microsoft.com/office/drawing/2014/main" xmlns="" id="{5059AE34-8F8C-4BFA-B1B4-94AF5C1C6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8252" y="23570304"/>
              <a:ext cx="19014749" cy="48454"/>
            </a:xfrm>
            <a:prstGeom prst="line">
              <a:avLst/>
            </a:prstGeom>
            <a:noFill/>
            <a:ln w="7620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349A3FBF-5FFA-4066-AFF3-BDA6A6806EA4}"/>
                </a:ext>
              </a:extLst>
            </p:cNvPr>
            <p:cNvSpPr txBox="1"/>
            <p:nvPr/>
          </p:nvSpPr>
          <p:spPr>
            <a:xfrm>
              <a:off x="101959" y="23798904"/>
              <a:ext cx="189738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4806950">
                <a:lnSpc>
                  <a:spcPct val="130000"/>
                </a:lnSpc>
              </a:pPr>
              <a:endParaRPr lang="en-US" altLang="en-US" sz="400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xmlns="" id="{BA02764C-EA2C-417F-8361-4282581F7FE3}"/>
              </a:ext>
            </a:extLst>
          </p:cNvPr>
          <p:cNvGrpSpPr/>
          <p:nvPr/>
        </p:nvGrpSpPr>
        <p:grpSpPr>
          <a:xfrm>
            <a:off x="594746" y="29917621"/>
            <a:ext cx="16574959" cy="1941475"/>
            <a:chOff x="-8252" y="22719203"/>
            <a:chExt cx="19084011" cy="1941475"/>
          </a:xfrm>
        </p:grpSpPr>
        <p:sp>
          <p:nvSpPr>
            <p:cNvPr id="68" name="Text Box 6941">
              <a:extLst>
                <a:ext uri="{FF2B5EF4-FFF2-40B4-BE49-F238E27FC236}">
                  <a16:creationId xmlns:a16="http://schemas.microsoft.com/office/drawing/2014/main" xmlns="" id="{54A82322-B2D9-4592-87F8-AFAC036BAF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053" y="22719203"/>
              <a:ext cx="6746380" cy="70788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defTabSz="4806950"/>
              <a:r>
                <a:rPr lang="en-US" altLang="en-US" sz="4000" b="1" i="1">
                  <a:solidFill>
                    <a:srgbClr val="0000CC"/>
                  </a:solidFill>
                </a:rPr>
                <a:t>Measures</a:t>
              </a:r>
            </a:p>
          </p:txBody>
        </p:sp>
        <p:sp>
          <p:nvSpPr>
            <p:cNvPr id="70" name="Line 6942">
              <a:extLst>
                <a:ext uri="{FF2B5EF4-FFF2-40B4-BE49-F238E27FC236}">
                  <a16:creationId xmlns:a16="http://schemas.microsoft.com/office/drawing/2014/main" xmlns="" id="{209DBC20-0207-46CF-9EC4-D4AC1C08CF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8252" y="23570304"/>
              <a:ext cx="19014749" cy="48454"/>
            </a:xfrm>
            <a:prstGeom prst="line">
              <a:avLst/>
            </a:prstGeom>
            <a:noFill/>
            <a:ln w="7620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26EC8851-47BA-44B3-905C-60130F3AA237}"/>
                </a:ext>
              </a:extLst>
            </p:cNvPr>
            <p:cNvSpPr txBox="1"/>
            <p:nvPr/>
          </p:nvSpPr>
          <p:spPr>
            <a:xfrm>
              <a:off x="101959" y="23798904"/>
              <a:ext cx="189738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4806950">
                <a:lnSpc>
                  <a:spcPct val="130000"/>
                </a:lnSpc>
              </a:pPr>
              <a:endParaRPr lang="en-US" altLang="en-US" sz="4000"/>
            </a:p>
          </p:txBody>
        </p:sp>
      </p:grpSp>
      <p:pic>
        <p:nvPicPr>
          <p:cNvPr id="22" name="Picture 23" descr="A person in a red shirt and smiling at the camera&#10;&#10;Description generated with high confidence">
            <a:extLst>
              <a:ext uri="{FF2B5EF4-FFF2-40B4-BE49-F238E27FC236}">
                <a16:creationId xmlns:a16="http://schemas.microsoft.com/office/drawing/2014/main" xmlns="" id="{908DC2F2-3BC4-4A73-B3B1-8AF9C7540BD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852005" y="25666390"/>
            <a:ext cx="6535002" cy="6502679"/>
          </a:xfrm>
          <a:prstGeom prst="rect">
            <a:avLst/>
          </a:prstGeom>
        </p:spPr>
      </p:pic>
      <p:pic>
        <p:nvPicPr>
          <p:cNvPr id="26" name="Picture 26" descr="A picture containing person, man, wall, indoor&#10;&#10;Description generated with very high confidence">
            <a:extLst>
              <a:ext uri="{FF2B5EF4-FFF2-40B4-BE49-F238E27FC236}">
                <a16:creationId xmlns:a16="http://schemas.microsoft.com/office/drawing/2014/main" xmlns="" id="{29C3653F-D540-4405-9D97-A38572CF2A4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864458" y="17633743"/>
            <a:ext cx="6531429" cy="71867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385</Words>
  <Application>Microsoft Macintosh PowerPoint</Application>
  <PresentationFormat>Custom</PresentationFormat>
  <Paragraphs>93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Default Design</vt:lpstr>
      <vt:lpstr>PowerPoint Presentation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Lauren Gilbert</dc:creator>
  <cp:lastModifiedBy>libby.day@pop.belmont.edu</cp:lastModifiedBy>
  <cp:revision>116</cp:revision>
  <dcterms:modified xsi:type="dcterms:W3CDTF">2018-07-12T16:03:54Z</dcterms:modified>
</cp:coreProperties>
</file>